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606" r:id="rId2"/>
    <p:sldId id="429" r:id="rId3"/>
    <p:sldId id="607" r:id="rId4"/>
    <p:sldId id="760" r:id="rId5"/>
    <p:sldId id="807" r:id="rId6"/>
    <p:sldId id="709" r:id="rId7"/>
    <p:sldId id="764" r:id="rId8"/>
    <p:sldId id="713" r:id="rId9"/>
    <p:sldId id="712" r:id="rId10"/>
    <p:sldId id="708" r:id="rId11"/>
    <p:sldId id="806" r:id="rId12"/>
    <p:sldId id="812" r:id="rId13"/>
    <p:sldId id="827" r:id="rId14"/>
    <p:sldId id="828" r:id="rId15"/>
    <p:sldId id="808" r:id="rId16"/>
    <p:sldId id="809" r:id="rId17"/>
    <p:sldId id="810" r:id="rId18"/>
    <p:sldId id="811" r:id="rId19"/>
    <p:sldId id="714" r:id="rId20"/>
    <p:sldId id="717" r:id="rId21"/>
    <p:sldId id="818" r:id="rId22"/>
    <p:sldId id="813" r:id="rId23"/>
    <p:sldId id="814" r:id="rId24"/>
    <p:sldId id="815" r:id="rId25"/>
    <p:sldId id="816" r:id="rId26"/>
    <p:sldId id="608" r:id="rId27"/>
    <p:sldId id="798" r:id="rId28"/>
    <p:sldId id="804" r:id="rId29"/>
    <p:sldId id="800" r:id="rId30"/>
    <p:sldId id="801" r:id="rId31"/>
    <p:sldId id="802" r:id="rId32"/>
    <p:sldId id="803" r:id="rId33"/>
    <p:sldId id="767" r:id="rId34"/>
    <p:sldId id="768" r:id="rId35"/>
    <p:sldId id="819" r:id="rId36"/>
    <p:sldId id="820" r:id="rId37"/>
    <p:sldId id="824" r:id="rId38"/>
    <p:sldId id="821" r:id="rId39"/>
    <p:sldId id="822" r:id="rId40"/>
    <p:sldId id="826" r:id="rId41"/>
    <p:sldId id="825" r:id="rId42"/>
    <p:sldId id="823" r:id="rId43"/>
    <p:sldId id="829" r:id="rId44"/>
    <p:sldId id="379" r:id="rId45"/>
    <p:sldId id="525"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0066FF"/>
    <a:srgbClr val="0000FE"/>
    <a:srgbClr val="3333CC"/>
    <a:srgbClr val="000000"/>
    <a:srgbClr val="FFFF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1" autoAdjust="0"/>
    <p:restoredTop sz="94653"/>
  </p:normalViewPr>
  <p:slideViewPr>
    <p:cSldViewPr snapToGrid="0">
      <p:cViewPr>
        <p:scale>
          <a:sx n="69" d="100"/>
          <a:sy n="69" d="100"/>
        </p:scale>
        <p:origin x="58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11" Type="http://schemas.openxmlformats.org/officeDocument/2006/relationships/image" Target="../media/image20.wmf"/><Relationship Id="rId5" Type="http://schemas.openxmlformats.org/officeDocument/2006/relationships/image" Target="../media/image14.wmf"/><Relationship Id="rId10" Type="http://schemas.openxmlformats.org/officeDocument/2006/relationships/image" Target="../media/image19.wmf"/><Relationship Id="rId4" Type="http://schemas.openxmlformats.org/officeDocument/2006/relationships/image" Target="../media/image13.wmf"/><Relationship Id="rId9" Type="http://schemas.openxmlformats.org/officeDocument/2006/relationships/image" Target="../media/image18.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80.wmf"/><Relationship Id="rId7" Type="http://schemas.openxmlformats.org/officeDocument/2006/relationships/image" Target="../media/image82.wmf"/><Relationship Id="rId2" Type="http://schemas.openxmlformats.org/officeDocument/2006/relationships/image" Target="../media/image49.wmf"/><Relationship Id="rId1" Type="http://schemas.openxmlformats.org/officeDocument/2006/relationships/image" Target="../media/image79.wmf"/><Relationship Id="rId6" Type="http://schemas.openxmlformats.org/officeDocument/2006/relationships/image" Target="../media/image81.wmf"/><Relationship Id="rId5" Type="http://schemas.openxmlformats.org/officeDocument/2006/relationships/image" Target="../media/image50.wmf"/><Relationship Id="rId4"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5" Type="http://schemas.openxmlformats.org/officeDocument/2006/relationships/image" Target="../media/image94.wmf"/><Relationship Id="rId4"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4" Type="http://schemas.openxmlformats.org/officeDocument/2006/relationships/image" Target="../media/image9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5" Type="http://schemas.openxmlformats.org/officeDocument/2006/relationships/image" Target="../media/image103.wmf"/><Relationship Id="rId4" Type="http://schemas.openxmlformats.org/officeDocument/2006/relationships/image" Target="../media/image10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image" Target="../media/image114.wmf"/><Relationship Id="rId7" Type="http://schemas.openxmlformats.org/officeDocument/2006/relationships/image" Target="../media/image47.wmf"/><Relationship Id="rId2" Type="http://schemas.openxmlformats.org/officeDocument/2006/relationships/image" Target="../media/image113.wmf"/><Relationship Id="rId1" Type="http://schemas.openxmlformats.org/officeDocument/2006/relationships/image" Target="../media/image112.wmf"/><Relationship Id="rId6" Type="http://schemas.openxmlformats.org/officeDocument/2006/relationships/image" Target="../media/image46.wmf"/><Relationship Id="rId5" Type="http://schemas.openxmlformats.org/officeDocument/2006/relationships/image" Target="../media/image116.wmf"/><Relationship Id="rId4" Type="http://schemas.openxmlformats.org/officeDocument/2006/relationships/image" Target="../media/image11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11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 Id="rId6" Type="http://schemas.openxmlformats.org/officeDocument/2006/relationships/image" Target="../media/image134.wmf"/><Relationship Id="rId5" Type="http://schemas.openxmlformats.org/officeDocument/2006/relationships/image" Target="../media/image133.wmf"/><Relationship Id="rId4" Type="http://schemas.openxmlformats.org/officeDocument/2006/relationships/image" Target="../media/image132.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7.wmf"/><Relationship Id="rId7" Type="http://schemas.openxmlformats.org/officeDocument/2006/relationships/image" Target="../media/image141.wmf"/><Relationship Id="rId2" Type="http://schemas.openxmlformats.org/officeDocument/2006/relationships/image" Target="../media/image136.wmf"/><Relationship Id="rId1" Type="http://schemas.openxmlformats.org/officeDocument/2006/relationships/image" Target="../media/image135.wmf"/><Relationship Id="rId6" Type="http://schemas.openxmlformats.org/officeDocument/2006/relationships/image" Target="../media/image140.wmf"/><Relationship Id="rId5" Type="http://schemas.openxmlformats.org/officeDocument/2006/relationships/image" Target="../media/image139.wmf"/><Relationship Id="rId4" Type="http://schemas.openxmlformats.org/officeDocument/2006/relationships/image" Target="../media/image138.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image" Target="../media/image138.wmf"/><Relationship Id="rId6" Type="http://schemas.openxmlformats.org/officeDocument/2006/relationships/image" Target="../media/image147.wmf"/><Relationship Id="rId5" Type="http://schemas.openxmlformats.org/officeDocument/2006/relationships/image" Target="../media/image146.wmf"/><Relationship Id="rId4" Type="http://schemas.openxmlformats.org/officeDocument/2006/relationships/image" Target="../media/image145.w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150.wmf"/><Relationship Id="rId7" Type="http://schemas.openxmlformats.org/officeDocument/2006/relationships/image" Target="../media/image154.wmf"/><Relationship Id="rId2" Type="http://schemas.openxmlformats.org/officeDocument/2006/relationships/image" Target="../media/image149.wmf"/><Relationship Id="rId1" Type="http://schemas.openxmlformats.org/officeDocument/2006/relationships/image" Target="../media/image148.wmf"/><Relationship Id="rId6" Type="http://schemas.openxmlformats.org/officeDocument/2006/relationships/image" Target="../media/image153.wmf"/><Relationship Id="rId5" Type="http://schemas.openxmlformats.org/officeDocument/2006/relationships/image" Target="../media/image152.wmf"/><Relationship Id="rId4" Type="http://schemas.openxmlformats.org/officeDocument/2006/relationships/image" Target="../media/image151.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 Id="rId5" Type="http://schemas.openxmlformats.org/officeDocument/2006/relationships/image" Target="../media/image167.wmf"/><Relationship Id="rId4" Type="http://schemas.openxmlformats.org/officeDocument/2006/relationships/image" Target="../media/image166.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70.wmf"/><Relationship Id="rId7" Type="http://schemas.openxmlformats.org/officeDocument/2006/relationships/image" Target="../media/image174.wmf"/><Relationship Id="rId2" Type="http://schemas.openxmlformats.org/officeDocument/2006/relationships/image" Target="../media/image169.wmf"/><Relationship Id="rId1" Type="http://schemas.openxmlformats.org/officeDocument/2006/relationships/image" Target="../media/image168.wmf"/><Relationship Id="rId6" Type="http://schemas.openxmlformats.org/officeDocument/2006/relationships/image" Target="../media/image173.wmf"/><Relationship Id="rId5" Type="http://schemas.openxmlformats.org/officeDocument/2006/relationships/image" Target="../media/image172.wmf"/><Relationship Id="rId4" Type="http://schemas.openxmlformats.org/officeDocument/2006/relationships/image" Target="../media/image171.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41.wmf"/><Relationship Id="rId3" Type="http://schemas.openxmlformats.org/officeDocument/2006/relationships/image" Target="../media/image31.wmf"/><Relationship Id="rId7" Type="http://schemas.openxmlformats.org/officeDocument/2006/relationships/image" Target="../media/image35.wmf"/><Relationship Id="rId12" Type="http://schemas.openxmlformats.org/officeDocument/2006/relationships/image" Target="../media/image40.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11" Type="http://schemas.openxmlformats.org/officeDocument/2006/relationships/image" Target="../media/image39.wmf"/><Relationship Id="rId5" Type="http://schemas.openxmlformats.org/officeDocument/2006/relationships/image" Target="../media/image33.wmf"/><Relationship Id="rId10" Type="http://schemas.openxmlformats.org/officeDocument/2006/relationships/image" Target="../media/image38.wmf"/><Relationship Id="rId4" Type="http://schemas.openxmlformats.org/officeDocument/2006/relationships/image" Target="../media/image32.wmf"/><Relationship Id="rId9" Type="http://schemas.openxmlformats.org/officeDocument/2006/relationships/image" Target="../media/image37.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image" Target="../media/image176.wmf"/><Relationship Id="rId1" Type="http://schemas.openxmlformats.org/officeDocument/2006/relationships/image" Target="../media/image175.wmf"/><Relationship Id="rId5" Type="http://schemas.openxmlformats.org/officeDocument/2006/relationships/image" Target="../media/image179.wmf"/><Relationship Id="rId4" Type="http://schemas.openxmlformats.org/officeDocument/2006/relationships/image" Target="../media/image178.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image" Target="../media/image180.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image" Target="../media/image195.wmf"/><Relationship Id="rId1" Type="http://schemas.openxmlformats.org/officeDocument/2006/relationships/image" Target="../media/image194.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9.wmf"/><Relationship Id="rId1" Type="http://schemas.openxmlformats.org/officeDocument/2006/relationships/image" Target="../media/image198.wmf"/><Relationship Id="rId4" Type="http://schemas.openxmlformats.org/officeDocument/2006/relationships/image" Target="../media/image20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image" Target="../media/image65.wmf"/><Relationship Id="rId3" Type="http://schemas.openxmlformats.org/officeDocument/2006/relationships/image" Target="../media/image56.wmf"/><Relationship Id="rId7" Type="http://schemas.openxmlformats.org/officeDocument/2006/relationships/image" Target="../media/image59.wmf"/><Relationship Id="rId12" Type="http://schemas.openxmlformats.org/officeDocument/2006/relationships/image" Target="../media/image64.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8.wmf"/><Relationship Id="rId11" Type="http://schemas.openxmlformats.org/officeDocument/2006/relationships/image" Target="../media/image63.wmf"/><Relationship Id="rId5" Type="http://schemas.openxmlformats.org/officeDocument/2006/relationships/image" Target="../media/image14.wmf"/><Relationship Id="rId10" Type="http://schemas.openxmlformats.org/officeDocument/2006/relationships/image" Target="../media/image62.wmf"/><Relationship Id="rId4" Type="http://schemas.openxmlformats.org/officeDocument/2006/relationships/image" Target="../media/image57.wmf"/><Relationship Id="rId9" Type="http://schemas.openxmlformats.org/officeDocument/2006/relationships/image" Target="../media/image61.wmf"/><Relationship Id="rId14" Type="http://schemas.openxmlformats.org/officeDocument/2006/relationships/image" Target="../media/image6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4"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5" Type="http://schemas.openxmlformats.org/officeDocument/2006/relationships/image" Target="../media/image74.wmf"/><Relationship Id="rId4" Type="http://schemas.openxmlformats.org/officeDocument/2006/relationships/image" Target="../media/image7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42.wmf"/><Relationship Id="rId1" Type="http://schemas.openxmlformats.org/officeDocument/2006/relationships/image" Target="../media/image76.wmf"/><Relationship Id="rId6" Type="http://schemas.openxmlformats.org/officeDocument/2006/relationships/image" Target="../media/image78.wmf"/><Relationship Id="rId5" Type="http://schemas.openxmlformats.org/officeDocument/2006/relationships/image" Target="../media/image44.wmf"/><Relationship Id="rId4"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F744C7-7F57-4370-AD6C-BF1DD617B0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350AC900-4A67-4F88-BA6A-66CC004BDA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4E284A-29ED-42B0-A71D-F2BEF52A6861}" type="datetimeFigureOut">
              <a:rPr lang="zh-CN" altLang="en-US" smtClean="0"/>
              <a:t>2025/10/15</a:t>
            </a:fld>
            <a:endParaRPr lang="zh-CN" altLang="en-US"/>
          </a:p>
        </p:txBody>
      </p:sp>
      <p:sp>
        <p:nvSpPr>
          <p:cNvPr id="4" name="页脚占位符 3">
            <a:extLst>
              <a:ext uri="{FF2B5EF4-FFF2-40B4-BE49-F238E27FC236}">
                <a16:creationId xmlns:a16="http://schemas.microsoft.com/office/drawing/2014/main" id="{5B6305FC-7A29-41D2-BD18-9AD0B853D6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21C34D1-0B2C-4761-B68B-F82CE7BFE2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D10A87-BAA2-4F85-B5B1-6D74062BD79A}" type="slidenum">
              <a:rPr lang="zh-CN" altLang="en-US" smtClean="0"/>
              <a:t>‹#›</a:t>
            </a:fld>
            <a:endParaRPr lang="zh-CN" altLang="en-US"/>
          </a:p>
        </p:txBody>
      </p:sp>
    </p:spTree>
    <p:extLst>
      <p:ext uri="{BB962C8B-B14F-4D97-AF65-F5344CB8AC3E}">
        <p14:creationId xmlns:p14="http://schemas.microsoft.com/office/powerpoint/2010/main" val="3929310400"/>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45.496"/>
    </inkml:context>
    <inkml:brush xml:id="br0">
      <inkml:brushProperty name="width" value="0.1" units="cm"/>
      <inkml:brushProperty name="height" value="0.1" units="cm"/>
      <inkml:brushProperty name="color" value="#33CCFF"/>
    </inkml:brush>
  </inkml:definitions>
  <inkml:trace contextRef="#ctx0" brushRef="#br0">1 198 3729,'0'-5'222,"1"1"1,-1-1-1,1 0 1,0 1-1,1-1 0,-1 1 1,1-1-1,0 1 1,0 0-1,0 0 1,1 0-1,-1 0 0,1 0 1,0 0-1,0 1 1,0-1-1,1 1 1,-1 0-1,1 0 0,0 0 1,-1 0-1,1 1 1,3-2-223,107-42 1939,-97 41-1458,32-7 26,1 3 0,-1 2 0,1 2 1,0 2-1,0 3 0,25 3-507,68-3 954,421-17 868,-359 13-1078,148 18-744,-42 2 344,87-16-344,-56 19 687,-248 0-3516,-71 4 1666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1T01:49:10.323"/>
    </inkml:context>
    <inkml:brush xml:id="br0">
      <inkml:brushProperty name="width" value="0.1" units="cm"/>
      <inkml:brushProperty name="height" value="0.1" units="cm"/>
      <inkml:brushProperty name="color" value="#FF0066"/>
    </inkml:brush>
  </inkml:definitions>
  <inkml:trace contextRef="#ctx0" brushRef="#br0">406 135 4489,'6'20'-154,"0"-5"945,-9-8 2997,14 40-2208,-4-35-1211,0 1 1,1-1-1,1 0 0,0 0 0,1-1 1,0 0-1,0-1 0,1 0 0,1-1 0,-1 0 1,2-1-1,-1-1 0,1 1 0,5 0-369,-7-1 131,0 1 0,0-1 0,-1 2 0,0-1-1,0 1 1,-1 1 0,0 0 0,-1 0 0,0 1-1,0 0 1,-1 0 0,4 11-131,-4-12 91,1 0-1,0 0 1,0-1 0,1 0-1,0 0 1,0-1 0,1 0 0,0-1-1,1 0 1,-1 0 0,1-1-1,1-1 1,-1 0 0,1-1-1,0 0 1,7 2-91,14 7 159,1 1-1,-2 2 1,0 1 0,-2 2-1,0 1 1,0 1 0,15 16-159,68 78 819,-96-98-625,-2 0 0,0 1 1,-1 1-1,-1 0 1,0 1-1,-2 0 0,0 1 1,2 9-195,35 119 393,-44-119-217,0 0-1,-2 0 1,-2 0 0,0 0-1,-2 0 1,-4 21-176,-54 100 700,-26 39-555,12-98-58,29 1 16,-25-21 171,-51 37-235,-17-11 12,-51 4 67,-35-11-28,172-64-2,8-13 467,44-14-414,-2 0-132,-7 0-31,1-3-2804,-19-15 1583</inkml:trace>
  <inkml:trace contextRef="#ctx0" brushRef="#br0" timeOffset="2132.46">660 73 4513,'-34'1'5136,"-39"16"-4686,52-8-459,1 0-1,0 1 1,1 1-1,0 1 1,1 1-1,1 0 1,-1 1-1,-10 13 10,-80 38 3925,108-63-3890,-1 1-1,1-1 1,-1 0 0,1 1-1,0-1 1,0 1-1,0-1 1,0 1-1,0-1 1,1 1 0,-1-1-1,1 1 1,0-1-1,-1 0 1,1 1-1,0-1 1,0 0-1,1 0 1,-1 0 0,0 0-1,1 0 1,-1 0-1,1 0 1,0 0-1,-1 0 1,1-1 0,0 1-1,0-1 1,2 1-35,3 7 84,194 240 1758,-21-50 137,-178-195-2830,-3-12 418</inkml:trace>
  <inkml:trace contextRef="#ctx0" brushRef="#br0" timeOffset="3272.152">173 2360 8098,'-34'11'7302,"-3"34"-5169,5 48-3082,-28 176 2944,59-268-1982,0 0 0,1 0 1,-1 0-1,0 0 1,0 0-1,1 0 0,-1 0 1,1 0-1,-1 1 1,1-1-1,-1 0 0,1 0 1,0 0-1,-1 1 1,1-1-1,0 0 0,0 0 1,0 0-1,0 1 1,0-1-1,0 0 0,0 0 1,1 1-1,-1-1 1,0 0-1,1 0 0,-1 0 1,1 1-1,-1-1 1,1 0-1,-1 0 0,1 0 1,0 0-1,0 0 1,0 0-1,-1 0 1,1-1-1,0 1 0,0 0 1,0 0-1,0 0 1,0-1-1,0 1 0,1-1 1,-1 1-1,0-1 1,0 1-1,0-1 0,0 0 1,1 1-1,-1-1 1,0 0-1,0 0 0,1 0 1,-1 0-1,0 0 1,0 0-1,1-1 0,-1 1 1,0 0-1,1-1-13,228-81 1015,-202 75-789,1-1 1,-1-1-1,-1-2 1,0 0-1,19-12-226,70-24 340,-109 47-678,-6 2-4601,-1-1 2736</inkml:trace>
  <inkml:trace contextRef="#ctx0" brushRef="#br0" timeOffset="6430.051">538 146 848,'-2'-22'3527,"2"15"1201,0 7-3205,0 0-568,41-3 337,-35 1-1171,0 1-1,-1 0 1,1 0 0,0 1 0,-1 0-1,1 0 1,0 0 0,0 1 0,-1-1 0,1 2-1,0-1 1,-1 0 0,1 1 0,-1 0 0,1 1-1,-1-1 1,0 1 0,0 0 0,0 0 0,2 2-121,12 14 342,-15-12-310,1-1-1,0-1 1,1 1 0,-1-1 0,1 0-1,0 0 1,1-1 0,-1 0-1,1 0 1,0 0 0,0-1 0,0 0-1,0 0 1,0-1 0,1 0-1,-1 0 1,6 0-32,-7-1 39,0 1 0,0 0 0,-1 1 0,1-1 0,-1 1 0,1 0 0,-1 0 0,0 1 0,0-1 0,-1 1 0,1 0 0,-1 1 0,0-1 0,0 1 0,0 0 0,0 1-39,31 29 122,142 78 909,-174-112-1018,1 0 1,-1 0 0,0 1-1,0-1 1,0 1 0,0 0 0,0 0-1,0 0 1,-1 1 0,1-1-1,-1 0 1,1 1 0,-1 0 0,0 0-1,0-1 1,0 1 0,0 1-1,-1-1 1,1 0 0,-1 0 0,0 1-14,55 55 318,13 10-92,30 43 571,-78-74-701,-17-28-65,1 0-1,0-1 0,1 0 1,0 0-1,0 0 0,1-1 0,0 0 1,0 0-1,1-1 0,0 0 1,9 6-31,6 0 122,-15-9-63,0 0 0,-1 0 1,1 1-1,-1 0 0,0 0 0,-1 1 1,1 0-1,-1 0 0,0 1 1,-1-1-1,1 1 0,2 6-59,31 53 250,-5-48-105,-29-13-104,-1 1 0,0-1-1,0 1 1,0 1 0,0-1 0,-1 0 0,0 1 0,-1 0 0,1-1-1,-1 1 1,-1 0 0,1 0 0,-1 5-41,3 5 53,26 108 63,-12-65-4,-16-55-98,1 1 0,-1-1 1,0 1-1,0-1 0,-1 1 1,0 0-1,0 0 0,0 0 1,-1-1-1,0 1 0,0 0 0,0 0 1,-1 0-1,0 1-14,-4 63 394,6-62-353,-1 1 1,0-1-1,0 0 0,-1 0 1,0 0-1,0 1 0,-1-1 0,0-1 1,0 1-1,-1 0 0,0 0 1,-1-1-1,0 1-41,-51 105 600,-12-21-420,16-38-156,-38 43 96,-25 17-104,-5-21 8,20-30-47,86-57 39,0 10-22,-31 18-9,30-28 19,-137 69 76,3-21-48,17 1-1,29-3-30,53-15-2191,50-40-800,3-11 721</inkml:trace>
  <inkml:trace contextRef="#ctx0" brushRef="#br0" timeOffset="7842.706">980 46 4217,'29'36'1001,"-33"-57"105,2 19-1041,1 1 0,0 0 0,0 0 0,-1 0 0,1 0 0,-1 0 0,1 1 0,-1-1 0,1 0 0,-1 1 0,0-1 0,1 1 0,-1-1 0,0 1 0,1 0 0,-1 0 0,0 0 0,0 0 0,1 0 0,-1 0 0,0 0 0,1 0 0,-1 1 0,0-1 0,1 1 0,-1-1 0,0 1 0,1 0 0,-1 0 0,1-1 0,-1 1 0,1 0 0,0 0 0,-1 0 0,1 1 0,0-1 0,0 0 0,0 0 0,0 1 0,0-1 0,0 1 0,0-1-65,2 0-18,0 0 0,0-1 0,0 1 1,0 0-1,0-1 0,0 0 0,0 1 0,0-1 0,0 0 0,0 1 1,1-1-1,-1 0 0,0 0 0,0 0 0,0 0 0,0 0 1,1 0-1,-1 0 0,0-1 0,0 1 0,0 0 0,0-1 0,0 1 1,0 0-1,0-1 0,0 1 0,0-1 0,0 0 0,0 1 1,0-1-1,0 0 0,0 0 0,0 0 0,0 1 0,-1-1 0,1 0 1,0 0-1,-1 0 0,1 0 0,-1 0 0,1-1 18,2 0 5,3-1 12,1-1 0,0 1 0,0 0-1,0 1 1,0-1 0,1 1 0,-1 1 0,1-1-1,-1 2 1,1-1 0,0 1 0,6 0-17,6-1 201,30-16 2639,-42 13-491,-11 11 4372,-91-23-4317,-108 44-2380,121-11 32,-110 28-47,30-17 178,132-28-213,16 16 89,15-11-5303,3-12 3078</inkml:trace>
  <inkml:trace contextRef="#ctx0" brushRef="#br0" timeOffset="27289.18">2186 985 3729,'-8'-11'7748,"42"-20"-7482,-17 24-273,1 0 0,0 1 0,0 1 0,0 0 1,1 1-1,0 2 0,-1-1 0,1 2 1,0 1-1,0 0 0,0 1 0,9 3 7,65-2 5,66-19 58,55 0 124,-177 19-358,154-6 3583,-131-5-3003,-59 9-392,-1 0-415,-3 0-551,-9 2 276</inkml:trace>
  <inkml:trace contextRef="#ctx0" brushRef="#br0" timeOffset="28084.768">2507 1236 1152,'-85'18'3203,"45"-16"678,16 5 825,17-5-2313,17-4-1658,220-18-844,-1-20 525,-209 38-383,-1 1 0,1 0 0,0 2 1,0 0-1,0 2 0,-1 0 0,10 3-33,18 2 301,4 6 714,-49-13-2998,-15-9 908</inkml:trace>
  <inkml:trace contextRef="#ctx0" brushRef="#br0" timeOffset="28882.051">2544 569 7186,'-30'17'2662,"23"-10"-2431,-25 17-221,1 1-1,1 2 0,2 0 0,0 3 0,2 0 1,1 1-1,2 2 0,1 0 0,1 4-9,-32 75 248,32-64 3120,21-44-3310,0-1 0,1 1 0,-1-1 0,1 0 0,0 1 0,0-1 0,0 0 0,1 1 1,-1-1-1,1 0 0,0 0 0,0 0 0,0 0 0,0-1 0,0 1 0,1 0 0,-1-1 1,1 0-1,0 1-58,1 2 184,85 124 2135,-80-111-2050,1 1 0,0-1 0,2-1 0,0 0 0,1-1 0,0 0 0,1-1 0,1 0 0,1-2 0,0 1-269,-4-2 163,0 0 1,0 1-1,-1 1 1,-1-1-1,0 2 0,-2 0 1,4 5-164,21 34 135,24 23-1125,-62-79-1079,-31-21 602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46.409"/>
    </inkml:context>
    <inkml:brush xml:id="br0">
      <inkml:brushProperty name="width" value="0.1" units="cm"/>
      <inkml:brushProperty name="height" value="0.1" units="cm"/>
      <inkml:brushProperty name="color" value="#33CCFF"/>
    </inkml:brush>
  </inkml:definitions>
  <inkml:trace contextRef="#ctx0" brushRef="#br0">1 217 1768,'4'-35'2791,"0"0"5627,-3 32-8378,1 1-1,-1-1 0,0 1 1,1 0-1,-1-1 0,1 1 0,-1 0 1,1 0-1,0 0 0,0 0 1,0 0-1,0 1 0,1-1 0,-1 1 1,0-1-1,1 1 0,-1 0 1,1 0-1,-1 0 0,1 0 0,-1 0 1,1 1-1,0-1 0,-1 1 1,1-1-1,0 1 0,-1 0 0,1 0 1,0 1-40,8-4 130,428-63 2405,-258 46-2354,1 7-1,0 9 1,125 14-181,451 31 1135,-342-7 28,-410-34-1251,27 3-991,-21 2-2828,-20 4 1402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48.380"/>
    </inkml:context>
    <inkml:brush xml:id="br0">
      <inkml:brushProperty name="width" value="0.1" units="cm"/>
      <inkml:brushProperty name="height" value="0.1" units="cm"/>
      <inkml:brushProperty name="color" value="#33CCFF"/>
    </inkml:brush>
  </inkml:definitions>
  <inkml:trace contextRef="#ctx0" brushRef="#br0">0 213 920,'229'-19'3465,"203"-54"1297,-317 66-4696,259-32 1331,-276 18-375,187-23 1480,-95 45-2143,85-6-141,-172 0-254,-36 12-3158,-24 4 1715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51.976"/>
    </inkml:context>
    <inkml:brush xml:id="br0">
      <inkml:brushProperty name="width" value="0.1" units="cm"/>
      <inkml:brushProperty name="height" value="0.1" units="cm"/>
      <inkml:brushProperty name="color" value="#FF0066"/>
    </inkml:brush>
  </inkml:definitions>
  <inkml:trace contextRef="#ctx0" brushRef="#br0">129 836 2721,'-2'-1'117,"19"18"-253,177 84-35,-164-81 261,0 0-1,2-2 0,0-1 1,1-1-1,0-2 0,1-2 1,1-1-1,32 6-89,7-10 170,1-4-1,-1-2 1,1-4 0,72-13-170,29 0 59,-125 15-11,0-2 0,0-3 1,-1-2-1,0-2 0,0-2 1,-1-2-1,0-2 1,-2-3-1,0-2 0,-1-1 1,21-16-49,-43 23 686,-1 0 0,-1-2 1,0-1-1,-1-1 0,-1-1 1,-1 0-1,-1-2 0,6-9-686,-20 24 177,-1 0-1,1-1 1,-2 1-1,1-1 1,-1 0 0,0 1-1,-1-1 1,0 0-1,0 0 1,0 0 0,-1 0-1,0 0 1,-1 0-1,0 0 1,0 0-1,-1 0 1,0 0 0,-2-5-177,-67-133 170,46 103-86,14 17-81,-1 1 0,-1 0 0,-2 1 1,0 1-1,-2 0 0,0 1 0,-1 1 0,-2 0 1,0 2-1,-1 0 0,-1 1 0,0 1 0,-1 2 0,-1 0 1,-1 1-1,0 2 0,-1 0 0,-3 0-3,-25 3-307,1 3 0,-1 1 0,0 4 0,0 1 0,0 3 0,-19 4 307,30-3 42,-5-2-53,1 3 1,-1 2-1,1 2 1,1 2-1,0 2 0,1 2 1,0 2-1,1 2 1,1 2-1,1 2 1,1 1-1,1 2 0,-22 20 11,-263 261 1147,134-134-258,188-169-1085,0 0 0,0 0 0,0 0 0,1 0 0,0 0 0,-1 0 0,2 1 0,-1-1 0,0 1 0,1 0 0,0-1 0,0 1 0,0 0 0,1 0 0,-1 0 0,1-1 0,1 1 0,-1 0 0,0 0 0,1 0 0,0-1 0,0 1 0,2 4 196,21 25-1660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53.329"/>
    </inkml:context>
    <inkml:brush xml:id="br0">
      <inkml:brushProperty name="width" value="0.1" units="cm"/>
      <inkml:brushProperty name="height" value="0.1" units="cm"/>
      <inkml:brushProperty name="color" value="#FF0066"/>
    </inkml:brush>
  </inkml:definitions>
  <inkml:trace contextRef="#ctx0" brushRef="#br0">1004 249 3673,'-113'-91'4251,"95"83"-4198,-1 1-1,0 0 1,-1 2-1,1 0 1,-1 1-1,0 1 1,0 1-1,0 1 1,0 1-1,0 0 1,-14 3-53,7-2-9,0 2 0,0 1 0,0 1 0,1 1 0,0 1-1,0 2 1,1 0 0,0 2 0,1 1 0,0 0 0,1 2 0,0 1 0,1 1 0,1 1 0,0 0 0,2 2 0,0 0 0,1 1 0,-2 5 9,-11 18 54,3 1 1,1 2 0,3 0-1,-8 25-54,25-52-9,1 0-1,2 0 0,-1 1 0,2 0 0,1 0 1,0 0-1,2 0 0,0 0 0,1 0 0,1 0 0,1-1 1,1 1-1,0 0 0,2-1 0,0 0 0,1 0 0,1-1 1,1 0-1,4 6 10,2 10 70,1-1 1,2-1 0,1 0-1,2-2 1,1 0-1,1-1 1,2-1-1,0-2 1,2 0-1,1-2 1,1-1 0,4 2-71,25 4 139,0-2 0,1-3 0,56 15-139,-100-35 41,72 22 381,1-5 0,0-4-1,1-3 1,1-4-1,0-4 1,0-5 0,0-3-1,16-5-421,-35 0 232,0-3-1,0-4 1,-1-2 0,-1-4-1,-1-2 1,-1-3-1,-1-4 1,-1-2 0,11-10-232,-57 31 160,-1-1 1,0 0 0,-1-1-1,0-2 1,-1 1 0,0-2-1,-1 0 1,-1-1 0,0 0-1,-1-1 1,-1-1 0,-1 0-1,0 0 1,-2-1 0,0-1-1,-1 1 1,-1-1 0,0-1-1,-2 1 1,-1-1 0,0 0 0,-1 0-1,-2-1 1,0 1 0,-1 0-1,-1 0 1,-1-1 0,-1 1-1,-1 0 1,-1 0 0,0 1-161,-12-19 122,-1 2 1,-2 0-1,-1 1 0,-2 2 1,-2 0-1,-1 1 1,-1 2-1,-2 1 1,-23-20-123,-9-1 126,-1 2 0,-3 3-1,-2 3 1,-46-21-126,53 34 109,-1 2-1,-2 4 1,0 2-1,-1 2 1,-1 4-1,-1 3 1,0 2-1,-1 3 1,0 4-1,0 2 1,-12 4-109,10 2-553,1 3 1,1 3 0,0 4-1,0 2 1,1 3 0,-59 26 552,12 11-2903,24 12 898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42.897"/>
    </inkml:context>
    <inkml:brush xml:id="br0">
      <inkml:brushProperty name="width" value="0.1" units="cm"/>
      <inkml:brushProperty name="height" value="0.1" units="cm"/>
      <inkml:brushProperty name="color" value="#33CCFF"/>
    </inkml:brush>
    <inkml:brush xml:id="br1">
      <inkml:brushProperty name="width" value="0.1" units="cm"/>
      <inkml:brushProperty name="height" value="0.1" units="cm"/>
      <inkml:brushProperty name="color" value="#FF0066"/>
    </inkml:brush>
  </inkml:definitions>
  <inkml:trace contextRef="#ctx0" brushRef="#br0">8 1649 5329,'-8'-61'1168,"9"61"-1127,-1 0 0,1 0-1,-1 0 1,1 0-1,-1 0 1,1 0-1,-1 0 1,1 0-1,-1 0 1,1 0 0,-1 0-1,1 0 1,-1-1-1,1 1 1,-1 0-1,0 0 1,1 0 0,-1-1-1,1 1 1,-1 0-1,0-1 1,1 1-1,-1 0 1,0-1-1,1 1 1,-1 0 0,0-1-1,1 1 1,-1-1-1,0 1 1,0 0-1,1-1 1,-1 1 0,0-1-1,0 1 1,0-1-1,0 1 1,0-1-1,0 1 1,0-1-1,0 1 1,0-1 0,0 1-1,0-1 1,0 1-1,0-1 1,0 1-1,0-1 1,0 1 0,-1 0-1,1-1 1,0 1-1,0-1 1,-1 1-1,1-1 1,0 1-1,0 0 1,-1-1 0,1 1-1,0 0 1,-1-1-1,1 1 1,-1 0-1,1-1 1,-1 1-41,11 4 191,0-1-1,0-1 1,1 1 0,-1-2 0,0 1-1,1-1 1,-1-1 0,1 0 0,-1-1-1,1 0 1,4-1-191,43-1 313,57 25 94,-99-16-382,0-2-1,1 0 1,0-1-1,-1-1 1,1 0-1,0-2 1,15 0-25,166-50 264,-95 19-68,40 23-60,-42 7-20,-75-2-28,0 2-1,0 1 1,0 1 0,1 1 0,-1 1-1,-1 2 1,1 0 0,10 5-88,-4 0 331,1-2 1,0-2-1,0 0 1,1-3-1,0 0 1,-1-3-1,26-2-331,89 22 1227,-19 0-1268,242 13 43,-254-29 50,-73-1 171,0-2 0,0-2 0,0-1 1,20-6-224,-41 3 337,81-1-1355,-91 11 272</inkml:trace>
  <inkml:trace contextRef="#ctx0" brushRef="#br1" timeOffset="11862.864">4591 138 7570,'-14'-15'88,"10"10"-21,0 0 1,0 0-1,-1 0 0,0 0 0,0 1 0,0 0 0,0 0 0,-1 1 0,0-1 0,0 1 0,0 0 0,-3-1-67,-5 2-78,-1 1-1,0 0 1,1 1-1,-1 1 1,0 0 0,1 1-1,-1 0 1,1 1-1,0 1 1,0 0-1,0 1 1,-11 6 78,-9 1-7,6-5-34,0 2-1,1 0 1,0 3 0,0 0 0,2 1 0,-1 1-1,2 2 1,0 1 0,1 0 0,1 2 0,-13 13 41,5 9-47,0 2 1,3 1 0,2 1 0,2 1-1,2 1 1,1 2 0,3-1 0,3 2-1,-1 8 47,5-25-11,2 2-1,1-1 0,2 1 0,1 0 0,2 0 0,2 0 0,0 1 0,3-1 0,1 0 0,1 0 0,2-1 0,2 0 1,1 0-1,1-1 0,7 12 12,-6-18 61,1-1 1,1 0 0,1-1-1,1-1 1,2 0-1,0-1 1,1-1-1,1-1 1,2-1 0,-1-1-1,2-1 1,1 0-1,0-2 1,1-1 0,1-1-1,2 0-61,57 14 342,2-4 0,1-4-1,0-4 1,2-3 0,-1-4-1,1-5 1,0-3 0,0-4-1,0-4 1,19-7-342,-36 10 282,0-3 1,-1-3-1,1-4 1,-2-3-1,0-3 0,-2-2 1,0-4-1,-2-3 1,0-3-1,-3-2 0,-1-4 1,8-8-283,-26 11 118,-1-2 1,-2-2-1,-2-1 0,-1-3 1,-3-1-1,-1-1 0,-2-2 1,-3-1-1,1-7-118,-21 33 92,-2 0-1,-1 0 1,0-1-1,-2 0 0,0 0 1,-2 0-1,0-1 1,-2 1-1,-1-1 0,0 1 1,-2-1-1,-1 1 1,-1-1-1,-6-21-91,-1 7 277,-1 1 0,-2 1 0,-1 0 1,-3 0-1,0 2 0,-2 0 0,-2 1 0,-16-18-277,13 23 90,0 0 0,-2 3 0,-1 0 0,-1 1 0,0 2 1,-2 1-1,-1 1 0,-1 2 0,0 2 0,-1 0 0,-1 3 0,0 0 0,0 3 0,-17-3-90,-12 0-39,0 3 1,-1 3-1,0 2 0,-1 4 0,1 2 0,0 3 1,-54 11 38,37 0-442,1 3 0,1 4 0,-64 27 442,-100 65-3853,108-34 1489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55.755"/>
    </inkml:context>
    <inkml:brush xml:id="br0">
      <inkml:brushProperty name="width" value="0.1" units="cm"/>
      <inkml:brushProperty name="height" value="0.1" units="cm"/>
      <inkml:brushProperty name="color" value="#FF0066"/>
    </inkml:brush>
  </inkml:definitions>
  <inkml:trace contextRef="#ctx0" brushRef="#br0">973 189 12419,'-13'-12'1035,"-106"-33"326,97 41-1597,-1 2-1,0 1 1,0 1-1,0 0 1,0 2 0,1 1-1,-1 1 1,1 0 0,-1 2-1,2 1 1,-1 0 0,-13 8 236,0-1-41,0 1 0,2 1 0,0 2 0,0 2 1,2 1-1,1 1 0,1 2 0,0 1 0,2 1 1,1 1-1,1 1 0,2 1 0,1 2 0,1 0 1,1 1-1,2 1 0,-12 31 41,22-39-28,1 1 0,1-1 0,0 1 0,3 0 0,0 1 0,1-1 0,2 1 0,1-1 0,0 0 0,2 1 0,2-1-1,0 0 1,1-1 0,2 1 0,0-1 0,2-1 0,1 1 0,1-2 0,1 0 0,0 0 0,2-1 0,1-1 0,1 0 0,0-2 0,2 0 0,0 0 0,1-2 0,0-1 0,2 0 28,8 1 73,1-1 0,1-2 0,0-1 0,1-2 0,0-1-1,1-1 1,0-2 0,0-1 0,1-2 0,-1-2 0,27-1-73,18-4 638,1-3-1,-1-4 1,0-3-1,45-15-637,59-23 822,-3-8 1,104-51-823,-240 93 104,-1-1 1,0-3 0,-2-1-1,-1-2 1,0-2 0,-2-1-1,-1-2 1,-1-2 0,-2-1 0,-1-2-1,-2-1 1,17-25-105,-40 46 49,0-1 0,0 0 0,-2-1 0,0 1 0,0-1 0,-2-1 0,0 1 0,0-1 0,-2 1 0,0-1 0,-1 0-1,-1 0 1,0 0 0,-2 1 0,0-1 0,0 0 0,-2 1 0,0-1 0,-1 1 0,0 0 0,-2-1-49,-4-10-59,-2 0 0,0 1 0,-2 1-1,0 0 1,-2 1 0,-1 1 0,-1 0 0,-1 2 0,0 0 0,-2 1-1,0 1 1,-2 1 0,0 2 0,0 0 0,-2 1 0,0 2-1,0 0 1,-6 0 59,-5-1-237,-1 2 0,0 2 0,-1 1-1,1 2 1,-2 2 0,1 1 0,0 2-1,-1 2 1,1 1 0,-1 3 0,1 0-1,0 3 1,-12 5 237,-96 36-2635,-1 23 900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47.382"/>
    </inkml:context>
    <inkml:brush xml:id="br0">
      <inkml:brushProperty name="width" value="0.1" units="cm"/>
      <inkml:brushProperty name="height" value="0.1" units="cm"/>
      <inkml:brushProperty name="color" value="#33CCFF"/>
    </inkml:brush>
    <inkml:brush xml:id="br1">
      <inkml:brushProperty name="width" value="0.1" units="cm"/>
      <inkml:brushProperty name="height" value="0.1" units="cm"/>
      <inkml:brushProperty name="color" value="#FF0066"/>
    </inkml:brush>
  </inkml:definitions>
  <inkml:trace contextRef="#ctx0" brushRef="#br0">38 1541 6937,'-38'-57'35,"38"58"-17,1-1 1,-1 0-1,0 1 0,1-1 1,-1 0-1,0 1 0,1-1 1,-1 0-1,0 1 0,1-1 1,-1 0-1,0 0 0,1 0 0,-1 1 1,1-1-1,-1 0 0,1 0 1,-1 0-1,0 0 0,1 0 1,-1 0-1,1 0 0,-1 0 1,1 0-1,-1 0 0,1 0 1,-1 0-1,0 0 0,1 0 0,-1 0 1,1-1-1,-1 1 0,1 0 1,-1 0-1,0 0 0,1-1 1,-1 1-1,0 0 0,1 0 1,-1-1-1,0 1 0,1 0 0,-1-1 1,0 1-1,1 0 0,-1-1 1,0 1-1,0-1 0,0 1 1,1 0-1,-1-1 0,0 1 1,0-1-1,0 1 0,0-1 0,0 1 1,0-1-1,0 1 0,0 0 1,0-1-1,0 1 0,0-1 1,0 1-1,0-1 0,0 1 1,0-1-1,-1 1 0,1 0 0,0-1 1,0 1-19,1 0 93,16 3 410,-1 0 0,1-2-1,0 0 1,0-1 0,0 0 0,0-1 0,0-1-1,8-3-502,244-40 2058,64 6-2058,-255 35-4,-1 3 0,0 4 0,1 3 0,-1 3 0,-1 4 0,48 15 4,-6-3 589,1-5-1,1-5 0,0-6 1,101-5-589,99-16 1898,56-21-1898,-279 29-742,-64 11 385</inkml:trace>
  <inkml:trace contextRef="#ctx0" brushRef="#br1" timeOffset="11010.736">4204 350 6353,'-31'10'55,"0"1"-1,1 1 1,1 1 0,0 2-1,1 1 1,0 2-1,2 0 1,0 2-1,1 0 1,1 2-1,1 1 1,0 1 0,2 1-1,2 0 1,0 2-1,1 0 1,2 1-1,1 1 1,1 0-1,1 1 1,2 0 0,-2 11-55,10-27 29,0 0 1,1 1-1,1-1 1,0 1-1,1 0 1,0-1 0,1 1-1,1-1 1,1 1-1,0-1 1,0 0-1,2 0 1,-1 0 0,2 0-1,0-1 1,1 0-1,0 0 1,1-1-1,0 0 1,1 0 0,0-1-1,1 0 1,0 0-1,1-1 1,0-1-1,0 0 1,1 0 0,0-1-1,2-1-29,45 28 312,2-3 0,1-3 0,1-3 0,1-2 0,2-3 0,0-3-1,1-3 1,24 1-312,-16-7 398,1-2 1,-1-4-1,1-3 0,0-3 0,-1-4 0,0-3 0,0-3 1,-1-4-1,43-16-398,-17 2 331,-1-4 0,-2-5 0,-2-3 1,-2-5-1,-2-4 0,-3-3 0,-2-5 1,54-49-332,-130 101 82,0 0 0,0-1 0,-1 0 0,0-1 1,0 0-1,-1 0 0,-1-1 0,1 0 0,-2-1 1,0 1-1,0-1 0,-1 0 0,0-1 0,-1 1 1,-1-1-1,0 0 0,-1 0 0,0 0 0,-1-2-82,-4-13 269,-3-1 1,0 1-1,-2 0 0,-1 1 0,-1-1 0,-1 2 0,-1 0 0,-2 0 0,0 1 0,-2 1 0,-1 0 1,0 1-1,-2 1 0,-7-5-269,0-2 18,-1 2 0,-1 1 0,-1 2 1,-1 1-1,-1 1 0,-1 1 0,-1 2 0,-1 1 0,0 2 1,-2 1-1,1 2 0,-2 1 0,1 2 0,-2 2 1,1 1-1,-1 2 0,0 2 0,0 1 0,0 2 1,0 1-1,0 3 0,-19 3-18,11 4-582,0 1 0,1 2 1,1 2-1,0 2 0,-14 9 582,-100 59-1188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8T01:02:44.398"/>
    </inkml:context>
    <inkml:brush xml:id="br0">
      <inkml:brushProperty name="width" value="0.1" units="cm"/>
      <inkml:brushProperty name="height" value="0.1" units="cm"/>
      <inkml:brushProperty name="color" value="#33CCFF"/>
    </inkml:brush>
    <inkml:brush xml:id="br1">
      <inkml:brushProperty name="width" value="0.1" units="cm"/>
      <inkml:brushProperty name="height" value="0.1" units="cm"/>
      <inkml:brushProperty name="color" value="#FF0066"/>
    </inkml:brush>
  </inkml:definitions>
  <inkml:trace contextRef="#ctx0" brushRef="#br0">23 1637 9402,'-22'-117'2706,"24"114"-2714,0 1 0,0-1 0,0 0 0,1 1 0,-1-1 0,1 1 0,0 0 0,-1 0 0,1 0 0,0 0 1,0 1-1,1-1 0,-1 1 0,0 0 0,0-1 0,1 2 0,-1-1 0,1 0 0,-1 1 0,0-1 0,1 1 0,-1 0 0,2 0 8,6-2 110,29-7 72,0 2 0,0 2 0,1 1 0,0 2 1,0 2-1,-1 2 0,1 2 0,8 2-182,-18 0 29,17 4 192,0-2 0,0-2 0,1-2-1,40-2-220,-28-6 157,-13 0 36,0 1 1,0 3 0,0 2 0,0 2 0,0 2-1,6 3-193,18 7 41,1-3-1,1-3 1,12-3-41,363 20 1371,-400-20-1043,1-3 0,0-3 1,0-1-1,0-2 0,46-9-328,202-15 725,-277 27-1220,-4 5 204</inkml:trace>
  <inkml:trace contextRef="#ctx0" brushRef="#br1" timeOffset="12859.913">4856 242 11843,'-4'-7'31,"-1"1"0,0-1 1,0 1-1,0 0 0,-1 0 1,0 1-1,0 0 0,0 0 1,0 0-1,-1 1 0,0 0 1,0 0-1,0 1 0,0 0 1,-1 0-1,1 0 0,-1 1 1,0 0-1,0 1 0,0 0 1,-3 0-32,3-1 67,-23-8-3,0 2 0,0 1 0,-1 1 0,0 2 0,0 2 0,0 0 0,0 2 0,0 2 0,0 1 0,0 1 0,1 2 0,-1 1 0,2 1 0,-7 4-64,-29 20-94,2 2 1,2 3-1,-40 33 94,76-51-22,0 1 0,1 1 0,1 1 1,2 1-1,0 1 0,1 1 0,2 1 1,0 1-1,-3 9 22,5-9-5,1 1 0,1 1 0,2 0 0,1 1 0,1 0 0,1 1 0,2 0 0,-1 15 5,9-35 17,0-1-1,0 0 1,1 0 0,1 0 0,0 0 0,0 0 0,1 0 0,0-1-1,1 1 1,0-1 0,1 0 0,-1 0 0,2 0 0,-1-1 0,1 1-1,1-1 1,-1-1 0,1 1 0,1-1 0,5 4-17,10 8 9,1-1 0,1-2 0,0 0 0,1-2 0,1-1 0,17 6-9,15 5 135,2-2 1,1-3 0,0-2 0,1-4-1,1-2 1,0-3 0,0-2 0,1-4-1,-1-2 1,1-3 0,-1-3 0,0-3-1,-1-2 1,0-4 0,16-7-136,57-30 476,-1-7 0,49-33-476,-173 87 37,7-3 56,0-1-1,0 0 1,-1-1 0,0-1 0,0-1 0,-2 0 0,1-1 0,-1-1-1,-1 0 1,-1-1 0,0 0 0,5-10-93,-8-3 225,-1 0 0,-1 0-1,-1-1 1,-2 0 0,-1 0-1,-1-1 1,-2 1 0,-1-1-1,-1 1 1,-4-24-225,2 10 386,-3 0 0,-1 1 0,-2 0 0,-2 0 0,-1 1 0,-3 1 0,-18-36-386,28 66-20,-1 1 0,0 0 1,-1 1-1,0-1 0,0 1 0,-1 0 0,0 1 0,0 0 1,-1 1-1,0-1 0,0 1 0,0 1 0,-1 0 1,0 0-1,0 1 0,0 1 0,0-1 0,-1 1 0,0 1 1,1 0-1,-1 1 0,0 0 0,-5 0 20,-30 2-954,0 1 1,0 3-1,0 1 0,1 2 0,0 3 0,-18 7 954,-71 21-1964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1D191-3C5D-4371-8765-817BD0B168C1}" type="datetimeFigureOut">
              <a:rPr lang="zh-CN" altLang="en-US" smtClean="0"/>
              <a:t>2025/10/15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39C3E-9BCF-4953-B8BD-33B83571D7F9}" type="slidenum">
              <a:rPr lang="zh-CN" altLang="en-US" smtClean="0"/>
              <a:t>‹#›</a:t>
            </a:fld>
            <a:endParaRPr lang="zh-CN" altLang="en-US"/>
          </a:p>
        </p:txBody>
      </p:sp>
    </p:spTree>
    <p:extLst>
      <p:ext uri="{BB962C8B-B14F-4D97-AF65-F5344CB8AC3E}">
        <p14:creationId xmlns:p14="http://schemas.microsoft.com/office/powerpoint/2010/main" val="189582440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topics/physics-and-astronomy/dark-matt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34905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7259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43536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887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159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9983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1853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Dynamical friction is the gravitational drag induced by the constituents of a dense medium in which a massive object moves. The object, a cluster or a satellite galaxy for instance, attracts constituents of the medium, like stars, gas or </a:t>
            </a:r>
            <a:r>
              <a:rPr lang="en-US" altLang="zh-CN" sz="1200" b="0" i="0" kern="1200" dirty="0">
                <a:solidFill>
                  <a:schemeClr val="tx1"/>
                </a:solidFill>
                <a:effectLst/>
                <a:latin typeface="+mn-lt"/>
                <a:ea typeface="+mn-ea"/>
                <a:cs typeface="+mn-cs"/>
                <a:hlinkClick r:id="rId3" tooltip="Learn more about dark matter from ScienceDirect's AI-generated Topic Pages"/>
              </a:rPr>
              <a:t>dark matter</a:t>
            </a:r>
            <a:r>
              <a:rPr lang="en-US" altLang="zh-CN" sz="1200" b="0" i="0" kern="1200" dirty="0">
                <a:solidFill>
                  <a:schemeClr val="tx1"/>
                </a:solidFill>
                <a:effectLst/>
                <a:latin typeface="+mn-lt"/>
                <a:ea typeface="+mn-ea"/>
                <a:cs typeface="+mn-cs"/>
              </a:rPr>
              <a:t>, toward its position. However, because of its motion, the medium accumulates behind the cluster (i.e. at the position it occupied moments earlier). Such accumulation constitutes an </a:t>
            </a:r>
            <a:r>
              <a:rPr lang="en-US" altLang="zh-CN" sz="1200" b="0" i="0" kern="1200" dirty="0" err="1">
                <a:solidFill>
                  <a:schemeClr val="tx1"/>
                </a:solidFill>
                <a:effectLst/>
                <a:latin typeface="+mn-lt"/>
                <a:ea typeface="+mn-ea"/>
                <a:cs typeface="+mn-cs"/>
              </a:rPr>
              <a:t>overdensity</a:t>
            </a:r>
            <a:r>
              <a:rPr lang="en-US" altLang="zh-CN" sz="1200" b="0" i="0" kern="1200" dirty="0">
                <a:solidFill>
                  <a:schemeClr val="tx1"/>
                </a:solidFill>
                <a:effectLst/>
                <a:latin typeface="+mn-lt"/>
                <a:ea typeface="+mn-ea"/>
                <a:cs typeface="+mn-cs"/>
              </a:rPr>
              <a:t> in the medium of which gravitational force on the cluster drags it against its motion and thus slows it down (Chandrasekhar, 1943). </a:t>
            </a:r>
            <a:endParaRPr lang="zh-CN" altLang="en-US" dirty="0"/>
          </a:p>
        </p:txBody>
      </p:sp>
    </p:spTree>
    <p:extLst>
      <p:ext uri="{BB962C8B-B14F-4D97-AF65-F5344CB8AC3E}">
        <p14:creationId xmlns:p14="http://schemas.microsoft.com/office/powerpoint/2010/main" val="162295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0808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9721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75991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32906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C2181E-DF37-14E3-C50F-C0C85F627AD9}"/>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dirty="0"/>
              <a:t>单击此处编辑母版标题样式</a:t>
            </a:r>
          </a:p>
        </p:txBody>
      </p:sp>
      <p:sp>
        <p:nvSpPr>
          <p:cNvPr id="3" name="副标题 2">
            <a:extLst>
              <a:ext uri="{FF2B5EF4-FFF2-40B4-BE49-F238E27FC236}">
                <a16:creationId xmlns:a16="http://schemas.microsoft.com/office/drawing/2014/main" id="{E2A48E6E-A308-8E1A-997F-3587AAC2A6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29613C0B-E70C-6A40-71A7-ECD59A944F15}"/>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D380515F-1561-16C6-2783-53EDBCD5CF24}"/>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22330D8-AED2-0A66-4A1C-68DCC8766EC5}"/>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1024469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4AF3F-59B0-0B8B-6B06-779394D0A78F}"/>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EAB7C741-2865-C757-00B2-8F7539A19C89}"/>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77A4090F-2CE0-22A4-40F1-02822B2FC17F}"/>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A0B7B835-99DC-E410-FCDD-699856A30E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335594F-082C-FA6B-E35C-3B71362ADDEE}"/>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1759551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221B10-BA9B-58C6-ED9A-6501D9FF8411}"/>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936B5D9-3C9D-51F2-76E3-334A00A4F80E}"/>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89297EB-8874-51D6-E17D-06F7FAE0143A}"/>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982B35D8-8BAD-5371-48EE-BF3FB838FCB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9400F88-F317-BD79-A7DC-9D7DCB43305E}"/>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303597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56745"/>
      </p:ext>
    </p:extLst>
  </p:cSld>
  <p:clrMapOvr>
    <a:masterClrMapping/>
  </p:clrMapOvr>
  <mc:AlternateContent xmlns:mc="http://schemas.openxmlformats.org/markup-compatibility/2006" xmlns:p14="http://schemas.microsoft.com/office/powerpoint/2010/main">
    <mc:Choice Requires="p14">
      <p:transition advClick="0" advTm="0">
        <p14:glitter dir="d"/>
      </p:transition>
    </mc:Choice>
    <mc:Fallback xmlns="">
      <p:transition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10" name="椭圆 9"/>
          <p:cNvSpPr/>
          <p:nvPr userDrawn="1"/>
        </p:nvSpPr>
        <p:spPr>
          <a:xfrm>
            <a:off x="1371600" y="188913"/>
            <a:ext cx="1281113" cy="9620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fontAlgn="auto"/>
            <a:endParaRPr lang="zh-CN" altLang="en-US" sz="1700" strike="noStrike" noProof="1"/>
          </a:p>
        </p:txBody>
      </p:sp>
    </p:spTree>
    <p:extLst>
      <p:ext uri="{BB962C8B-B14F-4D97-AF65-F5344CB8AC3E}">
        <p14:creationId xmlns:p14="http://schemas.microsoft.com/office/powerpoint/2010/main" val="587794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670E53-AC55-9561-5E70-1110B81AA79F}"/>
              </a:ext>
            </a:extLst>
          </p:cNvPr>
          <p:cNvSpPr>
            <a:spLocks noGrp="1"/>
          </p:cNvSpPr>
          <p:nvPr>
            <p:ph type="title"/>
          </p:nvPr>
        </p:nvSpPr>
        <p:spPr/>
        <p:txBody>
          <a:bodyPr/>
          <a:lstStyle/>
          <a:p>
            <a:r>
              <a:rPr kumimoji="1" lang="zh-CN" altLang="en-US" dirty="0"/>
              <a:t>单击此处编辑母版标题样式</a:t>
            </a:r>
          </a:p>
        </p:txBody>
      </p:sp>
      <p:sp>
        <p:nvSpPr>
          <p:cNvPr id="3" name="内容占位符 2">
            <a:extLst>
              <a:ext uri="{FF2B5EF4-FFF2-40B4-BE49-F238E27FC236}">
                <a16:creationId xmlns:a16="http://schemas.microsoft.com/office/drawing/2014/main" id="{3722B763-A2DD-6F18-AA71-538782518BB3}"/>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7F520B46-CE61-F130-4302-2E49D2745351}"/>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AFA277A9-0875-7C76-7CE6-F393D5A50C04}"/>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11BECDD8-E85C-83C3-BAFA-F701B43A5F68}"/>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203626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604C47-E284-1E32-6DCF-0343D1CA29C1}"/>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A742EFB7-D0A4-B2D8-19B2-98A54BD1F0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B886FAD9-FB69-D892-49FA-E8AE11C96629}"/>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BD69B0B5-46F8-135B-8C79-900F5D09087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708754F-374D-4DEA-6B5F-50E1F1D27A39}"/>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123306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A597C3-7516-1784-9A2A-E9F6BD464F9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47BFA26D-580D-3870-AF9C-0B648B7FA383}"/>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DEC04BD9-D672-4CC7-C0E3-577E53FEAF87}"/>
              </a:ext>
            </a:extLst>
          </p:cNvPr>
          <p:cNvSpPr>
            <a:spLocks noGrp="1"/>
          </p:cNvSpPr>
          <p:nvPr>
            <p:ph sz="half" idx="2"/>
          </p:nvPr>
        </p:nvSpPr>
        <p:spPr>
          <a:xfrm>
            <a:off x="6172200" y="1825625"/>
            <a:ext cx="5181600" cy="4351338"/>
          </a:xfrm>
          <a:prstGeom prst="rect">
            <a:avLst/>
          </a:prstGeom>
        </p:spPr>
        <p:txBody>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5" name="日期占位符 4">
            <a:extLst>
              <a:ext uri="{FF2B5EF4-FFF2-40B4-BE49-F238E27FC236}">
                <a16:creationId xmlns:a16="http://schemas.microsoft.com/office/drawing/2014/main" id="{B63EA34D-DDD4-E952-2ECE-C5F03351EA0E}"/>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E3034F85-A2E8-652B-70F9-D5BFBB349D7C}"/>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2B043A9D-38AF-B331-69B9-8CD860566472}"/>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20219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6521F-300E-00C0-098F-28C4C9D408DC}"/>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87BB1F1-5DA3-FD2A-AAEF-B412C1F0F1F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5124D50A-7700-CEAF-88A9-211B86E9B452}"/>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B922D9F3-6BE2-60CC-EF19-08EFC8A8C3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81B987DD-A84F-4891-E14D-AF85504828A9}"/>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3FE34555-2A8B-B3AA-7932-58F4E0167AD0}"/>
              </a:ext>
            </a:extLst>
          </p:cNvPr>
          <p:cNvSpPr>
            <a:spLocks noGrp="1"/>
          </p:cNvSpPr>
          <p:nvPr>
            <p:ph type="dt" sz="half" idx="10"/>
          </p:nvPr>
        </p:nvSpPr>
        <p:spPr/>
        <p:txBody>
          <a:bodyPr/>
          <a:lstStyle/>
          <a:p>
            <a:endParaRPr kumimoji="1" lang="zh-CN" altLang="en-US"/>
          </a:p>
        </p:txBody>
      </p:sp>
      <p:sp>
        <p:nvSpPr>
          <p:cNvPr id="8" name="页脚占位符 7">
            <a:extLst>
              <a:ext uri="{FF2B5EF4-FFF2-40B4-BE49-F238E27FC236}">
                <a16:creationId xmlns:a16="http://schemas.microsoft.com/office/drawing/2014/main" id="{ADE44C02-D462-6C1C-3208-D43AB06E8104}"/>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03626727-0B58-BD98-94E5-AE29A97DAE15}"/>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184655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2F8773-7EA3-DEA7-2AD5-1BF8E44E7C8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3F356949-4E5F-CECF-C80E-8576DE92C382}"/>
              </a:ext>
            </a:extLst>
          </p:cNvPr>
          <p:cNvSpPr>
            <a:spLocks noGrp="1"/>
          </p:cNvSpPr>
          <p:nvPr>
            <p:ph type="dt" sz="half" idx="10"/>
          </p:nvPr>
        </p:nvSpPr>
        <p:spPr/>
        <p:txBody>
          <a:bodyPr/>
          <a:lstStyle/>
          <a:p>
            <a:endParaRPr kumimoji="1" lang="zh-CN" altLang="en-US"/>
          </a:p>
        </p:txBody>
      </p:sp>
      <p:sp>
        <p:nvSpPr>
          <p:cNvPr id="4" name="页脚占位符 3">
            <a:extLst>
              <a:ext uri="{FF2B5EF4-FFF2-40B4-BE49-F238E27FC236}">
                <a16:creationId xmlns:a16="http://schemas.microsoft.com/office/drawing/2014/main" id="{520F4505-346D-0BA4-C2F3-83E74E5ACB8B}"/>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CA543382-D4C4-3BE9-1095-E1A10BEB5C2D}"/>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135576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982AE23-8335-4226-841C-11DF0D26DC0A}"/>
              </a:ext>
            </a:extLst>
          </p:cNvPr>
          <p:cNvSpPr>
            <a:spLocks noGrp="1"/>
          </p:cNvSpPr>
          <p:nvPr>
            <p:ph type="dt" sz="half" idx="10"/>
          </p:nvPr>
        </p:nvSpPr>
        <p:spPr/>
        <p:txBody>
          <a:bodyPr/>
          <a:lstStyle/>
          <a:p>
            <a:endParaRPr kumimoji="1" lang="zh-CN" altLang="en-US"/>
          </a:p>
        </p:txBody>
      </p:sp>
      <p:sp>
        <p:nvSpPr>
          <p:cNvPr id="3" name="页脚占位符 2">
            <a:extLst>
              <a:ext uri="{FF2B5EF4-FFF2-40B4-BE49-F238E27FC236}">
                <a16:creationId xmlns:a16="http://schemas.microsoft.com/office/drawing/2014/main" id="{669AF3D9-0D2E-3F8A-6773-64206E34491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CB291632-36A2-547C-7BCA-2FE309456BA9}"/>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333683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CA698C-9146-146B-3FDA-5170C074FD95}"/>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6653BDBA-C59F-DB18-70FE-B9C65B59F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D0B7F33A-AF5E-F9AF-6AA7-086110D472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FC2574A-A88B-FC46-CEDE-A2FEED78C979}"/>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C132E32E-18CC-0EAE-B900-F11431C602B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D92F2A15-E340-C63A-FEE8-4DA64EC75ABD}"/>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217906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7BC2BA-415F-19E6-9B0A-B1DADEC502F6}"/>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6AB3C0D7-01FD-A2F6-E897-8909E474FD4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9D3EFCB6-69FB-C58E-3136-0BB86D0516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12C0B81B-3CDB-36A2-C4DE-3AE0EF2D63AC}"/>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37308986-6D16-0AA6-A86D-1C46AA48EFA3}"/>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F3C340F-FDB1-FFD7-8B2E-9AB10B040D53}"/>
              </a:ext>
            </a:extLst>
          </p:cNvPr>
          <p:cNvSpPr>
            <a:spLocks noGrp="1"/>
          </p:cNvSpPr>
          <p:nvPr>
            <p:ph type="sldNum" sz="quarter" idx="12"/>
          </p:nvPr>
        </p:nvSpPr>
        <p:spPr/>
        <p:txBody>
          <a:bodyPr/>
          <a:lstStyle/>
          <a:p>
            <a:fld id="{2CE16380-7667-F54D-BB11-FB11379EDBC3}" type="slidenum">
              <a:rPr kumimoji="1" lang="zh-CN" altLang="en-US" smtClean="0"/>
              <a:t>‹#›</a:t>
            </a:fld>
            <a:endParaRPr kumimoji="1" lang="zh-CN" altLang="en-US"/>
          </a:p>
        </p:txBody>
      </p:sp>
    </p:spTree>
    <p:extLst>
      <p:ext uri="{BB962C8B-B14F-4D97-AF65-F5344CB8AC3E}">
        <p14:creationId xmlns:p14="http://schemas.microsoft.com/office/powerpoint/2010/main" val="2937430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2198718-69C4-6EC3-1D85-054565360695}"/>
              </a:ext>
            </a:extLst>
          </p:cNvPr>
          <p:cNvSpPr>
            <a:spLocks noGrp="1"/>
          </p:cNvSpPr>
          <p:nvPr>
            <p:ph type="title"/>
          </p:nvPr>
        </p:nvSpPr>
        <p:spPr>
          <a:xfrm>
            <a:off x="838200" y="136525"/>
            <a:ext cx="10515600" cy="870342"/>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a:extLst>
              <a:ext uri="{FF2B5EF4-FFF2-40B4-BE49-F238E27FC236}">
                <a16:creationId xmlns:a16="http://schemas.microsoft.com/office/drawing/2014/main" id="{55C9C164-5218-1AA1-478B-14ECF13500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F48366AE-F88C-3A09-0599-F6494AC75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页脚占位符 4">
            <a:extLst>
              <a:ext uri="{FF2B5EF4-FFF2-40B4-BE49-F238E27FC236}">
                <a16:creationId xmlns:a16="http://schemas.microsoft.com/office/drawing/2014/main" id="{CA11CFA0-609F-418D-6B4A-1DDBE15819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D34245CB-E3F1-52FA-3EC6-BE20BE98D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16380-7667-F54D-BB11-FB11379EDBC3}" type="slidenum">
              <a:rPr kumimoji="1" lang="zh-CN" altLang="en-US" smtClean="0"/>
              <a:t>‹#›</a:t>
            </a:fld>
            <a:endParaRPr kumimoji="1" lang="zh-CN" altLang="en-US"/>
          </a:p>
        </p:txBody>
      </p:sp>
      <p:pic>
        <p:nvPicPr>
          <p:cNvPr id="7" name="图片 7">
            <a:extLst>
              <a:ext uri="{FF2B5EF4-FFF2-40B4-BE49-F238E27FC236}">
                <a16:creationId xmlns:a16="http://schemas.microsoft.com/office/drawing/2014/main" id="{D883904E-5D71-422B-8316-2F6450E1B221}"/>
              </a:ext>
            </a:extLst>
          </p:cNvPr>
          <p:cNvPicPr>
            <a:picLocks noChangeAspect="1"/>
          </p:cNvPicPr>
          <p:nvPr userDrawn="1"/>
        </p:nvPicPr>
        <p:blipFill rotWithShape="1">
          <a:blip r:embed="rId15"/>
          <a:srcRect r="67519"/>
          <a:stretch/>
        </p:blipFill>
        <p:spPr>
          <a:xfrm>
            <a:off x="11406741" y="207645"/>
            <a:ext cx="645052" cy="627062"/>
          </a:xfrm>
          <a:prstGeom prst="rect">
            <a:avLst/>
          </a:prstGeom>
          <a:noFill/>
          <a:ln w="9525">
            <a:noFill/>
          </a:ln>
        </p:spPr>
      </p:pic>
      <p:sp>
        <p:nvSpPr>
          <p:cNvPr id="8" name="Rectangle 19">
            <a:extLst>
              <a:ext uri="{FF2B5EF4-FFF2-40B4-BE49-F238E27FC236}">
                <a16:creationId xmlns:a16="http://schemas.microsoft.com/office/drawing/2014/main" id="{1BB7B47D-EED5-4C4D-BFA2-F698FCC5FC17}"/>
              </a:ext>
            </a:extLst>
          </p:cNvPr>
          <p:cNvSpPr>
            <a:spLocks noChangeArrowheads="1"/>
          </p:cNvSpPr>
          <p:nvPr userDrawn="1"/>
        </p:nvSpPr>
        <p:spPr bwMode="auto">
          <a:xfrm>
            <a:off x="0" y="979435"/>
            <a:ext cx="12192000" cy="45719"/>
          </a:xfrm>
          <a:prstGeom prst="rect">
            <a:avLst/>
          </a:prstGeom>
          <a:gradFill rotWithShape="0">
            <a:gsLst>
              <a:gs pos="0">
                <a:srgbClr val="000099"/>
              </a:gs>
              <a:gs pos="100000">
                <a:srgbClr val="FFFF99"/>
              </a:gs>
            </a:gsLst>
            <a:lin ang="0" scaled="1"/>
          </a:gradFill>
          <a:ln>
            <a:noFill/>
          </a:ln>
        </p:spPr>
        <p:txBody>
          <a:bodyPr wrap="none" anchor="ctr"/>
          <a:lstStyle>
            <a:lvl1pPr eaLnBrk="0" hangingPunct="0">
              <a:defRPr kumimoji="1" sz="2400" b="1">
                <a:solidFill>
                  <a:schemeClr val="tx1"/>
                </a:solidFill>
                <a:latin typeface="Times New Roman" pitchFamily="18" charset="0"/>
                <a:ea typeface="宋体" pitchFamily="2" charset="-122"/>
              </a:defRPr>
            </a:lvl1pPr>
            <a:lvl2pPr marL="742950" indent="-285750" eaLnBrk="0" hangingPunct="0">
              <a:defRPr kumimoji="1" sz="2400" b="1">
                <a:solidFill>
                  <a:schemeClr val="tx1"/>
                </a:solidFill>
                <a:latin typeface="Times New Roman" pitchFamily="18" charset="0"/>
                <a:ea typeface="宋体" pitchFamily="2" charset="-122"/>
              </a:defRPr>
            </a:lvl2pPr>
            <a:lvl3pPr marL="1143000" indent="-228600" eaLnBrk="0" hangingPunct="0">
              <a:defRPr kumimoji="1" sz="2400" b="1">
                <a:solidFill>
                  <a:schemeClr val="tx1"/>
                </a:solidFill>
                <a:latin typeface="Times New Roman" pitchFamily="18" charset="0"/>
                <a:ea typeface="宋体" pitchFamily="2" charset="-122"/>
              </a:defRPr>
            </a:lvl3pPr>
            <a:lvl4pPr marL="1600200" indent="-228600" eaLnBrk="0" hangingPunct="0">
              <a:defRPr kumimoji="1" sz="2400" b="1">
                <a:solidFill>
                  <a:schemeClr val="tx1"/>
                </a:solidFill>
                <a:latin typeface="Times New Roman" pitchFamily="18" charset="0"/>
                <a:ea typeface="宋体" pitchFamily="2" charset="-122"/>
              </a:defRPr>
            </a:lvl4pPr>
            <a:lvl5pPr marL="2057400" indent="-228600" eaLnBrk="0" hangingPunct="0">
              <a:defRPr kumimoji="1" sz="2400" b="1">
                <a:solidFill>
                  <a:schemeClr val="tx1"/>
                </a:solidFill>
                <a:latin typeface="Times New Roman" pitchFamily="18" charset="0"/>
                <a:ea typeface="宋体" pitchFamily="2" charset="-122"/>
              </a:defRPr>
            </a:lvl5pPr>
            <a:lvl6pPr marL="25146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6pPr>
            <a:lvl7pPr marL="29718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7pPr>
            <a:lvl8pPr marL="34290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8pPr>
            <a:lvl9pPr marL="3886200" indent="-228600" algn="ctr" eaLnBrk="0" fontAlgn="base" hangingPunct="0">
              <a:spcBef>
                <a:spcPct val="0"/>
              </a:spcBef>
              <a:spcAft>
                <a:spcPct val="0"/>
              </a:spcAft>
              <a:defRPr kumimoji="1" sz="2400" b="1">
                <a:solidFill>
                  <a:schemeClr val="tx1"/>
                </a:solidFill>
                <a:latin typeface="Times New Roman" pitchFamily="18" charset="0"/>
                <a:ea typeface="宋体" pitchFamily="2" charset="-122"/>
              </a:defRPr>
            </a:lvl9pPr>
          </a:lstStyle>
          <a:p>
            <a:pPr eaLnBrk="1" hangingPunct="1">
              <a:defRPr/>
            </a:pPr>
            <a:endParaRPr lang="zh-CN" altLang="en-US">
              <a:solidFill>
                <a:srgbClr val="FFFFFF"/>
              </a:solidFill>
            </a:endParaRPr>
          </a:p>
        </p:txBody>
      </p:sp>
    </p:spTree>
    <p:extLst>
      <p:ext uri="{BB962C8B-B14F-4D97-AF65-F5344CB8AC3E}">
        <p14:creationId xmlns:p14="http://schemas.microsoft.com/office/powerpoint/2010/main" val="532020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3" r:id="rId13"/>
  </p:sldLayoutIdLst>
  <p:hf sldNum="0" hdr="0" ftr="0" dt="0"/>
  <p:txStyles>
    <p:titleStyle>
      <a:lvl1pPr algn="l" defTabSz="914400" rtl="0" eaLnBrk="1" latinLnBrk="0" hangingPunct="1">
        <a:lnSpc>
          <a:spcPct val="90000"/>
        </a:lnSpc>
        <a:spcBef>
          <a:spcPct val="0"/>
        </a:spcBef>
        <a:buNone/>
        <a:defRPr sz="3600" b="1" i="0" kern="1200" baseline="0">
          <a:solidFill>
            <a:srgbClr val="0000FE"/>
          </a:solidFill>
          <a:latin typeface="Times New Roman" panose="02020603050405020304" pitchFamily="18" charset="0"/>
          <a:ea typeface="华文宋体" panose="02010600040101010101" pitchFamily="2" charset="-122"/>
          <a:cs typeface="+mj-cs"/>
        </a:defRPr>
      </a:lvl1pPr>
    </p:titleStyle>
    <p:bodyStyle>
      <a:lvl1pPr marL="228600" indent="-228600" algn="l" defTabSz="914400" rtl="0" eaLnBrk="1" latinLnBrk="0" hangingPunct="1">
        <a:lnSpc>
          <a:spcPct val="90000"/>
        </a:lnSpc>
        <a:spcBef>
          <a:spcPts val="1000"/>
        </a:spcBef>
        <a:buSzPct val="60000"/>
        <a:buFont typeface="Wingdings" panose="05000000000000000000" pitchFamily="2" charset="2"/>
        <a:buChar char="n"/>
        <a:defRPr sz="2800" kern="1200">
          <a:solidFill>
            <a:srgbClr val="3333CC"/>
          </a:solidFill>
          <a:latin typeface="Times New Roman" panose="02020603050405020304" pitchFamily="18" charset="0"/>
          <a:ea typeface="黑体" panose="02010609060101010101" pitchFamily="49"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CC"/>
          </a:solidFill>
          <a:latin typeface="Times New Roman" panose="02020603050405020304" pitchFamily="18" charset="0"/>
          <a:ea typeface="黑体" panose="02010609060101010101" pitchFamily="49"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CC"/>
          </a:solidFill>
          <a:latin typeface="Times New Roman" panose="02020603050405020304" pitchFamily="18" charset="0"/>
          <a:ea typeface="黑体" panose="02010609060101010101" pitchFamily="49"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CC"/>
          </a:solidFill>
          <a:latin typeface="Times New Roman" panose="02020603050405020304" pitchFamily="18" charset="0"/>
          <a:ea typeface="黑体" panose="02010609060101010101" pitchFamily="49"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CC"/>
          </a:solidFill>
          <a:latin typeface="Times New Roman" panose="02020603050405020304" pitchFamily="18" charset="0"/>
          <a:ea typeface="黑体" panose="02010609060101010101" pitchFamily="49"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47.bin"/><Relationship Id="rId18" Type="http://schemas.openxmlformats.org/officeDocument/2006/relationships/image" Target="../media/image60.wmf"/><Relationship Id="rId26" Type="http://schemas.openxmlformats.org/officeDocument/2006/relationships/image" Target="../media/image64.wmf"/><Relationship Id="rId3" Type="http://schemas.openxmlformats.org/officeDocument/2006/relationships/oleObject" Target="../embeddings/oleObject43.bin"/><Relationship Id="rId21" Type="http://schemas.openxmlformats.org/officeDocument/2006/relationships/oleObject" Target="../embeddings/oleObject51.bin"/><Relationship Id="rId7" Type="http://schemas.openxmlformats.org/officeDocument/2006/relationships/oleObject" Target="../embeddings/oleObject45.bin"/><Relationship Id="rId12" Type="http://schemas.openxmlformats.org/officeDocument/2006/relationships/image" Target="../media/image14.wmf"/><Relationship Id="rId17" Type="http://schemas.openxmlformats.org/officeDocument/2006/relationships/oleObject" Target="../embeddings/oleObject49.bin"/><Relationship Id="rId25" Type="http://schemas.openxmlformats.org/officeDocument/2006/relationships/oleObject" Target="../embeddings/oleObject53.bin"/><Relationship Id="rId2" Type="http://schemas.openxmlformats.org/officeDocument/2006/relationships/slideLayout" Target="../slideLayouts/slideLayout2.xml"/><Relationship Id="rId16" Type="http://schemas.openxmlformats.org/officeDocument/2006/relationships/image" Target="../media/image59.wmf"/><Relationship Id="rId20" Type="http://schemas.openxmlformats.org/officeDocument/2006/relationships/image" Target="../media/image61.wmf"/><Relationship Id="rId29" Type="http://schemas.openxmlformats.org/officeDocument/2006/relationships/oleObject" Target="../embeddings/oleObject55.bin"/><Relationship Id="rId1" Type="http://schemas.openxmlformats.org/officeDocument/2006/relationships/vmlDrawing" Target="../drawings/vmlDrawing6.vml"/><Relationship Id="rId6" Type="http://schemas.openxmlformats.org/officeDocument/2006/relationships/image" Target="../media/image55.wmf"/><Relationship Id="rId11" Type="http://schemas.openxmlformats.org/officeDocument/2006/relationships/oleObject" Target="../embeddings/oleObject5.bin"/><Relationship Id="rId24" Type="http://schemas.openxmlformats.org/officeDocument/2006/relationships/image" Target="../media/image63.wmf"/><Relationship Id="rId5" Type="http://schemas.openxmlformats.org/officeDocument/2006/relationships/oleObject" Target="../embeddings/oleObject44.bin"/><Relationship Id="rId15" Type="http://schemas.openxmlformats.org/officeDocument/2006/relationships/oleObject" Target="../embeddings/oleObject48.bin"/><Relationship Id="rId23" Type="http://schemas.openxmlformats.org/officeDocument/2006/relationships/oleObject" Target="../embeddings/oleObject52.bin"/><Relationship Id="rId28" Type="http://schemas.openxmlformats.org/officeDocument/2006/relationships/image" Target="../media/image65.wmf"/><Relationship Id="rId10" Type="http://schemas.openxmlformats.org/officeDocument/2006/relationships/image" Target="../media/image57.wmf"/><Relationship Id="rId19" Type="http://schemas.openxmlformats.org/officeDocument/2006/relationships/oleObject" Target="../embeddings/oleObject50.bin"/><Relationship Id="rId4" Type="http://schemas.openxmlformats.org/officeDocument/2006/relationships/image" Target="../media/image54.wmf"/><Relationship Id="rId9" Type="http://schemas.openxmlformats.org/officeDocument/2006/relationships/oleObject" Target="../embeddings/oleObject46.bin"/><Relationship Id="rId14" Type="http://schemas.openxmlformats.org/officeDocument/2006/relationships/image" Target="../media/image58.wmf"/><Relationship Id="rId22" Type="http://schemas.openxmlformats.org/officeDocument/2006/relationships/image" Target="../media/image62.wmf"/><Relationship Id="rId27" Type="http://schemas.openxmlformats.org/officeDocument/2006/relationships/oleObject" Target="../embeddings/oleObject54.bin"/><Relationship Id="rId30" Type="http://schemas.openxmlformats.org/officeDocument/2006/relationships/image" Target="../media/image66.wmf"/></Relationships>
</file>

<file path=ppt/slides/_rels/slide11.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56.bin"/><Relationship Id="rId7"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7.wmf"/><Relationship Id="rId5" Type="http://schemas.openxmlformats.org/officeDocument/2006/relationships/oleObject" Target="../embeddings/oleObject57.bin"/><Relationship Id="rId10" Type="http://schemas.openxmlformats.org/officeDocument/2006/relationships/image" Target="../media/image69.wmf"/><Relationship Id="rId4" Type="http://schemas.openxmlformats.org/officeDocument/2006/relationships/image" Target="../media/image66.wmf"/><Relationship Id="rId9" Type="http://schemas.openxmlformats.org/officeDocument/2006/relationships/oleObject" Target="../embeddings/oleObject59.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74.wmf"/><Relationship Id="rId3" Type="http://schemas.openxmlformats.org/officeDocument/2006/relationships/image" Target="../media/image75.png"/><Relationship Id="rId7" Type="http://schemas.openxmlformats.org/officeDocument/2006/relationships/image" Target="../media/image71.wmf"/><Relationship Id="rId12"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61.bin"/><Relationship Id="rId11" Type="http://schemas.openxmlformats.org/officeDocument/2006/relationships/image" Target="../media/image73.wmf"/><Relationship Id="rId5" Type="http://schemas.openxmlformats.org/officeDocument/2006/relationships/image" Target="../media/image70.wmf"/><Relationship Id="rId10" Type="http://schemas.openxmlformats.org/officeDocument/2006/relationships/oleObject" Target="../embeddings/oleObject63.bin"/><Relationship Id="rId4" Type="http://schemas.openxmlformats.org/officeDocument/2006/relationships/oleObject" Target="../embeddings/oleObject60.bin"/><Relationship Id="rId9" Type="http://schemas.openxmlformats.org/officeDocument/2006/relationships/image" Target="../media/image72.wmf"/></Relationships>
</file>

<file path=ppt/slides/_rels/slide13.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67.bin"/><Relationship Id="rId3" Type="http://schemas.openxmlformats.org/officeDocument/2006/relationships/oleObject" Target="../embeddings/oleObject65.bin"/><Relationship Id="rId7" Type="http://schemas.openxmlformats.org/officeDocument/2006/relationships/oleObject" Target="../embeddings/oleObject66.bin"/><Relationship Id="rId12"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2.wmf"/><Relationship Id="rId11" Type="http://schemas.openxmlformats.org/officeDocument/2006/relationships/oleObject" Target="../embeddings/oleObject35.bin"/><Relationship Id="rId5" Type="http://schemas.openxmlformats.org/officeDocument/2006/relationships/oleObject" Target="../embeddings/oleObject33.bin"/><Relationship Id="rId10" Type="http://schemas.openxmlformats.org/officeDocument/2006/relationships/image" Target="../media/image43.wmf"/><Relationship Id="rId4" Type="http://schemas.openxmlformats.org/officeDocument/2006/relationships/image" Target="../media/image76.wmf"/><Relationship Id="rId9" Type="http://schemas.openxmlformats.org/officeDocument/2006/relationships/oleObject" Target="../embeddings/oleObject34.bin"/><Relationship Id="rId14" Type="http://schemas.openxmlformats.org/officeDocument/2006/relationships/image" Target="../media/image78.wmf"/></Relationships>
</file>

<file path=ppt/slides/_rels/slide14.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72.bin"/><Relationship Id="rId18" Type="http://schemas.openxmlformats.org/officeDocument/2006/relationships/image" Target="../media/image52.wmf"/><Relationship Id="rId3" Type="http://schemas.openxmlformats.org/officeDocument/2006/relationships/oleObject" Target="../embeddings/oleObject68.bin"/><Relationship Id="rId7" Type="http://schemas.openxmlformats.org/officeDocument/2006/relationships/oleObject" Target="../embeddings/oleObject70.bin"/><Relationship Id="rId12" Type="http://schemas.openxmlformats.org/officeDocument/2006/relationships/image" Target="../media/image50.wmf"/><Relationship Id="rId17" Type="http://schemas.openxmlformats.org/officeDocument/2006/relationships/oleObject" Target="../embeddings/oleObject74.bin"/><Relationship Id="rId2" Type="http://schemas.openxmlformats.org/officeDocument/2006/relationships/slideLayout" Target="../slideLayouts/slideLayout2.xml"/><Relationship Id="rId16" Type="http://schemas.openxmlformats.org/officeDocument/2006/relationships/image" Target="../media/image82.wmf"/><Relationship Id="rId1" Type="http://schemas.openxmlformats.org/officeDocument/2006/relationships/vmlDrawing" Target="../drawings/vmlDrawing10.vml"/><Relationship Id="rId6" Type="http://schemas.openxmlformats.org/officeDocument/2006/relationships/image" Target="../media/image49.wmf"/><Relationship Id="rId11" Type="http://schemas.openxmlformats.org/officeDocument/2006/relationships/oleObject" Target="../embeddings/oleObject71.bin"/><Relationship Id="rId5" Type="http://schemas.openxmlformats.org/officeDocument/2006/relationships/oleObject" Target="../embeddings/oleObject69.bin"/><Relationship Id="rId15" Type="http://schemas.openxmlformats.org/officeDocument/2006/relationships/oleObject" Target="../embeddings/oleObject73.bin"/><Relationship Id="rId10" Type="http://schemas.openxmlformats.org/officeDocument/2006/relationships/image" Target="../media/image51.wmf"/><Relationship Id="rId4" Type="http://schemas.openxmlformats.org/officeDocument/2006/relationships/image" Target="../media/image79.wmf"/><Relationship Id="rId9" Type="http://schemas.openxmlformats.org/officeDocument/2006/relationships/oleObject" Target="../embeddings/oleObject41.bin"/><Relationship Id="rId14" Type="http://schemas.openxmlformats.org/officeDocument/2006/relationships/image" Target="../media/image81.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87.wmf"/><Relationship Id="rId3" Type="http://schemas.openxmlformats.org/officeDocument/2006/relationships/notesSlide" Target="../notesSlides/notesSlide5.xml"/><Relationship Id="rId7" Type="http://schemas.openxmlformats.org/officeDocument/2006/relationships/image" Target="../media/image84.wmf"/><Relationship Id="rId12" Type="http://schemas.openxmlformats.org/officeDocument/2006/relationships/oleObject" Target="../embeddings/oleObject79.bin"/><Relationship Id="rId17" Type="http://schemas.openxmlformats.org/officeDocument/2006/relationships/image" Target="../media/image89.jpeg"/><Relationship Id="rId2" Type="http://schemas.openxmlformats.org/officeDocument/2006/relationships/slideLayout" Target="../slideLayouts/slideLayout2.xml"/><Relationship Id="rId16" Type="http://schemas.openxmlformats.org/officeDocument/2006/relationships/image" Target="../media/image88.wmf"/><Relationship Id="rId1" Type="http://schemas.openxmlformats.org/officeDocument/2006/relationships/vmlDrawing" Target="../drawings/vmlDrawing11.vml"/><Relationship Id="rId6" Type="http://schemas.openxmlformats.org/officeDocument/2006/relationships/oleObject" Target="../embeddings/oleObject76.bin"/><Relationship Id="rId11" Type="http://schemas.openxmlformats.org/officeDocument/2006/relationships/image" Target="../media/image86.wmf"/><Relationship Id="rId5" Type="http://schemas.openxmlformats.org/officeDocument/2006/relationships/image" Target="../media/image83.wmf"/><Relationship Id="rId15" Type="http://schemas.openxmlformats.org/officeDocument/2006/relationships/oleObject" Target="../embeddings/oleObject80.bin"/><Relationship Id="rId10" Type="http://schemas.openxmlformats.org/officeDocument/2006/relationships/oleObject" Target="../embeddings/oleObject78.bin"/><Relationship Id="rId4" Type="http://schemas.openxmlformats.org/officeDocument/2006/relationships/oleObject" Target="../embeddings/oleObject75.bin"/><Relationship Id="rId9" Type="http://schemas.openxmlformats.org/officeDocument/2006/relationships/image" Target="../media/image85.wmf"/><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91.wmf"/><Relationship Id="rId11" Type="http://schemas.openxmlformats.org/officeDocument/2006/relationships/oleObject" Target="../embeddings/oleObject85.bin"/><Relationship Id="rId5" Type="http://schemas.openxmlformats.org/officeDocument/2006/relationships/oleObject" Target="../embeddings/oleObject82.bin"/><Relationship Id="rId10" Type="http://schemas.openxmlformats.org/officeDocument/2006/relationships/image" Target="../media/image93.wmf"/><Relationship Id="rId4" Type="http://schemas.openxmlformats.org/officeDocument/2006/relationships/image" Target="../media/image90.wmf"/><Relationship Id="rId9" Type="http://schemas.openxmlformats.org/officeDocument/2006/relationships/oleObject" Target="../embeddings/oleObject84.bin"/></Relationships>
</file>

<file path=ppt/slides/_rels/slide17.xml.rels><?xml version="1.0" encoding="UTF-8" standalone="yes"?>
<Relationships xmlns="http://schemas.openxmlformats.org/package/2006/relationships"><Relationship Id="rId8" Type="http://schemas.openxmlformats.org/officeDocument/2006/relationships/image" Target="../media/image97.wmf"/><Relationship Id="rId13" Type="http://schemas.openxmlformats.org/officeDocument/2006/relationships/customXml" Target="../ink/ink2.xml"/><Relationship Id="rId18" Type="http://schemas.openxmlformats.org/officeDocument/2006/relationships/image" Target="../media/image810.png"/><Relationship Id="rId26" Type="http://schemas.openxmlformats.org/officeDocument/2006/relationships/image" Target="../media/image85.png"/><Relationship Id="rId3" Type="http://schemas.openxmlformats.org/officeDocument/2006/relationships/oleObject" Target="../embeddings/oleObject86.bin"/><Relationship Id="rId21" Type="http://schemas.openxmlformats.org/officeDocument/2006/relationships/customXml" Target="../ink/ink6.xml"/><Relationship Id="rId7" Type="http://schemas.openxmlformats.org/officeDocument/2006/relationships/oleObject" Target="../embeddings/oleObject88.bin"/><Relationship Id="rId12" Type="http://schemas.openxmlformats.org/officeDocument/2006/relationships/image" Target="../media/image780.png"/><Relationship Id="rId17" Type="http://schemas.openxmlformats.org/officeDocument/2006/relationships/customXml" Target="../ink/ink4.xml"/><Relationship Id="rId25" Type="http://schemas.openxmlformats.org/officeDocument/2006/relationships/customXml" Target="../ink/ink8.xml"/><Relationship Id="rId2" Type="http://schemas.openxmlformats.org/officeDocument/2006/relationships/slideLayout" Target="../slideLayouts/slideLayout2.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vmlDrawing" Target="../drawings/vmlDrawing13.vml"/><Relationship Id="rId6" Type="http://schemas.openxmlformats.org/officeDocument/2006/relationships/image" Target="../media/image96.wmf"/><Relationship Id="rId11" Type="http://schemas.openxmlformats.org/officeDocument/2006/relationships/customXml" Target="../ink/ink1.xml"/><Relationship Id="rId24" Type="http://schemas.openxmlformats.org/officeDocument/2006/relationships/image" Target="../media/image84.png"/><Relationship Id="rId5" Type="http://schemas.openxmlformats.org/officeDocument/2006/relationships/oleObject" Target="../embeddings/oleObject87.bin"/><Relationship Id="rId15" Type="http://schemas.openxmlformats.org/officeDocument/2006/relationships/customXml" Target="../ink/ink3.xml"/><Relationship Id="rId23" Type="http://schemas.openxmlformats.org/officeDocument/2006/relationships/customXml" Target="../ink/ink7.xml"/><Relationship Id="rId28" Type="http://schemas.openxmlformats.org/officeDocument/2006/relationships/image" Target="../media/image86.png"/><Relationship Id="rId10" Type="http://schemas.openxmlformats.org/officeDocument/2006/relationships/image" Target="../media/image98.wmf"/><Relationship Id="rId19" Type="http://schemas.openxmlformats.org/officeDocument/2006/relationships/customXml" Target="../ink/ink5.xml"/><Relationship Id="rId4" Type="http://schemas.openxmlformats.org/officeDocument/2006/relationships/image" Target="../media/image95.wmf"/><Relationship Id="rId9" Type="http://schemas.openxmlformats.org/officeDocument/2006/relationships/oleObject" Target="../embeddings/oleObject89.bin"/><Relationship Id="rId14" Type="http://schemas.openxmlformats.org/officeDocument/2006/relationships/image" Target="../media/image79.png"/><Relationship Id="rId22" Type="http://schemas.openxmlformats.org/officeDocument/2006/relationships/image" Target="../media/image830.png"/><Relationship Id="rId27" Type="http://schemas.openxmlformats.org/officeDocument/2006/relationships/customXml" Target="../ink/ink9.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2.bin"/><Relationship Id="rId13" Type="http://schemas.openxmlformats.org/officeDocument/2006/relationships/image" Target="../media/image102.wmf"/><Relationship Id="rId3" Type="http://schemas.openxmlformats.org/officeDocument/2006/relationships/image" Target="../media/image104.png"/><Relationship Id="rId7" Type="http://schemas.openxmlformats.org/officeDocument/2006/relationships/image" Target="../media/image100.wmf"/><Relationship Id="rId12" Type="http://schemas.openxmlformats.org/officeDocument/2006/relationships/oleObject" Target="../embeddings/oleObject95.bin"/><Relationship Id="rId2" Type="http://schemas.openxmlformats.org/officeDocument/2006/relationships/slideLayout" Target="../slideLayouts/slideLayout2.xml"/><Relationship Id="rId16" Type="http://schemas.openxmlformats.org/officeDocument/2006/relationships/image" Target="../media/image103.wmf"/><Relationship Id="rId1" Type="http://schemas.openxmlformats.org/officeDocument/2006/relationships/vmlDrawing" Target="../drawings/vmlDrawing14.vml"/><Relationship Id="rId6" Type="http://schemas.openxmlformats.org/officeDocument/2006/relationships/oleObject" Target="../embeddings/oleObject91.bin"/><Relationship Id="rId11" Type="http://schemas.openxmlformats.org/officeDocument/2006/relationships/image" Target="../media/image101.wmf"/><Relationship Id="rId5" Type="http://schemas.openxmlformats.org/officeDocument/2006/relationships/image" Target="../media/image99.wmf"/><Relationship Id="rId15" Type="http://schemas.openxmlformats.org/officeDocument/2006/relationships/oleObject" Target="../embeddings/oleObject97.bin"/><Relationship Id="rId10" Type="http://schemas.openxmlformats.org/officeDocument/2006/relationships/oleObject" Target="../embeddings/oleObject94.bin"/><Relationship Id="rId4" Type="http://schemas.openxmlformats.org/officeDocument/2006/relationships/oleObject" Target="../embeddings/oleObject90.bin"/><Relationship Id="rId9" Type="http://schemas.openxmlformats.org/officeDocument/2006/relationships/oleObject" Target="../embeddings/oleObject93.bin"/><Relationship Id="rId14" Type="http://schemas.openxmlformats.org/officeDocument/2006/relationships/oleObject" Target="../embeddings/oleObject96.bin"/></Relationships>
</file>

<file path=ppt/slides/_rels/slide1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99.bin"/><Relationship Id="rId5" Type="http://schemas.openxmlformats.org/officeDocument/2006/relationships/image" Target="../media/image105.wmf"/><Relationship Id="rId4" Type="http://schemas.openxmlformats.org/officeDocument/2006/relationships/oleObject" Target="../embeddings/oleObject98.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image" Target="../media/image110.png"/><Relationship Id="rId7" Type="http://schemas.openxmlformats.org/officeDocument/2006/relationships/oleObject" Target="../embeddings/oleObject10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08.wmf"/><Relationship Id="rId5" Type="http://schemas.openxmlformats.org/officeDocument/2006/relationships/oleObject" Target="../embeddings/oleObject100.bin"/><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04.bin"/><Relationship Id="rId13" Type="http://schemas.openxmlformats.org/officeDocument/2006/relationships/image" Target="../media/image116.wmf"/><Relationship Id="rId18" Type="http://schemas.openxmlformats.org/officeDocument/2006/relationships/image" Target="../media/image47.wmf"/><Relationship Id="rId3" Type="http://schemas.openxmlformats.org/officeDocument/2006/relationships/image" Target="../media/image118.png"/><Relationship Id="rId7" Type="http://schemas.openxmlformats.org/officeDocument/2006/relationships/image" Target="../media/image113.wmf"/><Relationship Id="rId12" Type="http://schemas.openxmlformats.org/officeDocument/2006/relationships/oleObject" Target="../embeddings/oleObject106.bin"/><Relationship Id="rId17" Type="http://schemas.openxmlformats.org/officeDocument/2006/relationships/oleObject" Target="../embeddings/oleObject38.bin"/><Relationship Id="rId2" Type="http://schemas.openxmlformats.org/officeDocument/2006/relationships/slideLayout" Target="../slideLayouts/slideLayout2.xml"/><Relationship Id="rId16" Type="http://schemas.openxmlformats.org/officeDocument/2006/relationships/image" Target="../media/image46.wmf"/><Relationship Id="rId20" Type="http://schemas.openxmlformats.org/officeDocument/2006/relationships/image" Target="../media/image117.wmf"/><Relationship Id="rId1" Type="http://schemas.openxmlformats.org/officeDocument/2006/relationships/vmlDrawing" Target="../drawings/vmlDrawing17.vml"/><Relationship Id="rId6" Type="http://schemas.openxmlformats.org/officeDocument/2006/relationships/oleObject" Target="../embeddings/oleObject103.bin"/><Relationship Id="rId11" Type="http://schemas.openxmlformats.org/officeDocument/2006/relationships/image" Target="../media/image115.wmf"/><Relationship Id="rId5" Type="http://schemas.openxmlformats.org/officeDocument/2006/relationships/image" Target="../media/image112.wmf"/><Relationship Id="rId15" Type="http://schemas.openxmlformats.org/officeDocument/2006/relationships/oleObject" Target="../embeddings/oleObject37.bin"/><Relationship Id="rId10" Type="http://schemas.openxmlformats.org/officeDocument/2006/relationships/oleObject" Target="../embeddings/oleObject105.bin"/><Relationship Id="rId19" Type="http://schemas.openxmlformats.org/officeDocument/2006/relationships/oleObject" Target="../embeddings/oleObject107.bin"/><Relationship Id="rId4" Type="http://schemas.openxmlformats.org/officeDocument/2006/relationships/oleObject" Target="../embeddings/oleObject102.bin"/><Relationship Id="rId9" Type="http://schemas.openxmlformats.org/officeDocument/2006/relationships/image" Target="../media/image114.wmf"/><Relationship Id="rId14" Type="http://schemas.openxmlformats.org/officeDocument/2006/relationships/image" Target="../media/image119.png"/></Relationships>
</file>

<file path=ppt/slides/_rels/slide22.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120.png"/><Relationship Id="rId7" Type="http://schemas.openxmlformats.org/officeDocument/2006/relationships/oleObject" Target="../embeddings/oleObject38.bin"/><Relationship Id="rId12" Type="http://schemas.openxmlformats.org/officeDocument/2006/relationships/image" Target="../media/image112.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46.wmf"/><Relationship Id="rId11" Type="http://schemas.openxmlformats.org/officeDocument/2006/relationships/oleObject" Target="../embeddings/oleObject102.bin"/><Relationship Id="rId5" Type="http://schemas.openxmlformats.org/officeDocument/2006/relationships/oleObject" Target="../embeddings/oleObject37.bin"/><Relationship Id="rId10" Type="http://schemas.openxmlformats.org/officeDocument/2006/relationships/image" Target="../media/image117.wmf"/><Relationship Id="rId4" Type="http://schemas.openxmlformats.org/officeDocument/2006/relationships/image" Target="../media/image121.png"/><Relationship Id="rId9" Type="http://schemas.openxmlformats.org/officeDocument/2006/relationships/oleObject" Target="../embeddings/oleObject107.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22.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11.bin"/><Relationship Id="rId3" Type="http://schemas.openxmlformats.org/officeDocument/2006/relationships/image" Target="../media/image125.png"/><Relationship Id="rId7"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110.bin"/><Relationship Id="rId5" Type="http://schemas.openxmlformats.org/officeDocument/2006/relationships/image" Target="../media/image123.wmf"/><Relationship Id="rId4" Type="http://schemas.openxmlformats.org/officeDocument/2006/relationships/oleObject" Target="../embeddings/oleObject109.bin"/><Relationship Id="rId9" Type="http://schemas.openxmlformats.org/officeDocument/2006/relationships/oleObject" Target="../embeddings/oleObject112.bin"/></Relationships>
</file>

<file path=ppt/slides/_rels/slide25.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26.png"/><Relationship Id="rId7" Type="http://schemas.openxmlformats.org/officeDocument/2006/relationships/oleObject" Target="../embeddings/oleObject115.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114.bin"/><Relationship Id="rId5" Type="http://schemas.openxmlformats.org/officeDocument/2006/relationships/image" Target="../media/image123.wmf"/><Relationship Id="rId4" Type="http://schemas.openxmlformats.org/officeDocument/2006/relationships/oleObject" Target="../embeddings/oleObject113.bin"/><Relationship Id="rId9" Type="http://schemas.openxmlformats.org/officeDocument/2006/relationships/oleObject" Target="../embeddings/oleObject116.bin"/></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oleObject" Target="../embeddings/oleObject122.bin"/><Relationship Id="rId3" Type="http://schemas.openxmlformats.org/officeDocument/2006/relationships/oleObject" Target="../embeddings/oleObject117.bin"/><Relationship Id="rId7" Type="http://schemas.openxmlformats.org/officeDocument/2006/relationships/oleObject" Target="../embeddings/oleObject119.bin"/><Relationship Id="rId12" Type="http://schemas.openxmlformats.org/officeDocument/2006/relationships/image" Target="../media/image133.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30.wmf"/><Relationship Id="rId11" Type="http://schemas.openxmlformats.org/officeDocument/2006/relationships/oleObject" Target="../embeddings/oleObject121.bin"/><Relationship Id="rId5" Type="http://schemas.openxmlformats.org/officeDocument/2006/relationships/oleObject" Target="../embeddings/oleObject118.bin"/><Relationship Id="rId10" Type="http://schemas.openxmlformats.org/officeDocument/2006/relationships/image" Target="../media/image132.wmf"/><Relationship Id="rId4" Type="http://schemas.openxmlformats.org/officeDocument/2006/relationships/image" Target="../media/image129.wmf"/><Relationship Id="rId9" Type="http://schemas.openxmlformats.org/officeDocument/2006/relationships/oleObject" Target="../embeddings/oleObject120.bin"/><Relationship Id="rId14" Type="http://schemas.openxmlformats.org/officeDocument/2006/relationships/image" Target="../media/image134.wmf"/></Relationships>
</file>

<file path=ppt/slides/_rels/slide28.xml.rels><?xml version="1.0" encoding="UTF-8" standalone="yes"?>
<Relationships xmlns="http://schemas.openxmlformats.org/package/2006/relationships"><Relationship Id="rId8" Type="http://schemas.openxmlformats.org/officeDocument/2006/relationships/image" Target="../media/image137.wmf"/><Relationship Id="rId13" Type="http://schemas.openxmlformats.org/officeDocument/2006/relationships/image" Target="../media/image139.wmf"/><Relationship Id="rId3" Type="http://schemas.openxmlformats.org/officeDocument/2006/relationships/oleObject" Target="../embeddings/oleObject123.bin"/><Relationship Id="rId7" Type="http://schemas.openxmlformats.org/officeDocument/2006/relationships/oleObject" Target="../embeddings/oleObject125.bin"/><Relationship Id="rId12" Type="http://schemas.openxmlformats.org/officeDocument/2006/relationships/oleObject" Target="../embeddings/oleObject127.bin"/><Relationship Id="rId17" Type="http://schemas.openxmlformats.org/officeDocument/2006/relationships/image" Target="../media/image141.wmf"/><Relationship Id="rId2" Type="http://schemas.openxmlformats.org/officeDocument/2006/relationships/slideLayout" Target="../slideLayouts/slideLayout2.xml"/><Relationship Id="rId16" Type="http://schemas.openxmlformats.org/officeDocument/2006/relationships/oleObject" Target="../embeddings/oleObject129.bin"/><Relationship Id="rId1" Type="http://schemas.openxmlformats.org/officeDocument/2006/relationships/vmlDrawing" Target="../drawings/vmlDrawing23.vml"/><Relationship Id="rId6" Type="http://schemas.openxmlformats.org/officeDocument/2006/relationships/image" Target="../media/image136.wmf"/><Relationship Id="rId11" Type="http://schemas.openxmlformats.org/officeDocument/2006/relationships/image" Target="../media/image138.wmf"/><Relationship Id="rId5" Type="http://schemas.openxmlformats.org/officeDocument/2006/relationships/oleObject" Target="../embeddings/oleObject124.bin"/><Relationship Id="rId15" Type="http://schemas.openxmlformats.org/officeDocument/2006/relationships/image" Target="../media/image140.wmf"/><Relationship Id="rId10" Type="http://schemas.openxmlformats.org/officeDocument/2006/relationships/oleObject" Target="../embeddings/oleObject126.bin"/><Relationship Id="rId4" Type="http://schemas.openxmlformats.org/officeDocument/2006/relationships/image" Target="../media/image135.wmf"/><Relationship Id="rId9" Type="http://schemas.openxmlformats.org/officeDocument/2006/relationships/image" Target="../media/image142.png"/><Relationship Id="rId14" Type="http://schemas.openxmlformats.org/officeDocument/2006/relationships/oleObject" Target="../embeddings/oleObject128.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32.bin"/><Relationship Id="rId13" Type="http://schemas.openxmlformats.org/officeDocument/2006/relationships/image" Target="../media/image146.wmf"/><Relationship Id="rId3" Type="http://schemas.openxmlformats.org/officeDocument/2006/relationships/notesSlide" Target="../notesSlides/notesSlide6.xml"/><Relationship Id="rId7" Type="http://schemas.openxmlformats.org/officeDocument/2006/relationships/image" Target="../media/image143.wmf"/><Relationship Id="rId12" Type="http://schemas.openxmlformats.org/officeDocument/2006/relationships/oleObject" Target="../embeddings/oleObject134.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31.bin"/><Relationship Id="rId11" Type="http://schemas.openxmlformats.org/officeDocument/2006/relationships/image" Target="../media/image145.wmf"/><Relationship Id="rId5" Type="http://schemas.openxmlformats.org/officeDocument/2006/relationships/image" Target="../media/image138.wmf"/><Relationship Id="rId15" Type="http://schemas.openxmlformats.org/officeDocument/2006/relationships/image" Target="../media/image147.wmf"/><Relationship Id="rId10" Type="http://schemas.openxmlformats.org/officeDocument/2006/relationships/oleObject" Target="../embeddings/oleObject133.bin"/><Relationship Id="rId4" Type="http://schemas.openxmlformats.org/officeDocument/2006/relationships/oleObject" Target="../embeddings/oleObject130.bin"/><Relationship Id="rId9" Type="http://schemas.openxmlformats.org/officeDocument/2006/relationships/image" Target="../media/image144.wmf"/><Relationship Id="rId14" Type="http://schemas.openxmlformats.org/officeDocument/2006/relationships/oleObject" Target="../embeddings/oleObject135.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image" Target="../media/image149.wmf"/><Relationship Id="rId13" Type="http://schemas.openxmlformats.org/officeDocument/2006/relationships/oleObject" Target="../embeddings/oleObject140.bin"/><Relationship Id="rId18" Type="http://schemas.openxmlformats.org/officeDocument/2006/relationships/image" Target="../media/image154.wmf"/><Relationship Id="rId3" Type="http://schemas.openxmlformats.org/officeDocument/2006/relationships/notesSlide" Target="../notesSlides/notesSlide7.xml"/><Relationship Id="rId7" Type="http://schemas.openxmlformats.org/officeDocument/2006/relationships/oleObject" Target="../embeddings/oleObject137.bin"/><Relationship Id="rId12" Type="http://schemas.openxmlformats.org/officeDocument/2006/relationships/image" Target="../media/image151.wmf"/><Relationship Id="rId17" Type="http://schemas.openxmlformats.org/officeDocument/2006/relationships/oleObject" Target="../embeddings/oleObject142.bin"/><Relationship Id="rId2" Type="http://schemas.openxmlformats.org/officeDocument/2006/relationships/slideLayout" Target="../slideLayouts/slideLayout2.xml"/><Relationship Id="rId16" Type="http://schemas.openxmlformats.org/officeDocument/2006/relationships/image" Target="../media/image153.wmf"/><Relationship Id="rId20" Type="http://schemas.openxmlformats.org/officeDocument/2006/relationships/image" Target="../media/image155.wmf"/><Relationship Id="rId1" Type="http://schemas.openxmlformats.org/officeDocument/2006/relationships/vmlDrawing" Target="../drawings/vmlDrawing25.vml"/><Relationship Id="rId6" Type="http://schemas.openxmlformats.org/officeDocument/2006/relationships/image" Target="../media/image148.wmf"/><Relationship Id="rId11" Type="http://schemas.openxmlformats.org/officeDocument/2006/relationships/oleObject" Target="../embeddings/oleObject139.bin"/><Relationship Id="rId5" Type="http://schemas.openxmlformats.org/officeDocument/2006/relationships/oleObject" Target="../embeddings/oleObject136.bin"/><Relationship Id="rId15" Type="http://schemas.openxmlformats.org/officeDocument/2006/relationships/oleObject" Target="../embeddings/oleObject141.bin"/><Relationship Id="rId10" Type="http://schemas.openxmlformats.org/officeDocument/2006/relationships/image" Target="../media/image150.wmf"/><Relationship Id="rId19" Type="http://schemas.openxmlformats.org/officeDocument/2006/relationships/oleObject" Target="../embeddings/oleObject143.bin"/><Relationship Id="rId4" Type="http://schemas.openxmlformats.org/officeDocument/2006/relationships/image" Target="../media/image156.png"/><Relationship Id="rId9" Type="http://schemas.openxmlformats.org/officeDocument/2006/relationships/oleObject" Target="../embeddings/oleObject138.bin"/><Relationship Id="rId14" Type="http://schemas.openxmlformats.org/officeDocument/2006/relationships/image" Target="../media/image152.wmf"/></Relationships>
</file>

<file path=ppt/slides/_rels/slide31.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oleObject" Target="../embeddings/oleObject144.bin"/><Relationship Id="rId7" Type="http://schemas.openxmlformats.org/officeDocument/2006/relationships/oleObject" Target="../embeddings/oleObject146.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58.wmf"/><Relationship Id="rId5" Type="http://schemas.openxmlformats.org/officeDocument/2006/relationships/oleObject" Target="../embeddings/oleObject145.bin"/><Relationship Id="rId4" Type="http://schemas.openxmlformats.org/officeDocument/2006/relationships/image" Target="../media/image157.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7.bin"/><Relationship Id="rId7" Type="http://schemas.openxmlformats.org/officeDocument/2006/relationships/image" Target="../media/image162.pn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61.wmf"/><Relationship Id="rId5" Type="http://schemas.openxmlformats.org/officeDocument/2006/relationships/oleObject" Target="../embeddings/oleObject148.bin"/><Relationship Id="rId4" Type="http://schemas.openxmlformats.org/officeDocument/2006/relationships/image" Target="../media/image160.wmf"/></Relationships>
</file>

<file path=ppt/slides/_rels/slide33.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oleObject" Target="../embeddings/oleObject149.bin"/><Relationship Id="rId7" Type="http://schemas.openxmlformats.org/officeDocument/2006/relationships/oleObject" Target="../embeddings/oleObject151.bin"/><Relationship Id="rId12" Type="http://schemas.openxmlformats.org/officeDocument/2006/relationships/image" Target="../media/image167.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64.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166.wmf"/><Relationship Id="rId4" Type="http://schemas.openxmlformats.org/officeDocument/2006/relationships/image" Target="../media/image163.wmf"/><Relationship Id="rId9" Type="http://schemas.openxmlformats.org/officeDocument/2006/relationships/oleObject" Target="../embeddings/oleObject152.bin"/></Relationships>
</file>

<file path=ppt/slides/_rels/slide34.xml.rels><?xml version="1.0" encoding="UTF-8" standalone="yes"?>
<Relationships xmlns="http://schemas.openxmlformats.org/package/2006/relationships"><Relationship Id="rId8" Type="http://schemas.openxmlformats.org/officeDocument/2006/relationships/image" Target="../media/image170.wmf"/><Relationship Id="rId13" Type="http://schemas.openxmlformats.org/officeDocument/2006/relationships/oleObject" Target="../embeddings/oleObject159.bin"/><Relationship Id="rId3" Type="http://schemas.openxmlformats.org/officeDocument/2006/relationships/oleObject" Target="../embeddings/oleObject154.bin"/><Relationship Id="rId7" Type="http://schemas.openxmlformats.org/officeDocument/2006/relationships/oleObject" Target="../embeddings/oleObject156.bin"/><Relationship Id="rId12" Type="http://schemas.openxmlformats.org/officeDocument/2006/relationships/image" Target="../media/image172.wmf"/><Relationship Id="rId2" Type="http://schemas.openxmlformats.org/officeDocument/2006/relationships/slideLayout" Target="../slideLayouts/slideLayout2.xml"/><Relationship Id="rId16" Type="http://schemas.openxmlformats.org/officeDocument/2006/relationships/image" Target="../media/image174.wmf"/><Relationship Id="rId1" Type="http://schemas.openxmlformats.org/officeDocument/2006/relationships/vmlDrawing" Target="../drawings/vmlDrawing29.vml"/><Relationship Id="rId6" Type="http://schemas.openxmlformats.org/officeDocument/2006/relationships/image" Target="../media/image169.wmf"/><Relationship Id="rId11" Type="http://schemas.openxmlformats.org/officeDocument/2006/relationships/oleObject" Target="../embeddings/oleObject158.bin"/><Relationship Id="rId5" Type="http://schemas.openxmlformats.org/officeDocument/2006/relationships/oleObject" Target="../embeddings/oleObject155.bin"/><Relationship Id="rId15" Type="http://schemas.openxmlformats.org/officeDocument/2006/relationships/oleObject" Target="../embeddings/oleObject160.bin"/><Relationship Id="rId10" Type="http://schemas.openxmlformats.org/officeDocument/2006/relationships/image" Target="../media/image171.wmf"/><Relationship Id="rId4" Type="http://schemas.openxmlformats.org/officeDocument/2006/relationships/image" Target="../media/image168.wmf"/><Relationship Id="rId9" Type="http://schemas.openxmlformats.org/officeDocument/2006/relationships/oleObject" Target="../embeddings/oleObject157.bin"/><Relationship Id="rId14" Type="http://schemas.openxmlformats.org/officeDocument/2006/relationships/image" Target="../media/image173.wmf"/></Relationships>
</file>

<file path=ppt/slides/_rels/slide35.xml.rels><?xml version="1.0" encoding="UTF-8" standalone="yes"?>
<Relationships xmlns="http://schemas.openxmlformats.org/package/2006/relationships"><Relationship Id="rId8" Type="http://schemas.openxmlformats.org/officeDocument/2006/relationships/image" Target="../media/image177.wmf"/><Relationship Id="rId13" Type="http://schemas.openxmlformats.org/officeDocument/2006/relationships/oleObject" Target="../embeddings/oleObject165.bin"/><Relationship Id="rId3" Type="http://schemas.openxmlformats.org/officeDocument/2006/relationships/oleObject" Target="../embeddings/oleObject161.bin"/><Relationship Id="rId7" Type="http://schemas.openxmlformats.org/officeDocument/2006/relationships/oleObject" Target="../embeddings/oleObject163.bin"/><Relationship Id="rId12" Type="http://schemas.openxmlformats.org/officeDocument/2006/relationships/image" Target="../media/image178.wmf"/><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76.wmf"/><Relationship Id="rId11" Type="http://schemas.openxmlformats.org/officeDocument/2006/relationships/oleObject" Target="../embeddings/oleObject164.bin"/><Relationship Id="rId5" Type="http://schemas.openxmlformats.org/officeDocument/2006/relationships/oleObject" Target="../embeddings/oleObject162.bin"/><Relationship Id="rId10" Type="http://schemas.openxmlformats.org/officeDocument/2006/relationships/image" Target="../media/image146.png"/><Relationship Id="rId4" Type="http://schemas.openxmlformats.org/officeDocument/2006/relationships/image" Target="../media/image175.wmf"/><Relationship Id="rId9" Type="http://schemas.openxmlformats.org/officeDocument/2006/relationships/customXml" Target="../ink/ink10.xml"/><Relationship Id="rId14" Type="http://schemas.openxmlformats.org/officeDocument/2006/relationships/image" Target="../media/image179.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81.wmf"/><Relationship Id="rId5" Type="http://schemas.openxmlformats.org/officeDocument/2006/relationships/oleObject" Target="../embeddings/oleObject167.bin"/><Relationship Id="rId4" Type="http://schemas.openxmlformats.org/officeDocument/2006/relationships/image" Target="../media/image180.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184.png"/><Relationship Id="rId4" Type="http://schemas.openxmlformats.org/officeDocument/2006/relationships/image" Target="../media/image181.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70.bin"/><Relationship Id="rId13" Type="http://schemas.openxmlformats.org/officeDocument/2006/relationships/oleObject" Target="../embeddings/oleObject173.bin"/><Relationship Id="rId3" Type="http://schemas.openxmlformats.org/officeDocument/2006/relationships/notesSlide" Target="../notesSlides/notesSlide8.xml"/><Relationship Id="rId7" Type="http://schemas.openxmlformats.org/officeDocument/2006/relationships/image" Target="../media/image189.png"/><Relationship Id="rId12" Type="http://schemas.openxmlformats.org/officeDocument/2006/relationships/image" Target="../media/image187.wmf"/><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88.png"/><Relationship Id="rId11" Type="http://schemas.openxmlformats.org/officeDocument/2006/relationships/oleObject" Target="../embeddings/oleObject172.bin"/><Relationship Id="rId5" Type="http://schemas.openxmlformats.org/officeDocument/2006/relationships/image" Target="../media/image185.wmf"/><Relationship Id="rId10" Type="http://schemas.openxmlformats.org/officeDocument/2006/relationships/oleObject" Target="../embeddings/oleObject171.bin"/><Relationship Id="rId4" Type="http://schemas.openxmlformats.org/officeDocument/2006/relationships/oleObject" Target="../embeddings/oleObject169.bin"/><Relationship Id="rId9" Type="http://schemas.openxmlformats.org/officeDocument/2006/relationships/image" Target="../media/image186.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42.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notesSlide" Target="../notesSlides/notesSlide10.xml"/><Relationship Id="rId7" Type="http://schemas.openxmlformats.org/officeDocument/2006/relationships/oleObject" Target="../embeddings/oleObject175.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194.wmf"/><Relationship Id="rId5" Type="http://schemas.openxmlformats.org/officeDocument/2006/relationships/oleObject" Target="../embeddings/oleObject174.bin"/><Relationship Id="rId10" Type="http://schemas.openxmlformats.org/officeDocument/2006/relationships/image" Target="../media/image196.wmf"/><Relationship Id="rId4" Type="http://schemas.openxmlformats.org/officeDocument/2006/relationships/image" Target="../media/image197.png"/><Relationship Id="rId9" Type="http://schemas.openxmlformats.org/officeDocument/2006/relationships/oleObject" Target="../embeddings/oleObject176.bin"/></Relationships>
</file>

<file path=ppt/slides/_rels/slide43.xml.rels><?xml version="1.0" encoding="UTF-8" standalone="yes"?>
<Relationships xmlns="http://schemas.openxmlformats.org/package/2006/relationships"><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tags" Target="../tags/tag25.xml"/><Relationship Id="rId39" Type="http://schemas.openxmlformats.org/officeDocument/2006/relationships/tags" Target="../tags/tag38.xml"/><Relationship Id="rId21" Type="http://schemas.openxmlformats.org/officeDocument/2006/relationships/tags" Target="../tags/tag20.xml"/><Relationship Id="rId34" Type="http://schemas.openxmlformats.org/officeDocument/2006/relationships/tags" Target="../tags/tag33.xml"/><Relationship Id="rId42" Type="http://schemas.openxmlformats.org/officeDocument/2006/relationships/notesSlide" Target="../notesSlides/notesSlide11.xml"/><Relationship Id="rId47" Type="http://schemas.openxmlformats.org/officeDocument/2006/relationships/image" Target="../media/image204.png"/><Relationship Id="rId50" Type="http://schemas.openxmlformats.org/officeDocument/2006/relationships/oleObject" Target="../embeddings/oleObject179.bin"/><Relationship Id="rId7" Type="http://schemas.openxmlformats.org/officeDocument/2006/relationships/tags" Target="../tags/tag6.xml"/><Relationship Id="rId2" Type="http://schemas.openxmlformats.org/officeDocument/2006/relationships/tags" Target="../tags/tag1.xml"/><Relationship Id="rId16" Type="http://schemas.openxmlformats.org/officeDocument/2006/relationships/tags" Target="../tags/tag15.xml"/><Relationship Id="rId29" Type="http://schemas.openxmlformats.org/officeDocument/2006/relationships/tags" Target="../tags/tag28.xml"/><Relationship Id="rId11" Type="http://schemas.openxmlformats.org/officeDocument/2006/relationships/tags" Target="../tags/tag10.xml"/><Relationship Id="rId24" Type="http://schemas.openxmlformats.org/officeDocument/2006/relationships/tags" Target="../tags/tag23.xml"/><Relationship Id="rId32" Type="http://schemas.openxmlformats.org/officeDocument/2006/relationships/tags" Target="../tags/tag31.xml"/><Relationship Id="rId37" Type="http://schemas.openxmlformats.org/officeDocument/2006/relationships/tags" Target="../tags/tag36.xml"/><Relationship Id="rId40" Type="http://schemas.openxmlformats.org/officeDocument/2006/relationships/tags" Target="../tags/tag39.xml"/><Relationship Id="rId45" Type="http://schemas.openxmlformats.org/officeDocument/2006/relationships/oleObject" Target="../embeddings/oleObject177.bin"/><Relationship Id="rId53" Type="http://schemas.openxmlformats.org/officeDocument/2006/relationships/image" Target="../media/image201.wmf"/><Relationship Id="rId5" Type="http://schemas.openxmlformats.org/officeDocument/2006/relationships/tags" Target="../tags/tag4.xml"/><Relationship Id="rId10" Type="http://schemas.openxmlformats.org/officeDocument/2006/relationships/tags" Target="../tags/tag9.xml"/><Relationship Id="rId19" Type="http://schemas.openxmlformats.org/officeDocument/2006/relationships/tags" Target="../tags/tag18.xml"/><Relationship Id="rId31" Type="http://schemas.openxmlformats.org/officeDocument/2006/relationships/tags" Target="../tags/tag30.xml"/><Relationship Id="rId44" Type="http://schemas.openxmlformats.org/officeDocument/2006/relationships/image" Target="../media/image203.png"/><Relationship Id="rId52" Type="http://schemas.openxmlformats.org/officeDocument/2006/relationships/oleObject" Target="../embeddings/oleObject180.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tags" Target="../tags/tag26.xml"/><Relationship Id="rId30" Type="http://schemas.openxmlformats.org/officeDocument/2006/relationships/tags" Target="../tags/tag29.xml"/><Relationship Id="rId35" Type="http://schemas.openxmlformats.org/officeDocument/2006/relationships/tags" Target="../tags/tag34.xml"/><Relationship Id="rId43" Type="http://schemas.openxmlformats.org/officeDocument/2006/relationships/image" Target="../media/image202.png"/><Relationship Id="rId48" Type="http://schemas.openxmlformats.org/officeDocument/2006/relationships/oleObject" Target="../embeddings/oleObject178.bin"/><Relationship Id="rId8" Type="http://schemas.openxmlformats.org/officeDocument/2006/relationships/tags" Target="../tags/tag7.xml"/><Relationship Id="rId51" Type="http://schemas.openxmlformats.org/officeDocument/2006/relationships/image" Target="../media/image200.wmf"/><Relationship Id="rId3" Type="http://schemas.openxmlformats.org/officeDocument/2006/relationships/tags" Target="../tags/tag2.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tags" Target="../tags/tag24.xml"/><Relationship Id="rId33" Type="http://schemas.openxmlformats.org/officeDocument/2006/relationships/tags" Target="../tags/tag32.xml"/><Relationship Id="rId38" Type="http://schemas.openxmlformats.org/officeDocument/2006/relationships/tags" Target="../tags/tag37.xml"/><Relationship Id="rId46" Type="http://schemas.openxmlformats.org/officeDocument/2006/relationships/image" Target="../media/image198.wmf"/><Relationship Id="rId20" Type="http://schemas.openxmlformats.org/officeDocument/2006/relationships/tags" Target="../tags/tag19.xml"/><Relationship Id="rId41"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tags" Target="../tags/tag5.xml"/><Relationship Id="rId15" Type="http://schemas.openxmlformats.org/officeDocument/2006/relationships/tags" Target="../tags/tag14.xml"/><Relationship Id="rId23" Type="http://schemas.openxmlformats.org/officeDocument/2006/relationships/tags" Target="../tags/tag22.xml"/><Relationship Id="rId28" Type="http://schemas.openxmlformats.org/officeDocument/2006/relationships/tags" Target="../tags/tag27.xml"/><Relationship Id="rId36" Type="http://schemas.openxmlformats.org/officeDocument/2006/relationships/tags" Target="../tags/tag35.xml"/><Relationship Id="rId49" Type="http://schemas.openxmlformats.org/officeDocument/2006/relationships/image" Target="../media/image199.w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oleObject" Target="../embeddings/oleObject6.bin"/><Relationship Id="rId18" Type="http://schemas.openxmlformats.org/officeDocument/2006/relationships/image" Target="../media/image17.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14.wmf"/><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16.wmf"/><Relationship Id="rId20" Type="http://schemas.openxmlformats.org/officeDocument/2006/relationships/image" Target="../media/image18.wmf"/><Relationship Id="rId1" Type="http://schemas.openxmlformats.org/officeDocument/2006/relationships/vmlDrawing" Target="../drawings/vmlDrawing1.vml"/><Relationship Id="rId6" Type="http://schemas.openxmlformats.org/officeDocument/2006/relationships/image" Target="../media/image11.wmf"/><Relationship Id="rId11" Type="http://schemas.openxmlformats.org/officeDocument/2006/relationships/oleObject" Target="../embeddings/oleObject5.bin"/><Relationship Id="rId24" Type="http://schemas.openxmlformats.org/officeDocument/2006/relationships/image" Target="../media/image20.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10" Type="http://schemas.openxmlformats.org/officeDocument/2006/relationships/image" Target="../media/image13.wmf"/><Relationship Id="rId19" Type="http://schemas.openxmlformats.org/officeDocument/2006/relationships/oleObject" Target="../embeddings/oleObject9.bin"/><Relationship Id="rId4" Type="http://schemas.openxmlformats.org/officeDocument/2006/relationships/image" Target="../media/image10.wmf"/><Relationship Id="rId9" Type="http://schemas.openxmlformats.org/officeDocument/2006/relationships/oleObject" Target="../embeddings/oleObject4.bin"/><Relationship Id="rId14" Type="http://schemas.openxmlformats.org/officeDocument/2006/relationships/image" Target="../media/image15.wmf"/><Relationship Id="rId22" Type="http://schemas.openxmlformats.org/officeDocument/2006/relationships/image" Target="../media/image19.wmf"/></Relationships>
</file>

<file path=ppt/slides/_rels/slide6.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7.bin"/><Relationship Id="rId18" Type="http://schemas.openxmlformats.org/officeDocument/2006/relationships/image" Target="../media/image28.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25.wmf"/><Relationship Id="rId17"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27.wmf"/><Relationship Id="rId1" Type="http://schemas.openxmlformats.org/officeDocument/2006/relationships/vmlDrawing" Target="../drawings/vmlDrawing2.vml"/><Relationship Id="rId6" Type="http://schemas.openxmlformats.org/officeDocument/2006/relationships/image" Target="../media/image22.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15.bin"/><Relationship Id="rId14" Type="http://schemas.openxmlformats.org/officeDocument/2006/relationships/image" Target="../media/image26.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3.wmf"/><Relationship Id="rId18" Type="http://schemas.openxmlformats.org/officeDocument/2006/relationships/oleObject" Target="../embeddings/oleObject27.bin"/><Relationship Id="rId26" Type="http://schemas.openxmlformats.org/officeDocument/2006/relationships/oleObject" Target="../embeddings/oleObject31.bin"/><Relationship Id="rId3" Type="http://schemas.openxmlformats.org/officeDocument/2006/relationships/notesSlide" Target="../notesSlides/notesSlide3.xml"/><Relationship Id="rId21" Type="http://schemas.openxmlformats.org/officeDocument/2006/relationships/image" Target="../media/image37.wmf"/><Relationship Id="rId7" Type="http://schemas.openxmlformats.org/officeDocument/2006/relationships/image" Target="../media/image30.wmf"/><Relationship Id="rId12" Type="http://schemas.openxmlformats.org/officeDocument/2006/relationships/oleObject" Target="../embeddings/oleObject24.bin"/><Relationship Id="rId17" Type="http://schemas.openxmlformats.org/officeDocument/2006/relationships/image" Target="../media/image35.wmf"/><Relationship Id="rId25" Type="http://schemas.openxmlformats.org/officeDocument/2006/relationships/image" Target="../media/image39.wmf"/><Relationship Id="rId2" Type="http://schemas.openxmlformats.org/officeDocument/2006/relationships/slideLayout" Target="../slideLayouts/slideLayout2.xml"/><Relationship Id="rId16" Type="http://schemas.openxmlformats.org/officeDocument/2006/relationships/oleObject" Target="../embeddings/oleObject26.bin"/><Relationship Id="rId20" Type="http://schemas.openxmlformats.org/officeDocument/2006/relationships/oleObject" Target="../embeddings/oleObject28.bin"/><Relationship Id="rId29" Type="http://schemas.openxmlformats.org/officeDocument/2006/relationships/image" Target="../media/image41.wmf"/><Relationship Id="rId1" Type="http://schemas.openxmlformats.org/officeDocument/2006/relationships/vmlDrawing" Target="../drawings/vmlDrawing3.vml"/><Relationship Id="rId6" Type="http://schemas.openxmlformats.org/officeDocument/2006/relationships/oleObject" Target="../embeddings/oleObject21.bin"/><Relationship Id="rId11" Type="http://schemas.openxmlformats.org/officeDocument/2006/relationships/image" Target="../media/image32.wmf"/><Relationship Id="rId24" Type="http://schemas.openxmlformats.org/officeDocument/2006/relationships/oleObject" Target="../embeddings/oleObject30.bin"/><Relationship Id="rId5" Type="http://schemas.openxmlformats.org/officeDocument/2006/relationships/image" Target="../media/image29.wmf"/><Relationship Id="rId15" Type="http://schemas.openxmlformats.org/officeDocument/2006/relationships/image" Target="../media/image34.wmf"/><Relationship Id="rId23" Type="http://schemas.openxmlformats.org/officeDocument/2006/relationships/image" Target="../media/image38.wmf"/><Relationship Id="rId28" Type="http://schemas.openxmlformats.org/officeDocument/2006/relationships/oleObject" Target="../embeddings/oleObject32.bin"/><Relationship Id="rId10" Type="http://schemas.openxmlformats.org/officeDocument/2006/relationships/oleObject" Target="../embeddings/oleObject23.bin"/><Relationship Id="rId19" Type="http://schemas.openxmlformats.org/officeDocument/2006/relationships/image" Target="../media/image36.wmf"/><Relationship Id="rId4" Type="http://schemas.openxmlformats.org/officeDocument/2006/relationships/oleObject" Target="../embeddings/oleObject20.bin"/><Relationship Id="rId9" Type="http://schemas.openxmlformats.org/officeDocument/2006/relationships/image" Target="../media/image31.wmf"/><Relationship Id="rId14" Type="http://schemas.openxmlformats.org/officeDocument/2006/relationships/oleObject" Target="../embeddings/oleObject25.bin"/><Relationship Id="rId22" Type="http://schemas.openxmlformats.org/officeDocument/2006/relationships/oleObject" Target="../embeddings/oleObject29.bin"/><Relationship Id="rId27" Type="http://schemas.openxmlformats.org/officeDocument/2006/relationships/image" Target="../media/image40.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oleObject" Target="../embeddings/oleObject37.bin"/><Relationship Id="rId3" Type="http://schemas.openxmlformats.org/officeDocument/2006/relationships/notesSlide" Target="../notesSlides/notesSlide4.xml"/><Relationship Id="rId7" Type="http://schemas.openxmlformats.org/officeDocument/2006/relationships/image" Target="../media/image43.wmf"/><Relationship Id="rId12" Type="http://schemas.openxmlformats.org/officeDocument/2006/relationships/image" Target="../media/image45.wmf"/><Relationship Id="rId2" Type="http://schemas.openxmlformats.org/officeDocument/2006/relationships/slideLayout" Target="../slideLayouts/slideLayout2.xml"/><Relationship Id="rId16" Type="http://schemas.openxmlformats.org/officeDocument/2006/relationships/image" Target="../media/image47.wmf"/><Relationship Id="rId1" Type="http://schemas.openxmlformats.org/officeDocument/2006/relationships/vmlDrawing" Target="../drawings/vmlDrawing4.vml"/><Relationship Id="rId6" Type="http://schemas.openxmlformats.org/officeDocument/2006/relationships/oleObject" Target="../embeddings/oleObject34.bin"/><Relationship Id="rId11" Type="http://schemas.openxmlformats.org/officeDocument/2006/relationships/oleObject" Target="../embeddings/oleObject36.bin"/><Relationship Id="rId5" Type="http://schemas.openxmlformats.org/officeDocument/2006/relationships/image" Target="../media/image42.wmf"/><Relationship Id="rId15" Type="http://schemas.openxmlformats.org/officeDocument/2006/relationships/oleObject" Target="../embeddings/oleObject38.bin"/><Relationship Id="rId10" Type="http://schemas.openxmlformats.org/officeDocument/2006/relationships/image" Target="../media/image48.png"/><Relationship Id="rId4" Type="http://schemas.openxmlformats.org/officeDocument/2006/relationships/oleObject" Target="../embeddings/oleObject33.bin"/><Relationship Id="rId9" Type="http://schemas.openxmlformats.org/officeDocument/2006/relationships/image" Target="../media/image44.wmf"/><Relationship Id="rId14" Type="http://schemas.openxmlformats.org/officeDocument/2006/relationships/image" Target="../media/image46.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53.png"/><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40.bin"/><Relationship Id="rId11" Type="http://schemas.openxmlformats.org/officeDocument/2006/relationships/image" Target="../media/image52.wmf"/><Relationship Id="rId5" Type="http://schemas.openxmlformats.org/officeDocument/2006/relationships/image" Target="../media/image49.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5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B2FD8D33-3707-4B04-ACAA-FDAAEDDD2E08}"/>
              </a:ext>
            </a:extLst>
          </p:cNvPr>
          <p:cNvPicPr>
            <a:picLocks noChangeAspect="1"/>
          </p:cNvPicPr>
          <p:nvPr/>
        </p:nvPicPr>
        <p:blipFill>
          <a:blip r:embed="rId2">
            <a:alphaModFix amt="5000"/>
          </a:blip>
          <a:stretch>
            <a:fillRect/>
          </a:stretch>
        </p:blipFill>
        <p:spPr>
          <a:xfrm>
            <a:off x="0" y="1"/>
            <a:ext cx="12192000" cy="6858000"/>
          </a:xfrm>
          <a:prstGeom prst="rect">
            <a:avLst/>
          </a:prstGeom>
          <a:noFill/>
          <a:ln w="9525">
            <a:noFill/>
          </a:ln>
        </p:spPr>
      </p:pic>
      <p:sp>
        <p:nvSpPr>
          <p:cNvPr id="6" name="标题 2">
            <a:extLst>
              <a:ext uri="{FF2B5EF4-FFF2-40B4-BE49-F238E27FC236}">
                <a16:creationId xmlns:a16="http://schemas.microsoft.com/office/drawing/2014/main" id="{FDE6247D-6241-472D-A80A-EFE6526FC371}"/>
              </a:ext>
            </a:extLst>
          </p:cNvPr>
          <p:cNvSpPr txBox="1">
            <a:spLocks/>
          </p:cNvSpPr>
          <p:nvPr/>
        </p:nvSpPr>
        <p:spPr>
          <a:xfrm>
            <a:off x="1644763" y="1744321"/>
            <a:ext cx="9339943"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lnSpc>
                <a:spcPct val="100000"/>
              </a:lnSpc>
              <a:spcBef>
                <a:spcPct val="20000"/>
              </a:spcBef>
              <a:spcAft>
                <a:spcPct val="0"/>
              </a:spcAft>
              <a:buSzPct val="120000"/>
            </a:pPr>
            <a:r>
              <a:rPr kumimoji="1" lang="en-US" altLang="zh-CN" kern="0" dirty="0">
                <a:solidFill>
                  <a:srgbClr val="3333CC"/>
                </a:solidFill>
                <a:latin typeface="Times New Roman"/>
                <a:ea typeface="黑体"/>
                <a:cs typeface="+mn-cs"/>
              </a:rPr>
              <a:t>Probing Fundamental Physics with Extreme mass ratio </a:t>
            </a:r>
            <a:r>
              <a:rPr kumimoji="1" lang="en-US" altLang="zh-CN" kern="0" dirty="0" err="1">
                <a:solidFill>
                  <a:srgbClr val="3333CC"/>
                </a:solidFill>
                <a:latin typeface="Times New Roman"/>
                <a:ea typeface="黑体"/>
                <a:cs typeface="+mn-cs"/>
              </a:rPr>
              <a:t>inspirals</a:t>
            </a:r>
            <a:r>
              <a:rPr kumimoji="1" lang="en-US" altLang="zh-CN" kern="0" dirty="0">
                <a:solidFill>
                  <a:srgbClr val="3333CC"/>
                </a:solidFill>
                <a:latin typeface="Times New Roman"/>
                <a:ea typeface="黑体"/>
                <a:cs typeface="+mn-cs"/>
              </a:rPr>
              <a:t> (EMRI)</a:t>
            </a:r>
            <a:endParaRPr kumimoji="1" lang="zh-CN" altLang="en-US" kern="0" dirty="0">
              <a:solidFill>
                <a:srgbClr val="3333CC"/>
              </a:solidFill>
              <a:latin typeface="Times New Roman"/>
              <a:ea typeface="黑体"/>
              <a:cs typeface="+mn-cs"/>
            </a:endParaRPr>
          </a:p>
        </p:txBody>
      </p:sp>
      <p:sp>
        <p:nvSpPr>
          <p:cNvPr id="8" name="副标题 1">
            <a:extLst>
              <a:ext uri="{FF2B5EF4-FFF2-40B4-BE49-F238E27FC236}">
                <a16:creationId xmlns:a16="http://schemas.microsoft.com/office/drawing/2014/main" id="{374D5853-9032-46AC-B80A-BA40338A0DBE}"/>
              </a:ext>
            </a:extLst>
          </p:cNvPr>
          <p:cNvSpPr txBox="1">
            <a:spLocks/>
          </p:cNvSpPr>
          <p:nvPr/>
        </p:nvSpPr>
        <p:spPr bwMode="auto">
          <a:xfrm>
            <a:off x="1752599" y="3638889"/>
            <a:ext cx="8794637" cy="240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120000"/>
              <a:buFont typeface="Wingdings" panose="05000000000000000000" pitchFamily="2" charset="2"/>
              <a:buNone/>
              <a:defRPr kumimoji="1" sz="2800">
                <a:solidFill>
                  <a:schemeClr val="accent2"/>
                </a:solidFill>
                <a:latin typeface="+mn-lt"/>
                <a:ea typeface="+mn-ea"/>
                <a:cs typeface="+mn-cs"/>
              </a:defRPr>
            </a:lvl1pPr>
            <a:lvl2pPr marL="457200" indent="0" algn="ctr" rtl="0" eaLnBrk="0" fontAlgn="base" hangingPunct="0">
              <a:spcBef>
                <a:spcPct val="20000"/>
              </a:spcBef>
              <a:spcAft>
                <a:spcPct val="0"/>
              </a:spcAft>
              <a:buNone/>
              <a:defRPr kumimoji="1" sz="2400">
                <a:solidFill>
                  <a:schemeClr val="accent2"/>
                </a:solidFill>
                <a:latin typeface="+mn-lt"/>
                <a:ea typeface="+mn-ea"/>
              </a:defRPr>
            </a:lvl2pPr>
            <a:lvl3pPr marL="914400" indent="0" algn="ctr" rtl="0" eaLnBrk="0" fontAlgn="base" hangingPunct="0">
              <a:spcBef>
                <a:spcPct val="20000"/>
              </a:spcBef>
              <a:spcAft>
                <a:spcPct val="0"/>
              </a:spcAft>
              <a:buNone/>
              <a:defRPr kumimoji="1" sz="2000">
                <a:solidFill>
                  <a:schemeClr val="accent2"/>
                </a:solidFill>
                <a:latin typeface="+mn-lt"/>
                <a:ea typeface="+mn-ea"/>
              </a:defRPr>
            </a:lvl3pPr>
            <a:lvl4pPr marL="1371600" indent="0" algn="ctr" rtl="0" eaLnBrk="0" fontAlgn="base" hangingPunct="0">
              <a:spcBef>
                <a:spcPct val="20000"/>
              </a:spcBef>
              <a:spcAft>
                <a:spcPct val="0"/>
              </a:spcAft>
              <a:buNone/>
              <a:defRPr kumimoji="1" sz="1800">
                <a:solidFill>
                  <a:schemeClr val="accent2"/>
                </a:solidFill>
                <a:latin typeface="+mn-lt"/>
                <a:ea typeface="+mn-ea"/>
              </a:defRPr>
            </a:lvl4pPr>
            <a:lvl5pPr marL="1828800" indent="0" algn="ctr" rtl="0" eaLnBrk="0" fontAlgn="base" hangingPunct="0">
              <a:spcBef>
                <a:spcPct val="20000"/>
              </a:spcBef>
              <a:spcAft>
                <a:spcPct val="0"/>
              </a:spcAft>
              <a:buNone/>
              <a:defRPr kumimoji="1" sz="1600">
                <a:solidFill>
                  <a:schemeClr val="accent2"/>
                </a:solidFill>
                <a:latin typeface="+mn-lt"/>
                <a:ea typeface="+mn-ea"/>
              </a:defRPr>
            </a:lvl5pPr>
            <a:lvl6pPr marL="2286000" indent="0" algn="ctr" rtl="0" eaLnBrk="1" fontAlgn="base" hangingPunct="1">
              <a:spcBef>
                <a:spcPct val="20000"/>
              </a:spcBef>
              <a:spcAft>
                <a:spcPct val="0"/>
              </a:spcAft>
              <a:buNone/>
              <a:defRPr kumimoji="1" sz="2000">
                <a:solidFill>
                  <a:schemeClr val="accent2"/>
                </a:solidFill>
                <a:latin typeface="+mn-lt"/>
                <a:ea typeface="+mn-ea"/>
              </a:defRPr>
            </a:lvl6pPr>
            <a:lvl7pPr marL="2743200" indent="0" algn="ctr" rtl="0" eaLnBrk="1" fontAlgn="base" hangingPunct="1">
              <a:spcBef>
                <a:spcPct val="20000"/>
              </a:spcBef>
              <a:spcAft>
                <a:spcPct val="0"/>
              </a:spcAft>
              <a:buNone/>
              <a:defRPr kumimoji="1" sz="2000">
                <a:solidFill>
                  <a:schemeClr val="accent2"/>
                </a:solidFill>
                <a:latin typeface="+mn-lt"/>
                <a:ea typeface="+mn-ea"/>
              </a:defRPr>
            </a:lvl7pPr>
            <a:lvl8pPr marL="3200400" indent="0" algn="ctr" rtl="0" eaLnBrk="1" fontAlgn="base" hangingPunct="1">
              <a:spcBef>
                <a:spcPct val="20000"/>
              </a:spcBef>
              <a:spcAft>
                <a:spcPct val="0"/>
              </a:spcAft>
              <a:buNone/>
              <a:defRPr kumimoji="1" sz="2000">
                <a:solidFill>
                  <a:schemeClr val="accent2"/>
                </a:solidFill>
                <a:latin typeface="+mn-lt"/>
                <a:ea typeface="+mn-ea"/>
              </a:defRPr>
            </a:lvl8pPr>
            <a:lvl9pPr marL="3657600" indent="0" algn="ctr" rtl="0" eaLnBrk="1" fontAlgn="base" hangingPunct="1">
              <a:spcBef>
                <a:spcPct val="20000"/>
              </a:spcBef>
              <a:spcAft>
                <a:spcPct val="0"/>
              </a:spcAft>
              <a:buNone/>
              <a:defRPr kumimoji="1" sz="2000">
                <a:solidFill>
                  <a:schemeClr val="accent2"/>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Pct val="120000"/>
              <a:buFont typeface="Wingdings" panose="05000000000000000000" pitchFamily="2" charset="2"/>
              <a:buNone/>
              <a:tabLst/>
              <a:defRPr/>
            </a:pPr>
            <a:r>
              <a:rPr kumimoji="1" lang="en-US" altLang="zh-CN" sz="3200" b="0" i="0" u="none" strike="noStrike" kern="0" cap="none" spc="0" normalizeH="0" baseline="0" noProof="0" dirty="0" err="1">
                <a:ln>
                  <a:noFill/>
                </a:ln>
                <a:solidFill>
                  <a:srgbClr val="3333CC"/>
                </a:solidFill>
                <a:effectLst/>
                <a:uLnTx/>
                <a:uFillTx/>
                <a:latin typeface="Times New Roman"/>
                <a:ea typeface="黑体"/>
                <a:cs typeface="+mn-cs"/>
              </a:rPr>
              <a:t>Yungui</a:t>
            </a:r>
            <a:r>
              <a:rPr kumimoji="1" lang="en-US" altLang="zh-CN" sz="3200" b="0" i="0" u="none" strike="noStrike" kern="0" cap="none" spc="0" normalizeH="0" baseline="0" noProof="0" dirty="0">
                <a:ln>
                  <a:noFill/>
                </a:ln>
                <a:solidFill>
                  <a:srgbClr val="3333CC"/>
                </a:solidFill>
                <a:effectLst/>
                <a:uLnTx/>
                <a:uFillTx/>
                <a:latin typeface="Times New Roman"/>
                <a:ea typeface="黑体"/>
                <a:cs typeface="+mn-cs"/>
              </a:rPr>
              <a:t> Gong</a:t>
            </a:r>
          </a:p>
          <a:p>
            <a:pPr marL="0" marR="0" lvl="0" indent="0" algn="ctr" defTabSz="914400" rtl="0" eaLnBrk="0" fontAlgn="base" latinLnBrk="0" hangingPunct="0">
              <a:lnSpc>
                <a:spcPct val="100000"/>
              </a:lnSpc>
              <a:spcBef>
                <a:spcPct val="20000"/>
              </a:spcBef>
              <a:spcAft>
                <a:spcPct val="0"/>
              </a:spcAft>
              <a:buClrTx/>
              <a:buSzPct val="120000"/>
              <a:buFont typeface="Wingdings" panose="05000000000000000000" pitchFamily="2" charset="2"/>
              <a:buNone/>
              <a:tabLst/>
              <a:defRPr/>
            </a:pPr>
            <a:r>
              <a:rPr kumimoji="1" lang="zh-CN" altLang="en-US" sz="3200" b="0" i="0" u="none" strike="noStrike" kern="0" cap="none" spc="0" normalizeH="0" baseline="0" noProof="0" dirty="0">
                <a:ln>
                  <a:noFill/>
                </a:ln>
                <a:solidFill>
                  <a:srgbClr val="3333CC"/>
                </a:solidFill>
                <a:effectLst/>
                <a:uLnTx/>
                <a:uFillTx/>
                <a:latin typeface="Times New Roman"/>
                <a:ea typeface="黑体"/>
                <a:cs typeface="+mn-cs"/>
              </a:rPr>
              <a:t>龚云贵</a:t>
            </a:r>
            <a:endParaRPr kumimoji="1" lang="en-US" altLang="zh-CN" sz="3200" b="0" i="0" u="none" strike="noStrike" kern="0" cap="none" spc="0" normalizeH="0" baseline="0" noProof="0" dirty="0">
              <a:ln>
                <a:noFill/>
              </a:ln>
              <a:solidFill>
                <a:srgbClr val="3333CC"/>
              </a:solidFill>
              <a:effectLst/>
              <a:uLnTx/>
              <a:uFillTx/>
              <a:latin typeface="Times New Roman"/>
              <a:ea typeface="黑体"/>
              <a:cs typeface="+mn-cs"/>
            </a:endParaRPr>
          </a:p>
          <a:p>
            <a:pPr marL="0" marR="0" lvl="0" indent="0" algn="ctr" defTabSz="914400" rtl="0" eaLnBrk="0" fontAlgn="base" latinLnBrk="0" hangingPunct="0">
              <a:lnSpc>
                <a:spcPct val="100000"/>
              </a:lnSpc>
              <a:spcBef>
                <a:spcPct val="20000"/>
              </a:spcBef>
              <a:spcAft>
                <a:spcPct val="0"/>
              </a:spcAft>
              <a:buClrTx/>
              <a:buSzPct val="120000"/>
              <a:buFont typeface="Wingdings" panose="05000000000000000000" pitchFamily="2" charset="2"/>
              <a:buNone/>
              <a:tabLst/>
              <a:defRPr/>
            </a:pPr>
            <a:r>
              <a:rPr kumimoji="1" lang="en-US" altLang="zh-CN" sz="3200" b="0" i="0" u="none" strike="noStrike" kern="0" cap="none" spc="0" normalizeH="0" baseline="0" noProof="0" dirty="0">
                <a:ln>
                  <a:noFill/>
                </a:ln>
                <a:solidFill>
                  <a:srgbClr val="3333CC"/>
                </a:solidFill>
                <a:effectLst/>
                <a:uLnTx/>
                <a:uFillTx/>
                <a:latin typeface="Times New Roman"/>
                <a:ea typeface="黑体"/>
                <a:cs typeface="+mn-cs"/>
              </a:rPr>
              <a:t>Ningbo University</a:t>
            </a:r>
          </a:p>
        </p:txBody>
      </p:sp>
      <p:sp>
        <p:nvSpPr>
          <p:cNvPr id="7" name="文本框 6">
            <a:extLst>
              <a:ext uri="{FF2B5EF4-FFF2-40B4-BE49-F238E27FC236}">
                <a16:creationId xmlns:a16="http://schemas.microsoft.com/office/drawing/2014/main" id="{A4046A4C-598C-4E88-8ABA-8D0D2F486C8B}"/>
              </a:ext>
            </a:extLst>
          </p:cNvPr>
          <p:cNvSpPr txBox="1"/>
          <p:nvPr/>
        </p:nvSpPr>
        <p:spPr>
          <a:xfrm>
            <a:off x="6759138" y="6265119"/>
            <a:ext cx="5179623" cy="369332"/>
          </a:xfrm>
          <a:prstGeom prst="rect">
            <a:avLst/>
          </a:prstGeom>
          <a:noFill/>
        </p:spPr>
        <p:txBody>
          <a:bodyPr wrap="none" rtlCol="0">
            <a:spAutoFit/>
          </a:bodyPr>
          <a:lstStyle/>
          <a:p>
            <a:r>
              <a:rPr lang="en-US" altLang="zh-CN" dirty="0">
                <a:solidFill>
                  <a:srgbClr val="0000FF"/>
                </a:solidFill>
                <a:latin typeface="华文楷体" panose="02010600040101010101" pitchFamily="2" charset="-122"/>
                <a:ea typeface="华文楷体" panose="02010600040101010101" pitchFamily="2" charset="-122"/>
              </a:rPr>
              <a:t>2025  GW Physics Conference</a:t>
            </a:r>
            <a:r>
              <a:rPr lang="zh-CN" altLang="en-US" dirty="0">
                <a:solidFill>
                  <a:srgbClr val="0000FF"/>
                </a:solidFill>
                <a:latin typeface="华文楷体" panose="02010600040101010101" pitchFamily="2" charset="-122"/>
                <a:ea typeface="华文楷体" panose="02010600040101010101" pitchFamily="2" charset="-122"/>
              </a:rPr>
              <a:t>，</a:t>
            </a:r>
            <a:r>
              <a:rPr lang="en-US" altLang="zh-CN" dirty="0"/>
              <a:t> </a:t>
            </a:r>
            <a:r>
              <a:rPr lang="en-US" altLang="zh-CN" dirty="0" err="1">
                <a:solidFill>
                  <a:srgbClr val="3333FF"/>
                </a:solidFill>
                <a:latin typeface="Times New Roman" panose="02020603050405020304" pitchFamily="18" charset="0"/>
                <a:cs typeface="Times New Roman" panose="02020603050405020304" pitchFamily="18" charset="0"/>
              </a:rPr>
              <a:t>Chun’an</a:t>
            </a:r>
            <a:r>
              <a:rPr lang="en-US" altLang="zh-CN" dirty="0">
                <a:solidFill>
                  <a:srgbClr val="0000FF"/>
                </a:solidFill>
                <a:latin typeface="华文楷体" panose="02010600040101010101" pitchFamily="2" charset="-122"/>
                <a:ea typeface="华文楷体" panose="02010600040101010101" pitchFamily="2" charset="-122"/>
              </a:rPr>
              <a:t>,  2025.10.16</a:t>
            </a:r>
            <a:endParaRPr lang="zh-CN" altLang="en-US" dirty="0">
              <a:solidFill>
                <a:srgbClr val="0000FF"/>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1111D78-911C-48A8-9CD2-E0ACC66B2AC8}"/>
              </a:ext>
            </a:extLst>
          </p:cNvPr>
          <p:cNvSpPr>
            <a:spLocks noGrp="1"/>
          </p:cNvSpPr>
          <p:nvPr>
            <p:ph type="title"/>
          </p:nvPr>
        </p:nvSpPr>
        <p:spPr/>
        <p:txBody>
          <a:bodyPr>
            <a:normAutofit/>
          </a:bodyPr>
          <a:lstStyle/>
          <a:p>
            <a:r>
              <a:rPr lang="en-US" altLang="zh-CN" dirty="0"/>
              <a:t>Spacetime of BHs around by DM halos</a:t>
            </a:r>
            <a:endParaRPr lang="zh-CN" altLang="en-US" dirty="0"/>
          </a:p>
        </p:txBody>
      </p:sp>
      <p:sp>
        <p:nvSpPr>
          <p:cNvPr id="2" name="内容占位符 1">
            <a:extLst>
              <a:ext uri="{FF2B5EF4-FFF2-40B4-BE49-F238E27FC236}">
                <a16:creationId xmlns:a16="http://schemas.microsoft.com/office/drawing/2014/main" id="{CDFD7D38-37DF-4162-80ED-618BCD028FCF}"/>
              </a:ext>
            </a:extLst>
          </p:cNvPr>
          <p:cNvSpPr>
            <a:spLocks noGrp="1"/>
          </p:cNvSpPr>
          <p:nvPr>
            <p:ph idx="4294967295"/>
          </p:nvPr>
        </p:nvSpPr>
        <p:spPr>
          <a:xfrm>
            <a:off x="768969" y="1290847"/>
            <a:ext cx="11025763" cy="5095299"/>
          </a:xfrm>
          <a:prstGeom prst="rect">
            <a:avLst/>
          </a:prstGeom>
        </p:spPr>
        <p:txBody>
          <a:bodyPr/>
          <a:lstStyle/>
          <a:p>
            <a:pPr>
              <a:buSzPct val="60000"/>
              <a:buFont typeface="Wingdings" panose="05000000000000000000" pitchFamily="2" charset="2"/>
              <a:buChar char="n"/>
            </a:pPr>
            <a:r>
              <a:rPr lang="en-US" altLang="zh-CN" dirty="0"/>
              <a:t>General profiles</a:t>
            </a:r>
          </a:p>
          <a:p>
            <a:endParaRPr lang="en-US" altLang="zh-CN" dirty="0"/>
          </a:p>
          <a:p>
            <a:endParaRPr lang="en-US" altLang="zh-CN" dirty="0"/>
          </a:p>
          <a:p>
            <a:endParaRPr lang="en-US" altLang="zh-CN" dirty="0"/>
          </a:p>
          <a:p>
            <a:pPr>
              <a:buSzPct val="60000"/>
              <a:buFont typeface="Wingdings" panose="05000000000000000000" pitchFamily="2" charset="2"/>
              <a:buChar char="n"/>
            </a:pPr>
            <a:r>
              <a:rPr lang="en-US" altLang="zh-CN" dirty="0"/>
              <a:t>Model 1: </a:t>
            </a:r>
            <a:endParaRPr lang="zh-CN" altLang="en-US" dirty="0"/>
          </a:p>
        </p:txBody>
      </p:sp>
      <p:graphicFrame>
        <p:nvGraphicFramePr>
          <p:cNvPr id="5" name="对象 4">
            <a:extLst>
              <a:ext uri="{FF2B5EF4-FFF2-40B4-BE49-F238E27FC236}">
                <a16:creationId xmlns:a16="http://schemas.microsoft.com/office/drawing/2014/main" id="{931AA3C8-9913-4338-9AEF-F32B2499112B}"/>
              </a:ext>
            </a:extLst>
          </p:cNvPr>
          <p:cNvGraphicFramePr>
            <a:graphicFrameLocks noChangeAspect="1"/>
          </p:cNvGraphicFramePr>
          <p:nvPr>
            <p:extLst/>
          </p:nvPr>
        </p:nvGraphicFramePr>
        <p:xfrm>
          <a:off x="1512789" y="3828316"/>
          <a:ext cx="3146425" cy="674687"/>
        </p:xfrm>
        <a:graphic>
          <a:graphicData uri="http://schemas.openxmlformats.org/presentationml/2006/ole">
            <mc:AlternateContent xmlns:mc="http://schemas.openxmlformats.org/markup-compatibility/2006">
              <mc:Choice xmlns:v="urn:schemas-microsoft-com:vml" Requires="v">
                <p:oleObj spid="_x0000_s64428" name="Formula" r:id="rId3" imgW="1821240" imgH="390240" progId="Equation.Ribbit">
                  <p:embed/>
                </p:oleObj>
              </mc:Choice>
              <mc:Fallback>
                <p:oleObj name="Formula" r:id="rId3" imgW="1821240" imgH="390240" progId="Equation.Ribbit">
                  <p:embed/>
                  <p:pic>
                    <p:nvPicPr>
                      <p:cNvPr id="5" name="对象 4">
                        <a:extLst>
                          <a:ext uri="{FF2B5EF4-FFF2-40B4-BE49-F238E27FC236}">
                            <a16:creationId xmlns:a16="http://schemas.microsoft.com/office/drawing/2014/main" id="{931AA3C8-9913-4338-9AEF-F32B2499112B}"/>
                          </a:ext>
                        </a:extLst>
                      </p:cNvPr>
                      <p:cNvPicPr/>
                      <p:nvPr/>
                    </p:nvPicPr>
                    <p:blipFill>
                      <a:blip r:embed="rId4"/>
                      <a:stretch>
                        <a:fillRect/>
                      </a:stretch>
                    </p:blipFill>
                    <p:spPr>
                      <a:xfrm>
                        <a:off x="1512789" y="3828316"/>
                        <a:ext cx="3146425" cy="674687"/>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C746FD78-FCA7-45F0-8772-7A7FD58442EC}"/>
              </a:ext>
            </a:extLst>
          </p:cNvPr>
          <p:cNvGraphicFramePr>
            <a:graphicFrameLocks noChangeAspect="1"/>
          </p:cNvGraphicFramePr>
          <p:nvPr>
            <p:extLst/>
          </p:nvPr>
        </p:nvGraphicFramePr>
        <p:xfrm>
          <a:off x="2685295" y="3427066"/>
          <a:ext cx="2549525" cy="306387"/>
        </p:xfrm>
        <a:graphic>
          <a:graphicData uri="http://schemas.openxmlformats.org/presentationml/2006/ole">
            <mc:AlternateContent xmlns:mc="http://schemas.openxmlformats.org/markup-compatibility/2006">
              <mc:Choice xmlns:v="urn:schemas-microsoft-com:vml" Requires="v">
                <p:oleObj spid="_x0000_s64429" name="Formula" r:id="rId5" imgW="1474560" imgH="177840" progId="Equation.Ribbit">
                  <p:embed/>
                </p:oleObj>
              </mc:Choice>
              <mc:Fallback>
                <p:oleObj name="Formula" r:id="rId5" imgW="1474560" imgH="177840" progId="Equation.Ribbit">
                  <p:embed/>
                  <p:pic>
                    <p:nvPicPr>
                      <p:cNvPr id="6" name="对象 5">
                        <a:extLst>
                          <a:ext uri="{FF2B5EF4-FFF2-40B4-BE49-F238E27FC236}">
                            <a16:creationId xmlns:a16="http://schemas.microsoft.com/office/drawing/2014/main" id="{C746FD78-FCA7-45F0-8772-7A7FD58442EC}"/>
                          </a:ext>
                        </a:extLst>
                      </p:cNvPr>
                      <p:cNvPicPr/>
                      <p:nvPr/>
                    </p:nvPicPr>
                    <p:blipFill>
                      <a:blip r:embed="rId6"/>
                      <a:stretch>
                        <a:fillRect/>
                      </a:stretch>
                    </p:blipFill>
                    <p:spPr>
                      <a:xfrm>
                        <a:off x="2685295" y="3427066"/>
                        <a:ext cx="2549525" cy="306387"/>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637EEDA4-B744-4502-AA8C-088551706236}"/>
              </a:ext>
            </a:extLst>
          </p:cNvPr>
          <p:cNvGraphicFramePr>
            <a:graphicFrameLocks noChangeAspect="1"/>
          </p:cNvGraphicFramePr>
          <p:nvPr>
            <p:extLst/>
          </p:nvPr>
        </p:nvGraphicFramePr>
        <p:xfrm>
          <a:off x="1408113" y="2517775"/>
          <a:ext cx="4822825" cy="709613"/>
        </p:xfrm>
        <a:graphic>
          <a:graphicData uri="http://schemas.openxmlformats.org/presentationml/2006/ole">
            <mc:AlternateContent xmlns:mc="http://schemas.openxmlformats.org/markup-compatibility/2006">
              <mc:Choice xmlns:v="urn:schemas-microsoft-com:vml" Requires="v">
                <p:oleObj spid="_x0000_s64430" name="Formula" r:id="rId7" imgW="2790360" imgH="411480" progId="Equation.Ribbit">
                  <p:embed/>
                </p:oleObj>
              </mc:Choice>
              <mc:Fallback>
                <p:oleObj name="Formula" r:id="rId7" imgW="2790360" imgH="411480" progId="Equation.Ribbit">
                  <p:embed/>
                  <p:pic>
                    <p:nvPicPr>
                      <p:cNvPr id="7" name="对象 6">
                        <a:extLst>
                          <a:ext uri="{FF2B5EF4-FFF2-40B4-BE49-F238E27FC236}">
                            <a16:creationId xmlns:a16="http://schemas.microsoft.com/office/drawing/2014/main" id="{637EEDA4-B744-4502-AA8C-088551706236}"/>
                          </a:ext>
                        </a:extLst>
                      </p:cNvPr>
                      <p:cNvPicPr/>
                      <p:nvPr/>
                    </p:nvPicPr>
                    <p:blipFill>
                      <a:blip r:embed="rId8"/>
                      <a:stretch>
                        <a:fillRect/>
                      </a:stretch>
                    </p:blipFill>
                    <p:spPr>
                      <a:xfrm>
                        <a:off x="1408113" y="2517775"/>
                        <a:ext cx="4822825" cy="709613"/>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3514C384-DAF5-44BB-BAE5-C44B18FD458A}"/>
              </a:ext>
            </a:extLst>
          </p:cNvPr>
          <p:cNvGraphicFramePr>
            <a:graphicFrameLocks noChangeAspect="1"/>
          </p:cNvGraphicFramePr>
          <p:nvPr>
            <p:extLst/>
          </p:nvPr>
        </p:nvGraphicFramePr>
        <p:xfrm>
          <a:off x="5075238" y="3995738"/>
          <a:ext cx="2559050" cy="341312"/>
        </p:xfrm>
        <a:graphic>
          <a:graphicData uri="http://schemas.openxmlformats.org/presentationml/2006/ole">
            <mc:AlternateContent xmlns:mc="http://schemas.openxmlformats.org/markup-compatibility/2006">
              <mc:Choice xmlns:v="urn:schemas-microsoft-com:vml" Requires="v">
                <p:oleObj spid="_x0000_s64431" name="Formula" r:id="rId9" imgW="1481040" imgH="196920" progId="Equation.Ribbit">
                  <p:embed/>
                </p:oleObj>
              </mc:Choice>
              <mc:Fallback>
                <p:oleObj name="Formula" r:id="rId9" imgW="1481040" imgH="196920" progId="Equation.Ribbit">
                  <p:embed/>
                  <p:pic>
                    <p:nvPicPr>
                      <p:cNvPr id="8" name="对象 7">
                        <a:extLst>
                          <a:ext uri="{FF2B5EF4-FFF2-40B4-BE49-F238E27FC236}">
                            <a16:creationId xmlns:a16="http://schemas.microsoft.com/office/drawing/2014/main" id="{3514C384-DAF5-44BB-BAE5-C44B18FD458A}"/>
                          </a:ext>
                        </a:extLst>
                      </p:cNvPr>
                      <p:cNvPicPr/>
                      <p:nvPr/>
                    </p:nvPicPr>
                    <p:blipFill>
                      <a:blip r:embed="rId10"/>
                      <a:stretch>
                        <a:fillRect/>
                      </a:stretch>
                    </p:blipFill>
                    <p:spPr>
                      <a:xfrm>
                        <a:off x="5075238" y="3995738"/>
                        <a:ext cx="2559050" cy="341312"/>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A9DF06D0-BF85-4DC3-8BCA-EA7EC61ABD3C}"/>
              </a:ext>
            </a:extLst>
          </p:cNvPr>
          <p:cNvSpPr txBox="1"/>
          <p:nvPr/>
        </p:nvSpPr>
        <p:spPr>
          <a:xfrm>
            <a:off x="5651643" y="6366636"/>
            <a:ext cx="5702157" cy="376956"/>
          </a:xfrm>
          <a:prstGeom prst="rect">
            <a:avLst/>
          </a:prstGeom>
          <a:noFill/>
        </p:spPr>
        <p:txBody>
          <a:bodyPr wrap="square" rtlCol="0">
            <a:spAutoFit/>
          </a:bodyPr>
          <a:lstStyle/>
          <a:p>
            <a:pPr eaLnBrk="0" fontAlgn="base" hangingPunct="0">
              <a:spcBef>
                <a:spcPct val="0"/>
              </a:spcBef>
              <a:spcAft>
                <a:spcPct val="0"/>
              </a:spcAft>
            </a:pPr>
            <a:r>
              <a:rPr lang="en-US" altLang="zh-CN" dirty="0">
                <a:latin typeface="华文楷体" panose="02010600040101010101" pitchFamily="2" charset="-122"/>
                <a:ea typeface="华文楷体" panose="02010600040101010101" pitchFamily="2" charset="-122"/>
              </a:rPr>
              <a:t>Z. Shen, A. Wang, Y. Gong, S. Yin, PLB 855 (2024) 138797 </a:t>
            </a:r>
            <a:endParaRPr lang="zh-CN" altLang="en-US" dirty="0">
              <a:latin typeface="华文楷体" panose="02010600040101010101" pitchFamily="2" charset="-122"/>
              <a:ea typeface="华文楷体" panose="02010600040101010101" pitchFamily="2" charset="-122"/>
            </a:endParaRPr>
          </a:p>
        </p:txBody>
      </p:sp>
      <p:graphicFrame>
        <p:nvGraphicFramePr>
          <p:cNvPr id="14" name="对象 13">
            <a:extLst>
              <a:ext uri="{FF2B5EF4-FFF2-40B4-BE49-F238E27FC236}">
                <a16:creationId xmlns:a16="http://schemas.microsoft.com/office/drawing/2014/main" id="{163DD397-D9E6-4A66-8DC0-354539476BC5}"/>
              </a:ext>
            </a:extLst>
          </p:cNvPr>
          <p:cNvGraphicFramePr>
            <a:graphicFrameLocks noChangeAspect="1"/>
          </p:cNvGraphicFramePr>
          <p:nvPr>
            <p:extLst/>
          </p:nvPr>
        </p:nvGraphicFramePr>
        <p:xfrm>
          <a:off x="6869671" y="2530348"/>
          <a:ext cx="1876425" cy="658812"/>
        </p:xfrm>
        <a:graphic>
          <a:graphicData uri="http://schemas.openxmlformats.org/presentationml/2006/ole">
            <mc:AlternateContent xmlns:mc="http://schemas.openxmlformats.org/markup-compatibility/2006">
              <mc:Choice xmlns:v="urn:schemas-microsoft-com:vml" Requires="v">
                <p:oleObj spid="_x0000_s64432" name="Formula" r:id="rId11" imgW="1086120" imgH="382320" progId="Equation.Ribbit">
                  <p:embed/>
                </p:oleObj>
              </mc:Choice>
              <mc:Fallback>
                <p:oleObj name="Formula" r:id="rId11" imgW="1086120" imgH="382320" progId="Equation.Ribbit">
                  <p:embed/>
                  <p:pic>
                    <p:nvPicPr>
                      <p:cNvPr id="14" name="对象 13">
                        <a:extLst>
                          <a:ext uri="{FF2B5EF4-FFF2-40B4-BE49-F238E27FC236}">
                            <a16:creationId xmlns:a16="http://schemas.microsoft.com/office/drawing/2014/main" id="{163DD397-D9E6-4A66-8DC0-354539476BC5}"/>
                          </a:ext>
                        </a:extLst>
                      </p:cNvPr>
                      <p:cNvPicPr/>
                      <p:nvPr/>
                    </p:nvPicPr>
                    <p:blipFill>
                      <a:blip r:embed="rId12"/>
                      <a:stretch>
                        <a:fillRect/>
                      </a:stretch>
                    </p:blipFill>
                    <p:spPr>
                      <a:xfrm>
                        <a:off x="6869671" y="2530348"/>
                        <a:ext cx="1876425" cy="658812"/>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CF212C84-9D54-4691-B2C0-AD091A937EA9}"/>
              </a:ext>
            </a:extLst>
          </p:cNvPr>
          <p:cNvGraphicFramePr>
            <a:graphicFrameLocks noChangeAspect="1"/>
          </p:cNvGraphicFramePr>
          <p:nvPr>
            <p:extLst/>
          </p:nvPr>
        </p:nvGraphicFramePr>
        <p:xfrm>
          <a:off x="7988730" y="4042692"/>
          <a:ext cx="1211263" cy="269875"/>
        </p:xfrm>
        <a:graphic>
          <a:graphicData uri="http://schemas.openxmlformats.org/presentationml/2006/ole">
            <mc:AlternateContent xmlns:mc="http://schemas.openxmlformats.org/markup-compatibility/2006">
              <mc:Choice xmlns:v="urn:schemas-microsoft-com:vml" Requires="v">
                <p:oleObj spid="_x0000_s64433" name="Formula" r:id="rId13" imgW="702360" imgH="156240" progId="Equation.Ribbit">
                  <p:embed/>
                </p:oleObj>
              </mc:Choice>
              <mc:Fallback>
                <p:oleObj name="Formula" r:id="rId13" imgW="702360" imgH="156240" progId="Equation.Ribbit">
                  <p:embed/>
                  <p:pic>
                    <p:nvPicPr>
                      <p:cNvPr id="18" name="对象 17">
                        <a:extLst>
                          <a:ext uri="{FF2B5EF4-FFF2-40B4-BE49-F238E27FC236}">
                            <a16:creationId xmlns:a16="http://schemas.microsoft.com/office/drawing/2014/main" id="{CF212C84-9D54-4691-B2C0-AD091A937EA9}"/>
                          </a:ext>
                        </a:extLst>
                      </p:cNvPr>
                      <p:cNvPicPr/>
                      <p:nvPr/>
                    </p:nvPicPr>
                    <p:blipFill>
                      <a:blip r:embed="rId14"/>
                      <a:stretch>
                        <a:fillRect/>
                      </a:stretch>
                    </p:blipFill>
                    <p:spPr>
                      <a:xfrm>
                        <a:off x="7988730" y="4042692"/>
                        <a:ext cx="1211263" cy="269875"/>
                      </a:xfrm>
                      <a:prstGeom prst="rect">
                        <a:avLst/>
                      </a:prstGeom>
                    </p:spPr>
                  </p:pic>
                </p:oleObj>
              </mc:Fallback>
            </mc:AlternateContent>
          </a:graphicData>
        </a:graphic>
      </p:graphicFrame>
      <p:graphicFrame>
        <p:nvGraphicFramePr>
          <p:cNvPr id="27" name="对象 26">
            <a:extLst>
              <a:ext uri="{FF2B5EF4-FFF2-40B4-BE49-F238E27FC236}">
                <a16:creationId xmlns:a16="http://schemas.microsoft.com/office/drawing/2014/main" id="{6A359D56-E346-4136-958D-7275135B16CC}"/>
              </a:ext>
            </a:extLst>
          </p:cNvPr>
          <p:cNvGraphicFramePr>
            <a:graphicFrameLocks noChangeAspect="1"/>
          </p:cNvGraphicFramePr>
          <p:nvPr>
            <p:extLst/>
          </p:nvPr>
        </p:nvGraphicFramePr>
        <p:xfrm>
          <a:off x="796925" y="4564063"/>
          <a:ext cx="10039350" cy="730250"/>
        </p:xfrm>
        <a:graphic>
          <a:graphicData uri="http://schemas.openxmlformats.org/presentationml/2006/ole">
            <mc:AlternateContent xmlns:mc="http://schemas.openxmlformats.org/markup-compatibility/2006">
              <mc:Choice xmlns:v="urn:schemas-microsoft-com:vml" Requires="v">
                <p:oleObj spid="_x0000_s64434" name="Formula" r:id="rId15" imgW="5811840" imgH="421920" progId="Equation.Ribbit">
                  <p:embed/>
                </p:oleObj>
              </mc:Choice>
              <mc:Fallback>
                <p:oleObj name="Formula" r:id="rId15" imgW="5811840" imgH="421920" progId="Equation.Ribbit">
                  <p:embed/>
                  <p:pic>
                    <p:nvPicPr>
                      <p:cNvPr id="27" name="对象 26">
                        <a:extLst>
                          <a:ext uri="{FF2B5EF4-FFF2-40B4-BE49-F238E27FC236}">
                            <a16:creationId xmlns:a16="http://schemas.microsoft.com/office/drawing/2014/main" id="{6A359D56-E346-4136-958D-7275135B16CC}"/>
                          </a:ext>
                        </a:extLst>
                      </p:cNvPr>
                      <p:cNvPicPr/>
                      <p:nvPr/>
                    </p:nvPicPr>
                    <p:blipFill>
                      <a:blip r:embed="rId16"/>
                      <a:stretch>
                        <a:fillRect/>
                      </a:stretch>
                    </p:blipFill>
                    <p:spPr>
                      <a:xfrm>
                        <a:off x="796925" y="4564063"/>
                        <a:ext cx="10039350" cy="730250"/>
                      </a:xfrm>
                      <a:prstGeom prst="rect">
                        <a:avLst/>
                      </a:prstGeom>
                    </p:spPr>
                  </p:pic>
                </p:oleObj>
              </mc:Fallback>
            </mc:AlternateContent>
          </a:graphicData>
        </a:graphic>
      </p:graphicFrame>
      <p:graphicFrame>
        <p:nvGraphicFramePr>
          <p:cNvPr id="28" name="对象 27">
            <a:extLst>
              <a:ext uri="{FF2B5EF4-FFF2-40B4-BE49-F238E27FC236}">
                <a16:creationId xmlns:a16="http://schemas.microsoft.com/office/drawing/2014/main" id="{10676A71-412F-4F1F-90C0-806110B1A057}"/>
              </a:ext>
            </a:extLst>
          </p:cNvPr>
          <p:cNvGraphicFramePr>
            <a:graphicFrameLocks noChangeAspect="1"/>
          </p:cNvGraphicFramePr>
          <p:nvPr>
            <p:extLst/>
          </p:nvPr>
        </p:nvGraphicFramePr>
        <p:xfrm>
          <a:off x="1298575" y="1724025"/>
          <a:ext cx="3854450" cy="711200"/>
        </p:xfrm>
        <a:graphic>
          <a:graphicData uri="http://schemas.openxmlformats.org/presentationml/2006/ole">
            <mc:AlternateContent xmlns:mc="http://schemas.openxmlformats.org/markup-compatibility/2006">
              <mc:Choice xmlns:v="urn:schemas-microsoft-com:vml" Requires="v">
                <p:oleObj spid="_x0000_s64435" name="Formula" r:id="rId17" imgW="2230200" imgH="411480" progId="Equation.Ribbit">
                  <p:embed/>
                </p:oleObj>
              </mc:Choice>
              <mc:Fallback>
                <p:oleObj name="Formula" r:id="rId17" imgW="2230200" imgH="411480" progId="Equation.Ribbit">
                  <p:embed/>
                  <p:pic>
                    <p:nvPicPr>
                      <p:cNvPr id="28" name="对象 27">
                        <a:extLst>
                          <a:ext uri="{FF2B5EF4-FFF2-40B4-BE49-F238E27FC236}">
                            <a16:creationId xmlns:a16="http://schemas.microsoft.com/office/drawing/2014/main" id="{10676A71-412F-4F1F-90C0-806110B1A057}"/>
                          </a:ext>
                        </a:extLst>
                      </p:cNvPr>
                      <p:cNvPicPr/>
                      <p:nvPr/>
                    </p:nvPicPr>
                    <p:blipFill>
                      <a:blip r:embed="rId18"/>
                      <a:stretch>
                        <a:fillRect/>
                      </a:stretch>
                    </p:blipFill>
                    <p:spPr>
                      <a:xfrm>
                        <a:off x="1298575" y="1724025"/>
                        <a:ext cx="3854450" cy="711200"/>
                      </a:xfrm>
                      <a:prstGeom prst="rect">
                        <a:avLst/>
                      </a:prstGeom>
                    </p:spPr>
                  </p:pic>
                </p:oleObj>
              </mc:Fallback>
            </mc:AlternateContent>
          </a:graphicData>
        </a:graphic>
      </p:graphicFrame>
      <p:graphicFrame>
        <p:nvGraphicFramePr>
          <p:cNvPr id="29" name="对象 28">
            <a:extLst>
              <a:ext uri="{FF2B5EF4-FFF2-40B4-BE49-F238E27FC236}">
                <a16:creationId xmlns:a16="http://schemas.microsoft.com/office/drawing/2014/main" id="{7DA69015-38FD-46E7-B662-CB35CB4B17B8}"/>
              </a:ext>
            </a:extLst>
          </p:cNvPr>
          <p:cNvGraphicFramePr>
            <a:graphicFrameLocks noChangeAspect="1"/>
          </p:cNvGraphicFramePr>
          <p:nvPr>
            <p:extLst/>
          </p:nvPr>
        </p:nvGraphicFramePr>
        <p:xfrm>
          <a:off x="820738" y="5416550"/>
          <a:ext cx="2201862" cy="307975"/>
        </p:xfrm>
        <a:graphic>
          <a:graphicData uri="http://schemas.openxmlformats.org/presentationml/2006/ole">
            <mc:AlternateContent xmlns:mc="http://schemas.openxmlformats.org/markup-compatibility/2006">
              <mc:Choice xmlns:v="urn:schemas-microsoft-com:vml" Requires="v">
                <p:oleObj spid="_x0000_s64436" name="Formula" r:id="rId19" imgW="1275120" imgH="177840" progId="Equation.Ribbit">
                  <p:embed/>
                </p:oleObj>
              </mc:Choice>
              <mc:Fallback>
                <p:oleObj name="Formula" r:id="rId19" imgW="1275120" imgH="177840" progId="Equation.Ribbit">
                  <p:embed/>
                  <p:pic>
                    <p:nvPicPr>
                      <p:cNvPr id="29" name="对象 28">
                        <a:extLst>
                          <a:ext uri="{FF2B5EF4-FFF2-40B4-BE49-F238E27FC236}">
                            <a16:creationId xmlns:a16="http://schemas.microsoft.com/office/drawing/2014/main" id="{7DA69015-38FD-46E7-B662-CB35CB4B17B8}"/>
                          </a:ext>
                        </a:extLst>
                      </p:cNvPr>
                      <p:cNvPicPr/>
                      <p:nvPr/>
                    </p:nvPicPr>
                    <p:blipFill>
                      <a:blip r:embed="rId20"/>
                      <a:stretch>
                        <a:fillRect/>
                      </a:stretch>
                    </p:blipFill>
                    <p:spPr>
                      <a:xfrm>
                        <a:off x="820738" y="5416550"/>
                        <a:ext cx="2201862" cy="307975"/>
                      </a:xfrm>
                      <a:prstGeom prst="rect">
                        <a:avLst/>
                      </a:prstGeom>
                    </p:spPr>
                  </p:pic>
                </p:oleObj>
              </mc:Fallback>
            </mc:AlternateContent>
          </a:graphicData>
        </a:graphic>
      </p:graphicFrame>
      <p:graphicFrame>
        <p:nvGraphicFramePr>
          <p:cNvPr id="30" name="对象 29">
            <a:extLst>
              <a:ext uri="{FF2B5EF4-FFF2-40B4-BE49-F238E27FC236}">
                <a16:creationId xmlns:a16="http://schemas.microsoft.com/office/drawing/2014/main" id="{929E18D3-A841-4C56-A0BA-90BDD4B88964}"/>
              </a:ext>
            </a:extLst>
          </p:cNvPr>
          <p:cNvGraphicFramePr>
            <a:graphicFrameLocks noChangeAspect="1"/>
          </p:cNvGraphicFramePr>
          <p:nvPr>
            <p:extLst/>
          </p:nvPr>
        </p:nvGraphicFramePr>
        <p:xfrm>
          <a:off x="3182938" y="5424488"/>
          <a:ext cx="3211512" cy="334962"/>
        </p:xfrm>
        <a:graphic>
          <a:graphicData uri="http://schemas.openxmlformats.org/presentationml/2006/ole">
            <mc:AlternateContent xmlns:mc="http://schemas.openxmlformats.org/markup-compatibility/2006">
              <mc:Choice xmlns:v="urn:schemas-microsoft-com:vml" Requires="v">
                <p:oleObj spid="_x0000_s64437" name="Formula" r:id="rId21" imgW="1859400" imgH="193320" progId="Equation.Ribbit">
                  <p:embed/>
                </p:oleObj>
              </mc:Choice>
              <mc:Fallback>
                <p:oleObj name="Formula" r:id="rId21" imgW="1859400" imgH="193320" progId="Equation.Ribbit">
                  <p:embed/>
                  <p:pic>
                    <p:nvPicPr>
                      <p:cNvPr id="30" name="对象 29">
                        <a:extLst>
                          <a:ext uri="{FF2B5EF4-FFF2-40B4-BE49-F238E27FC236}">
                            <a16:creationId xmlns:a16="http://schemas.microsoft.com/office/drawing/2014/main" id="{929E18D3-A841-4C56-A0BA-90BDD4B88964}"/>
                          </a:ext>
                        </a:extLst>
                      </p:cNvPr>
                      <p:cNvPicPr/>
                      <p:nvPr/>
                    </p:nvPicPr>
                    <p:blipFill>
                      <a:blip r:embed="rId22"/>
                      <a:stretch>
                        <a:fillRect/>
                      </a:stretch>
                    </p:blipFill>
                    <p:spPr>
                      <a:xfrm>
                        <a:off x="3182938" y="5424488"/>
                        <a:ext cx="3211512" cy="334962"/>
                      </a:xfrm>
                      <a:prstGeom prst="rect">
                        <a:avLst/>
                      </a:prstGeom>
                    </p:spPr>
                  </p:pic>
                </p:oleObj>
              </mc:Fallback>
            </mc:AlternateContent>
          </a:graphicData>
        </a:graphic>
      </p:graphicFrame>
      <p:graphicFrame>
        <p:nvGraphicFramePr>
          <p:cNvPr id="31" name="对象 30">
            <a:extLst>
              <a:ext uri="{FF2B5EF4-FFF2-40B4-BE49-F238E27FC236}">
                <a16:creationId xmlns:a16="http://schemas.microsoft.com/office/drawing/2014/main" id="{532584E4-3ABB-492C-9ADC-07F10F59BC21}"/>
              </a:ext>
            </a:extLst>
          </p:cNvPr>
          <p:cNvGraphicFramePr>
            <a:graphicFrameLocks noChangeAspect="1"/>
          </p:cNvGraphicFramePr>
          <p:nvPr>
            <p:extLst/>
          </p:nvPr>
        </p:nvGraphicFramePr>
        <p:xfrm>
          <a:off x="6598002" y="5448699"/>
          <a:ext cx="1793875" cy="307975"/>
        </p:xfrm>
        <a:graphic>
          <a:graphicData uri="http://schemas.openxmlformats.org/presentationml/2006/ole">
            <mc:AlternateContent xmlns:mc="http://schemas.openxmlformats.org/markup-compatibility/2006">
              <mc:Choice xmlns:v="urn:schemas-microsoft-com:vml" Requires="v">
                <p:oleObj spid="_x0000_s64438" name="Formula" r:id="rId23" imgW="1040400" imgH="177840" progId="Equation.Ribbit">
                  <p:embed/>
                </p:oleObj>
              </mc:Choice>
              <mc:Fallback>
                <p:oleObj name="Formula" r:id="rId23" imgW="1040400" imgH="177840" progId="Equation.Ribbit">
                  <p:embed/>
                  <p:pic>
                    <p:nvPicPr>
                      <p:cNvPr id="31" name="对象 30">
                        <a:extLst>
                          <a:ext uri="{FF2B5EF4-FFF2-40B4-BE49-F238E27FC236}">
                            <a16:creationId xmlns:a16="http://schemas.microsoft.com/office/drawing/2014/main" id="{532584E4-3ABB-492C-9ADC-07F10F59BC21}"/>
                          </a:ext>
                        </a:extLst>
                      </p:cNvPr>
                      <p:cNvPicPr/>
                      <p:nvPr/>
                    </p:nvPicPr>
                    <p:blipFill>
                      <a:blip r:embed="rId24"/>
                      <a:stretch>
                        <a:fillRect/>
                      </a:stretch>
                    </p:blipFill>
                    <p:spPr>
                      <a:xfrm>
                        <a:off x="6598002" y="5448699"/>
                        <a:ext cx="1793875" cy="307975"/>
                      </a:xfrm>
                      <a:prstGeom prst="rect">
                        <a:avLst/>
                      </a:prstGeom>
                    </p:spPr>
                  </p:pic>
                </p:oleObj>
              </mc:Fallback>
            </mc:AlternateContent>
          </a:graphicData>
        </a:graphic>
      </p:graphicFrame>
      <p:graphicFrame>
        <p:nvGraphicFramePr>
          <p:cNvPr id="32" name="对象 31">
            <a:extLst>
              <a:ext uri="{FF2B5EF4-FFF2-40B4-BE49-F238E27FC236}">
                <a16:creationId xmlns:a16="http://schemas.microsoft.com/office/drawing/2014/main" id="{232BB426-F18F-4A45-8F44-EDE51C789854}"/>
              </a:ext>
            </a:extLst>
          </p:cNvPr>
          <p:cNvGraphicFramePr>
            <a:graphicFrameLocks noChangeAspect="1"/>
          </p:cNvGraphicFramePr>
          <p:nvPr>
            <p:extLst/>
          </p:nvPr>
        </p:nvGraphicFramePr>
        <p:xfrm>
          <a:off x="8634415" y="5427047"/>
          <a:ext cx="2000250" cy="368300"/>
        </p:xfrm>
        <a:graphic>
          <a:graphicData uri="http://schemas.openxmlformats.org/presentationml/2006/ole">
            <mc:AlternateContent xmlns:mc="http://schemas.openxmlformats.org/markup-compatibility/2006">
              <mc:Choice xmlns:v="urn:schemas-microsoft-com:vml" Requires="v">
                <p:oleObj spid="_x0000_s64439" name="Formula" r:id="rId25" imgW="1159560" imgH="213480" progId="Equation.Ribbit">
                  <p:embed/>
                </p:oleObj>
              </mc:Choice>
              <mc:Fallback>
                <p:oleObj name="Formula" r:id="rId25" imgW="1159560" imgH="213480" progId="Equation.Ribbit">
                  <p:embed/>
                  <p:pic>
                    <p:nvPicPr>
                      <p:cNvPr id="32" name="对象 31">
                        <a:extLst>
                          <a:ext uri="{FF2B5EF4-FFF2-40B4-BE49-F238E27FC236}">
                            <a16:creationId xmlns:a16="http://schemas.microsoft.com/office/drawing/2014/main" id="{232BB426-F18F-4A45-8F44-EDE51C789854}"/>
                          </a:ext>
                        </a:extLst>
                      </p:cNvPr>
                      <p:cNvPicPr/>
                      <p:nvPr/>
                    </p:nvPicPr>
                    <p:blipFill>
                      <a:blip r:embed="rId26"/>
                      <a:stretch>
                        <a:fillRect/>
                      </a:stretch>
                    </p:blipFill>
                    <p:spPr>
                      <a:xfrm>
                        <a:off x="8634415" y="5427047"/>
                        <a:ext cx="2000250" cy="368300"/>
                      </a:xfrm>
                      <a:prstGeom prst="rect">
                        <a:avLst/>
                      </a:prstGeom>
                    </p:spPr>
                  </p:pic>
                </p:oleObj>
              </mc:Fallback>
            </mc:AlternateContent>
          </a:graphicData>
        </a:graphic>
      </p:graphicFrame>
      <p:graphicFrame>
        <p:nvGraphicFramePr>
          <p:cNvPr id="33" name="对象 32">
            <a:extLst>
              <a:ext uri="{FF2B5EF4-FFF2-40B4-BE49-F238E27FC236}">
                <a16:creationId xmlns:a16="http://schemas.microsoft.com/office/drawing/2014/main" id="{559C8019-FE4F-4AE7-8F42-49877972A38E}"/>
              </a:ext>
            </a:extLst>
          </p:cNvPr>
          <p:cNvGraphicFramePr>
            <a:graphicFrameLocks noChangeAspect="1"/>
          </p:cNvGraphicFramePr>
          <p:nvPr>
            <p:extLst/>
          </p:nvPr>
        </p:nvGraphicFramePr>
        <p:xfrm>
          <a:off x="876095" y="5924184"/>
          <a:ext cx="2943225" cy="307975"/>
        </p:xfrm>
        <a:graphic>
          <a:graphicData uri="http://schemas.openxmlformats.org/presentationml/2006/ole">
            <mc:AlternateContent xmlns:mc="http://schemas.openxmlformats.org/markup-compatibility/2006">
              <mc:Choice xmlns:v="urn:schemas-microsoft-com:vml" Requires="v">
                <p:oleObj spid="_x0000_s64440" name="Formula" r:id="rId27" imgW="1705680" imgH="177840" progId="Equation.Ribbit">
                  <p:embed/>
                </p:oleObj>
              </mc:Choice>
              <mc:Fallback>
                <p:oleObj name="Formula" r:id="rId27" imgW="1705680" imgH="177840" progId="Equation.Ribbit">
                  <p:embed/>
                  <p:pic>
                    <p:nvPicPr>
                      <p:cNvPr id="33" name="对象 32">
                        <a:extLst>
                          <a:ext uri="{FF2B5EF4-FFF2-40B4-BE49-F238E27FC236}">
                            <a16:creationId xmlns:a16="http://schemas.microsoft.com/office/drawing/2014/main" id="{559C8019-FE4F-4AE7-8F42-49877972A38E}"/>
                          </a:ext>
                        </a:extLst>
                      </p:cNvPr>
                      <p:cNvPicPr/>
                      <p:nvPr/>
                    </p:nvPicPr>
                    <p:blipFill>
                      <a:blip r:embed="rId28"/>
                      <a:stretch>
                        <a:fillRect/>
                      </a:stretch>
                    </p:blipFill>
                    <p:spPr>
                      <a:xfrm>
                        <a:off x="876095" y="5924184"/>
                        <a:ext cx="2943225" cy="307975"/>
                      </a:xfrm>
                      <a:prstGeom prst="rect">
                        <a:avLst/>
                      </a:prstGeom>
                    </p:spPr>
                  </p:pic>
                </p:oleObj>
              </mc:Fallback>
            </mc:AlternateContent>
          </a:graphicData>
        </a:graphic>
      </p:graphicFrame>
      <p:graphicFrame>
        <p:nvGraphicFramePr>
          <p:cNvPr id="34" name="对象 33">
            <a:extLst>
              <a:ext uri="{FF2B5EF4-FFF2-40B4-BE49-F238E27FC236}">
                <a16:creationId xmlns:a16="http://schemas.microsoft.com/office/drawing/2014/main" id="{6D78F749-5221-4303-8473-50B0B42FEC3E}"/>
              </a:ext>
            </a:extLst>
          </p:cNvPr>
          <p:cNvGraphicFramePr>
            <a:graphicFrameLocks noChangeAspect="1"/>
          </p:cNvGraphicFramePr>
          <p:nvPr>
            <p:extLst/>
          </p:nvPr>
        </p:nvGraphicFramePr>
        <p:xfrm>
          <a:off x="6613525" y="1857375"/>
          <a:ext cx="4937125" cy="352425"/>
        </p:xfrm>
        <a:graphic>
          <a:graphicData uri="http://schemas.openxmlformats.org/presentationml/2006/ole">
            <mc:AlternateContent xmlns:mc="http://schemas.openxmlformats.org/markup-compatibility/2006">
              <mc:Choice xmlns:v="urn:schemas-microsoft-com:vml" Requires="v">
                <p:oleObj spid="_x0000_s64441" name="Formula" r:id="rId29" imgW="2856240" imgH="204480" progId="Equation.Ribbit">
                  <p:embed/>
                </p:oleObj>
              </mc:Choice>
              <mc:Fallback>
                <p:oleObj name="Formula" r:id="rId29" imgW="2856240" imgH="204480" progId="Equation.Ribbit">
                  <p:embed/>
                  <p:pic>
                    <p:nvPicPr>
                      <p:cNvPr id="34" name="对象 33">
                        <a:extLst>
                          <a:ext uri="{FF2B5EF4-FFF2-40B4-BE49-F238E27FC236}">
                            <a16:creationId xmlns:a16="http://schemas.microsoft.com/office/drawing/2014/main" id="{6D78F749-5221-4303-8473-50B0B42FEC3E}"/>
                          </a:ext>
                        </a:extLst>
                      </p:cNvPr>
                      <p:cNvPicPr/>
                      <p:nvPr/>
                    </p:nvPicPr>
                    <p:blipFill>
                      <a:blip r:embed="rId30"/>
                      <a:stretch>
                        <a:fillRect/>
                      </a:stretch>
                    </p:blipFill>
                    <p:spPr>
                      <a:xfrm>
                        <a:off x="6613525" y="1857375"/>
                        <a:ext cx="4937125" cy="352425"/>
                      </a:xfrm>
                      <a:prstGeom prst="rect">
                        <a:avLst/>
                      </a:prstGeom>
                    </p:spPr>
                  </p:pic>
                </p:oleObj>
              </mc:Fallback>
            </mc:AlternateContent>
          </a:graphicData>
        </a:graphic>
      </p:graphicFrame>
    </p:spTree>
    <p:extLst>
      <p:ext uri="{BB962C8B-B14F-4D97-AF65-F5344CB8AC3E}">
        <p14:creationId xmlns:p14="http://schemas.microsoft.com/office/powerpoint/2010/main" val="1730494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5B7E6F-12FF-4A49-B823-412B52B100D1}"/>
              </a:ext>
            </a:extLst>
          </p:cNvPr>
          <p:cNvSpPr>
            <a:spLocks noGrp="1"/>
          </p:cNvSpPr>
          <p:nvPr>
            <p:ph type="title"/>
          </p:nvPr>
        </p:nvSpPr>
        <p:spPr/>
        <p:txBody>
          <a:bodyPr/>
          <a:lstStyle/>
          <a:p>
            <a:r>
              <a:rPr lang="en-US" altLang="zh-CN" dirty="0"/>
              <a:t>DM Halos</a:t>
            </a:r>
            <a:endParaRPr lang="zh-CN" altLang="en-US" dirty="0"/>
          </a:p>
        </p:txBody>
      </p:sp>
      <p:sp>
        <p:nvSpPr>
          <p:cNvPr id="3" name="内容占位符 2">
            <a:extLst>
              <a:ext uri="{FF2B5EF4-FFF2-40B4-BE49-F238E27FC236}">
                <a16:creationId xmlns:a16="http://schemas.microsoft.com/office/drawing/2014/main" id="{7D67DA5C-5558-47A4-967D-792C54AAD852}"/>
              </a:ext>
            </a:extLst>
          </p:cNvPr>
          <p:cNvSpPr>
            <a:spLocks noGrp="1"/>
          </p:cNvSpPr>
          <p:nvPr>
            <p:ph idx="1"/>
          </p:nvPr>
        </p:nvSpPr>
        <p:spPr>
          <a:xfrm>
            <a:off x="416959" y="1178357"/>
            <a:ext cx="11511338" cy="5191624"/>
          </a:xfrm>
        </p:spPr>
        <p:txBody>
          <a:bodyPr/>
          <a:lstStyle/>
          <a:p>
            <a:r>
              <a:rPr lang="en-US" altLang="zh-CN" dirty="0"/>
              <a:t>Profiles of DM halos</a:t>
            </a:r>
          </a:p>
          <a:p>
            <a:endParaRPr lang="en-US" altLang="zh-CN" dirty="0"/>
          </a:p>
          <a:p>
            <a:pPr lvl="1"/>
            <a:r>
              <a:rPr lang="en-US" altLang="zh-CN" dirty="0"/>
              <a:t>Burke model: dwarf galaxies</a:t>
            </a:r>
          </a:p>
          <a:p>
            <a:pPr lvl="1"/>
            <a:endParaRPr lang="en-US" altLang="zh-CN" dirty="0"/>
          </a:p>
          <a:p>
            <a:pPr lvl="1"/>
            <a:endParaRPr lang="en-US" altLang="zh-CN" dirty="0"/>
          </a:p>
          <a:p>
            <a:pPr lvl="1"/>
            <a:r>
              <a:rPr lang="en-US" altLang="zh-CN" dirty="0"/>
              <a:t>Navarro-</a:t>
            </a:r>
            <a:r>
              <a:rPr lang="en-US" altLang="zh-CN" dirty="0" err="1"/>
              <a:t>Frenk</a:t>
            </a:r>
            <a:r>
              <a:rPr lang="en-US" altLang="zh-CN" dirty="0"/>
              <a:t>-White (NFW) model: galaxies with high DM content</a:t>
            </a:r>
          </a:p>
          <a:p>
            <a:pPr lvl="1"/>
            <a:endParaRPr lang="en-US" altLang="zh-CN" dirty="0"/>
          </a:p>
          <a:p>
            <a:pPr lvl="1"/>
            <a:endParaRPr lang="en-US" altLang="zh-CN" dirty="0"/>
          </a:p>
          <a:p>
            <a:pPr lvl="1"/>
            <a:r>
              <a:rPr lang="en-US" altLang="zh-CN" dirty="0" err="1"/>
              <a:t>Hernquist</a:t>
            </a:r>
            <a:r>
              <a:rPr lang="en-US" altLang="zh-CN" dirty="0"/>
              <a:t> model:  bulges and elliptical galaxies</a:t>
            </a:r>
          </a:p>
          <a:p>
            <a:pPr lvl="1"/>
            <a:endParaRPr lang="en-US" altLang="zh-CN" dirty="0"/>
          </a:p>
          <a:p>
            <a:pPr lvl="1"/>
            <a:endParaRPr lang="en-US" altLang="zh-CN" dirty="0"/>
          </a:p>
          <a:p>
            <a:pPr lvl="1"/>
            <a:r>
              <a:rPr lang="en-US" altLang="zh-CN" dirty="0"/>
              <a:t>Taylor-Silk model: lightest neutralino</a:t>
            </a:r>
            <a:endParaRPr lang="zh-CN" altLang="en-US" dirty="0"/>
          </a:p>
        </p:txBody>
      </p:sp>
      <p:graphicFrame>
        <p:nvGraphicFramePr>
          <p:cNvPr id="4" name="对象 3">
            <a:extLst>
              <a:ext uri="{FF2B5EF4-FFF2-40B4-BE49-F238E27FC236}">
                <a16:creationId xmlns:a16="http://schemas.microsoft.com/office/drawing/2014/main" id="{D53A8698-5929-4BD0-B7C1-EB70B218AC0D}"/>
              </a:ext>
            </a:extLst>
          </p:cNvPr>
          <p:cNvGraphicFramePr>
            <a:graphicFrameLocks noChangeAspect="1"/>
          </p:cNvGraphicFramePr>
          <p:nvPr>
            <p:extLst/>
          </p:nvPr>
        </p:nvGraphicFramePr>
        <p:xfrm>
          <a:off x="4005263" y="1604963"/>
          <a:ext cx="4937125" cy="352425"/>
        </p:xfrm>
        <a:graphic>
          <a:graphicData uri="http://schemas.openxmlformats.org/presentationml/2006/ole">
            <mc:AlternateContent xmlns:mc="http://schemas.openxmlformats.org/markup-compatibility/2006">
              <mc:Choice xmlns:v="urn:schemas-microsoft-com:vml" Requires="v">
                <p:oleObj spid="_x0000_s64782" name="Formula" r:id="rId3" imgW="2856240" imgH="204480" progId="Equation.Ribbit">
                  <p:embed/>
                </p:oleObj>
              </mc:Choice>
              <mc:Fallback>
                <p:oleObj name="Formula" r:id="rId3" imgW="2856240" imgH="204480" progId="Equation.Ribbit">
                  <p:embed/>
                  <p:pic>
                    <p:nvPicPr>
                      <p:cNvPr id="4" name="对象 3">
                        <a:extLst>
                          <a:ext uri="{FF2B5EF4-FFF2-40B4-BE49-F238E27FC236}">
                            <a16:creationId xmlns:a16="http://schemas.microsoft.com/office/drawing/2014/main" id="{D53A8698-5929-4BD0-B7C1-EB70B218AC0D}"/>
                          </a:ext>
                        </a:extLst>
                      </p:cNvPr>
                      <p:cNvPicPr/>
                      <p:nvPr/>
                    </p:nvPicPr>
                    <p:blipFill>
                      <a:blip r:embed="rId4"/>
                      <a:stretch>
                        <a:fillRect/>
                      </a:stretch>
                    </p:blipFill>
                    <p:spPr>
                      <a:xfrm>
                        <a:off x="4005263" y="1604963"/>
                        <a:ext cx="4937125" cy="352425"/>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D2823270-683D-48B9-BD2F-61ACEDBD5869}"/>
              </a:ext>
            </a:extLst>
          </p:cNvPr>
          <p:cNvGraphicFramePr>
            <a:graphicFrameLocks noChangeAspect="1"/>
          </p:cNvGraphicFramePr>
          <p:nvPr>
            <p:extLst/>
          </p:nvPr>
        </p:nvGraphicFramePr>
        <p:xfrm>
          <a:off x="2212975" y="2736850"/>
          <a:ext cx="3552825" cy="336550"/>
        </p:xfrm>
        <a:graphic>
          <a:graphicData uri="http://schemas.openxmlformats.org/presentationml/2006/ole">
            <mc:AlternateContent xmlns:mc="http://schemas.openxmlformats.org/markup-compatibility/2006">
              <mc:Choice xmlns:v="urn:schemas-microsoft-com:vml" Requires="v">
                <p:oleObj spid="_x0000_s64783" name="Formula" r:id="rId5" imgW="2056320" imgH="195840" progId="Equation.Ribbit">
                  <p:embed/>
                </p:oleObj>
              </mc:Choice>
              <mc:Fallback>
                <p:oleObj name="Formula" r:id="rId5" imgW="2056320" imgH="195840" progId="Equation.Ribbit">
                  <p:embed/>
                  <p:pic>
                    <p:nvPicPr>
                      <p:cNvPr id="10" name="对象 9">
                        <a:extLst>
                          <a:ext uri="{FF2B5EF4-FFF2-40B4-BE49-F238E27FC236}">
                            <a16:creationId xmlns:a16="http://schemas.microsoft.com/office/drawing/2014/main" id="{D2823270-683D-48B9-BD2F-61ACEDBD5869}"/>
                          </a:ext>
                        </a:extLst>
                      </p:cNvPr>
                      <p:cNvPicPr/>
                      <p:nvPr/>
                    </p:nvPicPr>
                    <p:blipFill>
                      <a:blip r:embed="rId6"/>
                      <a:stretch>
                        <a:fillRect/>
                      </a:stretch>
                    </p:blipFill>
                    <p:spPr>
                      <a:xfrm>
                        <a:off x="2212975" y="2736850"/>
                        <a:ext cx="3552825" cy="336550"/>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60B482B4-4E40-461D-A3A6-EDCBD08076F3}"/>
              </a:ext>
            </a:extLst>
          </p:cNvPr>
          <p:cNvGraphicFramePr>
            <a:graphicFrameLocks noChangeAspect="1"/>
          </p:cNvGraphicFramePr>
          <p:nvPr>
            <p:extLst/>
          </p:nvPr>
        </p:nvGraphicFramePr>
        <p:xfrm>
          <a:off x="2316163" y="3997325"/>
          <a:ext cx="3446462" cy="333375"/>
        </p:xfrm>
        <a:graphic>
          <a:graphicData uri="http://schemas.openxmlformats.org/presentationml/2006/ole">
            <mc:AlternateContent xmlns:mc="http://schemas.openxmlformats.org/markup-compatibility/2006">
              <mc:Choice xmlns:v="urn:schemas-microsoft-com:vml" Requires="v">
                <p:oleObj spid="_x0000_s64784" name="Formula" r:id="rId7" imgW="1994040" imgH="193320" progId="Equation.Ribbit">
                  <p:embed/>
                </p:oleObj>
              </mc:Choice>
              <mc:Fallback>
                <p:oleObj name="Formula" r:id="rId7" imgW="1994040" imgH="193320" progId="Equation.Ribbit">
                  <p:embed/>
                  <p:pic>
                    <p:nvPicPr>
                      <p:cNvPr id="11" name="对象 10">
                        <a:extLst>
                          <a:ext uri="{FF2B5EF4-FFF2-40B4-BE49-F238E27FC236}">
                            <a16:creationId xmlns:a16="http://schemas.microsoft.com/office/drawing/2014/main" id="{60B482B4-4E40-461D-A3A6-EDCBD08076F3}"/>
                          </a:ext>
                        </a:extLst>
                      </p:cNvPr>
                      <p:cNvPicPr/>
                      <p:nvPr/>
                    </p:nvPicPr>
                    <p:blipFill>
                      <a:blip r:embed="rId8"/>
                      <a:stretch>
                        <a:fillRect/>
                      </a:stretch>
                    </p:blipFill>
                    <p:spPr>
                      <a:xfrm>
                        <a:off x="2316163" y="3997325"/>
                        <a:ext cx="3446462" cy="333375"/>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0D759052-BA18-48DB-B009-5CDD8C362DD6}"/>
              </a:ext>
            </a:extLst>
          </p:cNvPr>
          <p:cNvGraphicFramePr>
            <a:graphicFrameLocks noChangeAspect="1"/>
          </p:cNvGraphicFramePr>
          <p:nvPr>
            <p:extLst/>
          </p:nvPr>
        </p:nvGraphicFramePr>
        <p:xfrm>
          <a:off x="2413000" y="5087938"/>
          <a:ext cx="3449638" cy="333375"/>
        </p:xfrm>
        <a:graphic>
          <a:graphicData uri="http://schemas.openxmlformats.org/presentationml/2006/ole">
            <mc:AlternateContent xmlns:mc="http://schemas.openxmlformats.org/markup-compatibility/2006">
              <mc:Choice xmlns:v="urn:schemas-microsoft-com:vml" Requires="v">
                <p:oleObj spid="_x0000_s64785" name="Formula" r:id="rId9" imgW="1995480" imgH="193320" progId="Equation.Ribbit">
                  <p:embed/>
                </p:oleObj>
              </mc:Choice>
              <mc:Fallback>
                <p:oleObj name="Formula" r:id="rId9" imgW="1995480" imgH="193320" progId="Equation.Ribbit">
                  <p:embed/>
                  <p:pic>
                    <p:nvPicPr>
                      <p:cNvPr id="12" name="对象 11">
                        <a:extLst>
                          <a:ext uri="{FF2B5EF4-FFF2-40B4-BE49-F238E27FC236}">
                            <a16:creationId xmlns:a16="http://schemas.microsoft.com/office/drawing/2014/main" id="{0D759052-BA18-48DB-B009-5CDD8C362DD6}"/>
                          </a:ext>
                        </a:extLst>
                      </p:cNvPr>
                      <p:cNvPicPr/>
                      <p:nvPr/>
                    </p:nvPicPr>
                    <p:blipFill>
                      <a:blip r:embed="rId10"/>
                      <a:stretch>
                        <a:fillRect/>
                      </a:stretch>
                    </p:blipFill>
                    <p:spPr>
                      <a:xfrm>
                        <a:off x="2413000" y="5087938"/>
                        <a:ext cx="3449638" cy="333375"/>
                      </a:xfrm>
                      <a:prstGeom prst="rect">
                        <a:avLst/>
                      </a:prstGeom>
                    </p:spPr>
                  </p:pic>
                </p:oleObj>
              </mc:Fallback>
            </mc:AlternateContent>
          </a:graphicData>
        </a:graphic>
      </p:graphicFrame>
      <p:sp>
        <p:nvSpPr>
          <p:cNvPr id="13" name="文本框 12">
            <a:extLst>
              <a:ext uri="{FF2B5EF4-FFF2-40B4-BE49-F238E27FC236}">
                <a16:creationId xmlns:a16="http://schemas.microsoft.com/office/drawing/2014/main" id="{0412D994-46D0-4FF0-B683-C1BBC1987F79}"/>
              </a:ext>
            </a:extLst>
          </p:cNvPr>
          <p:cNvSpPr txBox="1"/>
          <p:nvPr/>
        </p:nvSpPr>
        <p:spPr>
          <a:xfrm>
            <a:off x="663968" y="6123672"/>
            <a:ext cx="10864064" cy="646331"/>
          </a:xfrm>
          <a:prstGeom prst="rect">
            <a:avLst/>
          </a:prstGeom>
          <a:noFill/>
        </p:spPr>
        <p:txBody>
          <a:bodyPr wrap="square" rtlCol="0">
            <a:spAutoFit/>
          </a:bodyPr>
          <a:lstStyle/>
          <a:p>
            <a:pPr eaLnBrk="0" fontAlgn="base" hangingPunct="0">
              <a:spcBef>
                <a:spcPct val="0"/>
              </a:spcBef>
              <a:spcAft>
                <a:spcPct val="0"/>
              </a:spcAft>
            </a:pPr>
            <a:r>
              <a:rPr lang="en-US" altLang="zh-CN" dirty="0">
                <a:latin typeface="华文楷体" panose="02010600040101010101" pitchFamily="2" charset="-122"/>
                <a:ea typeface="华文楷体" panose="02010600040101010101" pitchFamily="2" charset="-122"/>
              </a:rPr>
              <a:t>A. Burkert, </a:t>
            </a:r>
            <a:r>
              <a:rPr lang="en-US" altLang="zh-CN" dirty="0" err="1">
                <a:latin typeface="华文楷体" panose="02010600040101010101" pitchFamily="2" charset="-122"/>
                <a:ea typeface="华文楷体" panose="02010600040101010101" pitchFamily="2" charset="-122"/>
              </a:rPr>
              <a:t>ApJL</a:t>
            </a:r>
            <a:r>
              <a:rPr lang="en-US" altLang="zh-CN" dirty="0">
                <a:latin typeface="华文楷体" panose="02010600040101010101" pitchFamily="2" charset="-122"/>
                <a:ea typeface="华文楷体" panose="02010600040101010101" pitchFamily="2" charset="-122"/>
              </a:rPr>
              <a:t> 447, L25 (1995); J. F. Navarro, C. S. </a:t>
            </a:r>
            <a:r>
              <a:rPr lang="en-US" altLang="zh-CN" dirty="0" err="1">
                <a:latin typeface="华文楷体" panose="02010600040101010101" pitchFamily="2" charset="-122"/>
                <a:ea typeface="华文楷体" panose="02010600040101010101" pitchFamily="2" charset="-122"/>
              </a:rPr>
              <a:t>Frenk</a:t>
            </a:r>
            <a:r>
              <a:rPr lang="en-US" altLang="zh-CN" dirty="0">
                <a:latin typeface="华文楷体" panose="02010600040101010101" pitchFamily="2" charset="-122"/>
                <a:ea typeface="华文楷体" panose="02010600040101010101" pitchFamily="2" charset="-122"/>
              </a:rPr>
              <a:t>, and S. D. M. White, MNRAS 275, 720 (1995); L. </a:t>
            </a:r>
            <a:r>
              <a:rPr lang="en-US" altLang="zh-CN" dirty="0" err="1">
                <a:latin typeface="华文楷体" panose="02010600040101010101" pitchFamily="2" charset="-122"/>
                <a:ea typeface="华文楷体" panose="02010600040101010101" pitchFamily="2" charset="-122"/>
              </a:rPr>
              <a:t>Hernquist</a:t>
            </a:r>
            <a:r>
              <a:rPr lang="en-US" altLang="zh-CN" dirty="0">
                <a:latin typeface="华文楷体" panose="02010600040101010101" pitchFamily="2" charset="-122"/>
                <a:ea typeface="华文楷体" panose="02010600040101010101" pitchFamily="2" charset="-122"/>
              </a:rPr>
              <a:t>, </a:t>
            </a:r>
            <a:r>
              <a:rPr lang="en-US" altLang="zh-CN" dirty="0" err="1">
                <a:latin typeface="华文楷体" panose="02010600040101010101" pitchFamily="2" charset="-122"/>
                <a:ea typeface="华文楷体" panose="02010600040101010101" pitchFamily="2" charset="-122"/>
              </a:rPr>
              <a:t>ApJ</a:t>
            </a:r>
            <a:r>
              <a:rPr lang="en-US" altLang="zh-CN" dirty="0">
                <a:latin typeface="华文楷体" panose="02010600040101010101" pitchFamily="2" charset="-122"/>
                <a:ea typeface="华文楷体" panose="02010600040101010101" pitchFamily="2" charset="-122"/>
              </a:rPr>
              <a:t> 356, 359 (1990); J. E. Taylor and J. Silk, MNRAS 339, 505 (2003).</a:t>
            </a:r>
            <a:endParaRPr lang="zh-CN" altLang="en-US"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01853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D23EC-4AFA-4385-AC70-ABCC6ABC63E3}"/>
              </a:ext>
            </a:extLst>
          </p:cNvPr>
          <p:cNvSpPr>
            <a:spLocks noGrp="1"/>
          </p:cNvSpPr>
          <p:nvPr>
            <p:ph type="title"/>
          </p:nvPr>
        </p:nvSpPr>
        <p:spPr/>
        <p:txBody>
          <a:bodyPr/>
          <a:lstStyle/>
          <a:p>
            <a:r>
              <a:rPr lang="en-US" altLang="zh-CN" dirty="0"/>
              <a:t>Profiles of DM halos</a:t>
            </a:r>
            <a:endParaRPr lang="zh-CN" altLang="en-US" dirty="0"/>
          </a:p>
        </p:txBody>
      </p:sp>
      <p:sp>
        <p:nvSpPr>
          <p:cNvPr id="3" name="内容占位符 2">
            <a:extLst>
              <a:ext uri="{FF2B5EF4-FFF2-40B4-BE49-F238E27FC236}">
                <a16:creationId xmlns:a16="http://schemas.microsoft.com/office/drawing/2014/main" id="{B2F1A8AE-C086-4FF1-999B-A2BAD6117E6D}"/>
              </a:ext>
            </a:extLst>
          </p:cNvPr>
          <p:cNvSpPr>
            <a:spLocks noGrp="1"/>
          </p:cNvSpPr>
          <p:nvPr>
            <p:ph idx="1"/>
          </p:nvPr>
        </p:nvSpPr>
        <p:spPr>
          <a:xfrm>
            <a:off x="405062" y="1373237"/>
            <a:ext cx="11347383" cy="5200818"/>
          </a:xfrm>
        </p:spPr>
        <p:txBody>
          <a:bodyPr/>
          <a:lstStyle/>
          <a:p>
            <a:r>
              <a:rPr lang="en-US" altLang="zh-CN" dirty="0"/>
              <a:t>Mass of density profiles </a:t>
            </a:r>
            <a:endParaRPr lang="zh-CN" altLang="en-US" dirty="0"/>
          </a:p>
        </p:txBody>
      </p:sp>
      <p:pic>
        <p:nvPicPr>
          <p:cNvPr id="4" name="图片 3">
            <a:extLst>
              <a:ext uri="{FF2B5EF4-FFF2-40B4-BE49-F238E27FC236}">
                <a16:creationId xmlns:a16="http://schemas.microsoft.com/office/drawing/2014/main" id="{43783A69-7552-4CC6-9D0C-5BB27EB9094D}"/>
              </a:ext>
            </a:extLst>
          </p:cNvPr>
          <p:cNvPicPr>
            <a:picLocks noChangeAspect="1"/>
          </p:cNvPicPr>
          <p:nvPr/>
        </p:nvPicPr>
        <p:blipFill>
          <a:blip r:embed="rId3"/>
          <a:stretch>
            <a:fillRect/>
          </a:stretch>
        </p:blipFill>
        <p:spPr>
          <a:xfrm>
            <a:off x="405062" y="2103235"/>
            <a:ext cx="11258349" cy="4521353"/>
          </a:xfrm>
          <a:prstGeom prst="rect">
            <a:avLst/>
          </a:prstGeom>
        </p:spPr>
      </p:pic>
      <p:graphicFrame>
        <p:nvGraphicFramePr>
          <p:cNvPr id="5" name="对象 4">
            <a:extLst>
              <a:ext uri="{FF2B5EF4-FFF2-40B4-BE49-F238E27FC236}">
                <a16:creationId xmlns:a16="http://schemas.microsoft.com/office/drawing/2014/main" id="{601AD9A7-2091-4495-B276-F8A89AC558F3}"/>
              </a:ext>
            </a:extLst>
          </p:cNvPr>
          <p:cNvGraphicFramePr>
            <a:graphicFrameLocks noChangeAspect="1"/>
          </p:cNvGraphicFramePr>
          <p:nvPr>
            <p:extLst/>
          </p:nvPr>
        </p:nvGraphicFramePr>
        <p:xfrm>
          <a:off x="10033910" y="2748128"/>
          <a:ext cx="1116012" cy="268288"/>
        </p:xfrm>
        <a:graphic>
          <a:graphicData uri="http://schemas.openxmlformats.org/presentationml/2006/ole">
            <mc:AlternateContent xmlns:mc="http://schemas.openxmlformats.org/markup-compatibility/2006">
              <mc:Choice xmlns:v="urn:schemas-microsoft-com:vml" Requires="v">
                <p:oleObj spid="_x0000_s65873" name="Formula" r:id="rId4" imgW="645480" imgH="155160" progId="Equation.Ribbit">
                  <p:embed/>
                </p:oleObj>
              </mc:Choice>
              <mc:Fallback>
                <p:oleObj name="Formula" r:id="rId4" imgW="645480" imgH="155160" progId="Equation.Ribbit">
                  <p:embed/>
                  <p:pic>
                    <p:nvPicPr>
                      <p:cNvPr id="5" name="对象 4">
                        <a:extLst>
                          <a:ext uri="{FF2B5EF4-FFF2-40B4-BE49-F238E27FC236}">
                            <a16:creationId xmlns:a16="http://schemas.microsoft.com/office/drawing/2014/main" id="{601AD9A7-2091-4495-B276-F8A89AC558F3}"/>
                          </a:ext>
                        </a:extLst>
                      </p:cNvPr>
                      <p:cNvPicPr/>
                      <p:nvPr/>
                    </p:nvPicPr>
                    <p:blipFill>
                      <a:blip r:embed="rId5"/>
                      <a:stretch>
                        <a:fillRect/>
                      </a:stretch>
                    </p:blipFill>
                    <p:spPr>
                      <a:xfrm>
                        <a:off x="10033910" y="2748128"/>
                        <a:ext cx="1116012" cy="268288"/>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8F5461DC-3E31-495D-B94E-A24EFE59DCF0}"/>
              </a:ext>
            </a:extLst>
          </p:cNvPr>
          <p:cNvGraphicFramePr>
            <a:graphicFrameLocks noChangeAspect="1"/>
          </p:cNvGraphicFramePr>
          <p:nvPr>
            <p:extLst/>
          </p:nvPr>
        </p:nvGraphicFramePr>
        <p:xfrm>
          <a:off x="7932738" y="5349875"/>
          <a:ext cx="522287" cy="268288"/>
        </p:xfrm>
        <a:graphic>
          <a:graphicData uri="http://schemas.openxmlformats.org/presentationml/2006/ole">
            <mc:AlternateContent xmlns:mc="http://schemas.openxmlformats.org/markup-compatibility/2006">
              <mc:Choice xmlns:v="urn:schemas-microsoft-com:vml" Requires="v">
                <p:oleObj spid="_x0000_s65874" name="Formula" r:id="rId6" imgW="302400" imgH="155160" progId="Equation.Ribbit">
                  <p:embed/>
                </p:oleObj>
              </mc:Choice>
              <mc:Fallback>
                <p:oleObj name="Formula" r:id="rId6" imgW="302400" imgH="155160" progId="Equation.Ribbit">
                  <p:embed/>
                  <p:pic>
                    <p:nvPicPr>
                      <p:cNvPr id="6" name="对象 5">
                        <a:extLst>
                          <a:ext uri="{FF2B5EF4-FFF2-40B4-BE49-F238E27FC236}">
                            <a16:creationId xmlns:a16="http://schemas.microsoft.com/office/drawing/2014/main" id="{8F5461DC-3E31-495D-B94E-A24EFE59DCF0}"/>
                          </a:ext>
                        </a:extLst>
                      </p:cNvPr>
                      <p:cNvPicPr/>
                      <p:nvPr/>
                    </p:nvPicPr>
                    <p:blipFill>
                      <a:blip r:embed="rId7"/>
                      <a:stretch>
                        <a:fillRect/>
                      </a:stretch>
                    </p:blipFill>
                    <p:spPr>
                      <a:xfrm>
                        <a:off x="7932738" y="5349875"/>
                        <a:ext cx="522287" cy="268288"/>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13DD228A-A31F-4479-9D19-BA37EB4B04AA}"/>
              </a:ext>
            </a:extLst>
          </p:cNvPr>
          <p:cNvGraphicFramePr>
            <a:graphicFrameLocks noChangeAspect="1"/>
          </p:cNvGraphicFramePr>
          <p:nvPr>
            <p:extLst/>
          </p:nvPr>
        </p:nvGraphicFramePr>
        <p:xfrm>
          <a:off x="2343748" y="1969834"/>
          <a:ext cx="3517900" cy="661988"/>
        </p:xfrm>
        <a:graphic>
          <a:graphicData uri="http://schemas.openxmlformats.org/presentationml/2006/ole">
            <mc:AlternateContent xmlns:mc="http://schemas.openxmlformats.org/markup-compatibility/2006">
              <mc:Choice xmlns:v="urn:schemas-microsoft-com:vml" Requires="v">
                <p:oleObj spid="_x0000_s65875" name="Formula" r:id="rId8" imgW="2034720" imgH="384840" progId="Equation.Ribbit">
                  <p:embed/>
                </p:oleObj>
              </mc:Choice>
              <mc:Fallback>
                <p:oleObj name="Formula" r:id="rId8" imgW="2034720" imgH="384840" progId="Equation.Ribbit">
                  <p:embed/>
                  <p:pic>
                    <p:nvPicPr>
                      <p:cNvPr id="7" name="对象 6">
                        <a:extLst>
                          <a:ext uri="{FF2B5EF4-FFF2-40B4-BE49-F238E27FC236}">
                            <a16:creationId xmlns:a16="http://schemas.microsoft.com/office/drawing/2014/main" id="{13DD228A-A31F-4479-9D19-BA37EB4B04AA}"/>
                          </a:ext>
                        </a:extLst>
                      </p:cNvPr>
                      <p:cNvPicPr/>
                      <p:nvPr/>
                    </p:nvPicPr>
                    <p:blipFill>
                      <a:blip r:embed="rId9"/>
                      <a:stretch>
                        <a:fillRect/>
                      </a:stretch>
                    </p:blipFill>
                    <p:spPr>
                      <a:xfrm>
                        <a:off x="2343748" y="1969834"/>
                        <a:ext cx="3517900" cy="661988"/>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98A6D190-8C34-45D5-B228-9B546D672C2E}"/>
              </a:ext>
            </a:extLst>
          </p:cNvPr>
          <p:cNvGraphicFramePr>
            <a:graphicFrameLocks noChangeAspect="1"/>
          </p:cNvGraphicFramePr>
          <p:nvPr>
            <p:extLst/>
          </p:nvPr>
        </p:nvGraphicFramePr>
        <p:xfrm>
          <a:off x="1701070" y="3361820"/>
          <a:ext cx="4483100" cy="661987"/>
        </p:xfrm>
        <a:graphic>
          <a:graphicData uri="http://schemas.openxmlformats.org/presentationml/2006/ole">
            <mc:AlternateContent xmlns:mc="http://schemas.openxmlformats.org/markup-compatibility/2006">
              <mc:Choice xmlns:v="urn:schemas-microsoft-com:vml" Requires="v">
                <p:oleObj spid="_x0000_s65876" name="Formula" r:id="rId10" imgW="2593440" imgH="383760" progId="Equation.Ribbit">
                  <p:embed/>
                </p:oleObj>
              </mc:Choice>
              <mc:Fallback>
                <p:oleObj name="Formula" r:id="rId10" imgW="2593440" imgH="383760" progId="Equation.Ribbit">
                  <p:embed/>
                  <p:pic>
                    <p:nvPicPr>
                      <p:cNvPr id="8" name="对象 7">
                        <a:extLst>
                          <a:ext uri="{FF2B5EF4-FFF2-40B4-BE49-F238E27FC236}">
                            <a16:creationId xmlns:a16="http://schemas.microsoft.com/office/drawing/2014/main" id="{98A6D190-8C34-45D5-B228-9B546D672C2E}"/>
                          </a:ext>
                        </a:extLst>
                      </p:cNvPr>
                      <p:cNvPicPr/>
                      <p:nvPr/>
                    </p:nvPicPr>
                    <p:blipFill>
                      <a:blip r:embed="rId11"/>
                      <a:stretch>
                        <a:fillRect/>
                      </a:stretch>
                    </p:blipFill>
                    <p:spPr>
                      <a:xfrm>
                        <a:off x="1701070" y="3361820"/>
                        <a:ext cx="4483100" cy="661987"/>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D7D9B199-2F3B-4DEE-A1F5-DE4A110D32BB}"/>
              </a:ext>
            </a:extLst>
          </p:cNvPr>
          <p:cNvGraphicFramePr>
            <a:graphicFrameLocks noChangeAspect="1"/>
          </p:cNvGraphicFramePr>
          <p:nvPr>
            <p:extLst/>
          </p:nvPr>
        </p:nvGraphicFramePr>
        <p:xfrm>
          <a:off x="4710237" y="1239837"/>
          <a:ext cx="6208713" cy="661987"/>
        </p:xfrm>
        <a:graphic>
          <a:graphicData uri="http://schemas.openxmlformats.org/presentationml/2006/ole">
            <mc:AlternateContent xmlns:mc="http://schemas.openxmlformats.org/markup-compatibility/2006">
              <mc:Choice xmlns:v="urn:schemas-microsoft-com:vml" Requires="v">
                <p:oleObj spid="_x0000_s65877" name="Formula" r:id="rId12" imgW="3593160" imgH="383760" progId="Equation.Ribbit">
                  <p:embed/>
                </p:oleObj>
              </mc:Choice>
              <mc:Fallback>
                <p:oleObj name="Formula" r:id="rId12" imgW="3593160" imgH="383760" progId="Equation.Ribbit">
                  <p:embed/>
                  <p:pic>
                    <p:nvPicPr>
                      <p:cNvPr id="9" name="对象 8">
                        <a:extLst>
                          <a:ext uri="{FF2B5EF4-FFF2-40B4-BE49-F238E27FC236}">
                            <a16:creationId xmlns:a16="http://schemas.microsoft.com/office/drawing/2014/main" id="{D7D9B199-2F3B-4DEE-A1F5-DE4A110D32BB}"/>
                          </a:ext>
                        </a:extLst>
                      </p:cNvPr>
                      <p:cNvPicPr/>
                      <p:nvPr/>
                    </p:nvPicPr>
                    <p:blipFill>
                      <a:blip r:embed="rId13"/>
                      <a:stretch>
                        <a:fillRect/>
                      </a:stretch>
                    </p:blipFill>
                    <p:spPr>
                      <a:xfrm>
                        <a:off x="4710237" y="1239837"/>
                        <a:ext cx="6208713" cy="661987"/>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86635E5A-564D-4056-8A75-6182C6A623E0}"/>
              </a:ext>
            </a:extLst>
          </p:cNvPr>
          <p:cNvSpPr txBox="1"/>
          <p:nvPr/>
        </p:nvSpPr>
        <p:spPr>
          <a:xfrm>
            <a:off x="5861648" y="6395358"/>
            <a:ext cx="4284324" cy="407927"/>
          </a:xfrm>
          <a:prstGeom prst="rect">
            <a:avLst/>
          </a:prstGeom>
          <a:noFill/>
        </p:spPr>
        <p:txBody>
          <a:bodyPr wrap="square" rtlCol="0">
            <a:spAutoFit/>
          </a:bodyPr>
          <a:lstStyle/>
          <a:p>
            <a:pPr eaLnBrk="0" fontAlgn="base" hangingPunct="0">
              <a:spcBef>
                <a:spcPct val="0"/>
              </a:spcBef>
              <a:spcAft>
                <a:spcPct val="0"/>
              </a:spcAft>
            </a:pPr>
            <a:r>
              <a:rPr lang="en-US" altLang="zh-CN" sz="2000" dirty="0">
                <a:latin typeface="华文楷体" panose="02010600040101010101" pitchFamily="2" charset="-122"/>
                <a:ea typeface="华文楷体" panose="02010600040101010101" pitchFamily="2" charset="-122"/>
              </a:rPr>
              <a:t>Y. Zhao, N. Dai, Y. Gong, 2410.06882</a:t>
            </a:r>
          </a:p>
        </p:txBody>
      </p:sp>
    </p:spTree>
    <p:extLst>
      <p:ext uri="{BB962C8B-B14F-4D97-AF65-F5344CB8AC3E}">
        <p14:creationId xmlns:p14="http://schemas.microsoft.com/office/powerpoint/2010/main" val="62195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002318-7ED4-4E14-8D0E-F0F9C9BF8653}"/>
              </a:ext>
            </a:extLst>
          </p:cNvPr>
          <p:cNvSpPr>
            <a:spLocks noGrp="1"/>
          </p:cNvSpPr>
          <p:nvPr>
            <p:ph type="title"/>
          </p:nvPr>
        </p:nvSpPr>
        <p:spPr/>
        <p:txBody>
          <a:bodyPr/>
          <a:lstStyle/>
          <a:p>
            <a:pPr algn="ctr"/>
            <a:r>
              <a:rPr lang="en-US" altLang="zh-CN" b="0" dirty="0"/>
              <a:t>Approximate analytical formulas</a:t>
            </a:r>
            <a:endParaRPr lang="zh-CN" altLang="en-US" b="0" dirty="0"/>
          </a:p>
        </p:txBody>
      </p:sp>
      <p:sp>
        <p:nvSpPr>
          <p:cNvPr id="3" name="内容占位符 2">
            <a:extLst>
              <a:ext uri="{FF2B5EF4-FFF2-40B4-BE49-F238E27FC236}">
                <a16:creationId xmlns:a16="http://schemas.microsoft.com/office/drawing/2014/main" id="{E4BEED5C-4435-4ED1-A0EC-FBA46FD29698}"/>
              </a:ext>
            </a:extLst>
          </p:cNvPr>
          <p:cNvSpPr>
            <a:spLocks noGrp="1"/>
          </p:cNvSpPr>
          <p:nvPr>
            <p:ph idx="1"/>
          </p:nvPr>
        </p:nvSpPr>
        <p:spPr>
          <a:xfrm>
            <a:off x="488879" y="1353013"/>
            <a:ext cx="10515600" cy="4351338"/>
          </a:xfrm>
        </p:spPr>
        <p:txBody>
          <a:bodyPr/>
          <a:lstStyle/>
          <a:p>
            <a:r>
              <a:rPr lang="en-US" altLang="zh-CN" dirty="0"/>
              <a:t>Newtonian like potential</a:t>
            </a:r>
            <a:endParaRPr lang="zh-CN" altLang="en-US" dirty="0"/>
          </a:p>
        </p:txBody>
      </p:sp>
      <p:graphicFrame>
        <p:nvGraphicFramePr>
          <p:cNvPr id="4" name="对象 3">
            <a:extLst>
              <a:ext uri="{FF2B5EF4-FFF2-40B4-BE49-F238E27FC236}">
                <a16:creationId xmlns:a16="http://schemas.microsoft.com/office/drawing/2014/main" id="{7B20BE36-15E7-4A84-9EBA-B5B4D8D3C9F2}"/>
              </a:ext>
            </a:extLst>
          </p:cNvPr>
          <p:cNvGraphicFramePr>
            <a:graphicFrameLocks noChangeAspect="1"/>
          </p:cNvGraphicFramePr>
          <p:nvPr>
            <p:extLst/>
          </p:nvPr>
        </p:nvGraphicFramePr>
        <p:xfrm>
          <a:off x="369958" y="3381296"/>
          <a:ext cx="11333163" cy="673100"/>
        </p:xfrm>
        <a:graphic>
          <a:graphicData uri="http://schemas.openxmlformats.org/presentationml/2006/ole">
            <mc:AlternateContent xmlns:mc="http://schemas.openxmlformats.org/markup-compatibility/2006">
              <mc:Choice xmlns:v="urn:schemas-microsoft-com:vml" Requires="v">
                <p:oleObj spid="_x0000_s87216" name="Formula" r:id="rId3" imgW="6555960" imgH="390240" progId="Equation.Ribbit">
                  <p:embed/>
                </p:oleObj>
              </mc:Choice>
              <mc:Fallback>
                <p:oleObj name="Formula" r:id="rId3" imgW="6555960" imgH="390240" progId="Equation.Ribbit">
                  <p:embed/>
                  <p:pic>
                    <p:nvPicPr>
                      <p:cNvPr id="4" name="对象 3">
                        <a:extLst>
                          <a:ext uri="{FF2B5EF4-FFF2-40B4-BE49-F238E27FC236}">
                            <a16:creationId xmlns:a16="http://schemas.microsoft.com/office/drawing/2014/main" id="{7B20BE36-15E7-4A84-9EBA-B5B4D8D3C9F2}"/>
                          </a:ext>
                        </a:extLst>
                      </p:cNvPr>
                      <p:cNvPicPr/>
                      <p:nvPr/>
                    </p:nvPicPr>
                    <p:blipFill>
                      <a:blip r:embed="rId4"/>
                      <a:stretch>
                        <a:fillRect/>
                      </a:stretch>
                    </p:blipFill>
                    <p:spPr>
                      <a:xfrm>
                        <a:off x="369958" y="3381296"/>
                        <a:ext cx="11333163" cy="673100"/>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7D083087-98E5-43C0-A786-8ACD89504BD8}"/>
              </a:ext>
            </a:extLst>
          </p:cNvPr>
          <p:cNvGraphicFramePr>
            <a:graphicFrameLocks noChangeAspect="1"/>
          </p:cNvGraphicFramePr>
          <p:nvPr>
            <p:extLst/>
          </p:nvPr>
        </p:nvGraphicFramePr>
        <p:xfrm>
          <a:off x="266699" y="1984981"/>
          <a:ext cx="11658600" cy="673100"/>
        </p:xfrm>
        <a:graphic>
          <a:graphicData uri="http://schemas.openxmlformats.org/presentationml/2006/ole">
            <mc:AlternateContent xmlns:mc="http://schemas.openxmlformats.org/markup-compatibility/2006">
              <mc:Choice xmlns:v="urn:schemas-microsoft-com:vml" Requires="v">
                <p:oleObj spid="_x0000_s87217" name="Formula" r:id="rId5" imgW="6745320" imgH="390240" progId="Equation.Ribbit">
                  <p:embed/>
                </p:oleObj>
              </mc:Choice>
              <mc:Fallback>
                <p:oleObj name="Formula" r:id="rId5" imgW="6745320" imgH="390240" progId="Equation.Ribbit">
                  <p:embed/>
                  <p:pic>
                    <p:nvPicPr>
                      <p:cNvPr id="5" name="对象 4">
                        <a:extLst>
                          <a:ext uri="{FF2B5EF4-FFF2-40B4-BE49-F238E27FC236}">
                            <a16:creationId xmlns:a16="http://schemas.microsoft.com/office/drawing/2014/main" id="{7D083087-98E5-43C0-A786-8ACD89504BD8}"/>
                          </a:ext>
                        </a:extLst>
                      </p:cNvPr>
                      <p:cNvPicPr/>
                      <p:nvPr/>
                    </p:nvPicPr>
                    <p:blipFill>
                      <a:blip r:embed="rId6"/>
                      <a:stretch>
                        <a:fillRect/>
                      </a:stretch>
                    </p:blipFill>
                    <p:spPr>
                      <a:xfrm>
                        <a:off x="266699" y="1984981"/>
                        <a:ext cx="11658600" cy="67310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C00E6019-BFCF-4797-91FA-2E69C995AD2C}"/>
              </a:ext>
            </a:extLst>
          </p:cNvPr>
          <p:cNvGraphicFramePr>
            <a:graphicFrameLocks noChangeAspect="1"/>
          </p:cNvGraphicFramePr>
          <p:nvPr>
            <p:extLst/>
          </p:nvPr>
        </p:nvGraphicFramePr>
        <p:xfrm>
          <a:off x="523875" y="4514850"/>
          <a:ext cx="11023600" cy="566738"/>
        </p:xfrm>
        <a:graphic>
          <a:graphicData uri="http://schemas.openxmlformats.org/presentationml/2006/ole">
            <mc:AlternateContent xmlns:mc="http://schemas.openxmlformats.org/markup-compatibility/2006">
              <mc:Choice xmlns:v="urn:schemas-microsoft-com:vml" Requires="v">
                <p:oleObj spid="_x0000_s87218" name="Formula" r:id="rId7" imgW="7587000" imgH="390240" progId="Equation.Ribbit">
                  <p:embed/>
                </p:oleObj>
              </mc:Choice>
              <mc:Fallback>
                <p:oleObj name="Formula" r:id="rId7" imgW="7587000" imgH="390240" progId="Equation.Ribbit">
                  <p:embed/>
                  <p:pic>
                    <p:nvPicPr>
                      <p:cNvPr id="6" name="对象 5">
                        <a:extLst>
                          <a:ext uri="{FF2B5EF4-FFF2-40B4-BE49-F238E27FC236}">
                            <a16:creationId xmlns:a16="http://schemas.microsoft.com/office/drawing/2014/main" id="{C00E6019-BFCF-4797-91FA-2E69C995AD2C}"/>
                          </a:ext>
                        </a:extLst>
                      </p:cNvPr>
                      <p:cNvPicPr/>
                      <p:nvPr/>
                    </p:nvPicPr>
                    <p:blipFill>
                      <a:blip r:embed="rId8"/>
                      <a:stretch>
                        <a:fillRect/>
                      </a:stretch>
                    </p:blipFill>
                    <p:spPr>
                      <a:xfrm>
                        <a:off x="523875" y="4514850"/>
                        <a:ext cx="11023600" cy="566738"/>
                      </a:xfrm>
                      <a:prstGeom prst="rect">
                        <a:avLst/>
                      </a:prstGeom>
                    </p:spPr>
                  </p:pic>
                </p:oleObj>
              </mc:Fallback>
            </mc:AlternateContent>
          </a:graphicData>
        </a:graphic>
      </p:graphicFrame>
      <p:sp>
        <p:nvSpPr>
          <p:cNvPr id="7" name="椭圆 6">
            <a:extLst>
              <a:ext uri="{FF2B5EF4-FFF2-40B4-BE49-F238E27FC236}">
                <a16:creationId xmlns:a16="http://schemas.microsoft.com/office/drawing/2014/main" id="{8D5C1DC3-C64C-440F-8CFA-4083927EFD71}"/>
              </a:ext>
            </a:extLst>
          </p:cNvPr>
          <p:cNvSpPr/>
          <p:nvPr/>
        </p:nvSpPr>
        <p:spPr>
          <a:xfrm>
            <a:off x="7651376" y="1890534"/>
            <a:ext cx="1358153" cy="861994"/>
          </a:xfrm>
          <a:prstGeom prst="ellipse">
            <a:avLst/>
          </a:prstGeom>
          <a:noFill/>
          <a:ln w="12700">
            <a:solidFill>
              <a:srgbClr val="000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C1D49BB-4CD7-431A-95BB-68F0FD2C7BA9}"/>
              </a:ext>
            </a:extLst>
          </p:cNvPr>
          <p:cNvSpPr/>
          <p:nvPr/>
        </p:nvSpPr>
        <p:spPr bwMode="auto">
          <a:xfrm>
            <a:off x="9092196" y="1952150"/>
            <a:ext cx="733205" cy="6731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sp>
        <p:nvSpPr>
          <p:cNvPr id="9" name="椭圆 8">
            <a:extLst>
              <a:ext uri="{FF2B5EF4-FFF2-40B4-BE49-F238E27FC236}">
                <a16:creationId xmlns:a16="http://schemas.microsoft.com/office/drawing/2014/main" id="{1CDDD800-AC0F-4F1C-93F1-DBB98DBE261C}"/>
              </a:ext>
            </a:extLst>
          </p:cNvPr>
          <p:cNvSpPr/>
          <p:nvPr/>
        </p:nvSpPr>
        <p:spPr bwMode="auto">
          <a:xfrm>
            <a:off x="7651376" y="3333829"/>
            <a:ext cx="1828800" cy="93857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sp>
        <p:nvSpPr>
          <p:cNvPr id="10" name="椭圆 9">
            <a:extLst>
              <a:ext uri="{FF2B5EF4-FFF2-40B4-BE49-F238E27FC236}">
                <a16:creationId xmlns:a16="http://schemas.microsoft.com/office/drawing/2014/main" id="{2BBA2FA7-3BCE-4B37-A344-276B973FD4A2}"/>
              </a:ext>
            </a:extLst>
          </p:cNvPr>
          <p:cNvSpPr/>
          <p:nvPr/>
        </p:nvSpPr>
        <p:spPr bwMode="auto">
          <a:xfrm>
            <a:off x="6380936" y="4417671"/>
            <a:ext cx="3197851" cy="93857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sp>
        <p:nvSpPr>
          <p:cNvPr id="11" name="文本框 10">
            <a:extLst>
              <a:ext uri="{FF2B5EF4-FFF2-40B4-BE49-F238E27FC236}">
                <a16:creationId xmlns:a16="http://schemas.microsoft.com/office/drawing/2014/main" id="{A4AA93F2-A64D-4681-ADD9-DC82C5F71B88}"/>
              </a:ext>
            </a:extLst>
          </p:cNvPr>
          <p:cNvSpPr txBox="1"/>
          <p:nvPr/>
        </p:nvSpPr>
        <p:spPr>
          <a:xfrm>
            <a:off x="8832180" y="2716328"/>
            <a:ext cx="1986441" cy="461665"/>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Constant force</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64CBA22F-0E0F-4239-9FB6-5C1F3D566448}"/>
              </a:ext>
            </a:extLst>
          </p:cNvPr>
          <p:cNvSpPr txBox="1"/>
          <p:nvPr/>
        </p:nvSpPr>
        <p:spPr>
          <a:xfrm>
            <a:off x="8143875" y="6407552"/>
            <a:ext cx="3778625"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华文楷体" panose="02010600040101010101" pitchFamily="2" charset="-122"/>
                <a:ea typeface="华文楷体" panose="02010600040101010101" pitchFamily="2" charset="-122"/>
              </a:rPr>
              <a:t>Y. Zhao, N. Dai, Y. Gong, 2410.06882</a:t>
            </a:r>
          </a:p>
        </p:txBody>
      </p:sp>
      <p:graphicFrame>
        <p:nvGraphicFramePr>
          <p:cNvPr id="22" name="对象 21">
            <a:extLst>
              <a:ext uri="{FF2B5EF4-FFF2-40B4-BE49-F238E27FC236}">
                <a16:creationId xmlns:a16="http://schemas.microsoft.com/office/drawing/2014/main" id="{AA2CED84-0AC5-415F-A4AE-D0B8C7D9493C}"/>
              </a:ext>
            </a:extLst>
          </p:cNvPr>
          <p:cNvGraphicFramePr>
            <a:graphicFrameLocks noChangeAspect="1"/>
          </p:cNvGraphicFramePr>
          <p:nvPr>
            <p:extLst/>
          </p:nvPr>
        </p:nvGraphicFramePr>
        <p:xfrm>
          <a:off x="6319838" y="1176338"/>
          <a:ext cx="1824037" cy="606425"/>
        </p:xfrm>
        <a:graphic>
          <a:graphicData uri="http://schemas.openxmlformats.org/presentationml/2006/ole">
            <mc:AlternateContent xmlns:mc="http://schemas.openxmlformats.org/markup-compatibility/2006">
              <mc:Choice xmlns:v="urn:schemas-microsoft-com:vml" Requires="v">
                <p:oleObj spid="_x0000_s87219" name="Formula" r:id="rId9" imgW="1055520" imgH="353160" progId="Equation.Ribbit">
                  <p:embed/>
                </p:oleObj>
              </mc:Choice>
              <mc:Fallback>
                <p:oleObj name="Formula" r:id="rId9" imgW="1055520" imgH="353160" progId="Equation.Ribbit">
                  <p:embed/>
                  <p:pic>
                    <p:nvPicPr>
                      <p:cNvPr id="22" name="对象 21">
                        <a:extLst>
                          <a:ext uri="{FF2B5EF4-FFF2-40B4-BE49-F238E27FC236}">
                            <a16:creationId xmlns:a16="http://schemas.microsoft.com/office/drawing/2014/main" id="{AA2CED84-0AC5-415F-A4AE-D0B8C7D9493C}"/>
                          </a:ext>
                        </a:extLst>
                      </p:cNvPr>
                      <p:cNvPicPr/>
                      <p:nvPr/>
                    </p:nvPicPr>
                    <p:blipFill>
                      <a:blip r:embed="rId10"/>
                      <a:stretch>
                        <a:fillRect/>
                      </a:stretch>
                    </p:blipFill>
                    <p:spPr>
                      <a:xfrm>
                        <a:off x="6319838" y="1176338"/>
                        <a:ext cx="1824037" cy="606425"/>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085CC94A-9C94-41C8-85F5-284CB28B07E2}"/>
              </a:ext>
            </a:extLst>
          </p:cNvPr>
          <p:cNvGraphicFramePr>
            <a:graphicFrameLocks noChangeAspect="1"/>
          </p:cNvGraphicFramePr>
          <p:nvPr>
            <p:extLst/>
          </p:nvPr>
        </p:nvGraphicFramePr>
        <p:xfrm>
          <a:off x="488879" y="5421514"/>
          <a:ext cx="9353551" cy="646112"/>
        </p:xfrm>
        <a:graphic>
          <a:graphicData uri="http://schemas.openxmlformats.org/presentationml/2006/ole">
            <mc:AlternateContent xmlns:mc="http://schemas.openxmlformats.org/markup-compatibility/2006">
              <mc:Choice xmlns:v="urn:schemas-microsoft-com:vml" Requires="v">
                <p:oleObj spid="_x0000_s87220" name="Formula" r:id="rId11" imgW="5947560" imgH="411480" progId="Equation.Ribbit">
                  <p:embed/>
                </p:oleObj>
              </mc:Choice>
              <mc:Fallback>
                <p:oleObj name="Formula" r:id="rId11" imgW="5947560" imgH="411480" progId="Equation.Ribbit">
                  <p:embed/>
                  <p:pic>
                    <p:nvPicPr>
                      <p:cNvPr id="23" name="对象 22">
                        <a:extLst>
                          <a:ext uri="{FF2B5EF4-FFF2-40B4-BE49-F238E27FC236}">
                            <a16:creationId xmlns:a16="http://schemas.microsoft.com/office/drawing/2014/main" id="{085CC94A-9C94-41C8-85F5-284CB28B07E2}"/>
                          </a:ext>
                        </a:extLst>
                      </p:cNvPr>
                      <p:cNvPicPr/>
                      <p:nvPr/>
                    </p:nvPicPr>
                    <p:blipFill>
                      <a:blip r:embed="rId12"/>
                      <a:stretch>
                        <a:fillRect/>
                      </a:stretch>
                    </p:blipFill>
                    <p:spPr>
                      <a:xfrm>
                        <a:off x="488879" y="5421514"/>
                        <a:ext cx="9353551" cy="646112"/>
                      </a:xfrm>
                      <a:prstGeom prst="rect">
                        <a:avLst/>
                      </a:prstGeom>
                    </p:spPr>
                  </p:pic>
                </p:oleObj>
              </mc:Fallback>
            </mc:AlternateContent>
          </a:graphicData>
        </a:graphic>
      </p:graphicFrame>
      <p:sp>
        <p:nvSpPr>
          <p:cNvPr id="24" name="椭圆 23">
            <a:extLst>
              <a:ext uri="{FF2B5EF4-FFF2-40B4-BE49-F238E27FC236}">
                <a16:creationId xmlns:a16="http://schemas.microsoft.com/office/drawing/2014/main" id="{F798767F-01BC-4B58-B26A-C7AF67F2B115}"/>
              </a:ext>
            </a:extLst>
          </p:cNvPr>
          <p:cNvSpPr/>
          <p:nvPr/>
        </p:nvSpPr>
        <p:spPr bwMode="auto">
          <a:xfrm>
            <a:off x="6271604" y="5282531"/>
            <a:ext cx="3842324" cy="93857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graphicFrame>
        <p:nvGraphicFramePr>
          <p:cNvPr id="25" name="对象 24">
            <a:extLst>
              <a:ext uri="{FF2B5EF4-FFF2-40B4-BE49-F238E27FC236}">
                <a16:creationId xmlns:a16="http://schemas.microsoft.com/office/drawing/2014/main" id="{48976E12-9CF1-43AA-B2EF-539D773C8FEE}"/>
              </a:ext>
            </a:extLst>
          </p:cNvPr>
          <p:cNvGraphicFramePr>
            <a:graphicFrameLocks noChangeAspect="1"/>
          </p:cNvGraphicFramePr>
          <p:nvPr>
            <p:extLst/>
          </p:nvPr>
        </p:nvGraphicFramePr>
        <p:xfrm>
          <a:off x="523875" y="6177877"/>
          <a:ext cx="5431125" cy="459349"/>
        </p:xfrm>
        <a:graphic>
          <a:graphicData uri="http://schemas.openxmlformats.org/presentationml/2006/ole">
            <mc:AlternateContent xmlns:mc="http://schemas.openxmlformats.org/markup-compatibility/2006">
              <mc:Choice xmlns:v="urn:schemas-microsoft-com:vml" Requires="v">
                <p:oleObj spid="_x0000_s87221" name="Formula" r:id="rId13" imgW="4915080" imgH="415440" progId="Equation.Ribbit">
                  <p:embed/>
                </p:oleObj>
              </mc:Choice>
              <mc:Fallback>
                <p:oleObj name="Formula" r:id="rId13" imgW="4915080" imgH="415440" progId="Equation.Ribbit">
                  <p:embed/>
                  <p:pic>
                    <p:nvPicPr>
                      <p:cNvPr id="25" name="对象 24">
                        <a:extLst>
                          <a:ext uri="{FF2B5EF4-FFF2-40B4-BE49-F238E27FC236}">
                            <a16:creationId xmlns:a16="http://schemas.microsoft.com/office/drawing/2014/main" id="{48976E12-9CF1-43AA-B2EF-539D773C8FEE}"/>
                          </a:ext>
                        </a:extLst>
                      </p:cNvPr>
                      <p:cNvPicPr/>
                      <p:nvPr/>
                    </p:nvPicPr>
                    <p:blipFill>
                      <a:blip r:embed="rId14"/>
                      <a:stretch>
                        <a:fillRect/>
                      </a:stretch>
                    </p:blipFill>
                    <p:spPr>
                      <a:xfrm>
                        <a:off x="523875" y="6177877"/>
                        <a:ext cx="5431125" cy="459349"/>
                      </a:xfrm>
                      <a:prstGeom prst="rect">
                        <a:avLst/>
                      </a:prstGeom>
                    </p:spPr>
                  </p:pic>
                </p:oleObj>
              </mc:Fallback>
            </mc:AlternateContent>
          </a:graphicData>
        </a:graphic>
      </p:graphicFrame>
    </p:spTree>
    <p:extLst>
      <p:ext uri="{BB962C8B-B14F-4D97-AF65-F5344CB8AC3E}">
        <p14:creationId xmlns:p14="http://schemas.microsoft.com/office/powerpoint/2010/main" val="2292085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002318-7ED4-4E14-8D0E-F0F9C9BF8653}"/>
              </a:ext>
            </a:extLst>
          </p:cNvPr>
          <p:cNvSpPr>
            <a:spLocks noGrp="1"/>
          </p:cNvSpPr>
          <p:nvPr>
            <p:ph type="title"/>
          </p:nvPr>
        </p:nvSpPr>
        <p:spPr/>
        <p:txBody>
          <a:bodyPr/>
          <a:lstStyle/>
          <a:p>
            <a:pPr algn="ctr"/>
            <a:r>
              <a:rPr lang="en-US" altLang="zh-CN" b="0" dirty="0"/>
              <a:t>Approximate analytical formulas</a:t>
            </a:r>
            <a:endParaRPr lang="zh-CN" altLang="en-US" b="0" dirty="0"/>
          </a:p>
        </p:txBody>
      </p:sp>
      <p:sp>
        <p:nvSpPr>
          <p:cNvPr id="3" name="内容占位符 2">
            <a:extLst>
              <a:ext uri="{FF2B5EF4-FFF2-40B4-BE49-F238E27FC236}">
                <a16:creationId xmlns:a16="http://schemas.microsoft.com/office/drawing/2014/main" id="{E4BEED5C-4435-4ED1-A0EC-FBA46FD29698}"/>
              </a:ext>
            </a:extLst>
          </p:cNvPr>
          <p:cNvSpPr>
            <a:spLocks noGrp="1"/>
          </p:cNvSpPr>
          <p:nvPr>
            <p:ph idx="1"/>
          </p:nvPr>
        </p:nvSpPr>
        <p:spPr>
          <a:xfrm>
            <a:off x="488879" y="1353013"/>
            <a:ext cx="10515600" cy="4351338"/>
          </a:xfrm>
        </p:spPr>
        <p:txBody>
          <a:bodyPr/>
          <a:lstStyle/>
          <a:p>
            <a:r>
              <a:rPr lang="en-US" altLang="zh-CN" dirty="0"/>
              <a:t>Effective potential</a:t>
            </a:r>
            <a:endParaRPr lang="zh-CN" altLang="en-US" dirty="0"/>
          </a:p>
        </p:txBody>
      </p:sp>
      <p:graphicFrame>
        <p:nvGraphicFramePr>
          <p:cNvPr id="4" name="对象 3">
            <a:extLst>
              <a:ext uri="{FF2B5EF4-FFF2-40B4-BE49-F238E27FC236}">
                <a16:creationId xmlns:a16="http://schemas.microsoft.com/office/drawing/2014/main" id="{7B20BE36-15E7-4A84-9EBA-B5B4D8D3C9F2}"/>
              </a:ext>
            </a:extLst>
          </p:cNvPr>
          <p:cNvGraphicFramePr>
            <a:graphicFrameLocks noChangeAspect="1"/>
          </p:cNvGraphicFramePr>
          <p:nvPr>
            <p:extLst>
              <p:ext uri="{D42A27DB-BD31-4B8C-83A1-F6EECF244321}">
                <p14:modId xmlns:p14="http://schemas.microsoft.com/office/powerpoint/2010/main" val="3447541167"/>
              </p:ext>
            </p:extLst>
          </p:nvPr>
        </p:nvGraphicFramePr>
        <p:xfrm>
          <a:off x="488879" y="2760791"/>
          <a:ext cx="10004425" cy="673100"/>
        </p:xfrm>
        <a:graphic>
          <a:graphicData uri="http://schemas.openxmlformats.org/presentationml/2006/ole">
            <mc:AlternateContent xmlns:mc="http://schemas.openxmlformats.org/markup-compatibility/2006">
              <mc:Choice xmlns:v="urn:schemas-microsoft-com:vml" Requires="v">
                <p:oleObj spid="_x0000_s96429" name="Formula" r:id="rId3" imgW="5788800" imgH="390240" progId="Equation.Ribbit">
                  <p:embed/>
                </p:oleObj>
              </mc:Choice>
              <mc:Fallback>
                <p:oleObj name="Formula" r:id="rId3" imgW="5788800" imgH="390240" progId="Equation.Ribbit">
                  <p:embed/>
                  <p:pic>
                    <p:nvPicPr>
                      <p:cNvPr id="4" name="对象 3">
                        <a:extLst>
                          <a:ext uri="{FF2B5EF4-FFF2-40B4-BE49-F238E27FC236}">
                            <a16:creationId xmlns:a16="http://schemas.microsoft.com/office/drawing/2014/main" id="{7B20BE36-15E7-4A84-9EBA-B5B4D8D3C9F2}"/>
                          </a:ext>
                        </a:extLst>
                      </p:cNvPr>
                      <p:cNvPicPr/>
                      <p:nvPr/>
                    </p:nvPicPr>
                    <p:blipFill>
                      <a:blip r:embed="rId4"/>
                      <a:stretch>
                        <a:fillRect/>
                      </a:stretch>
                    </p:blipFill>
                    <p:spPr>
                      <a:xfrm>
                        <a:off x="488879" y="2760791"/>
                        <a:ext cx="10004425" cy="673100"/>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7D083087-98E5-43C0-A786-8ACD89504BD8}"/>
              </a:ext>
            </a:extLst>
          </p:cNvPr>
          <p:cNvGraphicFramePr>
            <a:graphicFrameLocks noChangeAspect="1"/>
          </p:cNvGraphicFramePr>
          <p:nvPr>
            <p:extLst>
              <p:ext uri="{D42A27DB-BD31-4B8C-83A1-F6EECF244321}">
                <p14:modId xmlns:p14="http://schemas.microsoft.com/office/powerpoint/2010/main" val="2649213484"/>
              </p:ext>
            </p:extLst>
          </p:nvPr>
        </p:nvGraphicFramePr>
        <p:xfrm>
          <a:off x="552450" y="1954213"/>
          <a:ext cx="7442200" cy="693737"/>
        </p:xfrm>
        <a:graphic>
          <a:graphicData uri="http://schemas.openxmlformats.org/presentationml/2006/ole">
            <mc:AlternateContent xmlns:mc="http://schemas.openxmlformats.org/markup-compatibility/2006">
              <mc:Choice xmlns:v="urn:schemas-microsoft-com:vml" Requires="v">
                <p:oleObj spid="_x0000_s96430" name="Formula" r:id="rId5" imgW="4305600" imgH="403920" progId="Equation.Ribbit">
                  <p:embed/>
                </p:oleObj>
              </mc:Choice>
              <mc:Fallback>
                <p:oleObj name="Formula" r:id="rId5" imgW="4305600" imgH="403920" progId="Equation.Ribbit">
                  <p:embed/>
                  <p:pic>
                    <p:nvPicPr>
                      <p:cNvPr id="5" name="对象 4">
                        <a:extLst>
                          <a:ext uri="{FF2B5EF4-FFF2-40B4-BE49-F238E27FC236}">
                            <a16:creationId xmlns:a16="http://schemas.microsoft.com/office/drawing/2014/main" id="{7D083087-98E5-43C0-A786-8ACD89504BD8}"/>
                          </a:ext>
                        </a:extLst>
                      </p:cNvPr>
                      <p:cNvPicPr/>
                      <p:nvPr/>
                    </p:nvPicPr>
                    <p:blipFill>
                      <a:blip r:embed="rId6"/>
                      <a:stretch>
                        <a:fillRect/>
                      </a:stretch>
                    </p:blipFill>
                    <p:spPr>
                      <a:xfrm>
                        <a:off x="552450" y="1954213"/>
                        <a:ext cx="7442200" cy="693737"/>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C00E6019-BFCF-4797-91FA-2E69C995AD2C}"/>
              </a:ext>
            </a:extLst>
          </p:cNvPr>
          <p:cNvGraphicFramePr>
            <a:graphicFrameLocks noChangeAspect="1"/>
          </p:cNvGraphicFramePr>
          <p:nvPr>
            <p:extLst>
              <p:ext uri="{D42A27DB-BD31-4B8C-83A1-F6EECF244321}">
                <p14:modId xmlns:p14="http://schemas.microsoft.com/office/powerpoint/2010/main" val="598277028"/>
              </p:ext>
            </p:extLst>
          </p:nvPr>
        </p:nvGraphicFramePr>
        <p:xfrm>
          <a:off x="244439" y="3623377"/>
          <a:ext cx="11703121" cy="539726"/>
        </p:xfrm>
        <a:graphic>
          <a:graphicData uri="http://schemas.openxmlformats.org/presentationml/2006/ole">
            <mc:AlternateContent xmlns:mc="http://schemas.openxmlformats.org/markup-compatibility/2006">
              <mc:Choice xmlns:v="urn:schemas-microsoft-com:vml" Requires="v">
                <p:oleObj spid="_x0000_s96431" name="Formula" r:id="rId7" imgW="8457120" imgH="390240" progId="Equation.Ribbit">
                  <p:embed/>
                </p:oleObj>
              </mc:Choice>
              <mc:Fallback>
                <p:oleObj name="Formula" r:id="rId7" imgW="8457120" imgH="390240" progId="Equation.Ribbit">
                  <p:embed/>
                  <p:pic>
                    <p:nvPicPr>
                      <p:cNvPr id="6" name="对象 5">
                        <a:extLst>
                          <a:ext uri="{FF2B5EF4-FFF2-40B4-BE49-F238E27FC236}">
                            <a16:creationId xmlns:a16="http://schemas.microsoft.com/office/drawing/2014/main" id="{C00E6019-BFCF-4797-91FA-2E69C995AD2C}"/>
                          </a:ext>
                        </a:extLst>
                      </p:cNvPr>
                      <p:cNvPicPr/>
                      <p:nvPr/>
                    </p:nvPicPr>
                    <p:blipFill>
                      <a:blip r:embed="rId8"/>
                      <a:stretch>
                        <a:fillRect/>
                      </a:stretch>
                    </p:blipFill>
                    <p:spPr>
                      <a:xfrm>
                        <a:off x="244439" y="3623377"/>
                        <a:ext cx="11703121" cy="539726"/>
                      </a:xfrm>
                      <a:prstGeom prst="rect">
                        <a:avLst/>
                      </a:prstGeom>
                    </p:spPr>
                  </p:pic>
                </p:oleObj>
              </mc:Fallback>
            </mc:AlternateContent>
          </a:graphicData>
        </a:graphic>
      </p:graphicFrame>
      <p:sp>
        <p:nvSpPr>
          <p:cNvPr id="21" name="文本框 20">
            <a:extLst>
              <a:ext uri="{FF2B5EF4-FFF2-40B4-BE49-F238E27FC236}">
                <a16:creationId xmlns:a16="http://schemas.microsoft.com/office/drawing/2014/main" id="{64CBA22F-0E0F-4239-9FB6-5C1F3D566448}"/>
              </a:ext>
            </a:extLst>
          </p:cNvPr>
          <p:cNvSpPr txBox="1"/>
          <p:nvPr/>
        </p:nvSpPr>
        <p:spPr>
          <a:xfrm>
            <a:off x="8143875" y="6407552"/>
            <a:ext cx="3778625"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华文楷体" panose="02010600040101010101" pitchFamily="2" charset="-122"/>
                <a:ea typeface="华文楷体" panose="02010600040101010101" pitchFamily="2" charset="-122"/>
              </a:rPr>
              <a:t>Y. Zhao, N. Dai, Y. Gong, 2410.06882</a:t>
            </a:r>
          </a:p>
        </p:txBody>
      </p:sp>
      <p:graphicFrame>
        <p:nvGraphicFramePr>
          <p:cNvPr id="22" name="对象 21">
            <a:extLst>
              <a:ext uri="{FF2B5EF4-FFF2-40B4-BE49-F238E27FC236}">
                <a16:creationId xmlns:a16="http://schemas.microsoft.com/office/drawing/2014/main" id="{AA2CED84-0AC5-415F-A4AE-D0B8C7D9493C}"/>
              </a:ext>
            </a:extLst>
          </p:cNvPr>
          <p:cNvGraphicFramePr>
            <a:graphicFrameLocks noChangeAspect="1"/>
          </p:cNvGraphicFramePr>
          <p:nvPr>
            <p:extLst>
              <p:ext uri="{D42A27DB-BD31-4B8C-83A1-F6EECF244321}">
                <p14:modId xmlns:p14="http://schemas.microsoft.com/office/powerpoint/2010/main" val="2294268795"/>
              </p:ext>
            </p:extLst>
          </p:nvPr>
        </p:nvGraphicFramePr>
        <p:xfrm>
          <a:off x="6045200" y="1127125"/>
          <a:ext cx="2373313" cy="706438"/>
        </p:xfrm>
        <a:graphic>
          <a:graphicData uri="http://schemas.openxmlformats.org/presentationml/2006/ole">
            <mc:AlternateContent xmlns:mc="http://schemas.openxmlformats.org/markup-compatibility/2006">
              <mc:Choice xmlns:v="urn:schemas-microsoft-com:vml" Requires="v">
                <p:oleObj spid="_x0000_s96432" name="Formula" r:id="rId9" imgW="1373040" imgH="411480" progId="Equation.Ribbit">
                  <p:embed/>
                </p:oleObj>
              </mc:Choice>
              <mc:Fallback>
                <p:oleObj name="Formula" r:id="rId9" imgW="1373040" imgH="411480" progId="Equation.Ribbit">
                  <p:embed/>
                  <p:pic>
                    <p:nvPicPr>
                      <p:cNvPr id="22" name="对象 21">
                        <a:extLst>
                          <a:ext uri="{FF2B5EF4-FFF2-40B4-BE49-F238E27FC236}">
                            <a16:creationId xmlns:a16="http://schemas.microsoft.com/office/drawing/2014/main" id="{AA2CED84-0AC5-415F-A4AE-D0B8C7D9493C}"/>
                          </a:ext>
                        </a:extLst>
                      </p:cNvPr>
                      <p:cNvPicPr/>
                      <p:nvPr/>
                    </p:nvPicPr>
                    <p:blipFill>
                      <a:blip r:embed="rId10"/>
                      <a:stretch>
                        <a:fillRect/>
                      </a:stretch>
                    </p:blipFill>
                    <p:spPr>
                      <a:xfrm>
                        <a:off x="6045200" y="1127125"/>
                        <a:ext cx="2373313" cy="706438"/>
                      </a:xfrm>
                      <a:prstGeom prst="rect">
                        <a:avLst/>
                      </a:prstGeom>
                    </p:spPr>
                  </p:pic>
                </p:oleObj>
              </mc:Fallback>
            </mc:AlternateContent>
          </a:graphicData>
        </a:graphic>
      </p:graphicFrame>
      <p:graphicFrame>
        <p:nvGraphicFramePr>
          <p:cNvPr id="25" name="对象 24">
            <a:extLst>
              <a:ext uri="{FF2B5EF4-FFF2-40B4-BE49-F238E27FC236}">
                <a16:creationId xmlns:a16="http://schemas.microsoft.com/office/drawing/2014/main" id="{48976E12-9CF1-43AA-B2EF-539D773C8FEE}"/>
              </a:ext>
            </a:extLst>
          </p:cNvPr>
          <p:cNvGraphicFramePr>
            <a:graphicFrameLocks noChangeAspect="1"/>
          </p:cNvGraphicFramePr>
          <p:nvPr>
            <p:extLst>
              <p:ext uri="{D42A27DB-BD31-4B8C-83A1-F6EECF244321}">
                <p14:modId xmlns:p14="http://schemas.microsoft.com/office/powerpoint/2010/main" val="2232534992"/>
              </p:ext>
            </p:extLst>
          </p:nvPr>
        </p:nvGraphicFramePr>
        <p:xfrm>
          <a:off x="652510" y="4538470"/>
          <a:ext cx="5168505" cy="606398"/>
        </p:xfrm>
        <a:graphic>
          <a:graphicData uri="http://schemas.openxmlformats.org/presentationml/2006/ole">
            <mc:AlternateContent xmlns:mc="http://schemas.openxmlformats.org/markup-compatibility/2006">
              <mc:Choice xmlns:v="urn:schemas-microsoft-com:vml" Requires="v">
                <p:oleObj spid="_x0000_s96433" name="Formula" r:id="rId11" imgW="3416400" imgH="400320" progId="Equation.Ribbit">
                  <p:embed/>
                </p:oleObj>
              </mc:Choice>
              <mc:Fallback>
                <p:oleObj name="Formula" r:id="rId11" imgW="3416400" imgH="400320" progId="Equation.Ribbit">
                  <p:embed/>
                  <p:pic>
                    <p:nvPicPr>
                      <p:cNvPr id="25" name="对象 24">
                        <a:extLst>
                          <a:ext uri="{FF2B5EF4-FFF2-40B4-BE49-F238E27FC236}">
                            <a16:creationId xmlns:a16="http://schemas.microsoft.com/office/drawing/2014/main" id="{48976E12-9CF1-43AA-B2EF-539D773C8FEE}"/>
                          </a:ext>
                        </a:extLst>
                      </p:cNvPr>
                      <p:cNvPicPr/>
                      <p:nvPr/>
                    </p:nvPicPr>
                    <p:blipFill>
                      <a:blip r:embed="rId12"/>
                      <a:stretch>
                        <a:fillRect/>
                      </a:stretch>
                    </p:blipFill>
                    <p:spPr>
                      <a:xfrm>
                        <a:off x="652510" y="4538470"/>
                        <a:ext cx="5168505" cy="606398"/>
                      </a:xfrm>
                      <a:prstGeom prst="rect">
                        <a:avLst/>
                      </a:prstGeom>
                    </p:spPr>
                  </p:pic>
                </p:oleObj>
              </mc:Fallback>
            </mc:AlternateContent>
          </a:graphicData>
        </a:graphic>
      </p:graphicFrame>
      <p:graphicFrame>
        <p:nvGraphicFramePr>
          <p:cNvPr id="17" name="对象 16">
            <a:extLst>
              <a:ext uri="{FF2B5EF4-FFF2-40B4-BE49-F238E27FC236}">
                <a16:creationId xmlns:a16="http://schemas.microsoft.com/office/drawing/2014/main" id="{03182A3C-DDDF-4221-9576-38334268AEBD}"/>
              </a:ext>
            </a:extLst>
          </p:cNvPr>
          <p:cNvGraphicFramePr>
            <a:graphicFrameLocks noChangeAspect="1"/>
          </p:cNvGraphicFramePr>
          <p:nvPr>
            <p:extLst>
              <p:ext uri="{D42A27DB-BD31-4B8C-83A1-F6EECF244321}">
                <p14:modId xmlns:p14="http://schemas.microsoft.com/office/powerpoint/2010/main" val="2400327914"/>
              </p:ext>
            </p:extLst>
          </p:nvPr>
        </p:nvGraphicFramePr>
        <p:xfrm>
          <a:off x="6496458" y="4519784"/>
          <a:ext cx="5293976" cy="606397"/>
        </p:xfrm>
        <a:graphic>
          <a:graphicData uri="http://schemas.openxmlformats.org/presentationml/2006/ole">
            <mc:AlternateContent xmlns:mc="http://schemas.openxmlformats.org/markup-compatibility/2006">
              <mc:Choice xmlns:v="urn:schemas-microsoft-com:vml" Requires="v">
                <p:oleObj spid="_x0000_s96434" name="Formula" r:id="rId13" imgW="3487680" imgH="400320" progId="Equation.Ribbit">
                  <p:embed/>
                </p:oleObj>
              </mc:Choice>
              <mc:Fallback>
                <p:oleObj name="Formula" r:id="rId13" imgW="3487680" imgH="400320" progId="Equation.Ribbit">
                  <p:embed/>
                  <p:pic>
                    <p:nvPicPr>
                      <p:cNvPr id="25" name="对象 24">
                        <a:extLst>
                          <a:ext uri="{FF2B5EF4-FFF2-40B4-BE49-F238E27FC236}">
                            <a16:creationId xmlns:a16="http://schemas.microsoft.com/office/drawing/2014/main" id="{48976E12-9CF1-43AA-B2EF-539D773C8FEE}"/>
                          </a:ext>
                        </a:extLst>
                      </p:cNvPr>
                      <p:cNvPicPr/>
                      <p:nvPr/>
                    </p:nvPicPr>
                    <p:blipFill>
                      <a:blip r:embed="rId14"/>
                      <a:stretch>
                        <a:fillRect/>
                      </a:stretch>
                    </p:blipFill>
                    <p:spPr>
                      <a:xfrm>
                        <a:off x="6496458" y="4519784"/>
                        <a:ext cx="5293976" cy="606397"/>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BD7AE830-491D-4F9E-9E7A-0963CAA48F8C}"/>
              </a:ext>
            </a:extLst>
          </p:cNvPr>
          <p:cNvGraphicFramePr>
            <a:graphicFrameLocks noChangeAspect="1"/>
          </p:cNvGraphicFramePr>
          <p:nvPr>
            <p:extLst>
              <p:ext uri="{D42A27DB-BD31-4B8C-83A1-F6EECF244321}">
                <p14:modId xmlns:p14="http://schemas.microsoft.com/office/powerpoint/2010/main" val="3967232408"/>
              </p:ext>
            </p:extLst>
          </p:nvPr>
        </p:nvGraphicFramePr>
        <p:xfrm>
          <a:off x="566236" y="5376455"/>
          <a:ext cx="10804448" cy="703263"/>
        </p:xfrm>
        <a:graphic>
          <a:graphicData uri="http://schemas.openxmlformats.org/presentationml/2006/ole">
            <mc:AlternateContent xmlns:mc="http://schemas.openxmlformats.org/markup-compatibility/2006">
              <mc:Choice xmlns:v="urn:schemas-microsoft-com:vml" Requires="v">
                <p:oleObj spid="_x0000_s96435" name="Formula" r:id="rId15" imgW="6136920" imgH="400320" progId="Equation.Ribbit">
                  <p:embed/>
                </p:oleObj>
              </mc:Choice>
              <mc:Fallback>
                <p:oleObj name="Formula" r:id="rId15" imgW="6136920" imgH="400320" progId="Equation.Ribbit">
                  <p:embed/>
                  <p:pic>
                    <p:nvPicPr>
                      <p:cNvPr id="25" name="对象 24">
                        <a:extLst>
                          <a:ext uri="{FF2B5EF4-FFF2-40B4-BE49-F238E27FC236}">
                            <a16:creationId xmlns:a16="http://schemas.microsoft.com/office/drawing/2014/main" id="{48976E12-9CF1-43AA-B2EF-539D773C8FEE}"/>
                          </a:ext>
                        </a:extLst>
                      </p:cNvPr>
                      <p:cNvPicPr/>
                      <p:nvPr/>
                    </p:nvPicPr>
                    <p:blipFill>
                      <a:blip r:embed="rId16"/>
                      <a:stretch>
                        <a:fillRect/>
                      </a:stretch>
                    </p:blipFill>
                    <p:spPr>
                      <a:xfrm>
                        <a:off x="566236" y="5376455"/>
                        <a:ext cx="10804448" cy="703263"/>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5BE28C1D-4464-4035-BD63-2172F0598DCB}"/>
              </a:ext>
            </a:extLst>
          </p:cNvPr>
          <p:cNvGraphicFramePr>
            <a:graphicFrameLocks noChangeAspect="1"/>
          </p:cNvGraphicFramePr>
          <p:nvPr>
            <p:extLst>
              <p:ext uri="{D42A27DB-BD31-4B8C-83A1-F6EECF244321}">
                <p14:modId xmlns:p14="http://schemas.microsoft.com/office/powerpoint/2010/main" val="4246991589"/>
              </p:ext>
            </p:extLst>
          </p:nvPr>
        </p:nvGraphicFramePr>
        <p:xfrm>
          <a:off x="8959814" y="1918283"/>
          <a:ext cx="539750" cy="569912"/>
        </p:xfrm>
        <a:graphic>
          <a:graphicData uri="http://schemas.openxmlformats.org/presentationml/2006/ole">
            <mc:AlternateContent xmlns:mc="http://schemas.openxmlformats.org/markup-compatibility/2006">
              <mc:Choice xmlns:v="urn:schemas-microsoft-com:vml" Requires="v">
                <p:oleObj spid="_x0000_s96436" name="Formula" r:id="rId17" imgW="312480" imgH="331560" progId="Equation.Ribbit">
                  <p:embed/>
                </p:oleObj>
              </mc:Choice>
              <mc:Fallback>
                <p:oleObj name="Formula" r:id="rId17" imgW="312480" imgH="331560" progId="Equation.Ribbit">
                  <p:embed/>
                  <p:pic>
                    <p:nvPicPr>
                      <p:cNvPr id="22" name="对象 21">
                        <a:extLst>
                          <a:ext uri="{FF2B5EF4-FFF2-40B4-BE49-F238E27FC236}">
                            <a16:creationId xmlns:a16="http://schemas.microsoft.com/office/drawing/2014/main" id="{AA2CED84-0AC5-415F-A4AE-D0B8C7D9493C}"/>
                          </a:ext>
                        </a:extLst>
                      </p:cNvPr>
                      <p:cNvPicPr/>
                      <p:nvPr/>
                    </p:nvPicPr>
                    <p:blipFill>
                      <a:blip r:embed="rId18"/>
                      <a:stretch>
                        <a:fillRect/>
                      </a:stretch>
                    </p:blipFill>
                    <p:spPr>
                      <a:xfrm>
                        <a:off x="8959814" y="1918283"/>
                        <a:ext cx="539750" cy="569912"/>
                      </a:xfrm>
                      <a:prstGeom prst="rect">
                        <a:avLst/>
                      </a:prstGeom>
                    </p:spPr>
                  </p:pic>
                </p:oleObj>
              </mc:Fallback>
            </mc:AlternateContent>
          </a:graphicData>
        </a:graphic>
      </p:graphicFrame>
    </p:spTree>
    <p:extLst>
      <p:ext uri="{BB962C8B-B14F-4D97-AF65-F5344CB8AC3E}">
        <p14:creationId xmlns:p14="http://schemas.microsoft.com/office/powerpoint/2010/main" val="141444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98506-6837-4082-BD57-B1943527F016}"/>
              </a:ext>
            </a:extLst>
          </p:cNvPr>
          <p:cNvSpPr>
            <a:spLocks noGrp="1"/>
          </p:cNvSpPr>
          <p:nvPr>
            <p:ph type="title"/>
          </p:nvPr>
        </p:nvSpPr>
        <p:spPr/>
        <p:txBody>
          <a:bodyPr/>
          <a:lstStyle/>
          <a:p>
            <a:r>
              <a:rPr lang="en-US" altLang="zh-CN" dirty="0"/>
              <a:t>Orbital Motion</a:t>
            </a:r>
            <a:endParaRPr lang="zh-CN" altLang="en-US" dirty="0"/>
          </a:p>
        </p:txBody>
      </p:sp>
      <p:sp>
        <p:nvSpPr>
          <p:cNvPr id="3" name="内容占位符 2">
            <a:extLst>
              <a:ext uri="{FF2B5EF4-FFF2-40B4-BE49-F238E27FC236}">
                <a16:creationId xmlns:a16="http://schemas.microsoft.com/office/drawing/2014/main" id="{3D0F7A7A-7E0F-482C-B1B5-E5FC861265EE}"/>
              </a:ext>
            </a:extLst>
          </p:cNvPr>
          <p:cNvSpPr>
            <a:spLocks noGrp="1"/>
          </p:cNvSpPr>
          <p:nvPr>
            <p:ph idx="1"/>
          </p:nvPr>
        </p:nvSpPr>
        <p:spPr>
          <a:xfrm>
            <a:off x="838200" y="1327309"/>
            <a:ext cx="10935984" cy="5301581"/>
          </a:xfrm>
        </p:spPr>
        <p:txBody>
          <a:bodyPr/>
          <a:lstStyle/>
          <a:p>
            <a:r>
              <a:rPr lang="en-US" altLang="zh-CN" dirty="0"/>
              <a:t>Dynamical Friction</a:t>
            </a:r>
          </a:p>
          <a:p>
            <a:endParaRPr lang="en-US" altLang="zh-CN" dirty="0"/>
          </a:p>
          <a:p>
            <a:endParaRPr lang="en-US" altLang="zh-CN" dirty="0"/>
          </a:p>
        </p:txBody>
      </p:sp>
      <p:graphicFrame>
        <p:nvGraphicFramePr>
          <p:cNvPr id="4" name="对象 3">
            <a:extLst>
              <a:ext uri="{FF2B5EF4-FFF2-40B4-BE49-F238E27FC236}">
                <a16:creationId xmlns:a16="http://schemas.microsoft.com/office/drawing/2014/main" id="{594CCDE8-8B13-4EE7-9D0D-FE8E4B30A7B1}"/>
              </a:ext>
            </a:extLst>
          </p:cNvPr>
          <p:cNvGraphicFramePr>
            <a:graphicFrameLocks noChangeAspect="1"/>
          </p:cNvGraphicFramePr>
          <p:nvPr>
            <p:extLst/>
          </p:nvPr>
        </p:nvGraphicFramePr>
        <p:xfrm>
          <a:off x="1887537" y="1946059"/>
          <a:ext cx="4208463" cy="739775"/>
        </p:xfrm>
        <a:graphic>
          <a:graphicData uri="http://schemas.openxmlformats.org/presentationml/2006/ole">
            <mc:AlternateContent xmlns:mc="http://schemas.openxmlformats.org/markup-compatibility/2006">
              <mc:Choice xmlns:v="urn:schemas-microsoft-com:vml" Requires="v">
                <p:oleObj spid="_x0000_s57754" name="Formula" r:id="rId4" imgW="2005560" imgH="353160" progId="Equation.Ribbit">
                  <p:embed/>
                </p:oleObj>
              </mc:Choice>
              <mc:Fallback>
                <p:oleObj name="Formula" r:id="rId4" imgW="2005560" imgH="353160" progId="Equation.Ribbit">
                  <p:embed/>
                  <p:pic>
                    <p:nvPicPr>
                      <p:cNvPr id="4" name="对象 3">
                        <a:extLst>
                          <a:ext uri="{FF2B5EF4-FFF2-40B4-BE49-F238E27FC236}">
                            <a16:creationId xmlns:a16="http://schemas.microsoft.com/office/drawing/2014/main" id="{594CCDE8-8B13-4EE7-9D0D-FE8E4B30A7B1}"/>
                          </a:ext>
                        </a:extLst>
                      </p:cNvPr>
                      <p:cNvPicPr/>
                      <p:nvPr/>
                    </p:nvPicPr>
                    <p:blipFill>
                      <a:blip r:embed="rId5"/>
                      <a:stretch>
                        <a:fillRect/>
                      </a:stretch>
                    </p:blipFill>
                    <p:spPr>
                      <a:xfrm>
                        <a:off x="1887537" y="1946059"/>
                        <a:ext cx="4208463" cy="739775"/>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39704023-81D0-45AE-92BD-7EF6BADBC54A}"/>
              </a:ext>
            </a:extLst>
          </p:cNvPr>
          <p:cNvGraphicFramePr>
            <a:graphicFrameLocks noChangeAspect="1"/>
          </p:cNvGraphicFramePr>
          <p:nvPr>
            <p:extLst/>
          </p:nvPr>
        </p:nvGraphicFramePr>
        <p:xfrm>
          <a:off x="417816" y="2879412"/>
          <a:ext cx="8742362" cy="709612"/>
        </p:xfrm>
        <a:graphic>
          <a:graphicData uri="http://schemas.openxmlformats.org/presentationml/2006/ole">
            <mc:AlternateContent xmlns:mc="http://schemas.openxmlformats.org/markup-compatibility/2006">
              <mc:Choice xmlns:v="urn:schemas-microsoft-com:vml" Requires="v">
                <p:oleObj spid="_x0000_s57755" name="Formula" r:id="rId6" imgW="5056200" imgH="411480" progId="Equation.Ribbit">
                  <p:embed/>
                </p:oleObj>
              </mc:Choice>
              <mc:Fallback>
                <p:oleObj name="Formula" r:id="rId6" imgW="5056200" imgH="411480" progId="Equation.Ribbit">
                  <p:embed/>
                  <p:pic>
                    <p:nvPicPr>
                      <p:cNvPr id="5" name="对象 4">
                        <a:extLst>
                          <a:ext uri="{FF2B5EF4-FFF2-40B4-BE49-F238E27FC236}">
                            <a16:creationId xmlns:a16="http://schemas.microsoft.com/office/drawing/2014/main" id="{39704023-81D0-45AE-92BD-7EF6BADBC54A}"/>
                          </a:ext>
                        </a:extLst>
                      </p:cNvPr>
                      <p:cNvPicPr/>
                      <p:nvPr/>
                    </p:nvPicPr>
                    <p:blipFill>
                      <a:blip r:embed="rId7"/>
                      <a:stretch>
                        <a:fillRect/>
                      </a:stretch>
                    </p:blipFill>
                    <p:spPr>
                      <a:xfrm>
                        <a:off x="417816" y="2879412"/>
                        <a:ext cx="8742362" cy="709612"/>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FBAC6654-86FB-4B8E-9EDC-2E86A16D5E87}"/>
              </a:ext>
            </a:extLst>
          </p:cNvPr>
          <p:cNvGraphicFramePr>
            <a:graphicFrameLocks noChangeAspect="1"/>
          </p:cNvGraphicFramePr>
          <p:nvPr>
            <p:extLst/>
          </p:nvPr>
        </p:nvGraphicFramePr>
        <p:xfrm>
          <a:off x="307942" y="3885566"/>
          <a:ext cx="8691562" cy="723900"/>
        </p:xfrm>
        <a:graphic>
          <a:graphicData uri="http://schemas.openxmlformats.org/presentationml/2006/ole">
            <mc:AlternateContent xmlns:mc="http://schemas.openxmlformats.org/markup-compatibility/2006">
              <mc:Choice xmlns:v="urn:schemas-microsoft-com:vml" Requires="v">
                <p:oleObj spid="_x0000_s57756" name="Formula" r:id="rId8" imgW="5026680" imgH="419400" progId="Equation.Ribbit">
                  <p:embed/>
                </p:oleObj>
              </mc:Choice>
              <mc:Fallback>
                <p:oleObj name="Formula" r:id="rId8" imgW="5026680" imgH="419400" progId="Equation.Ribbit">
                  <p:embed/>
                  <p:pic>
                    <p:nvPicPr>
                      <p:cNvPr id="6" name="对象 5">
                        <a:extLst>
                          <a:ext uri="{FF2B5EF4-FFF2-40B4-BE49-F238E27FC236}">
                            <a16:creationId xmlns:a16="http://schemas.microsoft.com/office/drawing/2014/main" id="{FBAC6654-86FB-4B8E-9EDC-2E86A16D5E87}"/>
                          </a:ext>
                        </a:extLst>
                      </p:cNvPr>
                      <p:cNvPicPr/>
                      <p:nvPr/>
                    </p:nvPicPr>
                    <p:blipFill>
                      <a:blip r:embed="rId9"/>
                      <a:stretch>
                        <a:fillRect/>
                      </a:stretch>
                    </p:blipFill>
                    <p:spPr>
                      <a:xfrm>
                        <a:off x="307942" y="3885566"/>
                        <a:ext cx="8691562" cy="723900"/>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7019FCBC-3C42-4AAD-9E5D-584EE56DA141}"/>
              </a:ext>
            </a:extLst>
          </p:cNvPr>
          <p:cNvGraphicFramePr>
            <a:graphicFrameLocks noChangeAspect="1"/>
          </p:cNvGraphicFramePr>
          <p:nvPr>
            <p:extLst/>
          </p:nvPr>
        </p:nvGraphicFramePr>
        <p:xfrm>
          <a:off x="1628722" y="5736398"/>
          <a:ext cx="7404101" cy="725487"/>
        </p:xfrm>
        <a:graphic>
          <a:graphicData uri="http://schemas.openxmlformats.org/presentationml/2006/ole">
            <mc:AlternateContent xmlns:mc="http://schemas.openxmlformats.org/markup-compatibility/2006">
              <mc:Choice xmlns:v="urn:schemas-microsoft-com:vml" Requires="v">
                <p:oleObj spid="_x0000_s57757" name="Formula" r:id="rId10" imgW="4281480" imgH="420480" progId="Equation.Ribbit">
                  <p:embed/>
                </p:oleObj>
              </mc:Choice>
              <mc:Fallback>
                <p:oleObj name="Formula" r:id="rId10" imgW="4281480" imgH="420480" progId="Equation.Ribbit">
                  <p:embed/>
                  <p:pic>
                    <p:nvPicPr>
                      <p:cNvPr id="7" name="对象 6">
                        <a:extLst>
                          <a:ext uri="{FF2B5EF4-FFF2-40B4-BE49-F238E27FC236}">
                            <a16:creationId xmlns:a16="http://schemas.microsoft.com/office/drawing/2014/main" id="{7019FCBC-3C42-4AAD-9E5D-584EE56DA141}"/>
                          </a:ext>
                        </a:extLst>
                      </p:cNvPr>
                      <p:cNvPicPr/>
                      <p:nvPr/>
                    </p:nvPicPr>
                    <p:blipFill>
                      <a:blip r:embed="rId11"/>
                      <a:stretch>
                        <a:fillRect/>
                      </a:stretch>
                    </p:blipFill>
                    <p:spPr>
                      <a:xfrm>
                        <a:off x="1628722" y="5736398"/>
                        <a:ext cx="7404101" cy="725487"/>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4D161B00-593F-475F-8903-2E4F5335E75F}"/>
              </a:ext>
            </a:extLst>
          </p:cNvPr>
          <p:cNvGraphicFramePr>
            <a:graphicFrameLocks noChangeAspect="1"/>
          </p:cNvGraphicFramePr>
          <p:nvPr>
            <p:extLst/>
          </p:nvPr>
        </p:nvGraphicFramePr>
        <p:xfrm>
          <a:off x="1543387" y="4805204"/>
          <a:ext cx="7375526" cy="725487"/>
        </p:xfrm>
        <a:graphic>
          <a:graphicData uri="http://schemas.openxmlformats.org/presentationml/2006/ole">
            <mc:AlternateContent xmlns:mc="http://schemas.openxmlformats.org/markup-compatibility/2006">
              <mc:Choice xmlns:v="urn:schemas-microsoft-com:vml" Requires="v">
                <p:oleObj spid="_x0000_s57758" name="Formula" r:id="rId12" imgW="4266000" imgH="420480" progId="Equation.Ribbit">
                  <p:embed/>
                </p:oleObj>
              </mc:Choice>
              <mc:Fallback>
                <p:oleObj name="Formula" r:id="rId12" imgW="4266000" imgH="420480" progId="Equation.Ribbit">
                  <p:embed/>
                  <p:pic>
                    <p:nvPicPr>
                      <p:cNvPr id="8" name="对象 7">
                        <a:extLst>
                          <a:ext uri="{FF2B5EF4-FFF2-40B4-BE49-F238E27FC236}">
                            <a16:creationId xmlns:a16="http://schemas.microsoft.com/office/drawing/2014/main" id="{4D161B00-593F-475F-8903-2E4F5335E75F}"/>
                          </a:ext>
                        </a:extLst>
                      </p:cNvPr>
                      <p:cNvPicPr/>
                      <p:nvPr/>
                    </p:nvPicPr>
                    <p:blipFill>
                      <a:blip r:embed="rId13"/>
                      <a:stretch>
                        <a:fillRect/>
                      </a:stretch>
                    </p:blipFill>
                    <p:spPr>
                      <a:xfrm>
                        <a:off x="1543387" y="4805204"/>
                        <a:ext cx="7375526" cy="725487"/>
                      </a:xfrm>
                      <a:prstGeom prst="rect">
                        <a:avLst/>
                      </a:prstGeom>
                    </p:spPr>
                  </p:pic>
                </p:oleObj>
              </mc:Fallback>
            </mc:AlternateContent>
          </a:graphicData>
        </a:graphic>
      </p:graphicFrame>
      <p:pic>
        <p:nvPicPr>
          <p:cNvPr id="9" name="图片 8">
            <a:extLst>
              <a:ext uri="{FF2B5EF4-FFF2-40B4-BE49-F238E27FC236}">
                <a16:creationId xmlns:a16="http://schemas.microsoft.com/office/drawing/2014/main" id="{647328D7-80A0-4191-9863-79186487E4EA}"/>
              </a:ext>
            </a:extLst>
          </p:cNvPr>
          <p:cNvPicPr>
            <a:picLocks noChangeAspect="1"/>
          </p:cNvPicPr>
          <p:nvPr/>
        </p:nvPicPr>
        <p:blipFill>
          <a:blip r:embed="rId14"/>
          <a:stretch>
            <a:fillRect/>
          </a:stretch>
        </p:blipFill>
        <p:spPr>
          <a:xfrm>
            <a:off x="9235198" y="1526094"/>
            <a:ext cx="2603398" cy="2452005"/>
          </a:xfrm>
          <a:prstGeom prst="rect">
            <a:avLst/>
          </a:prstGeom>
        </p:spPr>
      </p:pic>
      <p:graphicFrame>
        <p:nvGraphicFramePr>
          <p:cNvPr id="10" name="对象 9">
            <a:extLst>
              <a:ext uri="{FF2B5EF4-FFF2-40B4-BE49-F238E27FC236}">
                <a16:creationId xmlns:a16="http://schemas.microsoft.com/office/drawing/2014/main" id="{DB53838E-785D-400C-A5EB-459FDD09AF15}"/>
              </a:ext>
            </a:extLst>
          </p:cNvPr>
          <p:cNvGraphicFramePr>
            <a:graphicFrameLocks noChangeAspect="1"/>
          </p:cNvGraphicFramePr>
          <p:nvPr>
            <p:extLst/>
          </p:nvPr>
        </p:nvGraphicFramePr>
        <p:xfrm>
          <a:off x="6694049" y="2212474"/>
          <a:ext cx="647700" cy="314325"/>
        </p:xfrm>
        <a:graphic>
          <a:graphicData uri="http://schemas.openxmlformats.org/presentationml/2006/ole">
            <mc:AlternateContent xmlns:mc="http://schemas.openxmlformats.org/markup-compatibility/2006">
              <mc:Choice xmlns:v="urn:schemas-microsoft-com:vml" Requires="v">
                <p:oleObj spid="_x0000_s57759" name="Formula" r:id="rId15" imgW="374760" imgH="181800" progId="Equation.Ribbit">
                  <p:embed/>
                </p:oleObj>
              </mc:Choice>
              <mc:Fallback>
                <p:oleObj name="Formula" r:id="rId15" imgW="374760" imgH="181800" progId="Equation.Ribbit">
                  <p:embed/>
                  <p:pic>
                    <p:nvPicPr>
                      <p:cNvPr id="10" name="对象 9">
                        <a:extLst>
                          <a:ext uri="{FF2B5EF4-FFF2-40B4-BE49-F238E27FC236}">
                            <a16:creationId xmlns:a16="http://schemas.microsoft.com/office/drawing/2014/main" id="{DB53838E-785D-400C-A5EB-459FDD09AF15}"/>
                          </a:ext>
                        </a:extLst>
                      </p:cNvPr>
                      <p:cNvPicPr/>
                      <p:nvPr/>
                    </p:nvPicPr>
                    <p:blipFill>
                      <a:blip r:embed="rId16"/>
                      <a:stretch>
                        <a:fillRect/>
                      </a:stretch>
                    </p:blipFill>
                    <p:spPr>
                      <a:xfrm>
                        <a:off x="6694049" y="2212474"/>
                        <a:ext cx="647700" cy="314325"/>
                      </a:xfrm>
                      <a:prstGeom prst="rect">
                        <a:avLst/>
                      </a:prstGeom>
                    </p:spPr>
                  </p:pic>
                </p:oleObj>
              </mc:Fallback>
            </mc:AlternateContent>
          </a:graphicData>
        </a:graphic>
      </p:graphicFrame>
      <p:sp>
        <p:nvSpPr>
          <p:cNvPr id="11" name="文本框 10">
            <a:extLst>
              <a:ext uri="{FF2B5EF4-FFF2-40B4-BE49-F238E27FC236}">
                <a16:creationId xmlns:a16="http://schemas.microsoft.com/office/drawing/2014/main" id="{73B9DCCC-AF0E-47B0-A4AE-BE6FD6CE6F6E}"/>
              </a:ext>
            </a:extLst>
          </p:cNvPr>
          <p:cNvSpPr txBox="1"/>
          <p:nvPr/>
        </p:nvSpPr>
        <p:spPr>
          <a:xfrm>
            <a:off x="4638295" y="1454267"/>
            <a:ext cx="5625323" cy="461665"/>
          </a:xfrm>
          <a:prstGeom prst="rect">
            <a:avLst/>
          </a:prstGeom>
          <a:noFill/>
        </p:spPr>
        <p:txBody>
          <a:bodyPr wrap="none" rtlCol="0">
            <a:spAutoFit/>
          </a:bodyPr>
          <a:lstStyle/>
          <a:p>
            <a:r>
              <a:rPr lang="en-US" altLang="zh-CN" sz="2400" dirty="0">
                <a:solidFill>
                  <a:srgbClr val="0000FE"/>
                </a:solidFill>
                <a:latin typeface="Times New Roman" panose="02020603050405020304" pitchFamily="18" charset="0"/>
                <a:cs typeface="Times New Roman" panose="02020603050405020304" pitchFamily="18" charset="0"/>
              </a:rPr>
              <a:t>The effect is bigger at larger orbital distance</a:t>
            </a:r>
            <a:endParaRPr lang="zh-CN" altLang="en-US" sz="2400" dirty="0">
              <a:solidFill>
                <a:srgbClr val="0000FE"/>
              </a:solidFill>
              <a:latin typeface="Times New Roman" panose="02020603050405020304" pitchFamily="18" charset="0"/>
              <a:cs typeface="Times New Roman" panose="02020603050405020304" pitchFamily="18" charset="0"/>
            </a:endParaRPr>
          </a:p>
        </p:txBody>
      </p:sp>
      <p:pic>
        <p:nvPicPr>
          <p:cNvPr id="55441" name="Picture 145" descr="Abstract Blur of Nature and Fast Moving Boat on Lake Editorial Stock ...">
            <a:extLst>
              <a:ext uri="{FF2B5EF4-FFF2-40B4-BE49-F238E27FC236}">
                <a16:creationId xmlns:a16="http://schemas.microsoft.com/office/drawing/2014/main" id="{72F482B7-8433-4730-A5A6-F5C0DF6B6F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19888" y="4609466"/>
            <a:ext cx="2622745" cy="1750682"/>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19D53F2F-E4CC-4CC3-BB5F-33C114A4223B}"/>
              </a:ext>
            </a:extLst>
          </p:cNvPr>
          <p:cNvSpPr txBox="1"/>
          <p:nvPr/>
        </p:nvSpPr>
        <p:spPr>
          <a:xfrm>
            <a:off x="9666339" y="4805204"/>
            <a:ext cx="762068" cy="400110"/>
          </a:xfrm>
          <a:prstGeom prst="rect">
            <a:avLst/>
          </a:prstGeom>
          <a:noFill/>
        </p:spPr>
        <p:txBody>
          <a:bodyPr wrap="none" rtlCol="0">
            <a:spAutoFit/>
          </a:bodyPr>
          <a:lstStyle/>
          <a:p>
            <a:r>
              <a:rPr lang="en-US" altLang="zh-CN" sz="2000" dirty="0">
                <a:solidFill>
                  <a:schemeClr val="bg1">
                    <a:lumMod val="95000"/>
                  </a:schemeClr>
                </a:solidFill>
                <a:latin typeface="Times New Roman" panose="02020603050405020304" pitchFamily="18" charset="0"/>
                <a:cs typeface="Times New Roman" panose="02020603050405020304" pitchFamily="18" charset="0"/>
              </a:rPr>
              <a:t>Wake</a:t>
            </a:r>
            <a:endParaRPr lang="zh-CN" altLang="en-US" sz="20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019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6D2027-34D9-4E40-BCD8-78518AF26783}"/>
              </a:ext>
            </a:extLst>
          </p:cNvPr>
          <p:cNvSpPr>
            <a:spLocks noGrp="1"/>
          </p:cNvSpPr>
          <p:nvPr>
            <p:ph type="title"/>
          </p:nvPr>
        </p:nvSpPr>
        <p:spPr/>
        <p:txBody>
          <a:bodyPr/>
          <a:lstStyle/>
          <a:p>
            <a:r>
              <a:rPr lang="en-US" altLang="zh-CN" dirty="0"/>
              <a:t>Orbital motion</a:t>
            </a:r>
            <a:endParaRPr lang="zh-CN" altLang="en-US" dirty="0"/>
          </a:p>
        </p:txBody>
      </p:sp>
      <p:sp>
        <p:nvSpPr>
          <p:cNvPr id="3" name="内容占位符 2">
            <a:extLst>
              <a:ext uri="{FF2B5EF4-FFF2-40B4-BE49-F238E27FC236}">
                <a16:creationId xmlns:a16="http://schemas.microsoft.com/office/drawing/2014/main" id="{563F8937-6E34-469A-8AF2-9ED78AA1A750}"/>
              </a:ext>
            </a:extLst>
          </p:cNvPr>
          <p:cNvSpPr>
            <a:spLocks noGrp="1"/>
          </p:cNvSpPr>
          <p:nvPr>
            <p:ph idx="1"/>
          </p:nvPr>
        </p:nvSpPr>
        <p:spPr>
          <a:xfrm>
            <a:off x="560797" y="1414659"/>
            <a:ext cx="11377773" cy="5201898"/>
          </a:xfrm>
        </p:spPr>
        <p:txBody>
          <a:bodyPr/>
          <a:lstStyle/>
          <a:p>
            <a:r>
              <a:rPr lang="en-US" altLang="zh-CN" dirty="0"/>
              <a:t>Bondi-Hoyle Accretion</a:t>
            </a:r>
          </a:p>
          <a:p>
            <a:endParaRPr lang="en-US" altLang="zh-CN" dirty="0"/>
          </a:p>
          <a:p>
            <a:endParaRPr lang="en-US" altLang="zh-CN" dirty="0"/>
          </a:p>
          <a:p>
            <a:endParaRPr lang="en-US" altLang="zh-CN" dirty="0"/>
          </a:p>
          <a:p>
            <a:endParaRPr lang="en-US" altLang="zh-CN" dirty="0"/>
          </a:p>
          <a:p>
            <a:r>
              <a:rPr lang="en-US" altLang="zh-CN" dirty="0"/>
              <a:t>Energy and Angular Momentum Conservation</a:t>
            </a:r>
            <a:endParaRPr lang="zh-CN" altLang="en-US" dirty="0"/>
          </a:p>
        </p:txBody>
      </p:sp>
      <p:graphicFrame>
        <p:nvGraphicFramePr>
          <p:cNvPr id="4" name="对象 3">
            <a:extLst>
              <a:ext uri="{FF2B5EF4-FFF2-40B4-BE49-F238E27FC236}">
                <a16:creationId xmlns:a16="http://schemas.microsoft.com/office/drawing/2014/main" id="{C19A1A86-8C3B-4ADC-B2D7-030CB2F5B9E5}"/>
              </a:ext>
            </a:extLst>
          </p:cNvPr>
          <p:cNvGraphicFramePr>
            <a:graphicFrameLocks noChangeAspect="1"/>
          </p:cNvGraphicFramePr>
          <p:nvPr>
            <p:extLst/>
          </p:nvPr>
        </p:nvGraphicFramePr>
        <p:xfrm>
          <a:off x="1606476" y="2010224"/>
          <a:ext cx="2189162" cy="822325"/>
        </p:xfrm>
        <a:graphic>
          <a:graphicData uri="http://schemas.openxmlformats.org/presentationml/2006/ole">
            <mc:AlternateContent xmlns:mc="http://schemas.openxmlformats.org/markup-compatibility/2006">
              <mc:Choice xmlns:v="urn:schemas-microsoft-com:vml" Requires="v">
                <p:oleObj spid="_x0000_s58705" name="Formula" r:id="rId3" imgW="1042920" imgH="391320" progId="Equation.Ribbit">
                  <p:embed/>
                </p:oleObj>
              </mc:Choice>
              <mc:Fallback>
                <p:oleObj name="Formula" r:id="rId3" imgW="1042920" imgH="391320" progId="Equation.Ribbit">
                  <p:embed/>
                  <p:pic>
                    <p:nvPicPr>
                      <p:cNvPr id="4" name="对象 3">
                        <a:extLst>
                          <a:ext uri="{FF2B5EF4-FFF2-40B4-BE49-F238E27FC236}">
                            <a16:creationId xmlns:a16="http://schemas.microsoft.com/office/drawing/2014/main" id="{C19A1A86-8C3B-4ADC-B2D7-030CB2F5B9E5}"/>
                          </a:ext>
                        </a:extLst>
                      </p:cNvPr>
                      <p:cNvPicPr/>
                      <p:nvPr/>
                    </p:nvPicPr>
                    <p:blipFill>
                      <a:blip r:embed="rId4"/>
                      <a:stretch>
                        <a:fillRect/>
                      </a:stretch>
                    </p:blipFill>
                    <p:spPr>
                      <a:xfrm>
                        <a:off x="1606476" y="2010224"/>
                        <a:ext cx="2189162" cy="822325"/>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63C09C04-7008-455E-A52A-FC8CC87D0C92}"/>
              </a:ext>
            </a:extLst>
          </p:cNvPr>
          <p:cNvGraphicFramePr>
            <a:graphicFrameLocks noChangeAspect="1"/>
          </p:cNvGraphicFramePr>
          <p:nvPr>
            <p:extLst/>
          </p:nvPr>
        </p:nvGraphicFramePr>
        <p:xfrm>
          <a:off x="1505422" y="4623954"/>
          <a:ext cx="8496300" cy="690563"/>
        </p:xfrm>
        <a:graphic>
          <a:graphicData uri="http://schemas.openxmlformats.org/presentationml/2006/ole">
            <mc:AlternateContent xmlns:mc="http://schemas.openxmlformats.org/markup-compatibility/2006">
              <mc:Choice xmlns:v="urn:schemas-microsoft-com:vml" Requires="v">
                <p:oleObj spid="_x0000_s58706" name="Formula" r:id="rId5" imgW="4912560" imgH="400320" progId="Equation.Ribbit">
                  <p:embed/>
                </p:oleObj>
              </mc:Choice>
              <mc:Fallback>
                <p:oleObj name="Formula" r:id="rId5" imgW="4912560" imgH="400320" progId="Equation.Ribbit">
                  <p:embed/>
                  <p:pic>
                    <p:nvPicPr>
                      <p:cNvPr id="5" name="对象 4">
                        <a:extLst>
                          <a:ext uri="{FF2B5EF4-FFF2-40B4-BE49-F238E27FC236}">
                            <a16:creationId xmlns:a16="http://schemas.microsoft.com/office/drawing/2014/main" id="{63C09C04-7008-455E-A52A-FC8CC87D0C92}"/>
                          </a:ext>
                        </a:extLst>
                      </p:cNvPr>
                      <p:cNvPicPr/>
                      <p:nvPr/>
                    </p:nvPicPr>
                    <p:blipFill>
                      <a:blip r:embed="rId6"/>
                      <a:stretch>
                        <a:fillRect/>
                      </a:stretch>
                    </p:blipFill>
                    <p:spPr>
                      <a:xfrm>
                        <a:off x="1505422" y="4623954"/>
                        <a:ext cx="8496300" cy="690563"/>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4808B48D-3A91-41AE-A1BD-7A8A0F6840E0}"/>
              </a:ext>
            </a:extLst>
          </p:cNvPr>
          <p:cNvGraphicFramePr>
            <a:graphicFrameLocks noChangeAspect="1"/>
          </p:cNvGraphicFramePr>
          <p:nvPr>
            <p:extLst/>
          </p:nvPr>
        </p:nvGraphicFramePr>
        <p:xfrm>
          <a:off x="1505422" y="5601159"/>
          <a:ext cx="6796087" cy="690563"/>
        </p:xfrm>
        <a:graphic>
          <a:graphicData uri="http://schemas.openxmlformats.org/presentationml/2006/ole">
            <mc:AlternateContent xmlns:mc="http://schemas.openxmlformats.org/markup-compatibility/2006">
              <mc:Choice xmlns:v="urn:schemas-microsoft-com:vml" Requires="v">
                <p:oleObj spid="_x0000_s58707" name="Formula" r:id="rId7" imgW="3930840" imgH="400320" progId="Equation.Ribbit">
                  <p:embed/>
                </p:oleObj>
              </mc:Choice>
              <mc:Fallback>
                <p:oleObj name="Formula" r:id="rId7" imgW="3930840" imgH="400320" progId="Equation.Ribbit">
                  <p:embed/>
                  <p:pic>
                    <p:nvPicPr>
                      <p:cNvPr id="6" name="对象 5">
                        <a:extLst>
                          <a:ext uri="{FF2B5EF4-FFF2-40B4-BE49-F238E27FC236}">
                            <a16:creationId xmlns:a16="http://schemas.microsoft.com/office/drawing/2014/main" id="{4808B48D-3A91-41AE-A1BD-7A8A0F6840E0}"/>
                          </a:ext>
                        </a:extLst>
                      </p:cNvPr>
                      <p:cNvPicPr/>
                      <p:nvPr/>
                    </p:nvPicPr>
                    <p:blipFill>
                      <a:blip r:embed="rId8"/>
                      <a:stretch>
                        <a:fillRect/>
                      </a:stretch>
                    </p:blipFill>
                    <p:spPr>
                      <a:xfrm>
                        <a:off x="1505422" y="5601159"/>
                        <a:ext cx="6796087" cy="690563"/>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ED0AD6F4-F27C-47C9-978B-7F949067FA68}"/>
              </a:ext>
            </a:extLst>
          </p:cNvPr>
          <p:cNvGraphicFramePr>
            <a:graphicFrameLocks noChangeAspect="1"/>
          </p:cNvGraphicFramePr>
          <p:nvPr>
            <p:extLst/>
          </p:nvPr>
        </p:nvGraphicFramePr>
        <p:xfrm>
          <a:off x="1284213" y="3084420"/>
          <a:ext cx="2511425" cy="687388"/>
        </p:xfrm>
        <a:graphic>
          <a:graphicData uri="http://schemas.openxmlformats.org/presentationml/2006/ole">
            <mc:AlternateContent xmlns:mc="http://schemas.openxmlformats.org/markup-compatibility/2006">
              <mc:Choice xmlns:v="urn:schemas-microsoft-com:vml" Requires="v">
                <p:oleObj spid="_x0000_s58708" name="Formula" r:id="rId9" imgW="1452960" imgH="398880" progId="Equation.Ribbit">
                  <p:embed/>
                </p:oleObj>
              </mc:Choice>
              <mc:Fallback>
                <p:oleObj name="Formula" r:id="rId9" imgW="1452960" imgH="398880" progId="Equation.Ribbit">
                  <p:embed/>
                  <p:pic>
                    <p:nvPicPr>
                      <p:cNvPr id="7" name="对象 6">
                        <a:extLst>
                          <a:ext uri="{FF2B5EF4-FFF2-40B4-BE49-F238E27FC236}">
                            <a16:creationId xmlns:a16="http://schemas.microsoft.com/office/drawing/2014/main" id="{ED0AD6F4-F27C-47C9-978B-7F949067FA68}"/>
                          </a:ext>
                        </a:extLst>
                      </p:cNvPr>
                      <p:cNvPicPr/>
                      <p:nvPr/>
                    </p:nvPicPr>
                    <p:blipFill>
                      <a:blip r:embed="rId10"/>
                      <a:stretch>
                        <a:fillRect/>
                      </a:stretch>
                    </p:blipFill>
                    <p:spPr>
                      <a:xfrm>
                        <a:off x="1284213" y="3084420"/>
                        <a:ext cx="2511425" cy="687388"/>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4E65F4FE-30D8-4580-847F-11CFB9B2381A}"/>
              </a:ext>
            </a:extLst>
          </p:cNvPr>
          <p:cNvGraphicFramePr>
            <a:graphicFrameLocks noChangeAspect="1"/>
          </p:cNvGraphicFramePr>
          <p:nvPr>
            <p:extLst/>
          </p:nvPr>
        </p:nvGraphicFramePr>
        <p:xfrm>
          <a:off x="4646612" y="3084420"/>
          <a:ext cx="1449388" cy="687388"/>
        </p:xfrm>
        <a:graphic>
          <a:graphicData uri="http://schemas.openxmlformats.org/presentationml/2006/ole">
            <mc:AlternateContent xmlns:mc="http://schemas.openxmlformats.org/markup-compatibility/2006">
              <mc:Choice xmlns:v="urn:schemas-microsoft-com:vml" Requires="v">
                <p:oleObj spid="_x0000_s58709" name="Formula" r:id="rId11" imgW="838440" imgH="398880" progId="Equation.Ribbit">
                  <p:embed/>
                </p:oleObj>
              </mc:Choice>
              <mc:Fallback>
                <p:oleObj name="Formula" r:id="rId11" imgW="838440" imgH="398880" progId="Equation.Ribbit">
                  <p:embed/>
                  <p:pic>
                    <p:nvPicPr>
                      <p:cNvPr id="8" name="对象 7">
                        <a:extLst>
                          <a:ext uri="{FF2B5EF4-FFF2-40B4-BE49-F238E27FC236}">
                            <a16:creationId xmlns:a16="http://schemas.microsoft.com/office/drawing/2014/main" id="{4E65F4FE-30D8-4580-847F-11CFB9B2381A}"/>
                          </a:ext>
                        </a:extLst>
                      </p:cNvPr>
                      <p:cNvPicPr/>
                      <p:nvPr/>
                    </p:nvPicPr>
                    <p:blipFill>
                      <a:blip r:embed="rId12"/>
                      <a:stretch>
                        <a:fillRect/>
                      </a:stretch>
                    </p:blipFill>
                    <p:spPr>
                      <a:xfrm>
                        <a:off x="4646612" y="3084420"/>
                        <a:ext cx="1449388" cy="687388"/>
                      </a:xfrm>
                      <a:prstGeom prst="rect">
                        <a:avLst/>
                      </a:prstGeom>
                    </p:spPr>
                  </p:pic>
                </p:oleObj>
              </mc:Fallback>
            </mc:AlternateContent>
          </a:graphicData>
        </a:graphic>
      </p:graphicFrame>
    </p:spTree>
    <p:extLst>
      <p:ext uri="{BB962C8B-B14F-4D97-AF65-F5344CB8AC3E}">
        <p14:creationId xmlns:p14="http://schemas.microsoft.com/office/powerpoint/2010/main" val="415419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C33883F-2AAA-4139-89AD-CA3BAD1E7359}"/>
              </a:ext>
            </a:extLst>
          </p:cNvPr>
          <p:cNvSpPr>
            <a:spLocks noGrp="1"/>
          </p:cNvSpPr>
          <p:nvPr>
            <p:ph type="title"/>
          </p:nvPr>
        </p:nvSpPr>
        <p:spPr/>
        <p:txBody>
          <a:bodyPr/>
          <a:lstStyle/>
          <a:p>
            <a:r>
              <a:rPr lang="en-US" altLang="zh-CN" dirty="0"/>
              <a:t>Gravitational radiation reaction</a:t>
            </a:r>
            <a:endParaRPr lang="zh-CN" altLang="en-US" dirty="0"/>
          </a:p>
        </p:txBody>
      </p:sp>
      <p:sp>
        <p:nvSpPr>
          <p:cNvPr id="2" name="内容占位符 1">
            <a:extLst>
              <a:ext uri="{FF2B5EF4-FFF2-40B4-BE49-F238E27FC236}">
                <a16:creationId xmlns:a16="http://schemas.microsoft.com/office/drawing/2014/main" id="{F5811896-76FD-44DF-868C-08EDC5CAD26C}"/>
              </a:ext>
            </a:extLst>
          </p:cNvPr>
          <p:cNvSpPr>
            <a:spLocks noGrp="1"/>
          </p:cNvSpPr>
          <p:nvPr>
            <p:ph idx="1"/>
          </p:nvPr>
        </p:nvSpPr>
        <p:spPr>
          <a:xfrm>
            <a:off x="386137" y="1220487"/>
            <a:ext cx="11561836" cy="5365248"/>
          </a:xfrm>
        </p:spPr>
        <p:txBody>
          <a:bodyPr>
            <a:normAutofit/>
          </a:bodyPr>
          <a:lstStyle/>
          <a:p>
            <a:r>
              <a:rPr lang="en-US" altLang="zh-CN" dirty="0"/>
              <a:t>Gravitational radiation reaction</a:t>
            </a:r>
          </a:p>
          <a:p>
            <a:endParaRPr lang="en-US" altLang="zh-CN" dirty="0"/>
          </a:p>
          <a:p>
            <a:endParaRPr lang="en-US" altLang="zh-CN" dirty="0"/>
          </a:p>
          <a:p>
            <a:endParaRPr lang="en-US" altLang="zh-CN" dirty="0"/>
          </a:p>
          <a:p>
            <a:endParaRPr lang="en-US" altLang="zh-CN" dirty="0"/>
          </a:p>
          <a:p>
            <a:pPr marL="0" indent="0">
              <a:buNone/>
            </a:pPr>
            <a:endParaRPr lang="en-US" altLang="zh-CN" dirty="0"/>
          </a:p>
          <a:p>
            <a:pPr marL="0" indent="0">
              <a:buNone/>
            </a:pPr>
            <a:endParaRPr lang="en-US" altLang="zh-CN" dirty="0"/>
          </a:p>
          <a:p>
            <a:endParaRPr lang="en-US" altLang="zh-CN" dirty="0"/>
          </a:p>
          <a:p>
            <a:endParaRPr lang="zh-CN" altLang="en-US" dirty="0"/>
          </a:p>
        </p:txBody>
      </p:sp>
      <p:graphicFrame>
        <p:nvGraphicFramePr>
          <p:cNvPr id="5" name="对象 4">
            <a:extLst>
              <a:ext uri="{FF2B5EF4-FFF2-40B4-BE49-F238E27FC236}">
                <a16:creationId xmlns:a16="http://schemas.microsoft.com/office/drawing/2014/main" id="{3F56ABFC-8B20-4EFA-A76B-357A093913F8}"/>
              </a:ext>
            </a:extLst>
          </p:cNvPr>
          <p:cNvGraphicFramePr>
            <a:graphicFrameLocks noChangeAspect="1"/>
          </p:cNvGraphicFramePr>
          <p:nvPr>
            <p:extLst/>
          </p:nvPr>
        </p:nvGraphicFramePr>
        <p:xfrm>
          <a:off x="612811" y="1867652"/>
          <a:ext cx="10575925" cy="693737"/>
        </p:xfrm>
        <a:graphic>
          <a:graphicData uri="http://schemas.openxmlformats.org/presentationml/2006/ole">
            <mc:AlternateContent xmlns:mc="http://schemas.openxmlformats.org/markup-compatibility/2006">
              <mc:Choice xmlns:v="urn:schemas-microsoft-com:vml" Requires="v">
                <p:oleObj spid="_x0000_s59662" name="Formula" r:id="rId3" imgW="6620760" imgH="437040" progId="Equation.Ribbit">
                  <p:embed/>
                </p:oleObj>
              </mc:Choice>
              <mc:Fallback>
                <p:oleObj name="Formula" r:id="rId3" imgW="6620760" imgH="437040" progId="Equation.Ribbit">
                  <p:embed/>
                  <p:pic>
                    <p:nvPicPr>
                      <p:cNvPr id="5" name="对象 4">
                        <a:extLst>
                          <a:ext uri="{FF2B5EF4-FFF2-40B4-BE49-F238E27FC236}">
                            <a16:creationId xmlns:a16="http://schemas.microsoft.com/office/drawing/2014/main" id="{3F56ABFC-8B20-4EFA-A76B-357A093913F8}"/>
                          </a:ext>
                        </a:extLst>
                      </p:cNvPr>
                      <p:cNvPicPr/>
                      <p:nvPr/>
                    </p:nvPicPr>
                    <p:blipFill>
                      <a:blip r:embed="rId4"/>
                      <a:stretch>
                        <a:fillRect/>
                      </a:stretch>
                    </p:blipFill>
                    <p:spPr>
                      <a:xfrm>
                        <a:off x="612811" y="1867652"/>
                        <a:ext cx="10575925" cy="693737"/>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CA417B49-C709-418C-93FA-BD70579DC724}"/>
              </a:ext>
            </a:extLst>
          </p:cNvPr>
          <p:cNvGraphicFramePr>
            <a:graphicFrameLocks noChangeAspect="1"/>
          </p:cNvGraphicFramePr>
          <p:nvPr>
            <p:extLst/>
          </p:nvPr>
        </p:nvGraphicFramePr>
        <p:xfrm>
          <a:off x="544512" y="2729219"/>
          <a:ext cx="10809288" cy="695325"/>
        </p:xfrm>
        <a:graphic>
          <a:graphicData uri="http://schemas.openxmlformats.org/presentationml/2006/ole">
            <mc:AlternateContent xmlns:mc="http://schemas.openxmlformats.org/markup-compatibility/2006">
              <mc:Choice xmlns:v="urn:schemas-microsoft-com:vml" Requires="v">
                <p:oleObj spid="_x0000_s59663" name="Formula" r:id="rId5" imgW="6769440" imgH="437040" progId="Equation.Ribbit">
                  <p:embed/>
                </p:oleObj>
              </mc:Choice>
              <mc:Fallback>
                <p:oleObj name="Formula" r:id="rId5" imgW="6769440" imgH="437040" progId="Equation.Ribbit">
                  <p:embed/>
                  <p:pic>
                    <p:nvPicPr>
                      <p:cNvPr id="6" name="对象 5">
                        <a:extLst>
                          <a:ext uri="{FF2B5EF4-FFF2-40B4-BE49-F238E27FC236}">
                            <a16:creationId xmlns:a16="http://schemas.microsoft.com/office/drawing/2014/main" id="{CA417B49-C709-418C-93FA-BD70579DC724}"/>
                          </a:ext>
                        </a:extLst>
                      </p:cNvPr>
                      <p:cNvPicPr/>
                      <p:nvPr/>
                    </p:nvPicPr>
                    <p:blipFill>
                      <a:blip r:embed="rId6"/>
                      <a:stretch>
                        <a:fillRect/>
                      </a:stretch>
                    </p:blipFill>
                    <p:spPr>
                      <a:xfrm>
                        <a:off x="544512" y="2729219"/>
                        <a:ext cx="10809288" cy="695325"/>
                      </a:xfrm>
                      <a:prstGeom prst="rect">
                        <a:avLst/>
                      </a:prstGeom>
                    </p:spPr>
                  </p:pic>
                </p:oleObj>
              </mc:Fallback>
            </mc:AlternateContent>
          </a:graphicData>
        </a:graphic>
      </p:graphicFrame>
      <p:graphicFrame>
        <p:nvGraphicFramePr>
          <p:cNvPr id="21" name="对象 20">
            <a:extLst>
              <a:ext uri="{FF2B5EF4-FFF2-40B4-BE49-F238E27FC236}">
                <a16:creationId xmlns:a16="http://schemas.microsoft.com/office/drawing/2014/main" id="{520A7D60-DCEF-450E-9310-41FF952F279F}"/>
              </a:ext>
            </a:extLst>
          </p:cNvPr>
          <p:cNvGraphicFramePr>
            <a:graphicFrameLocks noChangeAspect="1"/>
          </p:cNvGraphicFramePr>
          <p:nvPr>
            <p:extLst/>
          </p:nvPr>
        </p:nvGraphicFramePr>
        <p:xfrm>
          <a:off x="1581061" y="3638164"/>
          <a:ext cx="8110537" cy="1103313"/>
        </p:xfrm>
        <a:graphic>
          <a:graphicData uri="http://schemas.openxmlformats.org/presentationml/2006/ole">
            <mc:AlternateContent xmlns:mc="http://schemas.openxmlformats.org/markup-compatibility/2006">
              <mc:Choice xmlns:v="urn:schemas-microsoft-com:vml" Requires="v">
                <p:oleObj spid="_x0000_s59664" name="Formula" r:id="rId7" imgW="4690440" imgH="639000" progId="Equation.Ribbit">
                  <p:embed/>
                </p:oleObj>
              </mc:Choice>
              <mc:Fallback>
                <p:oleObj name="Formula" r:id="rId7" imgW="4690440" imgH="639000" progId="Equation.Ribbit">
                  <p:embed/>
                  <p:pic>
                    <p:nvPicPr>
                      <p:cNvPr id="21" name="对象 20">
                        <a:extLst>
                          <a:ext uri="{FF2B5EF4-FFF2-40B4-BE49-F238E27FC236}">
                            <a16:creationId xmlns:a16="http://schemas.microsoft.com/office/drawing/2014/main" id="{520A7D60-DCEF-450E-9310-41FF952F279F}"/>
                          </a:ext>
                        </a:extLst>
                      </p:cNvPr>
                      <p:cNvPicPr/>
                      <p:nvPr/>
                    </p:nvPicPr>
                    <p:blipFill>
                      <a:blip r:embed="rId8"/>
                      <a:stretch>
                        <a:fillRect/>
                      </a:stretch>
                    </p:blipFill>
                    <p:spPr>
                      <a:xfrm>
                        <a:off x="1581061" y="3638164"/>
                        <a:ext cx="8110537" cy="1103313"/>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CC79E0F2-340E-4504-ADE7-703EA96B6C35}"/>
              </a:ext>
            </a:extLst>
          </p:cNvPr>
          <p:cNvGraphicFramePr>
            <a:graphicFrameLocks noChangeAspect="1"/>
          </p:cNvGraphicFramePr>
          <p:nvPr>
            <p:extLst/>
          </p:nvPr>
        </p:nvGraphicFramePr>
        <p:xfrm>
          <a:off x="1581061" y="4955097"/>
          <a:ext cx="6134100" cy="1100137"/>
        </p:xfrm>
        <a:graphic>
          <a:graphicData uri="http://schemas.openxmlformats.org/presentationml/2006/ole">
            <mc:AlternateContent xmlns:mc="http://schemas.openxmlformats.org/markup-compatibility/2006">
              <mc:Choice xmlns:v="urn:schemas-microsoft-com:vml" Requires="v">
                <p:oleObj spid="_x0000_s59665" name="Formula" r:id="rId9" imgW="3548520" imgH="637560" progId="Equation.Ribbit">
                  <p:embed/>
                </p:oleObj>
              </mc:Choice>
              <mc:Fallback>
                <p:oleObj name="Formula" r:id="rId9" imgW="3548520" imgH="637560" progId="Equation.Ribbit">
                  <p:embed/>
                  <p:pic>
                    <p:nvPicPr>
                      <p:cNvPr id="23" name="对象 22">
                        <a:extLst>
                          <a:ext uri="{FF2B5EF4-FFF2-40B4-BE49-F238E27FC236}">
                            <a16:creationId xmlns:a16="http://schemas.microsoft.com/office/drawing/2014/main" id="{CC79E0F2-340E-4504-ADE7-703EA96B6C35}"/>
                          </a:ext>
                        </a:extLst>
                      </p:cNvPr>
                      <p:cNvPicPr/>
                      <p:nvPr/>
                    </p:nvPicPr>
                    <p:blipFill>
                      <a:blip r:embed="rId10"/>
                      <a:stretch>
                        <a:fillRect/>
                      </a:stretch>
                    </p:blipFill>
                    <p:spPr>
                      <a:xfrm>
                        <a:off x="1581061" y="4955097"/>
                        <a:ext cx="6134100" cy="1100137"/>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11">
            <p14:nvContentPartPr>
              <p14:cNvPr id="8" name="墨迹 7">
                <a:extLst>
                  <a:ext uri="{FF2B5EF4-FFF2-40B4-BE49-F238E27FC236}">
                    <a16:creationId xmlns:a16="http://schemas.microsoft.com/office/drawing/2014/main" id="{402F9CC1-31E7-4971-9FE8-A67E1A9A33C1}"/>
                  </a:ext>
                </a:extLst>
              </p14:cNvPr>
              <p14:cNvContentPartPr/>
              <p14:nvPr/>
            </p14:nvContentPartPr>
            <p14:xfrm>
              <a:off x="10096181" y="2687173"/>
              <a:ext cx="1079280" cy="71640"/>
            </p14:xfrm>
          </p:contentPart>
        </mc:Choice>
        <mc:Fallback xmlns="">
          <p:pic>
            <p:nvPicPr>
              <p:cNvPr id="8" name="墨迹 7">
                <a:extLst>
                  <a:ext uri="{FF2B5EF4-FFF2-40B4-BE49-F238E27FC236}">
                    <a16:creationId xmlns:a16="http://schemas.microsoft.com/office/drawing/2014/main" id="{402F9CC1-31E7-4971-9FE8-A67E1A9A33C1}"/>
                  </a:ext>
                </a:extLst>
              </p:cNvPr>
              <p:cNvPicPr/>
              <p:nvPr/>
            </p:nvPicPr>
            <p:blipFill>
              <a:blip r:embed="rId12"/>
              <a:stretch>
                <a:fillRect/>
              </a:stretch>
            </p:blipFill>
            <p:spPr>
              <a:xfrm>
                <a:off x="10078541" y="2669173"/>
                <a:ext cx="111492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墨迹 8">
                <a:extLst>
                  <a:ext uri="{FF2B5EF4-FFF2-40B4-BE49-F238E27FC236}">
                    <a16:creationId xmlns:a16="http://schemas.microsoft.com/office/drawing/2014/main" id="{1B9F640B-13DC-4D63-AD4F-0DF98AB7BEF7}"/>
                  </a:ext>
                </a:extLst>
              </p14:cNvPr>
              <p14:cNvContentPartPr/>
              <p14:nvPr/>
            </p14:nvContentPartPr>
            <p14:xfrm>
              <a:off x="10379861" y="3529573"/>
              <a:ext cx="936360" cy="78120"/>
            </p14:xfrm>
          </p:contentPart>
        </mc:Choice>
        <mc:Fallback xmlns="">
          <p:pic>
            <p:nvPicPr>
              <p:cNvPr id="9" name="墨迹 8">
                <a:extLst>
                  <a:ext uri="{FF2B5EF4-FFF2-40B4-BE49-F238E27FC236}">
                    <a16:creationId xmlns:a16="http://schemas.microsoft.com/office/drawing/2014/main" id="{1B9F640B-13DC-4D63-AD4F-0DF98AB7BEF7}"/>
                  </a:ext>
                </a:extLst>
              </p:cNvPr>
              <p:cNvPicPr/>
              <p:nvPr/>
            </p:nvPicPr>
            <p:blipFill>
              <a:blip r:embed="rId14"/>
              <a:stretch>
                <a:fillRect/>
              </a:stretch>
            </p:blipFill>
            <p:spPr>
              <a:xfrm>
                <a:off x="10362221" y="3511933"/>
                <a:ext cx="97200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a:extLst>
                  <a:ext uri="{FF2B5EF4-FFF2-40B4-BE49-F238E27FC236}">
                    <a16:creationId xmlns:a16="http://schemas.microsoft.com/office/drawing/2014/main" id="{F247EAB8-0E4B-43A3-8024-7C30A8B05D5F}"/>
                  </a:ext>
                </a:extLst>
              </p14:cNvPr>
              <p14:cNvContentPartPr/>
              <p14:nvPr/>
            </p14:nvContentPartPr>
            <p14:xfrm>
              <a:off x="4031981" y="3448933"/>
              <a:ext cx="796320" cy="76680"/>
            </p14:xfrm>
          </p:contentPart>
        </mc:Choice>
        <mc:Fallback xmlns="">
          <p:pic>
            <p:nvPicPr>
              <p:cNvPr id="11" name="墨迹 10">
                <a:extLst>
                  <a:ext uri="{FF2B5EF4-FFF2-40B4-BE49-F238E27FC236}">
                    <a16:creationId xmlns:a16="http://schemas.microsoft.com/office/drawing/2014/main" id="{F247EAB8-0E4B-43A3-8024-7C30A8B05D5F}"/>
                  </a:ext>
                </a:extLst>
              </p:cNvPr>
              <p:cNvPicPr/>
              <p:nvPr/>
            </p:nvPicPr>
            <p:blipFill>
              <a:blip r:embed="rId16"/>
              <a:stretch>
                <a:fillRect/>
              </a:stretch>
            </p:blipFill>
            <p:spPr>
              <a:xfrm>
                <a:off x="4013981" y="3431293"/>
                <a:ext cx="8319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a:extLst>
                  <a:ext uri="{FF2B5EF4-FFF2-40B4-BE49-F238E27FC236}">
                    <a16:creationId xmlns:a16="http://schemas.microsoft.com/office/drawing/2014/main" id="{F4C8B11C-4E2F-4262-9EBC-B7237396939D}"/>
                  </a:ext>
                </a:extLst>
              </p14:cNvPr>
              <p14:cNvContentPartPr/>
              <p14:nvPr/>
            </p14:nvContentPartPr>
            <p14:xfrm>
              <a:off x="2208941" y="2161573"/>
              <a:ext cx="759600" cy="399240"/>
            </p14:xfrm>
          </p:contentPart>
        </mc:Choice>
        <mc:Fallback xmlns="">
          <p:pic>
            <p:nvPicPr>
              <p:cNvPr id="12" name="墨迹 11">
                <a:extLst>
                  <a:ext uri="{FF2B5EF4-FFF2-40B4-BE49-F238E27FC236}">
                    <a16:creationId xmlns:a16="http://schemas.microsoft.com/office/drawing/2014/main" id="{F4C8B11C-4E2F-4262-9EBC-B7237396939D}"/>
                  </a:ext>
                </a:extLst>
              </p:cNvPr>
              <p:cNvPicPr/>
              <p:nvPr/>
            </p:nvPicPr>
            <p:blipFill>
              <a:blip r:embed="rId18"/>
              <a:stretch>
                <a:fillRect/>
              </a:stretch>
            </p:blipFill>
            <p:spPr>
              <a:xfrm>
                <a:off x="2190941" y="2143933"/>
                <a:ext cx="79524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a:extLst>
                  <a:ext uri="{FF2B5EF4-FFF2-40B4-BE49-F238E27FC236}">
                    <a16:creationId xmlns:a16="http://schemas.microsoft.com/office/drawing/2014/main" id="{4707EC17-9666-4D8A-854C-84B444FEE718}"/>
                  </a:ext>
                </a:extLst>
              </p14:cNvPr>
              <p14:cNvContentPartPr/>
              <p14:nvPr/>
            </p14:nvContentPartPr>
            <p14:xfrm>
              <a:off x="2062421" y="2983093"/>
              <a:ext cx="882360" cy="573840"/>
            </p14:xfrm>
          </p:contentPart>
        </mc:Choice>
        <mc:Fallback xmlns="">
          <p:pic>
            <p:nvPicPr>
              <p:cNvPr id="13" name="墨迹 12">
                <a:extLst>
                  <a:ext uri="{FF2B5EF4-FFF2-40B4-BE49-F238E27FC236}">
                    <a16:creationId xmlns:a16="http://schemas.microsoft.com/office/drawing/2014/main" id="{4707EC17-9666-4D8A-854C-84B444FEE718}"/>
                  </a:ext>
                </a:extLst>
              </p:cNvPr>
              <p:cNvPicPr/>
              <p:nvPr/>
            </p:nvPicPr>
            <p:blipFill>
              <a:blip r:embed="rId20"/>
              <a:stretch>
                <a:fillRect/>
              </a:stretch>
            </p:blipFill>
            <p:spPr>
              <a:xfrm>
                <a:off x="2044781" y="2965453"/>
                <a:ext cx="918000" cy="609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a:extLst>
                  <a:ext uri="{FF2B5EF4-FFF2-40B4-BE49-F238E27FC236}">
                    <a16:creationId xmlns:a16="http://schemas.microsoft.com/office/drawing/2014/main" id="{E96D15D1-FADB-4099-A981-E36E062424BA}"/>
                  </a:ext>
                </a:extLst>
              </p14:cNvPr>
              <p14:cNvContentPartPr/>
              <p14:nvPr/>
            </p14:nvContentPartPr>
            <p14:xfrm>
              <a:off x="3889061" y="2109013"/>
              <a:ext cx="2314800" cy="643680"/>
            </p14:xfrm>
          </p:contentPart>
        </mc:Choice>
        <mc:Fallback xmlns="">
          <p:pic>
            <p:nvPicPr>
              <p:cNvPr id="15" name="墨迹 14">
                <a:extLst>
                  <a:ext uri="{FF2B5EF4-FFF2-40B4-BE49-F238E27FC236}">
                    <a16:creationId xmlns:a16="http://schemas.microsoft.com/office/drawing/2014/main" id="{E96D15D1-FADB-4099-A981-E36E062424BA}"/>
                  </a:ext>
                </a:extLst>
              </p:cNvPr>
              <p:cNvPicPr/>
              <p:nvPr/>
            </p:nvPicPr>
            <p:blipFill>
              <a:blip r:embed="rId22"/>
              <a:stretch>
                <a:fillRect/>
              </a:stretch>
            </p:blipFill>
            <p:spPr>
              <a:xfrm>
                <a:off x="3871061" y="2091373"/>
                <a:ext cx="2350440" cy="679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a:extLst>
                  <a:ext uri="{FF2B5EF4-FFF2-40B4-BE49-F238E27FC236}">
                    <a16:creationId xmlns:a16="http://schemas.microsoft.com/office/drawing/2014/main" id="{2B402206-4046-4100-824A-D3D58656AD4C}"/>
                  </a:ext>
                </a:extLst>
              </p14:cNvPr>
              <p14:cNvContentPartPr/>
              <p14:nvPr/>
            </p14:nvContentPartPr>
            <p14:xfrm>
              <a:off x="5302421" y="3002893"/>
              <a:ext cx="842400" cy="526320"/>
            </p14:xfrm>
          </p:contentPart>
        </mc:Choice>
        <mc:Fallback xmlns="">
          <p:pic>
            <p:nvPicPr>
              <p:cNvPr id="16" name="墨迹 15">
                <a:extLst>
                  <a:ext uri="{FF2B5EF4-FFF2-40B4-BE49-F238E27FC236}">
                    <a16:creationId xmlns:a16="http://schemas.microsoft.com/office/drawing/2014/main" id="{2B402206-4046-4100-824A-D3D58656AD4C}"/>
                  </a:ext>
                </a:extLst>
              </p:cNvPr>
              <p:cNvPicPr/>
              <p:nvPr/>
            </p:nvPicPr>
            <p:blipFill>
              <a:blip r:embed="rId24"/>
              <a:stretch>
                <a:fillRect/>
              </a:stretch>
            </p:blipFill>
            <p:spPr>
              <a:xfrm>
                <a:off x="5284781" y="2985253"/>
                <a:ext cx="878040" cy="561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墨迹 18">
                <a:extLst>
                  <a:ext uri="{FF2B5EF4-FFF2-40B4-BE49-F238E27FC236}">
                    <a16:creationId xmlns:a16="http://schemas.microsoft.com/office/drawing/2014/main" id="{0028F701-050C-41BA-8816-FF330CBC19CE}"/>
                  </a:ext>
                </a:extLst>
              </p14:cNvPr>
              <p14:cNvContentPartPr/>
              <p14:nvPr/>
            </p14:nvContentPartPr>
            <p14:xfrm>
              <a:off x="7122581" y="2981653"/>
              <a:ext cx="2253600" cy="555120"/>
            </p14:xfrm>
          </p:contentPart>
        </mc:Choice>
        <mc:Fallback xmlns="">
          <p:pic>
            <p:nvPicPr>
              <p:cNvPr id="19" name="墨迹 18">
                <a:extLst>
                  <a:ext uri="{FF2B5EF4-FFF2-40B4-BE49-F238E27FC236}">
                    <a16:creationId xmlns:a16="http://schemas.microsoft.com/office/drawing/2014/main" id="{0028F701-050C-41BA-8816-FF330CBC19CE}"/>
                  </a:ext>
                </a:extLst>
              </p:cNvPr>
              <p:cNvPicPr/>
              <p:nvPr/>
            </p:nvPicPr>
            <p:blipFill>
              <a:blip r:embed="rId26"/>
              <a:stretch>
                <a:fillRect/>
              </a:stretch>
            </p:blipFill>
            <p:spPr>
              <a:xfrm>
                <a:off x="7104581" y="2964002"/>
                <a:ext cx="2289240" cy="59078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墨迹 19">
                <a:extLst>
                  <a:ext uri="{FF2B5EF4-FFF2-40B4-BE49-F238E27FC236}">
                    <a16:creationId xmlns:a16="http://schemas.microsoft.com/office/drawing/2014/main" id="{B679949E-4E35-46BD-ABCA-E5FAA84DF1F8}"/>
                  </a:ext>
                </a:extLst>
              </p14:cNvPr>
              <p14:cNvContentPartPr/>
              <p14:nvPr/>
            </p14:nvContentPartPr>
            <p14:xfrm>
              <a:off x="7145261" y="2131693"/>
              <a:ext cx="2023920" cy="589680"/>
            </p14:xfrm>
          </p:contentPart>
        </mc:Choice>
        <mc:Fallback xmlns="">
          <p:pic>
            <p:nvPicPr>
              <p:cNvPr id="20" name="墨迹 19">
                <a:extLst>
                  <a:ext uri="{FF2B5EF4-FFF2-40B4-BE49-F238E27FC236}">
                    <a16:creationId xmlns:a16="http://schemas.microsoft.com/office/drawing/2014/main" id="{B679949E-4E35-46BD-ABCA-E5FAA84DF1F8}"/>
                  </a:ext>
                </a:extLst>
              </p:cNvPr>
              <p:cNvPicPr/>
              <p:nvPr/>
            </p:nvPicPr>
            <p:blipFill>
              <a:blip r:embed="rId28"/>
              <a:stretch>
                <a:fillRect/>
              </a:stretch>
            </p:blipFill>
            <p:spPr>
              <a:xfrm>
                <a:off x="7127621" y="2113693"/>
                <a:ext cx="2059560" cy="625320"/>
              </a:xfrm>
              <a:prstGeom prst="rect">
                <a:avLst/>
              </a:prstGeom>
            </p:spPr>
          </p:pic>
        </mc:Fallback>
      </mc:AlternateContent>
      <p:sp>
        <p:nvSpPr>
          <p:cNvPr id="22" name="文本框 21">
            <a:extLst>
              <a:ext uri="{FF2B5EF4-FFF2-40B4-BE49-F238E27FC236}">
                <a16:creationId xmlns:a16="http://schemas.microsoft.com/office/drawing/2014/main" id="{F7E88FF4-6794-46F2-A028-AB734BEEDA56}"/>
              </a:ext>
            </a:extLst>
          </p:cNvPr>
          <p:cNvSpPr txBox="1"/>
          <p:nvPr/>
        </p:nvSpPr>
        <p:spPr>
          <a:xfrm>
            <a:off x="834619" y="6142045"/>
            <a:ext cx="5898602" cy="461665"/>
          </a:xfrm>
          <a:prstGeom prst="rect">
            <a:avLst/>
          </a:prstGeom>
          <a:noFill/>
        </p:spPr>
        <p:txBody>
          <a:bodyPr wrap="none" rtlCol="0">
            <a:spAutoFit/>
          </a:bodyPr>
          <a:lstStyle/>
          <a:p>
            <a:r>
              <a:rPr lang="en-US" altLang="zh-CN" sz="2400" dirty="0">
                <a:solidFill>
                  <a:srgbClr val="0000FE"/>
                </a:solidFill>
                <a:latin typeface="Times New Roman" panose="02020603050405020304" pitchFamily="18" charset="0"/>
                <a:cs typeface="Times New Roman" panose="02020603050405020304" pitchFamily="18" charset="0"/>
              </a:rPr>
              <a:t>Closer to the central BH, fluxes become larger</a:t>
            </a:r>
            <a:endParaRPr lang="zh-CN" altLang="en-US" sz="2400" dirty="0">
              <a:solidFill>
                <a:srgbClr val="0000F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938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B219F-BC40-44A2-B237-C2C8DA3B1621}"/>
              </a:ext>
            </a:extLst>
          </p:cNvPr>
          <p:cNvSpPr>
            <a:spLocks noGrp="1"/>
          </p:cNvSpPr>
          <p:nvPr>
            <p:ph type="title"/>
          </p:nvPr>
        </p:nvSpPr>
        <p:spPr/>
        <p:txBody>
          <a:bodyPr/>
          <a:lstStyle/>
          <a:p>
            <a:r>
              <a:rPr lang="en-US" altLang="zh-CN" dirty="0"/>
              <a:t>The energy and angular momentum fluxes</a:t>
            </a:r>
            <a:endParaRPr lang="zh-CN" altLang="en-US" dirty="0"/>
          </a:p>
        </p:txBody>
      </p:sp>
      <p:sp>
        <p:nvSpPr>
          <p:cNvPr id="3" name="内容占位符 2">
            <a:extLst>
              <a:ext uri="{FF2B5EF4-FFF2-40B4-BE49-F238E27FC236}">
                <a16:creationId xmlns:a16="http://schemas.microsoft.com/office/drawing/2014/main" id="{6C63549B-A2BE-44CE-8722-AF8B4D070689}"/>
              </a:ext>
            </a:extLst>
          </p:cNvPr>
          <p:cNvSpPr>
            <a:spLocks noGrp="1"/>
          </p:cNvSpPr>
          <p:nvPr>
            <p:ph idx="1"/>
          </p:nvPr>
        </p:nvSpPr>
        <p:spPr>
          <a:xfrm>
            <a:off x="282314" y="1185954"/>
            <a:ext cx="5935606" cy="5352952"/>
          </a:xfrm>
        </p:spPr>
        <p:txBody>
          <a:bodyPr/>
          <a:lstStyle/>
          <a:p>
            <a:r>
              <a:rPr lang="en-US" altLang="zh-CN" dirty="0"/>
              <a:t>Energy fluxes of accretion are positive</a:t>
            </a:r>
          </a:p>
          <a:p>
            <a:r>
              <a:rPr lang="en-US" altLang="zh-CN" dirty="0"/>
              <a:t>Close to the central BH, energy fluxes of GW reaction dominate</a:t>
            </a:r>
          </a:p>
          <a:p>
            <a:r>
              <a:rPr lang="en-US" altLang="zh-CN" dirty="0"/>
              <a:t>Energy fluxes of dynamical friction dominate </a:t>
            </a:r>
          </a:p>
          <a:p>
            <a:r>
              <a:rPr lang="en-US" altLang="zh-CN" dirty="0"/>
              <a:t>Angular momentum fluxes of GW reaction dominate over DF</a:t>
            </a:r>
          </a:p>
          <a:p>
            <a:r>
              <a:rPr lang="en-US" altLang="zh-CN" dirty="0"/>
              <a:t>Angular momentum fluxes of DF dominate over GW reaction</a:t>
            </a:r>
          </a:p>
          <a:p>
            <a:r>
              <a:rPr lang="en-US" altLang="zh-CN" dirty="0"/>
              <a:t>The effects of DF and accretion are mainly related to the DM density </a:t>
            </a:r>
            <a:endParaRPr lang="zh-CN" altLang="en-US" dirty="0"/>
          </a:p>
        </p:txBody>
      </p:sp>
      <p:pic>
        <p:nvPicPr>
          <p:cNvPr id="4" name="图片 3">
            <a:extLst>
              <a:ext uri="{FF2B5EF4-FFF2-40B4-BE49-F238E27FC236}">
                <a16:creationId xmlns:a16="http://schemas.microsoft.com/office/drawing/2014/main" id="{FD186D9E-89FB-428F-A77B-C733BF12FE37}"/>
              </a:ext>
            </a:extLst>
          </p:cNvPr>
          <p:cNvPicPr>
            <a:picLocks noChangeAspect="1"/>
          </p:cNvPicPr>
          <p:nvPr/>
        </p:nvPicPr>
        <p:blipFill>
          <a:blip r:embed="rId3"/>
          <a:stretch>
            <a:fillRect/>
          </a:stretch>
        </p:blipFill>
        <p:spPr>
          <a:xfrm>
            <a:off x="6460151" y="1095724"/>
            <a:ext cx="5563376" cy="5668166"/>
          </a:xfrm>
          <a:prstGeom prst="rect">
            <a:avLst/>
          </a:prstGeom>
        </p:spPr>
      </p:pic>
      <p:graphicFrame>
        <p:nvGraphicFramePr>
          <p:cNvPr id="5" name="对象 4">
            <a:extLst>
              <a:ext uri="{FF2B5EF4-FFF2-40B4-BE49-F238E27FC236}">
                <a16:creationId xmlns:a16="http://schemas.microsoft.com/office/drawing/2014/main" id="{3C70F62F-2E9E-4772-9FD8-4E844C61DBD3}"/>
              </a:ext>
            </a:extLst>
          </p:cNvPr>
          <p:cNvGraphicFramePr>
            <a:graphicFrameLocks noChangeAspect="1"/>
          </p:cNvGraphicFramePr>
          <p:nvPr>
            <p:extLst/>
          </p:nvPr>
        </p:nvGraphicFramePr>
        <p:xfrm>
          <a:off x="4528620" y="2209784"/>
          <a:ext cx="1279525" cy="300037"/>
        </p:xfrm>
        <a:graphic>
          <a:graphicData uri="http://schemas.openxmlformats.org/presentationml/2006/ole">
            <mc:AlternateContent xmlns:mc="http://schemas.openxmlformats.org/markup-compatibility/2006">
              <mc:Choice xmlns:v="urn:schemas-microsoft-com:vml" Requires="v">
                <p:oleObj spid="_x0000_s60954" name="Formula" r:id="rId4" imgW="740520" imgH="175320" progId="Equation.Ribbit">
                  <p:embed/>
                </p:oleObj>
              </mc:Choice>
              <mc:Fallback>
                <p:oleObj name="Formula" r:id="rId4" imgW="740520" imgH="175320" progId="Equation.Ribbit">
                  <p:embed/>
                  <p:pic>
                    <p:nvPicPr>
                      <p:cNvPr id="5" name="对象 4">
                        <a:extLst>
                          <a:ext uri="{FF2B5EF4-FFF2-40B4-BE49-F238E27FC236}">
                            <a16:creationId xmlns:a16="http://schemas.microsoft.com/office/drawing/2014/main" id="{3C70F62F-2E9E-4772-9FD8-4E844C61DBD3}"/>
                          </a:ext>
                        </a:extLst>
                      </p:cNvPr>
                      <p:cNvPicPr/>
                      <p:nvPr/>
                    </p:nvPicPr>
                    <p:blipFill>
                      <a:blip r:embed="rId5"/>
                      <a:stretch>
                        <a:fillRect/>
                      </a:stretch>
                    </p:blipFill>
                    <p:spPr>
                      <a:xfrm>
                        <a:off x="4528620" y="2209784"/>
                        <a:ext cx="1279525" cy="300037"/>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EF87405F-4A97-4FDC-951B-A6B7A9811F0B}"/>
              </a:ext>
            </a:extLst>
          </p:cNvPr>
          <p:cNvGraphicFramePr>
            <a:graphicFrameLocks noChangeAspect="1"/>
          </p:cNvGraphicFramePr>
          <p:nvPr>
            <p:extLst/>
          </p:nvPr>
        </p:nvGraphicFramePr>
        <p:xfrm>
          <a:off x="2534586" y="3128963"/>
          <a:ext cx="1279525" cy="300037"/>
        </p:xfrm>
        <a:graphic>
          <a:graphicData uri="http://schemas.openxmlformats.org/presentationml/2006/ole">
            <mc:AlternateContent xmlns:mc="http://schemas.openxmlformats.org/markup-compatibility/2006">
              <mc:Choice xmlns:v="urn:schemas-microsoft-com:vml" Requires="v">
                <p:oleObj spid="_x0000_s60955" name="Formula" r:id="rId6" imgW="740520" imgH="175320" progId="Equation.Ribbit">
                  <p:embed/>
                </p:oleObj>
              </mc:Choice>
              <mc:Fallback>
                <p:oleObj name="Formula" r:id="rId6" imgW="740520" imgH="175320" progId="Equation.Ribbit">
                  <p:embed/>
                  <p:pic>
                    <p:nvPicPr>
                      <p:cNvPr id="6" name="对象 5">
                        <a:extLst>
                          <a:ext uri="{FF2B5EF4-FFF2-40B4-BE49-F238E27FC236}">
                            <a16:creationId xmlns:a16="http://schemas.microsoft.com/office/drawing/2014/main" id="{EF87405F-4A97-4FDC-951B-A6B7A9811F0B}"/>
                          </a:ext>
                        </a:extLst>
                      </p:cNvPr>
                      <p:cNvPicPr/>
                      <p:nvPr/>
                    </p:nvPicPr>
                    <p:blipFill>
                      <a:blip r:embed="rId7"/>
                      <a:stretch>
                        <a:fillRect/>
                      </a:stretch>
                    </p:blipFill>
                    <p:spPr>
                      <a:xfrm>
                        <a:off x="2534586" y="3128963"/>
                        <a:ext cx="1279525" cy="300037"/>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F1F6CB1C-10A6-410C-9B3D-4FA31387E192}"/>
              </a:ext>
            </a:extLst>
          </p:cNvPr>
          <p:cNvGraphicFramePr>
            <a:graphicFrameLocks noChangeAspect="1"/>
          </p:cNvGraphicFramePr>
          <p:nvPr>
            <p:extLst/>
          </p:nvPr>
        </p:nvGraphicFramePr>
        <p:xfrm>
          <a:off x="4661769" y="3929807"/>
          <a:ext cx="1279525" cy="300037"/>
        </p:xfrm>
        <a:graphic>
          <a:graphicData uri="http://schemas.openxmlformats.org/presentationml/2006/ole">
            <mc:AlternateContent xmlns:mc="http://schemas.openxmlformats.org/markup-compatibility/2006">
              <mc:Choice xmlns:v="urn:schemas-microsoft-com:vml" Requires="v">
                <p:oleObj spid="_x0000_s60956" name="Formula" r:id="rId8" imgW="740520" imgH="175320" progId="Equation.Ribbit">
                  <p:embed/>
                </p:oleObj>
              </mc:Choice>
              <mc:Fallback>
                <p:oleObj name="Formula" r:id="rId8" imgW="740520" imgH="175320" progId="Equation.Ribbit">
                  <p:embed/>
                  <p:pic>
                    <p:nvPicPr>
                      <p:cNvPr id="7" name="对象 6">
                        <a:extLst>
                          <a:ext uri="{FF2B5EF4-FFF2-40B4-BE49-F238E27FC236}">
                            <a16:creationId xmlns:a16="http://schemas.microsoft.com/office/drawing/2014/main" id="{F1F6CB1C-10A6-410C-9B3D-4FA31387E192}"/>
                          </a:ext>
                        </a:extLst>
                      </p:cNvPr>
                      <p:cNvPicPr/>
                      <p:nvPr/>
                    </p:nvPicPr>
                    <p:blipFill>
                      <a:blip r:embed="rId5"/>
                      <a:stretch>
                        <a:fillRect/>
                      </a:stretch>
                    </p:blipFill>
                    <p:spPr>
                      <a:xfrm>
                        <a:off x="4661769" y="3929807"/>
                        <a:ext cx="1279525" cy="300037"/>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A0480CFF-61C0-4375-A706-6E7E924EDE94}"/>
              </a:ext>
            </a:extLst>
          </p:cNvPr>
          <p:cNvGraphicFramePr>
            <a:graphicFrameLocks noChangeAspect="1"/>
          </p:cNvGraphicFramePr>
          <p:nvPr>
            <p:extLst/>
          </p:nvPr>
        </p:nvGraphicFramePr>
        <p:xfrm>
          <a:off x="4816475" y="4907917"/>
          <a:ext cx="1279525" cy="300037"/>
        </p:xfrm>
        <a:graphic>
          <a:graphicData uri="http://schemas.openxmlformats.org/presentationml/2006/ole">
            <mc:AlternateContent xmlns:mc="http://schemas.openxmlformats.org/markup-compatibility/2006">
              <mc:Choice xmlns:v="urn:schemas-microsoft-com:vml" Requires="v">
                <p:oleObj spid="_x0000_s60957" name="Formula" r:id="rId9" imgW="740520" imgH="175320" progId="Equation.Ribbit">
                  <p:embed/>
                </p:oleObj>
              </mc:Choice>
              <mc:Fallback>
                <p:oleObj name="Formula" r:id="rId9" imgW="740520" imgH="175320" progId="Equation.Ribbit">
                  <p:embed/>
                  <p:pic>
                    <p:nvPicPr>
                      <p:cNvPr id="8" name="对象 7">
                        <a:extLst>
                          <a:ext uri="{FF2B5EF4-FFF2-40B4-BE49-F238E27FC236}">
                            <a16:creationId xmlns:a16="http://schemas.microsoft.com/office/drawing/2014/main" id="{A0480CFF-61C0-4375-A706-6E7E924EDE94}"/>
                          </a:ext>
                        </a:extLst>
                      </p:cNvPr>
                      <p:cNvPicPr/>
                      <p:nvPr/>
                    </p:nvPicPr>
                    <p:blipFill>
                      <a:blip r:embed="rId7"/>
                      <a:stretch>
                        <a:fillRect/>
                      </a:stretch>
                    </p:blipFill>
                    <p:spPr>
                      <a:xfrm>
                        <a:off x="4816475" y="4907917"/>
                        <a:ext cx="1279525" cy="300037"/>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32F2905A-C8B3-446A-A565-6D3156599FF4}"/>
              </a:ext>
            </a:extLst>
          </p:cNvPr>
          <p:cNvGraphicFramePr>
            <a:graphicFrameLocks noChangeAspect="1"/>
          </p:cNvGraphicFramePr>
          <p:nvPr>
            <p:extLst>
              <p:ext uri="{D42A27DB-BD31-4B8C-83A1-F6EECF244321}">
                <p14:modId xmlns:p14="http://schemas.microsoft.com/office/powerpoint/2010/main" val="561015510"/>
              </p:ext>
            </p:extLst>
          </p:nvPr>
        </p:nvGraphicFramePr>
        <p:xfrm>
          <a:off x="4458769" y="6112270"/>
          <a:ext cx="1419225" cy="336550"/>
        </p:xfrm>
        <a:graphic>
          <a:graphicData uri="http://schemas.openxmlformats.org/presentationml/2006/ole">
            <mc:AlternateContent xmlns:mc="http://schemas.openxmlformats.org/markup-compatibility/2006">
              <mc:Choice xmlns:v="urn:schemas-microsoft-com:vml" Requires="v">
                <p:oleObj spid="_x0000_s60958" name="Formula" r:id="rId10" imgW="820440" imgH="195840" progId="Equation.Ribbit">
                  <p:embed/>
                </p:oleObj>
              </mc:Choice>
              <mc:Fallback>
                <p:oleObj name="Formula" r:id="rId10" imgW="820440" imgH="195840" progId="Equation.Ribbit">
                  <p:embed/>
                  <p:pic>
                    <p:nvPicPr>
                      <p:cNvPr id="9" name="对象 8">
                        <a:extLst>
                          <a:ext uri="{FF2B5EF4-FFF2-40B4-BE49-F238E27FC236}">
                            <a16:creationId xmlns:a16="http://schemas.microsoft.com/office/drawing/2014/main" id="{32F2905A-C8B3-446A-A565-6D3156599FF4}"/>
                          </a:ext>
                        </a:extLst>
                      </p:cNvPr>
                      <p:cNvPicPr/>
                      <p:nvPr/>
                    </p:nvPicPr>
                    <p:blipFill>
                      <a:blip r:embed="rId11"/>
                      <a:stretch>
                        <a:fillRect/>
                      </a:stretch>
                    </p:blipFill>
                    <p:spPr>
                      <a:xfrm>
                        <a:off x="4458769" y="6112270"/>
                        <a:ext cx="1419225" cy="336550"/>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1EC2D7B0-FDC9-4EE1-80ED-646A075DE9B2}"/>
              </a:ext>
            </a:extLst>
          </p:cNvPr>
          <p:cNvGraphicFramePr>
            <a:graphicFrameLocks noChangeAspect="1"/>
          </p:cNvGraphicFramePr>
          <p:nvPr>
            <p:extLst/>
          </p:nvPr>
        </p:nvGraphicFramePr>
        <p:xfrm>
          <a:off x="7579995" y="2047858"/>
          <a:ext cx="1104900" cy="623888"/>
        </p:xfrm>
        <a:graphic>
          <a:graphicData uri="http://schemas.openxmlformats.org/presentationml/2006/ole">
            <mc:AlternateContent xmlns:mc="http://schemas.openxmlformats.org/markup-compatibility/2006">
              <mc:Choice xmlns:v="urn:schemas-microsoft-com:vml" Requires="v">
                <p:oleObj spid="_x0000_s60959" name="Formula" r:id="rId12" imgW="640080" imgH="362160" progId="Equation.Ribbit">
                  <p:embed/>
                </p:oleObj>
              </mc:Choice>
              <mc:Fallback>
                <p:oleObj name="Formula" r:id="rId12" imgW="640080" imgH="362160" progId="Equation.Ribbit">
                  <p:embed/>
                  <p:pic>
                    <p:nvPicPr>
                      <p:cNvPr id="10" name="对象 9">
                        <a:extLst>
                          <a:ext uri="{FF2B5EF4-FFF2-40B4-BE49-F238E27FC236}">
                            <a16:creationId xmlns:a16="http://schemas.microsoft.com/office/drawing/2014/main" id="{1EC2D7B0-FDC9-4EE1-80ED-646A075DE9B2}"/>
                          </a:ext>
                        </a:extLst>
                      </p:cNvPr>
                      <p:cNvPicPr/>
                      <p:nvPr/>
                    </p:nvPicPr>
                    <p:blipFill>
                      <a:blip r:embed="rId13"/>
                      <a:stretch>
                        <a:fillRect/>
                      </a:stretch>
                    </p:blipFill>
                    <p:spPr>
                      <a:xfrm>
                        <a:off x="7579995" y="2047858"/>
                        <a:ext cx="1104900" cy="623888"/>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3ABF9FCE-E1D3-4007-84E9-0A88CC204928}"/>
              </a:ext>
            </a:extLst>
          </p:cNvPr>
          <p:cNvGraphicFramePr>
            <a:graphicFrameLocks noChangeAspect="1"/>
          </p:cNvGraphicFramePr>
          <p:nvPr>
            <p:extLst/>
          </p:nvPr>
        </p:nvGraphicFramePr>
        <p:xfrm>
          <a:off x="7222256" y="5607896"/>
          <a:ext cx="1104900" cy="623888"/>
        </p:xfrm>
        <a:graphic>
          <a:graphicData uri="http://schemas.openxmlformats.org/presentationml/2006/ole">
            <mc:AlternateContent xmlns:mc="http://schemas.openxmlformats.org/markup-compatibility/2006">
              <mc:Choice xmlns:v="urn:schemas-microsoft-com:vml" Requires="v">
                <p:oleObj spid="_x0000_s60960" name="Formula" r:id="rId14" imgW="640080" imgH="362160" progId="Equation.Ribbit">
                  <p:embed/>
                </p:oleObj>
              </mc:Choice>
              <mc:Fallback>
                <p:oleObj name="Formula" r:id="rId14" imgW="640080" imgH="362160" progId="Equation.Ribbit">
                  <p:embed/>
                  <p:pic>
                    <p:nvPicPr>
                      <p:cNvPr id="11" name="对象 10">
                        <a:extLst>
                          <a:ext uri="{FF2B5EF4-FFF2-40B4-BE49-F238E27FC236}">
                            <a16:creationId xmlns:a16="http://schemas.microsoft.com/office/drawing/2014/main" id="{3ABF9FCE-E1D3-4007-84E9-0A88CC204928}"/>
                          </a:ext>
                        </a:extLst>
                      </p:cNvPr>
                      <p:cNvPicPr/>
                      <p:nvPr/>
                    </p:nvPicPr>
                    <p:blipFill>
                      <a:blip r:embed="rId13"/>
                      <a:stretch>
                        <a:fillRect/>
                      </a:stretch>
                    </p:blipFill>
                    <p:spPr>
                      <a:xfrm>
                        <a:off x="7222256" y="5607896"/>
                        <a:ext cx="1104900" cy="623888"/>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C296BF8A-A078-4B34-AE2A-0F995725944A}"/>
              </a:ext>
            </a:extLst>
          </p:cNvPr>
          <p:cNvGraphicFramePr>
            <a:graphicFrameLocks noChangeAspect="1"/>
          </p:cNvGraphicFramePr>
          <p:nvPr>
            <p:extLst/>
          </p:nvPr>
        </p:nvGraphicFramePr>
        <p:xfrm>
          <a:off x="7642225" y="3917950"/>
          <a:ext cx="979488" cy="623888"/>
        </p:xfrm>
        <a:graphic>
          <a:graphicData uri="http://schemas.openxmlformats.org/presentationml/2006/ole">
            <mc:AlternateContent xmlns:mc="http://schemas.openxmlformats.org/markup-compatibility/2006">
              <mc:Choice xmlns:v="urn:schemas-microsoft-com:vml" Requires="v">
                <p:oleObj spid="_x0000_s60961" name="Formula" r:id="rId15" imgW="566640" imgH="362160" progId="Equation.Ribbit">
                  <p:embed/>
                </p:oleObj>
              </mc:Choice>
              <mc:Fallback>
                <p:oleObj name="Formula" r:id="rId15" imgW="566640" imgH="362160" progId="Equation.Ribbit">
                  <p:embed/>
                  <p:pic>
                    <p:nvPicPr>
                      <p:cNvPr id="12" name="对象 11">
                        <a:extLst>
                          <a:ext uri="{FF2B5EF4-FFF2-40B4-BE49-F238E27FC236}">
                            <a16:creationId xmlns:a16="http://schemas.microsoft.com/office/drawing/2014/main" id="{C296BF8A-A078-4B34-AE2A-0F995725944A}"/>
                          </a:ext>
                        </a:extLst>
                      </p:cNvPr>
                      <p:cNvPicPr/>
                      <p:nvPr/>
                    </p:nvPicPr>
                    <p:blipFill>
                      <a:blip r:embed="rId16"/>
                      <a:stretch>
                        <a:fillRect/>
                      </a:stretch>
                    </p:blipFill>
                    <p:spPr>
                      <a:xfrm>
                        <a:off x="7642225" y="3917950"/>
                        <a:ext cx="979488" cy="623888"/>
                      </a:xfrm>
                      <a:prstGeom prst="rect">
                        <a:avLst/>
                      </a:prstGeom>
                    </p:spPr>
                  </p:pic>
                </p:oleObj>
              </mc:Fallback>
            </mc:AlternateContent>
          </a:graphicData>
        </a:graphic>
      </p:graphicFrame>
      <p:sp>
        <p:nvSpPr>
          <p:cNvPr id="14" name="文本框 13">
            <a:extLst>
              <a:ext uri="{FF2B5EF4-FFF2-40B4-BE49-F238E27FC236}">
                <a16:creationId xmlns:a16="http://schemas.microsoft.com/office/drawing/2014/main" id="{DD43714C-97C1-4239-97D1-AE36DE2F2F31}"/>
              </a:ext>
            </a:extLst>
          </p:cNvPr>
          <p:cNvSpPr txBox="1"/>
          <p:nvPr/>
        </p:nvSpPr>
        <p:spPr>
          <a:xfrm>
            <a:off x="282314" y="6395932"/>
            <a:ext cx="5601195"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N. Dai, Y. Gong, Y. Zhao, T. Jiang, PRD 110 (24) 084080</a:t>
            </a:r>
            <a:endParaRPr lang="zh-CN" altLang="en-US" dirty="0">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42666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C33883F-2AAA-4139-89AD-CA3BAD1E7359}"/>
              </a:ext>
            </a:extLst>
          </p:cNvPr>
          <p:cNvSpPr>
            <a:spLocks noGrp="1"/>
          </p:cNvSpPr>
          <p:nvPr>
            <p:ph type="title"/>
          </p:nvPr>
        </p:nvSpPr>
        <p:spPr/>
        <p:txBody>
          <a:bodyPr/>
          <a:lstStyle/>
          <a:p>
            <a:r>
              <a:rPr lang="en-US" altLang="zh-CN" dirty="0"/>
              <a:t>The net effect of DM halos</a:t>
            </a:r>
            <a:endParaRPr lang="zh-CN" altLang="en-US" dirty="0"/>
          </a:p>
        </p:txBody>
      </p:sp>
      <p:sp>
        <p:nvSpPr>
          <p:cNvPr id="2" name="内容占位符 1">
            <a:extLst>
              <a:ext uri="{FF2B5EF4-FFF2-40B4-BE49-F238E27FC236}">
                <a16:creationId xmlns:a16="http://schemas.microsoft.com/office/drawing/2014/main" id="{F5811896-76FD-44DF-868C-08EDC5CAD26C}"/>
              </a:ext>
            </a:extLst>
          </p:cNvPr>
          <p:cNvSpPr>
            <a:spLocks noGrp="1"/>
          </p:cNvSpPr>
          <p:nvPr>
            <p:ph idx="1"/>
          </p:nvPr>
        </p:nvSpPr>
        <p:spPr>
          <a:xfrm>
            <a:off x="386137" y="1220487"/>
            <a:ext cx="6043539" cy="5365248"/>
          </a:xfrm>
        </p:spPr>
        <p:txBody>
          <a:bodyPr>
            <a:normAutofit/>
          </a:bodyPr>
          <a:lstStyle/>
          <a:p>
            <a:r>
              <a:rPr lang="en-US" altLang="zh-CN" dirty="0"/>
              <a:t>The presence of DM halos slows down the orbital motion</a:t>
            </a:r>
          </a:p>
          <a:p>
            <a:r>
              <a:rPr lang="en-US" altLang="zh-CN" dirty="0"/>
              <a:t>The presence of DM halos slows down the decrease rate of the eccentricity</a:t>
            </a:r>
          </a:p>
          <a:p>
            <a:r>
              <a:rPr lang="en-US" altLang="zh-CN" dirty="0"/>
              <a:t>Around                   , the orbital eccentricity of EMRIs increases sharply, which is a significant feature of eccentric EMRIs</a:t>
            </a:r>
          </a:p>
          <a:p>
            <a:r>
              <a:rPr lang="en-US" altLang="zh-CN" dirty="0"/>
              <a:t>In the one-year evolution, the mass of the small BH increases very little and the mass increases less with smaller</a:t>
            </a:r>
          </a:p>
          <a:p>
            <a:pPr marL="0" indent="0">
              <a:buNone/>
            </a:pPr>
            <a:endParaRPr lang="en-US" altLang="zh-CN" dirty="0"/>
          </a:p>
          <a:p>
            <a:endParaRPr lang="en-US" altLang="zh-CN" dirty="0"/>
          </a:p>
          <a:p>
            <a:endParaRPr lang="en-US" altLang="zh-CN" dirty="0"/>
          </a:p>
          <a:p>
            <a:pPr marL="0" indent="0">
              <a:buNone/>
            </a:pPr>
            <a:endParaRPr lang="en-US" altLang="zh-CN" dirty="0"/>
          </a:p>
          <a:p>
            <a:pPr marL="0" indent="0">
              <a:buNone/>
            </a:pPr>
            <a:endParaRPr lang="en-US" altLang="zh-CN" dirty="0"/>
          </a:p>
          <a:p>
            <a:endParaRPr lang="en-US" altLang="zh-CN" dirty="0"/>
          </a:p>
          <a:p>
            <a:endParaRPr lang="zh-CN" altLang="en-US" dirty="0"/>
          </a:p>
        </p:txBody>
      </p:sp>
      <p:pic>
        <p:nvPicPr>
          <p:cNvPr id="7" name="图片 6">
            <a:extLst>
              <a:ext uri="{FF2B5EF4-FFF2-40B4-BE49-F238E27FC236}">
                <a16:creationId xmlns:a16="http://schemas.microsoft.com/office/drawing/2014/main" id="{BAB51E0D-27DD-4EEC-A041-8DAE0742F176}"/>
              </a:ext>
            </a:extLst>
          </p:cNvPr>
          <p:cNvPicPr>
            <a:picLocks noChangeAspect="1"/>
          </p:cNvPicPr>
          <p:nvPr/>
        </p:nvPicPr>
        <p:blipFill>
          <a:blip r:embed="rId3"/>
          <a:stretch>
            <a:fillRect/>
          </a:stretch>
        </p:blipFill>
        <p:spPr>
          <a:xfrm>
            <a:off x="6514650" y="1260330"/>
            <a:ext cx="5560839" cy="5481587"/>
          </a:xfrm>
          <a:prstGeom prst="rect">
            <a:avLst/>
          </a:prstGeom>
        </p:spPr>
      </p:pic>
      <p:graphicFrame>
        <p:nvGraphicFramePr>
          <p:cNvPr id="18" name="对象 17">
            <a:extLst>
              <a:ext uri="{FF2B5EF4-FFF2-40B4-BE49-F238E27FC236}">
                <a16:creationId xmlns:a16="http://schemas.microsoft.com/office/drawing/2014/main" id="{4CF12F94-073D-4E75-B7F6-621AA0929256}"/>
              </a:ext>
            </a:extLst>
          </p:cNvPr>
          <p:cNvGraphicFramePr>
            <a:graphicFrameLocks noChangeAspect="1"/>
          </p:cNvGraphicFramePr>
          <p:nvPr>
            <p:extLst/>
          </p:nvPr>
        </p:nvGraphicFramePr>
        <p:xfrm>
          <a:off x="5205638" y="5952778"/>
          <a:ext cx="452437" cy="211138"/>
        </p:xfrm>
        <a:graphic>
          <a:graphicData uri="http://schemas.openxmlformats.org/presentationml/2006/ole">
            <mc:AlternateContent xmlns:mc="http://schemas.openxmlformats.org/markup-compatibility/2006">
              <mc:Choice xmlns:v="urn:schemas-microsoft-com:vml" Requires="v">
                <p:oleObj spid="_x0000_s61576" name="Formula" r:id="rId4" imgW="261720" imgH="122040" progId="Equation.Ribbit">
                  <p:embed/>
                </p:oleObj>
              </mc:Choice>
              <mc:Fallback>
                <p:oleObj name="Formula" r:id="rId4" imgW="261720" imgH="122040" progId="Equation.Ribbit">
                  <p:embed/>
                  <p:pic>
                    <p:nvPicPr>
                      <p:cNvPr id="18" name="对象 17">
                        <a:extLst>
                          <a:ext uri="{FF2B5EF4-FFF2-40B4-BE49-F238E27FC236}">
                            <a16:creationId xmlns:a16="http://schemas.microsoft.com/office/drawing/2014/main" id="{4CF12F94-073D-4E75-B7F6-621AA0929256}"/>
                          </a:ext>
                        </a:extLst>
                      </p:cNvPr>
                      <p:cNvPicPr/>
                      <p:nvPr/>
                    </p:nvPicPr>
                    <p:blipFill>
                      <a:blip r:embed="rId5"/>
                      <a:stretch>
                        <a:fillRect/>
                      </a:stretch>
                    </p:blipFill>
                    <p:spPr>
                      <a:xfrm>
                        <a:off x="5205638" y="5952778"/>
                        <a:ext cx="452437" cy="211138"/>
                      </a:xfrm>
                      <a:prstGeom prst="rect">
                        <a:avLst/>
                      </a:prstGeom>
                    </p:spPr>
                  </p:pic>
                </p:oleObj>
              </mc:Fallback>
            </mc:AlternateContent>
          </a:graphicData>
        </a:graphic>
      </p:graphicFrame>
      <p:graphicFrame>
        <p:nvGraphicFramePr>
          <p:cNvPr id="19" name="对象 18">
            <a:extLst>
              <a:ext uri="{FF2B5EF4-FFF2-40B4-BE49-F238E27FC236}">
                <a16:creationId xmlns:a16="http://schemas.microsoft.com/office/drawing/2014/main" id="{9F8ADA8E-F0D4-4CF7-B65D-E2823553728F}"/>
              </a:ext>
            </a:extLst>
          </p:cNvPr>
          <p:cNvGraphicFramePr>
            <a:graphicFrameLocks noChangeAspect="1"/>
          </p:cNvGraphicFramePr>
          <p:nvPr>
            <p:extLst/>
          </p:nvPr>
        </p:nvGraphicFramePr>
        <p:xfrm>
          <a:off x="1958519" y="3099974"/>
          <a:ext cx="1449387" cy="268288"/>
        </p:xfrm>
        <a:graphic>
          <a:graphicData uri="http://schemas.openxmlformats.org/presentationml/2006/ole">
            <mc:AlternateContent xmlns:mc="http://schemas.openxmlformats.org/markup-compatibility/2006">
              <mc:Choice xmlns:v="urn:schemas-microsoft-com:vml" Requires="v">
                <p:oleObj spid="_x0000_s61577" name="Formula" r:id="rId6" imgW="839520" imgH="155160" progId="Equation.Ribbit">
                  <p:embed/>
                </p:oleObj>
              </mc:Choice>
              <mc:Fallback>
                <p:oleObj name="Formula" r:id="rId6" imgW="839520" imgH="155160" progId="Equation.Ribbit">
                  <p:embed/>
                  <p:pic>
                    <p:nvPicPr>
                      <p:cNvPr id="19" name="对象 18">
                        <a:extLst>
                          <a:ext uri="{FF2B5EF4-FFF2-40B4-BE49-F238E27FC236}">
                            <a16:creationId xmlns:a16="http://schemas.microsoft.com/office/drawing/2014/main" id="{9F8ADA8E-F0D4-4CF7-B65D-E2823553728F}"/>
                          </a:ext>
                        </a:extLst>
                      </p:cNvPr>
                      <p:cNvPicPr/>
                      <p:nvPr/>
                    </p:nvPicPr>
                    <p:blipFill>
                      <a:blip r:embed="rId7"/>
                      <a:stretch>
                        <a:fillRect/>
                      </a:stretch>
                    </p:blipFill>
                    <p:spPr>
                      <a:xfrm>
                        <a:off x="1958519" y="3099974"/>
                        <a:ext cx="1449387" cy="268288"/>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EC7E9961-8ADD-49FE-BC23-257C8C003D3C}"/>
              </a:ext>
            </a:extLst>
          </p:cNvPr>
          <p:cNvSpPr txBox="1"/>
          <p:nvPr/>
        </p:nvSpPr>
        <p:spPr>
          <a:xfrm>
            <a:off x="494805" y="6352143"/>
            <a:ext cx="5601195"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N. Dai, Y. Gong, Y. Zhao, T. Jiang, PRD 110 (24) 084080</a:t>
            </a:r>
            <a:endParaRPr lang="zh-CN" altLang="en-US" dirty="0">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375618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E1EC9CF6-28FC-4FEB-9008-50C585578FB4}"/>
              </a:ext>
            </a:extLst>
          </p:cNvPr>
          <p:cNvPicPr>
            <a:picLocks noChangeAspect="1"/>
          </p:cNvPicPr>
          <p:nvPr/>
        </p:nvPicPr>
        <p:blipFill>
          <a:blip r:embed="rId3">
            <a:alphaModFix amt="5000"/>
          </a:blip>
          <a:stretch>
            <a:fillRect/>
          </a:stretch>
        </p:blipFill>
        <p:spPr>
          <a:xfrm>
            <a:off x="-106166" y="65880"/>
            <a:ext cx="12298166" cy="6725603"/>
          </a:xfrm>
          <a:prstGeom prst="rect">
            <a:avLst/>
          </a:prstGeom>
          <a:noFill/>
          <a:ln w="9525">
            <a:noFill/>
          </a:ln>
        </p:spPr>
      </p:pic>
      <p:sp>
        <p:nvSpPr>
          <p:cNvPr id="2" name="矩形 1">
            <a:extLst>
              <a:ext uri="{FF2B5EF4-FFF2-40B4-BE49-F238E27FC236}">
                <a16:creationId xmlns:a16="http://schemas.microsoft.com/office/drawing/2014/main" id="{9A53CF33-ADD7-416B-BBB6-85041436BDDE}"/>
              </a:ext>
            </a:extLst>
          </p:cNvPr>
          <p:cNvSpPr/>
          <p:nvPr/>
        </p:nvSpPr>
        <p:spPr>
          <a:xfrm>
            <a:off x="0" y="1017142"/>
            <a:ext cx="2958957" cy="5840858"/>
          </a:xfrm>
          <a:prstGeom prst="rect">
            <a:avLst/>
          </a:prstGeom>
          <a:solidFill>
            <a:srgbClr val="A01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rgbClr val="0060A8"/>
              </a:solidFill>
              <a:cs typeface="+mn-ea"/>
              <a:sym typeface="+mn-lt"/>
            </a:endParaRPr>
          </a:p>
        </p:txBody>
      </p:sp>
      <p:sp>
        <p:nvSpPr>
          <p:cNvPr id="6" name="文本框 6">
            <a:extLst>
              <a:ext uri="{FF2B5EF4-FFF2-40B4-BE49-F238E27FC236}">
                <a16:creationId xmlns:a16="http://schemas.microsoft.com/office/drawing/2014/main" id="{708E5360-625D-42D3-A1EE-9693A97B7B0E}"/>
              </a:ext>
            </a:extLst>
          </p:cNvPr>
          <p:cNvSpPr txBox="1"/>
          <p:nvPr/>
        </p:nvSpPr>
        <p:spPr>
          <a:xfrm>
            <a:off x="333469" y="2789781"/>
            <a:ext cx="2559458" cy="923320"/>
          </a:xfrm>
          <a:prstGeom prst="rect">
            <a:avLst/>
          </a:prstGeom>
          <a:noFill/>
          <a:ln w="9525">
            <a:noFill/>
          </a:ln>
        </p:spPr>
        <p:txBody>
          <a:bodyPr wrap="square" lIns="91431" tIns="45715" rIns="91431" bIns="45715" anchor="t" anchorCtr="0">
            <a:spAutoFit/>
          </a:bodyPr>
          <a:lstStyle/>
          <a:p>
            <a:r>
              <a:rPr lang="en-US" altLang="zh-CN" sz="5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Outline</a:t>
            </a:r>
          </a:p>
        </p:txBody>
      </p:sp>
      <p:sp>
        <p:nvSpPr>
          <p:cNvPr id="7" name="内容占位符 2">
            <a:extLst>
              <a:ext uri="{FF2B5EF4-FFF2-40B4-BE49-F238E27FC236}">
                <a16:creationId xmlns:a16="http://schemas.microsoft.com/office/drawing/2014/main" id="{EB9414DF-1D92-441E-9A51-1D4172C09FDD}"/>
              </a:ext>
            </a:extLst>
          </p:cNvPr>
          <p:cNvSpPr txBox="1">
            <a:spLocks/>
          </p:cNvSpPr>
          <p:nvPr/>
        </p:nvSpPr>
        <p:spPr>
          <a:xfrm>
            <a:off x="3698696" y="870735"/>
            <a:ext cx="8266196" cy="51165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dirty="0">
              <a:latin typeface="Helvetica" pitchFamily="2" charset="0"/>
            </a:endParaRPr>
          </a:p>
          <a:p>
            <a:endParaRPr lang="zh-CN" altLang="en-US" dirty="0">
              <a:latin typeface="Helvetica" pitchFamily="2" charset="0"/>
            </a:endParaRPr>
          </a:p>
          <a:p>
            <a:endParaRPr lang="zh-CN" altLang="en-US" dirty="0">
              <a:latin typeface="Helvetica" pitchFamily="2" charset="0"/>
            </a:endParaRPr>
          </a:p>
          <a:p>
            <a:endParaRPr lang="zh-CN" altLang="en-US" dirty="0">
              <a:latin typeface="Helvetica" pitchFamily="2" charset="0"/>
            </a:endParaRPr>
          </a:p>
          <a:p>
            <a:endParaRPr lang="zh-CN" altLang="en-US" dirty="0">
              <a:latin typeface="Helvetica" pitchFamily="2" charset="0"/>
            </a:endParaRPr>
          </a:p>
        </p:txBody>
      </p:sp>
      <p:sp>
        <p:nvSpPr>
          <p:cNvPr id="15" name="内容占位符 1">
            <a:extLst>
              <a:ext uri="{FF2B5EF4-FFF2-40B4-BE49-F238E27FC236}">
                <a16:creationId xmlns:a16="http://schemas.microsoft.com/office/drawing/2014/main" id="{EE3BC2B8-F8DA-43D3-8169-8FB470EA221D}"/>
              </a:ext>
            </a:extLst>
          </p:cNvPr>
          <p:cNvSpPr txBox="1">
            <a:spLocks/>
          </p:cNvSpPr>
          <p:nvPr/>
        </p:nvSpPr>
        <p:spPr bwMode="auto">
          <a:xfrm>
            <a:off x="3226396" y="1320393"/>
            <a:ext cx="7772400" cy="313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20000"/>
              <a:buFont typeface="Wingdings" panose="05000000000000000000" pitchFamily="2" charset="2"/>
              <a:buChar char="§"/>
              <a:defRPr kumimoji="1"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accent2"/>
                </a:solidFill>
                <a:latin typeface="+mn-lt"/>
                <a:ea typeface="+mn-ea"/>
              </a:defRPr>
            </a:lvl2pPr>
            <a:lvl3pPr marL="1143000" indent="-228600" algn="l" rtl="0" eaLnBrk="0" fontAlgn="base" hangingPunct="0">
              <a:spcBef>
                <a:spcPct val="20000"/>
              </a:spcBef>
              <a:spcAft>
                <a:spcPct val="0"/>
              </a:spcAft>
              <a:buChar char="•"/>
              <a:defRPr kumimoji="1" sz="2000">
                <a:solidFill>
                  <a:schemeClr val="accent2"/>
                </a:solidFill>
                <a:latin typeface="+mn-lt"/>
                <a:ea typeface="+mn-ea"/>
              </a:defRPr>
            </a:lvl3pPr>
            <a:lvl4pPr marL="1600200" indent="-228600" algn="l" rtl="0" eaLnBrk="0" fontAlgn="base" hangingPunct="0">
              <a:spcBef>
                <a:spcPct val="20000"/>
              </a:spcBef>
              <a:spcAft>
                <a:spcPct val="0"/>
              </a:spcAft>
              <a:buChar char="–"/>
              <a:defRPr kumimoji="1" sz="1800">
                <a:solidFill>
                  <a:schemeClr val="accent2"/>
                </a:solidFill>
                <a:latin typeface="+mn-lt"/>
                <a:ea typeface="+mn-ea"/>
              </a:defRPr>
            </a:lvl4pPr>
            <a:lvl5pPr marL="2057400" indent="-228600" algn="l" rtl="0" eaLnBrk="0" fontAlgn="base" hangingPunct="0">
              <a:spcBef>
                <a:spcPct val="20000"/>
              </a:spcBef>
              <a:spcAft>
                <a:spcPct val="0"/>
              </a:spcAft>
              <a:buChar char="»"/>
              <a:defRPr kumimoji="1" sz="1600">
                <a:solidFill>
                  <a:schemeClr val="accent2"/>
                </a:solidFill>
                <a:latin typeface="+mn-lt"/>
                <a:ea typeface="+mn-ea"/>
              </a:defRPr>
            </a:lvl5pPr>
            <a:lvl6pPr marL="2514600" indent="-228600" algn="l" rtl="0" eaLnBrk="1" fontAlgn="base" hangingPunct="1">
              <a:spcBef>
                <a:spcPct val="20000"/>
              </a:spcBef>
              <a:spcAft>
                <a:spcPct val="0"/>
              </a:spcAft>
              <a:buChar char="»"/>
              <a:defRPr kumimoji="1" sz="2000">
                <a:solidFill>
                  <a:schemeClr val="accent2"/>
                </a:solidFill>
                <a:latin typeface="+mn-lt"/>
                <a:ea typeface="+mn-ea"/>
              </a:defRPr>
            </a:lvl6pPr>
            <a:lvl7pPr marL="2971800" indent="-228600" algn="l" rtl="0" eaLnBrk="1" fontAlgn="base" hangingPunct="1">
              <a:spcBef>
                <a:spcPct val="20000"/>
              </a:spcBef>
              <a:spcAft>
                <a:spcPct val="0"/>
              </a:spcAft>
              <a:buChar char="»"/>
              <a:defRPr kumimoji="1" sz="2000">
                <a:solidFill>
                  <a:schemeClr val="accent2"/>
                </a:solidFill>
                <a:latin typeface="+mn-lt"/>
                <a:ea typeface="+mn-ea"/>
              </a:defRPr>
            </a:lvl7pPr>
            <a:lvl8pPr marL="3429000" indent="-228600" algn="l" rtl="0" eaLnBrk="1" fontAlgn="base" hangingPunct="1">
              <a:spcBef>
                <a:spcPct val="20000"/>
              </a:spcBef>
              <a:spcAft>
                <a:spcPct val="0"/>
              </a:spcAft>
              <a:buChar char="»"/>
              <a:defRPr kumimoji="1" sz="2000">
                <a:solidFill>
                  <a:schemeClr val="accent2"/>
                </a:solidFill>
                <a:latin typeface="+mn-lt"/>
                <a:ea typeface="+mn-ea"/>
              </a:defRPr>
            </a:lvl8pPr>
            <a:lvl9pPr marL="3886200" indent="-228600" algn="l" rtl="0" eaLnBrk="1" fontAlgn="base" hangingPunct="1">
              <a:spcBef>
                <a:spcPct val="20000"/>
              </a:spcBef>
              <a:spcAft>
                <a:spcPct val="0"/>
              </a:spcAft>
              <a:buChar char="»"/>
              <a:defRPr kumimoji="1" sz="2000">
                <a:solidFill>
                  <a:schemeClr val="accent2"/>
                </a:solidFill>
                <a:latin typeface="+mn-lt"/>
                <a:ea typeface="+mn-ea"/>
              </a:defRPr>
            </a:lvl9pPr>
          </a:lstStyle>
          <a:p>
            <a:pPr marL="342900" marR="0" lvl="0" indent="-342900" algn="l" defTabSz="914400" rtl="0" eaLnBrk="0" fontAlgn="base" latinLnBrk="0" hangingPunct="0">
              <a:spcBef>
                <a:spcPct val="20000"/>
              </a:spcBef>
              <a:spcAft>
                <a:spcPct val="0"/>
              </a:spcAft>
              <a:buClrTx/>
              <a:buSzPct val="120000"/>
              <a:buFont typeface="Wingdings" panose="05000000000000000000" pitchFamily="2" charset="2"/>
              <a:buChar char="§"/>
              <a:tabLst/>
              <a:defRPr/>
            </a:pPr>
            <a:r>
              <a:rPr kumimoji="1" lang="en-US" altLang="zh-CN" sz="2800" b="0" i="0" u="none" strike="noStrike" kern="0" cap="none" spc="0" normalizeH="0" baseline="0" noProof="0" dirty="0">
                <a:ln>
                  <a:noFill/>
                </a:ln>
                <a:solidFill>
                  <a:srgbClr val="3333CC"/>
                </a:solidFill>
                <a:effectLst/>
                <a:uLnTx/>
                <a:uFillTx/>
                <a:latin typeface="Times New Roman"/>
                <a:ea typeface="黑体"/>
                <a:cs typeface="+mn-cs"/>
              </a:rPr>
              <a:t>Motivation: Physics with</a:t>
            </a:r>
            <a:r>
              <a:rPr lang="en-US" altLang="zh-CN" kern="0" dirty="0">
                <a:solidFill>
                  <a:srgbClr val="3333CC"/>
                </a:solidFill>
                <a:latin typeface="Times New Roman"/>
                <a:ea typeface="黑体"/>
              </a:rPr>
              <a:t> Extreme mass ratio </a:t>
            </a:r>
            <a:r>
              <a:rPr lang="en-US" altLang="zh-CN" kern="0" dirty="0" err="1">
                <a:solidFill>
                  <a:srgbClr val="3333CC"/>
                </a:solidFill>
                <a:latin typeface="Times New Roman"/>
                <a:ea typeface="黑体"/>
              </a:rPr>
              <a:t>inspirals</a:t>
            </a:r>
            <a:r>
              <a:rPr lang="en-US" altLang="zh-CN" kern="0" dirty="0">
                <a:solidFill>
                  <a:srgbClr val="3333CC"/>
                </a:solidFill>
                <a:latin typeface="Times New Roman"/>
                <a:ea typeface="黑体"/>
              </a:rPr>
              <a:t> (EMRIs)</a:t>
            </a:r>
          </a:p>
          <a:p>
            <a:pPr>
              <a:defRPr/>
            </a:pPr>
            <a:r>
              <a:rPr lang="en-US" altLang="zh-CN" kern="0" dirty="0">
                <a:solidFill>
                  <a:srgbClr val="3333CC"/>
                </a:solidFill>
                <a:latin typeface="Times New Roman"/>
                <a:ea typeface="黑体"/>
              </a:rPr>
              <a:t>Dark matter around Black holes</a:t>
            </a:r>
          </a:p>
          <a:p>
            <a:pPr>
              <a:defRPr/>
            </a:pPr>
            <a:r>
              <a:rPr lang="en-US" altLang="zh-CN" kern="0" dirty="0">
                <a:solidFill>
                  <a:srgbClr val="3333CC"/>
                </a:solidFill>
                <a:latin typeface="Times New Roman"/>
                <a:ea typeface="黑体"/>
              </a:rPr>
              <a:t>Neutron Star Internal Structure (Nuclear Physics)</a:t>
            </a:r>
          </a:p>
          <a:p>
            <a:pPr>
              <a:defRPr/>
            </a:pPr>
            <a:r>
              <a:rPr lang="en-US" altLang="zh-CN" kern="0" dirty="0">
                <a:solidFill>
                  <a:srgbClr val="3333CC"/>
                </a:solidFill>
                <a:latin typeface="Times New Roman"/>
                <a:ea typeface="黑体"/>
              </a:rPr>
              <a:t>Hairy Black holes (Modified Gravity)</a:t>
            </a:r>
          </a:p>
          <a:p>
            <a:pPr>
              <a:defRPr/>
            </a:pPr>
            <a:r>
              <a:rPr kumimoji="1" lang="en-US" altLang="zh-CN" sz="2800" b="0" i="0" u="none" strike="noStrike" kern="0" cap="none" spc="0" normalizeH="0" baseline="0" noProof="0" dirty="0">
                <a:ln>
                  <a:noFill/>
                </a:ln>
                <a:solidFill>
                  <a:srgbClr val="3333CC"/>
                </a:solidFill>
                <a:effectLst/>
                <a:uLnTx/>
                <a:uFillTx/>
                <a:latin typeface="Times New Roman"/>
                <a:ea typeface="黑体"/>
                <a:cs typeface="+mn-cs"/>
              </a:rPr>
              <a:t>Conclusion</a:t>
            </a:r>
          </a:p>
        </p:txBody>
      </p:sp>
      <p:sp>
        <p:nvSpPr>
          <p:cNvPr id="16" name="文本框 15">
            <a:extLst>
              <a:ext uri="{FF2B5EF4-FFF2-40B4-BE49-F238E27FC236}">
                <a16:creationId xmlns:a16="http://schemas.microsoft.com/office/drawing/2014/main" id="{852BEF8F-D5D2-4762-920A-7205A1FD165E}"/>
              </a:ext>
            </a:extLst>
          </p:cNvPr>
          <p:cNvSpPr txBox="1"/>
          <p:nvPr/>
        </p:nvSpPr>
        <p:spPr>
          <a:xfrm>
            <a:off x="3186064" y="4236938"/>
            <a:ext cx="8778828" cy="2554545"/>
          </a:xfrm>
          <a:prstGeom prst="rect">
            <a:avLst/>
          </a:prstGeom>
          <a:noFill/>
        </p:spPr>
        <p:txBody>
          <a:bodyPr wrap="square" rtlCol="0">
            <a:spAutoFit/>
          </a:bodyPr>
          <a:lstStyle/>
          <a:p>
            <a:pPr eaLnBrk="0" fontAlgn="base" hangingPunct="0">
              <a:spcBef>
                <a:spcPct val="0"/>
              </a:spcBef>
              <a:spcAft>
                <a:spcPct val="0"/>
              </a:spcAft>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Jiang,</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Dai, Gong, Liang &amp; Zhang, JCAP 12 (22) 023;</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C. Zhang &amp; Y. Gong, PRD 105 (2022) 124046; H. Guo, Y. Liu, C. Zhang, Y. Gong, W.-L. Qian, PRD 106 (2022) 024047; C. Zhang, Y. Gong, D. Liang &amp; B. Wang, JCAP 06 (2023) 054; C. Zhang, H. Guo, Y. Gong &amp; B. Wang, JCAP 06 (2023) 020; C. Zhang and Y. Gong, PRD 110 (2024) 104052; N. Dai, Y. Gong, T. Jiang &amp; D. Liang, PRD 106 (2022) 064033; N. Dai, Y. Gong, Y. Zhao, T. Jiang, PRD 110 (2024) 084080; Q. Gao,  N. Dai, Y. Gong, C. Zhang, C. Zhang &amp; Y. Zhao, </a:t>
            </a:r>
            <a:r>
              <a:rPr lang="en-US" altLang="zh-CN" sz="2000" dirty="0" err="1">
                <a:latin typeface="Times New Roman" panose="02020603050405020304" pitchFamily="18" charset="0"/>
                <a:ea typeface="华文楷体" panose="02010600040101010101" pitchFamily="2" charset="-122"/>
                <a:cs typeface="Times New Roman" panose="02020603050405020304" pitchFamily="18" charset="0"/>
              </a:rPr>
              <a:t>ApJ</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 978 (2025) 8; Y. Zhao, N. Dai, Y. Gong, MNRAS 543 (2025) 2326; C. Zhang </a:t>
            </a:r>
            <a:r>
              <a:rPr lang="en-US" altLang="zh-CN" sz="2000" dirty="0" err="1">
                <a:latin typeface="Times New Roman" panose="02020603050405020304" pitchFamily="18" charset="0"/>
                <a:ea typeface="华文楷体" panose="02010600040101010101" pitchFamily="2" charset="-122"/>
                <a:cs typeface="Times New Roman" panose="02020603050405020304" pitchFamily="18" charset="0"/>
              </a:rPr>
              <a:t>etal</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 2505.19732.</a:t>
            </a:r>
          </a:p>
        </p:txBody>
      </p:sp>
    </p:spTree>
    <p:extLst>
      <p:ext uri="{BB962C8B-B14F-4D97-AF65-F5344CB8AC3E}">
        <p14:creationId xmlns:p14="http://schemas.microsoft.com/office/powerpoint/2010/main" val="523941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4E38318-BD3B-4E0C-B062-5383D464B3BF}"/>
              </a:ext>
            </a:extLst>
          </p:cNvPr>
          <p:cNvSpPr>
            <a:spLocks noGrp="1"/>
          </p:cNvSpPr>
          <p:nvPr>
            <p:ph type="title"/>
          </p:nvPr>
        </p:nvSpPr>
        <p:spPr/>
        <p:txBody>
          <a:bodyPr/>
          <a:lstStyle/>
          <a:p>
            <a:r>
              <a:rPr lang="en-US" altLang="zh-CN" dirty="0"/>
              <a:t>The constraints on DM with EMRIs</a:t>
            </a:r>
            <a:endParaRPr lang="zh-CN" altLang="en-US" dirty="0"/>
          </a:p>
        </p:txBody>
      </p:sp>
      <p:sp>
        <p:nvSpPr>
          <p:cNvPr id="2" name="内容占位符 1">
            <a:extLst>
              <a:ext uri="{FF2B5EF4-FFF2-40B4-BE49-F238E27FC236}">
                <a16:creationId xmlns:a16="http://schemas.microsoft.com/office/drawing/2014/main" id="{CACDA184-0A54-438C-B46E-6452D6B73133}"/>
              </a:ext>
            </a:extLst>
          </p:cNvPr>
          <p:cNvSpPr>
            <a:spLocks noGrp="1"/>
          </p:cNvSpPr>
          <p:nvPr>
            <p:ph idx="1"/>
          </p:nvPr>
        </p:nvSpPr>
        <p:spPr>
          <a:xfrm>
            <a:off x="263392" y="1242696"/>
            <a:ext cx="11777920" cy="5615303"/>
          </a:xfrm>
        </p:spPr>
        <p:txBody>
          <a:bodyPr>
            <a:normAutofit/>
          </a:bodyPr>
          <a:lstStyle/>
          <a:p>
            <a:r>
              <a:rPr lang="en-US" altLang="zh-CN" dirty="0"/>
              <a:t>The constraints on the compactness</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p:txBody>
      </p:sp>
      <p:pic>
        <p:nvPicPr>
          <p:cNvPr id="5" name="图片 4">
            <a:extLst>
              <a:ext uri="{FF2B5EF4-FFF2-40B4-BE49-F238E27FC236}">
                <a16:creationId xmlns:a16="http://schemas.microsoft.com/office/drawing/2014/main" id="{5D04BBC1-0216-4D84-B834-DD209BA51854}"/>
              </a:ext>
            </a:extLst>
          </p:cNvPr>
          <p:cNvPicPr>
            <a:picLocks noChangeAspect="1"/>
          </p:cNvPicPr>
          <p:nvPr/>
        </p:nvPicPr>
        <p:blipFill>
          <a:blip r:embed="rId3"/>
          <a:stretch>
            <a:fillRect/>
          </a:stretch>
        </p:blipFill>
        <p:spPr>
          <a:xfrm>
            <a:off x="838200" y="1776417"/>
            <a:ext cx="4733634" cy="3659545"/>
          </a:xfrm>
          <a:prstGeom prst="rect">
            <a:avLst/>
          </a:prstGeom>
        </p:spPr>
      </p:pic>
      <p:pic>
        <p:nvPicPr>
          <p:cNvPr id="8" name="图片 7">
            <a:extLst>
              <a:ext uri="{FF2B5EF4-FFF2-40B4-BE49-F238E27FC236}">
                <a16:creationId xmlns:a16="http://schemas.microsoft.com/office/drawing/2014/main" id="{2A533E50-308A-48BB-9C56-5F9D6ED4535C}"/>
              </a:ext>
            </a:extLst>
          </p:cNvPr>
          <p:cNvPicPr>
            <a:picLocks noChangeAspect="1"/>
          </p:cNvPicPr>
          <p:nvPr/>
        </p:nvPicPr>
        <p:blipFill>
          <a:blip r:embed="rId4"/>
          <a:stretch>
            <a:fillRect/>
          </a:stretch>
        </p:blipFill>
        <p:spPr>
          <a:xfrm>
            <a:off x="6096000" y="1895974"/>
            <a:ext cx="5114505" cy="3663153"/>
          </a:xfrm>
          <a:prstGeom prst="rect">
            <a:avLst/>
          </a:prstGeom>
        </p:spPr>
      </p:pic>
      <p:graphicFrame>
        <p:nvGraphicFramePr>
          <p:cNvPr id="7" name="对象 6">
            <a:extLst>
              <a:ext uri="{FF2B5EF4-FFF2-40B4-BE49-F238E27FC236}">
                <a16:creationId xmlns:a16="http://schemas.microsoft.com/office/drawing/2014/main" id="{46B3F031-869F-463B-ACC8-D8FB2C50AF38}"/>
              </a:ext>
            </a:extLst>
          </p:cNvPr>
          <p:cNvGraphicFramePr>
            <a:graphicFrameLocks noChangeAspect="1"/>
          </p:cNvGraphicFramePr>
          <p:nvPr>
            <p:extLst/>
          </p:nvPr>
        </p:nvGraphicFramePr>
        <p:xfrm>
          <a:off x="5476082" y="5007521"/>
          <a:ext cx="1452562" cy="333375"/>
        </p:xfrm>
        <a:graphic>
          <a:graphicData uri="http://schemas.openxmlformats.org/presentationml/2006/ole">
            <mc:AlternateContent xmlns:mc="http://schemas.openxmlformats.org/markup-compatibility/2006">
              <mc:Choice xmlns:v="urn:schemas-microsoft-com:vml" Requires="v">
                <p:oleObj spid="_x0000_s62623" name="Formula" r:id="rId5" imgW="842040" imgH="193320" progId="Equation.Ribbit">
                  <p:embed/>
                </p:oleObj>
              </mc:Choice>
              <mc:Fallback>
                <p:oleObj name="Formula" r:id="rId5" imgW="842040" imgH="193320" progId="Equation.Ribbit">
                  <p:embed/>
                  <p:pic>
                    <p:nvPicPr>
                      <p:cNvPr id="7" name="对象 6">
                        <a:extLst>
                          <a:ext uri="{FF2B5EF4-FFF2-40B4-BE49-F238E27FC236}">
                            <a16:creationId xmlns:a16="http://schemas.microsoft.com/office/drawing/2014/main" id="{46B3F031-869F-463B-ACC8-D8FB2C50AF38}"/>
                          </a:ext>
                        </a:extLst>
                      </p:cNvPr>
                      <p:cNvPicPr/>
                      <p:nvPr/>
                    </p:nvPicPr>
                    <p:blipFill>
                      <a:blip r:embed="rId6"/>
                      <a:stretch>
                        <a:fillRect/>
                      </a:stretch>
                    </p:blipFill>
                    <p:spPr>
                      <a:xfrm>
                        <a:off x="5476082" y="5007521"/>
                        <a:ext cx="1452562" cy="333375"/>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6C8479C6-1D1F-430F-ABC6-05D81F0E0F26}"/>
              </a:ext>
            </a:extLst>
          </p:cNvPr>
          <p:cNvSpPr txBox="1"/>
          <p:nvPr/>
        </p:nvSpPr>
        <p:spPr>
          <a:xfrm>
            <a:off x="415865" y="5467717"/>
            <a:ext cx="5786498" cy="1015663"/>
          </a:xfrm>
          <a:prstGeom prst="rect">
            <a:avLst/>
          </a:prstGeom>
          <a:noFill/>
        </p:spPr>
        <p:txBody>
          <a:bodyPr wrap="square" rtlCol="0">
            <a:spAutoFit/>
          </a:bodyPr>
          <a:lstStyle/>
          <a:p>
            <a:r>
              <a:rPr lang="en-US" altLang="zh-CN" sz="2000" dirty="0">
                <a:solidFill>
                  <a:srgbClr val="3333CC"/>
                </a:solidFill>
                <a:latin typeface="Times New Roman" panose="02020603050405020304" pitchFamily="18" charset="0"/>
                <a:cs typeface="Times New Roman" panose="02020603050405020304" pitchFamily="18" charset="0"/>
              </a:rPr>
              <a:t>The difference between the orbital cycles with and without DM halos over one-year evolution before the merger for different compactness of halos</a:t>
            </a:r>
            <a:endParaRPr lang="zh-CN" altLang="en-US" sz="2000" dirty="0">
              <a:solidFill>
                <a:srgbClr val="3333CC"/>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02DB218C-7795-4875-B4A8-19F87A6E46B8}"/>
              </a:ext>
            </a:extLst>
          </p:cNvPr>
          <p:cNvSpPr txBox="1"/>
          <p:nvPr/>
        </p:nvSpPr>
        <p:spPr>
          <a:xfrm>
            <a:off x="7083812" y="5604623"/>
            <a:ext cx="4957500" cy="1015663"/>
          </a:xfrm>
          <a:prstGeom prst="rect">
            <a:avLst/>
          </a:prstGeom>
          <a:noFill/>
        </p:spPr>
        <p:txBody>
          <a:bodyPr wrap="square" rtlCol="0">
            <a:spAutoFit/>
          </a:bodyPr>
          <a:lstStyle/>
          <a:p>
            <a:r>
              <a:rPr lang="en-US" altLang="zh-CN" sz="2000" dirty="0">
                <a:solidFill>
                  <a:srgbClr val="3333CC"/>
                </a:solidFill>
                <a:latin typeface="Times New Roman" panose="02020603050405020304" pitchFamily="18" charset="0"/>
                <a:cs typeface="Times New Roman" panose="02020603050405020304" pitchFamily="18" charset="0"/>
              </a:rPr>
              <a:t>The results of the mismatch between GW waveforms with and without DM halos for different compactness</a:t>
            </a:r>
            <a:endParaRPr lang="zh-CN" altLang="en-US" sz="2000" dirty="0">
              <a:solidFill>
                <a:srgbClr val="3333CC"/>
              </a:solidFill>
              <a:latin typeface="Times New Roman" panose="02020603050405020304" pitchFamily="18" charset="0"/>
              <a:cs typeface="Times New Roman" panose="02020603050405020304" pitchFamily="18" charset="0"/>
            </a:endParaRPr>
          </a:p>
        </p:txBody>
      </p:sp>
      <p:graphicFrame>
        <p:nvGraphicFramePr>
          <p:cNvPr id="11" name="对象 10">
            <a:extLst>
              <a:ext uri="{FF2B5EF4-FFF2-40B4-BE49-F238E27FC236}">
                <a16:creationId xmlns:a16="http://schemas.microsoft.com/office/drawing/2014/main" id="{B5D74660-E0C9-4C7E-BA49-DBD81D6FE70D}"/>
              </a:ext>
            </a:extLst>
          </p:cNvPr>
          <p:cNvGraphicFramePr>
            <a:graphicFrameLocks noChangeAspect="1"/>
          </p:cNvGraphicFramePr>
          <p:nvPr>
            <p:extLst/>
          </p:nvPr>
        </p:nvGraphicFramePr>
        <p:xfrm>
          <a:off x="6369050" y="1145629"/>
          <a:ext cx="4984750" cy="704850"/>
        </p:xfrm>
        <a:graphic>
          <a:graphicData uri="http://schemas.openxmlformats.org/presentationml/2006/ole">
            <mc:AlternateContent xmlns:mc="http://schemas.openxmlformats.org/markup-compatibility/2006">
              <mc:Choice xmlns:v="urn:schemas-microsoft-com:vml" Requires="v">
                <p:oleObj spid="_x0000_s62624" name="Formula" r:id="rId7" imgW="2884320" imgH="407880" progId="Equation.Ribbit">
                  <p:embed/>
                </p:oleObj>
              </mc:Choice>
              <mc:Fallback>
                <p:oleObj name="Formula" r:id="rId7" imgW="2884320" imgH="407880" progId="Equation.Ribbit">
                  <p:embed/>
                  <p:pic>
                    <p:nvPicPr>
                      <p:cNvPr id="11" name="对象 10">
                        <a:extLst>
                          <a:ext uri="{FF2B5EF4-FFF2-40B4-BE49-F238E27FC236}">
                            <a16:creationId xmlns:a16="http://schemas.microsoft.com/office/drawing/2014/main" id="{B5D74660-E0C9-4C7E-BA49-DBD81D6FE70D}"/>
                          </a:ext>
                        </a:extLst>
                      </p:cNvPr>
                      <p:cNvPicPr/>
                      <p:nvPr/>
                    </p:nvPicPr>
                    <p:blipFill>
                      <a:blip r:embed="rId8"/>
                      <a:stretch>
                        <a:fillRect/>
                      </a:stretch>
                    </p:blipFill>
                    <p:spPr>
                      <a:xfrm>
                        <a:off x="6369050" y="1145629"/>
                        <a:ext cx="4984750" cy="704850"/>
                      </a:xfrm>
                      <a:prstGeom prst="rect">
                        <a:avLst/>
                      </a:prstGeom>
                    </p:spPr>
                  </p:pic>
                </p:oleObj>
              </mc:Fallback>
            </mc:AlternateContent>
          </a:graphicData>
        </a:graphic>
      </p:graphicFrame>
      <p:sp>
        <p:nvSpPr>
          <p:cNvPr id="14" name="文本框 13">
            <a:extLst>
              <a:ext uri="{FF2B5EF4-FFF2-40B4-BE49-F238E27FC236}">
                <a16:creationId xmlns:a16="http://schemas.microsoft.com/office/drawing/2014/main" id="{A6BFF40B-58E4-4396-BBB4-22FF455F5C79}"/>
              </a:ext>
            </a:extLst>
          </p:cNvPr>
          <p:cNvSpPr txBox="1"/>
          <p:nvPr/>
        </p:nvSpPr>
        <p:spPr>
          <a:xfrm>
            <a:off x="720045" y="6425535"/>
            <a:ext cx="5601195"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N. Dai, Y. Gong, Y. Zhao, T. Jiang, PRD 110 (24) 084080</a:t>
            </a:r>
            <a:endParaRPr lang="zh-CN" altLang="en-US" dirty="0">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823685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E2BFEB0-4B6B-4457-8CA4-2B4D9775A8CD}"/>
              </a:ext>
            </a:extLst>
          </p:cNvPr>
          <p:cNvPicPr>
            <a:picLocks noChangeAspect="1"/>
          </p:cNvPicPr>
          <p:nvPr/>
        </p:nvPicPr>
        <p:blipFill>
          <a:blip r:embed="rId3"/>
          <a:stretch>
            <a:fillRect/>
          </a:stretch>
        </p:blipFill>
        <p:spPr>
          <a:xfrm>
            <a:off x="6764746" y="1350486"/>
            <a:ext cx="5213324" cy="5136468"/>
          </a:xfrm>
          <a:prstGeom prst="rect">
            <a:avLst/>
          </a:prstGeom>
        </p:spPr>
      </p:pic>
      <p:sp>
        <p:nvSpPr>
          <p:cNvPr id="2" name="标题 1">
            <a:extLst>
              <a:ext uri="{FF2B5EF4-FFF2-40B4-BE49-F238E27FC236}">
                <a16:creationId xmlns:a16="http://schemas.microsoft.com/office/drawing/2014/main" id="{A5B4B853-7E83-44EC-A123-B0B41AA685CD}"/>
              </a:ext>
            </a:extLst>
          </p:cNvPr>
          <p:cNvSpPr>
            <a:spLocks noGrp="1"/>
          </p:cNvSpPr>
          <p:nvPr>
            <p:ph type="title"/>
          </p:nvPr>
        </p:nvSpPr>
        <p:spPr/>
        <p:txBody>
          <a:bodyPr/>
          <a:lstStyle/>
          <a:p>
            <a:r>
              <a:rPr lang="en-US" altLang="zh-CN" dirty="0"/>
              <a:t>Orbital Period and Precession (no decay)</a:t>
            </a:r>
            <a:endParaRPr lang="zh-CN" altLang="en-US" dirty="0"/>
          </a:p>
        </p:txBody>
      </p:sp>
      <p:graphicFrame>
        <p:nvGraphicFramePr>
          <p:cNvPr id="11" name="对象 10">
            <a:extLst>
              <a:ext uri="{FF2B5EF4-FFF2-40B4-BE49-F238E27FC236}">
                <a16:creationId xmlns:a16="http://schemas.microsoft.com/office/drawing/2014/main" id="{2A967182-4308-41AB-A8CB-453C29E846FE}"/>
              </a:ext>
            </a:extLst>
          </p:cNvPr>
          <p:cNvGraphicFramePr>
            <a:graphicFrameLocks noChangeAspect="1"/>
          </p:cNvGraphicFramePr>
          <p:nvPr>
            <p:extLst>
              <p:ext uri="{D42A27DB-BD31-4B8C-83A1-F6EECF244321}">
                <p14:modId xmlns:p14="http://schemas.microsoft.com/office/powerpoint/2010/main" val="123596914"/>
              </p:ext>
            </p:extLst>
          </p:nvPr>
        </p:nvGraphicFramePr>
        <p:xfrm>
          <a:off x="5703886" y="1318944"/>
          <a:ext cx="784225" cy="307975"/>
        </p:xfrm>
        <a:graphic>
          <a:graphicData uri="http://schemas.openxmlformats.org/presentationml/2006/ole">
            <mc:AlternateContent xmlns:mc="http://schemas.openxmlformats.org/markup-compatibility/2006">
              <mc:Choice xmlns:v="urn:schemas-microsoft-com:vml" Requires="v">
                <p:oleObj spid="_x0000_s68130" name="Formula" r:id="rId4" imgW="453600" imgH="177840" progId="Equation.Ribbit">
                  <p:embed/>
                </p:oleObj>
              </mc:Choice>
              <mc:Fallback>
                <p:oleObj name="Formula" r:id="rId4" imgW="453600" imgH="177840" progId="Equation.Ribbit">
                  <p:embed/>
                  <p:pic>
                    <p:nvPicPr>
                      <p:cNvPr id="11" name="对象 10">
                        <a:extLst>
                          <a:ext uri="{FF2B5EF4-FFF2-40B4-BE49-F238E27FC236}">
                            <a16:creationId xmlns:a16="http://schemas.microsoft.com/office/drawing/2014/main" id="{2A967182-4308-41AB-A8CB-453C29E846FE}"/>
                          </a:ext>
                        </a:extLst>
                      </p:cNvPr>
                      <p:cNvPicPr/>
                      <p:nvPr/>
                    </p:nvPicPr>
                    <p:blipFill>
                      <a:blip r:embed="rId5"/>
                      <a:stretch>
                        <a:fillRect/>
                      </a:stretch>
                    </p:blipFill>
                    <p:spPr>
                      <a:xfrm>
                        <a:off x="5703886" y="1318944"/>
                        <a:ext cx="784225" cy="307975"/>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B22DE30D-A98C-414C-8278-36075BEA9CAB}"/>
              </a:ext>
            </a:extLst>
          </p:cNvPr>
          <p:cNvGraphicFramePr>
            <a:graphicFrameLocks noChangeAspect="1"/>
          </p:cNvGraphicFramePr>
          <p:nvPr>
            <p:extLst/>
          </p:nvPr>
        </p:nvGraphicFramePr>
        <p:xfrm>
          <a:off x="8773714" y="1530597"/>
          <a:ext cx="1195388" cy="300037"/>
        </p:xfrm>
        <a:graphic>
          <a:graphicData uri="http://schemas.openxmlformats.org/presentationml/2006/ole">
            <mc:AlternateContent xmlns:mc="http://schemas.openxmlformats.org/markup-compatibility/2006">
              <mc:Choice xmlns:v="urn:schemas-microsoft-com:vml" Requires="v">
                <p:oleObj spid="_x0000_s68131" name="Formula" r:id="rId6" imgW="692280" imgH="172800" progId="Equation.Ribbit">
                  <p:embed/>
                </p:oleObj>
              </mc:Choice>
              <mc:Fallback>
                <p:oleObj name="Formula" r:id="rId6" imgW="692280" imgH="172800" progId="Equation.Ribbit">
                  <p:embed/>
                  <p:pic>
                    <p:nvPicPr>
                      <p:cNvPr id="12" name="对象 11">
                        <a:extLst>
                          <a:ext uri="{FF2B5EF4-FFF2-40B4-BE49-F238E27FC236}">
                            <a16:creationId xmlns:a16="http://schemas.microsoft.com/office/drawing/2014/main" id="{B22DE30D-A98C-414C-8278-36075BEA9CAB}"/>
                          </a:ext>
                        </a:extLst>
                      </p:cNvPr>
                      <p:cNvPicPr/>
                      <p:nvPr/>
                    </p:nvPicPr>
                    <p:blipFill>
                      <a:blip r:embed="rId7"/>
                      <a:stretch>
                        <a:fillRect/>
                      </a:stretch>
                    </p:blipFill>
                    <p:spPr>
                      <a:xfrm>
                        <a:off x="8773714" y="1530597"/>
                        <a:ext cx="1195388" cy="300037"/>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5C88CD5B-4FC3-49F7-9270-831FE207C926}"/>
              </a:ext>
            </a:extLst>
          </p:cNvPr>
          <p:cNvGraphicFramePr>
            <a:graphicFrameLocks noChangeAspect="1"/>
          </p:cNvGraphicFramePr>
          <p:nvPr>
            <p:extLst/>
          </p:nvPr>
        </p:nvGraphicFramePr>
        <p:xfrm>
          <a:off x="8869363" y="3243263"/>
          <a:ext cx="1204912" cy="301625"/>
        </p:xfrm>
        <a:graphic>
          <a:graphicData uri="http://schemas.openxmlformats.org/presentationml/2006/ole">
            <mc:AlternateContent xmlns:mc="http://schemas.openxmlformats.org/markup-compatibility/2006">
              <mc:Choice xmlns:v="urn:schemas-microsoft-com:vml" Requires="v">
                <p:oleObj spid="_x0000_s68132" name="Formula" r:id="rId8" imgW="696240" imgH="174240" progId="Equation.Ribbit">
                  <p:embed/>
                </p:oleObj>
              </mc:Choice>
              <mc:Fallback>
                <p:oleObj name="Formula" r:id="rId8" imgW="696240" imgH="174240" progId="Equation.Ribbit">
                  <p:embed/>
                  <p:pic>
                    <p:nvPicPr>
                      <p:cNvPr id="13" name="对象 12">
                        <a:extLst>
                          <a:ext uri="{FF2B5EF4-FFF2-40B4-BE49-F238E27FC236}">
                            <a16:creationId xmlns:a16="http://schemas.microsoft.com/office/drawing/2014/main" id="{5C88CD5B-4FC3-49F7-9270-831FE207C926}"/>
                          </a:ext>
                        </a:extLst>
                      </p:cNvPr>
                      <p:cNvPicPr/>
                      <p:nvPr/>
                    </p:nvPicPr>
                    <p:blipFill>
                      <a:blip r:embed="rId9"/>
                      <a:stretch>
                        <a:fillRect/>
                      </a:stretch>
                    </p:blipFill>
                    <p:spPr>
                      <a:xfrm>
                        <a:off x="8869363" y="3243263"/>
                        <a:ext cx="1204912" cy="301625"/>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91D1EBD8-843C-46E2-BA7A-9A802BF019D8}"/>
              </a:ext>
            </a:extLst>
          </p:cNvPr>
          <p:cNvGraphicFramePr>
            <a:graphicFrameLocks noChangeAspect="1"/>
          </p:cNvGraphicFramePr>
          <p:nvPr>
            <p:extLst/>
          </p:nvPr>
        </p:nvGraphicFramePr>
        <p:xfrm>
          <a:off x="8773714" y="4806704"/>
          <a:ext cx="1204912" cy="301625"/>
        </p:xfrm>
        <a:graphic>
          <a:graphicData uri="http://schemas.openxmlformats.org/presentationml/2006/ole">
            <mc:AlternateContent xmlns:mc="http://schemas.openxmlformats.org/markup-compatibility/2006">
              <mc:Choice xmlns:v="urn:schemas-microsoft-com:vml" Requires="v">
                <p:oleObj spid="_x0000_s68133" name="Formula" r:id="rId10" imgW="696240" imgH="174240" progId="Equation.Ribbit">
                  <p:embed/>
                </p:oleObj>
              </mc:Choice>
              <mc:Fallback>
                <p:oleObj name="Formula" r:id="rId10" imgW="696240" imgH="174240" progId="Equation.Ribbit">
                  <p:embed/>
                  <p:pic>
                    <p:nvPicPr>
                      <p:cNvPr id="14" name="对象 13">
                        <a:extLst>
                          <a:ext uri="{FF2B5EF4-FFF2-40B4-BE49-F238E27FC236}">
                            <a16:creationId xmlns:a16="http://schemas.microsoft.com/office/drawing/2014/main" id="{91D1EBD8-843C-46E2-BA7A-9A802BF019D8}"/>
                          </a:ext>
                        </a:extLst>
                      </p:cNvPr>
                      <p:cNvPicPr/>
                      <p:nvPr/>
                    </p:nvPicPr>
                    <p:blipFill>
                      <a:blip r:embed="rId11"/>
                      <a:stretch>
                        <a:fillRect/>
                      </a:stretch>
                    </p:blipFill>
                    <p:spPr>
                      <a:xfrm>
                        <a:off x="8773714" y="4806704"/>
                        <a:ext cx="1204912" cy="301625"/>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E9A7D975-7E01-44DB-A2A5-E09C635C9C2F}"/>
              </a:ext>
            </a:extLst>
          </p:cNvPr>
          <p:cNvGraphicFramePr>
            <a:graphicFrameLocks noChangeAspect="1"/>
          </p:cNvGraphicFramePr>
          <p:nvPr>
            <p:extLst/>
          </p:nvPr>
        </p:nvGraphicFramePr>
        <p:xfrm>
          <a:off x="8347740" y="1115056"/>
          <a:ext cx="1512888" cy="327025"/>
        </p:xfrm>
        <a:graphic>
          <a:graphicData uri="http://schemas.openxmlformats.org/presentationml/2006/ole">
            <mc:AlternateContent xmlns:mc="http://schemas.openxmlformats.org/markup-compatibility/2006">
              <mc:Choice xmlns:v="urn:schemas-microsoft-com:vml" Requires="v">
                <p:oleObj spid="_x0000_s68134" name="Formula" r:id="rId12" imgW="876600" imgH="188280" progId="Equation.Ribbit">
                  <p:embed/>
                </p:oleObj>
              </mc:Choice>
              <mc:Fallback>
                <p:oleObj name="Formula" r:id="rId12" imgW="876600" imgH="188280" progId="Equation.Ribbit">
                  <p:embed/>
                  <p:pic>
                    <p:nvPicPr>
                      <p:cNvPr id="16" name="对象 15">
                        <a:extLst>
                          <a:ext uri="{FF2B5EF4-FFF2-40B4-BE49-F238E27FC236}">
                            <a16:creationId xmlns:a16="http://schemas.microsoft.com/office/drawing/2014/main" id="{E9A7D975-7E01-44DB-A2A5-E09C635C9C2F}"/>
                          </a:ext>
                        </a:extLst>
                      </p:cNvPr>
                      <p:cNvPicPr/>
                      <p:nvPr/>
                    </p:nvPicPr>
                    <p:blipFill>
                      <a:blip r:embed="rId13"/>
                      <a:stretch>
                        <a:fillRect/>
                      </a:stretch>
                    </p:blipFill>
                    <p:spPr>
                      <a:xfrm>
                        <a:off x="8347740" y="1115056"/>
                        <a:ext cx="1512888" cy="327025"/>
                      </a:xfrm>
                      <a:prstGeom prst="rect">
                        <a:avLst/>
                      </a:prstGeom>
                    </p:spPr>
                  </p:pic>
                </p:oleObj>
              </mc:Fallback>
            </mc:AlternateContent>
          </a:graphicData>
        </a:graphic>
      </p:graphicFrame>
      <p:pic>
        <p:nvPicPr>
          <p:cNvPr id="4" name="图片 3">
            <a:extLst>
              <a:ext uri="{FF2B5EF4-FFF2-40B4-BE49-F238E27FC236}">
                <a16:creationId xmlns:a16="http://schemas.microsoft.com/office/drawing/2014/main" id="{6D2386C3-164E-4AB3-A79C-EC40AF7593D5}"/>
              </a:ext>
            </a:extLst>
          </p:cNvPr>
          <p:cNvPicPr>
            <a:picLocks noChangeAspect="1"/>
          </p:cNvPicPr>
          <p:nvPr/>
        </p:nvPicPr>
        <p:blipFill>
          <a:blip r:embed="rId14"/>
          <a:stretch>
            <a:fillRect/>
          </a:stretch>
        </p:blipFill>
        <p:spPr>
          <a:xfrm>
            <a:off x="197264" y="1319482"/>
            <a:ext cx="5172216" cy="5279839"/>
          </a:xfrm>
          <a:prstGeom prst="rect">
            <a:avLst/>
          </a:prstGeom>
        </p:spPr>
      </p:pic>
      <p:graphicFrame>
        <p:nvGraphicFramePr>
          <p:cNvPr id="8" name="对象 7">
            <a:extLst>
              <a:ext uri="{FF2B5EF4-FFF2-40B4-BE49-F238E27FC236}">
                <a16:creationId xmlns:a16="http://schemas.microsoft.com/office/drawing/2014/main" id="{E5702E7A-CF0A-4B71-B3F1-779D88F0416A}"/>
              </a:ext>
            </a:extLst>
          </p:cNvPr>
          <p:cNvGraphicFramePr>
            <a:graphicFrameLocks noChangeAspect="1"/>
          </p:cNvGraphicFramePr>
          <p:nvPr>
            <p:extLst>
              <p:ext uri="{D42A27DB-BD31-4B8C-83A1-F6EECF244321}">
                <p14:modId xmlns:p14="http://schemas.microsoft.com/office/powerpoint/2010/main" val="1067897082"/>
              </p:ext>
            </p:extLst>
          </p:nvPr>
        </p:nvGraphicFramePr>
        <p:xfrm>
          <a:off x="5172075" y="1968654"/>
          <a:ext cx="1847850" cy="307975"/>
        </p:xfrm>
        <a:graphic>
          <a:graphicData uri="http://schemas.openxmlformats.org/presentationml/2006/ole">
            <mc:AlternateContent xmlns:mc="http://schemas.openxmlformats.org/markup-compatibility/2006">
              <mc:Choice xmlns:v="urn:schemas-microsoft-com:vml" Requires="v">
                <p:oleObj spid="_x0000_s68135" name="Formula" r:id="rId15" imgW="1070640" imgH="177840" progId="Equation.Ribbit">
                  <p:embed/>
                </p:oleObj>
              </mc:Choice>
              <mc:Fallback>
                <p:oleObj name="Formula" r:id="rId15" imgW="1070640" imgH="177840" progId="Equation.Ribbit">
                  <p:embed/>
                  <p:pic>
                    <p:nvPicPr>
                      <p:cNvPr id="8" name="对象 7">
                        <a:extLst>
                          <a:ext uri="{FF2B5EF4-FFF2-40B4-BE49-F238E27FC236}">
                            <a16:creationId xmlns:a16="http://schemas.microsoft.com/office/drawing/2014/main" id="{E5702E7A-CF0A-4B71-B3F1-779D88F0416A}"/>
                          </a:ext>
                        </a:extLst>
                      </p:cNvPr>
                      <p:cNvPicPr/>
                      <p:nvPr/>
                    </p:nvPicPr>
                    <p:blipFill>
                      <a:blip r:embed="rId16"/>
                      <a:stretch>
                        <a:fillRect/>
                      </a:stretch>
                    </p:blipFill>
                    <p:spPr>
                      <a:xfrm>
                        <a:off x="5172075" y="1968654"/>
                        <a:ext cx="1847850" cy="307975"/>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95933E3B-276B-45C4-96A2-BA8D0218CD7D}"/>
              </a:ext>
            </a:extLst>
          </p:cNvPr>
          <p:cNvGraphicFramePr>
            <a:graphicFrameLocks noChangeAspect="1"/>
          </p:cNvGraphicFramePr>
          <p:nvPr>
            <p:extLst>
              <p:ext uri="{D42A27DB-BD31-4B8C-83A1-F6EECF244321}">
                <p14:modId xmlns:p14="http://schemas.microsoft.com/office/powerpoint/2010/main" val="606982639"/>
              </p:ext>
            </p:extLst>
          </p:nvPr>
        </p:nvGraphicFramePr>
        <p:xfrm>
          <a:off x="5106193" y="3017519"/>
          <a:ext cx="1979613" cy="307975"/>
        </p:xfrm>
        <a:graphic>
          <a:graphicData uri="http://schemas.openxmlformats.org/presentationml/2006/ole">
            <mc:AlternateContent xmlns:mc="http://schemas.openxmlformats.org/markup-compatibility/2006">
              <mc:Choice xmlns:v="urn:schemas-microsoft-com:vml" Requires="v">
                <p:oleObj spid="_x0000_s68136" name="Formula" r:id="rId17" imgW="1145880" imgH="177840" progId="Equation.Ribbit">
                  <p:embed/>
                </p:oleObj>
              </mc:Choice>
              <mc:Fallback>
                <p:oleObj name="Formula" r:id="rId17" imgW="1145880" imgH="177840" progId="Equation.Ribbit">
                  <p:embed/>
                  <p:pic>
                    <p:nvPicPr>
                      <p:cNvPr id="9" name="对象 8">
                        <a:extLst>
                          <a:ext uri="{FF2B5EF4-FFF2-40B4-BE49-F238E27FC236}">
                            <a16:creationId xmlns:a16="http://schemas.microsoft.com/office/drawing/2014/main" id="{95933E3B-276B-45C4-96A2-BA8D0218CD7D}"/>
                          </a:ext>
                        </a:extLst>
                      </p:cNvPr>
                      <p:cNvPicPr/>
                      <p:nvPr/>
                    </p:nvPicPr>
                    <p:blipFill>
                      <a:blip r:embed="rId18"/>
                      <a:stretch>
                        <a:fillRect/>
                      </a:stretch>
                    </p:blipFill>
                    <p:spPr>
                      <a:xfrm>
                        <a:off x="5106193" y="3017519"/>
                        <a:ext cx="1979613" cy="307975"/>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0820FB17-2860-4E77-B739-26AC66845839}"/>
              </a:ext>
            </a:extLst>
          </p:cNvPr>
          <p:cNvGraphicFramePr>
            <a:graphicFrameLocks noChangeAspect="1"/>
          </p:cNvGraphicFramePr>
          <p:nvPr>
            <p:extLst>
              <p:ext uri="{D42A27DB-BD31-4B8C-83A1-F6EECF244321}">
                <p14:modId xmlns:p14="http://schemas.microsoft.com/office/powerpoint/2010/main" val="482297631"/>
              </p:ext>
            </p:extLst>
          </p:nvPr>
        </p:nvGraphicFramePr>
        <p:xfrm>
          <a:off x="5172075" y="4904716"/>
          <a:ext cx="1847850" cy="307975"/>
        </p:xfrm>
        <a:graphic>
          <a:graphicData uri="http://schemas.openxmlformats.org/presentationml/2006/ole">
            <mc:AlternateContent xmlns:mc="http://schemas.openxmlformats.org/markup-compatibility/2006">
              <mc:Choice xmlns:v="urn:schemas-microsoft-com:vml" Requires="v">
                <p:oleObj spid="_x0000_s68137" name="Formula" r:id="rId19" imgW="1070640" imgH="177840" progId="Equation.Ribbit">
                  <p:embed/>
                </p:oleObj>
              </mc:Choice>
              <mc:Fallback>
                <p:oleObj name="Formula" r:id="rId19" imgW="1070640" imgH="177840" progId="Equation.Ribbit">
                  <p:embed/>
                  <p:pic>
                    <p:nvPicPr>
                      <p:cNvPr id="10" name="对象 9">
                        <a:extLst>
                          <a:ext uri="{FF2B5EF4-FFF2-40B4-BE49-F238E27FC236}">
                            <a16:creationId xmlns:a16="http://schemas.microsoft.com/office/drawing/2014/main" id="{0820FB17-2860-4E77-B739-26AC66845839}"/>
                          </a:ext>
                        </a:extLst>
                      </p:cNvPr>
                      <p:cNvPicPr/>
                      <p:nvPr/>
                    </p:nvPicPr>
                    <p:blipFill>
                      <a:blip r:embed="rId20"/>
                      <a:stretch>
                        <a:fillRect/>
                      </a:stretch>
                    </p:blipFill>
                    <p:spPr>
                      <a:xfrm>
                        <a:off x="5172075" y="4904716"/>
                        <a:ext cx="1847850" cy="307975"/>
                      </a:xfrm>
                      <a:prstGeom prst="rect">
                        <a:avLst/>
                      </a:prstGeom>
                    </p:spPr>
                  </p:pic>
                </p:oleObj>
              </mc:Fallback>
            </mc:AlternateContent>
          </a:graphicData>
        </a:graphic>
      </p:graphicFrame>
      <p:sp>
        <p:nvSpPr>
          <p:cNvPr id="17" name="文本框 16">
            <a:extLst>
              <a:ext uri="{FF2B5EF4-FFF2-40B4-BE49-F238E27FC236}">
                <a16:creationId xmlns:a16="http://schemas.microsoft.com/office/drawing/2014/main" id="{259AA54B-7A0F-4579-96FD-BF6ACCDD898C}"/>
              </a:ext>
            </a:extLst>
          </p:cNvPr>
          <p:cNvSpPr txBox="1"/>
          <p:nvPr/>
        </p:nvSpPr>
        <p:spPr>
          <a:xfrm>
            <a:off x="5369480" y="6375415"/>
            <a:ext cx="6278340" cy="400110"/>
          </a:xfrm>
          <a:prstGeom prst="rect">
            <a:avLst/>
          </a:prstGeom>
          <a:noFill/>
        </p:spPr>
        <p:txBody>
          <a:bodyPr wrap="square" rtlCol="0">
            <a:spAutoFit/>
          </a:bodyPr>
          <a:lstStyle/>
          <a:p>
            <a:pPr eaLnBrk="0" fontAlgn="base" hangingPunct="0">
              <a:spcBef>
                <a:spcPct val="0"/>
              </a:spcBef>
              <a:spcAft>
                <a:spcPct val="0"/>
              </a:spcAft>
            </a:pPr>
            <a:r>
              <a:rPr lang="en-US" altLang="zh-CN" sz="2000" dirty="0">
                <a:latin typeface="华文楷体" panose="02010600040101010101" pitchFamily="2" charset="-122"/>
                <a:ea typeface="华文楷体" panose="02010600040101010101" pitchFamily="2" charset="-122"/>
              </a:rPr>
              <a:t>Y. Zhao, N. Dai, Y. Gong, MNRAS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543 (2025) 2326</a:t>
            </a:r>
            <a:endParaRPr lang="en-US" altLang="zh-CN" sz="20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6204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DA67097-535D-4C7F-9A18-E4287B27D650}"/>
              </a:ext>
            </a:extLst>
          </p:cNvPr>
          <p:cNvPicPr>
            <a:picLocks noChangeAspect="1"/>
          </p:cNvPicPr>
          <p:nvPr/>
        </p:nvPicPr>
        <p:blipFill>
          <a:blip r:embed="rId3"/>
          <a:stretch>
            <a:fillRect/>
          </a:stretch>
        </p:blipFill>
        <p:spPr>
          <a:xfrm>
            <a:off x="6563302" y="1153265"/>
            <a:ext cx="5331754" cy="5308772"/>
          </a:xfrm>
          <a:prstGeom prst="rect">
            <a:avLst/>
          </a:prstGeom>
        </p:spPr>
      </p:pic>
      <p:pic>
        <p:nvPicPr>
          <p:cNvPr id="3" name="图片 2">
            <a:extLst>
              <a:ext uri="{FF2B5EF4-FFF2-40B4-BE49-F238E27FC236}">
                <a16:creationId xmlns:a16="http://schemas.microsoft.com/office/drawing/2014/main" id="{57CACE7F-984B-47C1-93B5-842DAAA2F8A5}"/>
              </a:ext>
            </a:extLst>
          </p:cNvPr>
          <p:cNvPicPr>
            <a:picLocks noChangeAspect="1"/>
          </p:cNvPicPr>
          <p:nvPr/>
        </p:nvPicPr>
        <p:blipFill>
          <a:blip r:embed="rId4"/>
          <a:stretch>
            <a:fillRect/>
          </a:stretch>
        </p:blipFill>
        <p:spPr>
          <a:xfrm>
            <a:off x="200846" y="1075548"/>
            <a:ext cx="5321248" cy="5464207"/>
          </a:xfrm>
          <a:prstGeom prst="rect">
            <a:avLst/>
          </a:prstGeom>
        </p:spPr>
      </p:pic>
      <p:sp>
        <p:nvSpPr>
          <p:cNvPr id="2" name="标题 1">
            <a:extLst>
              <a:ext uri="{FF2B5EF4-FFF2-40B4-BE49-F238E27FC236}">
                <a16:creationId xmlns:a16="http://schemas.microsoft.com/office/drawing/2014/main" id="{74273B75-542E-4565-BC2F-9E2CE52E6608}"/>
              </a:ext>
            </a:extLst>
          </p:cNvPr>
          <p:cNvSpPr>
            <a:spLocks noGrp="1"/>
          </p:cNvSpPr>
          <p:nvPr>
            <p:ph type="title"/>
          </p:nvPr>
        </p:nvSpPr>
        <p:spPr/>
        <p:txBody>
          <a:bodyPr/>
          <a:lstStyle/>
          <a:p>
            <a:r>
              <a:rPr lang="en-US" altLang="zh-CN" dirty="0"/>
              <a:t>The distinction between different DM halos</a:t>
            </a:r>
            <a:endParaRPr lang="zh-CN" altLang="en-US" dirty="0"/>
          </a:p>
        </p:txBody>
      </p:sp>
      <p:graphicFrame>
        <p:nvGraphicFramePr>
          <p:cNvPr id="5" name="对象 4">
            <a:extLst>
              <a:ext uri="{FF2B5EF4-FFF2-40B4-BE49-F238E27FC236}">
                <a16:creationId xmlns:a16="http://schemas.microsoft.com/office/drawing/2014/main" id="{42B28304-6AA9-42D3-B00C-A3A8378077E4}"/>
              </a:ext>
            </a:extLst>
          </p:cNvPr>
          <p:cNvGraphicFramePr>
            <a:graphicFrameLocks noChangeAspect="1"/>
          </p:cNvGraphicFramePr>
          <p:nvPr>
            <p:extLst/>
          </p:nvPr>
        </p:nvGraphicFramePr>
        <p:xfrm>
          <a:off x="5271540" y="1965210"/>
          <a:ext cx="1847850" cy="307975"/>
        </p:xfrm>
        <a:graphic>
          <a:graphicData uri="http://schemas.openxmlformats.org/presentationml/2006/ole">
            <mc:AlternateContent xmlns:mc="http://schemas.openxmlformats.org/markup-compatibility/2006">
              <mc:Choice xmlns:v="urn:schemas-microsoft-com:vml" Requires="v">
                <p:oleObj spid="_x0000_s68878" name="Formula" r:id="rId5" imgW="1070640" imgH="177840" progId="Equation.Ribbit">
                  <p:embed/>
                </p:oleObj>
              </mc:Choice>
              <mc:Fallback>
                <p:oleObj name="Formula" r:id="rId5" imgW="1070640" imgH="177840" progId="Equation.Ribbit">
                  <p:embed/>
                  <p:pic>
                    <p:nvPicPr>
                      <p:cNvPr id="5" name="对象 4">
                        <a:extLst>
                          <a:ext uri="{FF2B5EF4-FFF2-40B4-BE49-F238E27FC236}">
                            <a16:creationId xmlns:a16="http://schemas.microsoft.com/office/drawing/2014/main" id="{42B28304-6AA9-42D3-B00C-A3A8378077E4}"/>
                          </a:ext>
                        </a:extLst>
                      </p:cNvPr>
                      <p:cNvPicPr/>
                      <p:nvPr/>
                    </p:nvPicPr>
                    <p:blipFill>
                      <a:blip r:embed="rId6"/>
                      <a:stretch>
                        <a:fillRect/>
                      </a:stretch>
                    </p:blipFill>
                    <p:spPr>
                      <a:xfrm>
                        <a:off x="5271540" y="1965210"/>
                        <a:ext cx="1847850" cy="307975"/>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88C9B5D9-6DDC-4795-ABB6-6637BE38E0DF}"/>
              </a:ext>
            </a:extLst>
          </p:cNvPr>
          <p:cNvGraphicFramePr>
            <a:graphicFrameLocks noChangeAspect="1"/>
          </p:cNvGraphicFramePr>
          <p:nvPr>
            <p:extLst/>
          </p:nvPr>
        </p:nvGraphicFramePr>
        <p:xfrm>
          <a:off x="4904506" y="3121025"/>
          <a:ext cx="1979613" cy="307975"/>
        </p:xfrm>
        <a:graphic>
          <a:graphicData uri="http://schemas.openxmlformats.org/presentationml/2006/ole">
            <mc:AlternateContent xmlns:mc="http://schemas.openxmlformats.org/markup-compatibility/2006">
              <mc:Choice xmlns:v="urn:schemas-microsoft-com:vml" Requires="v">
                <p:oleObj spid="_x0000_s68879" name="Formula" r:id="rId7" imgW="1145880" imgH="177840" progId="Equation.Ribbit">
                  <p:embed/>
                </p:oleObj>
              </mc:Choice>
              <mc:Fallback>
                <p:oleObj name="Formula" r:id="rId7" imgW="1145880" imgH="177840" progId="Equation.Ribbit">
                  <p:embed/>
                  <p:pic>
                    <p:nvPicPr>
                      <p:cNvPr id="6" name="对象 5">
                        <a:extLst>
                          <a:ext uri="{FF2B5EF4-FFF2-40B4-BE49-F238E27FC236}">
                            <a16:creationId xmlns:a16="http://schemas.microsoft.com/office/drawing/2014/main" id="{88C9B5D9-6DDC-4795-ABB6-6637BE38E0DF}"/>
                          </a:ext>
                        </a:extLst>
                      </p:cNvPr>
                      <p:cNvPicPr/>
                      <p:nvPr/>
                    </p:nvPicPr>
                    <p:blipFill>
                      <a:blip r:embed="rId8"/>
                      <a:stretch>
                        <a:fillRect/>
                      </a:stretch>
                    </p:blipFill>
                    <p:spPr>
                      <a:xfrm>
                        <a:off x="4904506" y="3121025"/>
                        <a:ext cx="1979613" cy="307975"/>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82BAF59D-E6D7-4C26-8886-CEF65FDE207C}"/>
              </a:ext>
            </a:extLst>
          </p:cNvPr>
          <p:cNvGraphicFramePr>
            <a:graphicFrameLocks noChangeAspect="1"/>
          </p:cNvGraphicFramePr>
          <p:nvPr>
            <p:extLst/>
          </p:nvPr>
        </p:nvGraphicFramePr>
        <p:xfrm>
          <a:off x="5036269" y="4852419"/>
          <a:ext cx="1847850" cy="307975"/>
        </p:xfrm>
        <a:graphic>
          <a:graphicData uri="http://schemas.openxmlformats.org/presentationml/2006/ole">
            <mc:AlternateContent xmlns:mc="http://schemas.openxmlformats.org/markup-compatibility/2006">
              <mc:Choice xmlns:v="urn:schemas-microsoft-com:vml" Requires="v">
                <p:oleObj spid="_x0000_s68880" name="Formula" r:id="rId9" imgW="1070640" imgH="177840" progId="Equation.Ribbit">
                  <p:embed/>
                </p:oleObj>
              </mc:Choice>
              <mc:Fallback>
                <p:oleObj name="Formula" r:id="rId9" imgW="1070640" imgH="177840" progId="Equation.Ribbit">
                  <p:embed/>
                  <p:pic>
                    <p:nvPicPr>
                      <p:cNvPr id="7" name="对象 6">
                        <a:extLst>
                          <a:ext uri="{FF2B5EF4-FFF2-40B4-BE49-F238E27FC236}">
                            <a16:creationId xmlns:a16="http://schemas.microsoft.com/office/drawing/2014/main" id="{82BAF59D-E6D7-4C26-8886-CEF65FDE207C}"/>
                          </a:ext>
                        </a:extLst>
                      </p:cNvPr>
                      <p:cNvPicPr/>
                      <p:nvPr/>
                    </p:nvPicPr>
                    <p:blipFill>
                      <a:blip r:embed="rId10"/>
                      <a:stretch>
                        <a:fillRect/>
                      </a:stretch>
                    </p:blipFill>
                    <p:spPr>
                      <a:xfrm>
                        <a:off x="5036269" y="4852419"/>
                        <a:ext cx="1847850" cy="307975"/>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B2837D3C-3137-4BD1-9E37-4DA31BB4F28A}"/>
              </a:ext>
            </a:extLst>
          </p:cNvPr>
          <p:cNvGraphicFramePr>
            <a:graphicFrameLocks noChangeAspect="1"/>
          </p:cNvGraphicFramePr>
          <p:nvPr>
            <p:extLst/>
          </p:nvPr>
        </p:nvGraphicFramePr>
        <p:xfrm>
          <a:off x="5769775" y="1234276"/>
          <a:ext cx="784225" cy="307975"/>
        </p:xfrm>
        <a:graphic>
          <a:graphicData uri="http://schemas.openxmlformats.org/presentationml/2006/ole">
            <mc:AlternateContent xmlns:mc="http://schemas.openxmlformats.org/markup-compatibility/2006">
              <mc:Choice xmlns:v="urn:schemas-microsoft-com:vml" Requires="v">
                <p:oleObj spid="_x0000_s68881" name="Formula" r:id="rId11" imgW="453600" imgH="177840" progId="Equation.Ribbit">
                  <p:embed/>
                </p:oleObj>
              </mc:Choice>
              <mc:Fallback>
                <p:oleObj name="Formula" r:id="rId11" imgW="453600" imgH="177840" progId="Equation.Ribbit">
                  <p:embed/>
                  <p:pic>
                    <p:nvPicPr>
                      <p:cNvPr id="8" name="对象 7">
                        <a:extLst>
                          <a:ext uri="{FF2B5EF4-FFF2-40B4-BE49-F238E27FC236}">
                            <a16:creationId xmlns:a16="http://schemas.microsoft.com/office/drawing/2014/main" id="{B2837D3C-3137-4BD1-9E37-4DA31BB4F28A}"/>
                          </a:ext>
                        </a:extLst>
                      </p:cNvPr>
                      <p:cNvPicPr/>
                      <p:nvPr/>
                    </p:nvPicPr>
                    <p:blipFill>
                      <a:blip r:embed="rId12"/>
                      <a:stretch>
                        <a:fillRect/>
                      </a:stretch>
                    </p:blipFill>
                    <p:spPr>
                      <a:xfrm>
                        <a:off x="5769775" y="1234276"/>
                        <a:ext cx="784225" cy="307975"/>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CF8AC452-8936-430D-A3FC-DF2C20A705D6}"/>
              </a:ext>
            </a:extLst>
          </p:cNvPr>
          <p:cNvSpPr txBox="1"/>
          <p:nvPr/>
        </p:nvSpPr>
        <p:spPr>
          <a:xfrm>
            <a:off x="5211783" y="6385220"/>
            <a:ext cx="2292615" cy="461665"/>
          </a:xfrm>
          <a:prstGeom prst="rect">
            <a:avLst/>
          </a:prstGeom>
          <a:noFill/>
        </p:spPr>
        <p:txBody>
          <a:bodyPr wrap="none" rtlCol="0">
            <a:spAutoFit/>
          </a:bodyPr>
          <a:lstStyle/>
          <a:p>
            <a:r>
              <a:rPr lang="en-US" altLang="zh-CN" sz="2400" dirty="0">
                <a:solidFill>
                  <a:srgbClr val="0000FE"/>
                </a:solidFill>
                <a:latin typeface="Times New Roman" panose="02020603050405020304" pitchFamily="18" charset="0"/>
                <a:cs typeface="Times New Roman" panose="02020603050405020304" pitchFamily="18" charset="0"/>
              </a:rPr>
              <a:t>Orbital evolution</a:t>
            </a:r>
            <a:endParaRPr lang="zh-CN" altLang="en-US" sz="2400" dirty="0">
              <a:solidFill>
                <a:srgbClr val="0000F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1835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5318ED-FBDB-42F5-8551-5946FBE449FD}"/>
              </a:ext>
            </a:extLst>
          </p:cNvPr>
          <p:cNvSpPr>
            <a:spLocks noGrp="1"/>
          </p:cNvSpPr>
          <p:nvPr>
            <p:ph type="title"/>
          </p:nvPr>
        </p:nvSpPr>
        <p:spPr/>
        <p:txBody>
          <a:bodyPr/>
          <a:lstStyle/>
          <a:p>
            <a:r>
              <a:rPr lang="en-US" altLang="zh-CN" dirty="0"/>
              <a:t>Orbital evolution with different DM halos</a:t>
            </a:r>
            <a:endParaRPr lang="zh-CN" altLang="en-US" dirty="0"/>
          </a:p>
        </p:txBody>
      </p:sp>
      <p:sp>
        <p:nvSpPr>
          <p:cNvPr id="3" name="内容占位符 2">
            <a:extLst>
              <a:ext uri="{FF2B5EF4-FFF2-40B4-BE49-F238E27FC236}">
                <a16:creationId xmlns:a16="http://schemas.microsoft.com/office/drawing/2014/main" id="{B3C10CE9-4CF0-49B3-910B-EC34E8BCE3AC}"/>
              </a:ext>
            </a:extLst>
          </p:cNvPr>
          <p:cNvSpPr>
            <a:spLocks noGrp="1"/>
          </p:cNvSpPr>
          <p:nvPr>
            <p:ph idx="1"/>
          </p:nvPr>
        </p:nvSpPr>
        <p:spPr>
          <a:xfrm>
            <a:off x="597568" y="1411737"/>
            <a:ext cx="11347384" cy="5239319"/>
          </a:xfrm>
        </p:spPr>
        <p:txBody>
          <a:bodyPr>
            <a:normAutofit lnSpcReduction="10000"/>
          </a:bodyPr>
          <a:lstStyle/>
          <a:p>
            <a:r>
              <a:rPr lang="en-US" altLang="zh-CN" dirty="0"/>
              <a:t>The evolution of EMRIs within </a:t>
            </a:r>
            <a:r>
              <a:rPr lang="en-US" altLang="zh-CN" dirty="0" err="1"/>
              <a:t>Hernquist</a:t>
            </a:r>
            <a:r>
              <a:rPr lang="en-US" altLang="zh-CN" dirty="0"/>
              <a:t>-type DM halos significantly affects the semi-latus rectum and eccentricity, while the Burkert density distribution has the least influence.</a:t>
            </a:r>
          </a:p>
          <a:p>
            <a:r>
              <a:rPr lang="en-US" altLang="zh-CN" dirty="0"/>
              <a:t>EMRIs embedded in </a:t>
            </a:r>
            <a:r>
              <a:rPr lang="en-US" altLang="zh-CN" dirty="0" err="1"/>
              <a:t>Hernquist</a:t>
            </a:r>
            <a:r>
              <a:rPr lang="en-US" altLang="zh-CN" dirty="0"/>
              <a:t>-type DM halos evolve more slowly compared to those without DM </a:t>
            </a:r>
            <a:r>
              <a:rPr lang="en-US" altLang="zh-CN" dirty="0" err="1"/>
              <a:t>halos,whereas</a:t>
            </a:r>
            <a:r>
              <a:rPr lang="en-US" altLang="zh-CN" dirty="0"/>
              <a:t> EMRIs in Burkert-type and NFW-type halos evolve more rapidly.</a:t>
            </a:r>
          </a:p>
          <a:p>
            <a:r>
              <a:rPr lang="en-US" altLang="zh-CN" dirty="0"/>
              <a:t>The presence of DM halos reduces the rate of eccentricity decrease for EMRIs across all three types of DM halos.</a:t>
            </a:r>
          </a:p>
          <a:p>
            <a:r>
              <a:rPr lang="en-US" altLang="zh-CN" dirty="0"/>
              <a:t>With the same compactness, larger values of           lead to greater differences in the evolution of the semi-latus rectum and eccentricity across the three DM halo models.</a:t>
            </a:r>
          </a:p>
          <a:p>
            <a:r>
              <a:rPr lang="en-US" altLang="zh-CN" dirty="0"/>
              <a:t>Higher compactness and density distribution of DM halos lead to larger variations in the evolution of both the semi-latus rectum and eccentricity.</a:t>
            </a:r>
            <a:endParaRPr lang="zh-CN" altLang="en-US" dirty="0"/>
          </a:p>
        </p:txBody>
      </p:sp>
      <p:graphicFrame>
        <p:nvGraphicFramePr>
          <p:cNvPr id="4" name="对象 3">
            <a:extLst>
              <a:ext uri="{FF2B5EF4-FFF2-40B4-BE49-F238E27FC236}">
                <a16:creationId xmlns:a16="http://schemas.microsoft.com/office/drawing/2014/main" id="{9D1E6CFD-8AAB-4FF8-AF87-7228BCA78E82}"/>
              </a:ext>
            </a:extLst>
          </p:cNvPr>
          <p:cNvGraphicFramePr>
            <a:graphicFrameLocks noChangeAspect="1"/>
          </p:cNvGraphicFramePr>
          <p:nvPr>
            <p:extLst/>
          </p:nvPr>
        </p:nvGraphicFramePr>
        <p:xfrm>
          <a:off x="7390481" y="4567588"/>
          <a:ext cx="622300" cy="327025"/>
        </p:xfrm>
        <a:graphic>
          <a:graphicData uri="http://schemas.openxmlformats.org/presentationml/2006/ole">
            <mc:AlternateContent xmlns:mc="http://schemas.openxmlformats.org/markup-compatibility/2006">
              <mc:Choice xmlns:v="urn:schemas-microsoft-com:vml" Requires="v">
                <p:oleObj spid="_x0000_s69701" name="Formula" r:id="rId3" imgW="359640" imgH="188280" progId="Equation.Ribbit">
                  <p:embed/>
                </p:oleObj>
              </mc:Choice>
              <mc:Fallback>
                <p:oleObj name="Formula" r:id="rId3" imgW="359640" imgH="188280" progId="Equation.Ribbit">
                  <p:embed/>
                  <p:pic>
                    <p:nvPicPr>
                      <p:cNvPr id="4" name="对象 3">
                        <a:extLst>
                          <a:ext uri="{FF2B5EF4-FFF2-40B4-BE49-F238E27FC236}">
                            <a16:creationId xmlns:a16="http://schemas.microsoft.com/office/drawing/2014/main" id="{9D1E6CFD-8AAB-4FF8-AF87-7228BCA78E82}"/>
                          </a:ext>
                        </a:extLst>
                      </p:cNvPr>
                      <p:cNvPicPr/>
                      <p:nvPr/>
                    </p:nvPicPr>
                    <p:blipFill>
                      <a:blip r:embed="rId4"/>
                      <a:stretch>
                        <a:fillRect/>
                      </a:stretch>
                    </p:blipFill>
                    <p:spPr>
                      <a:xfrm>
                        <a:off x="7390481" y="4567588"/>
                        <a:ext cx="622300" cy="327025"/>
                      </a:xfrm>
                      <a:prstGeom prst="rect">
                        <a:avLst/>
                      </a:prstGeom>
                    </p:spPr>
                  </p:pic>
                </p:oleObj>
              </mc:Fallback>
            </mc:AlternateContent>
          </a:graphicData>
        </a:graphic>
      </p:graphicFrame>
    </p:spTree>
    <p:extLst>
      <p:ext uri="{BB962C8B-B14F-4D97-AF65-F5344CB8AC3E}">
        <p14:creationId xmlns:p14="http://schemas.microsoft.com/office/powerpoint/2010/main" val="443116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1C2ADB-872D-47AC-AE7C-89F70A4D1DE5}"/>
              </a:ext>
            </a:extLst>
          </p:cNvPr>
          <p:cNvSpPr>
            <a:spLocks noGrp="1"/>
          </p:cNvSpPr>
          <p:nvPr>
            <p:ph type="title"/>
          </p:nvPr>
        </p:nvSpPr>
        <p:spPr/>
        <p:txBody>
          <a:bodyPr/>
          <a:lstStyle/>
          <a:p>
            <a:r>
              <a:rPr lang="en-US" altLang="zh-CN" dirty="0"/>
              <a:t>The distinction between different DM halos</a:t>
            </a:r>
            <a:endParaRPr lang="zh-CN" altLang="en-US" dirty="0"/>
          </a:p>
        </p:txBody>
      </p:sp>
      <p:sp>
        <p:nvSpPr>
          <p:cNvPr id="3" name="内容占位符 2">
            <a:extLst>
              <a:ext uri="{FF2B5EF4-FFF2-40B4-BE49-F238E27FC236}">
                <a16:creationId xmlns:a16="http://schemas.microsoft.com/office/drawing/2014/main" id="{605B4B9A-44BA-4EF6-B7B0-AFBEDCE54CF4}"/>
              </a:ext>
            </a:extLst>
          </p:cNvPr>
          <p:cNvSpPr>
            <a:spLocks noGrp="1"/>
          </p:cNvSpPr>
          <p:nvPr>
            <p:ph idx="1"/>
          </p:nvPr>
        </p:nvSpPr>
        <p:spPr>
          <a:xfrm>
            <a:off x="568692" y="1363612"/>
            <a:ext cx="10515600" cy="4351338"/>
          </a:xfrm>
        </p:spPr>
        <p:txBody>
          <a:bodyPr/>
          <a:lstStyle/>
          <a:p>
            <a:r>
              <a:rPr lang="en-US" altLang="zh-CN" dirty="0"/>
              <a:t>Number of cycles</a:t>
            </a:r>
            <a:endParaRPr lang="zh-CN" altLang="en-US" dirty="0"/>
          </a:p>
        </p:txBody>
      </p:sp>
      <p:pic>
        <p:nvPicPr>
          <p:cNvPr id="4" name="图片 3">
            <a:extLst>
              <a:ext uri="{FF2B5EF4-FFF2-40B4-BE49-F238E27FC236}">
                <a16:creationId xmlns:a16="http://schemas.microsoft.com/office/drawing/2014/main" id="{6DC9813E-7235-4B6E-BF33-DA0963749BBD}"/>
              </a:ext>
            </a:extLst>
          </p:cNvPr>
          <p:cNvPicPr>
            <a:picLocks noChangeAspect="1"/>
          </p:cNvPicPr>
          <p:nvPr/>
        </p:nvPicPr>
        <p:blipFill>
          <a:blip r:embed="rId3"/>
          <a:stretch>
            <a:fillRect/>
          </a:stretch>
        </p:blipFill>
        <p:spPr>
          <a:xfrm>
            <a:off x="1164421" y="1896592"/>
            <a:ext cx="9561167" cy="3818358"/>
          </a:xfrm>
          <a:prstGeom prst="rect">
            <a:avLst/>
          </a:prstGeom>
        </p:spPr>
      </p:pic>
      <p:graphicFrame>
        <p:nvGraphicFramePr>
          <p:cNvPr id="5" name="对象 4">
            <a:extLst>
              <a:ext uri="{FF2B5EF4-FFF2-40B4-BE49-F238E27FC236}">
                <a16:creationId xmlns:a16="http://schemas.microsoft.com/office/drawing/2014/main" id="{97F8D5F5-3790-4C32-80FD-28870B1280BC}"/>
              </a:ext>
            </a:extLst>
          </p:cNvPr>
          <p:cNvGraphicFramePr>
            <a:graphicFrameLocks noChangeAspect="1"/>
          </p:cNvGraphicFramePr>
          <p:nvPr>
            <p:extLst>
              <p:ext uri="{D42A27DB-BD31-4B8C-83A1-F6EECF244321}">
                <p14:modId xmlns:p14="http://schemas.microsoft.com/office/powerpoint/2010/main" val="1374188259"/>
              </p:ext>
            </p:extLst>
          </p:nvPr>
        </p:nvGraphicFramePr>
        <p:xfrm>
          <a:off x="9467131" y="4549174"/>
          <a:ext cx="1474788" cy="320675"/>
        </p:xfrm>
        <a:graphic>
          <a:graphicData uri="http://schemas.openxmlformats.org/presentationml/2006/ole">
            <mc:AlternateContent xmlns:mc="http://schemas.openxmlformats.org/markup-compatibility/2006">
              <mc:Choice xmlns:v="urn:schemas-microsoft-com:vml" Requires="v">
                <p:oleObj spid="_x0000_s70926" name="Formula" r:id="rId4" imgW="853560" imgH="185760" progId="Equation.Ribbit">
                  <p:embed/>
                </p:oleObj>
              </mc:Choice>
              <mc:Fallback>
                <p:oleObj name="Formula" r:id="rId4" imgW="853560" imgH="185760" progId="Equation.Ribbit">
                  <p:embed/>
                  <p:pic>
                    <p:nvPicPr>
                      <p:cNvPr id="5" name="对象 4">
                        <a:extLst>
                          <a:ext uri="{FF2B5EF4-FFF2-40B4-BE49-F238E27FC236}">
                            <a16:creationId xmlns:a16="http://schemas.microsoft.com/office/drawing/2014/main" id="{97F8D5F5-3790-4C32-80FD-28870B1280BC}"/>
                          </a:ext>
                        </a:extLst>
                      </p:cNvPr>
                      <p:cNvPicPr/>
                      <p:nvPr/>
                    </p:nvPicPr>
                    <p:blipFill>
                      <a:blip r:embed="rId5"/>
                      <a:stretch>
                        <a:fillRect/>
                      </a:stretch>
                    </p:blipFill>
                    <p:spPr>
                      <a:xfrm>
                        <a:off x="9467131" y="4549174"/>
                        <a:ext cx="1474788" cy="320675"/>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8CA6CA8C-CF60-4246-AB00-F9B5DF8BCDB2}"/>
              </a:ext>
            </a:extLst>
          </p:cNvPr>
          <p:cNvGraphicFramePr>
            <a:graphicFrameLocks noChangeAspect="1"/>
          </p:cNvGraphicFramePr>
          <p:nvPr>
            <p:extLst>
              <p:ext uri="{D42A27DB-BD31-4B8C-83A1-F6EECF244321}">
                <p14:modId xmlns:p14="http://schemas.microsoft.com/office/powerpoint/2010/main" val="609750983"/>
              </p:ext>
            </p:extLst>
          </p:nvPr>
        </p:nvGraphicFramePr>
        <p:xfrm>
          <a:off x="2630371" y="4625974"/>
          <a:ext cx="1471613" cy="320675"/>
        </p:xfrm>
        <a:graphic>
          <a:graphicData uri="http://schemas.openxmlformats.org/presentationml/2006/ole">
            <mc:AlternateContent xmlns:mc="http://schemas.openxmlformats.org/markup-compatibility/2006">
              <mc:Choice xmlns:v="urn:schemas-microsoft-com:vml" Requires="v">
                <p:oleObj spid="_x0000_s70927" name="Formula" r:id="rId6" imgW="852480" imgH="185760" progId="Equation.Ribbit">
                  <p:embed/>
                </p:oleObj>
              </mc:Choice>
              <mc:Fallback>
                <p:oleObj name="Formula" r:id="rId6" imgW="852480" imgH="185760" progId="Equation.Ribbit">
                  <p:embed/>
                  <p:pic>
                    <p:nvPicPr>
                      <p:cNvPr id="6" name="对象 5">
                        <a:extLst>
                          <a:ext uri="{FF2B5EF4-FFF2-40B4-BE49-F238E27FC236}">
                            <a16:creationId xmlns:a16="http://schemas.microsoft.com/office/drawing/2014/main" id="{8CA6CA8C-CF60-4246-AB00-F9B5DF8BCDB2}"/>
                          </a:ext>
                        </a:extLst>
                      </p:cNvPr>
                      <p:cNvPicPr/>
                      <p:nvPr/>
                    </p:nvPicPr>
                    <p:blipFill>
                      <a:blip r:embed="rId7"/>
                      <a:stretch>
                        <a:fillRect/>
                      </a:stretch>
                    </p:blipFill>
                    <p:spPr>
                      <a:xfrm>
                        <a:off x="2630371" y="4625974"/>
                        <a:ext cx="1471613" cy="320675"/>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C47A939B-D3D1-44C7-8AAB-688B312B76B5}"/>
              </a:ext>
            </a:extLst>
          </p:cNvPr>
          <p:cNvGraphicFramePr>
            <a:graphicFrameLocks noChangeAspect="1"/>
          </p:cNvGraphicFramePr>
          <p:nvPr>
            <p:extLst>
              <p:ext uri="{D42A27DB-BD31-4B8C-83A1-F6EECF244321}">
                <p14:modId xmlns:p14="http://schemas.microsoft.com/office/powerpoint/2010/main" val="2708174812"/>
              </p:ext>
            </p:extLst>
          </p:nvPr>
        </p:nvGraphicFramePr>
        <p:xfrm>
          <a:off x="7210391" y="4625974"/>
          <a:ext cx="1471613" cy="320675"/>
        </p:xfrm>
        <a:graphic>
          <a:graphicData uri="http://schemas.openxmlformats.org/presentationml/2006/ole">
            <mc:AlternateContent xmlns:mc="http://schemas.openxmlformats.org/markup-compatibility/2006">
              <mc:Choice xmlns:v="urn:schemas-microsoft-com:vml" Requires="v">
                <p:oleObj spid="_x0000_s70928" name="Formula" r:id="rId8" imgW="852480" imgH="185760" progId="Equation.Ribbit">
                  <p:embed/>
                </p:oleObj>
              </mc:Choice>
              <mc:Fallback>
                <p:oleObj name="Formula" r:id="rId8" imgW="852480" imgH="185760" progId="Equation.Ribbit">
                  <p:embed/>
                  <p:pic>
                    <p:nvPicPr>
                      <p:cNvPr id="7" name="对象 6">
                        <a:extLst>
                          <a:ext uri="{FF2B5EF4-FFF2-40B4-BE49-F238E27FC236}">
                            <a16:creationId xmlns:a16="http://schemas.microsoft.com/office/drawing/2014/main" id="{C47A939B-D3D1-44C7-8AAB-688B312B76B5}"/>
                          </a:ext>
                        </a:extLst>
                      </p:cNvPr>
                      <p:cNvPicPr/>
                      <p:nvPr/>
                    </p:nvPicPr>
                    <p:blipFill>
                      <a:blip r:embed="rId7"/>
                      <a:stretch>
                        <a:fillRect/>
                      </a:stretch>
                    </p:blipFill>
                    <p:spPr>
                      <a:xfrm>
                        <a:off x="7210391" y="4625974"/>
                        <a:ext cx="1471613" cy="320675"/>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78C3DAFC-4E5E-4ED9-B702-D164CF2CF1FA}"/>
              </a:ext>
            </a:extLst>
          </p:cNvPr>
          <p:cNvGraphicFramePr>
            <a:graphicFrameLocks noChangeAspect="1"/>
          </p:cNvGraphicFramePr>
          <p:nvPr>
            <p:extLst>
              <p:ext uri="{D42A27DB-BD31-4B8C-83A1-F6EECF244321}">
                <p14:modId xmlns:p14="http://schemas.microsoft.com/office/powerpoint/2010/main" val="969796549"/>
              </p:ext>
            </p:extLst>
          </p:nvPr>
        </p:nvGraphicFramePr>
        <p:xfrm>
          <a:off x="4771671" y="4567890"/>
          <a:ext cx="1474788" cy="320675"/>
        </p:xfrm>
        <a:graphic>
          <a:graphicData uri="http://schemas.openxmlformats.org/presentationml/2006/ole">
            <mc:AlternateContent xmlns:mc="http://schemas.openxmlformats.org/markup-compatibility/2006">
              <mc:Choice xmlns:v="urn:schemas-microsoft-com:vml" Requires="v">
                <p:oleObj spid="_x0000_s70929" name="Formula" r:id="rId9" imgW="853560" imgH="185760" progId="Equation.Ribbit">
                  <p:embed/>
                </p:oleObj>
              </mc:Choice>
              <mc:Fallback>
                <p:oleObj name="Formula" r:id="rId9" imgW="853560" imgH="185760" progId="Equation.Ribbit">
                  <p:embed/>
                  <p:pic>
                    <p:nvPicPr>
                      <p:cNvPr id="8" name="对象 7">
                        <a:extLst>
                          <a:ext uri="{FF2B5EF4-FFF2-40B4-BE49-F238E27FC236}">
                            <a16:creationId xmlns:a16="http://schemas.microsoft.com/office/drawing/2014/main" id="{78C3DAFC-4E5E-4ED9-B702-D164CF2CF1FA}"/>
                          </a:ext>
                        </a:extLst>
                      </p:cNvPr>
                      <p:cNvPicPr/>
                      <p:nvPr/>
                    </p:nvPicPr>
                    <p:blipFill>
                      <a:blip r:embed="rId5"/>
                      <a:stretch>
                        <a:fillRect/>
                      </a:stretch>
                    </p:blipFill>
                    <p:spPr>
                      <a:xfrm>
                        <a:off x="4771671" y="4567890"/>
                        <a:ext cx="1474788" cy="320675"/>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3A8EDA67-40C5-4018-9B68-97E6046055A8}"/>
              </a:ext>
            </a:extLst>
          </p:cNvPr>
          <p:cNvSpPr txBox="1"/>
          <p:nvPr/>
        </p:nvSpPr>
        <p:spPr>
          <a:xfrm>
            <a:off x="4101984" y="6159052"/>
            <a:ext cx="6278340" cy="400110"/>
          </a:xfrm>
          <a:prstGeom prst="rect">
            <a:avLst/>
          </a:prstGeom>
          <a:noFill/>
        </p:spPr>
        <p:txBody>
          <a:bodyPr wrap="square" rtlCol="0">
            <a:spAutoFit/>
          </a:bodyPr>
          <a:lstStyle/>
          <a:p>
            <a:pPr eaLnBrk="0" fontAlgn="base" hangingPunct="0">
              <a:spcBef>
                <a:spcPct val="0"/>
              </a:spcBef>
              <a:spcAft>
                <a:spcPct val="0"/>
              </a:spcAft>
            </a:pPr>
            <a:r>
              <a:rPr lang="en-US" altLang="zh-CN" sz="2000" dirty="0">
                <a:latin typeface="华文楷体" panose="02010600040101010101" pitchFamily="2" charset="-122"/>
                <a:ea typeface="华文楷体" panose="02010600040101010101" pitchFamily="2" charset="-122"/>
              </a:rPr>
              <a:t>Y. Zhao, N. Dai, Y. Gong, MNRAS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543 (2025) 2326</a:t>
            </a:r>
            <a:endParaRPr lang="en-US" altLang="zh-CN" sz="20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4248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293C6B90-7555-4AE0-AF80-BB17E688CB2C}"/>
              </a:ext>
            </a:extLst>
          </p:cNvPr>
          <p:cNvPicPr>
            <a:picLocks noChangeAspect="1"/>
          </p:cNvPicPr>
          <p:nvPr/>
        </p:nvPicPr>
        <p:blipFill>
          <a:blip r:embed="rId3"/>
          <a:stretch>
            <a:fillRect/>
          </a:stretch>
        </p:blipFill>
        <p:spPr>
          <a:xfrm>
            <a:off x="1240386" y="2149646"/>
            <a:ext cx="9470196" cy="3903745"/>
          </a:xfrm>
          <a:prstGeom prst="rect">
            <a:avLst/>
          </a:prstGeom>
        </p:spPr>
      </p:pic>
      <p:sp>
        <p:nvSpPr>
          <p:cNvPr id="2" name="标题 1">
            <a:extLst>
              <a:ext uri="{FF2B5EF4-FFF2-40B4-BE49-F238E27FC236}">
                <a16:creationId xmlns:a16="http://schemas.microsoft.com/office/drawing/2014/main" id="{FDE5F82F-D9E1-4E58-A64A-64D41CADA458}"/>
              </a:ext>
            </a:extLst>
          </p:cNvPr>
          <p:cNvSpPr>
            <a:spLocks noGrp="1"/>
          </p:cNvSpPr>
          <p:nvPr>
            <p:ph type="title"/>
          </p:nvPr>
        </p:nvSpPr>
        <p:spPr/>
        <p:txBody>
          <a:bodyPr/>
          <a:lstStyle/>
          <a:p>
            <a:r>
              <a:rPr lang="en-US" altLang="zh-CN" dirty="0"/>
              <a:t>The distinction between different DM halos</a:t>
            </a:r>
            <a:endParaRPr lang="zh-CN" altLang="en-US" dirty="0"/>
          </a:p>
        </p:txBody>
      </p:sp>
      <p:sp>
        <p:nvSpPr>
          <p:cNvPr id="3" name="内容占位符 2">
            <a:extLst>
              <a:ext uri="{FF2B5EF4-FFF2-40B4-BE49-F238E27FC236}">
                <a16:creationId xmlns:a16="http://schemas.microsoft.com/office/drawing/2014/main" id="{A63FC8F9-2894-47D8-A160-37BB4F7B8598}"/>
              </a:ext>
            </a:extLst>
          </p:cNvPr>
          <p:cNvSpPr>
            <a:spLocks noGrp="1"/>
          </p:cNvSpPr>
          <p:nvPr>
            <p:ph idx="1"/>
          </p:nvPr>
        </p:nvSpPr>
        <p:spPr>
          <a:xfrm>
            <a:off x="703446" y="1459865"/>
            <a:ext cx="10515600" cy="4351338"/>
          </a:xfrm>
        </p:spPr>
        <p:txBody>
          <a:bodyPr/>
          <a:lstStyle/>
          <a:p>
            <a:r>
              <a:rPr lang="en-US" altLang="zh-CN" dirty="0"/>
              <a:t>Mismatch (LISA)</a:t>
            </a:r>
            <a:endParaRPr lang="zh-CN" altLang="en-US" dirty="0"/>
          </a:p>
        </p:txBody>
      </p:sp>
      <p:graphicFrame>
        <p:nvGraphicFramePr>
          <p:cNvPr id="5" name="对象 4">
            <a:extLst>
              <a:ext uri="{FF2B5EF4-FFF2-40B4-BE49-F238E27FC236}">
                <a16:creationId xmlns:a16="http://schemas.microsoft.com/office/drawing/2014/main" id="{408A5CEE-CFE2-43B6-BBF0-9824A49D1C65}"/>
              </a:ext>
            </a:extLst>
          </p:cNvPr>
          <p:cNvGraphicFramePr>
            <a:graphicFrameLocks noChangeAspect="1"/>
          </p:cNvGraphicFramePr>
          <p:nvPr>
            <p:extLst>
              <p:ext uri="{D42A27DB-BD31-4B8C-83A1-F6EECF244321}">
                <p14:modId xmlns:p14="http://schemas.microsoft.com/office/powerpoint/2010/main" val="245452202"/>
              </p:ext>
            </p:extLst>
          </p:nvPr>
        </p:nvGraphicFramePr>
        <p:xfrm>
          <a:off x="9160881" y="4026144"/>
          <a:ext cx="1474788" cy="320675"/>
        </p:xfrm>
        <a:graphic>
          <a:graphicData uri="http://schemas.openxmlformats.org/presentationml/2006/ole">
            <mc:AlternateContent xmlns:mc="http://schemas.openxmlformats.org/markup-compatibility/2006">
              <mc:Choice xmlns:v="urn:schemas-microsoft-com:vml" Requires="v">
                <p:oleObj spid="_x0000_s71950" name="Formula" r:id="rId4" imgW="853560" imgH="185760" progId="Equation.Ribbit">
                  <p:embed/>
                </p:oleObj>
              </mc:Choice>
              <mc:Fallback>
                <p:oleObj name="Formula" r:id="rId4" imgW="853560" imgH="185760" progId="Equation.Ribbit">
                  <p:embed/>
                  <p:pic>
                    <p:nvPicPr>
                      <p:cNvPr id="5" name="对象 4">
                        <a:extLst>
                          <a:ext uri="{FF2B5EF4-FFF2-40B4-BE49-F238E27FC236}">
                            <a16:creationId xmlns:a16="http://schemas.microsoft.com/office/drawing/2014/main" id="{408A5CEE-CFE2-43B6-BBF0-9824A49D1C65}"/>
                          </a:ext>
                        </a:extLst>
                      </p:cNvPr>
                      <p:cNvPicPr/>
                      <p:nvPr/>
                    </p:nvPicPr>
                    <p:blipFill>
                      <a:blip r:embed="rId5"/>
                      <a:stretch>
                        <a:fillRect/>
                      </a:stretch>
                    </p:blipFill>
                    <p:spPr>
                      <a:xfrm>
                        <a:off x="9160881" y="4026144"/>
                        <a:ext cx="1474788" cy="320675"/>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CA76322F-FB34-4569-9BE4-FD4D19D3FCE9}"/>
              </a:ext>
            </a:extLst>
          </p:cNvPr>
          <p:cNvGraphicFramePr>
            <a:graphicFrameLocks noChangeAspect="1"/>
          </p:cNvGraphicFramePr>
          <p:nvPr>
            <p:extLst>
              <p:ext uri="{D42A27DB-BD31-4B8C-83A1-F6EECF244321}">
                <p14:modId xmlns:p14="http://schemas.microsoft.com/office/powerpoint/2010/main" val="2758956748"/>
              </p:ext>
            </p:extLst>
          </p:nvPr>
        </p:nvGraphicFramePr>
        <p:xfrm>
          <a:off x="4356271" y="3865807"/>
          <a:ext cx="1474788" cy="320675"/>
        </p:xfrm>
        <a:graphic>
          <a:graphicData uri="http://schemas.openxmlformats.org/presentationml/2006/ole">
            <mc:AlternateContent xmlns:mc="http://schemas.openxmlformats.org/markup-compatibility/2006">
              <mc:Choice xmlns:v="urn:schemas-microsoft-com:vml" Requires="v">
                <p:oleObj spid="_x0000_s71951" name="Formula" r:id="rId6" imgW="853560" imgH="185760" progId="Equation.Ribbit">
                  <p:embed/>
                </p:oleObj>
              </mc:Choice>
              <mc:Fallback>
                <p:oleObj name="Formula" r:id="rId6" imgW="853560" imgH="185760" progId="Equation.Ribbit">
                  <p:embed/>
                  <p:pic>
                    <p:nvPicPr>
                      <p:cNvPr id="6" name="对象 5">
                        <a:extLst>
                          <a:ext uri="{FF2B5EF4-FFF2-40B4-BE49-F238E27FC236}">
                            <a16:creationId xmlns:a16="http://schemas.microsoft.com/office/drawing/2014/main" id="{CA76322F-FB34-4569-9BE4-FD4D19D3FCE9}"/>
                          </a:ext>
                        </a:extLst>
                      </p:cNvPr>
                      <p:cNvPicPr/>
                      <p:nvPr/>
                    </p:nvPicPr>
                    <p:blipFill>
                      <a:blip r:embed="rId5"/>
                      <a:stretch>
                        <a:fillRect/>
                      </a:stretch>
                    </p:blipFill>
                    <p:spPr>
                      <a:xfrm>
                        <a:off x="4356271" y="3865807"/>
                        <a:ext cx="1474788" cy="320675"/>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0FA44ED9-D798-4ABA-9116-60D4E3972034}"/>
              </a:ext>
            </a:extLst>
          </p:cNvPr>
          <p:cNvGraphicFramePr>
            <a:graphicFrameLocks noChangeAspect="1"/>
          </p:cNvGraphicFramePr>
          <p:nvPr>
            <p:extLst>
              <p:ext uri="{D42A27DB-BD31-4B8C-83A1-F6EECF244321}">
                <p14:modId xmlns:p14="http://schemas.microsoft.com/office/powerpoint/2010/main" val="1500798030"/>
              </p:ext>
            </p:extLst>
          </p:nvPr>
        </p:nvGraphicFramePr>
        <p:xfrm>
          <a:off x="7321550" y="4025900"/>
          <a:ext cx="1473200" cy="320675"/>
        </p:xfrm>
        <a:graphic>
          <a:graphicData uri="http://schemas.openxmlformats.org/presentationml/2006/ole">
            <mc:AlternateContent xmlns:mc="http://schemas.openxmlformats.org/markup-compatibility/2006">
              <mc:Choice xmlns:v="urn:schemas-microsoft-com:vml" Requires="v">
                <p:oleObj spid="_x0000_s71952" name="Formula" r:id="rId7" imgW="852480" imgH="185760" progId="Equation.Ribbit">
                  <p:embed/>
                </p:oleObj>
              </mc:Choice>
              <mc:Fallback>
                <p:oleObj name="Formula" r:id="rId7" imgW="852480" imgH="185760" progId="Equation.Ribbit">
                  <p:embed/>
                  <p:pic>
                    <p:nvPicPr>
                      <p:cNvPr id="7" name="对象 6">
                        <a:extLst>
                          <a:ext uri="{FF2B5EF4-FFF2-40B4-BE49-F238E27FC236}">
                            <a16:creationId xmlns:a16="http://schemas.microsoft.com/office/drawing/2014/main" id="{0FA44ED9-D798-4ABA-9116-60D4E3972034}"/>
                          </a:ext>
                        </a:extLst>
                      </p:cNvPr>
                      <p:cNvPicPr/>
                      <p:nvPr/>
                    </p:nvPicPr>
                    <p:blipFill>
                      <a:blip r:embed="rId8"/>
                      <a:stretch>
                        <a:fillRect/>
                      </a:stretch>
                    </p:blipFill>
                    <p:spPr>
                      <a:xfrm>
                        <a:off x="7321550" y="4025900"/>
                        <a:ext cx="1473200" cy="320675"/>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D6E0A837-BC58-40B3-A352-9989B9F2DCE4}"/>
              </a:ext>
            </a:extLst>
          </p:cNvPr>
          <p:cNvGraphicFramePr>
            <a:graphicFrameLocks noChangeAspect="1"/>
          </p:cNvGraphicFramePr>
          <p:nvPr>
            <p:extLst>
              <p:ext uri="{D42A27DB-BD31-4B8C-83A1-F6EECF244321}">
                <p14:modId xmlns:p14="http://schemas.microsoft.com/office/powerpoint/2010/main" val="1321810330"/>
              </p:ext>
            </p:extLst>
          </p:nvPr>
        </p:nvGraphicFramePr>
        <p:xfrm>
          <a:off x="2632829" y="3890639"/>
          <a:ext cx="1473200" cy="320675"/>
        </p:xfrm>
        <a:graphic>
          <a:graphicData uri="http://schemas.openxmlformats.org/presentationml/2006/ole">
            <mc:AlternateContent xmlns:mc="http://schemas.openxmlformats.org/markup-compatibility/2006">
              <mc:Choice xmlns:v="urn:schemas-microsoft-com:vml" Requires="v">
                <p:oleObj spid="_x0000_s71953" name="Formula" r:id="rId9" imgW="852480" imgH="185760" progId="Equation.Ribbit">
                  <p:embed/>
                </p:oleObj>
              </mc:Choice>
              <mc:Fallback>
                <p:oleObj name="Formula" r:id="rId9" imgW="852480" imgH="185760" progId="Equation.Ribbit">
                  <p:embed/>
                  <p:pic>
                    <p:nvPicPr>
                      <p:cNvPr id="8" name="对象 7">
                        <a:extLst>
                          <a:ext uri="{FF2B5EF4-FFF2-40B4-BE49-F238E27FC236}">
                            <a16:creationId xmlns:a16="http://schemas.microsoft.com/office/drawing/2014/main" id="{D6E0A837-BC58-40B3-A352-9989B9F2DCE4}"/>
                          </a:ext>
                        </a:extLst>
                      </p:cNvPr>
                      <p:cNvPicPr/>
                      <p:nvPr/>
                    </p:nvPicPr>
                    <p:blipFill>
                      <a:blip r:embed="rId8"/>
                      <a:stretch>
                        <a:fillRect/>
                      </a:stretch>
                    </p:blipFill>
                    <p:spPr>
                      <a:xfrm>
                        <a:off x="2632829" y="3890639"/>
                        <a:ext cx="1473200" cy="320675"/>
                      </a:xfrm>
                      <a:prstGeom prst="rect">
                        <a:avLst/>
                      </a:prstGeom>
                    </p:spPr>
                  </p:pic>
                </p:oleObj>
              </mc:Fallback>
            </mc:AlternateContent>
          </a:graphicData>
        </a:graphic>
      </p:graphicFrame>
      <p:sp>
        <p:nvSpPr>
          <p:cNvPr id="11" name="文本框 10">
            <a:extLst>
              <a:ext uri="{FF2B5EF4-FFF2-40B4-BE49-F238E27FC236}">
                <a16:creationId xmlns:a16="http://schemas.microsoft.com/office/drawing/2014/main" id="{C6FFBB6E-9DF3-4D90-936C-EF557BAD7841}"/>
              </a:ext>
            </a:extLst>
          </p:cNvPr>
          <p:cNvSpPr txBox="1"/>
          <p:nvPr/>
        </p:nvSpPr>
        <p:spPr>
          <a:xfrm>
            <a:off x="5075460" y="6222829"/>
            <a:ext cx="6278340" cy="400110"/>
          </a:xfrm>
          <a:prstGeom prst="rect">
            <a:avLst/>
          </a:prstGeom>
          <a:noFill/>
        </p:spPr>
        <p:txBody>
          <a:bodyPr wrap="square" rtlCol="0">
            <a:spAutoFit/>
          </a:bodyPr>
          <a:lstStyle/>
          <a:p>
            <a:pPr eaLnBrk="0" fontAlgn="base" hangingPunct="0">
              <a:spcBef>
                <a:spcPct val="0"/>
              </a:spcBef>
              <a:spcAft>
                <a:spcPct val="0"/>
              </a:spcAft>
            </a:pPr>
            <a:r>
              <a:rPr lang="en-US" altLang="zh-CN" sz="2000" dirty="0">
                <a:latin typeface="华文楷体" panose="02010600040101010101" pitchFamily="2" charset="-122"/>
                <a:ea typeface="华文楷体" panose="02010600040101010101" pitchFamily="2" charset="-122"/>
              </a:rPr>
              <a:t>Y. Zhao, N. Dai, Y. Gong, MNRAS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543 (2025) 2326</a:t>
            </a:r>
            <a:endParaRPr lang="en-US" altLang="zh-CN" sz="20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2607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92C6D4F-BE74-454C-8A2F-DBA91552AA7F}"/>
              </a:ext>
            </a:extLst>
          </p:cNvPr>
          <p:cNvSpPr>
            <a:spLocks noGrp="1"/>
          </p:cNvSpPr>
          <p:nvPr>
            <p:ph idx="4294967295"/>
          </p:nvPr>
        </p:nvSpPr>
        <p:spPr>
          <a:xfrm>
            <a:off x="663539" y="1424933"/>
            <a:ext cx="10515600" cy="4351338"/>
          </a:xfrm>
          <a:prstGeom prst="rect">
            <a:avLst/>
          </a:prstGeom>
        </p:spPr>
        <p:txBody>
          <a:bodyPr/>
          <a:lstStyle/>
          <a:p>
            <a:r>
              <a:rPr lang="en-US" altLang="zh-CN" dirty="0"/>
              <a:t>Neutron Stars (NSs): 1.4 Solar mass, 12 km</a:t>
            </a:r>
            <a:endParaRPr lang="zh-CN" altLang="en-US" dirty="0"/>
          </a:p>
        </p:txBody>
      </p:sp>
      <p:pic>
        <p:nvPicPr>
          <p:cNvPr id="4" name="图片 3">
            <a:extLst>
              <a:ext uri="{FF2B5EF4-FFF2-40B4-BE49-F238E27FC236}">
                <a16:creationId xmlns:a16="http://schemas.microsoft.com/office/drawing/2014/main" id="{07FDF7D9-AC26-40FF-9C01-99A7854A8423}"/>
              </a:ext>
            </a:extLst>
          </p:cNvPr>
          <p:cNvPicPr>
            <a:picLocks noChangeAspect="1"/>
          </p:cNvPicPr>
          <p:nvPr/>
        </p:nvPicPr>
        <p:blipFill>
          <a:blip r:embed="rId2"/>
          <a:stretch>
            <a:fillRect/>
          </a:stretch>
        </p:blipFill>
        <p:spPr>
          <a:xfrm>
            <a:off x="663539" y="2038953"/>
            <a:ext cx="6673332" cy="4479999"/>
          </a:xfrm>
          <a:prstGeom prst="rect">
            <a:avLst/>
          </a:prstGeom>
        </p:spPr>
      </p:pic>
      <p:pic>
        <p:nvPicPr>
          <p:cNvPr id="5" name="图片 4">
            <a:extLst>
              <a:ext uri="{FF2B5EF4-FFF2-40B4-BE49-F238E27FC236}">
                <a16:creationId xmlns:a16="http://schemas.microsoft.com/office/drawing/2014/main" id="{26241980-56B3-462A-8912-7AEC4F485B21}"/>
              </a:ext>
            </a:extLst>
          </p:cNvPr>
          <p:cNvPicPr>
            <a:picLocks noChangeAspect="1"/>
          </p:cNvPicPr>
          <p:nvPr/>
        </p:nvPicPr>
        <p:blipFill>
          <a:blip r:embed="rId3"/>
          <a:stretch>
            <a:fillRect/>
          </a:stretch>
        </p:blipFill>
        <p:spPr>
          <a:xfrm>
            <a:off x="6893959" y="2570236"/>
            <a:ext cx="4948720" cy="2690243"/>
          </a:xfrm>
          <a:prstGeom prst="rect">
            <a:avLst/>
          </a:prstGeom>
        </p:spPr>
      </p:pic>
      <p:sp>
        <p:nvSpPr>
          <p:cNvPr id="6" name="副标题 2">
            <a:extLst>
              <a:ext uri="{FF2B5EF4-FFF2-40B4-BE49-F238E27FC236}">
                <a16:creationId xmlns:a16="http://schemas.microsoft.com/office/drawing/2014/main" id="{906C6786-AA74-4FD0-B174-B90F86974539}"/>
              </a:ext>
            </a:extLst>
          </p:cNvPr>
          <p:cNvSpPr txBox="1">
            <a:spLocks/>
          </p:cNvSpPr>
          <p:nvPr/>
        </p:nvSpPr>
        <p:spPr>
          <a:xfrm>
            <a:off x="4000205" y="6405782"/>
            <a:ext cx="8007848" cy="418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CC"/>
                </a:solidFill>
                <a:latin typeface="Times New Roman" panose="02020603050405020304" pitchFamily="18" charset="0"/>
                <a:ea typeface="华文宋体" panose="02010600040101010101" pitchFamily="2"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800" dirty="0"/>
              <a:t>S. </a:t>
            </a:r>
            <a:r>
              <a:rPr lang="en-US" altLang="zh-CN" sz="1800" dirty="0" err="1"/>
              <a:t>Ascenzi</a:t>
            </a:r>
            <a:r>
              <a:rPr lang="en-US" altLang="zh-CN" sz="1800" dirty="0"/>
              <a:t>, V. Graber &amp; N. Rea, 2401.14930, </a:t>
            </a:r>
            <a:r>
              <a:rPr lang="fr-FR" altLang="zh-CN" sz="1800" dirty="0"/>
              <a:t> </a:t>
            </a:r>
            <a:r>
              <a:rPr lang="fr-FR" altLang="zh-CN" sz="1800" i="1" dirty="0"/>
              <a:t>Astropart.Phys.</a:t>
            </a:r>
            <a:r>
              <a:rPr lang="fr-FR" altLang="zh-CN" sz="1800" dirty="0"/>
              <a:t> 158 (2024) 102935</a:t>
            </a:r>
          </a:p>
        </p:txBody>
      </p:sp>
      <p:sp>
        <p:nvSpPr>
          <p:cNvPr id="7" name="标题 2">
            <a:extLst>
              <a:ext uri="{FF2B5EF4-FFF2-40B4-BE49-F238E27FC236}">
                <a16:creationId xmlns:a16="http://schemas.microsoft.com/office/drawing/2014/main" id="{9131FB83-1FBF-460A-BFDC-C57C463F8429}"/>
              </a:ext>
            </a:extLst>
          </p:cNvPr>
          <p:cNvSpPr txBox="1">
            <a:spLocks/>
          </p:cNvSpPr>
          <p:nvPr/>
        </p:nvSpPr>
        <p:spPr>
          <a:xfrm>
            <a:off x="663539" y="160789"/>
            <a:ext cx="10515600" cy="870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0000FE"/>
                </a:solidFill>
                <a:latin typeface="Times New Roman" panose="02020603050405020304" pitchFamily="18" charset="0"/>
                <a:ea typeface="华文宋体" panose="02010600040101010101" pitchFamily="2" charset="-122"/>
                <a:cs typeface="+mj-cs"/>
              </a:defRPr>
            </a:lvl1pPr>
          </a:lstStyle>
          <a:p>
            <a:r>
              <a:rPr lang="en-US" altLang="zh-CN" dirty="0"/>
              <a:t>Primordial BHs (PBHs) captured by Neutron Stars</a:t>
            </a:r>
            <a:endParaRPr lang="zh-CN" altLang="en-US" dirty="0"/>
          </a:p>
        </p:txBody>
      </p:sp>
      <p:sp>
        <p:nvSpPr>
          <p:cNvPr id="2" name="文本框 1">
            <a:extLst>
              <a:ext uri="{FF2B5EF4-FFF2-40B4-BE49-F238E27FC236}">
                <a16:creationId xmlns:a16="http://schemas.microsoft.com/office/drawing/2014/main" id="{42D5B1F4-DD8F-42B0-A1F1-97AAD275FD37}"/>
              </a:ext>
            </a:extLst>
          </p:cNvPr>
          <p:cNvSpPr txBox="1"/>
          <p:nvPr/>
        </p:nvSpPr>
        <p:spPr>
          <a:xfrm>
            <a:off x="3883632" y="5633076"/>
            <a:ext cx="4270721" cy="400110"/>
          </a:xfrm>
          <a:prstGeom prst="rect">
            <a:avLst/>
          </a:prstGeom>
          <a:noFill/>
        </p:spPr>
        <p:txBody>
          <a:bodyPr wrap="none" rtlCol="0">
            <a:spAutoFit/>
          </a:bodyPr>
          <a:lstStyle/>
          <a:p>
            <a:r>
              <a:rPr lang="en-US" altLang="zh-CN" sz="2000" dirty="0">
                <a:solidFill>
                  <a:srgbClr val="3333CC"/>
                </a:solidFill>
                <a:latin typeface="Times New Roman" panose="02020603050405020304" pitchFamily="18" charset="0"/>
                <a:cs typeface="Times New Roman" panose="02020603050405020304" pitchFamily="18" charset="0"/>
              </a:rPr>
              <a:t>Nuclear Saturation density: start of core</a:t>
            </a:r>
            <a:endParaRPr lang="zh-CN" altLang="en-US" sz="2000" dirty="0">
              <a:solidFill>
                <a:srgbClr val="3333CC"/>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56495683-6F8C-4045-A257-94328D991BF0}"/>
              </a:ext>
            </a:extLst>
          </p:cNvPr>
          <p:cNvSpPr txBox="1"/>
          <p:nvPr/>
        </p:nvSpPr>
        <p:spPr>
          <a:xfrm>
            <a:off x="1457219" y="5349213"/>
            <a:ext cx="611065" cy="400110"/>
          </a:xfrm>
          <a:prstGeom prst="rect">
            <a:avLst/>
          </a:prstGeom>
          <a:noFill/>
        </p:spPr>
        <p:txBody>
          <a:bodyPr wrap="none" rtlCol="0">
            <a:spAutoFit/>
          </a:bodyPr>
          <a:lstStyle/>
          <a:p>
            <a:r>
              <a:rPr lang="en-US" altLang="zh-CN" sz="2000" dirty="0">
                <a:solidFill>
                  <a:srgbClr val="3333CC"/>
                </a:solidFill>
                <a:latin typeface="Times New Roman" panose="02020603050405020304" pitchFamily="18" charset="0"/>
                <a:cs typeface="Times New Roman" panose="02020603050405020304" pitchFamily="18" charset="0"/>
              </a:rPr>
              <a:t>Iron</a:t>
            </a:r>
            <a:endParaRPr lang="zh-CN" altLang="en-US" sz="2000" dirty="0">
              <a:solidFill>
                <a:srgbClr val="3333CC"/>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C219C821-4D13-4A15-9C23-8D9E82FF1789}"/>
              </a:ext>
            </a:extLst>
          </p:cNvPr>
          <p:cNvSpPr txBox="1"/>
          <p:nvPr/>
        </p:nvSpPr>
        <p:spPr>
          <a:xfrm>
            <a:off x="1012861" y="2281335"/>
            <a:ext cx="2454518" cy="400110"/>
          </a:xfrm>
          <a:prstGeom prst="rect">
            <a:avLst/>
          </a:prstGeom>
          <a:noFill/>
        </p:spPr>
        <p:txBody>
          <a:bodyPr wrap="none" rtlCol="0">
            <a:spAutoFit/>
          </a:bodyPr>
          <a:lstStyle/>
          <a:p>
            <a:r>
              <a:rPr lang="en-US" altLang="zh-CN" sz="2000" dirty="0">
                <a:solidFill>
                  <a:srgbClr val="3333CC"/>
                </a:solidFill>
                <a:latin typeface="Times New Roman" panose="02020603050405020304" pitchFamily="18" charset="0"/>
                <a:cs typeface="Times New Roman" panose="02020603050405020304" pitchFamily="18" charset="0"/>
              </a:rPr>
              <a:t>Gaseous Environment</a:t>
            </a:r>
            <a:endParaRPr lang="zh-CN" altLang="en-US" sz="2000" dirty="0">
              <a:solidFill>
                <a:srgbClr val="3333CC"/>
              </a:solidFill>
              <a:latin typeface="Times New Roman" panose="02020603050405020304" pitchFamily="18" charset="0"/>
              <a:cs typeface="Times New Roman" panose="02020603050405020304" pitchFamily="18" charset="0"/>
            </a:endParaRPr>
          </a:p>
        </p:txBody>
      </p:sp>
      <p:cxnSp>
        <p:nvCxnSpPr>
          <p:cNvPr id="11" name="直接连接符 10">
            <a:extLst>
              <a:ext uri="{FF2B5EF4-FFF2-40B4-BE49-F238E27FC236}">
                <a16:creationId xmlns:a16="http://schemas.microsoft.com/office/drawing/2014/main" id="{4B1901A5-232E-4B25-9BE6-B2B486B8CCAC}"/>
              </a:ext>
            </a:extLst>
          </p:cNvPr>
          <p:cNvCxnSpPr>
            <a:cxnSpLocks/>
          </p:cNvCxnSpPr>
          <p:nvPr/>
        </p:nvCxnSpPr>
        <p:spPr>
          <a:xfrm>
            <a:off x="5118652" y="2494722"/>
            <a:ext cx="0" cy="29718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3850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22A4D4D-0758-4A98-AFFA-907E480032A4}"/>
              </a:ext>
            </a:extLst>
          </p:cNvPr>
          <p:cNvSpPr>
            <a:spLocks noGrp="1"/>
          </p:cNvSpPr>
          <p:nvPr>
            <p:ph idx="4294967295"/>
          </p:nvPr>
        </p:nvSpPr>
        <p:spPr>
          <a:xfrm>
            <a:off x="312536" y="1252345"/>
            <a:ext cx="11389730" cy="4351338"/>
          </a:xfrm>
          <a:prstGeom prst="rect">
            <a:avLst/>
          </a:prstGeom>
        </p:spPr>
        <p:txBody>
          <a:bodyPr/>
          <a:lstStyle/>
          <a:p>
            <a:r>
              <a:rPr lang="en-US" altLang="zh-CN" dirty="0"/>
              <a:t>Massive NSs</a:t>
            </a:r>
          </a:p>
          <a:p>
            <a:endParaRPr lang="en-US" altLang="zh-CN" dirty="0"/>
          </a:p>
          <a:p>
            <a:endParaRPr lang="en-US" altLang="zh-CN" dirty="0"/>
          </a:p>
          <a:p>
            <a:pPr marL="0" indent="0">
              <a:buNone/>
            </a:pPr>
            <a:endParaRPr lang="en-US" altLang="zh-CN" dirty="0"/>
          </a:p>
          <a:p>
            <a:r>
              <a:rPr lang="en-US" altLang="zh-CN" dirty="0"/>
              <a:t>The constraints on NSs: mass, radius, Moment of Inertia, Tidal deformability</a:t>
            </a:r>
          </a:p>
          <a:p>
            <a:r>
              <a:rPr lang="en-US" altLang="zh-CN" dirty="0"/>
              <a:t>PBHs inside NSs (Accretion, Dynamical Friction)</a:t>
            </a:r>
            <a:endParaRPr lang="zh-CN" altLang="en-US" dirty="0"/>
          </a:p>
          <a:p>
            <a:endParaRPr lang="en-US" altLang="zh-CN" dirty="0"/>
          </a:p>
        </p:txBody>
      </p:sp>
      <p:sp>
        <p:nvSpPr>
          <p:cNvPr id="7" name="文本框 6">
            <a:extLst>
              <a:ext uri="{FF2B5EF4-FFF2-40B4-BE49-F238E27FC236}">
                <a16:creationId xmlns:a16="http://schemas.microsoft.com/office/drawing/2014/main" id="{09A86F2B-7443-46DA-9978-7E807FFAC2DF}"/>
              </a:ext>
            </a:extLst>
          </p:cNvPr>
          <p:cNvSpPr txBox="1"/>
          <p:nvPr/>
        </p:nvSpPr>
        <p:spPr>
          <a:xfrm>
            <a:off x="1407560" y="5849161"/>
            <a:ext cx="10366625" cy="923330"/>
          </a:xfrm>
          <a:prstGeom prst="rect">
            <a:avLst/>
          </a:prstGeom>
          <a:noFill/>
        </p:spPr>
        <p:txBody>
          <a:bodyPr wrap="square" rtlCol="0">
            <a:spAutoFit/>
          </a:bodyPr>
          <a:lstStyle/>
          <a:p>
            <a:r>
              <a:rPr lang="en-US" altLang="zh-CN" dirty="0">
                <a:latin typeface="华文楷体" panose="02010600040101010101" pitchFamily="2" charset="-122"/>
                <a:ea typeface="华文楷体" panose="02010600040101010101" pitchFamily="2" charset="-122"/>
              </a:rPr>
              <a:t>C. </a:t>
            </a:r>
            <a:r>
              <a:rPr lang="en-US" altLang="zh-CN" dirty="0" err="1">
                <a:latin typeface="华文楷体" panose="02010600040101010101" pitchFamily="2" charset="-122"/>
                <a:ea typeface="华文楷体" panose="02010600040101010101" pitchFamily="2" charset="-122"/>
              </a:rPr>
              <a:t>Kouvaris</a:t>
            </a:r>
            <a:r>
              <a:rPr lang="en-US" altLang="zh-CN" dirty="0">
                <a:latin typeface="华文楷体" panose="02010600040101010101" pitchFamily="2" charset="-122"/>
                <a:ea typeface="华文楷体" panose="02010600040101010101" pitchFamily="2" charset="-122"/>
              </a:rPr>
              <a:t> &amp; P. </a:t>
            </a:r>
            <a:r>
              <a:rPr lang="en-US" altLang="zh-CN" dirty="0" err="1">
                <a:latin typeface="华文楷体" panose="02010600040101010101" pitchFamily="2" charset="-122"/>
                <a:ea typeface="华文楷体" panose="02010600040101010101" pitchFamily="2" charset="-122"/>
              </a:rPr>
              <a:t>Tinyakov</a:t>
            </a:r>
            <a:r>
              <a:rPr lang="en-US" altLang="zh-CN" dirty="0">
                <a:latin typeface="华文楷体" panose="02010600040101010101" pitchFamily="2" charset="-122"/>
                <a:ea typeface="华文楷体" panose="02010600040101010101" pitchFamily="2" charset="-122"/>
              </a:rPr>
              <a:t>, PRD 90, 043512 (2014); W.E. East &amp; L. Lehner, PRD.100, 124026 (2019); Y. </a:t>
            </a:r>
            <a:r>
              <a:rPr lang="en-US" altLang="zh-CN" dirty="0" err="1">
                <a:latin typeface="华文楷体" panose="02010600040101010101" pitchFamily="2" charset="-122"/>
                <a:ea typeface="华文楷体" panose="02010600040101010101" pitchFamily="2" charset="-122"/>
              </a:rPr>
              <a:t>G´enolini</a:t>
            </a:r>
            <a:r>
              <a:rPr lang="en-US" altLang="zh-CN" dirty="0">
                <a:latin typeface="华文楷体" panose="02010600040101010101" pitchFamily="2" charset="-122"/>
                <a:ea typeface="华文楷体" panose="02010600040101010101" pitchFamily="2" charset="-122"/>
              </a:rPr>
              <a:t>, P. Serpico &amp; P. </a:t>
            </a:r>
            <a:r>
              <a:rPr lang="en-US" altLang="zh-CN" dirty="0" err="1">
                <a:latin typeface="华文楷体" panose="02010600040101010101" pitchFamily="2" charset="-122"/>
                <a:ea typeface="华文楷体" panose="02010600040101010101" pitchFamily="2" charset="-122"/>
              </a:rPr>
              <a:t>Tinyakov</a:t>
            </a:r>
            <a:r>
              <a:rPr lang="en-US" altLang="zh-CN" dirty="0">
                <a:latin typeface="华文楷体" panose="02010600040101010101" pitchFamily="2" charset="-122"/>
                <a:ea typeface="华文楷体" panose="02010600040101010101" pitchFamily="2" charset="-122"/>
              </a:rPr>
              <a:t>, PRD 102, 083004 (2020); C.J. Horowitz &amp; S. Reddy, PRL 122, 071102 (2019); Z.-C. Zou &amp; Y.-F. Huang, </a:t>
            </a:r>
            <a:r>
              <a:rPr lang="en-US" altLang="zh-CN" dirty="0" err="1">
                <a:latin typeface="华文楷体" panose="02010600040101010101" pitchFamily="2" charset="-122"/>
                <a:ea typeface="华文楷体" panose="02010600040101010101" pitchFamily="2" charset="-122"/>
              </a:rPr>
              <a:t>ApJL</a:t>
            </a:r>
            <a:r>
              <a:rPr lang="en-US" altLang="zh-CN" dirty="0">
                <a:latin typeface="华文楷体" panose="02010600040101010101" pitchFamily="2" charset="-122"/>
                <a:ea typeface="华文楷体" panose="02010600040101010101" pitchFamily="2" charset="-122"/>
              </a:rPr>
              <a:t> 928, L13 (2022); T.W. </a:t>
            </a:r>
            <a:r>
              <a:rPr lang="en-US" altLang="zh-CN" dirty="0" err="1">
                <a:latin typeface="华文楷体" panose="02010600040101010101" pitchFamily="2" charset="-122"/>
                <a:ea typeface="华文楷体" panose="02010600040101010101" pitchFamily="2" charset="-122"/>
              </a:rPr>
              <a:t>Baumgarte</a:t>
            </a:r>
            <a:r>
              <a:rPr lang="en-US" altLang="zh-CN" dirty="0">
                <a:latin typeface="华文楷体" panose="02010600040101010101" pitchFamily="2" charset="-122"/>
                <a:ea typeface="华文楷体" panose="02010600040101010101" pitchFamily="2" charset="-122"/>
              </a:rPr>
              <a:t>, S.L. Shapiro, 2402.01838.</a:t>
            </a:r>
            <a:endParaRPr lang="zh-CN" altLang="en-US" dirty="0">
              <a:latin typeface="华文楷体" panose="02010600040101010101" pitchFamily="2" charset="-122"/>
              <a:ea typeface="华文楷体" panose="02010600040101010101" pitchFamily="2" charset="-122"/>
            </a:endParaRPr>
          </a:p>
        </p:txBody>
      </p:sp>
      <p:graphicFrame>
        <p:nvGraphicFramePr>
          <p:cNvPr id="8" name="对象 7">
            <a:extLst>
              <a:ext uri="{FF2B5EF4-FFF2-40B4-BE49-F238E27FC236}">
                <a16:creationId xmlns:a16="http://schemas.microsoft.com/office/drawing/2014/main" id="{45472AD6-8407-4C33-AC02-472041EF042F}"/>
              </a:ext>
            </a:extLst>
          </p:cNvPr>
          <p:cNvGraphicFramePr>
            <a:graphicFrameLocks noChangeAspect="1"/>
          </p:cNvGraphicFramePr>
          <p:nvPr>
            <p:extLst>
              <p:ext uri="{D42A27DB-BD31-4B8C-83A1-F6EECF244321}">
                <p14:modId xmlns:p14="http://schemas.microsoft.com/office/powerpoint/2010/main" val="1557626085"/>
              </p:ext>
            </p:extLst>
          </p:nvPr>
        </p:nvGraphicFramePr>
        <p:xfrm>
          <a:off x="3207825" y="4388884"/>
          <a:ext cx="5557837" cy="361950"/>
        </p:xfrm>
        <a:graphic>
          <a:graphicData uri="http://schemas.openxmlformats.org/presentationml/2006/ole">
            <mc:AlternateContent xmlns:mc="http://schemas.openxmlformats.org/markup-compatibility/2006">
              <mc:Choice xmlns:v="urn:schemas-microsoft-com:vml" Requires="v">
                <p:oleObj spid="_x0000_s23190" name="Formula" r:id="rId3" imgW="3222000" imgH="207360" progId="Equation.Ribbit">
                  <p:embed/>
                </p:oleObj>
              </mc:Choice>
              <mc:Fallback>
                <p:oleObj name="Formula" r:id="rId3" imgW="3222000" imgH="207360" progId="Equation.Ribbit">
                  <p:embed/>
                  <p:pic>
                    <p:nvPicPr>
                      <p:cNvPr id="8" name="对象 7">
                        <a:extLst>
                          <a:ext uri="{FF2B5EF4-FFF2-40B4-BE49-F238E27FC236}">
                            <a16:creationId xmlns:a16="http://schemas.microsoft.com/office/drawing/2014/main" id="{45472AD6-8407-4C33-AC02-472041EF042F}"/>
                          </a:ext>
                        </a:extLst>
                      </p:cNvPr>
                      <p:cNvPicPr/>
                      <p:nvPr/>
                    </p:nvPicPr>
                    <p:blipFill>
                      <a:blip r:embed="rId4"/>
                      <a:stretch>
                        <a:fillRect/>
                      </a:stretch>
                    </p:blipFill>
                    <p:spPr>
                      <a:xfrm>
                        <a:off x="3207825" y="4388884"/>
                        <a:ext cx="5557837" cy="361950"/>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D576C2E0-F14D-4E8A-BFC1-CD42FCDC6E09}"/>
              </a:ext>
            </a:extLst>
          </p:cNvPr>
          <p:cNvGraphicFramePr>
            <a:graphicFrameLocks noChangeAspect="1"/>
          </p:cNvGraphicFramePr>
          <p:nvPr>
            <p:extLst>
              <p:ext uri="{D42A27DB-BD31-4B8C-83A1-F6EECF244321}">
                <p14:modId xmlns:p14="http://schemas.microsoft.com/office/powerpoint/2010/main" val="3230478695"/>
              </p:ext>
            </p:extLst>
          </p:nvPr>
        </p:nvGraphicFramePr>
        <p:xfrm>
          <a:off x="4050333" y="4927096"/>
          <a:ext cx="3414713" cy="361950"/>
        </p:xfrm>
        <a:graphic>
          <a:graphicData uri="http://schemas.openxmlformats.org/presentationml/2006/ole">
            <mc:AlternateContent xmlns:mc="http://schemas.openxmlformats.org/markup-compatibility/2006">
              <mc:Choice xmlns:v="urn:schemas-microsoft-com:vml" Requires="v">
                <p:oleObj spid="_x0000_s23191" name="Formula" r:id="rId5" imgW="1980000" imgH="207360" progId="Equation.Ribbit">
                  <p:embed/>
                </p:oleObj>
              </mc:Choice>
              <mc:Fallback>
                <p:oleObj name="Formula" r:id="rId5" imgW="1980000" imgH="207360" progId="Equation.Ribbit">
                  <p:embed/>
                  <p:pic>
                    <p:nvPicPr>
                      <p:cNvPr id="9" name="对象 8">
                        <a:extLst>
                          <a:ext uri="{FF2B5EF4-FFF2-40B4-BE49-F238E27FC236}">
                            <a16:creationId xmlns:a16="http://schemas.microsoft.com/office/drawing/2014/main" id="{D576C2E0-F14D-4E8A-BFC1-CD42FCDC6E09}"/>
                          </a:ext>
                        </a:extLst>
                      </p:cNvPr>
                      <p:cNvPicPr/>
                      <p:nvPr/>
                    </p:nvPicPr>
                    <p:blipFill>
                      <a:blip r:embed="rId6"/>
                      <a:stretch>
                        <a:fillRect/>
                      </a:stretch>
                    </p:blipFill>
                    <p:spPr>
                      <a:xfrm>
                        <a:off x="4050333" y="4927096"/>
                        <a:ext cx="3414713" cy="361950"/>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2AB3ADEF-DDB0-45F9-86C3-36B4FE2F76ED}"/>
              </a:ext>
            </a:extLst>
          </p:cNvPr>
          <p:cNvGraphicFramePr>
            <a:graphicFrameLocks noChangeAspect="1"/>
          </p:cNvGraphicFramePr>
          <p:nvPr>
            <p:extLst>
              <p:ext uri="{D42A27DB-BD31-4B8C-83A1-F6EECF244321}">
                <p14:modId xmlns:p14="http://schemas.microsoft.com/office/powerpoint/2010/main" val="1806261316"/>
              </p:ext>
            </p:extLst>
          </p:nvPr>
        </p:nvGraphicFramePr>
        <p:xfrm>
          <a:off x="3535834" y="5453461"/>
          <a:ext cx="4805362" cy="381000"/>
        </p:xfrm>
        <a:graphic>
          <a:graphicData uri="http://schemas.openxmlformats.org/presentationml/2006/ole">
            <mc:AlternateContent xmlns:mc="http://schemas.openxmlformats.org/markup-compatibility/2006">
              <mc:Choice xmlns:v="urn:schemas-microsoft-com:vml" Requires="v">
                <p:oleObj spid="_x0000_s23192" name="Formula" r:id="rId7" imgW="2786400" imgH="218520" progId="Equation.Ribbit">
                  <p:embed/>
                </p:oleObj>
              </mc:Choice>
              <mc:Fallback>
                <p:oleObj name="Formula" r:id="rId7" imgW="2786400" imgH="218520" progId="Equation.Ribbit">
                  <p:embed/>
                  <p:pic>
                    <p:nvPicPr>
                      <p:cNvPr id="10" name="对象 9">
                        <a:extLst>
                          <a:ext uri="{FF2B5EF4-FFF2-40B4-BE49-F238E27FC236}">
                            <a16:creationId xmlns:a16="http://schemas.microsoft.com/office/drawing/2014/main" id="{2AB3ADEF-DDB0-45F9-86C3-36B4FE2F76ED}"/>
                          </a:ext>
                        </a:extLst>
                      </p:cNvPr>
                      <p:cNvPicPr/>
                      <p:nvPr/>
                    </p:nvPicPr>
                    <p:blipFill>
                      <a:blip r:embed="rId8"/>
                      <a:stretch>
                        <a:fillRect/>
                      </a:stretch>
                    </p:blipFill>
                    <p:spPr>
                      <a:xfrm>
                        <a:off x="3535834" y="5453461"/>
                        <a:ext cx="4805362" cy="381000"/>
                      </a:xfrm>
                      <a:prstGeom prst="rect">
                        <a:avLst/>
                      </a:prstGeom>
                    </p:spPr>
                  </p:pic>
                </p:oleObj>
              </mc:Fallback>
            </mc:AlternateContent>
          </a:graphicData>
        </a:graphic>
      </p:graphicFrame>
      <p:sp>
        <p:nvSpPr>
          <p:cNvPr id="11" name="标题 1">
            <a:extLst>
              <a:ext uri="{FF2B5EF4-FFF2-40B4-BE49-F238E27FC236}">
                <a16:creationId xmlns:a16="http://schemas.microsoft.com/office/drawing/2014/main" id="{C35C2465-0394-4AAE-A651-779AF0E84D80}"/>
              </a:ext>
            </a:extLst>
          </p:cNvPr>
          <p:cNvSpPr txBox="1">
            <a:spLocks/>
          </p:cNvSpPr>
          <p:nvPr/>
        </p:nvSpPr>
        <p:spPr>
          <a:xfrm>
            <a:off x="838200" y="136525"/>
            <a:ext cx="10515600" cy="870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0000FE"/>
                </a:solidFill>
                <a:latin typeface="Times New Roman" panose="02020603050405020304" pitchFamily="18" charset="0"/>
                <a:ea typeface="华文宋体" panose="02010600040101010101" pitchFamily="2" charset="-122"/>
                <a:cs typeface="+mj-cs"/>
              </a:defRPr>
            </a:lvl1pPr>
          </a:lstStyle>
          <a:p>
            <a:r>
              <a:rPr lang="en-US" altLang="zh-CN" dirty="0"/>
              <a:t>EMRIs with NS and PBH</a:t>
            </a:r>
            <a:endParaRPr lang="zh-CN" altLang="en-US" dirty="0"/>
          </a:p>
        </p:txBody>
      </p:sp>
      <p:sp>
        <p:nvSpPr>
          <p:cNvPr id="15" name="文本框 14">
            <a:extLst>
              <a:ext uri="{FF2B5EF4-FFF2-40B4-BE49-F238E27FC236}">
                <a16:creationId xmlns:a16="http://schemas.microsoft.com/office/drawing/2014/main" id="{7F87E80B-D186-4255-B7DB-1AF0625B561B}"/>
              </a:ext>
            </a:extLst>
          </p:cNvPr>
          <p:cNvSpPr txBox="1"/>
          <p:nvPr/>
        </p:nvSpPr>
        <p:spPr>
          <a:xfrm>
            <a:off x="6402457" y="1588985"/>
            <a:ext cx="5075341" cy="1754326"/>
          </a:xfrm>
          <a:prstGeom prst="rect">
            <a:avLst/>
          </a:prstGeom>
          <a:noFill/>
        </p:spPr>
        <p:txBody>
          <a:bodyPr wrap="square" rtlCol="0">
            <a:spAutoFit/>
          </a:bodyPr>
          <a:lstStyle/>
          <a:p>
            <a:r>
              <a:rPr lang="en-US" altLang="zh-CN" dirty="0">
                <a:solidFill>
                  <a:srgbClr val="000000"/>
                </a:solidFill>
                <a:latin typeface="华文楷体" panose="02010600040101010101" pitchFamily="2" charset="-122"/>
                <a:ea typeface="华文楷体" panose="02010600040101010101" pitchFamily="2" charset="-122"/>
              </a:rPr>
              <a:t>Y. Fujimoto, K. Fukushima, K. </a:t>
            </a:r>
            <a:r>
              <a:rPr lang="en-US" altLang="zh-CN" dirty="0" err="1">
                <a:solidFill>
                  <a:srgbClr val="000000"/>
                </a:solidFill>
                <a:latin typeface="华文楷体" panose="02010600040101010101" pitchFamily="2" charset="-122"/>
                <a:ea typeface="华文楷体" panose="02010600040101010101" pitchFamily="2" charset="-122"/>
              </a:rPr>
              <a:t>Hotokezaka</a:t>
            </a:r>
            <a:r>
              <a:rPr lang="en-US" altLang="zh-CN" dirty="0">
                <a:solidFill>
                  <a:srgbClr val="000000"/>
                </a:solidFill>
                <a:latin typeface="华文楷体" panose="02010600040101010101" pitchFamily="2" charset="-122"/>
                <a:ea typeface="华文楷体" panose="02010600040101010101" pitchFamily="2" charset="-122"/>
              </a:rPr>
              <a:t> &amp; K. </a:t>
            </a:r>
            <a:r>
              <a:rPr lang="en-US" altLang="zh-CN" dirty="0" err="1">
                <a:solidFill>
                  <a:srgbClr val="000000"/>
                </a:solidFill>
                <a:latin typeface="华文楷体" panose="02010600040101010101" pitchFamily="2" charset="-122"/>
                <a:ea typeface="华文楷体" panose="02010600040101010101" pitchFamily="2" charset="-122"/>
              </a:rPr>
              <a:t>Kyutoku</a:t>
            </a:r>
            <a:r>
              <a:rPr lang="en-US" altLang="zh-CN" dirty="0">
                <a:solidFill>
                  <a:srgbClr val="000000"/>
                </a:solidFill>
                <a:latin typeface="华文楷体" panose="02010600040101010101" pitchFamily="2" charset="-122"/>
                <a:ea typeface="华文楷体" panose="02010600040101010101" pitchFamily="2" charset="-122"/>
              </a:rPr>
              <a:t>, PRL 130 (2023) 091404; P. Demorest, T. </a:t>
            </a:r>
            <a:r>
              <a:rPr lang="en-US" altLang="zh-CN" dirty="0" err="1">
                <a:solidFill>
                  <a:srgbClr val="000000"/>
                </a:solidFill>
                <a:latin typeface="华文楷体" panose="02010600040101010101" pitchFamily="2" charset="-122"/>
                <a:ea typeface="华文楷体" panose="02010600040101010101" pitchFamily="2" charset="-122"/>
              </a:rPr>
              <a:t>Pennucci</a:t>
            </a:r>
            <a:r>
              <a:rPr lang="en-US" altLang="zh-CN" dirty="0">
                <a:solidFill>
                  <a:srgbClr val="000000"/>
                </a:solidFill>
                <a:latin typeface="华文楷体" panose="02010600040101010101" pitchFamily="2" charset="-122"/>
                <a:ea typeface="华文楷体" panose="02010600040101010101" pitchFamily="2" charset="-122"/>
              </a:rPr>
              <a:t>, S. Ransom, M. Roberts &amp; J. Hessels, Nature. 467, 1081 (2010);</a:t>
            </a:r>
          </a:p>
          <a:p>
            <a:r>
              <a:rPr lang="en-US" altLang="zh-CN" dirty="0">
                <a:solidFill>
                  <a:srgbClr val="000000"/>
                </a:solidFill>
                <a:latin typeface="华文楷体" panose="02010600040101010101" pitchFamily="2" charset="-122"/>
                <a:ea typeface="华文楷体" panose="02010600040101010101" pitchFamily="2" charset="-122"/>
              </a:rPr>
              <a:t>E. Fonseca et al., </a:t>
            </a:r>
            <a:r>
              <a:rPr lang="en-US" altLang="zh-CN" dirty="0" err="1">
                <a:solidFill>
                  <a:srgbClr val="000000"/>
                </a:solidFill>
                <a:latin typeface="华文楷体" panose="02010600040101010101" pitchFamily="2" charset="-122"/>
                <a:ea typeface="华文楷体" panose="02010600040101010101" pitchFamily="2" charset="-122"/>
              </a:rPr>
              <a:t>ApJL</a:t>
            </a:r>
            <a:r>
              <a:rPr lang="en-US" altLang="zh-CN" dirty="0">
                <a:solidFill>
                  <a:srgbClr val="000000"/>
                </a:solidFill>
                <a:latin typeface="华文楷体" panose="02010600040101010101" pitchFamily="2" charset="-122"/>
                <a:ea typeface="华文楷体" panose="02010600040101010101" pitchFamily="2" charset="-122"/>
              </a:rPr>
              <a:t> 915, L12 (2021); J. Antoniadis et al., Science. 340, 6131 (2013).</a:t>
            </a:r>
            <a:endParaRPr lang="zh-CN" altLang="en-US" dirty="0">
              <a:solidFill>
                <a:srgbClr val="000000"/>
              </a:solidFill>
              <a:latin typeface="华文楷体" panose="02010600040101010101" pitchFamily="2" charset="-122"/>
              <a:ea typeface="华文楷体" panose="02010600040101010101" pitchFamily="2" charset="-122"/>
            </a:endParaRPr>
          </a:p>
        </p:txBody>
      </p:sp>
      <p:sp>
        <p:nvSpPr>
          <p:cNvPr id="16" name="文本框 15">
            <a:extLst>
              <a:ext uri="{FF2B5EF4-FFF2-40B4-BE49-F238E27FC236}">
                <a16:creationId xmlns:a16="http://schemas.microsoft.com/office/drawing/2014/main" id="{4C212540-DA71-4ED7-9CA5-AAB8B0719402}"/>
              </a:ext>
            </a:extLst>
          </p:cNvPr>
          <p:cNvSpPr txBox="1"/>
          <p:nvPr/>
        </p:nvSpPr>
        <p:spPr>
          <a:xfrm>
            <a:off x="616716" y="1845099"/>
            <a:ext cx="2457724" cy="1200329"/>
          </a:xfrm>
          <a:prstGeom prst="rect">
            <a:avLst/>
          </a:prstGeom>
          <a:noFill/>
        </p:spPr>
        <p:txBody>
          <a:bodyPr wrap="none" rtlCol="0">
            <a:spAutoFit/>
          </a:bodyPr>
          <a:lstStyle/>
          <a:p>
            <a:r>
              <a:rPr lang="en-US" altLang="zh-CN" sz="2400" dirty="0">
                <a:solidFill>
                  <a:srgbClr val="3333CC"/>
                </a:solidFill>
                <a:latin typeface="华文楷体" panose="02010600040101010101" pitchFamily="2" charset="-122"/>
                <a:ea typeface="华文楷体" panose="02010600040101010101" pitchFamily="2" charset="-122"/>
              </a:rPr>
              <a:t>PSR J1614-2230: </a:t>
            </a:r>
          </a:p>
          <a:p>
            <a:r>
              <a:rPr lang="en-US" altLang="zh-CN" sz="2400" dirty="0">
                <a:solidFill>
                  <a:srgbClr val="3333CC"/>
                </a:solidFill>
                <a:latin typeface="华文楷体" panose="02010600040101010101" pitchFamily="2" charset="-122"/>
                <a:ea typeface="华文楷体" panose="02010600040101010101" pitchFamily="2" charset="-122"/>
              </a:rPr>
              <a:t>PSR J0740+6620:  </a:t>
            </a:r>
          </a:p>
          <a:p>
            <a:r>
              <a:rPr lang="en-US" altLang="zh-CN" sz="2400" dirty="0">
                <a:solidFill>
                  <a:srgbClr val="3333CC"/>
                </a:solidFill>
                <a:latin typeface="华文楷体" panose="02010600040101010101" pitchFamily="2" charset="-122"/>
                <a:ea typeface="华文楷体" panose="02010600040101010101" pitchFamily="2" charset="-122"/>
              </a:rPr>
              <a:t>PSR J0348+0432:  </a:t>
            </a:r>
            <a:endParaRPr lang="zh-CN" altLang="en-US" sz="2400" dirty="0">
              <a:solidFill>
                <a:srgbClr val="3333CC"/>
              </a:solidFill>
              <a:latin typeface="华文楷体" panose="02010600040101010101" pitchFamily="2" charset="-122"/>
              <a:ea typeface="华文楷体" panose="02010600040101010101" pitchFamily="2" charset="-122"/>
            </a:endParaRPr>
          </a:p>
        </p:txBody>
      </p:sp>
      <p:graphicFrame>
        <p:nvGraphicFramePr>
          <p:cNvPr id="18" name="对象 17">
            <a:extLst>
              <a:ext uri="{FF2B5EF4-FFF2-40B4-BE49-F238E27FC236}">
                <a16:creationId xmlns:a16="http://schemas.microsoft.com/office/drawing/2014/main" id="{431803EA-42B0-4549-9CC0-4F0559C47835}"/>
              </a:ext>
            </a:extLst>
          </p:cNvPr>
          <p:cNvGraphicFramePr>
            <a:graphicFrameLocks noChangeAspect="1"/>
          </p:cNvGraphicFramePr>
          <p:nvPr>
            <p:extLst>
              <p:ext uri="{D42A27DB-BD31-4B8C-83A1-F6EECF244321}">
                <p14:modId xmlns:p14="http://schemas.microsoft.com/office/powerpoint/2010/main" val="4236461739"/>
              </p:ext>
            </p:extLst>
          </p:nvPr>
        </p:nvGraphicFramePr>
        <p:xfrm>
          <a:off x="2867198" y="1957218"/>
          <a:ext cx="2251075" cy="296863"/>
        </p:xfrm>
        <a:graphic>
          <a:graphicData uri="http://schemas.openxmlformats.org/presentationml/2006/ole">
            <mc:AlternateContent xmlns:mc="http://schemas.openxmlformats.org/markup-compatibility/2006">
              <mc:Choice xmlns:v="urn:schemas-microsoft-com:vml" Requires="v">
                <p:oleObj spid="_x0000_s23193" name="Formula" r:id="rId9" imgW="1304640" imgH="169200" progId="Equation.Ribbit">
                  <p:embed/>
                </p:oleObj>
              </mc:Choice>
              <mc:Fallback>
                <p:oleObj name="Formula" r:id="rId9" imgW="1304640" imgH="169200" progId="Equation.Ribbit">
                  <p:embed/>
                  <p:pic>
                    <p:nvPicPr>
                      <p:cNvPr id="10" name="对象 9">
                        <a:extLst>
                          <a:ext uri="{FF2B5EF4-FFF2-40B4-BE49-F238E27FC236}">
                            <a16:creationId xmlns:a16="http://schemas.microsoft.com/office/drawing/2014/main" id="{DD907983-9452-4971-8221-B2EC2E48E46F}"/>
                          </a:ext>
                        </a:extLst>
                      </p:cNvPr>
                      <p:cNvPicPr/>
                      <p:nvPr/>
                    </p:nvPicPr>
                    <p:blipFill>
                      <a:blip r:embed="rId10"/>
                      <a:stretch>
                        <a:fillRect/>
                      </a:stretch>
                    </p:blipFill>
                    <p:spPr>
                      <a:xfrm>
                        <a:off x="2867198" y="1957218"/>
                        <a:ext cx="2251075" cy="296863"/>
                      </a:xfrm>
                      <a:prstGeom prst="rect">
                        <a:avLst/>
                      </a:prstGeom>
                    </p:spPr>
                  </p:pic>
                </p:oleObj>
              </mc:Fallback>
            </mc:AlternateContent>
          </a:graphicData>
        </a:graphic>
      </p:graphicFrame>
      <p:graphicFrame>
        <p:nvGraphicFramePr>
          <p:cNvPr id="19" name="对象 18">
            <a:extLst>
              <a:ext uri="{FF2B5EF4-FFF2-40B4-BE49-F238E27FC236}">
                <a16:creationId xmlns:a16="http://schemas.microsoft.com/office/drawing/2014/main" id="{89CC4E3D-CBD3-4EAB-A93C-8A2335B78AA2}"/>
              </a:ext>
            </a:extLst>
          </p:cNvPr>
          <p:cNvGraphicFramePr>
            <a:graphicFrameLocks noChangeAspect="1"/>
          </p:cNvGraphicFramePr>
          <p:nvPr>
            <p:extLst>
              <p:ext uri="{D42A27DB-BD31-4B8C-83A1-F6EECF244321}">
                <p14:modId xmlns:p14="http://schemas.microsoft.com/office/powerpoint/2010/main" val="1676917852"/>
              </p:ext>
            </p:extLst>
          </p:nvPr>
        </p:nvGraphicFramePr>
        <p:xfrm>
          <a:off x="2885950" y="2325451"/>
          <a:ext cx="2251075" cy="296863"/>
        </p:xfrm>
        <a:graphic>
          <a:graphicData uri="http://schemas.openxmlformats.org/presentationml/2006/ole">
            <mc:AlternateContent xmlns:mc="http://schemas.openxmlformats.org/markup-compatibility/2006">
              <mc:Choice xmlns:v="urn:schemas-microsoft-com:vml" Requires="v">
                <p:oleObj spid="_x0000_s23194" name="Formula" r:id="rId11" imgW="1304640" imgH="169200" progId="Equation.Ribbit">
                  <p:embed/>
                </p:oleObj>
              </mc:Choice>
              <mc:Fallback>
                <p:oleObj name="Formula" r:id="rId11" imgW="1304640" imgH="169200" progId="Equation.Ribbit">
                  <p:embed/>
                  <p:pic>
                    <p:nvPicPr>
                      <p:cNvPr id="11" name="对象 10">
                        <a:extLst>
                          <a:ext uri="{FF2B5EF4-FFF2-40B4-BE49-F238E27FC236}">
                            <a16:creationId xmlns:a16="http://schemas.microsoft.com/office/drawing/2014/main" id="{98B0D0AF-6B32-47F7-8C17-4B379062C15D}"/>
                          </a:ext>
                        </a:extLst>
                      </p:cNvPr>
                      <p:cNvPicPr/>
                      <p:nvPr/>
                    </p:nvPicPr>
                    <p:blipFill>
                      <a:blip r:embed="rId12"/>
                      <a:stretch>
                        <a:fillRect/>
                      </a:stretch>
                    </p:blipFill>
                    <p:spPr>
                      <a:xfrm>
                        <a:off x="2885950" y="2325451"/>
                        <a:ext cx="2251075" cy="296863"/>
                      </a:xfrm>
                      <a:prstGeom prst="rect">
                        <a:avLst/>
                      </a:prstGeom>
                    </p:spPr>
                  </p:pic>
                </p:oleObj>
              </mc:Fallback>
            </mc:AlternateContent>
          </a:graphicData>
        </a:graphic>
      </p:graphicFrame>
      <p:graphicFrame>
        <p:nvGraphicFramePr>
          <p:cNvPr id="20" name="对象 19">
            <a:extLst>
              <a:ext uri="{FF2B5EF4-FFF2-40B4-BE49-F238E27FC236}">
                <a16:creationId xmlns:a16="http://schemas.microsoft.com/office/drawing/2014/main" id="{11D9ADA0-E396-4624-B2A8-37D33F92CB4E}"/>
              </a:ext>
            </a:extLst>
          </p:cNvPr>
          <p:cNvGraphicFramePr>
            <a:graphicFrameLocks noChangeAspect="1"/>
          </p:cNvGraphicFramePr>
          <p:nvPr>
            <p:extLst>
              <p:ext uri="{D42A27DB-BD31-4B8C-83A1-F6EECF244321}">
                <p14:modId xmlns:p14="http://schemas.microsoft.com/office/powerpoint/2010/main" val="1066880503"/>
              </p:ext>
            </p:extLst>
          </p:nvPr>
        </p:nvGraphicFramePr>
        <p:xfrm>
          <a:off x="2970819" y="2712846"/>
          <a:ext cx="2251075" cy="296863"/>
        </p:xfrm>
        <a:graphic>
          <a:graphicData uri="http://schemas.openxmlformats.org/presentationml/2006/ole">
            <mc:AlternateContent xmlns:mc="http://schemas.openxmlformats.org/markup-compatibility/2006">
              <mc:Choice xmlns:v="urn:schemas-microsoft-com:vml" Requires="v">
                <p:oleObj spid="_x0000_s23195" name="Formula" r:id="rId13" imgW="1304640" imgH="169200" progId="Equation.Ribbit">
                  <p:embed/>
                </p:oleObj>
              </mc:Choice>
              <mc:Fallback>
                <p:oleObj name="Formula" r:id="rId13" imgW="1304640" imgH="169200" progId="Equation.Ribbit">
                  <p:embed/>
                  <p:pic>
                    <p:nvPicPr>
                      <p:cNvPr id="12" name="对象 11">
                        <a:extLst>
                          <a:ext uri="{FF2B5EF4-FFF2-40B4-BE49-F238E27FC236}">
                            <a16:creationId xmlns:a16="http://schemas.microsoft.com/office/drawing/2014/main" id="{14BBD597-E19B-4580-8329-6243C53FF1F5}"/>
                          </a:ext>
                        </a:extLst>
                      </p:cNvPr>
                      <p:cNvPicPr/>
                      <p:nvPr/>
                    </p:nvPicPr>
                    <p:blipFill>
                      <a:blip r:embed="rId14"/>
                      <a:stretch>
                        <a:fillRect/>
                      </a:stretch>
                    </p:blipFill>
                    <p:spPr>
                      <a:xfrm>
                        <a:off x="2970819" y="2712846"/>
                        <a:ext cx="2251075" cy="296863"/>
                      </a:xfrm>
                      <a:prstGeom prst="rect">
                        <a:avLst/>
                      </a:prstGeom>
                    </p:spPr>
                  </p:pic>
                </p:oleObj>
              </mc:Fallback>
            </mc:AlternateContent>
          </a:graphicData>
        </a:graphic>
      </p:graphicFrame>
      <p:sp>
        <p:nvSpPr>
          <p:cNvPr id="13" name="文本框 12">
            <a:extLst>
              <a:ext uri="{FF2B5EF4-FFF2-40B4-BE49-F238E27FC236}">
                <a16:creationId xmlns:a16="http://schemas.microsoft.com/office/drawing/2014/main" id="{061050CC-C0A0-435F-BD97-55E0C25CA84F}"/>
              </a:ext>
            </a:extLst>
          </p:cNvPr>
          <p:cNvSpPr txBox="1"/>
          <p:nvPr/>
        </p:nvSpPr>
        <p:spPr>
          <a:xfrm>
            <a:off x="838200" y="4470210"/>
            <a:ext cx="2236240" cy="1200329"/>
          </a:xfrm>
          <a:prstGeom prst="rect">
            <a:avLst/>
          </a:prstGeom>
          <a:noFill/>
        </p:spPr>
        <p:txBody>
          <a:bodyPr wrap="square" rtlCol="0">
            <a:spAutoFit/>
          </a:bodyPr>
          <a:lstStyle/>
          <a:p>
            <a:r>
              <a:rPr lang="en-US" altLang="zh-CN" sz="2400" dirty="0">
                <a:solidFill>
                  <a:srgbClr val="3333CC"/>
                </a:solidFill>
                <a:latin typeface="华文楷体" panose="02010600040101010101" pitchFamily="2" charset="-122"/>
                <a:ea typeface="华文楷体" panose="02010600040101010101" pitchFamily="2" charset="-122"/>
              </a:rPr>
              <a:t>Concept of probing NS internal structure</a:t>
            </a:r>
            <a:endParaRPr lang="zh-CN" altLang="en-US" sz="2400" dirty="0">
              <a:solidFill>
                <a:srgbClr val="3333CC"/>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667272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5A6DCA-877C-4959-9B99-8785B08C4279}"/>
              </a:ext>
            </a:extLst>
          </p:cNvPr>
          <p:cNvSpPr>
            <a:spLocks noGrp="1"/>
          </p:cNvSpPr>
          <p:nvPr>
            <p:ph type="title"/>
          </p:nvPr>
        </p:nvSpPr>
        <p:spPr/>
        <p:txBody>
          <a:bodyPr/>
          <a:lstStyle/>
          <a:p>
            <a:r>
              <a:rPr lang="en-US" altLang="zh-CN" dirty="0"/>
              <a:t>NS internal geometry of </a:t>
            </a:r>
            <a:endParaRPr lang="zh-CN" altLang="en-US" dirty="0"/>
          </a:p>
        </p:txBody>
      </p:sp>
      <p:sp>
        <p:nvSpPr>
          <p:cNvPr id="3" name="内容占位符 2">
            <a:extLst>
              <a:ext uri="{FF2B5EF4-FFF2-40B4-BE49-F238E27FC236}">
                <a16:creationId xmlns:a16="http://schemas.microsoft.com/office/drawing/2014/main" id="{402301C4-5B7D-4B19-875E-E4713D13F732}"/>
              </a:ext>
            </a:extLst>
          </p:cNvPr>
          <p:cNvSpPr>
            <a:spLocks noGrp="1"/>
          </p:cNvSpPr>
          <p:nvPr>
            <p:ph idx="1"/>
          </p:nvPr>
        </p:nvSpPr>
        <p:spPr>
          <a:xfrm>
            <a:off x="171237" y="1171138"/>
            <a:ext cx="11624353" cy="5468144"/>
          </a:xfrm>
        </p:spPr>
        <p:txBody>
          <a:bodyPr/>
          <a:lstStyle/>
          <a:p>
            <a:r>
              <a:rPr lang="en-US" altLang="zh-CN" dirty="0"/>
              <a:t>Static and Spherically symmetric spacetime</a:t>
            </a:r>
          </a:p>
          <a:p>
            <a:endParaRPr lang="en-US" altLang="zh-CN" dirty="0"/>
          </a:p>
          <a:p>
            <a:endParaRPr lang="en-US" altLang="zh-CN" dirty="0"/>
          </a:p>
          <a:p>
            <a:r>
              <a:rPr lang="en-US" altLang="zh-CN" dirty="0"/>
              <a:t>Einstein equations</a:t>
            </a:r>
          </a:p>
          <a:p>
            <a:endParaRPr lang="en-US" altLang="zh-CN" dirty="0"/>
          </a:p>
          <a:p>
            <a:endParaRPr lang="en-US" altLang="zh-CN" dirty="0"/>
          </a:p>
          <a:p>
            <a:endParaRPr lang="en-US" altLang="zh-CN" dirty="0"/>
          </a:p>
          <a:p>
            <a:r>
              <a:rPr lang="en-US" altLang="zh-CN" dirty="0"/>
              <a:t>Tolman-Oppenheimer-</a:t>
            </a:r>
            <a:r>
              <a:rPr lang="en-US" altLang="zh-CN" dirty="0" err="1"/>
              <a:t>Volkoff</a:t>
            </a:r>
            <a:r>
              <a:rPr lang="en-US" altLang="zh-CN" dirty="0"/>
              <a:t> equation</a:t>
            </a:r>
            <a:endParaRPr lang="zh-CN" altLang="en-US" dirty="0"/>
          </a:p>
        </p:txBody>
      </p:sp>
      <p:graphicFrame>
        <p:nvGraphicFramePr>
          <p:cNvPr id="5" name="对象 4">
            <a:extLst>
              <a:ext uri="{FF2B5EF4-FFF2-40B4-BE49-F238E27FC236}">
                <a16:creationId xmlns:a16="http://schemas.microsoft.com/office/drawing/2014/main" id="{4BCF32AF-FE0C-471C-9B37-2965E80BD957}"/>
              </a:ext>
            </a:extLst>
          </p:cNvPr>
          <p:cNvGraphicFramePr>
            <a:graphicFrameLocks noChangeAspect="1"/>
          </p:cNvGraphicFramePr>
          <p:nvPr>
            <p:extLst>
              <p:ext uri="{D42A27DB-BD31-4B8C-83A1-F6EECF244321}">
                <p14:modId xmlns:p14="http://schemas.microsoft.com/office/powerpoint/2010/main" val="3658316553"/>
              </p:ext>
            </p:extLst>
          </p:nvPr>
        </p:nvGraphicFramePr>
        <p:xfrm>
          <a:off x="2522970" y="2267924"/>
          <a:ext cx="3276600" cy="450850"/>
        </p:xfrm>
        <a:graphic>
          <a:graphicData uri="http://schemas.openxmlformats.org/presentationml/2006/ole">
            <mc:AlternateContent xmlns:mc="http://schemas.openxmlformats.org/markup-compatibility/2006">
              <mc:Choice xmlns:v="urn:schemas-microsoft-com:vml" Requires="v">
                <p:oleObj spid="_x0000_s42672" name="Formula" r:id="rId3" imgW="1560960" imgH="214920" progId="Equation.Ribbit">
                  <p:embed/>
                </p:oleObj>
              </mc:Choice>
              <mc:Fallback>
                <p:oleObj name="Formula" r:id="rId3" imgW="1560960" imgH="214920" progId="Equation.Ribbit">
                  <p:embed/>
                  <p:pic>
                    <p:nvPicPr>
                      <p:cNvPr id="4" name="对象 3">
                        <a:extLst>
                          <a:ext uri="{FF2B5EF4-FFF2-40B4-BE49-F238E27FC236}">
                            <a16:creationId xmlns:a16="http://schemas.microsoft.com/office/drawing/2014/main" id="{EAC496EC-3144-4BF4-862F-C8A27CC61D99}"/>
                          </a:ext>
                        </a:extLst>
                      </p:cNvPr>
                      <p:cNvPicPr/>
                      <p:nvPr/>
                    </p:nvPicPr>
                    <p:blipFill>
                      <a:blip r:embed="rId4"/>
                      <a:stretch>
                        <a:fillRect/>
                      </a:stretch>
                    </p:blipFill>
                    <p:spPr>
                      <a:xfrm>
                        <a:off x="2522970" y="2267924"/>
                        <a:ext cx="3276600" cy="450850"/>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516F45CE-410A-475A-8BE7-76E1B0FDE434}"/>
              </a:ext>
            </a:extLst>
          </p:cNvPr>
          <p:cNvSpPr txBox="1"/>
          <p:nvPr/>
        </p:nvSpPr>
        <p:spPr>
          <a:xfrm>
            <a:off x="564044" y="2231493"/>
            <a:ext cx="1936749" cy="461665"/>
          </a:xfrm>
          <a:prstGeom prst="rect">
            <a:avLst/>
          </a:prstGeom>
          <a:noFill/>
        </p:spPr>
        <p:txBody>
          <a:bodyPr wrap="none" rtlCol="0">
            <a:spAutoFit/>
          </a:bodyPr>
          <a:lstStyle/>
          <a:p>
            <a:r>
              <a:rPr lang="en-US" altLang="zh-CN" sz="2400" dirty="0">
                <a:solidFill>
                  <a:srgbClr val="3333CC"/>
                </a:solidFill>
                <a:latin typeface="Times New Roman" panose="02020603050405020304" pitchFamily="18" charset="0"/>
                <a:cs typeface="Times New Roman" panose="02020603050405020304" pitchFamily="18" charset="0"/>
              </a:rPr>
              <a:t>Mass function</a:t>
            </a:r>
            <a:endParaRPr lang="zh-CN" altLang="en-US" sz="2400" dirty="0">
              <a:solidFill>
                <a:srgbClr val="3333CC"/>
              </a:solidFill>
              <a:latin typeface="Times New Roman" panose="02020603050405020304" pitchFamily="18" charset="0"/>
              <a:cs typeface="Times New Roman" panose="02020603050405020304" pitchFamily="18" charset="0"/>
            </a:endParaRPr>
          </a:p>
        </p:txBody>
      </p:sp>
      <p:graphicFrame>
        <p:nvGraphicFramePr>
          <p:cNvPr id="7" name="对象 6">
            <a:extLst>
              <a:ext uri="{FF2B5EF4-FFF2-40B4-BE49-F238E27FC236}">
                <a16:creationId xmlns:a16="http://schemas.microsoft.com/office/drawing/2014/main" id="{0C83E1D1-88A3-41AC-9F6E-C4F2FA4A3A4F}"/>
              </a:ext>
            </a:extLst>
          </p:cNvPr>
          <p:cNvGraphicFramePr>
            <a:graphicFrameLocks noChangeAspect="1"/>
          </p:cNvGraphicFramePr>
          <p:nvPr>
            <p:extLst>
              <p:ext uri="{D42A27DB-BD31-4B8C-83A1-F6EECF244321}">
                <p14:modId xmlns:p14="http://schemas.microsoft.com/office/powerpoint/2010/main" val="997225403"/>
              </p:ext>
            </p:extLst>
          </p:nvPr>
        </p:nvGraphicFramePr>
        <p:xfrm>
          <a:off x="1017141" y="3195240"/>
          <a:ext cx="3568700" cy="1584325"/>
        </p:xfrm>
        <a:graphic>
          <a:graphicData uri="http://schemas.openxmlformats.org/presentationml/2006/ole">
            <mc:AlternateContent xmlns:mc="http://schemas.openxmlformats.org/markup-compatibility/2006">
              <mc:Choice xmlns:v="urn:schemas-microsoft-com:vml" Requires="v">
                <p:oleObj spid="_x0000_s42673" name="Formula" r:id="rId5" imgW="1700640" imgH="754560" progId="Equation.Ribbit">
                  <p:embed/>
                </p:oleObj>
              </mc:Choice>
              <mc:Fallback>
                <p:oleObj name="Formula" r:id="rId5" imgW="1700640" imgH="754560" progId="Equation.Ribbit">
                  <p:embed/>
                  <p:pic>
                    <p:nvPicPr>
                      <p:cNvPr id="4" name="对象 3">
                        <a:extLst>
                          <a:ext uri="{FF2B5EF4-FFF2-40B4-BE49-F238E27FC236}">
                            <a16:creationId xmlns:a16="http://schemas.microsoft.com/office/drawing/2014/main" id="{EAC496EC-3144-4BF4-862F-C8A27CC61D99}"/>
                          </a:ext>
                        </a:extLst>
                      </p:cNvPr>
                      <p:cNvPicPr/>
                      <p:nvPr/>
                    </p:nvPicPr>
                    <p:blipFill>
                      <a:blip r:embed="rId6"/>
                      <a:stretch>
                        <a:fillRect/>
                      </a:stretch>
                    </p:blipFill>
                    <p:spPr>
                      <a:xfrm>
                        <a:off x="1017141" y="3195240"/>
                        <a:ext cx="3568700" cy="1584325"/>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A4C8634C-E8F2-4120-8452-9D009D327441}"/>
              </a:ext>
            </a:extLst>
          </p:cNvPr>
          <p:cNvGraphicFramePr>
            <a:graphicFrameLocks noChangeAspect="1"/>
          </p:cNvGraphicFramePr>
          <p:nvPr>
            <p:extLst>
              <p:ext uri="{D42A27DB-BD31-4B8C-83A1-F6EECF244321}">
                <p14:modId xmlns:p14="http://schemas.microsoft.com/office/powerpoint/2010/main" val="3507545593"/>
              </p:ext>
            </p:extLst>
          </p:nvPr>
        </p:nvGraphicFramePr>
        <p:xfrm>
          <a:off x="872678" y="5256031"/>
          <a:ext cx="3857625" cy="822325"/>
        </p:xfrm>
        <a:graphic>
          <a:graphicData uri="http://schemas.openxmlformats.org/presentationml/2006/ole">
            <mc:AlternateContent xmlns:mc="http://schemas.openxmlformats.org/markup-compatibility/2006">
              <mc:Choice xmlns:v="urn:schemas-microsoft-com:vml" Requires="v">
                <p:oleObj spid="_x0000_s42674" name="Formula" r:id="rId7" imgW="1836720" imgH="390240" progId="Equation.Ribbit">
                  <p:embed/>
                </p:oleObj>
              </mc:Choice>
              <mc:Fallback>
                <p:oleObj name="Formula" r:id="rId7" imgW="1836720" imgH="390240" progId="Equation.Ribbit">
                  <p:embed/>
                  <p:pic>
                    <p:nvPicPr>
                      <p:cNvPr id="5" name="对象 4">
                        <a:extLst>
                          <a:ext uri="{FF2B5EF4-FFF2-40B4-BE49-F238E27FC236}">
                            <a16:creationId xmlns:a16="http://schemas.microsoft.com/office/drawing/2014/main" id="{4BCF32AF-FE0C-471C-9B37-2965E80BD957}"/>
                          </a:ext>
                        </a:extLst>
                      </p:cNvPr>
                      <p:cNvPicPr/>
                      <p:nvPr/>
                    </p:nvPicPr>
                    <p:blipFill>
                      <a:blip r:embed="rId8"/>
                      <a:stretch>
                        <a:fillRect/>
                      </a:stretch>
                    </p:blipFill>
                    <p:spPr>
                      <a:xfrm>
                        <a:off x="872678" y="5256031"/>
                        <a:ext cx="3857625" cy="822325"/>
                      </a:xfrm>
                      <a:prstGeom prst="rect">
                        <a:avLst/>
                      </a:prstGeom>
                    </p:spPr>
                  </p:pic>
                </p:oleObj>
              </mc:Fallback>
            </mc:AlternateContent>
          </a:graphicData>
        </a:graphic>
      </p:graphicFrame>
      <p:pic>
        <p:nvPicPr>
          <p:cNvPr id="9" name="图片 8">
            <a:extLst>
              <a:ext uri="{FF2B5EF4-FFF2-40B4-BE49-F238E27FC236}">
                <a16:creationId xmlns:a16="http://schemas.microsoft.com/office/drawing/2014/main" id="{1A2B82DC-99B4-499D-8C51-5DDF23CAB051}"/>
              </a:ext>
            </a:extLst>
          </p:cNvPr>
          <p:cNvPicPr>
            <a:picLocks noChangeAspect="1"/>
          </p:cNvPicPr>
          <p:nvPr/>
        </p:nvPicPr>
        <p:blipFill>
          <a:blip r:embed="rId9"/>
          <a:stretch>
            <a:fillRect/>
          </a:stretch>
        </p:blipFill>
        <p:spPr>
          <a:xfrm>
            <a:off x="6096000" y="1649145"/>
            <a:ext cx="5996020" cy="4512129"/>
          </a:xfrm>
          <a:prstGeom prst="rect">
            <a:avLst/>
          </a:prstGeom>
        </p:spPr>
      </p:pic>
      <p:graphicFrame>
        <p:nvGraphicFramePr>
          <p:cNvPr id="4" name="对象 3">
            <a:extLst>
              <a:ext uri="{FF2B5EF4-FFF2-40B4-BE49-F238E27FC236}">
                <a16:creationId xmlns:a16="http://schemas.microsoft.com/office/drawing/2014/main" id="{EAC496EC-3144-4BF4-862F-C8A27CC61D99}"/>
              </a:ext>
            </a:extLst>
          </p:cNvPr>
          <p:cNvGraphicFramePr>
            <a:graphicFrameLocks noChangeAspect="1"/>
          </p:cNvGraphicFramePr>
          <p:nvPr>
            <p:extLst>
              <p:ext uri="{D42A27DB-BD31-4B8C-83A1-F6EECF244321}">
                <p14:modId xmlns:p14="http://schemas.microsoft.com/office/powerpoint/2010/main" val="1536825372"/>
              </p:ext>
            </p:extLst>
          </p:nvPr>
        </p:nvGraphicFramePr>
        <p:xfrm>
          <a:off x="297951" y="1710721"/>
          <a:ext cx="6122727" cy="391936"/>
        </p:xfrm>
        <a:graphic>
          <a:graphicData uri="http://schemas.openxmlformats.org/presentationml/2006/ole">
            <mc:AlternateContent xmlns:mc="http://schemas.openxmlformats.org/markup-compatibility/2006">
              <mc:Choice xmlns:v="urn:schemas-microsoft-com:vml" Requires="v">
                <p:oleObj spid="_x0000_s42675" name="Formula" r:id="rId10" imgW="3153600" imgH="201960" progId="Equation.Ribbit">
                  <p:embed/>
                </p:oleObj>
              </mc:Choice>
              <mc:Fallback>
                <p:oleObj name="Formula" r:id="rId10" imgW="3153600" imgH="201960" progId="Equation.Ribbit">
                  <p:embed/>
                  <p:pic>
                    <p:nvPicPr>
                      <p:cNvPr id="17" name="对象 16">
                        <a:extLst>
                          <a:ext uri="{FF2B5EF4-FFF2-40B4-BE49-F238E27FC236}">
                            <a16:creationId xmlns:a16="http://schemas.microsoft.com/office/drawing/2014/main" id="{6218583F-84CC-425E-AED9-CA1ACE7A8F89}"/>
                          </a:ext>
                        </a:extLst>
                      </p:cNvPr>
                      <p:cNvPicPr/>
                      <p:nvPr/>
                    </p:nvPicPr>
                    <p:blipFill>
                      <a:blip r:embed="rId11"/>
                      <a:stretch>
                        <a:fillRect/>
                      </a:stretch>
                    </p:blipFill>
                    <p:spPr>
                      <a:xfrm>
                        <a:off x="297951" y="1710721"/>
                        <a:ext cx="6122727" cy="391936"/>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6BDCD6F2-EA61-44E9-9B23-827291EAC492}"/>
              </a:ext>
            </a:extLst>
          </p:cNvPr>
          <p:cNvSpPr txBox="1"/>
          <p:nvPr/>
        </p:nvSpPr>
        <p:spPr>
          <a:xfrm>
            <a:off x="171237" y="6078356"/>
            <a:ext cx="11920783" cy="707886"/>
          </a:xfrm>
          <a:prstGeom prst="rect">
            <a:avLst/>
          </a:prstGeom>
          <a:noFill/>
        </p:spPr>
        <p:txBody>
          <a:bodyPr wrap="square" rtlCol="0">
            <a:spAutoFit/>
          </a:bodyPr>
          <a:lstStyle/>
          <a:p>
            <a:pPr eaLnBrk="0" fontAlgn="base" hangingPunct="0">
              <a:spcBef>
                <a:spcPct val="0"/>
              </a:spcBef>
              <a:spcAft>
                <a:spcPct val="0"/>
              </a:spcAft>
            </a:pPr>
            <a:r>
              <a:rPr lang="en-US" altLang="zh-CN" sz="2000" dirty="0">
                <a:solidFill>
                  <a:srgbClr val="000099">
                    <a:lumMod val="60000"/>
                    <a:lumOff val="40000"/>
                  </a:srgbClr>
                </a:solidFill>
                <a:latin typeface="Times New Roman" panose="02020603050405020304" pitchFamily="18" charset="0"/>
                <a:ea typeface="华文楷体" panose="02010600040101010101" pitchFamily="2" charset="-122"/>
                <a:cs typeface="Times New Roman" panose="02020603050405020304" pitchFamily="18" charset="0"/>
              </a:rPr>
              <a:t>The density and pressure near the NS surface are much smaller than those inside the NS, so the mass contributions from the surface shell to the total mass are negligible and the mass keeps to be a constant as r decreases</a:t>
            </a:r>
            <a:endParaRPr lang="zh-CN" altLang="en-US" sz="2000" dirty="0">
              <a:solidFill>
                <a:srgbClr val="000099">
                  <a:lumMod val="60000"/>
                  <a:lumOff val="40000"/>
                </a:srgbClr>
              </a:solidFill>
              <a:latin typeface="Times New Roman" panose="02020603050405020304" pitchFamily="18" charset="0"/>
              <a:ea typeface="华文楷体" panose="02010600040101010101" pitchFamily="2" charset="-122"/>
              <a:cs typeface="Times New Roman" panose="02020603050405020304" pitchFamily="18" charset="0"/>
            </a:endParaRPr>
          </a:p>
        </p:txBody>
      </p:sp>
      <p:graphicFrame>
        <p:nvGraphicFramePr>
          <p:cNvPr id="11" name="对象 10">
            <a:extLst>
              <a:ext uri="{FF2B5EF4-FFF2-40B4-BE49-F238E27FC236}">
                <a16:creationId xmlns:a16="http://schemas.microsoft.com/office/drawing/2014/main" id="{F358BC82-EA76-494F-90F8-7E3B5FC8BEA1}"/>
              </a:ext>
            </a:extLst>
          </p:cNvPr>
          <p:cNvGraphicFramePr>
            <a:graphicFrameLocks noChangeAspect="1"/>
          </p:cNvGraphicFramePr>
          <p:nvPr>
            <p:extLst>
              <p:ext uri="{D42A27DB-BD31-4B8C-83A1-F6EECF244321}">
                <p14:modId xmlns:p14="http://schemas.microsoft.com/office/powerpoint/2010/main" val="4196944028"/>
              </p:ext>
            </p:extLst>
          </p:nvPr>
        </p:nvGraphicFramePr>
        <p:xfrm>
          <a:off x="10137034" y="3049832"/>
          <a:ext cx="493713" cy="317500"/>
        </p:xfrm>
        <a:graphic>
          <a:graphicData uri="http://schemas.openxmlformats.org/presentationml/2006/ole">
            <mc:AlternateContent xmlns:mc="http://schemas.openxmlformats.org/markup-compatibility/2006">
              <mc:Choice xmlns:v="urn:schemas-microsoft-com:vml" Requires="v">
                <p:oleObj spid="_x0000_s42676" name="Formula" r:id="rId12" imgW="285840" imgH="181800" progId="Equation.Ribbit">
                  <p:embed/>
                </p:oleObj>
              </mc:Choice>
              <mc:Fallback>
                <p:oleObj name="Formula" r:id="rId12" imgW="285840" imgH="181800" progId="Equation.Ribbit">
                  <p:embed/>
                  <p:pic>
                    <p:nvPicPr>
                      <p:cNvPr id="6" name="对象 5">
                        <a:extLst>
                          <a:ext uri="{FF2B5EF4-FFF2-40B4-BE49-F238E27FC236}">
                            <a16:creationId xmlns:a16="http://schemas.microsoft.com/office/drawing/2014/main" id="{EC681784-14AE-4A46-B942-2EDBDCDAE0D4}"/>
                          </a:ext>
                        </a:extLst>
                      </p:cNvPr>
                      <p:cNvPicPr/>
                      <p:nvPr/>
                    </p:nvPicPr>
                    <p:blipFill>
                      <a:blip r:embed="rId13"/>
                      <a:stretch>
                        <a:fillRect/>
                      </a:stretch>
                    </p:blipFill>
                    <p:spPr>
                      <a:xfrm>
                        <a:off x="10137034" y="3049832"/>
                        <a:ext cx="493713" cy="317500"/>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54C77B38-FE15-4FE4-B769-2F6BEE8AA2D9}"/>
              </a:ext>
            </a:extLst>
          </p:cNvPr>
          <p:cNvGraphicFramePr>
            <a:graphicFrameLocks noChangeAspect="1"/>
          </p:cNvGraphicFramePr>
          <p:nvPr>
            <p:extLst>
              <p:ext uri="{D42A27DB-BD31-4B8C-83A1-F6EECF244321}">
                <p14:modId xmlns:p14="http://schemas.microsoft.com/office/powerpoint/2010/main" val="1679924933"/>
              </p:ext>
            </p:extLst>
          </p:nvPr>
        </p:nvGraphicFramePr>
        <p:xfrm>
          <a:off x="7236146" y="5045342"/>
          <a:ext cx="682625" cy="327025"/>
        </p:xfrm>
        <a:graphic>
          <a:graphicData uri="http://schemas.openxmlformats.org/presentationml/2006/ole">
            <mc:AlternateContent xmlns:mc="http://schemas.openxmlformats.org/markup-compatibility/2006">
              <mc:Choice xmlns:v="urn:schemas-microsoft-com:vml" Requires="v">
                <p:oleObj spid="_x0000_s42677" name="Formula" r:id="rId14" imgW="325440" imgH="155160" progId="Equation.Ribbit">
                  <p:embed/>
                </p:oleObj>
              </mc:Choice>
              <mc:Fallback>
                <p:oleObj name="Formula" r:id="rId14" imgW="325440" imgH="155160" progId="Equation.Ribbit">
                  <p:embed/>
                  <p:pic>
                    <p:nvPicPr>
                      <p:cNvPr id="5" name="对象 4">
                        <a:extLst>
                          <a:ext uri="{FF2B5EF4-FFF2-40B4-BE49-F238E27FC236}">
                            <a16:creationId xmlns:a16="http://schemas.microsoft.com/office/drawing/2014/main" id="{4BCF32AF-FE0C-471C-9B37-2965E80BD957}"/>
                          </a:ext>
                        </a:extLst>
                      </p:cNvPr>
                      <p:cNvPicPr/>
                      <p:nvPr/>
                    </p:nvPicPr>
                    <p:blipFill>
                      <a:blip r:embed="rId15"/>
                      <a:stretch>
                        <a:fillRect/>
                      </a:stretch>
                    </p:blipFill>
                    <p:spPr>
                      <a:xfrm>
                        <a:off x="7236146" y="5045342"/>
                        <a:ext cx="682625" cy="327025"/>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2B434A3B-492B-4969-96DA-7C61B0577CA7}"/>
              </a:ext>
            </a:extLst>
          </p:cNvPr>
          <p:cNvGraphicFramePr>
            <a:graphicFrameLocks noChangeAspect="1"/>
          </p:cNvGraphicFramePr>
          <p:nvPr>
            <p:extLst>
              <p:ext uri="{D42A27DB-BD31-4B8C-83A1-F6EECF244321}">
                <p14:modId xmlns:p14="http://schemas.microsoft.com/office/powerpoint/2010/main" val="2537342780"/>
              </p:ext>
            </p:extLst>
          </p:nvPr>
        </p:nvGraphicFramePr>
        <p:xfrm>
          <a:off x="8470953" y="1270432"/>
          <a:ext cx="1912937" cy="358775"/>
        </p:xfrm>
        <a:graphic>
          <a:graphicData uri="http://schemas.openxmlformats.org/presentationml/2006/ole">
            <mc:AlternateContent xmlns:mc="http://schemas.openxmlformats.org/markup-compatibility/2006">
              <mc:Choice xmlns:v="urn:schemas-microsoft-com:vml" Requires="v">
                <p:oleObj spid="_x0000_s42678" name="Formula" r:id="rId16" imgW="910800" imgH="169200" progId="Equation.Ribbit">
                  <p:embed/>
                </p:oleObj>
              </mc:Choice>
              <mc:Fallback>
                <p:oleObj name="Formula" r:id="rId16" imgW="910800" imgH="169200" progId="Equation.Ribbit">
                  <p:embed/>
                  <p:pic>
                    <p:nvPicPr>
                      <p:cNvPr id="5" name="对象 4">
                        <a:extLst>
                          <a:ext uri="{FF2B5EF4-FFF2-40B4-BE49-F238E27FC236}">
                            <a16:creationId xmlns:a16="http://schemas.microsoft.com/office/drawing/2014/main" id="{4BCF32AF-FE0C-471C-9B37-2965E80BD957}"/>
                          </a:ext>
                        </a:extLst>
                      </p:cNvPr>
                      <p:cNvPicPr/>
                      <p:nvPr/>
                    </p:nvPicPr>
                    <p:blipFill>
                      <a:blip r:embed="rId17"/>
                      <a:stretch>
                        <a:fillRect/>
                      </a:stretch>
                    </p:blipFill>
                    <p:spPr>
                      <a:xfrm>
                        <a:off x="8470953" y="1270432"/>
                        <a:ext cx="1912937" cy="358775"/>
                      </a:xfrm>
                      <a:prstGeom prst="rect">
                        <a:avLst/>
                      </a:prstGeom>
                    </p:spPr>
                  </p:pic>
                </p:oleObj>
              </mc:Fallback>
            </mc:AlternateContent>
          </a:graphicData>
        </a:graphic>
      </p:graphicFrame>
    </p:spTree>
    <p:extLst>
      <p:ext uri="{BB962C8B-B14F-4D97-AF65-F5344CB8AC3E}">
        <p14:creationId xmlns:p14="http://schemas.microsoft.com/office/powerpoint/2010/main" val="4187087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F369860-92BA-4AB7-8B77-1E6A4FFFAE2E}"/>
              </a:ext>
            </a:extLst>
          </p:cNvPr>
          <p:cNvSpPr>
            <a:spLocks noGrp="1"/>
          </p:cNvSpPr>
          <p:nvPr>
            <p:ph type="title"/>
          </p:nvPr>
        </p:nvSpPr>
        <p:spPr/>
        <p:txBody>
          <a:bodyPr/>
          <a:lstStyle/>
          <a:p>
            <a:r>
              <a:rPr lang="en-US" altLang="zh-CN" dirty="0"/>
              <a:t>The orbits inside NS</a:t>
            </a:r>
            <a:endParaRPr lang="zh-CN" altLang="en-US" dirty="0"/>
          </a:p>
        </p:txBody>
      </p:sp>
      <p:sp>
        <p:nvSpPr>
          <p:cNvPr id="2" name="内容占位符 1">
            <a:extLst>
              <a:ext uri="{FF2B5EF4-FFF2-40B4-BE49-F238E27FC236}">
                <a16:creationId xmlns:a16="http://schemas.microsoft.com/office/drawing/2014/main" id="{6D355BBD-558F-4091-BF52-44D10B92D289}"/>
              </a:ext>
            </a:extLst>
          </p:cNvPr>
          <p:cNvSpPr>
            <a:spLocks noGrp="1"/>
          </p:cNvSpPr>
          <p:nvPr>
            <p:ph idx="4294967295"/>
          </p:nvPr>
        </p:nvSpPr>
        <p:spPr>
          <a:xfrm>
            <a:off x="386135" y="1313174"/>
            <a:ext cx="11501923" cy="5180093"/>
          </a:xfrm>
          <a:prstGeom prst="rect">
            <a:avLst/>
          </a:prstGeom>
        </p:spPr>
        <p:txBody>
          <a:bodyPr>
            <a:normAutofit lnSpcReduction="10000"/>
          </a:bodyPr>
          <a:lstStyle/>
          <a:p>
            <a:r>
              <a:rPr lang="en-US" altLang="zh-CN" dirty="0"/>
              <a:t>Background geometry</a:t>
            </a:r>
          </a:p>
          <a:p>
            <a:endParaRPr lang="en-US" altLang="zh-CN" dirty="0"/>
          </a:p>
          <a:p>
            <a:endParaRPr lang="en-US" altLang="zh-CN" dirty="0"/>
          </a:p>
          <a:p>
            <a:pPr marL="0" indent="0">
              <a:buNone/>
            </a:pPr>
            <a:endParaRPr lang="en-US" altLang="zh-CN" dirty="0"/>
          </a:p>
          <a:p>
            <a:r>
              <a:rPr lang="en-US" altLang="zh-CN" dirty="0"/>
              <a:t>Orbits inside NSs</a:t>
            </a:r>
          </a:p>
          <a:p>
            <a:pPr lvl="1"/>
            <a:r>
              <a:rPr lang="en-US" altLang="zh-CN" dirty="0"/>
              <a:t>Dynamical Friction</a:t>
            </a:r>
          </a:p>
          <a:p>
            <a:pPr lvl="1"/>
            <a:endParaRPr lang="en-US" altLang="zh-CN" dirty="0"/>
          </a:p>
          <a:p>
            <a:pPr lvl="1"/>
            <a:r>
              <a:rPr lang="en-US" altLang="zh-CN" dirty="0"/>
              <a:t>Bondi–Hoyle–Lyttleton Accretion</a:t>
            </a:r>
          </a:p>
          <a:p>
            <a:pPr lvl="1"/>
            <a:endParaRPr lang="en-US" altLang="zh-CN" dirty="0"/>
          </a:p>
          <a:p>
            <a:pPr lvl="1"/>
            <a:endParaRPr lang="en-US" altLang="zh-CN" dirty="0"/>
          </a:p>
          <a:p>
            <a:pPr lvl="1"/>
            <a:endParaRPr lang="en-US" altLang="zh-CN" dirty="0"/>
          </a:p>
          <a:p>
            <a:pPr lvl="1"/>
            <a:endParaRPr lang="en-US" altLang="zh-CN" dirty="0"/>
          </a:p>
          <a:p>
            <a:pPr lvl="1"/>
            <a:r>
              <a:rPr lang="en-US" altLang="zh-CN" dirty="0"/>
              <a:t>Gravitational radiation</a:t>
            </a:r>
            <a:endParaRPr lang="zh-CN" altLang="en-US" dirty="0"/>
          </a:p>
        </p:txBody>
      </p:sp>
      <p:graphicFrame>
        <p:nvGraphicFramePr>
          <p:cNvPr id="9" name="对象 8">
            <a:extLst>
              <a:ext uri="{FF2B5EF4-FFF2-40B4-BE49-F238E27FC236}">
                <a16:creationId xmlns:a16="http://schemas.microsoft.com/office/drawing/2014/main" id="{B04D2CB6-DF3B-4AD0-83A2-A09A269B188F}"/>
              </a:ext>
            </a:extLst>
          </p:cNvPr>
          <p:cNvGraphicFramePr>
            <a:graphicFrameLocks noChangeAspect="1"/>
          </p:cNvGraphicFramePr>
          <p:nvPr>
            <p:extLst>
              <p:ext uri="{D42A27DB-BD31-4B8C-83A1-F6EECF244321}">
                <p14:modId xmlns:p14="http://schemas.microsoft.com/office/powerpoint/2010/main" val="1061079798"/>
              </p:ext>
            </p:extLst>
          </p:nvPr>
        </p:nvGraphicFramePr>
        <p:xfrm>
          <a:off x="1398355" y="1828193"/>
          <a:ext cx="6621463" cy="423862"/>
        </p:xfrm>
        <a:graphic>
          <a:graphicData uri="http://schemas.openxmlformats.org/presentationml/2006/ole">
            <mc:AlternateContent xmlns:mc="http://schemas.openxmlformats.org/markup-compatibility/2006">
              <mc:Choice xmlns:v="urn:schemas-microsoft-com:vml" Requires="v">
                <p:oleObj spid="_x0000_s24196" name="Formula" r:id="rId4" imgW="3153600" imgH="201960" progId="Equation.Ribbit">
                  <p:embed/>
                </p:oleObj>
              </mc:Choice>
              <mc:Fallback>
                <p:oleObj name="Formula" r:id="rId4" imgW="3153600" imgH="201960" progId="Equation.Ribbit">
                  <p:embed/>
                  <p:pic>
                    <p:nvPicPr>
                      <p:cNvPr id="4" name="对象 3">
                        <a:extLst>
                          <a:ext uri="{FF2B5EF4-FFF2-40B4-BE49-F238E27FC236}">
                            <a16:creationId xmlns:a16="http://schemas.microsoft.com/office/drawing/2014/main" id="{EAC496EC-3144-4BF4-862F-C8A27CC61D99}"/>
                          </a:ext>
                        </a:extLst>
                      </p:cNvPr>
                      <p:cNvPicPr/>
                      <p:nvPr/>
                    </p:nvPicPr>
                    <p:blipFill>
                      <a:blip r:embed="rId5"/>
                      <a:stretch>
                        <a:fillRect/>
                      </a:stretch>
                    </p:blipFill>
                    <p:spPr>
                      <a:xfrm>
                        <a:off x="1398355" y="1828193"/>
                        <a:ext cx="6621463" cy="423862"/>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31545C25-783A-4EA8-AFBF-6DF2EE2BDA77}"/>
              </a:ext>
            </a:extLst>
          </p:cNvPr>
          <p:cNvGraphicFramePr>
            <a:graphicFrameLocks noChangeAspect="1"/>
          </p:cNvGraphicFramePr>
          <p:nvPr>
            <p:extLst>
              <p:ext uri="{D42A27DB-BD31-4B8C-83A1-F6EECF244321}">
                <p14:modId xmlns:p14="http://schemas.microsoft.com/office/powerpoint/2010/main" val="3263871005"/>
              </p:ext>
            </p:extLst>
          </p:nvPr>
        </p:nvGraphicFramePr>
        <p:xfrm>
          <a:off x="7564791" y="2331117"/>
          <a:ext cx="2246312" cy="373062"/>
        </p:xfrm>
        <a:graphic>
          <a:graphicData uri="http://schemas.openxmlformats.org/presentationml/2006/ole">
            <mc:AlternateContent xmlns:mc="http://schemas.openxmlformats.org/markup-compatibility/2006">
              <mc:Choice xmlns:v="urn:schemas-microsoft-com:vml" Requires="v">
                <p:oleObj spid="_x0000_s24197" name="Formula" r:id="rId6" imgW="1070640" imgH="177840" progId="Equation.Ribbit">
                  <p:embed/>
                </p:oleObj>
              </mc:Choice>
              <mc:Fallback>
                <p:oleObj name="Formula" r:id="rId6" imgW="1070640" imgH="177840" progId="Equation.Ribbit">
                  <p:embed/>
                  <p:pic>
                    <p:nvPicPr>
                      <p:cNvPr id="9" name="对象 8">
                        <a:extLst>
                          <a:ext uri="{FF2B5EF4-FFF2-40B4-BE49-F238E27FC236}">
                            <a16:creationId xmlns:a16="http://schemas.microsoft.com/office/drawing/2014/main" id="{B04D2CB6-DF3B-4AD0-83A2-A09A269B188F}"/>
                          </a:ext>
                        </a:extLst>
                      </p:cNvPr>
                      <p:cNvPicPr/>
                      <p:nvPr/>
                    </p:nvPicPr>
                    <p:blipFill>
                      <a:blip r:embed="rId7"/>
                      <a:stretch>
                        <a:fillRect/>
                      </a:stretch>
                    </p:blipFill>
                    <p:spPr>
                      <a:xfrm>
                        <a:off x="7564791" y="2331117"/>
                        <a:ext cx="2246312" cy="373062"/>
                      </a:xfrm>
                      <a:prstGeom prst="rect">
                        <a:avLst/>
                      </a:prstGeom>
                    </p:spPr>
                  </p:pic>
                </p:oleObj>
              </mc:Fallback>
            </mc:AlternateContent>
          </a:graphicData>
        </a:graphic>
      </p:graphicFrame>
      <p:sp>
        <p:nvSpPr>
          <p:cNvPr id="11" name="文本框 10">
            <a:extLst>
              <a:ext uri="{FF2B5EF4-FFF2-40B4-BE49-F238E27FC236}">
                <a16:creationId xmlns:a16="http://schemas.microsoft.com/office/drawing/2014/main" id="{1A3E048C-ADA1-47F5-A3CF-5998F8BA4BD7}"/>
              </a:ext>
            </a:extLst>
          </p:cNvPr>
          <p:cNvSpPr txBox="1"/>
          <p:nvPr/>
        </p:nvSpPr>
        <p:spPr>
          <a:xfrm>
            <a:off x="910405" y="2242514"/>
            <a:ext cx="6654386"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The transitions from the inner crust to the core are at</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DB622A2E-C2EE-4982-AA28-0CD0CB824C97}"/>
              </a:ext>
            </a:extLst>
          </p:cNvPr>
          <p:cNvSpPr txBox="1"/>
          <p:nvPr/>
        </p:nvSpPr>
        <p:spPr>
          <a:xfrm>
            <a:off x="1074791" y="2706585"/>
            <a:ext cx="8476167"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km for the </a:t>
            </a:r>
            <a:r>
              <a:rPr lang="en-US" altLang="zh-CN" sz="2400" dirty="0" err="1">
                <a:latin typeface="Times New Roman" panose="02020603050405020304" pitchFamily="18" charset="0"/>
                <a:cs typeface="Times New Roman" panose="02020603050405020304" pitchFamily="18" charset="0"/>
              </a:rPr>
              <a:t>EoS</a:t>
            </a:r>
            <a:r>
              <a:rPr lang="en-US" altLang="zh-CN" sz="2400" dirty="0">
                <a:latin typeface="Times New Roman" panose="02020603050405020304" pitchFamily="18" charset="0"/>
                <a:cs typeface="Times New Roman" panose="02020603050405020304" pitchFamily="18" charset="0"/>
              </a:rPr>
              <a:t> models BSk21, BSk26, and QHC21AT,respectively</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3A4D1E00-4E71-4602-9905-9094319B6F5D}"/>
              </a:ext>
            </a:extLst>
          </p:cNvPr>
          <p:cNvSpPr txBox="1"/>
          <p:nvPr/>
        </p:nvSpPr>
        <p:spPr>
          <a:xfrm>
            <a:off x="4378315" y="6385249"/>
            <a:ext cx="7293731"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Q. Gao,  N. Dai, Y. Gong, C. Zhang, C. Zhang &amp; Y. Zhao, </a:t>
            </a:r>
            <a:r>
              <a:rPr lang="en-US" altLang="zh-CN" dirty="0" err="1">
                <a:latin typeface="Times New Roman" panose="02020603050405020304" pitchFamily="18" charset="0"/>
                <a:ea typeface="华文楷体" panose="02010600040101010101" pitchFamily="2" charset="-122"/>
                <a:cs typeface="Times New Roman" panose="02020603050405020304" pitchFamily="18" charset="0"/>
              </a:rPr>
              <a:t>ApJ</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 978 (2025) 8 </a:t>
            </a:r>
          </a:p>
        </p:txBody>
      </p:sp>
      <p:graphicFrame>
        <p:nvGraphicFramePr>
          <p:cNvPr id="14" name="对象 13">
            <a:extLst>
              <a:ext uri="{FF2B5EF4-FFF2-40B4-BE49-F238E27FC236}">
                <a16:creationId xmlns:a16="http://schemas.microsoft.com/office/drawing/2014/main" id="{A12BEC74-5347-451A-B277-A7C35E8A043B}"/>
              </a:ext>
            </a:extLst>
          </p:cNvPr>
          <p:cNvGraphicFramePr>
            <a:graphicFrameLocks noChangeAspect="1"/>
          </p:cNvGraphicFramePr>
          <p:nvPr>
            <p:extLst>
              <p:ext uri="{D42A27DB-BD31-4B8C-83A1-F6EECF244321}">
                <p14:modId xmlns:p14="http://schemas.microsoft.com/office/powerpoint/2010/main" val="1064657306"/>
              </p:ext>
            </p:extLst>
          </p:nvPr>
        </p:nvGraphicFramePr>
        <p:xfrm>
          <a:off x="3867204" y="3622780"/>
          <a:ext cx="3829050" cy="739775"/>
        </p:xfrm>
        <a:graphic>
          <a:graphicData uri="http://schemas.openxmlformats.org/presentationml/2006/ole">
            <mc:AlternateContent xmlns:mc="http://schemas.openxmlformats.org/markup-compatibility/2006">
              <mc:Choice xmlns:v="urn:schemas-microsoft-com:vml" Requires="v">
                <p:oleObj spid="_x0000_s24198" name="Formula" r:id="rId8" imgW="1823760" imgH="353160" progId="Equation.Ribbit">
                  <p:embed/>
                </p:oleObj>
              </mc:Choice>
              <mc:Fallback>
                <p:oleObj name="Formula" r:id="rId8" imgW="1823760" imgH="353160" progId="Equation.Ribbit">
                  <p:embed/>
                  <p:pic>
                    <p:nvPicPr>
                      <p:cNvPr id="9" name="对象 8">
                        <a:extLst>
                          <a:ext uri="{FF2B5EF4-FFF2-40B4-BE49-F238E27FC236}">
                            <a16:creationId xmlns:a16="http://schemas.microsoft.com/office/drawing/2014/main" id="{B04D2CB6-DF3B-4AD0-83A2-A09A269B188F}"/>
                          </a:ext>
                        </a:extLst>
                      </p:cNvPr>
                      <p:cNvPicPr/>
                      <p:nvPr/>
                    </p:nvPicPr>
                    <p:blipFill>
                      <a:blip r:embed="rId9"/>
                      <a:stretch>
                        <a:fillRect/>
                      </a:stretch>
                    </p:blipFill>
                    <p:spPr>
                      <a:xfrm>
                        <a:off x="3867204" y="3622780"/>
                        <a:ext cx="3829050" cy="739775"/>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5EA9B6BC-2838-4DFA-A38B-C5736934EEA1}"/>
              </a:ext>
            </a:extLst>
          </p:cNvPr>
          <p:cNvGraphicFramePr>
            <a:graphicFrameLocks noChangeAspect="1"/>
          </p:cNvGraphicFramePr>
          <p:nvPr>
            <p:extLst>
              <p:ext uri="{D42A27DB-BD31-4B8C-83A1-F6EECF244321}">
                <p14:modId xmlns:p14="http://schemas.microsoft.com/office/powerpoint/2010/main" val="665376064"/>
              </p:ext>
            </p:extLst>
          </p:nvPr>
        </p:nvGraphicFramePr>
        <p:xfrm>
          <a:off x="5444893" y="4395991"/>
          <a:ext cx="2574925" cy="823912"/>
        </p:xfrm>
        <a:graphic>
          <a:graphicData uri="http://schemas.openxmlformats.org/presentationml/2006/ole">
            <mc:AlternateContent xmlns:mc="http://schemas.openxmlformats.org/markup-compatibility/2006">
              <mc:Choice xmlns:v="urn:schemas-microsoft-com:vml" Requires="v">
                <p:oleObj spid="_x0000_s24199" name="Formula" r:id="rId10" imgW="1225800" imgH="391320" progId="Equation.Ribbit">
                  <p:embed/>
                </p:oleObj>
              </mc:Choice>
              <mc:Fallback>
                <p:oleObj name="Formula" r:id="rId10" imgW="1225800" imgH="391320" progId="Equation.Ribbit">
                  <p:embed/>
                  <p:pic>
                    <p:nvPicPr>
                      <p:cNvPr id="14" name="对象 13">
                        <a:extLst>
                          <a:ext uri="{FF2B5EF4-FFF2-40B4-BE49-F238E27FC236}">
                            <a16:creationId xmlns:a16="http://schemas.microsoft.com/office/drawing/2014/main" id="{A12BEC74-5347-451A-B277-A7C35E8A043B}"/>
                          </a:ext>
                        </a:extLst>
                      </p:cNvPr>
                      <p:cNvPicPr/>
                      <p:nvPr/>
                    </p:nvPicPr>
                    <p:blipFill>
                      <a:blip r:embed="rId11"/>
                      <a:stretch>
                        <a:fillRect/>
                      </a:stretch>
                    </p:blipFill>
                    <p:spPr>
                      <a:xfrm>
                        <a:off x="5444893" y="4395991"/>
                        <a:ext cx="2574925" cy="823912"/>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AD630F79-C794-4C57-9F21-264645E73124}"/>
              </a:ext>
            </a:extLst>
          </p:cNvPr>
          <p:cNvGraphicFramePr>
            <a:graphicFrameLocks noChangeAspect="1"/>
          </p:cNvGraphicFramePr>
          <p:nvPr>
            <p:extLst>
              <p:ext uri="{D42A27DB-BD31-4B8C-83A1-F6EECF244321}">
                <p14:modId xmlns:p14="http://schemas.microsoft.com/office/powerpoint/2010/main" val="4234159566"/>
              </p:ext>
            </p:extLst>
          </p:nvPr>
        </p:nvGraphicFramePr>
        <p:xfrm>
          <a:off x="5688757" y="5345641"/>
          <a:ext cx="3859212" cy="617538"/>
        </p:xfrm>
        <a:graphic>
          <a:graphicData uri="http://schemas.openxmlformats.org/presentationml/2006/ole">
            <mc:AlternateContent xmlns:mc="http://schemas.openxmlformats.org/markup-compatibility/2006">
              <mc:Choice xmlns:v="urn:schemas-microsoft-com:vml" Requires="v">
                <p:oleObj spid="_x0000_s24200" name="Formula" r:id="rId12" imgW="1836720" imgH="293400" progId="Equation.Ribbit">
                  <p:embed/>
                </p:oleObj>
              </mc:Choice>
              <mc:Fallback>
                <p:oleObj name="Formula" r:id="rId12" imgW="1836720" imgH="293400" progId="Equation.Ribbit">
                  <p:embed/>
                  <p:pic>
                    <p:nvPicPr>
                      <p:cNvPr id="15" name="对象 14">
                        <a:extLst>
                          <a:ext uri="{FF2B5EF4-FFF2-40B4-BE49-F238E27FC236}">
                            <a16:creationId xmlns:a16="http://schemas.microsoft.com/office/drawing/2014/main" id="{5EA9B6BC-2838-4DFA-A38B-C5736934EEA1}"/>
                          </a:ext>
                        </a:extLst>
                      </p:cNvPr>
                      <p:cNvPicPr/>
                      <p:nvPr/>
                    </p:nvPicPr>
                    <p:blipFill>
                      <a:blip r:embed="rId13"/>
                      <a:stretch>
                        <a:fillRect/>
                      </a:stretch>
                    </p:blipFill>
                    <p:spPr>
                      <a:xfrm>
                        <a:off x="5688757" y="5345641"/>
                        <a:ext cx="3859212" cy="617538"/>
                      </a:xfrm>
                      <a:prstGeom prst="rect">
                        <a:avLst/>
                      </a:prstGeom>
                    </p:spPr>
                  </p:pic>
                </p:oleObj>
              </mc:Fallback>
            </mc:AlternateContent>
          </a:graphicData>
        </a:graphic>
      </p:graphicFrame>
      <p:sp>
        <p:nvSpPr>
          <p:cNvPr id="17" name="文本框 16">
            <a:extLst>
              <a:ext uri="{FF2B5EF4-FFF2-40B4-BE49-F238E27FC236}">
                <a16:creationId xmlns:a16="http://schemas.microsoft.com/office/drawing/2014/main" id="{21DEBE40-3D09-40D0-A87C-91CAF1D6554B}"/>
              </a:ext>
            </a:extLst>
          </p:cNvPr>
          <p:cNvSpPr txBox="1"/>
          <p:nvPr/>
        </p:nvSpPr>
        <p:spPr>
          <a:xfrm>
            <a:off x="2313496" y="5454355"/>
            <a:ext cx="3321935" cy="400110"/>
          </a:xfrm>
          <a:prstGeom prst="rect">
            <a:avLst/>
          </a:prstGeom>
          <a:noFill/>
        </p:spPr>
        <p:txBody>
          <a:bodyPr wrap="none" rtlCol="0">
            <a:spAutoFit/>
          </a:bodyPr>
          <a:lstStyle/>
          <a:p>
            <a:r>
              <a:rPr lang="en-US" altLang="zh-CN" sz="2000" dirty="0">
                <a:solidFill>
                  <a:srgbClr val="3333CC"/>
                </a:solidFill>
                <a:latin typeface="Times New Roman" panose="02020603050405020304" pitchFamily="18" charset="0"/>
                <a:cs typeface="Times New Roman" panose="02020603050405020304" pitchFamily="18" charset="0"/>
              </a:rPr>
              <a:t>The variation of orbital energy</a:t>
            </a:r>
            <a:endParaRPr lang="zh-CN" altLang="en-US" sz="2000" dirty="0">
              <a:solidFill>
                <a:srgbClr val="3333CC"/>
              </a:solidFill>
              <a:latin typeface="Times New Roman" panose="02020603050405020304" pitchFamily="18" charset="0"/>
              <a:cs typeface="Times New Roman" panose="02020603050405020304" pitchFamily="18" charset="0"/>
            </a:endParaRPr>
          </a:p>
        </p:txBody>
      </p:sp>
      <p:graphicFrame>
        <p:nvGraphicFramePr>
          <p:cNvPr id="18" name="对象 17">
            <a:extLst>
              <a:ext uri="{FF2B5EF4-FFF2-40B4-BE49-F238E27FC236}">
                <a16:creationId xmlns:a16="http://schemas.microsoft.com/office/drawing/2014/main" id="{9DAB26A0-8398-4913-BC34-6734EF1E8FB4}"/>
              </a:ext>
            </a:extLst>
          </p:cNvPr>
          <p:cNvGraphicFramePr>
            <a:graphicFrameLocks noChangeAspect="1"/>
          </p:cNvGraphicFramePr>
          <p:nvPr>
            <p:extLst>
              <p:ext uri="{D42A27DB-BD31-4B8C-83A1-F6EECF244321}">
                <p14:modId xmlns:p14="http://schemas.microsoft.com/office/powerpoint/2010/main" val="4003626801"/>
              </p:ext>
            </p:extLst>
          </p:nvPr>
        </p:nvGraphicFramePr>
        <p:xfrm>
          <a:off x="8223994" y="4747535"/>
          <a:ext cx="1323975" cy="338137"/>
        </p:xfrm>
        <a:graphic>
          <a:graphicData uri="http://schemas.openxmlformats.org/presentationml/2006/ole">
            <mc:AlternateContent xmlns:mc="http://schemas.openxmlformats.org/markup-compatibility/2006">
              <mc:Choice xmlns:v="urn:schemas-microsoft-com:vml" Requires="v">
                <p:oleObj spid="_x0000_s24201" name="Formula" r:id="rId14" imgW="630000" imgH="160200" progId="Equation.Ribbit">
                  <p:embed/>
                </p:oleObj>
              </mc:Choice>
              <mc:Fallback>
                <p:oleObj name="Formula" r:id="rId14" imgW="630000" imgH="160200" progId="Equation.Ribbit">
                  <p:embed/>
                  <p:pic>
                    <p:nvPicPr>
                      <p:cNvPr id="16" name="对象 15">
                        <a:extLst>
                          <a:ext uri="{FF2B5EF4-FFF2-40B4-BE49-F238E27FC236}">
                            <a16:creationId xmlns:a16="http://schemas.microsoft.com/office/drawing/2014/main" id="{AD630F79-C794-4C57-9F21-264645E73124}"/>
                          </a:ext>
                        </a:extLst>
                      </p:cNvPr>
                      <p:cNvPicPr/>
                      <p:nvPr/>
                    </p:nvPicPr>
                    <p:blipFill>
                      <a:blip r:embed="rId15"/>
                      <a:stretch>
                        <a:fillRect/>
                      </a:stretch>
                    </p:blipFill>
                    <p:spPr>
                      <a:xfrm>
                        <a:off x="8223994" y="4747535"/>
                        <a:ext cx="1323975" cy="338137"/>
                      </a:xfrm>
                      <a:prstGeom prst="rect">
                        <a:avLst/>
                      </a:prstGeom>
                    </p:spPr>
                  </p:pic>
                </p:oleObj>
              </mc:Fallback>
            </mc:AlternateContent>
          </a:graphicData>
        </a:graphic>
      </p:graphicFrame>
    </p:spTree>
    <p:extLst>
      <p:ext uri="{BB962C8B-B14F-4D97-AF65-F5344CB8AC3E}">
        <p14:creationId xmlns:p14="http://schemas.microsoft.com/office/powerpoint/2010/main" val="1021034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1ACE4F0-681C-4013-A7C6-54DEE60FF145}"/>
              </a:ext>
            </a:extLst>
          </p:cNvPr>
          <p:cNvSpPr txBox="1">
            <a:spLocks/>
          </p:cNvSpPr>
          <p:nvPr/>
        </p:nvSpPr>
        <p:spPr bwMode="auto">
          <a:xfrm>
            <a:off x="835347" y="207115"/>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3600">
                <a:solidFill>
                  <a:srgbClr val="0000CC"/>
                </a:solidFill>
                <a:latin typeface="+mj-lt"/>
                <a:ea typeface="+mj-ea"/>
                <a:cs typeface="+mj-cs"/>
              </a:defRPr>
            </a:lvl1pPr>
            <a:lvl2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2pPr>
            <a:lvl3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3pPr>
            <a:lvl4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4pPr>
            <a:lvl5pPr algn="ctr" rtl="0" eaLnBrk="0" fontAlgn="base" hangingPunct="0">
              <a:spcBef>
                <a:spcPct val="0"/>
              </a:spcBef>
              <a:spcAft>
                <a:spcPct val="0"/>
              </a:spcAft>
              <a:defRPr kumimoji="1" sz="3600">
                <a:solidFill>
                  <a:srgbClr val="0000CC"/>
                </a:solidFill>
                <a:latin typeface="Times New Roman" pitchFamily="18" charset="0"/>
                <a:ea typeface="黑体" pitchFamily="2" charset="-122"/>
              </a:defRPr>
            </a:lvl5pPr>
            <a:lvl6pPr marL="4572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6pPr>
            <a:lvl7pPr marL="9144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7pPr>
            <a:lvl8pPr marL="13716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8pPr>
            <a:lvl9pPr marL="1828800" algn="ctr" rtl="0" eaLnBrk="1" fontAlgn="base" hangingPunct="1">
              <a:spcBef>
                <a:spcPct val="0"/>
              </a:spcBef>
              <a:spcAft>
                <a:spcPct val="0"/>
              </a:spcAft>
              <a:defRPr kumimoji="1" sz="3600">
                <a:solidFill>
                  <a:srgbClr val="0000CC"/>
                </a:solidFill>
                <a:latin typeface="Times New Roman" pitchFamily="18" charset="0"/>
                <a:ea typeface="黑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CN" sz="3600" b="1" i="0" u="none" strike="noStrike" kern="0" cap="none" spc="0" normalizeH="0" baseline="0" noProof="0" dirty="0">
                <a:ln>
                  <a:noFill/>
                </a:ln>
                <a:solidFill>
                  <a:srgbClr val="0000FE"/>
                </a:solidFill>
                <a:effectLst/>
                <a:uLnTx/>
                <a:uFillTx/>
                <a:latin typeface="Times New Roman"/>
                <a:ea typeface="黑体"/>
                <a:cs typeface="+mj-cs"/>
              </a:rPr>
              <a:t>Gravitational Waves</a:t>
            </a:r>
            <a:endParaRPr kumimoji="1" lang="zh-CN" altLang="en-US" sz="3600" b="1" i="0" u="none" strike="noStrike" kern="0" cap="none" spc="0" normalizeH="0" baseline="0" noProof="0" dirty="0">
              <a:ln>
                <a:noFill/>
              </a:ln>
              <a:solidFill>
                <a:srgbClr val="0000FE"/>
              </a:solidFill>
              <a:effectLst/>
              <a:uLnTx/>
              <a:uFillTx/>
              <a:latin typeface="Times New Roman"/>
              <a:ea typeface="黑体"/>
              <a:cs typeface="+mj-cs"/>
            </a:endParaRPr>
          </a:p>
        </p:txBody>
      </p:sp>
      <p:sp>
        <p:nvSpPr>
          <p:cNvPr id="4" name="内容占位符 1">
            <a:extLst>
              <a:ext uri="{FF2B5EF4-FFF2-40B4-BE49-F238E27FC236}">
                <a16:creationId xmlns:a16="http://schemas.microsoft.com/office/drawing/2014/main" id="{4EC38E00-5EBF-4256-A730-EB6F05B3A474}"/>
              </a:ext>
            </a:extLst>
          </p:cNvPr>
          <p:cNvSpPr txBox="1">
            <a:spLocks/>
          </p:cNvSpPr>
          <p:nvPr/>
        </p:nvSpPr>
        <p:spPr bwMode="auto">
          <a:xfrm>
            <a:off x="660198" y="1244789"/>
            <a:ext cx="77724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20000"/>
              <a:buFont typeface="Wingdings" panose="05000000000000000000" pitchFamily="2" charset="2"/>
              <a:buChar char="§"/>
              <a:defRPr kumimoji="1" sz="28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accent2"/>
                </a:solidFill>
                <a:latin typeface="+mn-lt"/>
                <a:ea typeface="+mn-ea"/>
              </a:defRPr>
            </a:lvl2pPr>
            <a:lvl3pPr marL="1143000" indent="-228600" algn="l" rtl="0" eaLnBrk="0" fontAlgn="base" hangingPunct="0">
              <a:spcBef>
                <a:spcPct val="20000"/>
              </a:spcBef>
              <a:spcAft>
                <a:spcPct val="0"/>
              </a:spcAft>
              <a:buChar char="•"/>
              <a:defRPr kumimoji="1" sz="2000">
                <a:solidFill>
                  <a:schemeClr val="accent2"/>
                </a:solidFill>
                <a:latin typeface="+mn-lt"/>
                <a:ea typeface="+mn-ea"/>
              </a:defRPr>
            </a:lvl3pPr>
            <a:lvl4pPr marL="1600200" indent="-228600" algn="l" rtl="0" eaLnBrk="0" fontAlgn="base" hangingPunct="0">
              <a:spcBef>
                <a:spcPct val="20000"/>
              </a:spcBef>
              <a:spcAft>
                <a:spcPct val="0"/>
              </a:spcAft>
              <a:buChar char="–"/>
              <a:defRPr kumimoji="1" sz="1800">
                <a:solidFill>
                  <a:schemeClr val="accent2"/>
                </a:solidFill>
                <a:latin typeface="+mn-lt"/>
                <a:ea typeface="+mn-ea"/>
              </a:defRPr>
            </a:lvl4pPr>
            <a:lvl5pPr marL="2057400" indent="-228600" algn="l" rtl="0" eaLnBrk="0" fontAlgn="base" hangingPunct="0">
              <a:spcBef>
                <a:spcPct val="20000"/>
              </a:spcBef>
              <a:spcAft>
                <a:spcPct val="0"/>
              </a:spcAft>
              <a:buChar char="»"/>
              <a:defRPr kumimoji="1" sz="1600">
                <a:solidFill>
                  <a:schemeClr val="accent2"/>
                </a:solidFill>
                <a:latin typeface="+mn-lt"/>
                <a:ea typeface="+mn-ea"/>
              </a:defRPr>
            </a:lvl5pPr>
            <a:lvl6pPr marL="2514600" indent="-228600" algn="l" rtl="0" eaLnBrk="1" fontAlgn="base" hangingPunct="1">
              <a:spcBef>
                <a:spcPct val="20000"/>
              </a:spcBef>
              <a:spcAft>
                <a:spcPct val="0"/>
              </a:spcAft>
              <a:buChar char="»"/>
              <a:defRPr kumimoji="1" sz="2000">
                <a:solidFill>
                  <a:schemeClr val="accent2"/>
                </a:solidFill>
                <a:latin typeface="+mn-lt"/>
                <a:ea typeface="+mn-ea"/>
              </a:defRPr>
            </a:lvl6pPr>
            <a:lvl7pPr marL="2971800" indent="-228600" algn="l" rtl="0" eaLnBrk="1" fontAlgn="base" hangingPunct="1">
              <a:spcBef>
                <a:spcPct val="20000"/>
              </a:spcBef>
              <a:spcAft>
                <a:spcPct val="0"/>
              </a:spcAft>
              <a:buChar char="»"/>
              <a:defRPr kumimoji="1" sz="2000">
                <a:solidFill>
                  <a:schemeClr val="accent2"/>
                </a:solidFill>
                <a:latin typeface="+mn-lt"/>
                <a:ea typeface="+mn-ea"/>
              </a:defRPr>
            </a:lvl7pPr>
            <a:lvl8pPr marL="3429000" indent="-228600" algn="l" rtl="0" eaLnBrk="1" fontAlgn="base" hangingPunct="1">
              <a:spcBef>
                <a:spcPct val="20000"/>
              </a:spcBef>
              <a:spcAft>
                <a:spcPct val="0"/>
              </a:spcAft>
              <a:buChar char="»"/>
              <a:defRPr kumimoji="1" sz="2000">
                <a:solidFill>
                  <a:schemeClr val="accent2"/>
                </a:solidFill>
                <a:latin typeface="+mn-lt"/>
                <a:ea typeface="+mn-ea"/>
              </a:defRPr>
            </a:lvl8pPr>
            <a:lvl9pPr marL="3886200" indent="-228600" algn="l" rtl="0" eaLnBrk="1" fontAlgn="base" hangingPunct="1">
              <a:spcBef>
                <a:spcPct val="20000"/>
              </a:spcBef>
              <a:spcAft>
                <a:spcPct val="0"/>
              </a:spcAft>
              <a:buChar char="»"/>
              <a:defRPr kumimoji="1" sz="2000">
                <a:solidFill>
                  <a:schemeClr val="accent2"/>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Pct val="120000"/>
              <a:buFont typeface="Wingdings" panose="05000000000000000000" pitchFamily="2" charset="2"/>
              <a:buChar char="§"/>
              <a:tabLst/>
              <a:defRPr/>
            </a:pPr>
            <a:r>
              <a:rPr kumimoji="1" lang="en-US" altLang="zh-CN" sz="2800" b="0" i="0" u="none" strike="noStrike" kern="0" cap="none" spc="0" normalizeH="0" baseline="0" noProof="0" dirty="0">
                <a:ln>
                  <a:noFill/>
                </a:ln>
                <a:solidFill>
                  <a:srgbClr val="3333CC"/>
                </a:solidFill>
                <a:effectLst/>
                <a:uLnTx/>
                <a:uFillTx/>
                <a:latin typeface="Times New Roman"/>
                <a:ea typeface="黑体"/>
                <a:cs typeface="+mn-cs"/>
              </a:rPr>
              <a:t>Opens a new window to </a:t>
            </a:r>
            <a:r>
              <a:rPr lang="en-US" altLang="zh-CN" kern="0" dirty="0">
                <a:solidFill>
                  <a:srgbClr val="3333CC"/>
                </a:solidFill>
                <a:latin typeface="Times New Roman"/>
                <a:ea typeface="黑体"/>
              </a:rPr>
              <a:t>uncover the Universe</a:t>
            </a:r>
          </a:p>
        </p:txBody>
      </p:sp>
      <p:pic>
        <p:nvPicPr>
          <p:cNvPr id="5" name="图片 4">
            <a:extLst>
              <a:ext uri="{FF2B5EF4-FFF2-40B4-BE49-F238E27FC236}">
                <a16:creationId xmlns:a16="http://schemas.microsoft.com/office/drawing/2014/main" id="{FD20A59D-B625-434D-8F73-24BD94A47C04}"/>
              </a:ext>
            </a:extLst>
          </p:cNvPr>
          <p:cNvPicPr>
            <a:picLocks noChangeAspect="1"/>
          </p:cNvPicPr>
          <p:nvPr/>
        </p:nvPicPr>
        <p:blipFill>
          <a:blip r:embed="rId4"/>
          <a:stretch>
            <a:fillRect/>
          </a:stretch>
        </p:blipFill>
        <p:spPr>
          <a:xfrm>
            <a:off x="6707666" y="2104915"/>
            <a:ext cx="3723833" cy="2092794"/>
          </a:xfrm>
          <a:prstGeom prst="rect">
            <a:avLst/>
          </a:prstGeom>
        </p:spPr>
      </p:pic>
      <p:pic>
        <p:nvPicPr>
          <p:cNvPr id="6" name="图片 5">
            <a:extLst>
              <a:ext uri="{FF2B5EF4-FFF2-40B4-BE49-F238E27FC236}">
                <a16:creationId xmlns:a16="http://schemas.microsoft.com/office/drawing/2014/main" id="{F869208E-5E44-4C8A-9315-63965FCE09DC}"/>
              </a:ext>
            </a:extLst>
          </p:cNvPr>
          <p:cNvPicPr>
            <a:picLocks noChangeAspect="1"/>
          </p:cNvPicPr>
          <p:nvPr/>
        </p:nvPicPr>
        <p:blipFill>
          <a:blip r:embed="rId5"/>
          <a:stretch>
            <a:fillRect/>
          </a:stretch>
        </p:blipFill>
        <p:spPr>
          <a:xfrm>
            <a:off x="997714" y="4541372"/>
            <a:ext cx="3723833" cy="1882605"/>
          </a:xfrm>
          <a:prstGeom prst="rect">
            <a:avLst/>
          </a:prstGeom>
        </p:spPr>
      </p:pic>
      <p:pic>
        <p:nvPicPr>
          <p:cNvPr id="7" name="InspiralExercise">
            <a:hlinkClick r:id="" action="ppaction://media"/>
            <a:extLst>
              <a:ext uri="{FF2B5EF4-FFF2-40B4-BE49-F238E27FC236}">
                <a16:creationId xmlns:a16="http://schemas.microsoft.com/office/drawing/2014/main" id="{081887CA-F21A-45B7-962F-4B8D8D85AA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5157" y="5090315"/>
            <a:ext cx="487363" cy="487363"/>
          </a:xfrm>
          <a:prstGeom prst="rect">
            <a:avLst/>
          </a:prstGeom>
        </p:spPr>
      </p:pic>
      <p:pic>
        <p:nvPicPr>
          <p:cNvPr id="8" name="图片 7">
            <a:extLst>
              <a:ext uri="{FF2B5EF4-FFF2-40B4-BE49-F238E27FC236}">
                <a16:creationId xmlns:a16="http://schemas.microsoft.com/office/drawing/2014/main" id="{5BCF873D-98B9-4152-BB67-8C49117876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8943" y="4541372"/>
            <a:ext cx="2763655" cy="1814616"/>
          </a:xfrm>
          <a:prstGeom prst="rect">
            <a:avLst/>
          </a:prstGeom>
        </p:spPr>
      </p:pic>
      <p:sp>
        <p:nvSpPr>
          <p:cNvPr id="9" name="内容占位符 2">
            <a:extLst>
              <a:ext uri="{FF2B5EF4-FFF2-40B4-BE49-F238E27FC236}">
                <a16:creationId xmlns:a16="http://schemas.microsoft.com/office/drawing/2014/main" id="{C70D257A-B90C-4B3C-8670-A05396D0366F}"/>
              </a:ext>
            </a:extLst>
          </p:cNvPr>
          <p:cNvSpPr txBox="1">
            <a:spLocks/>
          </p:cNvSpPr>
          <p:nvPr/>
        </p:nvSpPr>
        <p:spPr bwMode="auto">
          <a:xfrm>
            <a:off x="849816" y="1834234"/>
            <a:ext cx="5044208" cy="26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20000"/>
              <a:buFont typeface="Wingdings" panose="05000000000000000000" pitchFamily="2" charset="2"/>
              <a:buChar char="§"/>
              <a:defRPr kumimoji="1"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accent2"/>
                </a:solidFill>
                <a:latin typeface="+mn-lt"/>
                <a:ea typeface="+mn-ea"/>
              </a:defRPr>
            </a:lvl2pPr>
            <a:lvl3pPr marL="1143000" indent="-228600" algn="l" rtl="0" eaLnBrk="0" fontAlgn="base" hangingPunct="0">
              <a:spcBef>
                <a:spcPct val="20000"/>
              </a:spcBef>
              <a:spcAft>
                <a:spcPct val="0"/>
              </a:spcAft>
              <a:buChar char="•"/>
              <a:defRPr kumimoji="1" sz="2400">
                <a:solidFill>
                  <a:schemeClr val="accent2"/>
                </a:solidFill>
                <a:latin typeface="+mn-lt"/>
                <a:ea typeface="+mn-ea"/>
              </a:defRPr>
            </a:lvl3pPr>
            <a:lvl4pPr marL="1600200" indent="-228600" algn="l" rtl="0" eaLnBrk="0" fontAlgn="base" hangingPunct="0">
              <a:spcBef>
                <a:spcPct val="20000"/>
              </a:spcBef>
              <a:spcAft>
                <a:spcPct val="0"/>
              </a:spcAft>
              <a:buChar char="–"/>
              <a:defRPr kumimoji="1" sz="2000">
                <a:solidFill>
                  <a:schemeClr val="accent2"/>
                </a:solidFill>
                <a:latin typeface="+mn-lt"/>
                <a:ea typeface="+mn-ea"/>
              </a:defRPr>
            </a:lvl4pPr>
            <a:lvl5pPr marL="2057400" indent="-228600" algn="l" rtl="0" eaLnBrk="0" fontAlgn="base" hangingPunct="0">
              <a:spcBef>
                <a:spcPct val="20000"/>
              </a:spcBef>
              <a:spcAft>
                <a:spcPct val="0"/>
              </a:spcAft>
              <a:buChar char="»"/>
              <a:defRPr kumimoji="1" sz="2000">
                <a:solidFill>
                  <a:schemeClr val="accent2"/>
                </a:solidFill>
                <a:latin typeface="+mn-lt"/>
                <a:ea typeface="+mn-ea"/>
              </a:defRPr>
            </a:lvl5pPr>
            <a:lvl6pPr marL="2514600" indent="-228600" algn="l" rtl="0" eaLnBrk="1" fontAlgn="base" hangingPunct="1">
              <a:spcBef>
                <a:spcPct val="20000"/>
              </a:spcBef>
              <a:spcAft>
                <a:spcPct val="0"/>
              </a:spcAft>
              <a:buChar char="»"/>
              <a:defRPr kumimoji="1" sz="2000">
                <a:solidFill>
                  <a:schemeClr val="accent2"/>
                </a:solidFill>
                <a:latin typeface="+mn-lt"/>
                <a:ea typeface="+mn-ea"/>
              </a:defRPr>
            </a:lvl6pPr>
            <a:lvl7pPr marL="2971800" indent="-228600" algn="l" rtl="0" eaLnBrk="1" fontAlgn="base" hangingPunct="1">
              <a:spcBef>
                <a:spcPct val="20000"/>
              </a:spcBef>
              <a:spcAft>
                <a:spcPct val="0"/>
              </a:spcAft>
              <a:buChar char="»"/>
              <a:defRPr kumimoji="1" sz="2000">
                <a:solidFill>
                  <a:schemeClr val="accent2"/>
                </a:solidFill>
                <a:latin typeface="+mn-lt"/>
                <a:ea typeface="+mn-ea"/>
              </a:defRPr>
            </a:lvl7pPr>
            <a:lvl8pPr marL="3429000" indent="-228600" algn="l" rtl="0" eaLnBrk="1" fontAlgn="base" hangingPunct="1">
              <a:spcBef>
                <a:spcPct val="20000"/>
              </a:spcBef>
              <a:spcAft>
                <a:spcPct val="0"/>
              </a:spcAft>
              <a:buChar char="»"/>
              <a:defRPr kumimoji="1" sz="2000">
                <a:solidFill>
                  <a:schemeClr val="accent2"/>
                </a:solidFill>
                <a:latin typeface="+mn-lt"/>
                <a:ea typeface="+mn-ea"/>
              </a:defRPr>
            </a:lvl8pPr>
            <a:lvl9pPr marL="3886200" indent="-228600" algn="l" rtl="0" eaLnBrk="1" fontAlgn="base" hangingPunct="1">
              <a:spcBef>
                <a:spcPct val="20000"/>
              </a:spcBef>
              <a:spcAft>
                <a:spcPct val="0"/>
              </a:spcAft>
              <a:buChar char="»"/>
              <a:defRPr kumimoji="1" sz="2000">
                <a:solidFill>
                  <a:schemeClr val="accent2"/>
                </a:solidFill>
                <a:latin typeface="+mn-lt"/>
                <a:ea typeface="+mn-ea"/>
              </a:defRPr>
            </a:lvl9pPr>
          </a:lstStyle>
          <a:p>
            <a:pPr marL="354013" lvl="1" algn="just">
              <a:lnSpc>
                <a:spcPct val="110000"/>
              </a:lnSpc>
              <a:buFont typeface="Arial" panose="020B0604020202020204" pitchFamily="34" charset="0"/>
              <a:buChar char="•"/>
            </a:pPr>
            <a:r>
              <a:rPr lang="en-US" altLang="zh-CN" sz="2400" dirty="0">
                <a:solidFill>
                  <a:srgbClr val="000000"/>
                </a:solidFill>
                <a:latin typeface="Times New Roman"/>
                <a:ea typeface="黑体"/>
              </a:rPr>
              <a:t>Probe the Universe by listening its sound</a:t>
            </a:r>
          </a:p>
          <a:p>
            <a:pPr marL="354013" lvl="1" algn="just">
              <a:lnSpc>
                <a:spcPct val="110000"/>
              </a:lnSpc>
              <a:buFont typeface="Arial" panose="020B0604020202020204" pitchFamily="34" charset="0"/>
              <a:buChar char="•"/>
            </a:pPr>
            <a:r>
              <a:rPr lang="en-US" altLang="zh-CN" sz="2400" dirty="0">
                <a:solidFill>
                  <a:srgbClr val="000000"/>
                </a:solidFill>
                <a:latin typeface="Times New Roman"/>
                <a:ea typeface="黑体"/>
              </a:rPr>
              <a:t>Test of gravity in strong field and nonlinear regimes (BHs)</a:t>
            </a:r>
          </a:p>
          <a:p>
            <a:r>
              <a:rPr lang="en-US" altLang="zh-CN" sz="2400" dirty="0">
                <a:solidFill>
                  <a:srgbClr val="000000"/>
                </a:solidFill>
                <a:latin typeface="Times New Roman"/>
                <a:ea typeface="黑体"/>
              </a:rPr>
              <a:t>The dawn of multi-messenger astronomy</a:t>
            </a:r>
            <a:endParaRPr lang="zh-CN" altLang="en-US" sz="2400" dirty="0">
              <a:solidFill>
                <a:srgbClr val="000000"/>
              </a:solidFill>
              <a:latin typeface="Times New Roman"/>
              <a:ea typeface="黑体"/>
            </a:endParaRPr>
          </a:p>
        </p:txBody>
      </p:sp>
    </p:spTree>
    <p:extLst>
      <p:ext uri="{BB962C8B-B14F-4D97-AF65-F5344CB8AC3E}">
        <p14:creationId xmlns:p14="http://schemas.microsoft.com/office/powerpoint/2010/main" val="32346785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5E01AC3-A06D-4E98-A891-1C9091F164A3}"/>
              </a:ext>
            </a:extLst>
          </p:cNvPr>
          <p:cNvPicPr>
            <a:picLocks noChangeAspect="1"/>
          </p:cNvPicPr>
          <p:nvPr/>
        </p:nvPicPr>
        <p:blipFill>
          <a:blip r:embed="rId4"/>
          <a:stretch>
            <a:fillRect/>
          </a:stretch>
        </p:blipFill>
        <p:spPr>
          <a:xfrm>
            <a:off x="6490609" y="1188224"/>
            <a:ext cx="5442120" cy="4713949"/>
          </a:xfrm>
          <a:prstGeom prst="rect">
            <a:avLst/>
          </a:prstGeom>
        </p:spPr>
      </p:pic>
      <p:sp>
        <p:nvSpPr>
          <p:cNvPr id="3" name="标题 2">
            <a:extLst>
              <a:ext uri="{FF2B5EF4-FFF2-40B4-BE49-F238E27FC236}">
                <a16:creationId xmlns:a16="http://schemas.microsoft.com/office/drawing/2014/main" id="{EB07F122-3DFE-410D-BA37-5E652243EFC8}"/>
              </a:ext>
            </a:extLst>
          </p:cNvPr>
          <p:cNvSpPr>
            <a:spLocks noGrp="1"/>
          </p:cNvSpPr>
          <p:nvPr>
            <p:ph type="title"/>
          </p:nvPr>
        </p:nvSpPr>
        <p:spPr/>
        <p:txBody>
          <a:bodyPr/>
          <a:lstStyle/>
          <a:p>
            <a:r>
              <a:rPr lang="en-US" altLang="zh-CN" dirty="0"/>
              <a:t>The motion inside NSs</a:t>
            </a:r>
            <a:endParaRPr lang="zh-CN" altLang="en-US" dirty="0"/>
          </a:p>
        </p:txBody>
      </p:sp>
      <p:sp>
        <p:nvSpPr>
          <p:cNvPr id="2" name="内容占位符 1">
            <a:extLst>
              <a:ext uri="{FF2B5EF4-FFF2-40B4-BE49-F238E27FC236}">
                <a16:creationId xmlns:a16="http://schemas.microsoft.com/office/drawing/2014/main" id="{75C46634-83FA-44B4-8979-D83FA1B5655B}"/>
              </a:ext>
            </a:extLst>
          </p:cNvPr>
          <p:cNvSpPr>
            <a:spLocks noGrp="1"/>
          </p:cNvSpPr>
          <p:nvPr>
            <p:ph idx="4294967295"/>
          </p:nvPr>
        </p:nvSpPr>
        <p:spPr>
          <a:xfrm>
            <a:off x="355314" y="1253331"/>
            <a:ext cx="11531885" cy="5468144"/>
          </a:xfrm>
          <a:prstGeom prst="rect">
            <a:avLst/>
          </a:prstGeom>
        </p:spPr>
        <p:txBody>
          <a:bodyPr/>
          <a:lstStyle/>
          <a:p>
            <a:r>
              <a:rPr lang="en-US" altLang="zh-CN" dirty="0"/>
              <a:t>The orbital energy</a:t>
            </a:r>
            <a:endParaRPr lang="zh-CN" altLang="en-US" dirty="0"/>
          </a:p>
        </p:txBody>
      </p:sp>
      <p:graphicFrame>
        <p:nvGraphicFramePr>
          <p:cNvPr id="9" name="对象 8">
            <a:extLst>
              <a:ext uri="{FF2B5EF4-FFF2-40B4-BE49-F238E27FC236}">
                <a16:creationId xmlns:a16="http://schemas.microsoft.com/office/drawing/2014/main" id="{D02D67F2-222E-4642-BD23-7461A6D7FD47}"/>
              </a:ext>
            </a:extLst>
          </p:cNvPr>
          <p:cNvGraphicFramePr>
            <a:graphicFrameLocks noChangeAspect="1"/>
          </p:cNvGraphicFramePr>
          <p:nvPr>
            <p:extLst>
              <p:ext uri="{D42A27DB-BD31-4B8C-83A1-F6EECF244321}">
                <p14:modId xmlns:p14="http://schemas.microsoft.com/office/powerpoint/2010/main" val="4059958251"/>
              </p:ext>
            </p:extLst>
          </p:nvPr>
        </p:nvGraphicFramePr>
        <p:xfrm>
          <a:off x="600075" y="4271963"/>
          <a:ext cx="5407025" cy="696912"/>
        </p:xfrm>
        <a:graphic>
          <a:graphicData uri="http://schemas.openxmlformats.org/presentationml/2006/ole">
            <mc:AlternateContent xmlns:mc="http://schemas.openxmlformats.org/markup-compatibility/2006">
              <mc:Choice xmlns:v="urn:schemas-microsoft-com:vml" Requires="v">
                <p:oleObj spid="_x0000_s25457" name="Formula" r:id="rId5" imgW="3135960" imgH="400320" progId="Equation.Ribbit">
                  <p:embed/>
                </p:oleObj>
              </mc:Choice>
              <mc:Fallback>
                <p:oleObj name="Formula" r:id="rId5" imgW="3135960" imgH="400320" progId="Equation.Ribbit">
                  <p:embed/>
                  <p:pic>
                    <p:nvPicPr>
                      <p:cNvPr id="9" name="对象 8">
                        <a:extLst>
                          <a:ext uri="{FF2B5EF4-FFF2-40B4-BE49-F238E27FC236}">
                            <a16:creationId xmlns:a16="http://schemas.microsoft.com/office/drawing/2014/main" id="{D02D67F2-222E-4642-BD23-7461A6D7FD47}"/>
                          </a:ext>
                        </a:extLst>
                      </p:cNvPr>
                      <p:cNvPicPr/>
                      <p:nvPr/>
                    </p:nvPicPr>
                    <p:blipFill>
                      <a:blip r:embed="rId6"/>
                      <a:stretch>
                        <a:fillRect/>
                      </a:stretch>
                    </p:blipFill>
                    <p:spPr>
                      <a:xfrm>
                        <a:off x="600075" y="4271963"/>
                        <a:ext cx="5407025" cy="696912"/>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AA8D383C-7429-40E8-B9CA-7B4708FEFB1F}"/>
              </a:ext>
            </a:extLst>
          </p:cNvPr>
          <p:cNvGraphicFramePr>
            <a:graphicFrameLocks noChangeAspect="1"/>
          </p:cNvGraphicFramePr>
          <p:nvPr>
            <p:extLst>
              <p:ext uri="{D42A27DB-BD31-4B8C-83A1-F6EECF244321}">
                <p14:modId xmlns:p14="http://schemas.microsoft.com/office/powerpoint/2010/main" val="2126543903"/>
              </p:ext>
            </p:extLst>
          </p:nvPr>
        </p:nvGraphicFramePr>
        <p:xfrm>
          <a:off x="1067391" y="6299600"/>
          <a:ext cx="1289050" cy="309562"/>
        </p:xfrm>
        <a:graphic>
          <a:graphicData uri="http://schemas.openxmlformats.org/presentationml/2006/ole">
            <mc:AlternateContent xmlns:mc="http://schemas.openxmlformats.org/markup-compatibility/2006">
              <mc:Choice xmlns:v="urn:schemas-microsoft-com:vml" Requires="v">
                <p:oleObj spid="_x0000_s25458" name="Formula" r:id="rId7" imgW="748080" imgH="177840" progId="Equation.Ribbit">
                  <p:embed/>
                </p:oleObj>
              </mc:Choice>
              <mc:Fallback>
                <p:oleObj name="Formula" r:id="rId7" imgW="748080" imgH="177840" progId="Equation.Ribbit">
                  <p:embed/>
                  <p:pic>
                    <p:nvPicPr>
                      <p:cNvPr id="11" name="对象 10">
                        <a:extLst>
                          <a:ext uri="{FF2B5EF4-FFF2-40B4-BE49-F238E27FC236}">
                            <a16:creationId xmlns:a16="http://schemas.microsoft.com/office/drawing/2014/main" id="{AA8D383C-7429-40E8-B9CA-7B4708FEFB1F}"/>
                          </a:ext>
                        </a:extLst>
                      </p:cNvPr>
                      <p:cNvPicPr/>
                      <p:nvPr/>
                    </p:nvPicPr>
                    <p:blipFill>
                      <a:blip r:embed="rId8"/>
                      <a:stretch>
                        <a:fillRect/>
                      </a:stretch>
                    </p:blipFill>
                    <p:spPr>
                      <a:xfrm>
                        <a:off x="1067391" y="6299600"/>
                        <a:ext cx="1289050" cy="309562"/>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58CFB204-C712-4DAA-A23F-263F38B9C602}"/>
              </a:ext>
            </a:extLst>
          </p:cNvPr>
          <p:cNvGraphicFramePr>
            <a:graphicFrameLocks noChangeAspect="1"/>
          </p:cNvGraphicFramePr>
          <p:nvPr>
            <p:extLst>
              <p:ext uri="{D42A27DB-BD31-4B8C-83A1-F6EECF244321}">
                <p14:modId xmlns:p14="http://schemas.microsoft.com/office/powerpoint/2010/main" val="3365343523"/>
              </p:ext>
            </p:extLst>
          </p:nvPr>
        </p:nvGraphicFramePr>
        <p:xfrm>
          <a:off x="739775" y="1909763"/>
          <a:ext cx="4443413" cy="825500"/>
        </p:xfrm>
        <a:graphic>
          <a:graphicData uri="http://schemas.openxmlformats.org/presentationml/2006/ole">
            <mc:AlternateContent xmlns:mc="http://schemas.openxmlformats.org/markup-compatibility/2006">
              <mc:Choice xmlns:v="urn:schemas-microsoft-com:vml" Requires="v">
                <p:oleObj spid="_x0000_s25459" name="Formula" r:id="rId9" imgW="2116080" imgH="390240" progId="Equation.Ribbit">
                  <p:embed/>
                </p:oleObj>
              </mc:Choice>
              <mc:Fallback>
                <p:oleObj name="Formula" r:id="rId9" imgW="2116080" imgH="390240" progId="Equation.Ribbit">
                  <p:embed/>
                  <p:pic>
                    <p:nvPicPr>
                      <p:cNvPr id="13" name="对象 12">
                        <a:extLst>
                          <a:ext uri="{FF2B5EF4-FFF2-40B4-BE49-F238E27FC236}">
                            <a16:creationId xmlns:a16="http://schemas.microsoft.com/office/drawing/2014/main" id="{2B434A3B-492B-4969-96DA-7C61B0577CA7}"/>
                          </a:ext>
                        </a:extLst>
                      </p:cNvPr>
                      <p:cNvPicPr/>
                      <p:nvPr/>
                    </p:nvPicPr>
                    <p:blipFill>
                      <a:blip r:embed="rId10"/>
                      <a:stretch>
                        <a:fillRect/>
                      </a:stretch>
                    </p:blipFill>
                    <p:spPr>
                      <a:xfrm>
                        <a:off x="739775" y="1909763"/>
                        <a:ext cx="4443413" cy="825500"/>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52501522-23B4-42DE-8BBA-C2AB74C791E5}"/>
              </a:ext>
            </a:extLst>
          </p:cNvPr>
          <p:cNvGraphicFramePr>
            <a:graphicFrameLocks noChangeAspect="1"/>
          </p:cNvGraphicFramePr>
          <p:nvPr>
            <p:extLst>
              <p:ext uri="{D42A27DB-BD31-4B8C-83A1-F6EECF244321}">
                <p14:modId xmlns:p14="http://schemas.microsoft.com/office/powerpoint/2010/main" val="2369845927"/>
              </p:ext>
            </p:extLst>
          </p:nvPr>
        </p:nvGraphicFramePr>
        <p:xfrm>
          <a:off x="1501783" y="3532594"/>
          <a:ext cx="2422525" cy="719138"/>
        </p:xfrm>
        <a:graphic>
          <a:graphicData uri="http://schemas.openxmlformats.org/presentationml/2006/ole">
            <mc:AlternateContent xmlns:mc="http://schemas.openxmlformats.org/markup-compatibility/2006">
              <mc:Choice xmlns:v="urn:schemas-microsoft-com:vml" Requires="v">
                <p:oleObj spid="_x0000_s25460" name="Formula" r:id="rId11" imgW="1154520" imgH="339120" progId="Equation.Ribbit">
                  <p:embed/>
                </p:oleObj>
              </mc:Choice>
              <mc:Fallback>
                <p:oleObj name="Formula" r:id="rId11" imgW="1154520" imgH="339120" progId="Equation.Ribbit">
                  <p:embed/>
                  <p:pic>
                    <p:nvPicPr>
                      <p:cNvPr id="13" name="对象 12">
                        <a:extLst>
                          <a:ext uri="{FF2B5EF4-FFF2-40B4-BE49-F238E27FC236}">
                            <a16:creationId xmlns:a16="http://schemas.microsoft.com/office/drawing/2014/main" id="{2B434A3B-492B-4969-96DA-7C61B0577CA7}"/>
                          </a:ext>
                        </a:extLst>
                      </p:cNvPr>
                      <p:cNvPicPr/>
                      <p:nvPr/>
                    </p:nvPicPr>
                    <p:blipFill>
                      <a:blip r:embed="rId12"/>
                      <a:stretch>
                        <a:fillRect/>
                      </a:stretch>
                    </p:blipFill>
                    <p:spPr>
                      <a:xfrm>
                        <a:off x="1501783" y="3532594"/>
                        <a:ext cx="2422525" cy="719138"/>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6E1F6CF0-44C2-40CE-A831-F4F110143B57}"/>
              </a:ext>
            </a:extLst>
          </p:cNvPr>
          <p:cNvGraphicFramePr>
            <a:graphicFrameLocks noChangeAspect="1"/>
          </p:cNvGraphicFramePr>
          <p:nvPr>
            <p:extLst>
              <p:ext uri="{D42A27DB-BD31-4B8C-83A1-F6EECF244321}">
                <p14:modId xmlns:p14="http://schemas.microsoft.com/office/powerpoint/2010/main" val="953576101"/>
              </p:ext>
            </p:extLst>
          </p:nvPr>
        </p:nvGraphicFramePr>
        <p:xfrm>
          <a:off x="1501783" y="2741987"/>
          <a:ext cx="2549525" cy="638175"/>
        </p:xfrm>
        <a:graphic>
          <a:graphicData uri="http://schemas.openxmlformats.org/presentationml/2006/ole">
            <mc:AlternateContent xmlns:mc="http://schemas.openxmlformats.org/markup-compatibility/2006">
              <mc:Choice xmlns:v="urn:schemas-microsoft-com:vml" Requires="v">
                <p:oleObj spid="_x0000_s25461" name="Formula" r:id="rId13" imgW="1478520" imgH="367200" progId="Equation.Ribbit">
                  <p:embed/>
                </p:oleObj>
              </mc:Choice>
              <mc:Fallback>
                <p:oleObj name="Formula" r:id="rId13" imgW="1478520" imgH="367200" progId="Equation.Ribbit">
                  <p:embed/>
                  <p:pic>
                    <p:nvPicPr>
                      <p:cNvPr id="11" name="对象 10">
                        <a:extLst>
                          <a:ext uri="{FF2B5EF4-FFF2-40B4-BE49-F238E27FC236}">
                            <a16:creationId xmlns:a16="http://schemas.microsoft.com/office/drawing/2014/main" id="{AA8D383C-7429-40E8-B9CA-7B4708FEFB1F}"/>
                          </a:ext>
                        </a:extLst>
                      </p:cNvPr>
                      <p:cNvPicPr/>
                      <p:nvPr/>
                    </p:nvPicPr>
                    <p:blipFill>
                      <a:blip r:embed="rId14"/>
                      <a:stretch>
                        <a:fillRect/>
                      </a:stretch>
                    </p:blipFill>
                    <p:spPr>
                      <a:xfrm>
                        <a:off x="1501783" y="2741987"/>
                        <a:ext cx="2549525" cy="638175"/>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83AD12D4-78FB-468B-89E8-6CA179870C90}"/>
              </a:ext>
            </a:extLst>
          </p:cNvPr>
          <p:cNvGraphicFramePr>
            <a:graphicFrameLocks noChangeAspect="1"/>
          </p:cNvGraphicFramePr>
          <p:nvPr>
            <p:extLst>
              <p:ext uri="{D42A27DB-BD31-4B8C-83A1-F6EECF244321}">
                <p14:modId xmlns:p14="http://schemas.microsoft.com/office/powerpoint/2010/main" val="2495103909"/>
              </p:ext>
            </p:extLst>
          </p:nvPr>
        </p:nvGraphicFramePr>
        <p:xfrm>
          <a:off x="531750" y="5176050"/>
          <a:ext cx="5545138" cy="1011237"/>
        </p:xfrm>
        <a:graphic>
          <a:graphicData uri="http://schemas.openxmlformats.org/presentationml/2006/ole">
            <mc:AlternateContent xmlns:mc="http://schemas.openxmlformats.org/markup-compatibility/2006">
              <mc:Choice xmlns:v="urn:schemas-microsoft-com:vml" Requires="v">
                <p:oleObj spid="_x0000_s25462" name="Formula" r:id="rId15" imgW="2641680" imgH="477720" progId="Equation.Ribbit">
                  <p:embed/>
                </p:oleObj>
              </mc:Choice>
              <mc:Fallback>
                <p:oleObj name="Formula" r:id="rId15" imgW="2641680" imgH="477720" progId="Equation.Ribbit">
                  <p:embed/>
                  <p:pic>
                    <p:nvPicPr>
                      <p:cNvPr id="13" name="对象 12">
                        <a:extLst>
                          <a:ext uri="{FF2B5EF4-FFF2-40B4-BE49-F238E27FC236}">
                            <a16:creationId xmlns:a16="http://schemas.microsoft.com/office/drawing/2014/main" id="{52501522-23B4-42DE-8BBA-C2AB74C791E5}"/>
                          </a:ext>
                        </a:extLst>
                      </p:cNvPr>
                      <p:cNvPicPr/>
                      <p:nvPr/>
                    </p:nvPicPr>
                    <p:blipFill>
                      <a:blip r:embed="rId16"/>
                      <a:stretch>
                        <a:fillRect/>
                      </a:stretch>
                    </p:blipFill>
                    <p:spPr>
                      <a:xfrm>
                        <a:off x="531750" y="5176050"/>
                        <a:ext cx="5545138" cy="1011237"/>
                      </a:xfrm>
                      <a:prstGeom prst="rect">
                        <a:avLst/>
                      </a:prstGeom>
                    </p:spPr>
                  </p:pic>
                </p:oleObj>
              </mc:Fallback>
            </mc:AlternateContent>
          </a:graphicData>
        </a:graphic>
      </p:graphicFrame>
      <p:graphicFrame>
        <p:nvGraphicFramePr>
          <p:cNvPr id="17" name="对象 16">
            <a:extLst>
              <a:ext uri="{FF2B5EF4-FFF2-40B4-BE49-F238E27FC236}">
                <a16:creationId xmlns:a16="http://schemas.microsoft.com/office/drawing/2014/main" id="{EAE173B1-33C1-42D5-BF0B-1F9EEA8BEB36}"/>
              </a:ext>
            </a:extLst>
          </p:cNvPr>
          <p:cNvGraphicFramePr>
            <a:graphicFrameLocks noChangeAspect="1"/>
          </p:cNvGraphicFramePr>
          <p:nvPr>
            <p:extLst>
              <p:ext uri="{D42A27DB-BD31-4B8C-83A1-F6EECF244321}">
                <p14:modId xmlns:p14="http://schemas.microsoft.com/office/powerpoint/2010/main" val="1913107495"/>
              </p:ext>
            </p:extLst>
          </p:nvPr>
        </p:nvGraphicFramePr>
        <p:xfrm>
          <a:off x="7384309" y="4844262"/>
          <a:ext cx="820737" cy="331788"/>
        </p:xfrm>
        <a:graphic>
          <a:graphicData uri="http://schemas.openxmlformats.org/presentationml/2006/ole">
            <mc:AlternateContent xmlns:mc="http://schemas.openxmlformats.org/markup-compatibility/2006">
              <mc:Choice xmlns:v="urn:schemas-microsoft-com:vml" Requires="v">
                <p:oleObj spid="_x0000_s25463" name="Formula" r:id="rId17" imgW="475200" imgH="190800" progId="Equation.Ribbit">
                  <p:embed/>
                </p:oleObj>
              </mc:Choice>
              <mc:Fallback>
                <p:oleObj name="Formula" r:id="rId17" imgW="475200" imgH="190800" progId="Equation.Ribbit">
                  <p:embed/>
                  <p:pic>
                    <p:nvPicPr>
                      <p:cNvPr id="11" name="对象 10">
                        <a:extLst>
                          <a:ext uri="{FF2B5EF4-FFF2-40B4-BE49-F238E27FC236}">
                            <a16:creationId xmlns:a16="http://schemas.microsoft.com/office/drawing/2014/main" id="{F358BC82-EA76-494F-90F8-7E3B5FC8BEA1}"/>
                          </a:ext>
                        </a:extLst>
                      </p:cNvPr>
                      <p:cNvPicPr/>
                      <p:nvPr/>
                    </p:nvPicPr>
                    <p:blipFill>
                      <a:blip r:embed="rId18"/>
                      <a:stretch>
                        <a:fillRect/>
                      </a:stretch>
                    </p:blipFill>
                    <p:spPr>
                      <a:xfrm>
                        <a:off x="7384309" y="4844262"/>
                        <a:ext cx="820737" cy="331788"/>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18170961-E4DB-4364-A734-FA763DC39CE7}"/>
              </a:ext>
            </a:extLst>
          </p:cNvPr>
          <p:cNvGraphicFramePr>
            <a:graphicFrameLocks noChangeAspect="1"/>
          </p:cNvGraphicFramePr>
          <p:nvPr>
            <p:extLst>
              <p:ext uri="{D42A27DB-BD31-4B8C-83A1-F6EECF244321}">
                <p14:modId xmlns:p14="http://schemas.microsoft.com/office/powerpoint/2010/main" val="617641753"/>
              </p:ext>
            </p:extLst>
          </p:nvPr>
        </p:nvGraphicFramePr>
        <p:xfrm>
          <a:off x="8591550" y="5929906"/>
          <a:ext cx="1595438" cy="295275"/>
        </p:xfrm>
        <a:graphic>
          <a:graphicData uri="http://schemas.openxmlformats.org/presentationml/2006/ole">
            <mc:AlternateContent xmlns:mc="http://schemas.openxmlformats.org/markup-compatibility/2006">
              <mc:Choice xmlns:v="urn:schemas-microsoft-com:vml" Requires="v">
                <p:oleObj spid="_x0000_s25464" name="Formula" r:id="rId19" imgW="924840" imgH="169200" progId="Equation.Ribbit">
                  <p:embed/>
                </p:oleObj>
              </mc:Choice>
              <mc:Fallback>
                <p:oleObj name="Formula" r:id="rId19" imgW="924840" imgH="169200" progId="Equation.Ribbit">
                  <p:embed/>
                  <p:pic>
                    <p:nvPicPr>
                      <p:cNvPr id="11" name="对象 10">
                        <a:extLst>
                          <a:ext uri="{FF2B5EF4-FFF2-40B4-BE49-F238E27FC236}">
                            <a16:creationId xmlns:a16="http://schemas.microsoft.com/office/drawing/2014/main" id="{AA8D383C-7429-40E8-B9CA-7B4708FEFB1F}"/>
                          </a:ext>
                        </a:extLst>
                      </p:cNvPr>
                      <p:cNvPicPr/>
                      <p:nvPr/>
                    </p:nvPicPr>
                    <p:blipFill>
                      <a:blip r:embed="rId20"/>
                      <a:stretch>
                        <a:fillRect/>
                      </a:stretch>
                    </p:blipFill>
                    <p:spPr>
                      <a:xfrm>
                        <a:off x="8591550" y="5929906"/>
                        <a:ext cx="1595438" cy="295275"/>
                      </a:xfrm>
                      <a:prstGeom prst="rect">
                        <a:avLst/>
                      </a:prstGeom>
                    </p:spPr>
                  </p:pic>
                </p:oleObj>
              </mc:Fallback>
            </mc:AlternateContent>
          </a:graphicData>
        </a:graphic>
      </p:graphicFrame>
      <p:sp>
        <p:nvSpPr>
          <p:cNvPr id="16" name="文本框 15">
            <a:extLst>
              <a:ext uri="{FF2B5EF4-FFF2-40B4-BE49-F238E27FC236}">
                <a16:creationId xmlns:a16="http://schemas.microsoft.com/office/drawing/2014/main" id="{96422F65-A80B-4091-B856-491D668851FE}"/>
              </a:ext>
            </a:extLst>
          </p:cNvPr>
          <p:cNvSpPr txBox="1"/>
          <p:nvPr/>
        </p:nvSpPr>
        <p:spPr>
          <a:xfrm>
            <a:off x="4378315" y="6385249"/>
            <a:ext cx="7293731"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Q. Gao,  N. Dai, Y. Gong, C. Zhang, C. Zhang &amp; Y. Zhao, </a:t>
            </a:r>
            <a:r>
              <a:rPr lang="en-US" altLang="zh-CN" dirty="0" err="1">
                <a:latin typeface="Times New Roman" panose="02020603050405020304" pitchFamily="18" charset="0"/>
                <a:ea typeface="华文楷体" panose="02010600040101010101" pitchFamily="2" charset="-122"/>
                <a:cs typeface="Times New Roman" panose="02020603050405020304" pitchFamily="18" charset="0"/>
              </a:rPr>
              <a:t>ApJ</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 978 (2025) 8 </a:t>
            </a:r>
          </a:p>
        </p:txBody>
      </p:sp>
    </p:spTree>
    <p:extLst>
      <p:ext uri="{BB962C8B-B14F-4D97-AF65-F5344CB8AC3E}">
        <p14:creationId xmlns:p14="http://schemas.microsoft.com/office/powerpoint/2010/main" val="3590215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2339B50-D830-4CBC-94CC-EB728331E973}"/>
              </a:ext>
            </a:extLst>
          </p:cNvPr>
          <p:cNvSpPr>
            <a:spLocks noGrp="1"/>
          </p:cNvSpPr>
          <p:nvPr>
            <p:ph type="title"/>
          </p:nvPr>
        </p:nvSpPr>
        <p:spPr/>
        <p:txBody>
          <a:bodyPr/>
          <a:lstStyle/>
          <a:p>
            <a:r>
              <a:rPr lang="en-US" altLang="zh-CN" dirty="0"/>
              <a:t>GWs from PBHs inside NS</a:t>
            </a:r>
            <a:endParaRPr lang="zh-CN" altLang="en-US" dirty="0"/>
          </a:p>
        </p:txBody>
      </p:sp>
      <p:sp>
        <p:nvSpPr>
          <p:cNvPr id="2" name="内容占位符 1">
            <a:extLst>
              <a:ext uri="{FF2B5EF4-FFF2-40B4-BE49-F238E27FC236}">
                <a16:creationId xmlns:a16="http://schemas.microsoft.com/office/drawing/2014/main" id="{247E5BBD-F53D-4BBA-AEC6-5CE017391DD7}"/>
              </a:ext>
            </a:extLst>
          </p:cNvPr>
          <p:cNvSpPr>
            <a:spLocks noGrp="1"/>
          </p:cNvSpPr>
          <p:nvPr>
            <p:ph idx="4294967295"/>
          </p:nvPr>
        </p:nvSpPr>
        <p:spPr>
          <a:xfrm>
            <a:off x="200773" y="1219776"/>
            <a:ext cx="11823009" cy="5512936"/>
          </a:xfrm>
          <a:prstGeom prst="rect">
            <a:avLst/>
          </a:prstGeom>
        </p:spPr>
        <p:txBody>
          <a:bodyPr/>
          <a:lstStyle/>
          <a:p>
            <a:r>
              <a:rPr lang="en-US" altLang="zh-CN" dirty="0"/>
              <a:t>Orbital Evolution</a:t>
            </a:r>
          </a:p>
          <a:p>
            <a:endParaRPr lang="en-US" altLang="zh-CN" dirty="0"/>
          </a:p>
          <a:p>
            <a:endParaRPr lang="zh-CN" altLang="en-US" dirty="0"/>
          </a:p>
        </p:txBody>
      </p:sp>
      <p:graphicFrame>
        <p:nvGraphicFramePr>
          <p:cNvPr id="6" name="对象 5">
            <a:extLst>
              <a:ext uri="{FF2B5EF4-FFF2-40B4-BE49-F238E27FC236}">
                <a16:creationId xmlns:a16="http://schemas.microsoft.com/office/drawing/2014/main" id="{8F8AC13E-1D28-4B03-8537-1C46D929ADB6}"/>
              </a:ext>
            </a:extLst>
          </p:cNvPr>
          <p:cNvGraphicFramePr>
            <a:graphicFrameLocks noChangeAspect="1"/>
          </p:cNvGraphicFramePr>
          <p:nvPr>
            <p:extLst>
              <p:ext uri="{D42A27DB-BD31-4B8C-83A1-F6EECF244321}">
                <p14:modId xmlns:p14="http://schemas.microsoft.com/office/powerpoint/2010/main" val="3182934490"/>
              </p:ext>
            </p:extLst>
          </p:nvPr>
        </p:nvGraphicFramePr>
        <p:xfrm>
          <a:off x="6177573" y="2178697"/>
          <a:ext cx="3079750" cy="361950"/>
        </p:xfrm>
        <a:graphic>
          <a:graphicData uri="http://schemas.openxmlformats.org/presentationml/2006/ole">
            <mc:AlternateContent xmlns:mc="http://schemas.openxmlformats.org/markup-compatibility/2006">
              <mc:Choice xmlns:v="urn:schemas-microsoft-com:vml" Requires="v">
                <p:oleObj spid="_x0000_s25905" name="Formula" r:id="rId3" imgW="1785960" imgH="207360" progId="Equation.Ribbit">
                  <p:embed/>
                </p:oleObj>
              </mc:Choice>
              <mc:Fallback>
                <p:oleObj name="Formula" r:id="rId3" imgW="1785960" imgH="207360" progId="Equation.Ribbit">
                  <p:embed/>
                  <p:pic>
                    <p:nvPicPr>
                      <p:cNvPr id="6" name="对象 5">
                        <a:extLst>
                          <a:ext uri="{FF2B5EF4-FFF2-40B4-BE49-F238E27FC236}">
                            <a16:creationId xmlns:a16="http://schemas.microsoft.com/office/drawing/2014/main" id="{8F8AC13E-1D28-4B03-8537-1C46D929ADB6}"/>
                          </a:ext>
                        </a:extLst>
                      </p:cNvPr>
                      <p:cNvPicPr/>
                      <p:nvPr/>
                    </p:nvPicPr>
                    <p:blipFill>
                      <a:blip r:embed="rId4"/>
                      <a:stretch>
                        <a:fillRect/>
                      </a:stretch>
                    </p:blipFill>
                    <p:spPr>
                      <a:xfrm>
                        <a:off x="6177573" y="2178697"/>
                        <a:ext cx="3079750" cy="361950"/>
                      </a:xfrm>
                      <a:prstGeom prst="rect">
                        <a:avLst/>
                      </a:prstGeom>
                    </p:spPr>
                  </p:pic>
                </p:oleObj>
              </mc:Fallback>
            </mc:AlternateContent>
          </a:graphicData>
        </a:graphic>
      </p:graphicFrame>
      <p:sp>
        <p:nvSpPr>
          <p:cNvPr id="7" name="文本框 6">
            <a:extLst>
              <a:ext uri="{FF2B5EF4-FFF2-40B4-BE49-F238E27FC236}">
                <a16:creationId xmlns:a16="http://schemas.microsoft.com/office/drawing/2014/main" id="{D77CC463-7CF3-449B-A5B7-F4C66CBAF80C}"/>
              </a:ext>
            </a:extLst>
          </p:cNvPr>
          <p:cNvSpPr txBox="1"/>
          <p:nvPr/>
        </p:nvSpPr>
        <p:spPr>
          <a:xfrm>
            <a:off x="3890427" y="2154390"/>
            <a:ext cx="2153154" cy="461665"/>
          </a:xfrm>
          <a:prstGeom prst="rect">
            <a:avLst/>
          </a:prstGeom>
          <a:noFill/>
        </p:spPr>
        <p:txBody>
          <a:bodyPr wrap="none" rtlCol="0">
            <a:spAutoFit/>
          </a:bodyPr>
          <a:lstStyle/>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Near the surface</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sp>
        <p:nvSpPr>
          <p:cNvPr id="9" name="文本框 8">
            <a:extLst>
              <a:ext uri="{FF2B5EF4-FFF2-40B4-BE49-F238E27FC236}">
                <a16:creationId xmlns:a16="http://schemas.microsoft.com/office/drawing/2014/main" id="{1396F479-0532-404E-93BF-2B1FC80F482B}"/>
              </a:ext>
            </a:extLst>
          </p:cNvPr>
          <p:cNvSpPr txBox="1"/>
          <p:nvPr/>
        </p:nvSpPr>
        <p:spPr>
          <a:xfrm>
            <a:off x="294097" y="1586953"/>
            <a:ext cx="11325546" cy="2308324"/>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Outside the NS core, the mass function is almost a constant, so initially the GW frequency increases as r decreases.</a:t>
            </a: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As the PBH </a:t>
            </a:r>
            <a:r>
              <a:rPr lang="en-US" altLang="zh-CN" sz="2400" dirty="0" err="1">
                <a:latin typeface="Times New Roman" panose="02020603050405020304" pitchFamily="18" charset="0"/>
                <a:cs typeface="Times New Roman" panose="02020603050405020304" pitchFamily="18" charset="0"/>
              </a:rPr>
              <a:t>inspirals</a:t>
            </a:r>
            <a:r>
              <a:rPr lang="en-US" altLang="zh-CN" sz="2400" dirty="0">
                <a:latin typeface="Times New Roman" panose="02020603050405020304" pitchFamily="18" charset="0"/>
                <a:cs typeface="Times New Roman" panose="02020603050405020304" pitchFamily="18" charset="0"/>
              </a:rPr>
              <a:t> deeper inside the NS core, the mass decreases as    , so the GW frequency decreases slowly to a constant as r decreases.</a:t>
            </a:r>
          </a:p>
          <a:p>
            <a:r>
              <a:rPr lang="en-US" altLang="zh-CN" sz="2400" dirty="0">
                <a:latin typeface="Times New Roman" panose="02020603050405020304" pitchFamily="18" charset="0"/>
                <a:cs typeface="Times New Roman" panose="02020603050405020304" pitchFamily="18" charset="0"/>
              </a:rPr>
              <a:t>The frequency reaches the maximum at                           km for the three </a:t>
            </a:r>
            <a:r>
              <a:rPr lang="en-US" altLang="zh-CN" sz="2400" dirty="0" err="1">
                <a:latin typeface="Times New Roman" panose="02020603050405020304" pitchFamily="18" charset="0"/>
                <a:cs typeface="Times New Roman" panose="02020603050405020304" pitchFamily="18" charset="0"/>
              </a:rPr>
              <a:t>EoS</a:t>
            </a:r>
            <a:r>
              <a:rPr lang="en-US" altLang="zh-CN" sz="2400" dirty="0">
                <a:latin typeface="Times New Roman" panose="02020603050405020304" pitchFamily="18" charset="0"/>
                <a:cs typeface="Times New Roman" panose="02020603050405020304" pitchFamily="18" charset="0"/>
              </a:rPr>
              <a:t> models</a:t>
            </a:r>
          </a:p>
        </p:txBody>
      </p:sp>
      <p:graphicFrame>
        <p:nvGraphicFramePr>
          <p:cNvPr id="10" name="对象 9">
            <a:extLst>
              <a:ext uri="{FF2B5EF4-FFF2-40B4-BE49-F238E27FC236}">
                <a16:creationId xmlns:a16="http://schemas.microsoft.com/office/drawing/2014/main" id="{E2278E2F-AFA4-47F8-AF3D-73D4C2D88200}"/>
              </a:ext>
            </a:extLst>
          </p:cNvPr>
          <p:cNvGraphicFramePr>
            <a:graphicFrameLocks noChangeAspect="1"/>
          </p:cNvGraphicFramePr>
          <p:nvPr>
            <p:extLst>
              <p:ext uri="{D42A27DB-BD31-4B8C-83A1-F6EECF244321}">
                <p14:modId xmlns:p14="http://schemas.microsoft.com/office/powerpoint/2010/main" val="2656172968"/>
              </p:ext>
            </p:extLst>
          </p:nvPr>
        </p:nvGraphicFramePr>
        <p:xfrm>
          <a:off x="9033486" y="2770643"/>
          <a:ext cx="223837" cy="304800"/>
        </p:xfrm>
        <a:graphic>
          <a:graphicData uri="http://schemas.openxmlformats.org/presentationml/2006/ole">
            <mc:AlternateContent xmlns:mc="http://schemas.openxmlformats.org/markup-compatibility/2006">
              <mc:Choice xmlns:v="urn:schemas-microsoft-com:vml" Requires="v">
                <p:oleObj spid="_x0000_s25906" name="Formula" r:id="rId5" imgW="129600" imgH="174240" progId="Equation.Ribbit">
                  <p:embed/>
                </p:oleObj>
              </mc:Choice>
              <mc:Fallback>
                <p:oleObj name="Formula" r:id="rId5" imgW="129600" imgH="174240" progId="Equation.Ribbit">
                  <p:embed/>
                  <p:pic>
                    <p:nvPicPr>
                      <p:cNvPr id="11" name="对象 10">
                        <a:extLst>
                          <a:ext uri="{FF2B5EF4-FFF2-40B4-BE49-F238E27FC236}">
                            <a16:creationId xmlns:a16="http://schemas.microsoft.com/office/drawing/2014/main" id="{AA8D383C-7429-40E8-B9CA-7B4708FEFB1F}"/>
                          </a:ext>
                        </a:extLst>
                      </p:cNvPr>
                      <p:cNvPicPr/>
                      <p:nvPr/>
                    </p:nvPicPr>
                    <p:blipFill>
                      <a:blip r:embed="rId6"/>
                      <a:stretch>
                        <a:fillRect/>
                      </a:stretch>
                    </p:blipFill>
                    <p:spPr>
                      <a:xfrm>
                        <a:off x="9033486" y="2770643"/>
                        <a:ext cx="223837" cy="304800"/>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DFE0F76E-F639-41CF-9DBC-C5C571D7DCC8}"/>
              </a:ext>
            </a:extLst>
          </p:cNvPr>
          <p:cNvGraphicFramePr>
            <a:graphicFrameLocks noChangeAspect="1"/>
          </p:cNvGraphicFramePr>
          <p:nvPr>
            <p:extLst>
              <p:ext uri="{D42A27DB-BD31-4B8C-83A1-F6EECF244321}">
                <p14:modId xmlns:p14="http://schemas.microsoft.com/office/powerpoint/2010/main" val="3631871423"/>
              </p:ext>
            </p:extLst>
          </p:nvPr>
        </p:nvGraphicFramePr>
        <p:xfrm>
          <a:off x="5297312" y="3532412"/>
          <a:ext cx="1844675" cy="309563"/>
        </p:xfrm>
        <a:graphic>
          <a:graphicData uri="http://schemas.openxmlformats.org/presentationml/2006/ole">
            <mc:AlternateContent xmlns:mc="http://schemas.openxmlformats.org/markup-compatibility/2006">
              <mc:Choice xmlns:v="urn:schemas-microsoft-com:vml" Requires="v">
                <p:oleObj spid="_x0000_s25907" name="Formula" r:id="rId7" imgW="1070640" imgH="177840" progId="Equation.Ribbit">
                  <p:embed/>
                </p:oleObj>
              </mc:Choice>
              <mc:Fallback>
                <p:oleObj name="Formula" r:id="rId7" imgW="1070640" imgH="177840" progId="Equation.Ribbit">
                  <p:embed/>
                  <p:pic>
                    <p:nvPicPr>
                      <p:cNvPr id="19" name="对象 18">
                        <a:extLst>
                          <a:ext uri="{FF2B5EF4-FFF2-40B4-BE49-F238E27FC236}">
                            <a16:creationId xmlns:a16="http://schemas.microsoft.com/office/drawing/2014/main" id="{0F685B6E-237B-47EF-A94D-B02E055A7A2A}"/>
                          </a:ext>
                        </a:extLst>
                      </p:cNvPr>
                      <p:cNvPicPr/>
                      <p:nvPr/>
                    </p:nvPicPr>
                    <p:blipFill>
                      <a:blip r:embed="rId8"/>
                      <a:stretch>
                        <a:fillRect/>
                      </a:stretch>
                    </p:blipFill>
                    <p:spPr>
                      <a:xfrm>
                        <a:off x="5297312" y="3532412"/>
                        <a:ext cx="1844675" cy="309563"/>
                      </a:xfrm>
                      <a:prstGeom prst="rect">
                        <a:avLst/>
                      </a:prstGeom>
                    </p:spPr>
                  </p:pic>
                </p:oleObj>
              </mc:Fallback>
            </mc:AlternateContent>
          </a:graphicData>
        </a:graphic>
      </p:graphicFrame>
      <p:sp>
        <p:nvSpPr>
          <p:cNvPr id="16" name="文本框 15">
            <a:extLst>
              <a:ext uri="{FF2B5EF4-FFF2-40B4-BE49-F238E27FC236}">
                <a16:creationId xmlns:a16="http://schemas.microsoft.com/office/drawing/2014/main" id="{8C38B328-ECD4-4F60-8F3B-B5773C7DECE2}"/>
              </a:ext>
            </a:extLst>
          </p:cNvPr>
          <p:cNvSpPr txBox="1"/>
          <p:nvPr/>
        </p:nvSpPr>
        <p:spPr>
          <a:xfrm>
            <a:off x="331363" y="5532383"/>
            <a:ext cx="11692419" cy="1200329"/>
          </a:xfrm>
          <a:prstGeom prst="rect">
            <a:avLst/>
          </a:prstGeom>
          <a:noFill/>
        </p:spPr>
        <p:txBody>
          <a:bodyPr wrap="square" rtlCol="0">
            <a:spAutoFit/>
          </a:bodyPr>
          <a:lstStyle/>
          <a:p>
            <a:r>
              <a:rPr lang="en-US" altLang="zh-CN" sz="2400" dirty="0">
                <a:solidFill>
                  <a:srgbClr val="3333CC"/>
                </a:solidFill>
                <a:latin typeface="Times New Roman" panose="02020603050405020304" pitchFamily="18" charset="0"/>
                <a:cs typeface="Times New Roman" panose="02020603050405020304" pitchFamily="18" charset="0"/>
              </a:rPr>
              <a:t>The unique characteristics of GW frequency serve as the smoking gun of GW signals emitted by PBHs </a:t>
            </a:r>
            <a:r>
              <a:rPr lang="en-US" altLang="zh-CN" sz="2400" dirty="0" err="1">
                <a:solidFill>
                  <a:srgbClr val="3333CC"/>
                </a:solidFill>
                <a:latin typeface="Times New Roman" panose="02020603050405020304" pitchFamily="18" charset="0"/>
                <a:cs typeface="Times New Roman" panose="02020603050405020304" pitchFamily="18" charset="0"/>
              </a:rPr>
              <a:t>inspiralling</a:t>
            </a:r>
            <a:r>
              <a:rPr lang="en-US" altLang="zh-CN" sz="2400" dirty="0">
                <a:solidFill>
                  <a:srgbClr val="3333CC"/>
                </a:solidFill>
                <a:latin typeface="Times New Roman" panose="02020603050405020304" pitchFamily="18" charset="0"/>
                <a:cs typeface="Times New Roman" panose="02020603050405020304" pitchFamily="18" charset="0"/>
              </a:rPr>
              <a:t> inside NSs, GW signals can be used to probe the internal NS structure and nuclear matter in the crust and core of NSs.</a:t>
            </a:r>
            <a:endParaRPr lang="zh-CN" altLang="en-US" sz="2400" dirty="0">
              <a:solidFill>
                <a:srgbClr val="3333CC"/>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C28375D0-1BC0-4B9D-86AC-9FF927AA5950}"/>
              </a:ext>
            </a:extLst>
          </p:cNvPr>
          <p:cNvSpPr txBox="1"/>
          <p:nvPr/>
        </p:nvSpPr>
        <p:spPr>
          <a:xfrm>
            <a:off x="380808" y="3957682"/>
            <a:ext cx="11325546" cy="1569660"/>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Since PBHs follow a geodesic path during each revolution under the adiabatic approximation, the orbital frequency is solely determined by the geodesic motion in the interior metric of NSs once PBHs in the EMRIs can be taken as point particles, so the orbital frequency is independent of the mass of PBHs and the same f-r trajectory follows.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1322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9A52531-CE8E-462C-A463-AA7D402174D3}"/>
              </a:ext>
            </a:extLst>
          </p:cNvPr>
          <p:cNvSpPr>
            <a:spLocks noGrp="1"/>
          </p:cNvSpPr>
          <p:nvPr>
            <p:ph type="title"/>
          </p:nvPr>
        </p:nvSpPr>
        <p:spPr/>
        <p:txBody>
          <a:bodyPr/>
          <a:lstStyle/>
          <a:p>
            <a:r>
              <a:rPr lang="en-US" altLang="zh-CN" dirty="0"/>
              <a:t>Probing NS internal structure and </a:t>
            </a:r>
            <a:r>
              <a:rPr lang="en-US" altLang="zh-CN" dirty="0" err="1"/>
              <a:t>EoS</a:t>
            </a:r>
            <a:endParaRPr lang="zh-CN" altLang="en-US" dirty="0"/>
          </a:p>
        </p:txBody>
      </p:sp>
      <p:sp>
        <p:nvSpPr>
          <p:cNvPr id="2" name="内容占位符 1">
            <a:extLst>
              <a:ext uri="{FF2B5EF4-FFF2-40B4-BE49-F238E27FC236}">
                <a16:creationId xmlns:a16="http://schemas.microsoft.com/office/drawing/2014/main" id="{0870A34B-AFB8-436A-8EA3-4DF6C80FF01F}"/>
              </a:ext>
            </a:extLst>
          </p:cNvPr>
          <p:cNvSpPr>
            <a:spLocks noGrp="1"/>
          </p:cNvSpPr>
          <p:nvPr>
            <p:ph idx="4294967295"/>
          </p:nvPr>
        </p:nvSpPr>
        <p:spPr>
          <a:xfrm>
            <a:off x="181510" y="1136074"/>
            <a:ext cx="11214358" cy="5358187"/>
          </a:xfrm>
          <a:prstGeom prst="rect">
            <a:avLst/>
          </a:prstGeom>
        </p:spPr>
        <p:txBody>
          <a:bodyPr>
            <a:normAutofit/>
          </a:bodyPr>
          <a:lstStyle/>
          <a:p>
            <a:r>
              <a:rPr lang="en-US" altLang="zh-CN" dirty="0"/>
              <a:t>Faithfulness between GWs with ET</a:t>
            </a:r>
          </a:p>
          <a:p>
            <a:endParaRPr lang="en-US" altLang="zh-CN" dirty="0"/>
          </a:p>
          <a:p>
            <a:endParaRPr lang="en-US" altLang="zh-CN" dirty="0"/>
          </a:p>
          <a:p>
            <a:endParaRPr lang="en-US" altLang="zh-CN" dirty="0"/>
          </a:p>
          <a:p>
            <a:endParaRPr lang="en-US" altLang="zh-CN" dirty="0"/>
          </a:p>
          <a:p>
            <a:endParaRPr lang="en-US" altLang="zh-CN" dirty="0"/>
          </a:p>
          <a:p>
            <a:pPr marL="0" indent="0">
              <a:buNone/>
            </a:pPr>
            <a:endParaRPr lang="en-US" altLang="zh-CN" dirty="0"/>
          </a:p>
          <a:p>
            <a:r>
              <a:rPr lang="en-US" altLang="zh-CN" dirty="0"/>
              <a:t>Einstein Telescope can distinguish the </a:t>
            </a:r>
            <a:r>
              <a:rPr lang="en-US" altLang="zh-CN" dirty="0" err="1"/>
              <a:t>EoS</a:t>
            </a:r>
            <a:r>
              <a:rPr lang="en-US" altLang="zh-CN" dirty="0"/>
              <a:t> of NSs by detecting GWs from PBHs </a:t>
            </a:r>
            <a:r>
              <a:rPr lang="en-US" altLang="zh-CN" dirty="0" err="1"/>
              <a:t>inspiralling</a:t>
            </a:r>
            <a:r>
              <a:rPr lang="en-US" altLang="zh-CN" dirty="0"/>
              <a:t> inside NSs within the Galaxy</a:t>
            </a:r>
            <a:endParaRPr lang="zh-CN" altLang="en-US" dirty="0"/>
          </a:p>
        </p:txBody>
      </p:sp>
      <p:graphicFrame>
        <p:nvGraphicFramePr>
          <p:cNvPr id="6" name="对象 5">
            <a:extLst>
              <a:ext uri="{FF2B5EF4-FFF2-40B4-BE49-F238E27FC236}">
                <a16:creationId xmlns:a16="http://schemas.microsoft.com/office/drawing/2014/main" id="{5916EBF3-7885-4C14-AF82-CED8F50A3874}"/>
              </a:ext>
            </a:extLst>
          </p:cNvPr>
          <p:cNvGraphicFramePr>
            <a:graphicFrameLocks noChangeAspect="1"/>
          </p:cNvGraphicFramePr>
          <p:nvPr>
            <p:extLst>
              <p:ext uri="{D42A27DB-BD31-4B8C-83A1-F6EECF244321}">
                <p14:modId xmlns:p14="http://schemas.microsoft.com/office/powerpoint/2010/main" val="3271865472"/>
              </p:ext>
            </p:extLst>
          </p:nvPr>
        </p:nvGraphicFramePr>
        <p:xfrm>
          <a:off x="1073151" y="3335245"/>
          <a:ext cx="2166937" cy="339725"/>
        </p:xfrm>
        <a:graphic>
          <a:graphicData uri="http://schemas.openxmlformats.org/presentationml/2006/ole">
            <mc:AlternateContent xmlns:mc="http://schemas.openxmlformats.org/markup-compatibility/2006">
              <mc:Choice xmlns:v="urn:schemas-microsoft-com:vml" Requires="v">
                <p:oleObj spid="_x0000_s26893" name="Formula" r:id="rId3" imgW="1256040" imgH="195840" progId="Equation.Ribbit">
                  <p:embed/>
                </p:oleObj>
              </mc:Choice>
              <mc:Fallback>
                <p:oleObj name="Formula" r:id="rId3" imgW="1256040" imgH="195840" progId="Equation.Ribbit">
                  <p:embed/>
                  <p:pic>
                    <p:nvPicPr>
                      <p:cNvPr id="6" name="对象 5">
                        <a:extLst>
                          <a:ext uri="{FF2B5EF4-FFF2-40B4-BE49-F238E27FC236}">
                            <a16:creationId xmlns:a16="http://schemas.microsoft.com/office/drawing/2014/main" id="{5916EBF3-7885-4C14-AF82-CED8F50A3874}"/>
                          </a:ext>
                        </a:extLst>
                      </p:cNvPr>
                      <p:cNvPicPr/>
                      <p:nvPr/>
                    </p:nvPicPr>
                    <p:blipFill>
                      <a:blip r:embed="rId4"/>
                      <a:stretch>
                        <a:fillRect/>
                      </a:stretch>
                    </p:blipFill>
                    <p:spPr>
                      <a:xfrm>
                        <a:off x="1073151" y="3335245"/>
                        <a:ext cx="2166937" cy="339725"/>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2BC30861-847E-4740-9A7C-CBE6E25D66EE}"/>
              </a:ext>
            </a:extLst>
          </p:cNvPr>
          <p:cNvGraphicFramePr>
            <a:graphicFrameLocks noChangeAspect="1"/>
          </p:cNvGraphicFramePr>
          <p:nvPr>
            <p:extLst>
              <p:ext uri="{D42A27DB-BD31-4B8C-83A1-F6EECF244321}">
                <p14:modId xmlns:p14="http://schemas.microsoft.com/office/powerpoint/2010/main" val="327861339"/>
              </p:ext>
            </p:extLst>
          </p:nvPr>
        </p:nvGraphicFramePr>
        <p:xfrm>
          <a:off x="299236" y="2333966"/>
          <a:ext cx="3919538" cy="711200"/>
        </p:xfrm>
        <a:graphic>
          <a:graphicData uri="http://schemas.openxmlformats.org/presentationml/2006/ole">
            <mc:AlternateContent xmlns:mc="http://schemas.openxmlformats.org/markup-compatibility/2006">
              <mc:Choice xmlns:v="urn:schemas-microsoft-com:vml" Requires="v">
                <p:oleObj spid="_x0000_s26894" name="Formula" r:id="rId5" imgW="2273400" imgH="407880" progId="Equation.Ribbit">
                  <p:embed/>
                </p:oleObj>
              </mc:Choice>
              <mc:Fallback>
                <p:oleObj name="Formula" r:id="rId5" imgW="2273400" imgH="407880" progId="Equation.Ribbit">
                  <p:embed/>
                  <p:pic>
                    <p:nvPicPr>
                      <p:cNvPr id="15" name="对象 14">
                        <a:extLst>
                          <a:ext uri="{FF2B5EF4-FFF2-40B4-BE49-F238E27FC236}">
                            <a16:creationId xmlns:a16="http://schemas.microsoft.com/office/drawing/2014/main" id="{6FC21E06-0355-4FAB-85A7-0A04358B4A24}"/>
                          </a:ext>
                        </a:extLst>
                      </p:cNvPr>
                      <p:cNvPicPr/>
                      <p:nvPr/>
                    </p:nvPicPr>
                    <p:blipFill>
                      <a:blip r:embed="rId6"/>
                      <a:stretch>
                        <a:fillRect/>
                      </a:stretch>
                    </p:blipFill>
                    <p:spPr>
                      <a:xfrm>
                        <a:off x="299236" y="2333966"/>
                        <a:ext cx="3919538" cy="711200"/>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26CFBA01-4D80-4E32-9ABB-13131583A3E6}"/>
              </a:ext>
            </a:extLst>
          </p:cNvPr>
          <p:cNvSpPr txBox="1"/>
          <p:nvPr/>
        </p:nvSpPr>
        <p:spPr>
          <a:xfrm>
            <a:off x="548641" y="5543407"/>
            <a:ext cx="10106578"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The unique characteristics of GW frequency can be used to probe the NS internal structure, NS population and physics under extreme conditions.</a:t>
            </a:r>
            <a:endParaRPr lang="zh-CN" altLang="en-US" sz="24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87608175-203B-43C3-A3B9-E39A143C5FFB}"/>
              </a:ext>
            </a:extLst>
          </p:cNvPr>
          <p:cNvPicPr>
            <a:picLocks noChangeAspect="1"/>
          </p:cNvPicPr>
          <p:nvPr/>
        </p:nvPicPr>
        <p:blipFill>
          <a:blip r:embed="rId7"/>
          <a:stretch>
            <a:fillRect/>
          </a:stretch>
        </p:blipFill>
        <p:spPr>
          <a:xfrm>
            <a:off x="4405701" y="1602128"/>
            <a:ext cx="7781925" cy="2886075"/>
          </a:xfrm>
          <a:prstGeom prst="rect">
            <a:avLst/>
          </a:prstGeom>
        </p:spPr>
      </p:pic>
      <p:sp>
        <p:nvSpPr>
          <p:cNvPr id="11" name="文本框 10">
            <a:extLst>
              <a:ext uri="{FF2B5EF4-FFF2-40B4-BE49-F238E27FC236}">
                <a16:creationId xmlns:a16="http://schemas.microsoft.com/office/drawing/2014/main" id="{40F5CA1A-E548-4411-B557-9915D9D61C2C}"/>
              </a:ext>
            </a:extLst>
          </p:cNvPr>
          <p:cNvSpPr txBox="1"/>
          <p:nvPr/>
        </p:nvSpPr>
        <p:spPr>
          <a:xfrm>
            <a:off x="4378315" y="6385249"/>
            <a:ext cx="7293731"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Q. Gao,  N. Dai, Y. Gong, C. Zhang, C. Zhang &amp; Y. Zhao, </a:t>
            </a:r>
            <a:r>
              <a:rPr lang="en-US" altLang="zh-CN" dirty="0" err="1">
                <a:latin typeface="Times New Roman" panose="02020603050405020304" pitchFamily="18" charset="0"/>
                <a:ea typeface="华文楷体" panose="02010600040101010101" pitchFamily="2" charset="-122"/>
                <a:cs typeface="Times New Roman" panose="02020603050405020304" pitchFamily="18" charset="0"/>
              </a:rPr>
              <a:t>ApJ</a:t>
            </a: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 978 (2025) 8 </a:t>
            </a:r>
          </a:p>
        </p:txBody>
      </p:sp>
    </p:spTree>
    <p:extLst>
      <p:ext uri="{BB962C8B-B14F-4D97-AF65-F5344CB8AC3E}">
        <p14:creationId xmlns:p14="http://schemas.microsoft.com/office/powerpoint/2010/main" val="424900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507AB76-BECF-4ACB-93C5-E58B28C14472}"/>
              </a:ext>
            </a:extLst>
          </p:cNvPr>
          <p:cNvSpPr>
            <a:spLocks noGrp="1"/>
          </p:cNvSpPr>
          <p:nvPr>
            <p:ph idx="4294967295"/>
          </p:nvPr>
        </p:nvSpPr>
        <p:spPr>
          <a:xfrm>
            <a:off x="332590" y="1132492"/>
            <a:ext cx="10515600" cy="4351338"/>
          </a:xfrm>
          <a:prstGeom prst="rect">
            <a:avLst/>
          </a:prstGeom>
        </p:spPr>
        <p:txBody>
          <a:bodyPr/>
          <a:lstStyle/>
          <a:p>
            <a:r>
              <a:rPr lang="en-US" altLang="zh-CN" dirty="0"/>
              <a:t>Scalarization (modified gravity with extra fundamental fields) </a:t>
            </a:r>
            <a:endParaRPr lang="zh-CN" altLang="en-US" dirty="0"/>
          </a:p>
        </p:txBody>
      </p:sp>
      <p:sp>
        <p:nvSpPr>
          <p:cNvPr id="3" name="标题 2">
            <a:extLst>
              <a:ext uri="{FF2B5EF4-FFF2-40B4-BE49-F238E27FC236}">
                <a16:creationId xmlns:a16="http://schemas.microsoft.com/office/drawing/2014/main" id="{B0871A0A-44E4-4711-BE23-29941C061997}"/>
              </a:ext>
            </a:extLst>
          </p:cNvPr>
          <p:cNvSpPr>
            <a:spLocks noGrp="1"/>
          </p:cNvSpPr>
          <p:nvPr>
            <p:ph type="title"/>
          </p:nvPr>
        </p:nvSpPr>
        <p:spPr/>
        <p:txBody>
          <a:bodyPr/>
          <a:lstStyle/>
          <a:p>
            <a:r>
              <a:rPr lang="en-US" altLang="zh-CN" dirty="0"/>
              <a:t>Hairy Black Holes</a:t>
            </a:r>
            <a:endParaRPr lang="zh-CN" altLang="en-US" dirty="0"/>
          </a:p>
        </p:txBody>
      </p:sp>
      <p:sp>
        <p:nvSpPr>
          <p:cNvPr id="5" name="文本框 4">
            <a:extLst>
              <a:ext uri="{FF2B5EF4-FFF2-40B4-BE49-F238E27FC236}">
                <a16:creationId xmlns:a16="http://schemas.microsoft.com/office/drawing/2014/main" id="{57040A79-10C7-45B3-8897-A1677DF90544}"/>
              </a:ext>
            </a:extLst>
          </p:cNvPr>
          <p:cNvSpPr txBox="1"/>
          <p:nvPr/>
        </p:nvSpPr>
        <p:spPr>
          <a:xfrm>
            <a:off x="2231801" y="1629315"/>
            <a:ext cx="7728398" cy="461665"/>
          </a:xfrm>
          <a:prstGeom prst="rect">
            <a:avLst/>
          </a:prstGeom>
          <a:noFill/>
        </p:spPr>
        <p:txBody>
          <a:bodyPr wrap="none" rtlCol="0">
            <a:spAutoFit/>
          </a:bodyPr>
          <a:lstStyle/>
          <a:p>
            <a:r>
              <a:rPr lang="en-US" altLang="zh-CN" sz="2400" dirty="0">
                <a:solidFill>
                  <a:srgbClr val="3333CC"/>
                </a:solidFill>
                <a:latin typeface="华文楷体" panose="02010600040101010101" pitchFamily="2" charset="-122"/>
                <a:ea typeface="华文楷体" panose="02010600040101010101" pitchFamily="2" charset="-122"/>
              </a:rPr>
              <a:t>The more massive a black hole is, the more weakly charged it is</a:t>
            </a:r>
            <a:endParaRPr lang="zh-CN" altLang="en-US" sz="2400" dirty="0">
              <a:solidFill>
                <a:srgbClr val="3333CC"/>
              </a:solidFill>
              <a:latin typeface="华文楷体" panose="02010600040101010101" pitchFamily="2" charset="-122"/>
              <a:ea typeface="华文楷体" panose="02010600040101010101" pitchFamily="2" charset="-122"/>
            </a:endParaRPr>
          </a:p>
        </p:txBody>
      </p:sp>
      <p:graphicFrame>
        <p:nvGraphicFramePr>
          <p:cNvPr id="6" name="对象 5">
            <a:extLst>
              <a:ext uri="{FF2B5EF4-FFF2-40B4-BE49-F238E27FC236}">
                <a16:creationId xmlns:a16="http://schemas.microsoft.com/office/drawing/2014/main" id="{5CFDC9F1-8D14-405B-93F0-3D667340D724}"/>
              </a:ext>
            </a:extLst>
          </p:cNvPr>
          <p:cNvGraphicFramePr>
            <a:graphicFrameLocks noChangeAspect="1"/>
          </p:cNvGraphicFramePr>
          <p:nvPr>
            <p:extLst/>
          </p:nvPr>
        </p:nvGraphicFramePr>
        <p:xfrm>
          <a:off x="2997994" y="2181941"/>
          <a:ext cx="5700712" cy="665162"/>
        </p:xfrm>
        <a:graphic>
          <a:graphicData uri="http://schemas.openxmlformats.org/presentationml/2006/ole">
            <mc:AlternateContent xmlns:mc="http://schemas.openxmlformats.org/markup-compatibility/2006">
              <mc:Choice xmlns:v="urn:schemas-microsoft-com:vml" Requires="v">
                <p:oleObj spid="_x0000_s88196" name="Formula" r:id="rId3" imgW="3302280" imgH="384840" progId="Equation.Ribbit">
                  <p:embed/>
                </p:oleObj>
              </mc:Choice>
              <mc:Fallback>
                <p:oleObj name="Formula" r:id="rId3" imgW="3302280" imgH="384840" progId="Equation.Ribbit">
                  <p:embed/>
                  <p:pic>
                    <p:nvPicPr>
                      <p:cNvPr id="6" name="对象 5">
                        <a:extLst>
                          <a:ext uri="{FF2B5EF4-FFF2-40B4-BE49-F238E27FC236}">
                            <a16:creationId xmlns:a16="http://schemas.microsoft.com/office/drawing/2014/main" id="{5CFDC9F1-8D14-405B-93F0-3D667340D724}"/>
                          </a:ext>
                        </a:extLst>
                      </p:cNvPr>
                      <p:cNvPicPr/>
                      <p:nvPr/>
                    </p:nvPicPr>
                    <p:blipFill>
                      <a:blip r:embed="rId4"/>
                      <a:stretch>
                        <a:fillRect/>
                      </a:stretch>
                    </p:blipFill>
                    <p:spPr>
                      <a:xfrm>
                        <a:off x="2997994" y="2181941"/>
                        <a:ext cx="5700712" cy="665162"/>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13960394-1E15-4CE3-A3AB-F1D0ECFD195F}"/>
              </a:ext>
            </a:extLst>
          </p:cNvPr>
          <p:cNvGraphicFramePr>
            <a:graphicFrameLocks noChangeAspect="1"/>
          </p:cNvGraphicFramePr>
          <p:nvPr>
            <p:extLst/>
          </p:nvPr>
        </p:nvGraphicFramePr>
        <p:xfrm>
          <a:off x="3400225" y="3812080"/>
          <a:ext cx="4005263" cy="339725"/>
        </p:xfrm>
        <a:graphic>
          <a:graphicData uri="http://schemas.openxmlformats.org/presentationml/2006/ole">
            <mc:AlternateContent xmlns:mc="http://schemas.openxmlformats.org/markup-compatibility/2006">
              <mc:Choice xmlns:v="urn:schemas-microsoft-com:vml" Requires="v">
                <p:oleObj spid="_x0000_s88197" name="Formula" r:id="rId5" imgW="2319120" imgH="196920" progId="Equation.Ribbit">
                  <p:embed/>
                </p:oleObj>
              </mc:Choice>
              <mc:Fallback>
                <p:oleObj name="Formula" r:id="rId5" imgW="2319120" imgH="196920" progId="Equation.Ribbit">
                  <p:embed/>
                  <p:pic>
                    <p:nvPicPr>
                      <p:cNvPr id="7" name="对象 6">
                        <a:extLst>
                          <a:ext uri="{FF2B5EF4-FFF2-40B4-BE49-F238E27FC236}">
                            <a16:creationId xmlns:a16="http://schemas.microsoft.com/office/drawing/2014/main" id="{13960394-1E15-4CE3-A3AB-F1D0ECFD195F}"/>
                          </a:ext>
                        </a:extLst>
                      </p:cNvPr>
                      <p:cNvPicPr/>
                      <p:nvPr/>
                    </p:nvPicPr>
                    <p:blipFill>
                      <a:blip r:embed="rId6"/>
                      <a:stretch>
                        <a:fillRect/>
                      </a:stretch>
                    </p:blipFill>
                    <p:spPr>
                      <a:xfrm>
                        <a:off x="3400225" y="3812080"/>
                        <a:ext cx="4005263" cy="339725"/>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56598891-9C14-4BC2-8100-4E73AE521780}"/>
              </a:ext>
            </a:extLst>
          </p:cNvPr>
          <p:cNvGraphicFramePr>
            <a:graphicFrameLocks noChangeAspect="1"/>
          </p:cNvGraphicFramePr>
          <p:nvPr>
            <p:extLst/>
          </p:nvPr>
        </p:nvGraphicFramePr>
        <p:xfrm>
          <a:off x="3405582" y="4330079"/>
          <a:ext cx="1454150" cy="577850"/>
        </p:xfrm>
        <a:graphic>
          <a:graphicData uri="http://schemas.openxmlformats.org/presentationml/2006/ole">
            <mc:AlternateContent xmlns:mc="http://schemas.openxmlformats.org/markup-compatibility/2006">
              <mc:Choice xmlns:v="urn:schemas-microsoft-com:vml" Requires="v">
                <p:oleObj spid="_x0000_s88198" name="Formula" r:id="rId7" imgW="844560" imgH="335520" progId="Equation.Ribbit">
                  <p:embed/>
                </p:oleObj>
              </mc:Choice>
              <mc:Fallback>
                <p:oleObj name="Formula" r:id="rId7" imgW="844560" imgH="335520" progId="Equation.Ribbit">
                  <p:embed/>
                  <p:pic>
                    <p:nvPicPr>
                      <p:cNvPr id="8" name="对象 7">
                        <a:extLst>
                          <a:ext uri="{FF2B5EF4-FFF2-40B4-BE49-F238E27FC236}">
                            <a16:creationId xmlns:a16="http://schemas.microsoft.com/office/drawing/2014/main" id="{56598891-9C14-4BC2-8100-4E73AE521780}"/>
                          </a:ext>
                        </a:extLst>
                      </p:cNvPr>
                      <p:cNvPicPr/>
                      <p:nvPr/>
                    </p:nvPicPr>
                    <p:blipFill>
                      <a:blip r:embed="rId8"/>
                      <a:stretch>
                        <a:fillRect/>
                      </a:stretch>
                    </p:blipFill>
                    <p:spPr>
                      <a:xfrm>
                        <a:off x="3405582" y="4330079"/>
                        <a:ext cx="1454150" cy="577850"/>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1C866F22-372D-4F20-9BA7-FF1E05AD623D}"/>
              </a:ext>
            </a:extLst>
          </p:cNvPr>
          <p:cNvSpPr txBox="1"/>
          <p:nvPr/>
        </p:nvSpPr>
        <p:spPr>
          <a:xfrm>
            <a:off x="5117562" y="4413745"/>
            <a:ext cx="4185761" cy="461665"/>
          </a:xfrm>
          <a:prstGeom prst="rect">
            <a:avLst/>
          </a:prstGeom>
          <a:noFill/>
        </p:spPr>
        <p:txBody>
          <a:bodyPr wrap="none" rtlCol="0">
            <a:spAutoFit/>
          </a:bodyPr>
          <a:lstStyle/>
          <a:p>
            <a:r>
              <a:rPr lang="en-US" altLang="zh-CN" sz="2400" dirty="0">
                <a:solidFill>
                  <a:srgbClr val="3333CC"/>
                </a:solidFill>
                <a:latin typeface="华文楷体" panose="02010600040101010101" pitchFamily="2" charset="-122"/>
                <a:ea typeface="华文楷体" panose="02010600040101010101" pitchFamily="2" charset="-122"/>
              </a:rPr>
              <a:t>scalar charge, not </a:t>
            </a:r>
            <a:r>
              <a:rPr lang="en-US" altLang="zh-CN" sz="2400" dirty="0" err="1">
                <a:solidFill>
                  <a:srgbClr val="3333CC"/>
                </a:solidFill>
                <a:latin typeface="华文楷体" panose="02010600040101010101" pitchFamily="2" charset="-122"/>
                <a:ea typeface="华文楷体" panose="02010600040101010101" pitchFamily="2" charset="-122"/>
              </a:rPr>
              <a:t>Noether</a:t>
            </a:r>
            <a:r>
              <a:rPr lang="en-US" altLang="zh-CN" sz="2400" dirty="0">
                <a:solidFill>
                  <a:srgbClr val="3333CC"/>
                </a:solidFill>
                <a:latin typeface="华文楷体" panose="02010600040101010101" pitchFamily="2" charset="-122"/>
                <a:ea typeface="华文楷体" panose="02010600040101010101" pitchFamily="2" charset="-122"/>
              </a:rPr>
              <a:t> charge</a:t>
            </a:r>
            <a:endParaRPr lang="zh-CN" altLang="en-US" sz="2400" dirty="0">
              <a:solidFill>
                <a:srgbClr val="3333CC"/>
              </a:solidFill>
              <a:latin typeface="华文楷体" panose="02010600040101010101" pitchFamily="2" charset="-122"/>
              <a:ea typeface="华文楷体" panose="02010600040101010101" pitchFamily="2" charset="-122"/>
            </a:endParaRPr>
          </a:p>
        </p:txBody>
      </p:sp>
      <p:graphicFrame>
        <p:nvGraphicFramePr>
          <p:cNvPr id="10" name="对象 9">
            <a:extLst>
              <a:ext uri="{FF2B5EF4-FFF2-40B4-BE49-F238E27FC236}">
                <a16:creationId xmlns:a16="http://schemas.microsoft.com/office/drawing/2014/main" id="{9992EE93-1C26-456F-B11D-A6F45968ACB1}"/>
              </a:ext>
            </a:extLst>
          </p:cNvPr>
          <p:cNvGraphicFramePr>
            <a:graphicFrameLocks noChangeAspect="1"/>
          </p:cNvGraphicFramePr>
          <p:nvPr>
            <p:extLst/>
          </p:nvPr>
        </p:nvGraphicFramePr>
        <p:xfrm>
          <a:off x="3088482" y="4948905"/>
          <a:ext cx="5464175" cy="665163"/>
        </p:xfrm>
        <a:graphic>
          <a:graphicData uri="http://schemas.openxmlformats.org/presentationml/2006/ole">
            <mc:AlternateContent xmlns:mc="http://schemas.openxmlformats.org/markup-compatibility/2006">
              <mc:Choice xmlns:v="urn:schemas-microsoft-com:vml" Requires="v">
                <p:oleObj spid="_x0000_s88199" name="Formula" r:id="rId9" imgW="3166200" imgH="384840" progId="Equation.Ribbit">
                  <p:embed/>
                </p:oleObj>
              </mc:Choice>
              <mc:Fallback>
                <p:oleObj name="Formula" r:id="rId9" imgW="3166200" imgH="384840" progId="Equation.Ribbit">
                  <p:embed/>
                  <p:pic>
                    <p:nvPicPr>
                      <p:cNvPr id="10" name="对象 9">
                        <a:extLst>
                          <a:ext uri="{FF2B5EF4-FFF2-40B4-BE49-F238E27FC236}">
                            <a16:creationId xmlns:a16="http://schemas.microsoft.com/office/drawing/2014/main" id="{9992EE93-1C26-456F-B11D-A6F45968ACB1}"/>
                          </a:ext>
                        </a:extLst>
                      </p:cNvPr>
                      <p:cNvPicPr/>
                      <p:nvPr/>
                    </p:nvPicPr>
                    <p:blipFill>
                      <a:blip r:embed="rId10"/>
                      <a:stretch>
                        <a:fillRect/>
                      </a:stretch>
                    </p:blipFill>
                    <p:spPr>
                      <a:xfrm>
                        <a:off x="3088482" y="4948905"/>
                        <a:ext cx="5464175" cy="665163"/>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D296AA8B-7078-41BA-B5D4-711A287108C0}"/>
              </a:ext>
            </a:extLst>
          </p:cNvPr>
          <p:cNvGraphicFramePr>
            <a:graphicFrameLocks noChangeAspect="1"/>
          </p:cNvGraphicFramePr>
          <p:nvPr>
            <p:extLst/>
          </p:nvPr>
        </p:nvGraphicFramePr>
        <p:xfrm>
          <a:off x="2997994" y="3013004"/>
          <a:ext cx="5554662" cy="665163"/>
        </p:xfrm>
        <a:graphic>
          <a:graphicData uri="http://schemas.openxmlformats.org/presentationml/2006/ole">
            <mc:AlternateContent xmlns:mc="http://schemas.openxmlformats.org/markup-compatibility/2006">
              <mc:Choice xmlns:v="urn:schemas-microsoft-com:vml" Requires="v">
                <p:oleObj spid="_x0000_s88200" name="Formula" r:id="rId11" imgW="3218400" imgH="384840" progId="Equation.Ribbit">
                  <p:embed/>
                </p:oleObj>
              </mc:Choice>
              <mc:Fallback>
                <p:oleObj name="Formula" r:id="rId11" imgW="3218400" imgH="384840" progId="Equation.Ribbit">
                  <p:embed/>
                  <p:pic>
                    <p:nvPicPr>
                      <p:cNvPr id="11" name="对象 10">
                        <a:extLst>
                          <a:ext uri="{FF2B5EF4-FFF2-40B4-BE49-F238E27FC236}">
                            <a16:creationId xmlns:a16="http://schemas.microsoft.com/office/drawing/2014/main" id="{D296AA8B-7078-41BA-B5D4-711A287108C0}"/>
                          </a:ext>
                        </a:extLst>
                      </p:cNvPr>
                      <p:cNvPicPr/>
                      <p:nvPr/>
                    </p:nvPicPr>
                    <p:blipFill>
                      <a:blip r:embed="rId12"/>
                      <a:stretch>
                        <a:fillRect/>
                      </a:stretch>
                    </p:blipFill>
                    <p:spPr>
                      <a:xfrm>
                        <a:off x="2997994" y="3013004"/>
                        <a:ext cx="5554662" cy="665163"/>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4678175A-A6BC-4554-83B3-DC2268B371B6}"/>
              </a:ext>
            </a:extLst>
          </p:cNvPr>
          <p:cNvSpPr txBox="1"/>
          <p:nvPr/>
        </p:nvSpPr>
        <p:spPr>
          <a:xfrm>
            <a:off x="1744911" y="5705029"/>
            <a:ext cx="8352928" cy="1077218"/>
          </a:xfrm>
          <a:prstGeom prst="rect">
            <a:avLst/>
          </a:prstGeom>
          <a:noFill/>
        </p:spPr>
        <p:txBody>
          <a:bodyPr wrap="square" rtlCol="0">
            <a:spAutoFit/>
          </a:bodyPr>
          <a:lstStyle/>
          <a:p>
            <a:r>
              <a:rPr lang="en-US" altLang="zh-CN" sz="1600" dirty="0">
                <a:solidFill>
                  <a:schemeClr val="tx2"/>
                </a:solidFill>
                <a:latin typeface="Times New Roman" panose="02020603050405020304" pitchFamily="18" charset="0"/>
                <a:cs typeface="Times New Roman" panose="02020603050405020304" pitchFamily="18" charset="0"/>
              </a:rPr>
              <a:t>B. </a:t>
            </a:r>
            <a:r>
              <a:rPr lang="en-US" altLang="zh-CN" sz="1600" dirty="0" err="1">
                <a:solidFill>
                  <a:schemeClr val="tx2"/>
                </a:solidFill>
                <a:latin typeface="Times New Roman" panose="02020603050405020304" pitchFamily="18" charset="0"/>
                <a:cs typeface="Times New Roman" panose="02020603050405020304" pitchFamily="18" charset="0"/>
              </a:rPr>
              <a:t>Kleihaus</a:t>
            </a:r>
            <a:r>
              <a:rPr lang="en-US" altLang="zh-CN" sz="1600" dirty="0">
                <a:solidFill>
                  <a:schemeClr val="tx2"/>
                </a:solidFill>
                <a:latin typeface="Times New Roman" panose="02020603050405020304" pitchFamily="18" charset="0"/>
                <a:cs typeface="Times New Roman" panose="02020603050405020304" pitchFamily="18" charset="0"/>
              </a:rPr>
              <a:t>, J. Kunz &amp; E. Radu, PRL 106, 151104 (2011); C. A. R. </a:t>
            </a:r>
            <a:r>
              <a:rPr lang="en-US" altLang="zh-CN" sz="1600" dirty="0" err="1">
                <a:solidFill>
                  <a:schemeClr val="tx2"/>
                </a:solidFill>
                <a:latin typeface="Times New Roman" panose="02020603050405020304" pitchFamily="18" charset="0"/>
                <a:cs typeface="Times New Roman" panose="02020603050405020304" pitchFamily="18" charset="0"/>
              </a:rPr>
              <a:t>Herdeiro</a:t>
            </a:r>
            <a:r>
              <a:rPr lang="en-US" altLang="zh-CN" sz="1600" dirty="0">
                <a:solidFill>
                  <a:schemeClr val="tx2"/>
                </a:solidFill>
                <a:latin typeface="Times New Roman" panose="02020603050405020304" pitchFamily="18" charset="0"/>
                <a:cs typeface="Times New Roman" panose="02020603050405020304" pitchFamily="18" charset="0"/>
              </a:rPr>
              <a:t> &amp; E. Radu, PRL 112, 221101 (2014). T. P. </a:t>
            </a:r>
            <a:r>
              <a:rPr lang="en-US" altLang="zh-CN" sz="1600" dirty="0" err="1">
                <a:solidFill>
                  <a:schemeClr val="tx2"/>
                </a:solidFill>
                <a:latin typeface="Times New Roman" panose="02020603050405020304" pitchFamily="18" charset="0"/>
                <a:cs typeface="Times New Roman" panose="02020603050405020304" pitchFamily="18" charset="0"/>
              </a:rPr>
              <a:t>Sotiriou</a:t>
            </a:r>
            <a:r>
              <a:rPr lang="en-US" altLang="zh-CN" sz="1600" dirty="0">
                <a:solidFill>
                  <a:schemeClr val="tx2"/>
                </a:solidFill>
                <a:latin typeface="Times New Roman" panose="02020603050405020304" pitchFamily="18" charset="0"/>
                <a:cs typeface="Times New Roman" panose="02020603050405020304" pitchFamily="18" charset="0"/>
              </a:rPr>
              <a:t> &amp; S.-Y. Zhou, PRL 112, 251102 (2014); H. O. Silva </a:t>
            </a:r>
            <a:r>
              <a:rPr lang="en-US" altLang="zh-CN" sz="1600" dirty="0" err="1">
                <a:solidFill>
                  <a:schemeClr val="tx2"/>
                </a:solidFill>
                <a:latin typeface="Times New Roman" panose="02020603050405020304" pitchFamily="18" charset="0"/>
                <a:cs typeface="Times New Roman" panose="02020603050405020304" pitchFamily="18" charset="0"/>
              </a:rPr>
              <a:t>etal</a:t>
            </a:r>
            <a:r>
              <a:rPr lang="en-US" altLang="zh-CN" sz="1600" dirty="0">
                <a:solidFill>
                  <a:schemeClr val="tx2"/>
                </a:solidFill>
                <a:latin typeface="Times New Roman" panose="02020603050405020304" pitchFamily="18" charset="0"/>
                <a:cs typeface="Times New Roman" panose="02020603050405020304" pitchFamily="18" charset="0"/>
              </a:rPr>
              <a:t>, PRL 120, 131104 (2018); D. D. </a:t>
            </a:r>
            <a:r>
              <a:rPr lang="en-US" altLang="zh-CN" sz="1600" dirty="0" err="1">
                <a:solidFill>
                  <a:schemeClr val="tx2"/>
                </a:solidFill>
                <a:latin typeface="Times New Roman" panose="02020603050405020304" pitchFamily="18" charset="0"/>
                <a:cs typeface="Times New Roman" panose="02020603050405020304" pitchFamily="18" charset="0"/>
              </a:rPr>
              <a:t>Doneva</a:t>
            </a:r>
            <a:r>
              <a:rPr lang="en-US" altLang="zh-CN" sz="1600" dirty="0">
                <a:solidFill>
                  <a:schemeClr val="tx2"/>
                </a:solidFill>
                <a:latin typeface="Times New Roman" panose="02020603050405020304" pitchFamily="18" charset="0"/>
                <a:cs typeface="Times New Roman" panose="02020603050405020304" pitchFamily="18" charset="0"/>
              </a:rPr>
              <a:t> &amp; S. S. </a:t>
            </a:r>
            <a:r>
              <a:rPr lang="en-US" altLang="zh-CN" sz="1600" dirty="0" err="1">
                <a:solidFill>
                  <a:schemeClr val="tx2"/>
                </a:solidFill>
                <a:latin typeface="Times New Roman" panose="02020603050405020304" pitchFamily="18" charset="0"/>
                <a:cs typeface="Times New Roman" panose="02020603050405020304" pitchFamily="18" charset="0"/>
              </a:rPr>
              <a:t>Yazadjiev</a:t>
            </a:r>
            <a:r>
              <a:rPr lang="en-US" altLang="zh-CN" sz="1600" dirty="0">
                <a:solidFill>
                  <a:schemeClr val="tx2"/>
                </a:solidFill>
                <a:latin typeface="Times New Roman" panose="02020603050405020304" pitchFamily="18" charset="0"/>
                <a:cs typeface="Times New Roman" panose="02020603050405020304" pitchFamily="18" charset="0"/>
              </a:rPr>
              <a:t>, PRL 120, 131103 (2018); G. Antoniou, A. </a:t>
            </a:r>
            <a:r>
              <a:rPr lang="en-US" altLang="zh-CN" sz="1600" dirty="0" err="1">
                <a:solidFill>
                  <a:schemeClr val="tx2"/>
                </a:solidFill>
                <a:latin typeface="Times New Roman" panose="02020603050405020304" pitchFamily="18" charset="0"/>
                <a:cs typeface="Times New Roman" panose="02020603050405020304" pitchFamily="18" charset="0"/>
              </a:rPr>
              <a:t>Bakopoulos</a:t>
            </a:r>
            <a:r>
              <a:rPr lang="en-US" altLang="zh-CN" sz="1600" dirty="0">
                <a:solidFill>
                  <a:schemeClr val="tx2"/>
                </a:solidFill>
                <a:latin typeface="Times New Roman" panose="02020603050405020304" pitchFamily="18" charset="0"/>
                <a:cs typeface="Times New Roman" panose="02020603050405020304" pitchFamily="18" charset="0"/>
              </a:rPr>
              <a:t> &amp;P. </a:t>
            </a:r>
            <a:r>
              <a:rPr lang="en-US" altLang="zh-CN" sz="1600" dirty="0" err="1">
                <a:solidFill>
                  <a:schemeClr val="tx2"/>
                </a:solidFill>
                <a:latin typeface="Times New Roman" panose="02020603050405020304" pitchFamily="18" charset="0"/>
                <a:cs typeface="Times New Roman" panose="02020603050405020304" pitchFamily="18" charset="0"/>
              </a:rPr>
              <a:t>Kanti</a:t>
            </a:r>
            <a:r>
              <a:rPr lang="en-US" altLang="zh-CN" sz="1600" dirty="0">
                <a:solidFill>
                  <a:schemeClr val="tx2"/>
                </a:solidFill>
                <a:latin typeface="Times New Roman" panose="02020603050405020304" pitchFamily="18" charset="0"/>
                <a:cs typeface="Times New Roman" panose="02020603050405020304" pitchFamily="18" charset="0"/>
              </a:rPr>
              <a:t>, PRL 120, 131102 (2018); </a:t>
            </a:r>
            <a:endParaRPr lang="zh-CN" altLang="en-US" sz="1600" dirty="0">
              <a:solidFill>
                <a:schemeClr val="tx2"/>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204806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EFB7529-7605-41FE-AB58-36DC35A35A48}"/>
              </a:ext>
            </a:extLst>
          </p:cNvPr>
          <p:cNvSpPr>
            <a:spLocks noGrp="1"/>
          </p:cNvSpPr>
          <p:nvPr>
            <p:ph idx="1"/>
          </p:nvPr>
        </p:nvSpPr>
        <p:spPr>
          <a:xfrm>
            <a:off x="649942" y="1305808"/>
            <a:ext cx="10515600" cy="4351338"/>
          </a:xfrm>
        </p:spPr>
        <p:txBody>
          <a:bodyPr/>
          <a:lstStyle/>
          <a:p>
            <a:r>
              <a:rPr lang="en-US" altLang="zh-CN" dirty="0"/>
              <a:t>Vector field coupled to gravity</a:t>
            </a:r>
            <a:endParaRPr lang="zh-CN" altLang="en-US" dirty="0"/>
          </a:p>
        </p:txBody>
      </p:sp>
      <p:sp>
        <p:nvSpPr>
          <p:cNvPr id="3" name="标题 2">
            <a:extLst>
              <a:ext uri="{FF2B5EF4-FFF2-40B4-BE49-F238E27FC236}">
                <a16:creationId xmlns:a16="http://schemas.microsoft.com/office/drawing/2014/main" id="{2767E1B1-4524-49D6-90B7-084EFCC4D733}"/>
              </a:ext>
            </a:extLst>
          </p:cNvPr>
          <p:cNvSpPr>
            <a:spLocks noGrp="1"/>
          </p:cNvSpPr>
          <p:nvPr>
            <p:ph type="title"/>
          </p:nvPr>
        </p:nvSpPr>
        <p:spPr/>
        <p:txBody>
          <a:bodyPr/>
          <a:lstStyle/>
          <a:p>
            <a:r>
              <a:rPr lang="en-US" altLang="zh-CN" dirty="0"/>
              <a:t>Vector charge</a:t>
            </a:r>
            <a:endParaRPr lang="zh-CN" altLang="en-US" dirty="0"/>
          </a:p>
        </p:txBody>
      </p:sp>
      <p:graphicFrame>
        <p:nvGraphicFramePr>
          <p:cNvPr id="5" name="对象 4">
            <a:extLst>
              <a:ext uri="{FF2B5EF4-FFF2-40B4-BE49-F238E27FC236}">
                <a16:creationId xmlns:a16="http://schemas.microsoft.com/office/drawing/2014/main" id="{32D9F2DB-7F84-4092-9A2B-5A6724CF4900}"/>
              </a:ext>
            </a:extLst>
          </p:cNvPr>
          <p:cNvGraphicFramePr>
            <a:graphicFrameLocks noChangeAspect="1"/>
          </p:cNvGraphicFramePr>
          <p:nvPr>
            <p:extLst/>
          </p:nvPr>
        </p:nvGraphicFramePr>
        <p:xfrm>
          <a:off x="5070028" y="2896285"/>
          <a:ext cx="1530350" cy="315913"/>
        </p:xfrm>
        <a:graphic>
          <a:graphicData uri="http://schemas.openxmlformats.org/presentationml/2006/ole">
            <mc:AlternateContent xmlns:mc="http://schemas.openxmlformats.org/markup-compatibility/2006">
              <mc:Choice xmlns:v="urn:schemas-microsoft-com:vml" Requires="v">
                <p:oleObj spid="_x0000_s89272" name="Formula" r:id="rId3" imgW="887760" imgH="182880" progId="Equation.Ribbit">
                  <p:embed/>
                </p:oleObj>
              </mc:Choice>
              <mc:Fallback>
                <p:oleObj name="Formula" r:id="rId3" imgW="887760" imgH="182880" progId="Equation.Ribbit">
                  <p:embed/>
                  <p:pic>
                    <p:nvPicPr>
                      <p:cNvPr id="5" name="对象 4">
                        <a:extLst>
                          <a:ext uri="{FF2B5EF4-FFF2-40B4-BE49-F238E27FC236}">
                            <a16:creationId xmlns:a16="http://schemas.microsoft.com/office/drawing/2014/main" id="{32D9F2DB-7F84-4092-9A2B-5A6724CF4900}"/>
                          </a:ext>
                        </a:extLst>
                      </p:cNvPr>
                      <p:cNvPicPr/>
                      <p:nvPr/>
                    </p:nvPicPr>
                    <p:blipFill>
                      <a:blip r:embed="rId4"/>
                      <a:stretch>
                        <a:fillRect/>
                      </a:stretch>
                    </p:blipFill>
                    <p:spPr>
                      <a:xfrm>
                        <a:off x="5070028" y="2896285"/>
                        <a:ext cx="1530350" cy="315913"/>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16640039-0A1A-4987-887E-1C987E13BFA6}"/>
              </a:ext>
            </a:extLst>
          </p:cNvPr>
          <p:cNvGraphicFramePr>
            <a:graphicFrameLocks noChangeAspect="1"/>
          </p:cNvGraphicFramePr>
          <p:nvPr>
            <p:extLst/>
          </p:nvPr>
        </p:nvGraphicFramePr>
        <p:xfrm>
          <a:off x="4966841" y="3344159"/>
          <a:ext cx="1736725" cy="274637"/>
        </p:xfrm>
        <a:graphic>
          <a:graphicData uri="http://schemas.openxmlformats.org/presentationml/2006/ole">
            <mc:AlternateContent xmlns:mc="http://schemas.openxmlformats.org/markup-compatibility/2006">
              <mc:Choice xmlns:v="urn:schemas-microsoft-com:vml" Requires="v">
                <p:oleObj spid="_x0000_s89273" name="Formula" r:id="rId5" imgW="1007280" imgH="158760" progId="Equation.Ribbit">
                  <p:embed/>
                </p:oleObj>
              </mc:Choice>
              <mc:Fallback>
                <p:oleObj name="Formula" r:id="rId5" imgW="1007280" imgH="158760" progId="Equation.Ribbit">
                  <p:embed/>
                  <p:pic>
                    <p:nvPicPr>
                      <p:cNvPr id="6" name="对象 5">
                        <a:extLst>
                          <a:ext uri="{FF2B5EF4-FFF2-40B4-BE49-F238E27FC236}">
                            <a16:creationId xmlns:a16="http://schemas.microsoft.com/office/drawing/2014/main" id="{16640039-0A1A-4987-887E-1C987E13BFA6}"/>
                          </a:ext>
                        </a:extLst>
                      </p:cNvPr>
                      <p:cNvPicPr/>
                      <p:nvPr/>
                    </p:nvPicPr>
                    <p:blipFill>
                      <a:blip r:embed="rId6"/>
                      <a:stretch>
                        <a:fillRect/>
                      </a:stretch>
                    </p:blipFill>
                    <p:spPr>
                      <a:xfrm>
                        <a:off x="4966841" y="3344159"/>
                        <a:ext cx="1736725" cy="274637"/>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E8ABF83C-6DA4-487E-9467-80A261D17D59}"/>
              </a:ext>
            </a:extLst>
          </p:cNvPr>
          <p:cNvGraphicFramePr>
            <a:graphicFrameLocks noChangeAspect="1"/>
          </p:cNvGraphicFramePr>
          <p:nvPr>
            <p:extLst/>
          </p:nvPr>
        </p:nvGraphicFramePr>
        <p:xfrm>
          <a:off x="3696842" y="3631984"/>
          <a:ext cx="4276725" cy="623888"/>
        </p:xfrm>
        <a:graphic>
          <a:graphicData uri="http://schemas.openxmlformats.org/presentationml/2006/ole">
            <mc:AlternateContent xmlns:mc="http://schemas.openxmlformats.org/markup-compatibility/2006">
              <mc:Choice xmlns:v="urn:schemas-microsoft-com:vml" Requires="v">
                <p:oleObj spid="_x0000_s89274" name="Formula" r:id="rId7" imgW="2479320" imgH="359640" progId="Equation.Ribbit">
                  <p:embed/>
                </p:oleObj>
              </mc:Choice>
              <mc:Fallback>
                <p:oleObj name="Formula" r:id="rId7" imgW="2479320" imgH="359640" progId="Equation.Ribbit">
                  <p:embed/>
                  <p:pic>
                    <p:nvPicPr>
                      <p:cNvPr id="7" name="对象 6">
                        <a:extLst>
                          <a:ext uri="{FF2B5EF4-FFF2-40B4-BE49-F238E27FC236}">
                            <a16:creationId xmlns:a16="http://schemas.microsoft.com/office/drawing/2014/main" id="{E8ABF83C-6DA4-487E-9467-80A261D17D59}"/>
                          </a:ext>
                        </a:extLst>
                      </p:cNvPr>
                      <p:cNvPicPr/>
                      <p:nvPr/>
                    </p:nvPicPr>
                    <p:blipFill>
                      <a:blip r:embed="rId8"/>
                      <a:stretch>
                        <a:fillRect/>
                      </a:stretch>
                    </p:blipFill>
                    <p:spPr>
                      <a:xfrm>
                        <a:off x="3696842" y="3631984"/>
                        <a:ext cx="4276725" cy="623888"/>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89B5E3F1-A5F9-43DB-B54D-DE8E8C332931}"/>
              </a:ext>
            </a:extLst>
          </p:cNvPr>
          <p:cNvGraphicFramePr>
            <a:graphicFrameLocks noChangeAspect="1"/>
          </p:cNvGraphicFramePr>
          <p:nvPr>
            <p:extLst/>
          </p:nvPr>
        </p:nvGraphicFramePr>
        <p:xfrm>
          <a:off x="3696841" y="4229083"/>
          <a:ext cx="3994150" cy="623888"/>
        </p:xfrm>
        <a:graphic>
          <a:graphicData uri="http://schemas.openxmlformats.org/presentationml/2006/ole">
            <mc:AlternateContent xmlns:mc="http://schemas.openxmlformats.org/markup-compatibility/2006">
              <mc:Choice xmlns:v="urn:schemas-microsoft-com:vml" Requires="v">
                <p:oleObj spid="_x0000_s89275" name="Formula" r:id="rId9" imgW="2315520" imgH="359640" progId="Equation.Ribbit">
                  <p:embed/>
                </p:oleObj>
              </mc:Choice>
              <mc:Fallback>
                <p:oleObj name="Formula" r:id="rId9" imgW="2315520" imgH="359640" progId="Equation.Ribbit">
                  <p:embed/>
                  <p:pic>
                    <p:nvPicPr>
                      <p:cNvPr id="8" name="对象 7">
                        <a:extLst>
                          <a:ext uri="{FF2B5EF4-FFF2-40B4-BE49-F238E27FC236}">
                            <a16:creationId xmlns:a16="http://schemas.microsoft.com/office/drawing/2014/main" id="{89B5E3F1-A5F9-43DB-B54D-DE8E8C332931}"/>
                          </a:ext>
                        </a:extLst>
                      </p:cNvPr>
                      <p:cNvPicPr/>
                      <p:nvPr/>
                    </p:nvPicPr>
                    <p:blipFill>
                      <a:blip r:embed="rId10"/>
                      <a:stretch>
                        <a:fillRect/>
                      </a:stretch>
                    </p:blipFill>
                    <p:spPr>
                      <a:xfrm>
                        <a:off x="3696841" y="4229083"/>
                        <a:ext cx="3994150" cy="623888"/>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64DB36E8-88AD-464B-93F9-B9702C7DE099}"/>
              </a:ext>
            </a:extLst>
          </p:cNvPr>
          <p:cNvGraphicFramePr>
            <a:graphicFrameLocks noChangeAspect="1"/>
          </p:cNvGraphicFramePr>
          <p:nvPr>
            <p:extLst/>
          </p:nvPr>
        </p:nvGraphicFramePr>
        <p:xfrm>
          <a:off x="4136577" y="5111861"/>
          <a:ext cx="3397250" cy="303212"/>
        </p:xfrm>
        <a:graphic>
          <a:graphicData uri="http://schemas.openxmlformats.org/presentationml/2006/ole">
            <mc:AlternateContent xmlns:mc="http://schemas.openxmlformats.org/markup-compatibility/2006">
              <mc:Choice xmlns:v="urn:schemas-microsoft-com:vml" Requires="v">
                <p:oleObj spid="_x0000_s89276" name="Formula" r:id="rId11" imgW="1969920" imgH="174240" progId="Equation.Ribbit">
                  <p:embed/>
                </p:oleObj>
              </mc:Choice>
              <mc:Fallback>
                <p:oleObj name="Formula" r:id="rId11" imgW="1969920" imgH="174240" progId="Equation.Ribbit">
                  <p:embed/>
                  <p:pic>
                    <p:nvPicPr>
                      <p:cNvPr id="9" name="对象 8">
                        <a:extLst>
                          <a:ext uri="{FF2B5EF4-FFF2-40B4-BE49-F238E27FC236}">
                            <a16:creationId xmlns:a16="http://schemas.microsoft.com/office/drawing/2014/main" id="{64DB36E8-88AD-464B-93F9-B9702C7DE099}"/>
                          </a:ext>
                        </a:extLst>
                      </p:cNvPr>
                      <p:cNvPicPr/>
                      <p:nvPr/>
                    </p:nvPicPr>
                    <p:blipFill>
                      <a:blip r:embed="rId12"/>
                      <a:stretch>
                        <a:fillRect/>
                      </a:stretch>
                    </p:blipFill>
                    <p:spPr>
                      <a:xfrm>
                        <a:off x="4136577" y="5111861"/>
                        <a:ext cx="3397250" cy="303212"/>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51EBE7CF-3C92-43BF-BEBD-A56AA0A4EA9B}"/>
              </a:ext>
            </a:extLst>
          </p:cNvPr>
          <p:cNvGraphicFramePr>
            <a:graphicFrameLocks noChangeAspect="1"/>
          </p:cNvGraphicFramePr>
          <p:nvPr>
            <p:extLst/>
          </p:nvPr>
        </p:nvGraphicFramePr>
        <p:xfrm>
          <a:off x="4136577" y="5647060"/>
          <a:ext cx="2732088" cy="762000"/>
        </p:xfrm>
        <a:graphic>
          <a:graphicData uri="http://schemas.openxmlformats.org/presentationml/2006/ole">
            <mc:AlternateContent xmlns:mc="http://schemas.openxmlformats.org/markup-compatibility/2006">
              <mc:Choice xmlns:v="urn:schemas-microsoft-com:vml" Requires="v">
                <p:oleObj spid="_x0000_s89277" name="Formula" r:id="rId13" imgW="1584000" imgH="438480" progId="Equation.Ribbit">
                  <p:embed/>
                </p:oleObj>
              </mc:Choice>
              <mc:Fallback>
                <p:oleObj name="Formula" r:id="rId13" imgW="1584000" imgH="438480" progId="Equation.Ribbit">
                  <p:embed/>
                  <p:pic>
                    <p:nvPicPr>
                      <p:cNvPr id="10" name="对象 9">
                        <a:extLst>
                          <a:ext uri="{FF2B5EF4-FFF2-40B4-BE49-F238E27FC236}">
                            <a16:creationId xmlns:a16="http://schemas.microsoft.com/office/drawing/2014/main" id="{51EBE7CF-3C92-43BF-BEBD-A56AA0A4EA9B}"/>
                          </a:ext>
                        </a:extLst>
                      </p:cNvPr>
                      <p:cNvPicPr/>
                      <p:nvPr/>
                    </p:nvPicPr>
                    <p:blipFill>
                      <a:blip r:embed="rId14"/>
                      <a:stretch>
                        <a:fillRect/>
                      </a:stretch>
                    </p:blipFill>
                    <p:spPr>
                      <a:xfrm>
                        <a:off x="4136577" y="5647060"/>
                        <a:ext cx="2732088" cy="762000"/>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2ACC6E51-2FD3-40CA-8DB2-FE9B4ECFE1F0}"/>
              </a:ext>
            </a:extLst>
          </p:cNvPr>
          <p:cNvGraphicFramePr>
            <a:graphicFrameLocks noChangeAspect="1"/>
          </p:cNvGraphicFramePr>
          <p:nvPr>
            <p:extLst/>
          </p:nvPr>
        </p:nvGraphicFramePr>
        <p:xfrm>
          <a:off x="2574529" y="1965016"/>
          <a:ext cx="6435725" cy="668338"/>
        </p:xfrm>
        <a:graphic>
          <a:graphicData uri="http://schemas.openxmlformats.org/presentationml/2006/ole">
            <mc:AlternateContent xmlns:mc="http://schemas.openxmlformats.org/markup-compatibility/2006">
              <mc:Choice xmlns:v="urn:schemas-microsoft-com:vml" Requires="v">
                <p:oleObj spid="_x0000_s89278" name="Formula" r:id="rId15" imgW="3732840" imgH="384840" progId="Equation.Ribbit">
                  <p:embed/>
                </p:oleObj>
              </mc:Choice>
              <mc:Fallback>
                <p:oleObj name="Formula" r:id="rId15" imgW="3732840" imgH="384840" progId="Equation.Ribbit">
                  <p:embed/>
                  <p:pic>
                    <p:nvPicPr>
                      <p:cNvPr id="11" name="对象 10">
                        <a:extLst>
                          <a:ext uri="{FF2B5EF4-FFF2-40B4-BE49-F238E27FC236}">
                            <a16:creationId xmlns:a16="http://schemas.microsoft.com/office/drawing/2014/main" id="{2ACC6E51-2FD3-40CA-8DB2-FE9B4ECFE1F0}"/>
                          </a:ext>
                        </a:extLst>
                      </p:cNvPr>
                      <p:cNvPicPr/>
                      <p:nvPr/>
                    </p:nvPicPr>
                    <p:blipFill>
                      <a:blip r:embed="rId16"/>
                      <a:stretch>
                        <a:fillRect/>
                      </a:stretch>
                    </p:blipFill>
                    <p:spPr>
                      <a:xfrm>
                        <a:off x="2574529" y="1965016"/>
                        <a:ext cx="6435725" cy="668338"/>
                      </a:xfrm>
                      <a:prstGeom prst="rect">
                        <a:avLst/>
                      </a:prstGeom>
                    </p:spPr>
                  </p:pic>
                </p:oleObj>
              </mc:Fallback>
            </mc:AlternateContent>
          </a:graphicData>
        </a:graphic>
      </p:graphicFrame>
    </p:spTree>
    <p:extLst>
      <p:ext uri="{BB962C8B-B14F-4D97-AF65-F5344CB8AC3E}">
        <p14:creationId xmlns:p14="http://schemas.microsoft.com/office/powerpoint/2010/main" val="1990239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65E5E4-3D50-49C6-AE2B-2AA004F1F69E}"/>
              </a:ext>
            </a:extLst>
          </p:cNvPr>
          <p:cNvSpPr>
            <a:spLocks noGrp="1"/>
          </p:cNvSpPr>
          <p:nvPr>
            <p:ph type="title"/>
          </p:nvPr>
        </p:nvSpPr>
        <p:spPr/>
        <p:txBody>
          <a:bodyPr/>
          <a:lstStyle/>
          <a:p>
            <a:r>
              <a:rPr lang="en-US" altLang="zh-CN" dirty="0"/>
              <a:t>Scalar and Vector charges</a:t>
            </a:r>
            <a:endParaRPr lang="zh-CN" altLang="en-US" dirty="0"/>
          </a:p>
        </p:txBody>
      </p:sp>
      <p:sp>
        <p:nvSpPr>
          <p:cNvPr id="3" name="内容占位符 2">
            <a:extLst>
              <a:ext uri="{FF2B5EF4-FFF2-40B4-BE49-F238E27FC236}">
                <a16:creationId xmlns:a16="http://schemas.microsoft.com/office/drawing/2014/main" id="{817F32AD-BC8A-4D79-93DB-0EC155C0AA26}"/>
              </a:ext>
            </a:extLst>
          </p:cNvPr>
          <p:cNvSpPr>
            <a:spLocks noGrp="1"/>
          </p:cNvSpPr>
          <p:nvPr>
            <p:ph idx="1"/>
          </p:nvPr>
        </p:nvSpPr>
        <p:spPr>
          <a:xfrm>
            <a:off x="642991" y="1496852"/>
            <a:ext cx="10515600" cy="4351338"/>
          </a:xfrm>
        </p:spPr>
        <p:txBody>
          <a:bodyPr/>
          <a:lstStyle/>
          <a:p>
            <a:r>
              <a:rPr lang="en-US" altLang="zh-CN" dirty="0"/>
              <a:t>Dipolar radiation</a:t>
            </a:r>
          </a:p>
          <a:p>
            <a:endParaRPr lang="en-US" altLang="zh-CN" dirty="0"/>
          </a:p>
          <a:p>
            <a:endParaRPr lang="en-US" altLang="zh-CN" dirty="0"/>
          </a:p>
          <a:p>
            <a:endParaRPr lang="en-US" altLang="zh-CN" dirty="0"/>
          </a:p>
          <a:p>
            <a:r>
              <a:rPr lang="en-US" altLang="zh-CN" dirty="0"/>
              <a:t>Post-Newtonian expansion (spin of central Kerr BH: a)</a:t>
            </a:r>
            <a:endParaRPr lang="zh-CN" altLang="en-US" dirty="0"/>
          </a:p>
        </p:txBody>
      </p:sp>
      <p:graphicFrame>
        <p:nvGraphicFramePr>
          <p:cNvPr id="4" name="对象 3">
            <a:extLst>
              <a:ext uri="{FF2B5EF4-FFF2-40B4-BE49-F238E27FC236}">
                <a16:creationId xmlns:a16="http://schemas.microsoft.com/office/drawing/2014/main" id="{66BB12F0-9DDD-406D-8F0A-3EB830D7DF69}"/>
              </a:ext>
            </a:extLst>
          </p:cNvPr>
          <p:cNvGraphicFramePr>
            <a:graphicFrameLocks noChangeAspect="1"/>
          </p:cNvGraphicFramePr>
          <p:nvPr>
            <p:extLst/>
          </p:nvPr>
        </p:nvGraphicFramePr>
        <p:xfrm>
          <a:off x="2381250" y="1975742"/>
          <a:ext cx="2424113" cy="639763"/>
        </p:xfrm>
        <a:graphic>
          <a:graphicData uri="http://schemas.openxmlformats.org/presentationml/2006/ole">
            <mc:AlternateContent xmlns:mc="http://schemas.openxmlformats.org/markup-compatibility/2006">
              <mc:Choice xmlns:v="urn:schemas-microsoft-com:vml" Requires="v">
                <p:oleObj spid="_x0000_s90244" name="Formula" r:id="rId3" imgW="1407240" imgH="369720" progId="Equation.Ribbit">
                  <p:embed/>
                </p:oleObj>
              </mc:Choice>
              <mc:Fallback>
                <p:oleObj name="Formula" r:id="rId3" imgW="1407240" imgH="369720" progId="Equation.Ribbit">
                  <p:embed/>
                  <p:pic>
                    <p:nvPicPr>
                      <p:cNvPr id="4" name="对象 3">
                        <a:extLst>
                          <a:ext uri="{FF2B5EF4-FFF2-40B4-BE49-F238E27FC236}">
                            <a16:creationId xmlns:a16="http://schemas.microsoft.com/office/drawing/2014/main" id="{66BB12F0-9DDD-406D-8F0A-3EB830D7DF69}"/>
                          </a:ext>
                        </a:extLst>
                      </p:cNvPr>
                      <p:cNvPicPr/>
                      <p:nvPr/>
                    </p:nvPicPr>
                    <p:blipFill>
                      <a:blip r:embed="rId4"/>
                      <a:stretch>
                        <a:fillRect/>
                      </a:stretch>
                    </p:blipFill>
                    <p:spPr>
                      <a:xfrm>
                        <a:off x="2381250" y="1975742"/>
                        <a:ext cx="2424113" cy="639763"/>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4501872D-F179-4191-80E7-220C61EACF15}"/>
              </a:ext>
            </a:extLst>
          </p:cNvPr>
          <p:cNvGraphicFramePr>
            <a:graphicFrameLocks noChangeAspect="1"/>
          </p:cNvGraphicFramePr>
          <p:nvPr>
            <p:extLst/>
          </p:nvPr>
        </p:nvGraphicFramePr>
        <p:xfrm>
          <a:off x="2426095" y="2894288"/>
          <a:ext cx="2243138" cy="639763"/>
        </p:xfrm>
        <a:graphic>
          <a:graphicData uri="http://schemas.openxmlformats.org/presentationml/2006/ole">
            <mc:AlternateContent xmlns:mc="http://schemas.openxmlformats.org/markup-compatibility/2006">
              <mc:Choice xmlns:v="urn:schemas-microsoft-com:vml" Requires="v">
                <p:oleObj spid="_x0000_s90245" name="Formula" r:id="rId5" imgW="1301760" imgH="369720" progId="Equation.Ribbit">
                  <p:embed/>
                </p:oleObj>
              </mc:Choice>
              <mc:Fallback>
                <p:oleObj name="Formula" r:id="rId5" imgW="1301760" imgH="369720" progId="Equation.Ribbit">
                  <p:embed/>
                  <p:pic>
                    <p:nvPicPr>
                      <p:cNvPr id="5" name="对象 4">
                        <a:extLst>
                          <a:ext uri="{FF2B5EF4-FFF2-40B4-BE49-F238E27FC236}">
                            <a16:creationId xmlns:a16="http://schemas.microsoft.com/office/drawing/2014/main" id="{4501872D-F179-4191-80E7-220C61EACF15}"/>
                          </a:ext>
                        </a:extLst>
                      </p:cNvPr>
                      <p:cNvPicPr/>
                      <p:nvPr/>
                    </p:nvPicPr>
                    <p:blipFill>
                      <a:blip r:embed="rId6"/>
                      <a:stretch>
                        <a:fillRect/>
                      </a:stretch>
                    </p:blipFill>
                    <p:spPr>
                      <a:xfrm>
                        <a:off x="2426095" y="2894288"/>
                        <a:ext cx="2243138" cy="639763"/>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2F5371C9-3E7A-46AF-903A-787CC8BD8628}"/>
              </a:ext>
            </a:extLst>
          </p:cNvPr>
          <p:cNvGraphicFramePr>
            <a:graphicFrameLocks noChangeAspect="1"/>
          </p:cNvGraphicFramePr>
          <p:nvPr>
            <p:extLst/>
          </p:nvPr>
        </p:nvGraphicFramePr>
        <p:xfrm>
          <a:off x="6365007" y="2494357"/>
          <a:ext cx="1676400" cy="334962"/>
        </p:xfrm>
        <a:graphic>
          <a:graphicData uri="http://schemas.openxmlformats.org/presentationml/2006/ole">
            <mc:AlternateContent xmlns:mc="http://schemas.openxmlformats.org/markup-compatibility/2006">
              <mc:Choice xmlns:v="urn:schemas-microsoft-com:vml" Requires="v">
                <p:oleObj spid="_x0000_s90246" name="Formula" r:id="rId7" imgW="973080" imgH="194400" progId="Equation.Ribbit">
                  <p:embed/>
                </p:oleObj>
              </mc:Choice>
              <mc:Fallback>
                <p:oleObj name="Formula" r:id="rId7" imgW="973080" imgH="194400" progId="Equation.Ribbit">
                  <p:embed/>
                  <p:pic>
                    <p:nvPicPr>
                      <p:cNvPr id="6" name="对象 5">
                        <a:extLst>
                          <a:ext uri="{FF2B5EF4-FFF2-40B4-BE49-F238E27FC236}">
                            <a16:creationId xmlns:a16="http://schemas.microsoft.com/office/drawing/2014/main" id="{2F5371C9-3E7A-46AF-903A-787CC8BD8628}"/>
                          </a:ext>
                        </a:extLst>
                      </p:cNvPr>
                      <p:cNvPicPr/>
                      <p:nvPr/>
                    </p:nvPicPr>
                    <p:blipFill>
                      <a:blip r:embed="rId8"/>
                      <a:stretch>
                        <a:fillRect/>
                      </a:stretch>
                    </p:blipFill>
                    <p:spPr>
                      <a:xfrm>
                        <a:off x="6365007" y="2494357"/>
                        <a:ext cx="1676400" cy="334962"/>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25" name="墨迹 24">
                <a:extLst>
                  <a:ext uri="{FF2B5EF4-FFF2-40B4-BE49-F238E27FC236}">
                    <a16:creationId xmlns:a16="http://schemas.microsoft.com/office/drawing/2014/main" id="{BFF798A0-D5E0-45B9-8A2B-D124A2793783}"/>
                  </a:ext>
                </a:extLst>
              </p14:cNvPr>
              <p14:cNvContentPartPr/>
              <p14:nvPr/>
            </p14:nvContentPartPr>
            <p14:xfrm>
              <a:off x="4938240" y="2295623"/>
              <a:ext cx="1157760" cy="1018080"/>
            </p14:xfrm>
          </p:contentPart>
        </mc:Choice>
        <mc:Fallback xmlns="">
          <p:pic>
            <p:nvPicPr>
              <p:cNvPr id="25" name="墨迹 24">
                <a:extLst>
                  <a:ext uri="{FF2B5EF4-FFF2-40B4-BE49-F238E27FC236}">
                    <a16:creationId xmlns:a16="http://schemas.microsoft.com/office/drawing/2014/main" id="{BFF798A0-D5E0-45B9-8A2B-D124A2793783}"/>
                  </a:ext>
                </a:extLst>
              </p:cNvPr>
              <p:cNvPicPr/>
              <p:nvPr/>
            </p:nvPicPr>
            <p:blipFill>
              <a:blip r:embed="rId10"/>
              <a:stretch>
                <a:fillRect/>
              </a:stretch>
            </p:blipFill>
            <p:spPr>
              <a:xfrm>
                <a:off x="4920600" y="2277983"/>
                <a:ext cx="1193400" cy="1053720"/>
              </a:xfrm>
              <a:prstGeom prst="rect">
                <a:avLst/>
              </a:prstGeom>
            </p:spPr>
          </p:pic>
        </mc:Fallback>
      </mc:AlternateContent>
      <p:graphicFrame>
        <p:nvGraphicFramePr>
          <p:cNvPr id="26" name="对象 25">
            <a:extLst>
              <a:ext uri="{FF2B5EF4-FFF2-40B4-BE49-F238E27FC236}">
                <a16:creationId xmlns:a16="http://schemas.microsoft.com/office/drawing/2014/main" id="{76A3772F-EE55-46ED-826D-B9EADAEC3C2D}"/>
              </a:ext>
            </a:extLst>
          </p:cNvPr>
          <p:cNvGraphicFramePr>
            <a:graphicFrameLocks noChangeAspect="1"/>
          </p:cNvGraphicFramePr>
          <p:nvPr>
            <p:extLst/>
          </p:nvPr>
        </p:nvGraphicFramePr>
        <p:xfrm>
          <a:off x="1215098" y="4161786"/>
          <a:ext cx="9224963" cy="674687"/>
        </p:xfrm>
        <a:graphic>
          <a:graphicData uri="http://schemas.openxmlformats.org/presentationml/2006/ole">
            <mc:AlternateContent xmlns:mc="http://schemas.openxmlformats.org/markup-compatibility/2006">
              <mc:Choice xmlns:v="urn:schemas-microsoft-com:vml" Requires="v">
                <p:oleObj spid="_x0000_s90247" name="Formula" r:id="rId11" imgW="5354640" imgH="390240" progId="Equation.Ribbit">
                  <p:embed/>
                </p:oleObj>
              </mc:Choice>
              <mc:Fallback>
                <p:oleObj name="Formula" r:id="rId11" imgW="5354640" imgH="390240" progId="Equation.Ribbit">
                  <p:embed/>
                  <p:pic>
                    <p:nvPicPr>
                      <p:cNvPr id="26" name="对象 25">
                        <a:extLst>
                          <a:ext uri="{FF2B5EF4-FFF2-40B4-BE49-F238E27FC236}">
                            <a16:creationId xmlns:a16="http://schemas.microsoft.com/office/drawing/2014/main" id="{76A3772F-EE55-46ED-826D-B9EADAEC3C2D}"/>
                          </a:ext>
                        </a:extLst>
                      </p:cNvPr>
                      <p:cNvPicPr/>
                      <p:nvPr/>
                    </p:nvPicPr>
                    <p:blipFill>
                      <a:blip r:embed="rId12"/>
                      <a:stretch>
                        <a:fillRect/>
                      </a:stretch>
                    </p:blipFill>
                    <p:spPr>
                      <a:xfrm>
                        <a:off x="1215098" y="4161786"/>
                        <a:ext cx="9224963" cy="674687"/>
                      </a:xfrm>
                      <a:prstGeom prst="rect">
                        <a:avLst/>
                      </a:prstGeom>
                    </p:spPr>
                  </p:pic>
                </p:oleObj>
              </mc:Fallback>
            </mc:AlternateContent>
          </a:graphicData>
        </a:graphic>
      </p:graphicFrame>
      <p:graphicFrame>
        <p:nvGraphicFramePr>
          <p:cNvPr id="27" name="对象 26">
            <a:extLst>
              <a:ext uri="{FF2B5EF4-FFF2-40B4-BE49-F238E27FC236}">
                <a16:creationId xmlns:a16="http://schemas.microsoft.com/office/drawing/2014/main" id="{555C0285-2F24-46DD-AA77-F1EAB58575CB}"/>
              </a:ext>
            </a:extLst>
          </p:cNvPr>
          <p:cNvGraphicFramePr>
            <a:graphicFrameLocks noChangeAspect="1"/>
          </p:cNvGraphicFramePr>
          <p:nvPr>
            <p:extLst/>
          </p:nvPr>
        </p:nvGraphicFramePr>
        <p:xfrm>
          <a:off x="1091424" y="4942301"/>
          <a:ext cx="9012238" cy="676275"/>
        </p:xfrm>
        <a:graphic>
          <a:graphicData uri="http://schemas.openxmlformats.org/presentationml/2006/ole">
            <mc:AlternateContent xmlns:mc="http://schemas.openxmlformats.org/markup-compatibility/2006">
              <mc:Choice xmlns:v="urn:schemas-microsoft-com:vml" Requires="v">
                <p:oleObj spid="_x0000_s90248" name="Formula" r:id="rId13" imgW="5231160" imgH="390240" progId="Equation.Ribbit">
                  <p:embed/>
                </p:oleObj>
              </mc:Choice>
              <mc:Fallback>
                <p:oleObj name="Formula" r:id="rId13" imgW="5231160" imgH="390240" progId="Equation.Ribbit">
                  <p:embed/>
                  <p:pic>
                    <p:nvPicPr>
                      <p:cNvPr id="27" name="对象 26">
                        <a:extLst>
                          <a:ext uri="{FF2B5EF4-FFF2-40B4-BE49-F238E27FC236}">
                            <a16:creationId xmlns:a16="http://schemas.microsoft.com/office/drawing/2014/main" id="{555C0285-2F24-46DD-AA77-F1EAB58575CB}"/>
                          </a:ext>
                        </a:extLst>
                      </p:cNvPr>
                      <p:cNvPicPr/>
                      <p:nvPr/>
                    </p:nvPicPr>
                    <p:blipFill>
                      <a:blip r:embed="rId14"/>
                      <a:stretch>
                        <a:fillRect/>
                      </a:stretch>
                    </p:blipFill>
                    <p:spPr>
                      <a:xfrm>
                        <a:off x="1091424" y="4942301"/>
                        <a:ext cx="9012238" cy="676275"/>
                      </a:xfrm>
                      <a:prstGeom prst="rect">
                        <a:avLst/>
                      </a:prstGeom>
                    </p:spPr>
                  </p:pic>
                </p:oleObj>
              </mc:Fallback>
            </mc:AlternateContent>
          </a:graphicData>
        </a:graphic>
      </p:graphicFrame>
      <p:sp>
        <p:nvSpPr>
          <p:cNvPr id="28" name="文本框 27">
            <a:extLst>
              <a:ext uri="{FF2B5EF4-FFF2-40B4-BE49-F238E27FC236}">
                <a16:creationId xmlns:a16="http://schemas.microsoft.com/office/drawing/2014/main" id="{0702B831-C73D-4177-B6BF-42B771AD7BD3}"/>
              </a:ext>
            </a:extLst>
          </p:cNvPr>
          <p:cNvSpPr txBox="1"/>
          <p:nvPr/>
        </p:nvSpPr>
        <p:spPr>
          <a:xfrm>
            <a:off x="3138520" y="5694648"/>
            <a:ext cx="2378600" cy="461665"/>
          </a:xfrm>
          <a:prstGeom prst="rect">
            <a:avLst/>
          </a:prstGeom>
          <a:noFill/>
        </p:spPr>
        <p:txBody>
          <a:bodyPr wrap="none" rtlCol="0">
            <a:spAutoFit/>
          </a:bodyPr>
          <a:lstStyle/>
          <a:p>
            <a:r>
              <a:rPr lang="en-US" altLang="zh-CN" sz="2400" dirty="0">
                <a:solidFill>
                  <a:srgbClr val="3333FF"/>
                </a:solidFill>
                <a:latin typeface="Times New Roman" panose="02020603050405020304" pitchFamily="18" charset="0"/>
                <a:cs typeface="Times New Roman" panose="02020603050405020304" pitchFamily="18" charset="0"/>
              </a:rPr>
              <a:t>Weak field region</a:t>
            </a:r>
            <a:endParaRPr lang="zh-CN" altLang="en-US" sz="2400" dirty="0">
              <a:solidFill>
                <a:srgbClr val="3333FF"/>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E45F3EDF-49F1-42A2-B2C7-A8BE2828311B}"/>
              </a:ext>
            </a:extLst>
          </p:cNvPr>
          <p:cNvSpPr txBox="1"/>
          <p:nvPr/>
        </p:nvSpPr>
        <p:spPr>
          <a:xfrm>
            <a:off x="7329446" y="6221700"/>
            <a:ext cx="4632550" cy="369332"/>
          </a:xfrm>
          <a:prstGeom prst="rect">
            <a:avLst/>
          </a:prstGeom>
          <a:noFill/>
        </p:spPr>
        <p:txBody>
          <a:bodyPr wrap="none" rtlCol="0">
            <a:spAutoFit/>
          </a:bodyPr>
          <a:lstStyle/>
          <a:p>
            <a:r>
              <a:rPr lang="en-US" altLang="zh-CN" dirty="0">
                <a:latin typeface="Times New Roman" panose="02020603050405020304" pitchFamily="18" charset="0"/>
                <a:ea typeface="华文楷体" panose="02010600040101010101" pitchFamily="2" charset="-122"/>
                <a:cs typeface="Times New Roman" panose="02020603050405020304" pitchFamily="18" charset="0"/>
              </a:rPr>
              <a:t>C. Zhang and Y. Gong, PRD 110 (2024) 104052</a:t>
            </a:r>
            <a:endParaRPr lang="zh-CN" altLang="en-US" dirty="0"/>
          </a:p>
        </p:txBody>
      </p:sp>
    </p:spTree>
    <p:extLst>
      <p:ext uri="{BB962C8B-B14F-4D97-AF65-F5344CB8AC3E}">
        <p14:creationId xmlns:p14="http://schemas.microsoft.com/office/powerpoint/2010/main" val="3719322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ABF995-AC56-4645-9E3C-AAFE023B8250}"/>
              </a:ext>
            </a:extLst>
          </p:cNvPr>
          <p:cNvSpPr>
            <a:spLocks noGrp="1"/>
          </p:cNvSpPr>
          <p:nvPr>
            <p:ph type="title"/>
          </p:nvPr>
        </p:nvSpPr>
        <p:spPr/>
        <p:txBody>
          <a:bodyPr/>
          <a:lstStyle/>
          <a:p>
            <a:r>
              <a:rPr lang="en-US" altLang="zh-CN" dirty="0"/>
              <a:t>Energy fluxes by scalar and vector charges</a:t>
            </a:r>
            <a:endParaRPr lang="zh-CN" altLang="en-US" dirty="0"/>
          </a:p>
        </p:txBody>
      </p:sp>
      <p:sp>
        <p:nvSpPr>
          <p:cNvPr id="3" name="内容占位符 2">
            <a:extLst>
              <a:ext uri="{FF2B5EF4-FFF2-40B4-BE49-F238E27FC236}">
                <a16:creationId xmlns:a16="http://schemas.microsoft.com/office/drawing/2014/main" id="{8B1276B3-FDBC-466E-8C9D-304A97743A4C}"/>
              </a:ext>
            </a:extLst>
          </p:cNvPr>
          <p:cNvSpPr>
            <a:spLocks noGrp="1"/>
          </p:cNvSpPr>
          <p:nvPr>
            <p:ph idx="1"/>
          </p:nvPr>
        </p:nvSpPr>
        <p:spPr>
          <a:xfrm>
            <a:off x="529975" y="1336480"/>
            <a:ext cx="10515600" cy="4351338"/>
          </a:xfrm>
        </p:spPr>
        <p:txBody>
          <a:bodyPr/>
          <a:lstStyle/>
          <a:p>
            <a:r>
              <a:rPr lang="en-US" altLang="zh-CN" dirty="0"/>
              <a:t>Numerical results (circular orbits)</a:t>
            </a:r>
            <a:endParaRPr lang="zh-CN" altLang="en-US" dirty="0"/>
          </a:p>
        </p:txBody>
      </p:sp>
      <p:graphicFrame>
        <p:nvGraphicFramePr>
          <p:cNvPr id="4" name="对象 3">
            <a:extLst>
              <a:ext uri="{FF2B5EF4-FFF2-40B4-BE49-F238E27FC236}">
                <a16:creationId xmlns:a16="http://schemas.microsoft.com/office/drawing/2014/main" id="{98A06B59-43A5-42BC-9183-B395ACB8CE6E}"/>
              </a:ext>
            </a:extLst>
          </p:cNvPr>
          <p:cNvGraphicFramePr>
            <a:graphicFrameLocks noChangeAspect="1"/>
          </p:cNvGraphicFramePr>
          <p:nvPr>
            <p:extLst/>
          </p:nvPr>
        </p:nvGraphicFramePr>
        <p:xfrm>
          <a:off x="634106" y="2462812"/>
          <a:ext cx="10036175" cy="2098675"/>
        </p:xfrm>
        <a:graphic>
          <a:graphicData uri="http://schemas.openxmlformats.org/presentationml/2006/ole">
            <mc:AlternateContent xmlns:mc="http://schemas.openxmlformats.org/markup-compatibility/2006">
              <mc:Choice xmlns:v="urn:schemas-microsoft-com:vml" Requires="v">
                <p:oleObj spid="_x0000_s91190" name="Formula" r:id="rId3" imgW="5814360" imgH="1215720" progId="Equation.Ribbit">
                  <p:embed/>
                </p:oleObj>
              </mc:Choice>
              <mc:Fallback>
                <p:oleObj name="Formula" r:id="rId3" imgW="5814360" imgH="1215720" progId="Equation.Ribbit">
                  <p:embed/>
                  <p:pic>
                    <p:nvPicPr>
                      <p:cNvPr id="4" name="对象 3">
                        <a:extLst>
                          <a:ext uri="{FF2B5EF4-FFF2-40B4-BE49-F238E27FC236}">
                            <a16:creationId xmlns:a16="http://schemas.microsoft.com/office/drawing/2014/main" id="{98A06B59-43A5-42BC-9183-B395ACB8CE6E}"/>
                          </a:ext>
                        </a:extLst>
                      </p:cNvPr>
                      <p:cNvPicPr/>
                      <p:nvPr/>
                    </p:nvPicPr>
                    <p:blipFill>
                      <a:blip r:embed="rId4"/>
                      <a:stretch>
                        <a:fillRect/>
                      </a:stretch>
                    </p:blipFill>
                    <p:spPr>
                      <a:xfrm>
                        <a:off x="634106" y="2462812"/>
                        <a:ext cx="10036175" cy="2098675"/>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4EF82643-461C-4E57-B8C1-AC77946C3564}"/>
              </a:ext>
            </a:extLst>
          </p:cNvPr>
          <p:cNvGraphicFramePr>
            <a:graphicFrameLocks noChangeAspect="1"/>
          </p:cNvGraphicFramePr>
          <p:nvPr>
            <p:extLst/>
          </p:nvPr>
        </p:nvGraphicFramePr>
        <p:xfrm>
          <a:off x="4074817" y="1932625"/>
          <a:ext cx="2917825" cy="330200"/>
        </p:xfrm>
        <a:graphic>
          <a:graphicData uri="http://schemas.openxmlformats.org/presentationml/2006/ole">
            <mc:AlternateContent xmlns:mc="http://schemas.openxmlformats.org/markup-compatibility/2006">
              <mc:Choice xmlns:v="urn:schemas-microsoft-com:vml" Requires="v">
                <p:oleObj spid="_x0000_s91191" name="Formula" r:id="rId5" imgW="1693080" imgH="190800" progId="Equation.Ribbit">
                  <p:embed/>
                </p:oleObj>
              </mc:Choice>
              <mc:Fallback>
                <p:oleObj name="Formula" r:id="rId5" imgW="1693080" imgH="190800" progId="Equation.Ribbit">
                  <p:embed/>
                  <p:pic>
                    <p:nvPicPr>
                      <p:cNvPr id="5" name="对象 4">
                        <a:extLst>
                          <a:ext uri="{FF2B5EF4-FFF2-40B4-BE49-F238E27FC236}">
                            <a16:creationId xmlns:a16="http://schemas.microsoft.com/office/drawing/2014/main" id="{4EF82643-461C-4E57-B8C1-AC77946C3564}"/>
                          </a:ext>
                        </a:extLst>
                      </p:cNvPr>
                      <p:cNvPicPr/>
                      <p:nvPr/>
                    </p:nvPicPr>
                    <p:blipFill>
                      <a:blip r:embed="rId6"/>
                      <a:stretch>
                        <a:fillRect/>
                      </a:stretch>
                    </p:blipFill>
                    <p:spPr>
                      <a:xfrm>
                        <a:off x="4074817" y="1932625"/>
                        <a:ext cx="2917825" cy="330200"/>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A5D5CF4E-5CE6-4AF4-8AD8-DBCAA06DEC07}"/>
              </a:ext>
            </a:extLst>
          </p:cNvPr>
          <p:cNvSpPr txBox="1"/>
          <p:nvPr/>
        </p:nvSpPr>
        <p:spPr>
          <a:xfrm>
            <a:off x="7559450" y="6381320"/>
            <a:ext cx="4632550" cy="369332"/>
          </a:xfrm>
          <a:prstGeom prst="rect">
            <a:avLst/>
          </a:prstGeom>
          <a:noFill/>
        </p:spPr>
        <p:txBody>
          <a:bodyPr wrap="none" rtlCol="0">
            <a:spAutoFit/>
          </a:bodyPr>
          <a:lstStyle/>
          <a:p>
            <a:r>
              <a:rPr lang="en-US" altLang="zh-CN" dirty="0">
                <a:latin typeface="Times New Roman" panose="02020603050405020304" pitchFamily="18" charset="0"/>
                <a:ea typeface="华文楷体" panose="02010600040101010101" pitchFamily="2" charset="-122"/>
                <a:cs typeface="Times New Roman" panose="02020603050405020304" pitchFamily="18" charset="0"/>
              </a:rPr>
              <a:t>C. Zhang and Y. Gong, PRD 110 (2024) 104052</a:t>
            </a:r>
            <a:endParaRPr lang="zh-CN" altLang="en-US" dirty="0"/>
          </a:p>
        </p:txBody>
      </p:sp>
      <p:sp>
        <p:nvSpPr>
          <p:cNvPr id="10" name="文本框 9">
            <a:extLst>
              <a:ext uri="{FF2B5EF4-FFF2-40B4-BE49-F238E27FC236}">
                <a16:creationId xmlns:a16="http://schemas.microsoft.com/office/drawing/2014/main" id="{57A455EE-D592-4250-8F36-714878DBA1CB}"/>
              </a:ext>
            </a:extLst>
          </p:cNvPr>
          <p:cNvSpPr txBox="1"/>
          <p:nvPr/>
        </p:nvSpPr>
        <p:spPr>
          <a:xfrm>
            <a:off x="763445" y="4946128"/>
            <a:ext cx="10048660"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N. Warburton and L. Barack, Self force on a scalar charge in Kerr spacetime: Circular equatorial orbits, Phys. Rev. D 81, 084039 (2010)</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877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ABF995-AC56-4645-9E3C-AAFE023B8250}"/>
              </a:ext>
            </a:extLst>
          </p:cNvPr>
          <p:cNvSpPr>
            <a:spLocks noGrp="1"/>
          </p:cNvSpPr>
          <p:nvPr>
            <p:ph type="title"/>
          </p:nvPr>
        </p:nvSpPr>
        <p:spPr/>
        <p:txBody>
          <a:bodyPr/>
          <a:lstStyle/>
          <a:p>
            <a:r>
              <a:rPr lang="en-US" altLang="zh-CN" dirty="0"/>
              <a:t>Energy fluxes by scalar and vector charges</a:t>
            </a:r>
            <a:endParaRPr lang="zh-CN" altLang="en-US" dirty="0"/>
          </a:p>
        </p:txBody>
      </p:sp>
      <p:sp>
        <p:nvSpPr>
          <p:cNvPr id="3" name="内容占位符 2">
            <a:extLst>
              <a:ext uri="{FF2B5EF4-FFF2-40B4-BE49-F238E27FC236}">
                <a16:creationId xmlns:a16="http://schemas.microsoft.com/office/drawing/2014/main" id="{8B1276B3-FDBC-466E-8C9D-304A97743A4C}"/>
              </a:ext>
            </a:extLst>
          </p:cNvPr>
          <p:cNvSpPr>
            <a:spLocks noGrp="1"/>
          </p:cNvSpPr>
          <p:nvPr>
            <p:ph idx="1"/>
          </p:nvPr>
        </p:nvSpPr>
        <p:spPr>
          <a:xfrm>
            <a:off x="529975" y="1253331"/>
            <a:ext cx="10515600" cy="4351338"/>
          </a:xfrm>
        </p:spPr>
        <p:txBody>
          <a:bodyPr/>
          <a:lstStyle/>
          <a:p>
            <a:r>
              <a:rPr lang="en-US" altLang="zh-CN" dirty="0"/>
              <a:t>Numerical results (circular orbits)</a:t>
            </a:r>
            <a:endParaRPr lang="zh-CN" altLang="en-US" dirty="0"/>
          </a:p>
        </p:txBody>
      </p:sp>
      <p:graphicFrame>
        <p:nvGraphicFramePr>
          <p:cNvPr id="5" name="对象 4">
            <a:extLst>
              <a:ext uri="{FF2B5EF4-FFF2-40B4-BE49-F238E27FC236}">
                <a16:creationId xmlns:a16="http://schemas.microsoft.com/office/drawing/2014/main" id="{4EF82643-461C-4E57-B8C1-AC77946C3564}"/>
              </a:ext>
            </a:extLst>
          </p:cNvPr>
          <p:cNvGraphicFramePr>
            <a:graphicFrameLocks noChangeAspect="1"/>
          </p:cNvGraphicFramePr>
          <p:nvPr>
            <p:extLst/>
          </p:nvPr>
        </p:nvGraphicFramePr>
        <p:xfrm>
          <a:off x="6212090" y="1319982"/>
          <a:ext cx="2917825" cy="330200"/>
        </p:xfrm>
        <a:graphic>
          <a:graphicData uri="http://schemas.openxmlformats.org/presentationml/2006/ole">
            <mc:AlternateContent xmlns:mc="http://schemas.openxmlformats.org/markup-compatibility/2006">
              <mc:Choice xmlns:v="urn:schemas-microsoft-com:vml" Requires="v">
                <p:oleObj spid="_x0000_s92188" name="Formula" r:id="rId3" imgW="1693080" imgH="190800" progId="Equation.Ribbit">
                  <p:embed/>
                </p:oleObj>
              </mc:Choice>
              <mc:Fallback>
                <p:oleObj name="Formula" r:id="rId3" imgW="1693080" imgH="190800" progId="Equation.Ribbit">
                  <p:embed/>
                  <p:pic>
                    <p:nvPicPr>
                      <p:cNvPr id="5" name="对象 4">
                        <a:extLst>
                          <a:ext uri="{FF2B5EF4-FFF2-40B4-BE49-F238E27FC236}">
                            <a16:creationId xmlns:a16="http://schemas.microsoft.com/office/drawing/2014/main" id="{4EF82643-461C-4E57-B8C1-AC77946C3564}"/>
                          </a:ext>
                        </a:extLst>
                      </p:cNvPr>
                      <p:cNvPicPr/>
                      <p:nvPr/>
                    </p:nvPicPr>
                    <p:blipFill>
                      <a:blip r:embed="rId4"/>
                      <a:stretch>
                        <a:fillRect/>
                      </a:stretch>
                    </p:blipFill>
                    <p:spPr>
                      <a:xfrm>
                        <a:off x="6212090" y="1319982"/>
                        <a:ext cx="2917825" cy="330200"/>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1157EB6A-A17F-4FDB-A63A-C8D32A574533}"/>
              </a:ext>
            </a:extLst>
          </p:cNvPr>
          <p:cNvPicPr>
            <a:picLocks noChangeAspect="1"/>
          </p:cNvPicPr>
          <p:nvPr/>
        </p:nvPicPr>
        <p:blipFill rotWithShape="1">
          <a:blip r:embed="rId5"/>
          <a:srcRect t="4914"/>
          <a:stretch/>
        </p:blipFill>
        <p:spPr>
          <a:xfrm>
            <a:off x="316231" y="1915588"/>
            <a:ext cx="5557247" cy="3758322"/>
          </a:xfrm>
          <a:prstGeom prst="rect">
            <a:avLst/>
          </a:prstGeom>
        </p:spPr>
      </p:pic>
      <p:pic>
        <p:nvPicPr>
          <p:cNvPr id="7" name="图片 6">
            <a:extLst>
              <a:ext uri="{FF2B5EF4-FFF2-40B4-BE49-F238E27FC236}">
                <a16:creationId xmlns:a16="http://schemas.microsoft.com/office/drawing/2014/main" id="{CEA1A6C3-610A-4814-B7E3-423503BDB97A}"/>
              </a:ext>
            </a:extLst>
          </p:cNvPr>
          <p:cNvPicPr>
            <a:picLocks noChangeAspect="1"/>
          </p:cNvPicPr>
          <p:nvPr/>
        </p:nvPicPr>
        <p:blipFill>
          <a:blip r:embed="rId6"/>
          <a:stretch>
            <a:fillRect/>
          </a:stretch>
        </p:blipFill>
        <p:spPr>
          <a:xfrm>
            <a:off x="6096000" y="1915588"/>
            <a:ext cx="5686642" cy="3935545"/>
          </a:xfrm>
          <a:prstGeom prst="rect">
            <a:avLst/>
          </a:prstGeom>
        </p:spPr>
      </p:pic>
      <p:sp>
        <p:nvSpPr>
          <p:cNvPr id="9" name="文本框 8">
            <a:extLst>
              <a:ext uri="{FF2B5EF4-FFF2-40B4-BE49-F238E27FC236}">
                <a16:creationId xmlns:a16="http://schemas.microsoft.com/office/drawing/2014/main" id="{A5D5CF4E-5CE6-4AF4-8AD8-DBCAA06DEC07}"/>
              </a:ext>
            </a:extLst>
          </p:cNvPr>
          <p:cNvSpPr txBox="1"/>
          <p:nvPr/>
        </p:nvSpPr>
        <p:spPr>
          <a:xfrm>
            <a:off x="7306062" y="6144058"/>
            <a:ext cx="4632550" cy="369332"/>
          </a:xfrm>
          <a:prstGeom prst="rect">
            <a:avLst/>
          </a:prstGeom>
          <a:noFill/>
        </p:spPr>
        <p:txBody>
          <a:bodyPr wrap="none" rtlCol="0">
            <a:spAutoFit/>
          </a:bodyPr>
          <a:lstStyle/>
          <a:p>
            <a:r>
              <a:rPr lang="en-US" altLang="zh-CN" dirty="0">
                <a:latin typeface="Times New Roman" panose="02020603050405020304" pitchFamily="18" charset="0"/>
                <a:ea typeface="华文楷体" panose="02010600040101010101" pitchFamily="2" charset="-122"/>
                <a:cs typeface="Times New Roman" panose="02020603050405020304" pitchFamily="18" charset="0"/>
              </a:rPr>
              <a:t>C. Zhang and Y. Gong, PRD 110 (2024) 104052</a:t>
            </a:r>
            <a:endParaRPr lang="zh-CN" altLang="en-US" dirty="0"/>
          </a:p>
        </p:txBody>
      </p:sp>
    </p:spTree>
    <p:extLst>
      <p:ext uri="{BB962C8B-B14F-4D97-AF65-F5344CB8AC3E}">
        <p14:creationId xmlns:p14="http://schemas.microsoft.com/office/powerpoint/2010/main" val="2288358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ABF995-AC56-4645-9E3C-AAFE023B8250}"/>
              </a:ext>
            </a:extLst>
          </p:cNvPr>
          <p:cNvSpPr>
            <a:spLocks noGrp="1"/>
          </p:cNvSpPr>
          <p:nvPr>
            <p:ph type="title"/>
          </p:nvPr>
        </p:nvSpPr>
        <p:spPr/>
        <p:txBody>
          <a:bodyPr/>
          <a:lstStyle/>
          <a:p>
            <a:r>
              <a:rPr lang="en-US" altLang="zh-CN" dirty="0"/>
              <a:t>Energy fluxes by scalar and vector charges</a:t>
            </a:r>
            <a:endParaRPr lang="zh-CN" altLang="en-US" dirty="0"/>
          </a:p>
        </p:txBody>
      </p:sp>
      <p:sp>
        <p:nvSpPr>
          <p:cNvPr id="3" name="内容占位符 2">
            <a:extLst>
              <a:ext uri="{FF2B5EF4-FFF2-40B4-BE49-F238E27FC236}">
                <a16:creationId xmlns:a16="http://schemas.microsoft.com/office/drawing/2014/main" id="{8B1276B3-FDBC-466E-8C9D-304A97743A4C}"/>
              </a:ext>
            </a:extLst>
          </p:cNvPr>
          <p:cNvSpPr>
            <a:spLocks noGrp="1"/>
          </p:cNvSpPr>
          <p:nvPr>
            <p:ph idx="1"/>
          </p:nvPr>
        </p:nvSpPr>
        <p:spPr>
          <a:xfrm>
            <a:off x="529975" y="1253331"/>
            <a:ext cx="10515600" cy="4351338"/>
          </a:xfrm>
        </p:spPr>
        <p:txBody>
          <a:bodyPr/>
          <a:lstStyle/>
          <a:p>
            <a:r>
              <a:rPr lang="en-US" altLang="zh-CN" dirty="0"/>
              <a:t>Numerical results (circular orbits)</a:t>
            </a:r>
            <a:endParaRPr lang="zh-CN" altLang="en-US" dirty="0"/>
          </a:p>
        </p:txBody>
      </p:sp>
      <p:graphicFrame>
        <p:nvGraphicFramePr>
          <p:cNvPr id="5" name="对象 4">
            <a:extLst>
              <a:ext uri="{FF2B5EF4-FFF2-40B4-BE49-F238E27FC236}">
                <a16:creationId xmlns:a16="http://schemas.microsoft.com/office/drawing/2014/main" id="{4EF82643-461C-4E57-B8C1-AC77946C3564}"/>
              </a:ext>
            </a:extLst>
          </p:cNvPr>
          <p:cNvGraphicFramePr>
            <a:graphicFrameLocks noChangeAspect="1"/>
          </p:cNvGraphicFramePr>
          <p:nvPr>
            <p:extLst/>
          </p:nvPr>
        </p:nvGraphicFramePr>
        <p:xfrm>
          <a:off x="6212090" y="1319982"/>
          <a:ext cx="2917825" cy="330200"/>
        </p:xfrm>
        <a:graphic>
          <a:graphicData uri="http://schemas.openxmlformats.org/presentationml/2006/ole">
            <mc:AlternateContent xmlns:mc="http://schemas.openxmlformats.org/markup-compatibility/2006">
              <mc:Choice xmlns:v="urn:schemas-microsoft-com:vml" Requires="v">
                <p:oleObj spid="_x0000_s93212" name="Formula" r:id="rId3" imgW="1693080" imgH="190800" progId="Equation.Ribbit">
                  <p:embed/>
                </p:oleObj>
              </mc:Choice>
              <mc:Fallback>
                <p:oleObj name="Formula" r:id="rId3" imgW="1693080" imgH="190800" progId="Equation.Ribbit">
                  <p:embed/>
                  <p:pic>
                    <p:nvPicPr>
                      <p:cNvPr id="5" name="对象 4">
                        <a:extLst>
                          <a:ext uri="{FF2B5EF4-FFF2-40B4-BE49-F238E27FC236}">
                            <a16:creationId xmlns:a16="http://schemas.microsoft.com/office/drawing/2014/main" id="{4EF82643-461C-4E57-B8C1-AC77946C3564}"/>
                          </a:ext>
                        </a:extLst>
                      </p:cNvPr>
                      <p:cNvPicPr/>
                      <p:nvPr/>
                    </p:nvPicPr>
                    <p:blipFill>
                      <a:blip r:embed="rId4"/>
                      <a:stretch>
                        <a:fillRect/>
                      </a:stretch>
                    </p:blipFill>
                    <p:spPr>
                      <a:xfrm>
                        <a:off x="6212090" y="1319982"/>
                        <a:ext cx="2917825" cy="330200"/>
                      </a:xfrm>
                      <a:prstGeom prst="rect">
                        <a:avLst/>
                      </a:prstGeom>
                    </p:spPr>
                  </p:pic>
                </p:oleObj>
              </mc:Fallback>
            </mc:AlternateContent>
          </a:graphicData>
        </a:graphic>
      </p:graphicFrame>
      <p:pic>
        <p:nvPicPr>
          <p:cNvPr id="8" name="图片 7">
            <a:extLst>
              <a:ext uri="{FF2B5EF4-FFF2-40B4-BE49-F238E27FC236}">
                <a16:creationId xmlns:a16="http://schemas.microsoft.com/office/drawing/2014/main" id="{73DD23A3-E43A-4ACB-B3F2-2D478E2575A5}"/>
              </a:ext>
            </a:extLst>
          </p:cNvPr>
          <p:cNvPicPr>
            <a:picLocks noChangeAspect="1"/>
          </p:cNvPicPr>
          <p:nvPr/>
        </p:nvPicPr>
        <p:blipFill>
          <a:blip r:embed="rId5"/>
          <a:stretch>
            <a:fillRect/>
          </a:stretch>
        </p:blipFill>
        <p:spPr>
          <a:xfrm>
            <a:off x="1796798" y="1986643"/>
            <a:ext cx="6886575" cy="4495800"/>
          </a:xfrm>
          <a:prstGeom prst="rect">
            <a:avLst/>
          </a:prstGeom>
        </p:spPr>
      </p:pic>
      <p:sp>
        <p:nvSpPr>
          <p:cNvPr id="7" name="文本框 6">
            <a:extLst>
              <a:ext uri="{FF2B5EF4-FFF2-40B4-BE49-F238E27FC236}">
                <a16:creationId xmlns:a16="http://schemas.microsoft.com/office/drawing/2014/main" id="{266C49AE-33D2-4723-A950-908061AD9972}"/>
              </a:ext>
            </a:extLst>
          </p:cNvPr>
          <p:cNvSpPr txBox="1"/>
          <p:nvPr/>
        </p:nvSpPr>
        <p:spPr>
          <a:xfrm>
            <a:off x="7285379" y="6337981"/>
            <a:ext cx="4632550" cy="369332"/>
          </a:xfrm>
          <a:prstGeom prst="rect">
            <a:avLst/>
          </a:prstGeom>
          <a:noFill/>
        </p:spPr>
        <p:txBody>
          <a:bodyPr wrap="none" rtlCol="0">
            <a:spAutoFit/>
          </a:bodyPr>
          <a:lstStyle/>
          <a:p>
            <a:r>
              <a:rPr lang="en-US" altLang="zh-CN" dirty="0">
                <a:latin typeface="Times New Roman" panose="02020603050405020304" pitchFamily="18" charset="0"/>
                <a:ea typeface="华文楷体" panose="02010600040101010101" pitchFamily="2" charset="-122"/>
                <a:cs typeface="Times New Roman" panose="02020603050405020304" pitchFamily="18" charset="0"/>
              </a:rPr>
              <a:t>C. Zhang and Y. Gong, PRD 110 (2024) 104052</a:t>
            </a:r>
            <a:endParaRPr lang="zh-CN" altLang="en-US" dirty="0"/>
          </a:p>
        </p:txBody>
      </p:sp>
    </p:spTree>
    <p:extLst>
      <p:ext uri="{BB962C8B-B14F-4D97-AF65-F5344CB8AC3E}">
        <p14:creationId xmlns:p14="http://schemas.microsoft.com/office/powerpoint/2010/main" val="984903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758141-26B3-4926-BAD8-45D007238AB3}"/>
              </a:ext>
            </a:extLst>
          </p:cNvPr>
          <p:cNvSpPr>
            <a:spLocks noGrp="1"/>
          </p:cNvSpPr>
          <p:nvPr>
            <p:ph type="title"/>
          </p:nvPr>
        </p:nvSpPr>
        <p:spPr/>
        <p:txBody>
          <a:bodyPr/>
          <a:lstStyle/>
          <a:p>
            <a:r>
              <a:rPr lang="en-US" altLang="zh-CN" dirty="0"/>
              <a:t>The distinction between vector and scalar charges</a:t>
            </a:r>
            <a:endParaRPr lang="zh-CN" altLang="en-US" dirty="0"/>
          </a:p>
        </p:txBody>
      </p:sp>
      <p:sp>
        <p:nvSpPr>
          <p:cNvPr id="3" name="内容占位符 2">
            <a:extLst>
              <a:ext uri="{FF2B5EF4-FFF2-40B4-BE49-F238E27FC236}">
                <a16:creationId xmlns:a16="http://schemas.microsoft.com/office/drawing/2014/main" id="{510CAE53-FF12-4E99-B95C-A8C2E8BBC50C}"/>
              </a:ext>
            </a:extLst>
          </p:cNvPr>
          <p:cNvSpPr>
            <a:spLocks noGrp="1"/>
          </p:cNvSpPr>
          <p:nvPr>
            <p:ph idx="1"/>
          </p:nvPr>
        </p:nvSpPr>
        <p:spPr>
          <a:xfrm>
            <a:off x="416959" y="1332465"/>
            <a:ext cx="10515600" cy="4351338"/>
          </a:xfrm>
        </p:spPr>
        <p:txBody>
          <a:bodyPr/>
          <a:lstStyle/>
          <a:p>
            <a:r>
              <a:rPr lang="en-US" altLang="zh-CN" dirty="0"/>
              <a:t>Number of cycles and Faithfulness (LISA one year)</a:t>
            </a:r>
            <a:endParaRPr lang="zh-CN" altLang="en-US" dirty="0"/>
          </a:p>
        </p:txBody>
      </p:sp>
      <p:graphicFrame>
        <p:nvGraphicFramePr>
          <p:cNvPr id="4" name="对象 3">
            <a:extLst>
              <a:ext uri="{FF2B5EF4-FFF2-40B4-BE49-F238E27FC236}">
                <a16:creationId xmlns:a16="http://schemas.microsoft.com/office/drawing/2014/main" id="{58EFDC39-0CDF-4E60-A044-0C04B81CC528}"/>
              </a:ext>
            </a:extLst>
          </p:cNvPr>
          <p:cNvGraphicFramePr>
            <a:graphicFrameLocks noChangeAspect="1"/>
          </p:cNvGraphicFramePr>
          <p:nvPr>
            <p:extLst/>
          </p:nvPr>
        </p:nvGraphicFramePr>
        <p:xfrm>
          <a:off x="8749201" y="1332465"/>
          <a:ext cx="1773237" cy="704850"/>
        </p:xfrm>
        <a:graphic>
          <a:graphicData uri="http://schemas.openxmlformats.org/presentationml/2006/ole">
            <mc:AlternateContent xmlns:mc="http://schemas.openxmlformats.org/markup-compatibility/2006">
              <mc:Choice xmlns:v="urn:schemas-microsoft-com:vml" Requires="v">
                <p:oleObj spid="_x0000_s94340" name="Formula" r:id="rId4" imgW="1024920" imgH="407880" progId="Equation.Ribbit">
                  <p:embed/>
                </p:oleObj>
              </mc:Choice>
              <mc:Fallback>
                <p:oleObj name="Formula" r:id="rId4" imgW="1024920" imgH="407880" progId="Equation.Ribbit">
                  <p:embed/>
                  <p:pic>
                    <p:nvPicPr>
                      <p:cNvPr id="4" name="对象 3">
                        <a:extLst>
                          <a:ext uri="{FF2B5EF4-FFF2-40B4-BE49-F238E27FC236}">
                            <a16:creationId xmlns:a16="http://schemas.microsoft.com/office/drawing/2014/main" id="{58EFDC39-0CDF-4E60-A044-0C04B81CC528}"/>
                          </a:ext>
                        </a:extLst>
                      </p:cNvPr>
                      <p:cNvPicPr/>
                      <p:nvPr/>
                    </p:nvPicPr>
                    <p:blipFill>
                      <a:blip r:embed="rId5"/>
                      <a:stretch>
                        <a:fillRect/>
                      </a:stretch>
                    </p:blipFill>
                    <p:spPr>
                      <a:xfrm>
                        <a:off x="8749201" y="1332465"/>
                        <a:ext cx="1773237" cy="704850"/>
                      </a:xfrm>
                      <a:prstGeom prst="rect">
                        <a:avLst/>
                      </a:prstGeom>
                    </p:spPr>
                  </p:pic>
                </p:oleObj>
              </mc:Fallback>
            </mc:AlternateContent>
          </a:graphicData>
        </a:graphic>
      </p:graphicFrame>
      <p:pic>
        <p:nvPicPr>
          <p:cNvPr id="5" name="图片 4">
            <a:extLst>
              <a:ext uri="{FF2B5EF4-FFF2-40B4-BE49-F238E27FC236}">
                <a16:creationId xmlns:a16="http://schemas.microsoft.com/office/drawing/2014/main" id="{69926293-3D33-4CF6-8DDF-EEA24F021707}"/>
              </a:ext>
            </a:extLst>
          </p:cNvPr>
          <p:cNvPicPr>
            <a:picLocks noChangeAspect="1"/>
          </p:cNvPicPr>
          <p:nvPr/>
        </p:nvPicPr>
        <p:blipFill>
          <a:blip r:embed="rId6"/>
          <a:stretch>
            <a:fillRect/>
          </a:stretch>
        </p:blipFill>
        <p:spPr>
          <a:xfrm>
            <a:off x="301923" y="2441611"/>
            <a:ext cx="5727342" cy="3468224"/>
          </a:xfrm>
          <a:prstGeom prst="rect">
            <a:avLst/>
          </a:prstGeom>
        </p:spPr>
      </p:pic>
      <p:pic>
        <p:nvPicPr>
          <p:cNvPr id="6" name="图片 5">
            <a:extLst>
              <a:ext uri="{FF2B5EF4-FFF2-40B4-BE49-F238E27FC236}">
                <a16:creationId xmlns:a16="http://schemas.microsoft.com/office/drawing/2014/main" id="{95AF6CEE-28F0-4E44-B06D-762D1A1BC026}"/>
              </a:ext>
            </a:extLst>
          </p:cNvPr>
          <p:cNvPicPr>
            <a:picLocks noChangeAspect="1"/>
          </p:cNvPicPr>
          <p:nvPr/>
        </p:nvPicPr>
        <p:blipFill>
          <a:blip r:embed="rId7"/>
          <a:stretch>
            <a:fillRect/>
          </a:stretch>
        </p:blipFill>
        <p:spPr>
          <a:xfrm>
            <a:off x="6304554" y="2362913"/>
            <a:ext cx="5657442" cy="3468224"/>
          </a:xfrm>
          <a:prstGeom prst="rect">
            <a:avLst/>
          </a:prstGeom>
        </p:spPr>
      </p:pic>
      <p:graphicFrame>
        <p:nvGraphicFramePr>
          <p:cNvPr id="8" name="对象 7">
            <a:extLst>
              <a:ext uri="{FF2B5EF4-FFF2-40B4-BE49-F238E27FC236}">
                <a16:creationId xmlns:a16="http://schemas.microsoft.com/office/drawing/2014/main" id="{1ABEE95A-D8F9-4A2A-8F32-0C369DB1CF8E}"/>
              </a:ext>
            </a:extLst>
          </p:cNvPr>
          <p:cNvGraphicFramePr>
            <a:graphicFrameLocks noChangeAspect="1"/>
          </p:cNvGraphicFramePr>
          <p:nvPr>
            <p:extLst/>
          </p:nvPr>
        </p:nvGraphicFramePr>
        <p:xfrm>
          <a:off x="2425700" y="4357688"/>
          <a:ext cx="938213" cy="265112"/>
        </p:xfrm>
        <a:graphic>
          <a:graphicData uri="http://schemas.openxmlformats.org/presentationml/2006/ole">
            <mc:AlternateContent xmlns:mc="http://schemas.openxmlformats.org/markup-compatibility/2006">
              <mc:Choice xmlns:v="urn:schemas-microsoft-com:vml" Requires="v">
                <p:oleObj spid="_x0000_s94341" name="Formula" r:id="rId8" imgW="543600" imgH="153720" progId="Equation.Ribbit">
                  <p:embed/>
                </p:oleObj>
              </mc:Choice>
              <mc:Fallback>
                <p:oleObj name="Formula" r:id="rId8" imgW="543600" imgH="153720" progId="Equation.Ribbit">
                  <p:embed/>
                  <p:pic>
                    <p:nvPicPr>
                      <p:cNvPr id="8" name="对象 7">
                        <a:extLst>
                          <a:ext uri="{FF2B5EF4-FFF2-40B4-BE49-F238E27FC236}">
                            <a16:creationId xmlns:a16="http://schemas.microsoft.com/office/drawing/2014/main" id="{1ABEE95A-D8F9-4A2A-8F32-0C369DB1CF8E}"/>
                          </a:ext>
                        </a:extLst>
                      </p:cNvPr>
                      <p:cNvPicPr/>
                      <p:nvPr/>
                    </p:nvPicPr>
                    <p:blipFill>
                      <a:blip r:embed="rId9"/>
                      <a:stretch>
                        <a:fillRect/>
                      </a:stretch>
                    </p:blipFill>
                    <p:spPr>
                      <a:xfrm>
                        <a:off x="2425700" y="4357688"/>
                        <a:ext cx="938213" cy="265112"/>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067B9FEF-90E5-4B93-9A6C-F2651E19376E}"/>
              </a:ext>
            </a:extLst>
          </p:cNvPr>
          <p:cNvGraphicFramePr>
            <a:graphicFrameLocks noChangeAspect="1"/>
          </p:cNvGraphicFramePr>
          <p:nvPr>
            <p:extLst/>
          </p:nvPr>
        </p:nvGraphicFramePr>
        <p:xfrm>
          <a:off x="10932559" y="2938142"/>
          <a:ext cx="938213" cy="265112"/>
        </p:xfrm>
        <a:graphic>
          <a:graphicData uri="http://schemas.openxmlformats.org/presentationml/2006/ole">
            <mc:AlternateContent xmlns:mc="http://schemas.openxmlformats.org/markup-compatibility/2006">
              <mc:Choice xmlns:v="urn:schemas-microsoft-com:vml" Requires="v">
                <p:oleObj spid="_x0000_s94342" name="Formula" r:id="rId10" imgW="543600" imgH="153720" progId="Equation.Ribbit">
                  <p:embed/>
                </p:oleObj>
              </mc:Choice>
              <mc:Fallback>
                <p:oleObj name="Formula" r:id="rId10" imgW="543600" imgH="153720" progId="Equation.Ribbit">
                  <p:embed/>
                  <p:pic>
                    <p:nvPicPr>
                      <p:cNvPr id="9" name="对象 8">
                        <a:extLst>
                          <a:ext uri="{FF2B5EF4-FFF2-40B4-BE49-F238E27FC236}">
                            <a16:creationId xmlns:a16="http://schemas.microsoft.com/office/drawing/2014/main" id="{067B9FEF-90E5-4B93-9A6C-F2651E19376E}"/>
                          </a:ext>
                        </a:extLst>
                      </p:cNvPr>
                      <p:cNvPicPr/>
                      <p:nvPr/>
                    </p:nvPicPr>
                    <p:blipFill>
                      <a:blip r:embed="rId9"/>
                      <a:stretch>
                        <a:fillRect/>
                      </a:stretch>
                    </p:blipFill>
                    <p:spPr>
                      <a:xfrm>
                        <a:off x="10932559" y="2938142"/>
                        <a:ext cx="938213" cy="265112"/>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020249E7-8281-4361-8EEC-EEE50F0D08CA}"/>
              </a:ext>
            </a:extLst>
          </p:cNvPr>
          <p:cNvGraphicFramePr>
            <a:graphicFrameLocks noChangeAspect="1"/>
          </p:cNvGraphicFramePr>
          <p:nvPr>
            <p:extLst/>
          </p:nvPr>
        </p:nvGraphicFramePr>
        <p:xfrm>
          <a:off x="9821738" y="3768484"/>
          <a:ext cx="933450" cy="260350"/>
        </p:xfrm>
        <a:graphic>
          <a:graphicData uri="http://schemas.openxmlformats.org/presentationml/2006/ole">
            <mc:AlternateContent xmlns:mc="http://schemas.openxmlformats.org/markup-compatibility/2006">
              <mc:Choice xmlns:v="urn:schemas-microsoft-com:vml" Requires="v">
                <p:oleObj spid="_x0000_s94343" name="Formula" r:id="rId11" imgW="540000" imgH="151200" progId="Equation.Ribbit">
                  <p:embed/>
                </p:oleObj>
              </mc:Choice>
              <mc:Fallback>
                <p:oleObj name="Formula" r:id="rId11" imgW="540000" imgH="151200" progId="Equation.Ribbit">
                  <p:embed/>
                  <p:pic>
                    <p:nvPicPr>
                      <p:cNvPr id="10" name="对象 9">
                        <a:extLst>
                          <a:ext uri="{FF2B5EF4-FFF2-40B4-BE49-F238E27FC236}">
                            <a16:creationId xmlns:a16="http://schemas.microsoft.com/office/drawing/2014/main" id="{020249E7-8281-4361-8EEC-EEE50F0D08CA}"/>
                          </a:ext>
                        </a:extLst>
                      </p:cNvPr>
                      <p:cNvPicPr/>
                      <p:nvPr/>
                    </p:nvPicPr>
                    <p:blipFill>
                      <a:blip r:embed="rId12"/>
                      <a:stretch>
                        <a:fillRect/>
                      </a:stretch>
                    </p:blipFill>
                    <p:spPr>
                      <a:xfrm>
                        <a:off x="9821738" y="3768484"/>
                        <a:ext cx="933450" cy="260350"/>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76F18C37-CDB2-401E-B664-9E99C5612105}"/>
              </a:ext>
            </a:extLst>
          </p:cNvPr>
          <p:cNvGraphicFramePr>
            <a:graphicFrameLocks noChangeAspect="1"/>
          </p:cNvGraphicFramePr>
          <p:nvPr>
            <p:extLst/>
          </p:nvPr>
        </p:nvGraphicFramePr>
        <p:xfrm>
          <a:off x="1218594" y="3377959"/>
          <a:ext cx="933450" cy="260350"/>
        </p:xfrm>
        <a:graphic>
          <a:graphicData uri="http://schemas.openxmlformats.org/presentationml/2006/ole">
            <mc:AlternateContent xmlns:mc="http://schemas.openxmlformats.org/markup-compatibility/2006">
              <mc:Choice xmlns:v="urn:schemas-microsoft-com:vml" Requires="v">
                <p:oleObj spid="_x0000_s94344" name="Formula" r:id="rId13" imgW="540000" imgH="151200" progId="Equation.Ribbit">
                  <p:embed/>
                </p:oleObj>
              </mc:Choice>
              <mc:Fallback>
                <p:oleObj name="Formula" r:id="rId13" imgW="540000" imgH="151200" progId="Equation.Ribbit">
                  <p:embed/>
                  <p:pic>
                    <p:nvPicPr>
                      <p:cNvPr id="11" name="对象 10">
                        <a:extLst>
                          <a:ext uri="{FF2B5EF4-FFF2-40B4-BE49-F238E27FC236}">
                            <a16:creationId xmlns:a16="http://schemas.microsoft.com/office/drawing/2014/main" id="{76F18C37-CDB2-401E-B664-9E99C5612105}"/>
                          </a:ext>
                        </a:extLst>
                      </p:cNvPr>
                      <p:cNvPicPr/>
                      <p:nvPr/>
                    </p:nvPicPr>
                    <p:blipFill>
                      <a:blip r:embed="rId12"/>
                      <a:stretch>
                        <a:fillRect/>
                      </a:stretch>
                    </p:blipFill>
                    <p:spPr>
                      <a:xfrm>
                        <a:off x="1218594" y="3377959"/>
                        <a:ext cx="933450" cy="260350"/>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A0AF1797-DFEC-4A39-846F-CE02FB6953A3}"/>
              </a:ext>
            </a:extLst>
          </p:cNvPr>
          <p:cNvSpPr txBox="1"/>
          <p:nvPr/>
        </p:nvSpPr>
        <p:spPr>
          <a:xfrm>
            <a:off x="7329446" y="6221700"/>
            <a:ext cx="4632550" cy="369332"/>
          </a:xfrm>
          <a:prstGeom prst="rect">
            <a:avLst/>
          </a:prstGeom>
          <a:noFill/>
        </p:spPr>
        <p:txBody>
          <a:bodyPr wrap="none" rtlCol="0">
            <a:spAutoFit/>
          </a:bodyPr>
          <a:lstStyle/>
          <a:p>
            <a:r>
              <a:rPr lang="en-US" altLang="zh-CN" dirty="0">
                <a:latin typeface="Times New Roman" panose="02020603050405020304" pitchFamily="18" charset="0"/>
                <a:ea typeface="华文楷体" panose="02010600040101010101" pitchFamily="2" charset="-122"/>
                <a:cs typeface="Times New Roman" panose="02020603050405020304" pitchFamily="18" charset="0"/>
              </a:rPr>
              <a:t>C. Zhang and Y. Gong, PRD 110 (2024) 104052</a:t>
            </a:r>
            <a:endParaRPr lang="zh-CN" altLang="en-US" dirty="0"/>
          </a:p>
        </p:txBody>
      </p:sp>
    </p:spTree>
    <p:extLst>
      <p:ext uri="{BB962C8B-B14F-4D97-AF65-F5344CB8AC3E}">
        <p14:creationId xmlns:p14="http://schemas.microsoft.com/office/powerpoint/2010/main" val="90822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D8BA19E-7AA0-4770-8ED3-69513400D29B}"/>
              </a:ext>
            </a:extLst>
          </p:cNvPr>
          <p:cNvSpPr>
            <a:spLocks noGrp="1"/>
          </p:cNvSpPr>
          <p:nvPr>
            <p:ph type="title"/>
          </p:nvPr>
        </p:nvSpPr>
        <p:spPr>
          <a:xfrm>
            <a:off x="607483" y="204859"/>
            <a:ext cx="4324564" cy="762000"/>
          </a:xfrm>
        </p:spPr>
        <p:txBody>
          <a:bodyPr/>
          <a:lstStyle/>
          <a:p>
            <a:r>
              <a:rPr lang="en-US" altLang="zh-CN" dirty="0"/>
              <a:t>Physics with EMRIs</a:t>
            </a:r>
            <a:endParaRPr lang="zh-CN" altLang="en-US" dirty="0"/>
          </a:p>
        </p:txBody>
      </p:sp>
      <p:sp>
        <p:nvSpPr>
          <p:cNvPr id="5" name="内容占位符 2">
            <a:extLst>
              <a:ext uri="{FF2B5EF4-FFF2-40B4-BE49-F238E27FC236}">
                <a16:creationId xmlns:a16="http://schemas.microsoft.com/office/drawing/2014/main" id="{D0091876-9837-451B-B6A1-FF8440FC5F88}"/>
              </a:ext>
            </a:extLst>
          </p:cNvPr>
          <p:cNvSpPr txBox="1"/>
          <p:nvPr/>
        </p:nvSpPr>
        <p:spPr bwMode="auto">
          <a:xfrm>
            <a:off x="493118" y="1233120"/>
            <a:ext cx="7488832" cy="279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SzPct val="120000"/>
              <a:buFont typeface="Wingdings" panose="05000000000000000000" pitchFamily="2" charset="2"/>
              <a:buChar char="§"/>
              <a:defRPr kumimoji="1"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accent2"/>
                </a:solidFill>
                <a:latin typeface="+mn-lt"/>
                <a:ea typeface="+mn-ea"/>
              </a:defRPr>
            </a:lvl2pPr>
            <a:lvl3pPr marL="1143000" indent="-228600" algn="l" rtl="0" eaLnBrk="0" fontAlgn="base" hangingPunct="0">
              <a:spcBef>
                <a:spcPct val="20000"/>
              </a:spcBef>
              <a:spcAft>
                <a:spcPct val="0"/>
              </a:spcAft>
              <a:buChar char="•"/>
              <a:defRPr kumimoji="1" sz="2400">
                <a:solidFill>
                  <a:schemeClr val="accent2"/>
                </a:solidFill>
                <a:latin typeface="+mn-lt"/>
                <a:ea typeface="+mn-ea"/>
              </a:defRPr>
            </a:lvl3pPr>
            <a:lvl4pPr marL="1600200" indent="-228600" algn="l" rtl="0" eaLnBrk="0" fontAlgn="base" hangingPunct="0">
              <a:spcBef>
                <a:spcPct val="20000"/>
              </a:spcBef>
              <a:spcAft>
                <a:spcPct val="0"/>
              </a:spcAft>
              <a:buChar char="–"/>
              <a:defRPr kumimoji="1" sz="2000">
                <a:solidFill>
                  <a:schemeClr val="accent2"/>
                </a:solidFill>
                <a:latin typeface="+mn-lt"/>
                <a:ea typeface="+mn-ea"/>
              </a:defRPr>
            </a:lvl4pPr>
            <a:lvl5pPr marL="2057400" indent="-228600" algn="l" rtl="0" eaLnBrk="0" fontAlgn="base" hangingPunct="0">
              <a:spcBef>
                <a:spcPct val="20000"/>
              </a:spcBef>
              <a:spcAft>
                <a:spcPct val="0"/>
              </a:spcAft>
              <a:buChar char="»"/>
              <a:defRPr kumimoji="1" sz="2000">
                <a:solidFill>
                  <a:schemeClr val="accent2"/>
                </a:solidFill>
                <a:latin typeface="+mn-lt"/>
                <a:ea typeface="+mn-ea"/>
              </a:defRPr>
            </a:lvl5pPr>
            <a:lvl6pPr marL="2514600" indent="-228600" algn="l" rtl="0" eaLnBrk="1" fontAlgn="base" hangingPunct="1">
              <a:spcBef>
                <a:spcPct val="20000"/>
              </a:spcBef>
              <a:spcAft>
                <a:spcPct val="0"/>
              </a:spcAft>
              <a:buChar char="»"/>
              <a:defRPr kumimoji="1" sz="2000">
                <a:solidFill>
                  <a:schemeClr val="accent2"/>
                </a:solidFill>
                <a:latin typeface="+mn-lt"/>
                <a:ea typeface="+mn-ea"/>
              </a:defRPr>
            </a:lvl6pPr>
            <a:lvl7pPr marL="2971800" indent="-228600" algn="l" rtl="0" eaLnBrk="1" fontAlgn="base" hangingPunct="1">
              <a:spcBef>
                <a:spcPct val="20000"/>
              </a:spcBef>
              <a:spcAft>
                <a:spcPct val="0"/>
              </a:spcAft>
              <a:buChar char="»"/>
              <a:defRPr kumimoji="1" sz="2000">
                <a:solidFill>
                  <a:schemeClr val="accent2"/>
                </a:solidFill>
                <a:latin typeface="+mn-lt"/>
                <a:ea typeface="+mn-ea"/>
              </a:defRPr>
            </a:lvl7pPr>
            <a:lvl8pPr marL="3429000" indent="-228600" algn="l" rtl="0" eaLnBrk="1" fontAlgn="base" hangingPunct="1">
              <a:spcBef>
                <a:spcPct val="20000"/>
              </a:spcBef>
              <a:spcAft>
                <a:spcPct val="0"/>
              </a:spcAft>
              <a:buChar char="»"/>
              <a:defRPr kumimoji="1" sz="2000">
                <a:solidFill>
                  <a:schemeClr val="accent2"/>
                </a:solidFill>
                <a:latin typeface="+mn-lt"/>
                <a:ea typeface="+mn-ea"/>
              </a:defRPr>
            </a:lvl8pPr>
            <a:lvl9pPr marL="3886200" indent="-228600" algn="l" rtl="0" eaLnBrk="1" fontAlgn="base" hangingPunct="1">
              <a:spcBef>
                <a:spcPct val="20000"/>
              </a:spcBef>
              <a:spcAft>
                <a:spcPct val="0"/>
              </a:spcAft>
              <a:buChar char="»"/>
              <a:defRPr kumimoji="1" sz="2000">
                <a:solidFill>
                  <a:schemeClr val="accent2"/>
                </a:solidFill>
                <a:latin typeface="+mn-lt"/>
                <a:ea typeface="+mn-ea"/>
              </a:defRPr>
            </a:lvl9pPr>
          </a:lstStyle>
          <a:p>
            <a:pPr algn="just">
              <a:spcBef>
                <a:spcPts val="600"/>
              </a:spcBef>
            </a:pPr>
            <a:r>
              <a:rPr lang="en-US" altLang="zh-CN" sz="2800" dirty="0">
                <a:solidFill>
                  <a:srgbClr val="3333CC"/>
                </a:solidFill>
                <a:latin typeface="Times New Roman" panose="02020603050405020304" pitchFamily="18" charset="0"/>
                <a:cs typeface="Times New Roman" panose="02020603050405020304" pitchFamily="18" charset="0"/>
              </a:rPr>
              <a:t>EMRIs</a:t>
            </a:r>
            <a:endParaRPr lang="zh-CN" altLang="en-US" sz="2800" dirty="0">
              <a:solidFill>
                <a:srgbClr val="3333CC"/>
              </a:solidFill>
              <a:latin typeface="Times New Roman" panose="02020603050405020304" pitchFamily="18" charset="0"/>
              <a:cs typeface="Times New Roman" panose="02020603050405020304" pitchFamily="18" charset="0"/>
            </a:endParaRPr>
          </a:p>
          <a:p>
            <a:pPr marL="354330" lvl="1" algn="just">
              <a:lnSpc>
                <a:spcPct val="110000"/>
              </a:lnSpc>
              <a:buFont typeface="Arial" panose="020B0604020202020204" pitchFamily="34" charset="0"/>
              <a:buChar char="•"/>
            </a:pPr>
            <a:r>
              <a:rPr lang="en-US" altLang="zh-CN" sz="24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Test GR in nonlinear and strong field regimes</a:t>
            </a:r>
          </a:p>
          <a:p>
            <a:pPr marL="354330" lvl="1" algn="just">
              <a:lnSpc>
                <a:spcPct val="110000"/>
              </a:lnSpc>
              <a:buFont typeface="Arial" panose="020B0604020202020204" pitchFamily="34" charset="0"/>
              <a:buChar char="•"/>
            </a:pPr>
            <a:r>
              <a:rPr lang="en-US" altLang="zh-CN" sz="24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Probe spacetime geometry, astrophysical environments, BH population, Accretion, Bosonic clouds</a:t>
            </a:r>
          </a:p>
          <a:p>
            <a:pPr marL="354330" lvl="1" algn="just">
              <a:lnSpc>
                <a:spcPct val="110000"/>
              </a:lnSpc>
              <a:buFont typeface="Arial" panose="020B0604020202020204" pitchFamily="34" charset="0"/>
              <a:buChar char="•"/>
            </a:pPr>
            <a:r>
              <a:rPr lang="en-US" altLang="zh-CN" sz="24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Test no-hair theorem or detect extra charge</a:t>
            </a:r>
          </a:p>
          <a:p>
            <a:pPr marL="354330" lvl="1" algn="just">
              <a:lnSpc>
                <a:spcPct val="110000"/>
              </a:lnSpc>
              <a:buFont typeface="Arial" panose="020B0604020202020204" pitchFamily="34" charset="0"/>
              <a:buChar char="•"/>
            </a:pPr>
            <a:r>
              <a:rPr lang="en-US" altLang="zh-CN" sz="24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Impossible for numerical relativity</a:t>
            </a:r>
            <a:endParaRPr lang="zh-CN" altLang="en-US" sz="24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0" name="图片 9">
            <a:extLst>
              <a:ext uri="{FF2B5EF4-FFF2-40B4-BE49-F238E27FC236}">
                <a16:creationId xmlns:a16="http://schemas.microsoft.com/office/drawing/2014/main" id="{BA0E8479-7EE5-483B-ABD7-241662B9CC19}"/>
              </a:ext>
            </a:extLst>
          </p:cNvPr>
          <p:cNvPicPr>
            <a:picLocks noChangeAspect="1"/>
          </p:cNvPicPr>
          <p:nvPr/>
        </p:nvPicPr>
        <p:blipFill>
          <a:blip r:embed="rId3"/>
          <a:stretch>
            <a:fillRect/>
          </a:stretch>
        </p:blipFill>
        <p:spPr>
          <a:xfrm>
            <a:off x="5098117" y="4032068"/>
            <a:ext cx="2603398" cy="2452005"/>
          </a:xfrm>
          <a:prstGeom prst="rect">
            <a:avLst/>
          </a:prstGeom>
        </p:spPr>
      </p:pic>
      <p:pic>
        <p:nvPicPr>
          <p:cNvPr id="2" name="图片 1">
            <a:extLst>
              <a:ext uri="{FF2B5EF4-FFF2-40B4-BE49-F238E27FC236}">
                <a16:creationId xmlns:a16="http://schemas.microsoft.com/office/drawing/2014/main" id="{F501EEF5-6FAD-48CC-A0A9-9A148F195890}"/>
              </a:ext>
            </a:extLst>
          </p:cNvPr>
          <p:cNvPicPr>
            <a:picLocks noChangeAspect="1"/>
          </p:cNvPicPr>
          <p:nvPr/>
        </p:nvPicPr>
        <p:blipFill>
          <a:blip r:embed="rId4"/>
          <a:stretch>
            <a:fillRect/>
          </a:stretch>
        </p:blipFill>
        <p:spPr>
          <a:xfrm>
            <a:off x="8169356" y="1440620"/>
            <a:ext cx="2913756" cy="2764919"/>
          </a:xfrm>
          <a:prstGeom prst="rect">
            <a:avLst/>
          </a:prstGeom>
        </p:spPr>
      </p:pic>
      <p:sp>
        <p:nvSpPr>
          <p:cNvPr id="9" name="文本框 8">
            <a:extLst>
              <a:ext uri="{FF2B5EF4-FFF2-40B4-BE49-F238E27FC236}">
                <a16:creationId xmlns:a16="http://schemas.microsoft.com/office/drawing/2014/main" id="{74AE4250-3059-4A6C-A540-C4E5EB706A40}"/>
              </a:ext>
            </a:extLst>
          </p:cNvPr>
          <p:cNvSpPr txBox="1"/>
          <p:nvPr/>
        </p:nvSpPr>
        <p:spPr>
          <a:xfrm>
            <a:off x="8081992" y="5082490"/>
            <a:ext cx="3980910" cy="830997"/>
          </a:xfrm>
          <a:prstGeom prst="rect">
            <a:avLst/>
          </a:prstGeom>
          <a:noFill/>
        </p:spPr>
        <p:txBody>
          <a:bodyPr wrap="square" rtlCol="0">
            <a:spAutoFit/>
          </a:bodyPr>
          <a:lstStyle/>
          <a:p>
            <a:r>
              <a:rPr lang="en-US" altLang="zh-CN" sz="2400" dirty="0">
                <a:solidFill>
                  <a:srgbClr val="3333CC"/>
                </a:solidFill>
                <a:latin typeface="华文楷体" panose="02010600040101010101" pitchFamily="2" charset="-122"/>
                <a:ea typeface="华文楷体" panose="02010600040101010101" pitchFamily="2" charset="-122"/>
              </a:rPr>
              <a:t>Accurately scan the geometry and environments around BHs</a:t>
            </a:r>
            <a:endParaRPr lang="zh-CN" altLang="en-US" sz="2400" dirty="0">
              <a:solidFill>
                <a:srgbClr val="3333CC"/>
              </a:solidFill>
              <a:latin typeface="华文楷体" panose="02010600040101010101" pitchFamily="2" charset="-122"/>
              <a:ea typeface="华文楷体" panose="02010600040101010101" pitchFamily="2" charset="-122"/>
            </a:endParaRPr>
          </a:p>
        </p:txBody>
      </p:sp>
      <p:sp>
        <p:nvSpPr>
          <p:cNvPr id="8" name="文本框 7">
            <a:extLst>
              <a:ext uri="{FF2B5EF4-FFF2-40B4-BE49-F238E27FC236}">
                <a16:creationId xmlns:a16="http://schemas.microsoft.com/office/drawing/2014/main" id="{8F009106-F61B-4FCE-827C-E4E27B58CE7A}"/>
              </a:ext>
            </a:extLst>
          </p:cNvPr>
          <p:cNvSpPr txBox="1"/>
          <p:nvPr/>
        </p:nvSpPr>
        <p:spPr>
          <a:xfrm>
            <a:off x="8510775" y="4503361"/>
            <a:ext cx="2664296" cy="461665"/>
          </a:xfrm>
          <a:prstGeom prst="rect">
            <a:avLst/>
          </a:prstGeom>
          <a:noFill/>
        </p:spPr>
        <p:txBody>
          <a:bodyPr wrap="square" rtlCol="0">
            <a:spAutoFit/>
          </a:bodyPr>
          <a:lstStyle/>
          <a:p>
            <a:pPr algn="ctr"/>
            <a:r>
              <a:rPr lang="en-US" altLang="zh-CN" sz="2400" dirty="0">
                <a:solidFill>
                  <a:srgbClr val="3333CC"/>
                </a:solidFill>
                <a:latin typeface="华文楷体" panose="02010600040101010101" pitchFamily="2" charset="-122"/>
                <a:ea typeface="华文楷体" panose="02010600040101010101" pitchFamily="2" charset="-122"/>
              </a:rPr>
              <a:t>Thousands of cycles</a:t>
            </a:r>
          </a:p>
        </p:txBody>
      </p:sp>
      <p:pic>
        <p:nvPicPr>
          <p:cNvPr id="21506" name="Picture 2" descr="Detecting scalar fields with Extreme Mass Ratio Inspirals ...">
            <a:extLst>
              <a:ext uri="{FF2B5EF4-FFF2-40B4-BE49-F238E27FC236}">
                <a16:creationId xmlns:a16="http://schemas.microsoft.com/office/drawing/2014/main" id="{22E3B482-AFB0-43A6-8490-564387EEFE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49" r="17109"/>
          <a:stretch/>
        </p:blipFill>
        <p:spPr bwMode="auto">
          <a:xfrm>
            <a:off x="821891" y="4298329"/>
            <a:ext cx="3895749" cy="2152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038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0C7E64-71C9-4E5D-9C81-AD03EE985269}"/>
              </a:ext>
            </a:extLst>
          </p:cNvPr>
          <p:cNvSpPr>
            <a:spLocks noGrp="1"/>
          </p:cNvSpPr>
          <p:nvPr>
            <p:ph type="title"/>
          </p:nvPr>
        </p:nvSpPr>
        <p:spPr/>
        <p:txBody>
          <a:bodyPr/>
          <a:lstStyle/>
          <a:p>
            <a:r>
              <a:rPr lang="en-US" altLang="zh-CN" dirty="0"/>
              <a:t>The distinction between vector and scalar charges</a:t>
            </a:r>
            <a:endParaRPr lang="zh-CN" altLang="en-US" dirty="0"/>
          </a:p>
        </p:txBody>
      </p:sp>
      <p:pic>
        <p:nvPicPr>
          <p:cNvPr id="4" name="图片 3">
            <a:extLst>
              <a:ext uri="{FF2B5EF4-FFF2-40B4-BE49-F238E27FC236}">
                <a16:creationId xmlns:a16="http://schemas.microsoft.com/office/drawing/2014/main" id="{474FB793-06FB-45C3-A09E-6DB460FF4B0B}"/>
              </a:ext>
            </a:extLst>
          </p:cNvPr>
          <p:cNvPicPr>
            <a:picLocks noChangeAspect="1"/>
          </p:cNvPicPr>
          <p:nvPr/>
        </p:nvPicPr>
        <p:blipFill>
          <a:blip r:embed="rId2"/>
          <a:stretch>
            <a:fillRect/>
          </a:stretch>
        </p:blipFill>
        <p:spPr>
          <a:xfrm>
            <a:off x="393944" y="1207533"/>
            <a:ext cx="5816364" cy="5602077"/>
          </a:xfrm>
          <a:prstGeom prst="rect">
            <a:avLst/>
          </a:prstGeom>
        </p:spPr>
      </p:pic>
      <p:pic>
        <p:nvPicPr>
          <p:cNvPr id="5" name="图片 4">
            <a:extLst>
              <a:ext uri="{FF2B5EF4-FFF2-40B4-BE49-F238E27FC236}">
                <a16:creationId xmlns:a16="http://schemas.microsoft.com/office/drawing/2014/main" id="{EECC8C43-9FC1-4B26-9244-C0F7692334BB}"/>
              </a:ext>
            </a:extLst>
          </p:cNvPr>
          <p:cNvPicPr>
            <a:picLocks noChangeAspect="1"/>
          </p:cNvPicPr>
          <p:nvPr/>
        </p:nvPicPr>
        <p:blipFill>
          <a:blip r:embed="rId3"/>
          <a:stretch>
            <a:fillRect/>
          </a:stretch>
        </p:blipFill>
        <p:spPr>
          <a:xfrm>
            <a:off x="6614950" y="1207533"/>
            <a:ext cx="5183106" cy="5513942"/>
          </a:xfrm>
          <a:prstGeom prst="rect">
            <a:avLst/>
          </a:prstGeom>
        </p:spPr>
      </p:pic>
    </p:spTree>
    <p:extLst>
      <p:ext uri="{BB962C8B-B14F-4D97-AF65-F5344CB8AC3E}">
        <p14:creationId xmlns:p14="http://schemas.microsoft.com/office/powerpoint/2010/main" val="2090222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758141-26B3-4926-BAD8-45D007238AB3}"/>
              </a:ext>
            </a:extLst>
          </p:cNvPr>
          <p:cNvSpPr>
            <a:spLocks noGrp="1"/>
          </p:cNvSpPr>
          <p:nvPr>
            <p:ph type="title"/>
          </p:nvPr>
        </p:nvSpPr>
        <p:spPr/>
        <p:txBody>
          <a:bodyPr/>
          <a:lstStyle/>
          <a:p>
            <a:r>
              <a:rPr lang="en-US" altLang="zh-CN" dirty="0"/>
              <a:t>The distinction between vector and scalar charges</a:t>
            </a:r>
            <a:endParaRPr lang="zh-CN" altLang="en-US" dirty="0"/>
          </a:p>
        </p:txBody>
      </p:sp>
      <p:pic>
        <p:nvPicPr>
          <p:cNvPr id="7" name="图片 6">
            <a:extLst>
              <a:ext uri="{FF2B5EF4-FFF2-40B4-BE49-F238E27FC236}">
                <a16:creationId xmlns:a16="http://schemas.microsoft.com/office/drawing/2014/main" id="{02116E94-D8BA-4C76-BAEA-3031EF0120B3}"/>
              </a:ext>
            </a:extLst>
          </p:cNvPr>
          <p:cNvPicPr>
            <a:picLocks noChangeAspect="1"/>
          </p:cNvPicPr>
          <p:nvPr/>
        </p:nvPicPr>
        <p:blipFill>
          <a:blip r:embed="rId3"/>
          <a:stretch>
            <a:fillRect/>
          </a:stretch>
        </p:blipFill>
        <p:spPr>
          <a:xfrm>
            <a:off x="939952" y="1248705"/>
            <a:ext cx="5427100" cy="5472770"/>
          </a:xfrm>
          <a:prstGeom prst="rect">
            <a:avLst/>
          </a:prstGeom>
        </p:spPr>
      </p:pic>
      <p:sp>
        <p:nvSpPr>
          <p:cNvPr id="3" name="内容占位符 2">
            <a:extLst>
              <a:ext uri="{FF2B5EF4-FFF2-40B4-BE49-F238E27FC236}">
                <a16:creationId xmlns:a16="http://schemas.microsoft.com/office/drawing/2014/main" id="{510CAE53-FF12-4E99-B95C-A8C2E8BBC50C}"/>
              </a:ext>
            </a:extLst>
          </p:cNvPr>
          <p:cNvSpPr>
            <a:spLocks noGrp="1"/>
          </p:cNvSpPr>
          <p:nvPr>
            <p:ph idx="1"/>
          </p:nvPr>
        </p:nvSpPr>
        <p:spPr>
          <a:xfrm>
            <a:off x="3032867" y="1253331"/>
            <a:ext cx="4771986" cy="4351338"/>
          </a:xfrm>
        </p:spPr>
        <p:txBody>
          <a:bodyPr/>
          <a:lstStyle/>
          <a:p>
            <a:r>
              <a:rPr lang="en-US" altLang="zh-CN" dirty="0"/>
              <a:t>FIM (LISA one year)</a:t>
            </a:r>
            <a:endParaRPr lang="zh-CN" altLang="en-US" dirty="0"/>
          </a:p>
        </p:txBody>
      </p:sp>
      <p:sp>
        <p:nvSpPr>
          <p:cNvPr id="12" name="文本框 11">
            <a:extLst>
              <a:ext uri="{FF2B5EF4-FFF2-40B4-BE49-F238E27FC236}">
                <a16:creationId xmlns:a16="http://schemas.microsoft.com/office/drawing/2014/main" id="{A0AF1797-DFEC-4A39-846F-CE02FB6953A3}"/>
              </a:ext>
            </a:extLst>
          </p:cNvPr>
          <p:cNvSpPr txBox="1"/>
          <p:nvPr/>
        </p:nvSpPr>
        <p:spPr>
          <a:xfrm>
            <a:off x="2801513" y="1737834"/>
            <a:ext cx="4632550" cy="369332"/>
          </a:xfrm>
          <a:prstGeom prst="rect">
            <a:avLst/>
          </a:prstGeom>
          <a:noFill/>
        </p:spPr>
        <p:txBody>
          <a:bodyPr wrap="none" rtlCol="0">
            <a:spAutoFit/>
          </a:bodyPr>
          <a:lstStyle/>
          <a:p>
            <a:r>
              <a:rPr lang="en-US" altLang="zh-CN" dirty="0">
                <a:latin typeface="Times New Roman" panose="02020603050405020304" pitchFamily="18" charset="0"/>
                <a:ea typeface="华文楷体" panose="02010600040101010101" pitchFamily="2" charset="-122"/>
                <a:cs typeface="Times New Roman" panose="02020603050405020304" pitchFamily="18" charset="0"/>
              </a:rPr>
              <a:t>C. Zhang and Y. Gong, PRD 110 (2024) 104052</a:t>
            </a:r>
            <a:endParaRPr lang="zh-CN" altLang="en-US" dirty="0"/>
          </a:p>
        </p:txBody>
      </p:sp>
      <p:pic>
        <p:nvPicPr>
          <p:cNvPr id="13" name="图片 12">
            <a:extLst>
              <a:ext uri="{FF2B5EF4-FFF2-40B4-BE49-F238E27FC236}">
                <a16:creationId xmlns:a16="http://schemas.microsoft.com/office/drawing/2014/main" id="{57E02775-9D14-4372-98DD-12347A778C41}"/>
              </a:ext>
            </a:extLst>
          </p:cNvPr>
          <p:cNvPicPr>
            <a:picLocks noChangeAspect="1"/>
          </p:cNvPicPr>
          <p:nvPr/>
        </p:nvPicPr>
        <p:blipFill>
          <a:blip r:embed="rId4"/>
          <a:stretch>
            <a:fillRect/>
          </a:stretch>
        </p:blipFill>
        <p:spPr>
          <a:xfrm>
            <a:off x="6576034" y="1248705"/>
            <a:ext cx="5432608" cy="5300642"/>
          </a:xfrm>
          <a:prstGeom prst="rect">
            <a:avLst/>
          </a:prstGeom>
        </p:spPr>
      </p:pic>
    </p:spTree>
    <p:extLst>
      <p:ext uri="{BB962C8B-B14F-4D97-AF65-F5344CB8AC3E}">
        <p14:creationId xmlns:p14="http://schemas.microsoft.com/office/powerpoint/2010/main" val="3053967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EBCC8-8DDF-4D42-9B3A-EEA028B3F2A2}"/>
              </a:ext>
            </a:extLst>
          </p:cNvPr>
          <p:cNvSpPr>
            <a:spLocks noGrp="1"/>
          </p:cNvSpPr>
          <p:nvPr>
            <p:ph type="title"/>
          </p:nvPr>
        </p:nvSpPr>
        <p:spPr/>
        <p:txBody>
          <a:bodyPr/>
          <a:lstStyle/>
          <a:p>
            <a:r>
              <a:rPr lang="en-US" altLang="zh-CN" dirty="0"/>
              <a:t>The distinction between vector and scalar charges</a:t>
            </a:r>
            <a:endParaRPr lang="zh-CN" altLang="en-US" dirty="0"/>
          </a:p>
        </p:txBody>
      </p:sp>
      <p:sp>
        <p:nvSpPr>
          <p:cNvPr id="3" name="内容占位符 2">
            <a:extLst>
              <a:ext uri="{FF2B5EF4-FFF2-40B4-BE49-F238E27FC236}">
                <a16:creationId xmlns:a16="http://schemas.microsoft.com/office/drawing/2014/main" id="{3C34151F-DBF5-4744-BE0B-865F863888BD}"/>
              </a:ext>
            </a:extLst>
          </p:cNvPr>
          <p:cNvSpPr>
            <a:spLocks noGrp="1"/>
          </p:cNvSpPr>
          <p:nvPr>
            <p:ph idx="1"/>
          </p:nvPr>
        </p:nvSpPr>
        <p:spPr>
          <a:xfrm>
            <a:off x="704637" y="1486577"/>
            <a:ext cx="5161907" cy="4616271"/>
          </a:xfrm>
        </p:spPr>
        <p:txBody>
          <a:bodyPr/>
          <a:lstStyle/>
          <a:p>
            <a:r>
              <a:rPr lang="en-US" altLang="zh-CN" dirty="0"/>
              <a:t>Including extra polarizations can break the correlations between the scalar field and vector field.</a:t>
            </a:r>
            <a:endParaRPr lang="zh-CN" altLang="en-US" dirty="0"/>
          </a:p>
        </p:txBody>
      </p:sp>
      <p:pic>
        <p:nvPicPr>
          <p:cNvPr id="4" name="图片 3">
            <a:extLst>
              <a:ext uri="{FF2B5EF4-FFF2-40B4-BE49-F238E27FC236}">
                <a16:creationId xmlns:a16="http://schemas.microsoft.com/office/drawing/2014/main" id="{BBC1467F-EDF3-4BAE-8308-C92ED7B50B24}"/>
              </a:ext>
            </a:extLst>
          </p:cNvPr>
          <p:cNvPicPr>
            <a:picLocks noChangeAspect="1"/>
          </p:cNvPicPr>
          <p:nvPr/>
        </p:nvPicPr>
        <p:blipFill>
          <a:blip r:embed="rId4"/>
          <a:stretch>
            <a:fillRect/>
          </a:stretch>
        </p:blipFill>
        <p:spPr>
          <a:xfrm>
            <a:off x="6229564" y="1095144"/>
            <a:ext cx="5434251" cy="5626331"/>
          </a:xfrm>
          <a:prstGeom prst="rect">
            <a:avLst/>
          </a:prstGeom>
        </p:spPr>
      </p:pic>
      <p:graphicFrame>
        <p:nvGraphicFramePr>
          <p:cNvPr id="5" name="对象 4">
            <a:extLst>
              <a:ext uri="{FF2B5EF4-FFF2-40B4-BE49-F238E27FC236}">
                <a16:creationId xmlns:a16="http://schemas.microsoft.com/office/drawing/2014/main" id="{FA1B006E-0616-417B-90C9-5F84D3C817F0}"/>
              </a:ext>
            </a:extLst>
          </p:cNvPr>
          <p:cNvGraphicFramePr>
            <a:graphicFrameLocks noChangeAspect="1"/>
          </p:cNvGraphicFramePr>
          <p:nvPr>
            <p:extLst/>
          </p:nvPr>
        </p:nvGraphicFramePr>
        <p:xfrm>
          <a:off x="1831440" y="3778134"/>
          <a:ext cx="1454150" cy="260350"/>
        </p:xfrm>
        <a:graphic>
          <a:graphicData uri="http://schemas.openxmlformats.org/presentationml/2006/ole">
            <mc:AlternateContent xmlns:mc="http://schemas.openxmlformats.org/markup-compatibility/2006">
              <mc:Choice xmlns:v="urn:schemas-microsoft-com:vml" Requires="v">
                <p:oleObj spid="_x0000_s95312" name="Formula" r:id="rId5" imgW="842040" imgH="151200" progId="Equation.Ribbit">
                  <p:embed/>
                </p:oleObj>
              </mc:Choice>
              <mc:Fallback>
                <p:oleObj name="Formula" r:id="rId5" imgW="842040" imgH="151200" progId="Equation.Ribbit">
                  <p:embed/>
                  <p:pic>
                    <p:nvPicPr>
                      <p:cNvPr id="5" name="对象 4">
                        <a:extLst>
                          <a:ext uri="{FF2B5EF4-FFF2-40B4-BE49-F238E27FC236}">
                            <a16:creationId xmlns:a16="http://schemas.microsoft.com/office/drawing/2014/main" id="{FA1B006E-0616-417B-90C9-5F84D3C817F0}"/>
                          </a:ext>
                        </a:extLst>
                      </p:cNvPr>
                      <p:cNvPicPr/>
                      <p:nvPr/>
                    </p:nvPicPr>
                    <p:blipFill>
                      <a:blip r:embed="rId6"/>
                      <a:stretch>
                        <a:fillRect/>
                      </a:stretch>
                    </p:blipFill>
                    <p:spPr>
                      <a:xfrm>
                        <a:off x="1831440" y="3778134"/>
                        <a:ext cx="1454150" cy="260350"/>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011B5A84-51FD-473F-9978-F9FDFC4F1C0E}"/>
              </a:ext>
            </a:extLst>
          </p:cNvPr>
          <p:cNvSpPr txBox="1"/>
          <p:nvPr/>
        </p:nvSpPr>
        <p:spPr>
          <a:xfrm>
            <a:off x="1866612" y="4281572"/>
            <a:ext cx="1418978"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SNR=150</a:t>
            </a:r>
            <a:endParaRPr lang="zh-CN" altLang="en-US" sz="2400" dirty="0">
              <a:latin typeface="Times New Roman" panose="02020603050405020304" pitchFamily="18" charset="0"/>
              <a:cs typeface="Times New Roman" panose="02020603050405020304" pitchFamily="18" charset="0"/>
            </a:endParaRPr>
          </a:p>
        </p:txBody>
      </p:sp>
      <p:graphicFrame>
        <p:nvGraphicFramePr>
          <p:cNvPr id="7" name="对象 6">
            <a:extLst>
              <a:ext uri="{FF2B5EF4-FFF2-40B4-BE49-F238E27FC236}">
                <a16:creationId xmlns:a16="http://schemas.microsoft.com/office/drawing/2014/main" id="{A60239CF-04C8-4F74-9252-78D8109C36C9}"/>
              </a:ext>
            </a:extLst>
          </p:cNvPr>
          <p:cNvGraphicFramePr>
            <a:graphicFrameLocks noChangeAspect="1"/>
          </p:cNvGraphicFramePr>
          <p:nvPr>
            <p:extLst/>
          </p:nvPr>
        </p:nvGraphicFramePr>
        <p:xfrm>
          <a:off x="1013762" y="3138086"/>
          <a:ext cx="4024312" cy="320675"/>
        </p:xfrm>
        <a:graphic>
          <a:graphicData uri="http://schemas.openxmlformats.org/presentationml/2006/ole">
            <mc:AlternateContent xmlns:mc="http://schemas.openxmlformats.org/markup-compatibility/2006">
              <mc:Choice xmlns:v="urn:schemas-microsoft-com:vml" Requires="v">
                <p:oleObj spid="_x0000_s95313" name="Formula" r:id="rId7" imgW="2328120" imgH="185760" progId="Equation.Ribbit">
                  <p:embed/>
                </p:oleObj>
              </mc:Choice>
              <mc:Fallback>
                <p:oleObj name="Formula" r:id="rId7" imgW="2328120" imgH="185760" progId="Equation.Ribbit">
                  <p:embed/>
                  <p:pic>
                    <p:nvPicPr>
                      <p:cNvPr id="7" name="对象 6">
                        <a:extLst>
                          <a:ext uri="{FF2B5EF4-FFF2-40B4-BE49-F238E27FC236}">
                            <a16:creationId xmlns:a16="http://schemas.microsoft.com/office/drawing/2014/main" id="{A60239CF-04C8-4F74-9252-78D8109C36C9}"/>
                          </a:ext>
                        </a:extLst>
                      </p:cNvPr>
                      <p:cNvPicPr/>
                      <p:nvPr/>
                    </p:nvPicPr>
                    <p:blipFill>
                      <a:blip r:embed="rId8"/>
                      <a:stretch>
                        <a:fillRect/>
                      </a:stretch>
                    </p:blipFill>
                    <p:spPr>
                      <a:xfrm>
                        <a:off x="1013762" y="3138086"/>
                        <a:ext cx="4024312" cy="320675"/>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1EE9680E-81A6-4323-A5AD-872A2451BF9C}"/>
              </a:ext>
            </a:extLst>
          </p:cNvPr>
          <p:cNvGraphicFramePr>
            <a:graphicFrameLocks noChangeAspect="1"/>
          </p:cNvGraphicFramePr>
          <p:nvPr>
            <p:extLst/>
          </p:nvPr>
        </p:nvGraphicFramePr>
        <p:xfrm>
          <a:off x="2730500" y="5241925"/>
          <a:ext cx="925513" cy="260350"/>
        </p:xfrm>
        <a:graphic>
          <a:graphicData uri="http://schemas.openxmlformats.org/presentationml/2006/ole">
            <mc:AlternateContent xmlns:mc="http://schemas.openxmlformats.org/markup-compatibility/2006">
              <mc:Choice xmlns:v="urn:schemas-microsoft-com:vml" Requires="v">
                <p:oleObj spid="_x0000_s95314" name="Formula" r:id="rId9" imgW="534960" imgH="151200" progId="Equation.Ribbit">
                  <p:embed/>
                </p:oleObj>
              </mc:Choice>
              <mc:Fallback>
                <p:oleObj name="Formula" r:id="rId9" imgW="534960" imgH="151200" progId="Equation.Ribbit">
                  <p:embed/>
                  <p:pic>
                    <p:nvPicPr>
                      <p:cNvPr id="8" name="对象 7">
                        <a:extLst>
                          <a:ext uri="{FF2B5EF4-FFF2-40B4-BE49-F238E27FC236}">
                            <a16:creationId xmlns:a16="http://schemas.microsoft.com/office/drawing/2014/main" id="{1EE9680E-81A6-4323-A5AD-872A2451BF9C}"/>
                          </a:ext>
                        </a:extLst>
                      </p:cNvPr>
                      <p:cNvPicPr/>
                      <p:nvPr/>
                    </p:nvPicPr>
                    <p:blipFill>
                      <a:blip r:embed="rId10"/>
                      <a:stretch>
                        <a:fillRect/>
                      </a:stretch>
                    </p:blipFill>
                    <p:spPr>
                      <a:xfrm>
                        <a:off x="2730500" y="5241925"/>
                        <a:ext cx="925513" cy="260350"/>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665DDB5B-8B13-4A99-9F40-9656CA4781BB}"/>
              </a:ext>
            </a:extLst>
          </p:cNvPr>
          <p:cNvSpPr txBox="1"/>
          <p:nvPr/>
        </p:nvSpPr>
        <p:spPr>
          <a:xfrm>
            <a:off x="838200" y="5893203"/>
            <a:ext cx="4632550" cy="369332"/>
          </a:xfrm>
          <a:prstGeom prst="rect">
            <a:avLst/>
          </a:prstGeom>
          <a:noFill/>
        </p:spPr>
        <p:txBody>
          <a:bodyPr wrap="none" rtlCol="0">
            <a:spAutoFit/>
          </a:bodyPr>
          <a:lstStyle/>
          <a:p>
            <a:r>
              <a:rPr lang="en-US" altLang="zh-CN" dirty="0">
                <a:latin typeface="Times New Roman" panose="02020603050405020304" pitchFamily="18" charset="0"/>
                <a:ea typeface="华文楷体" panose="02010600040101010101" pitchFamily="2" charset="-122"/>
                <a:cs typeface="Times New Roman" panose="02020603050405020304" pitchFamily="18" charset="0"/>
              </a:rPr>
              <a:t>C. Zhang and Y. Gong, PRD 110 (2024) 104052</a:t>
            </a:r>
            <a:endParaRPr lang="zh-CN" altLang="en-US" dirty="0"/>
          </a:p>
        </p:txBody>
      </p:sp>
    </p:spTree>
    <p:extLst>
      <p:ext uri="{BB962C8B-B14F-4D97-AF65-F5344CB8AC3E}">
        <p14:creationId xmlns:p14="http://schemas.microsoft.com/office/powerpoint/2010/main" val="2492912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A784D1-527A-4C58-8497-5931D6064FFA}"/>
              </a:ext>
            </a:extLst>
          </p:cNvPr>
          <p:cNvSpPr>
            <a:spLocks noGrp="1"/>
          </p:cNvSpPr>
          <p:nvPr>
            <p:ph type="title"/>
          </p:nvPr>
        </p:nvSpPr>
        <p:spPr/>
        <p:txBody>
          <a:bodyPr/>
          <a:lstStyle/>
          <a:p>
            <a:r>
              <a:rPr lang="en-US" altLang="zh-CN" dirty="0"/>
              <a:t>Discussions: Self-force method</a:t>
            </a:r>
            <a:endParaRPr lang="zh-CN" altLang="en-US" dirty="0"/>
          </a:p>
        </p:txBody>
      </p:sp>
      <p:sp>
        <p:nvSpPr>
          <p:cNvPr id="3" name="内容占位符 2">
            <a:extLst>
              <a:ext uri="{FF2B5EF4-FFF2-40B4-BE49-F238E27FC236}">
                <a16:creationId xmlns:a16="http://schemas.microsoft.com/office/drawing/2014/main" id="{0ED83AC7-C1C6-4CE7-B911-DE244DC2BF44}"/>
              </a:ext>
            </a:extLst>
          </p:cNvPr>
          <p:cNvSpPr>
            <a:spLocks noGrp="1"/>
          </p:cNvSpPr>
          <p:nvPr>
            <p:ph idx="1"/>
          </p:nvPr>
        </p:nvSpPr>
        <p:spPr>
          <a:xfrm>
            <a:off x="339437" y="1253330"/>
            <a:ext cx="10515600" cy="5350669"/>
          </a:xfrm>
        </p:spPr>
        <p:txBody>
          <a:bodyPr/>
          <a:lstStyle/>
          <a:p>
            <a:r>
              <a:rPr lang="en-US" altLang="zh-CN" dirty="0"/>
              <a:t>The necessary of Self-force method</a:t>
            </a:r>
          </a:p>
          <a:p>
            <a:endParaRPr lang="en-US" altLang="zh-CN" dirty="0"/>
          </a:p>
          <a:p>
            <a:endParaRPr lang="en-US" altLang="zh-CN" dirty="0"/>
          </a:p>
          <a:p>
            <a:endParaRPr lang="en-US" altLang="zh-CN" dirty="0"/>
          </a:p>
          <a:p>
            <a:endParaRPr lang="en-US" altLang="zh-CN" dirty="0"/>
          </a:p>
          <a:p>
            <a:endParaRPr lang="en-US" altLang="zh-CN" dirty="0"/>
          </a:p>
          <a:p>
            <a:r>
              <a:rPr lang="en-US" altLang="zh-CN" dirty="0"/>
              <a:t>Effective source</a:t>
            </a:r>
            <a:endParaRPr lang="zh-CN" altLang="en-US" dirty="0"/>
          </a:p>
        </p:txBody>
      </p:sp>
      <p:sp>
        <p:nvSpPr>
          <p:cNvPr id="4" name="文本框 3">
            <a:extLst>
              <a:ext uri="{FF2B5EF4-FFF2-40B4-BE49-F238E27FC236}">
                <a16:creationId xmlns:a16="http://schemas.microsoft.com/office/drawing/2014/main" id="{3FDDA692-B1C5-4F7A-A144-9B18936F3423}"/>
              </a:ext>
            </a:extLst>
          </p:cNvPr>
          <p:cNvSpPr txBox="1"/>
          <p:nvPr/>
        </p:nvSpPr>
        <p:spPr bwMode="auto">
          <a:xfrm>
            <a:off x="6952909" y="4484220"/>
            <a:ext cx="5096267" cy="369332"/>
          </a:xfrm>
          <a:prstGeom prst="rect">
            <a:avLst/>
          </a:prstGeom>
          <a:noFill/>
          <a:ln>
            <a:noFill/>
          </a:ln>
        </p:spPr>
        <p:txBody>
          <a:bodyPr wrap="none" rtlCol="0">
            <a:spAutoFit/>
          </a:bodyPr>
          <a:lstStyle/>
          <a:p>
            <a:r>
              <a:rPr lang="en-US" altLang="zh-CN" dirty="0">
                <a:latin typeface="Times New Roman" panose="02020603050405020304" pitchFamily="18" charset="0"/>
                <a:cs typeface="Times New Roman" panose="02020603050405020304" pitchFamily="18" charset="0"/>
              </a:rPr>
              <a:t>Barack &amp; Pound, Rep. Prog. Phys. 82 (2019) 016904</a:t>
            </a:r>
            <a:endParaRPr lang="zh-CN" altLang="en-US"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D00CE379-BB1B-4595-8756-BA2A375A5AF6}"/>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189651" y="1374941"/>
            <a:ext cx="4164149" cy="3109279"/>
          </a:xfrm>
          <a:prstGeom prst="rect">
            <a:avLst/>
          </a:prstGeom>
        </p:spPr>
      </p:pic>
      <p:grpSp>
        <p:nvGrpSpPr>
          <p:cNvPr id="6" name="组合 5">
            <a:extLst>
              <a:ext uri="{FF2B5EF4-FFF2-40B4-BE49-F238E27FC236}">
                <a16:creationId xmlns:a16="http://schemas.microsoft.com/office/drawing/2014/main" id="{CF4774FE-E7A5-4DC7-B5E5-2C7E090D596D}"/>
              </a:ext>
            </a:extLst>
          </p:cNvPr>
          <p:cNvGrpSpPr/>
          <p:nvPr/>
        </p:nvGrpSpPr>
        <p:grpSpPr>
          <a:xfrm>
            <a:off x="626944" y="2120488"/>
            <a:ext cx="3936754" cy="2085693"/>
            <a:chOff x="8451265" y="1126930"/>
            <a:chExt cx="3686175" cy="1952936"/>
          </a:xfrm>
        </p:grpSpPr>
        <p:grpSp>
          <p:nvGrpSpPr>
            <p:cNvPr id="7" name="组合 6">
              <a:extLst>
                <a:ext uri="{FF2B5EF4-FFF2-40B4-BE49-F238E27FC236}">
                  <a16:creationId xmlns:a16="http://schemas.microsoft.com/office/drawing/2014/main" id="{E2A6A6E3-4581-4431-A7A8-2A64B218237F}"/>
                </a:ext>
              </a:extLst>
            </p:cNvPr>
            <p:cNvGrpSpPr/>
            <p:nvPr/>
          </p:nvGrpSpPr>
          <p:grpSpPr>
            <a:xfrm>
              <a:off x="8451265" y="1126930"/>
              <a:ext cx="3686175" cy="1952936"/>
              <a:chOff x="8451265" y="1126930"/>
              <a:chExt cx="3686175" cy="1952936"/>
            </a:xfrm>
          </p:grpSpPr>
          <p:pic>
            <p:nvPicPr>
              <p:cNvPr id="9" name="图片 8">
                <a:extLst>
                  <a:ext uri="{FF2B5EF4-FFF2-40B4-BE49-F238E27FC236}">
                    <a16:creationId xmlns:a16="http://schemas.microsoft.com/office/drawing/2014/main" id="{B885C164-EEB0-49E8-894C-EBFADEA68E92}"/>
                  </a:ext>
                </a:extLst>
              </p:cNvPr>
              <p:cNvPicPr>
                <a:picLocks noChangeAspect="1"/>
              </p:cNvPicPr>
              <p:nvPr/>
            </p:nvPicPr>
            <p:blipFill rotWithShape="1">
              <a:blip r:embed="rId44">
                <a:extLst>
                  <a:ext uri="{28A0092B-C50C-407E-A947-70E740481C1C}">
                    <a14:useLocalDpi xmlns:a14="http://schemas.microsoft.com/office/drawing/2010/main" val="0"/>
                  </a:ext>
                </a:extLst>
              </a:blip>
              <a:srcRect l="10368" t="40068" r="13610" b="31455"/>
              <a:stretch/>
            </p:blipFill>
            <p:spPr>
              <a:xfrm>
                <a:off x="8451265" y="1126930"/>
                <a:ext cx="3686175" cy="1952936"/>
              </a:xfrm>
              <a:prstGeom prst="rect">
                <a:avLst/>
              </a:prstGeom>
            </p:spPr>
          </p:pic>
          <p:sp>
            <p:nvSpPr>
              <p:cNvPr id="10" name="文本框 9">
                <a:extLst>
                  <a:ext uri="{FF2B5EF4-FFF2-40B4-BE49-F238E27FC236}">
                    <a16:creationId xmlns:a16="http://schemas.microsoft.com/office/drawing/2014/main" id="{799EAB46-6BF1-4391-8FA1-DDF10DB39D72}"/>
                  </a:ext>
                </a:extLst>
              </p:cNvPr>
              <p:cNvSpPr txBox="1"/>
              <p:nvPr/>
            </p:nvSpPr>
            <p:spPr bwMode="auto">
              <a:xfrm>
                <a:off x="10355682" y="1809750"/>
                <a:ext cx="962025" cy="369332"/>
              </a:xfrm>
              <a:prstGeom prst="rect">
                <a:avLst/>
              </a:prstGeom>
              <a:noFill/>
              <a:ln>
                <a:noFill/>
              </a:ln>
            </p:spPr>
            <p:txBody>
              <a:bodyPr wrap="square" rtlCol="0">
                <a:spAutoFit/>
              </a:bodyPr>
              <a:lstStyle/>
              <a:p>
                <a:pPr algn="l" eaLnBrk="1" hangingPunct="1"/>
                <a:r>
                  <a:rPr lang="zh-CN" altLang="en-US" dirty="0">
                    <a:solidFill>
                      <a:srgbClr val="2D84A6"/>
                    </a:solidFill>
                    <a:latin typeface="楷体" panose="02010609060101010101" pitchFamily="49" charset="-122"/>
                    <a:ea typeface="楷体" panose="02010609060101010101" pitchFamily="49" charset="-122"/>
                  </a:rPr>
                  <a:t>测地线</a:t>
                </a:r>
              </a:p>
            </p:txBody>
          </p:sp>
        </p:grpSp>
        <p:sp>
          <p:nvSpPr>
            <p:cNvPr id="8" name="文本框 7">
              <a:extLst>
                <a:ext uri="{FF2B5EF4-FFF2-40B4-BE49-F238E27FC236}">
                  <a16:creationId xmlns:a16="http://schemas.microsoft.com/office/drawing/2014/main" id="{ACFA915A-2798-4159-B838-513FB185FA15}"/>
                </a:ext>
              </a:extLst>
            </p:cNvPr>
            <p:cNvSpPr txBox="1"/>
            <p:nvPr/>
          </p:nvSpPr>
          <p:spPr bwMode="auto">
            <a:xfrm rot="434002">
              <a:off x="9570453" y="2497347"/>
              <a:ext cx="962025" cy="369332"/>
            </a:xfrm>
            <a:prstGeom prst="rect">
              <a:avLst/>
            </a:prstGeom>
            <a:noFill/>
            <a:ln>
              <a:solidFill>
                <a:schemeClr val="tx1"/>
              </a:solidFill>
              <a:prstDash val="sysDot"/>
            </a:ln>
          </p:spPr>
          <p:txBody>
            <a:bodyPr wrap="square" rtlCol="0">
              <a:spAutoFit/>
            </a:bodyPr>
            <a:lstStyle/>
            <a:p>
              <a:pPr algn="l" eaLnBrk="1" hangingPunct="1"/>
              <a:r>
                <a:rPr lang="zh-CN" altLang="en-US" dirty="0">
                  <a:solidFill>
                    <a:srgbClr val="00B050"/>
                  </a:solidFill>
                  <a:latin typeface="楷体" panose="02010609060101010101" pitchFamily="49" charset="-122"/>
                  <a:ea typeface="楷体" panose="02010609060101010101" pitchFamily="49" charset="-122"/>
                </a:rPr>
                <a:t>测地线</a:t>
              </a:r>
            </a:p>
          </p:txBody>
        </p:sp>
      </p:grpSp>
      <p:graphicFrame>
        <p:nvGraphicFramePr>
          <p:cNvPr id="11" name="对象 10">
            <a:extLst>
              <a:ext uri="{FF2B5EF4-FFF2-40B4-BE49-F238E27FC236}">
                <a16:creationId xmlns:a16="http://schemas.microsoft.com/office/drawing/2014/main" id="{5969B723-6D57-4E6F-8FD4-FD7F42DF4D5C}"/>
              </a:ext>
            </a:extLst>
          </p:cNvPr>
          <p:cNvGraphicFramePr>
            <a:graphicFrameLocks noChangeAspect="1"/>
          </p:cNvGraphicFramePr>
          <p:nvPr>
            <p:extLst>
              <p:ext uri="{D42A27DB-BD31-4B8C-83A1-F6EECF244321}">
                <p14:modId xmlns:p14="http://schemas.microsoft.com/office/powerpoint/2010/main" val="3011176985"/>
              </p:ext>
            </p:extLst>
          </p:nvPr>
        </p:nvGraphicFramePr>
        <p:xfrm>
          <a:off x="1336963" y="1910938"/>
          <a:ext cx="2151063" cy="419100"/>
        </p:xfrm>
        <a:graphic>
          <a:graphicData uri="http://schemas.openxmlformats.org/presentationml/2006/ole">
            <mc:AlternateContent xmlns:mc="http://schemas.openxmlformats.org/markup-compatibility/2006">
              <mc:Choice xmlns:v="urn:schemas-microsoft-com:vml" Requires="v">
                <p:oleObj spid="_x0000_s97290" name="Formula" r:id="rId45" imgW="1088640" imgH="212400" progId="Equation.Ribbit">
                  <p:embed/>
                </p:oleObj>
              </mc:Choice>
              <mc:Fallback>
                <p:oleObj name="Formula" r:id="rId45" imgW="1088640" imgH="212400" progId="Equation.Ribbit">
                  <p:embed/>
                  <p:pic>
                    <p:nvPicPr>
                      <p:cNvPr id="50" name="对象 49">
                        <a:extLst>
                          <a:ext uri="{FF2B5EF4-FFF2-40B4-BE49-F238E27FC236}">
                            <a16:creationId xmlns:a16="http://schemas.microsoft.com/office/drawing/2014/main" id="{6779FDC9-B08A-4A77-8993-3B60A05E9F48}"/>
                          </a:ext>
                        </a:extLst>
                      </p:cNvPr>
                      <p:cNvPicPr/>
                      <p:nvPr/>
                    </p:nvPicPr>
                    <p:blipFill>
                      <a:blip r:embed="rId46"/>
                      <a:stretch>
                        <a:fillRect/>
                      </a:stretch>
                    </p:blipFill>
                    <p:spPr>
                      <a:xfrm>
                        <a:off x="1336963" y="1910938"/>
                        <a:ext cx="2151063" cy="419100"/>
                      </a:xfrm>
                      <a:prstGeom prst="rect">
                        <a:avLst/>
                      </a:prstGeom>
                    </p:spPr>
                  </p:pic>
                </p:oleObj>
              </mc:Fallback>
            </mc:AlternateContent>
          </a:graphicData>
        </a:graphic>
      </p:graphicFrame>
      <p:grpSp>
        <p:nvGrpSpPr>
          <p:cNvPr id="12" name="组合 11" descr="\documentclass{article}&#10;\usepackage{amsmath}&#10;\usepackage{color}&#10;\pagestyle{empty}&#10;\usepackage{amssymb}&#10;&#10;&#10;\begin{document}&#10;&#10;&#10;\begin{equation*}&#10;F^\alpha_{\rm self}=m \bar{\nabla}^{\alpha\beta\gamma}\bar{h}^{tail, R}(z)&#10;\end{equation*}&#10;&#10;\end{document}" title="IguanaTex Vector Display">
            <a:extLst>
              <a:ext uri="{FF2B5EF4-FFF2-40B4-BE49-F238E27FC236}">
                <a16:creationId xmlns:a16="http://schemas.microsoft.com/office/drawing/2014/main" id="{90965DC3-BC4F-43B6-9220-5572994E7E2C}"/>
              </a:ext>
            </a:extLst>
          </p:cNvPr>
          <p:cNvGrpSpPr>
            <a:grpSpLocks noChangeAspect="1"/>
          </p:cNvGrpSpPr>
          <p:nvPr>
            <p:custDataLst>
              <p:tags r:id="rId2"/>
            </p:custDataLst>
          </p:nvPr>
        </p:nvGrpSpPr>
        <p:grpSpPr>
          <a:xfrm>
            <a:off x="3784513" y="1830569"/>
            <a:ext cx="2978408" cy="343803"/>
            <a:chOff x="6203191" y="4055255"/>
            <a:chExt cx="2992451" cy="345424"/>
          </a:xfrm>
        </p:grpSpPr>
        <p:sp>
          <p:nvSpPr>
            <p:cNvPr id="13" name="任意多边形: 形状 12">
              <a:extLst>
                <a:ext uri="{FF2B5EF4-FFF2-40B4-BE49-F238E27FC236}">
                  <a16:creationId xmlns:a16="http://schemas.microsoft.com/office/drawing/2014/main" id="{6C694F6A-E3AD-4736-B8E2-93DDCBECC610}"/>
                </a:ext>
              </a:extLst>
            </p:cNvPr>
            <p:cNvSpPr/>
            <p:nvPr>
              <p:custDataLst>
                <p:tags r:id="rId17"/>
              </p:custDataLst>
            </p:nvPr>
          </p:nvSpPr>
          <p:spPr>
            <a:xfrm>
              <a:off x="6203191" y="4122634"/>
              <a:ext cx="205364" cy="202383"/>
            </a:xfrm>
            <a:custGeom>
              <a:avLst/>
              <a:gdLst>
                <a:gd name="connsiteX0" fmla="*/ 76748 w 205364"/>
                <a:gd name="connsiteY0" fmla="*/ 105731 h 202383"/>
                <a:gd name="connsiteX1" fmla="*/ 104774 w 205364"/>
                <a:gd name="connsiteY1" fmla="*/ 105731 h 202383"/>
                <a:gd name="connsiteX2" fmla="*/ 128755 w 205364"/>
                <a:gd name="connsiteY2" fmla="*/ 119124 h 202383"/>
                <a:gd name="connsiteX3" fmla="*/ 126733 w 205364"/>
                <a:gd name="connsiteY3" fmla="*/ 133707 h 202383"/>
                <a:gd name="connsiteX4" fmla="*/ 125866 w 205364"/>
                <a:gd name="connsiteY4" fmla="*/ 136981 h 202383"/>
                <a:gd name="connsiteX5" fmla="*/ 129333 w 205364"/>
                <a:gd name="connsiteY5" fmla="*/ 140553 h 202383"/>
                <a:gd name="connsiteX6" fmla="*/ 133667 w 205364"/>
                <a:gd name="connsiteY6" fmla="*/ 134303 h 202383"/>
                <a:gd name="connsiteX7" fmla="*/ 149558 w 205364"/>
                <a:gd name="connsiteY7" fmla="*/ 69719 h 202383"/>
                <a:gd name="connsiteX8" fmla="*/ 150425 w 205364"/>
                <a:gd name="connsiteY8" fmla="*/ 64957 h 202383"/>
                <a:gd name="connsiteX9" fmla="*/ 146958 w 205364"/>
                <a:gd name="connsiteY9" fmla="*/ 61683 h 202383"/>
                <a:gd name="connsiteX10" fmla="*/ 142624 w 205364"/>
                <a:gd name="connsiteY10" fmla="*/ 67933 h 202383"/>
                <a:gd name="connsiteX11" fmla="*/ 105352 w 205364"/>
                <a:gd name="connsiteY11" fmla="*/ 96505 h 202383"/>
                <a:gd name="connsiteX12" fmla="*/ 79059 w 205364"/>
                <a:gd name="connsiteY12" fmla="*/ 96505 h 202383"/>
                <a:gd name="connsiteX13" fmla="*/ 97551 w 205364"/>
                <a:gd name="connsiteY13" fmla="*/ 20908 h 202383"/>
                <a:gd name="connsiteX14" fmla="*/ 113153 w 205364"/>
                <a:gd name="connsiteY14" fmla="*/ 9301 h 202383"/>
                <a:gd name="connsiteX15" fmla="*/ 151292 w 205364"/>
                <a:gd name="connsiteY15" fmla="*/ 9301 h 202383"/>
                <a:gd name="connsiteX16" fmla="*/ 193476 w 205364"/>
                <a:gd name="connsiteY16" fmla="*/ 42040 h 202383"/>
                <a:gd name="connsiteX17" fmla="*/ 192609 w 205364"/>
                <a:gd name="connsiteY17" fmla="*/ 58111 h 202383"/>
                <a:gd name="connsiteX18" fmla="*/ 192031 w 205364"/>
                <a:gd name="connsiteY18" fmla="*/ 63468 h 202383"/>
                <a:gd name="connsiteX19" fmla="*/ 195498 w 205364"/>
                <a:gd name="connsiteY19" fmla="*/ 67040 h 202383"/>
                <a:gd name="connsiteX20" fmla="*/ 199543 w 205364"/>
                <a:gd name="connsiteY20" fmla="*/ 59599 h 202383"/>
                <a:gd name="connsiteX21" fmla="*/ 205322 w 205364"/>
                <a:gd name="connsiteY21" fmla="*/ 8111 h 202383"/>
                <a:gd name="connsiteX22" fmla="*/ 197521 w 205364"/>
                <a:gd name="connsiteY22" fmla="*/ 75 h 202383"/>
                <a:gd name="connsiteX23" fmla="*/ 55945 w 205364"/>
                <a:gd name="connsiteY23" fmla="*/ 75 h 202383"/>
                <a:gd name="connsiteX24" fmla="*/ 47277 w 205364"/>
                <a:gd name="connsiteY24" fmla="*/ 6027 h 202383"/>
                <a:gd name="connsiteX25" fmla="*/ 55367 w 205364"/>
                <a:gd name="connsiteY25" fmla="*/ 9301 h 202383"/>
                <a:gd name="connsiteX26" fmla="*/ 74147 w 205364"/>
                <a:gd name="connsiteY26" fmla="*/ 14658 h 202383"/>
                <a:gd name="connsiteX27" fmla="*/ 72703 w 205364"/>
                <a:gd name="connsiteY27" fmla="*/ 21801 h 202383"/>
                <a:gd name="connsiteX28" fmla="*/ 34564 w 205364"/>
                <a:gd name="connsiteY28" fmla="*/ 179244 h 202383"/>
                <a:gd name="connsiteX29" fmla="*/ 8271 w 205364"/>
                <a:gd name="connsiteY29" fmla="*/ 193232 h 202383"/>
                <a:gd name="connsiteX30" fmla="*/ 181 w 205364"/>
                <a:gd name="connsiteY30" fmla="*/ 198887 h 202383"/>
                <a:gd name="connsiteX31" fmla="*/ 4515 w 205364"/>
                <a:gd name="connsiteY31" fmla="*/ 202458 h 202383"/>
                <a:gd name="connsiteX32" fmla="*/ 42654 w 205364"/>
                <a:gd name="connsiteY32" fmla="*/ 201565 h 202383"/>
                <a:gd name="connsiteX33" fmla="*/ 85705 w 205364"/>
                <a:gd name="connsiteY33" fmla="*/ 202458 h 202383"/>
                <a:gd name="connsiteX34" fmla="*/ 91772 w 205364"/>
                <a:gd name="connsiteY34" fmla="*/ 196804 h 202383"/>
                <a:gd name="connsiteX35" fmla="*/ 90039 w 205364"/>
                <a:gd name="connsiteY35" fmla="*/ 193530 h 202383"/>
                <a:gd name="connsiteX36" fmla="*/ 81949 w 205364"/>
                <a:gd name="connsiteY36" fmla="*/ 193232 h 202383"/>
                <a:gd name="connsiteX37" fmla="*/ 66924 w 205364"/>
                <a:gd name="connsiteY37" fmla="*/ 192637 h 202383"/>
                <a:gd name="connsiteX38" fmla="*/ 57678 w 205364"/>
                <a:gd name="connsiteY38" fmla="*/ 186684 h 202383"/>
                <a:gd name="connsiteX39" fmla="*/ 58834 w 205364"/>
                <a:gd name="connsiteY39" fmla="*/ 179839 h 202383"/>
                <a:gd name="connsiteX40" fmla="*/ 76748 w 205364"/>
                <a:gd name="connsiteY40" fmla="*/ 105731 h 20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364" h="202383">
                  <a:moveTo>
                    <a:pt x="76748" y="105731"/>
                  </a:moveTo>
                  <a:lnTo>
                    <a:pt x="104774" y="105731"/>
                  </a:lnTo>
                  <a:cubicBezTo>
                    <a:pt x="126444" y="105731"/>
                    <a:pt x="128755" y="110493"/>
                    <a:pt x="128755" y="119124"/>
                  </a:cubicBezTo>
                  <a:cubicBezTo>
                    <a:pt x="128755" y="121207"/>
                    <a:pt x="128755" y="124779"/>
                    <a:pt x="126733" y="133707"/>
                  </a:cubicBezTo>
                  <a:cubicBezTo>
                    <a:pt x="126155" y="135196"/>
                    <a:pt x="125866" y="136386"/>
                    <a:pt x="125866" y="136981"/>
                  </a:cubicBezTo>
                  <a:cubicBezTo>
                    <a:pt x="125866" y="139362"/>
                    <a:pt x="127599" y="140553"/>
                    <a:pt x="129333" y="140553"/>
                  </a:cubicBezTo>
                  <a:cubicBezTo>
                    <a:pt x="132222" y="140553"/>
                    <a:pt x="132222" y="139660"/>
                    <a:pt x="133667" y="134303"/>
                  </a:cubicBezTo>
                  <a:lnTo>
                    <a:pt x="149558" y="69719"/>
                  </a:lnTo>
                  <a:cubicBezTo>
                    <a:pt x="150425" y="66445"/>
                    <a:pt x="150425" y="65849"/>
                    <a:pt x="150425" y="64957"/>
                  </a:cubicBezTo>
                  <a:cubicBezTo>
                    <a:pt x="150425" y="64361"/>
                    <a:pt x="149847" y="61683"/>
                    <a:pt x="146958" y="61683"/>
                  </a:cubicBezTo>
                  <a:cubicBezTo>
                    <a:pt x="144068" y="61683"/>
                    <a:pt x="143780" y="63171"/>
                    <a:pt x="142624" y="67933"/>
                  </a:cubicBezTo>
                  <a:cubicBezTo>
                    <a:pt x="136556" y="91147"/>
                    <a:pt x="129911" y="96505"/>
                    <a:pt x="105352" y="96505"/>
                  </a:cubicBezTo>
                  <a:lnTo>
                    <a:pt x="79059" y="96505"/>
                  </a:lnTo>
                  <a:lnTo>
                    <a:pt x="97551" y="20908"/>
                  </a:lnTo>
                  <a:cubicBezTo>
                    <a:pt x="100151" y="10492"/>
                    <a:pt x="100440" y="9301"/>
                    <a:pt x="113153" y="9301"/>
                  </a:cubicBezTo>
                  <a:lnTo>
                    <a:pt x="151292" y="9301"/>
                  </a:lnTo>
                  <a:cubicBezTo>
                    <a:pt x="186830" y="9301"/>
                    <a:pt x="193476" y="19123"/>
                    <a:pt x="193476" y="42040"/>
                  </a:cubicBezTo>
                  <a:cubicBezTo>
                    <a:pt x="193476" y="48885"/>
                    <a:pt x="193476" y="50075"/>
                    <a:pt x="192609" y="58111"/>
                  </a:cubicBezTo>
                  <a:cubicBezTo>
                    <a:pt x="192031" y="61980"/>
                    <a:pt x="192031" y="62576"/>
                    <a:pt x="192031" y="63468"/>
                  </a:cubicBezTo>
                  <a:cubicBezTo>
                    <a:pt x="192031" y="64957"/>
                    <a:pt x="192898" y="67040"/>
                    <a:pt x="195498" y="67040"/>
                  </a:cubicBezTo>
                  <a:cubicBezTo>
                    <a:pt x="198676" y="67040"/>
                    <a:pt x="198965" y="65254"/>
                    <a:pt x="199543" y="59599"/>
                  </a:cubicBezTo>
                  <a:lnTo>
                    <a:pt x="205322" y="8111"/>
                  </a:lnTo>
                  <a:cubicBezTo>
                    <a:pt x="206188" y="75"/>
                    <a:pt x="204744" y="75"/>
                    <a:pt x="197521" y="75"/>
                  </a:cubicBezTo>
                  <a:lnTo>
                    <a:pt x="55945" y="75"/>
                  </a:lnTo>
                  <a:cubicBezTo>
                    <a:pt x="50166" y="75"/>
                    <a:pt x="47277" y="75"/>
                    <a:pt x="47277" y="6027"/>
                  </a:cubicBezTo>
                  <a:cubicBezTo>
                    <a:pt x="47277" y="9301"/>
                    <a:pt x="49877" y="9301"/>
                    <a:pt x="55367" y="9301"/>
                  </a:cubicBezTo>
                  <a:cubicBezTo>
                    <a:pt x="66057" y="9301"/>
                    <a:pt x="74147" y="9301"/>
                    <a:pt x="74147" y="14658"/>
                  </a:cubicBezTo>
                  <a:cubicBezTo>
                    <a:pt x="74147" y="15849"/>
                    <a:pt x="74147" y="16444"/>
                    <a:pt x="72703" y="21801"/>
                  </a:cubicBezTo>
                  <a:lnTo>
                    <a:pt x="34564" y="179244"/>
                  </a:lnTo>
                  <a:cubicBezTo>
                    <a:pt x="31675" y="190851"/>
                    <a:pt x="31097" y="193232"/>
                    <a:pt x="8271" y="193232"/>
                  </a:cubicBezTo>
                  <a:cubicBezTo>
                    <a:pt x="3360" y="193232"/>
                    <a:pt x="181" y="193232"/>
                    <a:pt x="181" y="198887"/>
                  </a:cubicBezTo>
                  <a:cubicBezTo>
                    <a:pt x="181" y="202458"/>
                    <a:pt x="3649" y="202458"/>
                    <a:pt x="4515" y="202458"/>
                  </a:cubicBezTo>
                  <a:cubicBezTo>
                    <a:pt x="12894" y="202458"/>
                    <a:pt x="34275" y="201565"/>
                    <a:pt x="42654" y="201565"/>
                  </a:cubicBezTo>
                  <a:cubicBezTo>
                    <a:pt x="52189" y="201565"/>
                    <a:pt x="76170" y="202458"/>
                    <a:pt x="85705" y="202458"/>
                  </a:cubicBezTo>
                  <a:cubicBezTo>
                    <a:pt x="88305" y="202458"/>
                    <a:pt x="91772" y="202458"/>
                    <a:pt x="91772" y="196804"/>
                  </a:cubicBezTo>
                  <a:cubicBezTo>
                    <a:pt x="91772" y="194423"/>
                    <a:pt x="90039" y="193827"/>
                    <a:pt x="90039" y="193530"/>
                  </a:cubicBezTo>
                  <a:cubicBezTo>
                    <a:pt x="89172" y="193232"/>
                    <a:pt x="88594" y="193232"/>
                    <a:pt x="81949" y="193232"/>
                  </a:cubicBezTo>
                  <a:cubicBezTo>
                    <a:pt x="75592" y="193232"/>
                    <a:pt x="74147" y="193232"/>
                    <a:pt x="66924" y="192637"/>
                  </a:cubicBezTo>
                  <a:cubicBezTo>
                    <a:pt x="58545" y="191744"/>
                    <a:pt x="57678" y="190553"/>
                    <a:pt x="57678" y="186684"/>
                  </a:cubicBezTo>
                  <a:cubicBezTo>
                    <a:pt x="57678" y="186089"/>
                    <a:pt x="57678" y="184303"/>
                    <a:pt x="58834" y="179839"/>
                  </a:cubicBezTo>
                  <a:lnTo>
                    <a:pt x="76748" y="105731"/>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 name="任意多边形: 形状 13">
              <a:extLst>
                <a:ext uri="{FF2B5EF4-FFF2-40B4-BE49-F238E27FC236}">
                  <a16:creationId xmlns:a16="http://schemas.microsoft.com/office/drawing/2014/main" id="{9B806C7D-99A9-47AD-B3FF-790D96CFD7C5}"/>
                </a:ext>
              </a:extLst>
            </p:cNvPr>
            <p:cNvSpPr/>
            <p:nvPr>
              <p:custDataLst>
                <p:tags r:id="rId18"/>
              </p:custDataLst>
            </p:nvPr>
          </p:nvSpPr>
          <p:spPr>
            <a:xfrm>
              <a:off x="6430680" y="4110256"/>
              <a:ext cx="124182" cy="93959"/>
            </a:xfrm>
            <a:custGeom>
              <a:avLst/>
              <a:gdLst>
                <a:gd name="connsiteX0" fmla="*/ 98281 w 124182"/>
                <a:gd name="connsiteY0" fmla="*/ 62571 h 93959"/>
                <a:gd name="connsiteX1" fmla="*/ 124371 w 124182"/>
                <a:gd name="connsiteY1" fmla="*/ 12779 h 93959"/>
                <a:gd name="connsiteX2" fmla="*/ 120933 w 124182"/>
                <a:gd name="connsiteY2" fmla="*/ 10071 h 93959"/>
                <a:gd name="connsiteX3" fmla="*/ 116686 w 124182"/>
                <a:gd name="connsiteY3" fmla="*/ 15279 h 93959"/>
                <a:gd name="connsiteX4" fmla="*/ 97876 w 124182"/>
                <a:gd name="connsiteY4" fmla="*/ 52988 h 93959"/>
                <a:gd name="connsiteX5" fmla="*/ 96865 w 124182"/>
                <a:gd name="connsiteY5" fmla="*/ 34029 h 93959"/>
                <a:gd name="connsiteX6" fmla="*/ 58437 w 124182"/>
                <a:gd name="connsiteY6" fmla="*/ 71 h 93959"/>
                <a:gd name="connsiteX7" fmla="*/ 189 w 124182"/>
                <a:gd name="connsiteY7" fmla="*/ 57780 h 93959"/>
                <a:gd name="connsiteX8" fmla="*/ 37201 w 124182"/>
                <a:gd name="connsiteY8" fmla="*/ 94030 h 93959"/>
                <a:gd name="connsiteX9" fmla="*/ 83921 w 124182"/>
                <a:gd name="connsiteY9" fmla="*/ 76322 h 93959"/>
                <a:gd name="connsiteX10" fmla="*/ 104955 w 124182"/>
                <a:gd name="connsiteY10" fmla="*/ 94030 h 93959"/>
                <a:gd name="connsiteX11" fmla="*/ 123967 w 124182"/>
                <a:gd name="connsiteY11" fmla="*/ 79447 h 93959"/>
                <a:gd name="connsiteX12" fmla="*/ 120528 w 124182"/>
                <a:gd name="connsiteY12" fmla="*/ 76947 h 93959"/>
                <a:gd name="connsiteX13" fmla="*/ 117090 w 124182"/>
                <a:gd name="connsiteY13" fmla="*/ 79030 h 93959"/>
                <a:gd name="connsiteX14" fmla="*/ 105562 w 124182"/>
                <a:gd name="connsiteY14" fmla="*/ 88197 h 93959"/>
                <a:gd name="connsiteX15" fmla="*/ 98281 w 124182"/>
                <a:gd name="connsiteY15" fmla="*/ 62571 h 93959"/>
                <a:gd name="connsiteX16" fmla="*/ 82505 w 124182"/>
                <a:gd name="connsiteY16" fmla="*/ 69655 h 93959"/>
                <a:gd name="connsiteX17" fmla="*/ 37808 w 124182"/>
                <a:gd name="connsiteY17" fmla="*/ 88197 h 93959"/>
                <a:gd name="connsiteX18" fmla="*/ 16976 w 124182"/>
                <a:gd name="connsiteY18" fmla="*/ 65071 h 93959"/>
                <a:gd name="connsiteX19" fmla="*/ 30325 w 124182"/>
                <a:gd name="connsiteY19" fmla="*/ 21946 h 93959"/>
                <a:gd name="connsiteX20" fmla="*/ 58235 w 124182"/>
                <a:gd name="connsiteY20" fmla="*/ 5904 h 93959"/>
                <a:gd name="connsiteX21" fmla="*/ 80685 w 124182"/>
                <a:gd name="connsiteY21" fmla="*/ 34863 h 93959"/>
                <a:gd name="connsiteX22" fmla="*/ 82505 w 124182"/>
                <a:gd name="connsiteY22" fmla="*/ 69655 h 9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182" h="93959">
                  <a:moveTo>
                    <a:pt x="98281" y="62571"/>
                  </a:moveTo>
                  <a:cubicBezTo>
                    <a:pt x="116888" y="42780"/>
                    <a:pt x="124371" y="15071"/>
                    <a:pt x="124371" y="12779"/>
                  </a:cubicBezTo>
                  <a:cubicBezTo>
                    <a:pt x="124371" y="10071"/>
                    <a:pt x="121944" y="10071"/>
                    <a:pt x="120933" y="10071"/>
                  </a:cubicBezTo>
                  <a:cubicBezTo>
                    <a:pt x="118101" y="10071"/>
                    <a:pt x="118101" y="10696"/>
                    <a:pt x="116686" y="15279"/>
                  </a:cubicBezTo>
                  <a:cubicBezTo>
                    <a:pt x="113045" y="29029"/>
                    <a:pt x="106371" y="41738"/>
                    <a:pt x="97876" y="52988"/>
                  </a:cubicBezTo>
                  <a:cubicBezTo>
                    <a:pt x="97674" y="49863"/>
                    <a:pt x="97270" y="35904"/>
                    <a:pt x="96865" y="34029"/>
                  </a:cubicBezTo>
                  <a:cubicBezTo>
                    <a:pt x="93831" y="13404"/>
                    <a:pt x="78663" y="71"/>
                    <a:pt x="58437" y="71"/>
                  </a:cubicBezTo>
                  <a:cubicBezTo>
                    <a:pt x="28707" y="71"/>
                    <a:pt x="189" y="28613"/>
                    <a:pt x="189" y="57780"/>
                  </a:cubicBezTo>
                  <a:cubicBezTo>
                    <a:pt x="189" y="76947"/>
                    <a:pt x="13740" y="94030"/>
                    <a:pt x="37201" y="94030"/>
                  </a:cubicBezTo>
                  <a:cubicBezTo>
                    <a:pt x="55808" y="94030"/>
                    <a:pt x="72595" y="85280"/>
                    <a:pt x="83921" y="76322"/>
                  </a:cubicBezTo>
                  <a:cubicBezTo>
                    <a:pt x="88573" y="91530"/>
                    <a:pt x="98888" y="94030"/>
                    <a:pt x="104955" y="94030"/>
                  </a:cubicBezTo>
                  <a:cubicBezTo>
                    <a:pt x="116686" y="94030"/>
                    <a:pt x="123967" y="83822"/>
                    <a:pt x="123967" y="79447"/>
                  </a:cubicBezTo>
                  <a:cubicBezTo>
                    <a:pt x="123967" y="76947"/>
                    <a:pt x="121540" y="76947"/>
                    <a:pt x="120528" y="76947"/>
                  </a:cubicBezTo>
                  <a:cubicBezTo>
                    <a:pt x="117899" y="76947"/>
                    <a:pt x="117495" y="77780"/>
                    <a:pt x="117090" y="79030"/>
                  </a:cubicBezTo>
                  <a:cubicBezTo>
                    <a:pt x="114259" y="86947"/>
                    <a:pt x="107989" y="88197"/>
                    <a:pt x="105562" y="88197"/>
                  </a:cubicBezTo>
                  <a:cubicBezTo>
                    <a:pt x="102730" y="88197"/>
                    <a:pt x="99292" y="88197"/>
                    <a:pt x="98281" y="62571"/>
                  </a:cubicBezTo>
                  <a:close/>
                  <a:moveTo>
                    <a:pt x="82505" y="69655"/>
                  </a:moveTo>
                  <a:cubicBezTo>
                    <a:pt x="62685" y="86322"/>
                    <a:pt x="45493" y="88197"/>
                    <a:pt x="37808" y="88197"/>
                  </a:cubicBezTo>
                  <a:cubicBezTo>
                    <a:pt x="24459" y="88197"/>
                    <a:pt x="16976" y="79030"/>
                    <a:pt x="16976" y="65071"/>
                  </a:cubicBezTo>
                  <a:cubicBezTo>
                    <a:pt x="16976" y="59030"/>
                    <a:pt x="19807" y="36321"/>
                    <a:pt x="30325" y="21946"/>
                  </a:cubicBezTo>
                  <a:cubicBezTo>
                    <a:pt x="39628" y="9446"/>
                    <a:pt x="51156" y="5904"/>
                    <a:pt x="58235" y="5904"/>
                  </a:cubicBezTo>
                  <a:cubicBezTo>
                    <a:pt x="74415" y="5904"/>
                    <a:pt x="79067" y="21946"/>
                    <a:pt x="80685" y="34863"/>
                  </a:cubicBezTo>
                  <a:cubicBezTo>
                    <a:pt x="81899" y="43821"/>
                    <a:pt x="81494" y="58613"/>
                    <a:pt x="82505" y="69655"/>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 name="任意多边形: 形状 14">
              <a:extLst>
                <a:ext uri="{FF2B5EF4-FFF2-40B4-BE49-F238E27FC236}">
                  <a16:creationId xmlns:a16="http://schemas.microsoft.com/office/drawing/2014/main" id="{B3BD8E0C-8AE4-47B1-867E-5B6CD1A3D953}"/>
                </a:ext>
              </a:extLst>
            </p:cNvPr>
            <p:cNvSpPr/>
            <p:nvPr>
              <p:custDataLst>
                <p:tags r:id="rId19"/>
              </p:custDataLst>
            </p:nvPr>
          </p:nvSpPr>
          <p:spPr>
            <a:xfrm>
              <a:off x="6387112" y="4305678"/>
              <a:ext cx="73214" cy="95001"/>
            </a:xfrm>
            <a:custGeom>
              <a:avLst/>
              <a:gdLst>
                <a:gd name="connsiteX0" fmla="*/ 67740 w 73214"/>
                <a:gd name="connsiteY0" fmla="*/ 5494 h 95001"/>
                <a:gd name="connsiteX1" fmla="*/ 64908 w 73214"/>
                <a:gd name="connsiteY1" fmla="*/ 77 h 95001"/>
                <a:gd name="connsiteX2" fmla="*/ 60863 w 73214"/>
                <a:gd name="connsiteY2" fmla="*/ 2577 h 95001"/>
                <a:gd name="connsiteX3" fmla="*/ 57223 w 73214"/>
                <a:gd name="connsiteY3" fmla="*/ 5702 h 95001"/>
                <a:gd name="connsiteX4" fmla="*/ 35986 w 73214"/>
                <a:gd name="connsiteY4" fmla="*/ 77 h 95001"/>
                <a:gd name="connsiteX5" fmla="*/ 188 w 73214"/>
                <a:gd name="connsiteY5" fmla="*/ 26119 h 95001"/>
                <a:gd name="connsiteX6" fmla="*/ 7873 w 73214"/>
                <a:gd name="connsiteY6" fmla="*/ 42369 h 95001"/>
                <a:gd name="connsiteX7" fmla="*/ 35784 w 73214"/>
                <a:gd name="connsiteY7" fmla="*/ 52786 h 95001"/>
                <a:gd name="connsiteX8" fmla="*/ 62279 w 73214"/>
                <a:gd name="connsiteY8" fmla="*/ 71536 h 95001"/>
                <a:gd name="connsiteX9" fmla="*/ 37402 w 73214"/>
                <a:gd name="connsiteY9" fmla="*/ 89245 h 95001"/>
                <a:gd name="connsiteX10" fmla="*/ 7267 w 73214"/>
                <a:gd name="connsiteY10" fmla="*/ 61953 h 95001"/>
                <a:gd name="connsiteX11" fmla="*/ 3626 w 73214"/>
                <a:gd name="connsiteY11" fmla="*/ 58411 h 95001"/>
                <a:gd name="connsiteX12" fmla="*/ 188 w 73214"/>
                <a:gd name="connsiteY12" fmla="*/ 64036 h 95001"/>
                <a:gd name="connsiteX13" fmla="*/ 188 w 73214"/>
                <a:gd name="connsiteY13" fmla="*/ 89662 h 95001"/>
                <a:gd name="connsiteX14" fmla="*/ 3019 w 73214"/>
                <a:gd name="connsiteY14" fmla="*/ 95078 h 95001"/>
                <a:gd name="connsiteX15" fmla="*/ 12727 w 73214"/>
                <a:gd name="connsiteY15" fmla="*/ 86120 h 95001"/>
                <a:gd name="connsiteX16" fmla="*/ 37402 w 73214"/>
                <a:gd name="connsiteY16" fmla="*/ 95078 h 95001"/>
                <a:gd name="connsiteX17" fmla="*/ 73403 w 73214"/>
                <a:gd name="connsiteY17" fmla="*/ 65703 h 95001"/>
                <a:gd name="connsiteX18" fmla="*/ 64706 w 73214"/>
                <a:gd name="connsiteY18" fmla="*/ 46536 h 95001"/>
                <a:gd name="connsiteX19" fmla="*/ 40638 w 73214"/>
                <a:gd name="connsiteY19" fmla="*/ 36328 h 95001"/>
                <a:gd name="connsiteX20" fmla="*/ 11312 w 73214"/>
                <a:gd name="connsiteY20" fmla="*/ 19869 h 95001"/>
                <a:gd name="connsiteX21" fmla="*/ 35986 w 73214"/>
                <a:gd name="connsiteY21" fmla="*/ 5077 h 95001"/>
                <a:gd name="connsiteX22" fmla="*/ 60863 w 73214"/>
                <a:gd name="connsiteY22" fmla="*/ 27994 h 95001"/>
                <a:gd name="connsiteX23" fmla="*/ 64301 w 73214"/>
                <a:gd name="connsiteY23" fmla="*/ 30286 h 95001"/>
                <a:gd name="connsiteX24" fmla="*/ 67740 w 73214"/>
                <a:gd name="connsiteY24" fmla="*/ 24869 h 95001"/>
                <a:gd name="connsiteX25" fmla="*/ 67740 w 73214"/>
                <a:gd name="connsiteY25" fmla="*/ 5494 h 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14" h="95001">
                  <a:moveTo>
                    <a:pt x="67740" y="5494"/>
                  </a:moveTo>
                  <a:cubicBezTo>
                    <a:pt x="67740" y="1952"/>
                    <a:pt x="67740" y="77"/>
                    <a:pt x="64908" y="77"/>
                  </a:cubicBezTo>
                  <a:cubicBezTo>
                    <a:pt x="63897" y="77"/>
                    <a:pt x="63492" y="77"/>
                    <a:pt x="60863" y="2577"/>
                  </a:cubicBezTo>
                  <a:cubicBezTo>
                    <a:pt x="60459" y="2786"/>
                    <a:pt x="58436" y="4661"/>
                    <a:pt x="57223" y="5702"/>
                  </a:cubicBezTo>
                  <a:cubicBezTo>
                    <a:pt x="51155" y="1327"/>
                    <a:pt x="43469" y="77"/>
                    <a:pt x="35986" y="77"/>
                  </a:cubicBezTo>
                  <a:cubicBezTo>
                    <a:pt x="7064" y="77"/>
                    <a:pt x="188" y="15702"/>
                    <a:pt x="188" y="26119"/>
                  </a:cubicBezTo>
                  <a:cubicBezTo>
                    <a:pt x="188" y="32786"/>
                    <a:pt x="3019" y="38203"/>
                    <a:pt x="7873" y="42369"/>
                  </a:cubicBezTo>
                  <a:cubicBezTo>
                    <a:pt x="15559" y="49245"/>
                    <a:pt x="23244" y="50703"/>
                    <a:pt x="35784" y="52786"/>
                  </a:cubicBezTo>
                  <a:cubicBezTo>
                    <a:pt x="45896" y="54661"/>
                    <a:pt x="62279" y="57578"/>
                    <a:pt x="62279" y="71536"/>
                  </a:cubicBezTo>
                  <a:cubicBezTo>
                    <a:pt x="62279" y="79662"/>
                    <a:pt x="56818" y="89245"/>
                    <a:pt x="37402" y="89245"/>
                  </a:cubicBezTo>
                  <a:cubicBezTo>
                    <a:pt x="17986" y="89245"/>
                    <a:pt x="10907" y="76120"/>
                    <a:pt x="7267" y="61953"/>
                  </a:cubicBezTo>
                  <a:cubicBezTo>
                    <a:pt x="6660" y="59245"/>
                    <a:pt x="6458" y="58411"/>
                    <a:pt x="3626" y="58411"/>
                  </a:cubicBezTo>
                  <a:cubicBezTo>
                    <a:pt x="188" y="58411"/>
                    <a:pt x="188" y="59870"/>
                    <a:pt x="188" y="64036"/>
                  </a:cubicBezTo>
                  <a:lnTo>
                    <a:pt x="188" y="89662"/>
                  </a:lnTo>
                  <a:cubicBezTo>
                    <a:pt x="188" y="93203"/>
                    <a:pt x="188" y="95078"/>
                    <a:pt x="3019" y="95078"/>
                  </a:cubicBezTo>
                  <a:cubicBezTo>
                    <a:pt x="4840" y="95078"/>
                    <a:pt x="8682" y="90703"/>
                    <a:pt x="12727" y="86120"/>
                  </a:cubicBezTo>
                  <a:cubicBezTo>
                    <a:pt x="21626" y="94662"/>
                    <a:pt x="32548" y="95078"/>
                    <a:pt x="37402" y="95078"/>
                  </a:cubicBezTo>
                  <a:cubicBezTo>
                    <a:pt x="63695" y="95078"/>
                    <a:pt x="73403" y="80495"/>
                    <a:pt x="73403" y="65703"/>
                  </a:cubicBezTo>
                  <a:cubicBezTo>
                    <a:pt x="73403" y="57786"/>
                    <a:pt x="69964" y="51536"/>
                    <a:pt x="64706" y="46536"/>
                  </a:cubicBezTo>
                  <a:cubicBezTo>
                    <a:pt x="57020" y="39244"/>
                    <a:pt x="47717" y="37578"/>
                    <a:pt x="40638" y="36328"/>
                  </a:cubicBezTo>
                  <a:cubicBezTo>
                    <a:pt x="24458" y="33411"/>
                    <a:pt x="11312" y="30911"/>
                    <a:pt x="11312" y="19869"/>
                  </a:cubicBezTo>
                  <a:cubicBezTo>
                    <a:pt x="11312" y="13202"/>
                    <a:pt x="16772" y="5077"/>
                    <a:pt x="35986" y="5077"/>
                  </a:cubicBezTo>
                  <a:cubicBezTo>
                    <a:pt x="59447" y="5077"/>
                    <a:pt x="60459" y="21952"/>
                    <a:pt x="60863" y="27994"/>
                  </a:cubicBezTo>
                  <a:cubicBezTo>
                    <a:pt x="61065" y="30286"/>
                    <a:pt x="63492" y="30286"/>
                    <a:pt x="64301" y="30286"/>
                  </a:cubicBezTo>
                  <a:cubicBezTo>
                    <a:pt x="67740" y="30286"/>
                    <a:pt x="67740" y="28828"/>
                    <a:pt x="67740" y="24869"/>
                  </a:cubicBezTo>
                  <a:lnTo>
                    <a:pt x="67740" y="5494"/>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 name="任意多边形: 形状 15">
              <a:extLst>
                <a:ext uri="{FF2B5EF4-FFF2-40B4-BE49-F238E27FC236}">
                  <a16:creationId xmlns:a16="http://schemas.microsoft.com/office/drawing/2014/main" id="{5674998C-27FB-4891-B175-F2D48F0F9C45}"/>
                </a:ext>
              </a:extLst>
            </p:cNvPr>
            <p:cNvSpPr/>
            <p:nvPr>
              <p:custDataLst>
                <p:tags r:id="rId20"/>
              </p:custDataLst>
            </p:nvPr>
          </p:nvSpPr>
          <p:spPr>
            <a:xfrm>
              <a:off x="6477434" y="4305678"/>
              <a:ext cx="86765" cy="95001"/>
            </a:xfrm>
            <a:custGeom>
              <a:avLst/>
              <a:gdLst>
                <a:gd name="connsiteX0" fmla="*/ 81294 w 86765"/>
                <a:gd name="connsiteY0" fmla="*/ 45494 h 95001"/>
                <a:gd name="connsiteX1" fmla="*/ 86957 w 86765"/>
                <a:gd name="connsiteY1" fmla="*/ 40911 h 95001"/>
                <a:gd name="connsiteX2" fmla="*/ 46911 w 86765"/>
                <a:gd name="connsiteY2" fmla="*/ 77 h 95001"/>
                <a:gd name="connsiteX3" fmla="*/ 191 w 86765"/>
                <a:gd name="connsiteY3" fmla="*/ 47369 h 95001"/>
                <a:gd name="connsiteX4" fmla="*/ 49540 w 86765"/>
                <a:gd name="connsiteY4" fmla="*/ 95078 h 95001"/>
                <a:gd name="connsiteX5" fmla="*/ 86957 w 86765"/>
                <a:gd name="connsiteY5" fmla="*/ 67995 h 95001"/>
                <a:gd name="connsiteX6" fmla="*/ 83518 w 86765"/>
                <a:gd name="connsiteY6" fmla="*/ 65078 h 95001"/>
                <a:gd name="connsiteX7" fmla="*/ 79878 w 86765"/>
                <a:gd name="connsiteY7" fmla="*/ 68411 h 95001"/>
                <a:gd name="connsiteX8" fmla="*/ 50956 w 86765"/>
                <a:gd name="connsiteY8" fmla="*/ 88412 h 95001"/>
                <a:gd name="connsiteX9" fmla="*/ 26281 w 86765"/>
                <a:gd name="connsiteY9" fmla="*/ 76120 h 95001"/>
                <a:gd name="connsiteX10" fmla="*/ 18596 w 86765"/>
                <a:gd name="connsiteY10" fmla="*/ 45494 h 95001"/>
                <a:gd name="connsiteX11" fmla="*/ 81294 w 86765"/>
                <a:gd name="connsiteY11" fmla="*/ 45494 h 95001"/>
                <a:gd name="connsiteX12" fmla="*/ 18798 w 86765"/>
                <a:gd name="connsiteY12" fmla="*/ 40078 h 95001"/>
                <a:gd name="connsiteX13" fmla="*/ 46911 w 86765"/>
                <a:gd name="connsiteY13" fmla="*/ 5911 h 95001"/>
                <a:gd name="connsiteX14" fmla="*/ 72799 w 86765"/>
                <a:gd name="connsiteY14" fmla="*/ 40078 h 95001"/>
                <a:gd name="connsiteX15" fmla="*/ 18798 w 86765"/>
                <a:gd name="connsiteY15" fmla="*/ 40078 h 9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65" h="95001">
                  <a:moveTo>
                    <a:pt x="81294" y="45494"/>
                  </a:moveTo>
                  <a:cubicBezTo>
                    <a:pt x="85541" y="45494"/>
                    <a:pt x="86957" y="45494"/>
                    <a:pt x="86957" y="40911"/>
                  </a:cubicBezTo>
                  <a:cubicBezTo>
                    <a:pt x="86957" y="22577"/>
                    <a:pt x="77046" y="77"/>
                    <a:pt x="46911" y="77"/>
                  </a:cubicBezTo>
                  <a:cubicBezTo>
                    <a:pt x="20416" y="77"/>
                    <a:pt x="191" y="21744"/>
                    <a:pt x="191" y="47369"/>
                  </a:cubicBezTo>
                  <a:cubicBezTo>
                    <a:pt x="191" y="73828"/>
                    <a:pt x="22641" y="95078"/>
                    <a:pt x="49540" y="95078"/>
                  </a:cubicBezTo>
                  <a:cubicBezTo>
                    <a:pt x="76844" y="95078"/>
                    <a:pt x="86957" y="72578"/>
                    <a:pt x="86957" y="67995"/>
                  </a:cubicBezTo>
                  <a:cubicBezTo>
                    <a:pt x="86957" y="67161"/>
                    <a:pt x="86552" y="65078"/>
                    <a:pt x="83518" y="65078"/>
                  </a:cubicBezTo>
                  <a:cubicBezTo>
                    <a:pt x="80889" y="65078"/>
                    <a:pt x="80485" y="66328"/>
                    <a:pt x="79878" y="68411"/>
                  </a:cubicBezTo>
                  <a:cubicBezTo>
                    <a:pt x="73608" y="85287"/>
                    <a:pt x="58237" y="88412"/>
                    <a:pt x="50956" y="88412"/>
                  </a:cubicBezTo>
                  <a:cubicBezTo>
                    <a:pt x="41450" y="88412"/>
                    <a:pt x="32349" y="84037"/>
                    <a:pt x="26281" y="76120"/>
                  </a:cubicBezTo>
                  <a:cubicBezTo>
                    <a:pt x="18798" y="66328"/>
                    <a:pt x="18596" y="53620"/>
                    <a:pt x="18596" y="45494"/>
                  </a:cubicBezTo>
                  <a:lnTo>
                    <a:pt x="81294" y="45494"/>
                  </a:lnTo>
                  <a:close/>
                  <a:moveTo>
                    <a:pt x="18798" y="40078"/>
                  </a:moveTo>
                  <a:cubicBezTo>
                    <a:pt x="21023" y="10702"/>
                    <a:pt x="39225" y="5911"/>
                    <a:pt x="46911" y="5911"/>
                  </a:cubicBezTo>
                  <a:cubicBezTo>
                    <a:pt x="71788" y="5911"/>
                    <a:pt x="72597" y="34869"/>
                    <a:pt x="72799" y="40078"/>
                  </a:cubicBezTo>
                  <a:lnTo>
                    <a:pt x="18798" y="40078"/>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 name="任意多边形: 形状 16">
              <a:extLst>
                <a:ext uri="{FF2B5EF4-FFF2-40B4-BE49-F238E27FC236}">
                  <a16:creationId xmlns:a16="http://schemas.microsoft.com/office/drawing/2014/main" id="{31BD3B21-3F6C-47ED-90C7-6AE0B5A7FD78}"/>
                </a:ext>
              </a:extLst>
            </p:cNvPr>
            <p:cNvSpPr/>
            <p:nvPr>
              <p:custDataLst>
                <p:tags r:id="rId21"/>
              </p:custDataLst>
            </p:nvPr>
          </p:nvSpPr>
          <p:spPr>
            <a:xfrm>
              <a:off x="6583603" y="4254010"/>
              <a:ext cx="45506" cy="144585"/>
            </a:xfrm>
            <a:custGeom>
              <a:avLst/>
              <a:gdLst>
                <a:gd name="connsiteX0" fmla="*/ 30532 w 45506"/>
                <a:gd name="connsiteY0" fmla="*/ 77 h 144585"/>
                <a:gd name="connsiteX1" fmla="*/ 194 w 45506"/>
                <a:gd name="connsiteY1" fmla="*/ 2369 h 144585"/>
                <a:gd name="connsiteX2" fmla="*/ 194 w 45506"/>
                <a:gd name="connsiteY2" fmla="*/ 9869 h 144585"/>
                <a:gd name="connsiteX3" fmla="*/ 15363 w 45506"/>
                <a:gd name="connsiteY3" fmla="*/ 21536 h 144585"/>
                <a:gd name="connsiteX4" fmla="*/ 15363 w 45506"/>
                <a:gd name="connsiteY4" fmla="*/ 128204 h 144585"/>
                <a:gd name="connsiteX5" fmla="*/ 194 w 45506"/>
                <a:gd name="connsiteY5" fmla="*/ 137162 h 144585"/>
                <a:gd name="connsiteX6" fmla="*/ 194 w 45506"/>
                <a:gd name="connsiteY6" fmla="*/ 144662 h 144585"/>
                <a:gd name="connsiteX7" fmla="*/ 22847 w 45506"/>
                <a:gd name="connsiteY7" fmla="*/ 143829 h 144585"/>
                <a:gd name="connsiteX8" fmla="*/ 45701 w 45506"/>
                <a:gd name="connsiteY8" fmla="*/ 144662 h 144585"/>
                <a:gd name="connsiteX9" fmla="*/ 45701 w 45506"/>
                <a:gd name="connsiteY9" fmla="*/ 137162 h 144585"/>
                <a:gd name="connsiteX10" fmla="*/ 30532 w 45506"/>
                <a:gd name="connsiteY10" fmla="*/ 128204 h 144585"/>
                <a:gd name="connsiteX11" fmla="*/ 30532 w 45506"/>
                <a:gd name="connsiteY11" fmla="*/ 77 h 14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06" h="144585">
                  <a:moveTo>
                    <a:pt x="30532" y="77"/>
                  </a:moveTo>
                  <a:lnTo>
                    <a:pt x="194" y="2369"/>
                  </a:lnTo>
                  <a:lnTo>
                    <a:pt x="194" y="9869"/>
                  </a:lnTo>
                  <a:cubicBezTo>
                    <a:pt x="13745" y="9869"/>
                    <a:pt x="15363" y="11327"/>
                    <a:pt x="15363" y="21536"/>
                  </a:cubicBezTo>
                  <a:lnTo>
                    <a:pt x="15363" y="128204"/>
                  </a:lnTo>
                  <a:cubicBezTo>
                    <a:pt x="15363" y="137162"/>
                    <a:pt x="13341" y="137162"/>
                    <a:pt x="194" y="137162"/>
                  </a:cubicBezTo>
                  <a:lnTo>
                    <a:pt x="194" y="144662"/>
                  </a:lnTo>
                  <a:cubicBezTo>
                    <a:pt x="599" y="144662"/>
                    <a:pt x="14757" y="143829"/>
                    <a:pt x="22847" y="143829"/>
                  </a:cubicBezTo>
                  <a:cubicBezTo>
                    <a:pt x="30532" y="143829"/>
                    <a:pt x="38015" y="144037"/>
                    <a:pt x="45701" y="144662"/>
                  </a:cubicBezTo>
                  <a:lnTo>
                    <a:pt x="45701" y="137162"/>
                  </a:lnTo>
                  <a:cubicBezTo>
                    <a:pt x="32555" y="137162"/>
                    <a:pt x="30532" y="137162"/>
                    <a:pt x="30532" y="128204"/>
                  </a:cubicBezTo>
                  <a:lnTo>
                    <a:pt x="30532" y="77"/>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 name="任意多边形: 形状 17">
              <a:extLst>
                <a:ext uri="{FF2B5EF4-FFF2-40B4-BE49-F238E27FC236}">
                  <a16:creationId xmlns:a16="http://schemas.microsoft.com/office/drawing/2014/main" id="{7F07202A-6AC3-408B-A17B-3B49A0C06051}"/>
                </a:ext>
              </a:extLst>
            </p:cNvPr>
            <p:cNvSpPr/>
            <p:nvPr>
              <p:custDataLst>
                <p:tags r:id="rId22"/>
              </p:custDataLst>
            </p:nvPr>
          </p:nvSpPr>
          <p:spPr>
            <a:xfrm>
              <a:off x="6646789" y="4251927"/>
              <a:ext cx="71394" cy="146668"/>
            </a:xfrm>
            <a:custGeom>
              <a:avLst/>
              <a:gdLst>
                <a:gd name="connsiteX0" fmla="*/ 32759 w 71394"/>
                <a:gd name="connsiteY0" fmla="*/ 64453 h 146668"/>
                <a:gd name="connsiteX1" fmla="*/ 58040 w 71394"/>
                <a:gd name="connsiteY1" fmla="*/ 64453 h 146668"/>
                <a:gd name="connsiteX2" fmla="*/ 58040 w 71394"/>
                <a:gd name="connsiteY2" fmla="*/ 56953 h 146668"/>
                <a:gd name="connsiteX3" fmla="*/ 31950 w 71394"/>
                <a:gd name="connsiteY3" fmla="*/ 56953 h 146668"/>
                <a:gd name="connsiteX4" fmla="*/ 31950 w 71394"/>
                <a:gd name="connsiteY4" fmla="*/ 33619 h 146668"/>
                <a:gd name="connsiteX5" fmla="*/ 51568 w 71394"/>
                <a:gd name="connsiteY5" fmla="*/ 5911 h 146668"/>
                <a:gd name="connsiteX6" fmla="*/ 57434 w 71394"/>
                <a:gd name="connsiteY6" fmla="*/ 6952 h 146668"/>
                <a:gd name="connsiteX7" fmla="*/ 52984 w 71394"/>
                <a:gd name="connsiteY7" fmla="*/ 15286 h 146668"/>
                <a:gd name="connsiteX8" fmla="*/ 62288 w 71394"/>
                <a:gd name="connsiteY8" fmla="*/ 24869 h 146668"/>
                <a:gd name="connsiteX9" fmla="*/ 71591 w 71394"/>
                <a:gd name="connsiteY9" fmla="*/ 15286 h 146668"/>
                <a:gd name="connsiteX10" fmla="*/ 51771 w 71394"/>
                <a:gd name="connsiteY10" fmla="*/ 77 h 146668"/>
                <a:gd name="connsiteX11" fmla="*/ 17590 w 71394"/>
                <a:gd name="connsiteY11" fmla="*/ 33619 h 146668"/>
                <a:gd name="connsiteX12" fmla="*/ 17590 w 71394"/>
                <a:gd name="connsiteY12" fmla="*/ 56953 h 146668"/>
                <a:gd name="connsiteX13" fmla="*/ 197 w 71394"/>
                <a:gd name="connsiteY13" fmla="*/ 56953 h 146668"/>
                <a:gd name="connsiteX14" fmla="*/ 197 w 71394"/>
                <a:gd name="connsiteY14" fmla="*/ 64453 h 146668"/>
                <a:gd name="connsiteX15" fmla="*/ 17590 w 71394"/>
                <a:gd name="connsiteY15" fmla="*/ 64453 h 146668"/>
                <a:gd name="connsiteX16" fmla="*/ 17590 w 71394"/>
                <a:gd name="connsiteY16" fmla="*/ 130287 h 146668"/>
                <a:gd name="connsiteX17" fmla="*/ 2421 w 71394"/>
                <a:gd name="connsiteY17" fmla="*/ 139246 h 146668"/>
                <a:gd name="connsiteX18" fmla="*/ 2421 w 71394"/>
                <a:gd name="connsiteY18" fmla="*/ 146746 h 146668"/>
                <a:gd name="connsiteX19" fmla="*/ 25478 w 71394"/>
                <a:gd name="connsiteY19" fmla="*/ 145912 h 146668"/>
                <a:gd name="connsiteX20" fmla="*/ 51771 w 71394"/>
                <a:gd name="connsiteY20" fmla="*/ 146746 h 146668"/>
                <a:gd name="connsiteX21" fmla="*/ 51771 w 71394"/>
                <a:gd name="connsiteY21" fmla="*/ 139246 h 146668"/>
                <a:gd name="connsiteX22" fmla="*/ 47726 w 71394"/>
                <a:gd name="connsiteY22" fmla="*/ 139246 h 146668"/>
                <a:gd name="connsiteX23" fmla="*/ 32759 w 71394"/>
                <a:gd name="connsiteY23" fmla="*/ 129871 h 146668"/>
                <a:gd name="connsiteX24" fmla="*/ 32759 w 71394"/>
                <a:gd name="connsiteY24" fmla="*/ 64453 h 14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394" h="146668">
                  <a:moveTo>
                    <a:pt x="32759" y="64453"/>
                  </a:moveTo>
                  <a:lnTo>
                    <a:pt x="58040" y="64453"/>
                  </a:lnTo>
                  <a:lnTo>
                    <a:pt x="58040" y="56953"/>
                  </a:lnTo>
                  <a:lnTo>
                    <a:pt x="31950" y="56953"/>
                  </a:lnTo>
                  <a:lnTo>
                    <a:pt x="31950" y="33619"/>
                  </a:lnTo>
                  <a:cubicBezTo>
                    <a:pt x="31950" y="14661"/>
                    <a:pt x="42872" y="5911"/>
                    <a:pt x="51568" y="5911"/>
                  </a:cubicBezTo>
                  <a:cubicBezTo>
                    <a:pt x="53389" y="5911"/>
                    <a:pt x="55411" y="6327"/>
                    <a:pt x="57434" y="6952"/>
                  </a:cubicBezTo>
                  <a:cubicBezTo>
                    <a:pt x="54602" y="8619"/>
                    <a:pt x="52984" y="11952"/>
                    <a:pt x="52984" y="15286"/>
                  </a:cubicBezTo>
                  <a:cubicBezTo>
                    <a:pt x="52984" y="20911"/>
                    <a:pt x="56827" y="24869"/>
                    <a:pt x="62288" y="24869"/>
                  </a:cubicBezTo>
                  <a:cubicBezTo>
                    <a:pt x="67749" y="24869"/>
                    <a:pt x="71591" y="20911"/>
                    <a:pt x="71591" y="15286"/>
                  </a:cubicBezTo>
                  <a:cubicBezTo>
                    <a:pt x="71591" y="6327"/>
                    <a:pt x="62895" y="77"/>
                    <a:pt x="51771" y="77"/>
                  </a:cubicBezTo>
                  <a:cubicBezTo>
                    <a:pt x="35793" y="77"/>
                    <a:pt x="17590" y="11744"/>
                    <a:pt x="17590" y="33619"/>
                  </a:cubicBezTo>
                  <a:lnTo>
                    <a:pt x="17590" y="56953"/>
                  </a:lnTo>
                  <a:lnTo>
                    <a:pt x="197" y="56953"/>
                  </a:lnTo>
                  <a:lnTo>
                    <a:pt x="197" y="64453"/>
                  </a:lnTo>
                  <a:lnTo>
                    <a:pt x="17590" y="64453"/>
                  </a:lnTo>
                  <a:lnTo>
                    <a:pt x="17590" y="130287"/>
                  </a:lnTo>
                  <a:cubicBezTo>
                    <a:pt x="17590" y="139246"/>
                    <a:pt x="15568" y="139246"/>
                    <a:pt x="2421" y="139246"/>
                  </a:cubicBezTo>
                  <a:lnTo>
                    <a:pt x="2421" y="146746"/>
                  </a:lnTo>
                  <a:cubicBezTo>
                    <a:pt x="3433" y="146746"/>
                    <a:pt x="17186" y="145912"/>
                    <a:pt x="25478" y="145912"/>
                  </a:cubicBezTo>
                  <a:cubicBezTo>
                    <a:pt x="34175" y="145912"/>
                    <a:pt x="43074" y="146329"/>
                    <a:pt x="51771" y="146746"/>
                  </a:cubicBezTo>
                  <a:lnTo>
                    <a:pt x="51771" y="139246"/>
                  </a:lnTo>
                  <a:lnTo>
                    <a:pt x="47726" y="139246"/>
                  </a:lnTo>
                  <a:cubicBezTo>
                    <a:pt x="32759" y="139246"/>
                    <a:pt x="32759" y="136954"/>
                    <a:pt x="32759" y="129871"/>
                  </a:cubicBezTo>
                  <a:lnTo>
                    <a:pt x="32759" y="64453"/>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9" name="任意多边形: 形状 18">
              <a:extLst>
                <a:ext uri="{FF2B5EF4-FFF2-40B4-BE49-F238E27FC236}">
                  <a16:creationId xmlns:a16="http://schemas.microsoft.com/office/drawing/2014/main" id="{36A970C1-6DFA-4763-A8B0-97628C97A34C}"/>
                </a:ext>
              </a:extLst>
            </p:cNvPr>
            <p:cNvSpPr/>
            <p:nvPr>
              <p:custDataLst>
                <p:tags r:id="rId23"/>
              </p:custDataLst>
            </p:nvPr>
          </p:nvSpPr>
          <p:spPr>
            <a:xfrm>
              <a:off x="6836354" y="4215790"/>
              <a:ext cx="192138" cy="69643"/>
            </a:xfrm>
            <a:custGeom>
              <a:avLst/>
              <a:gdLst>
                <a:gd name="connsiteX0" fmla="*/ 182518 w 192138"/>
                <a:gd name="connsiteY0" fmla="*/ 11980 h 69643"/>
                <a:gd name="connsiteX1" fmla="*/ 192341 w 192138"/>
                <a:gd name="connsiteY1" fmla="*/ 6027 h 69643"/>
                <a:gd name="connsiteX2" fmla="*/ 182807 w 192138"/>
                <a:gd name="connsiteY2" fmla="*/ 75 h 69643"/>
                <a:gd name="connsiteX3" fmla="*/ 9738 w 192138"/>
                <a:gd name="connsiteY3" fmla="*/ 75 h 69643"/>
                <a:gd name="connsiteX4" fmla="*/ 203 w 192138"/>
                <a:gd name="connsiteY4" fmla="*/ 6027 h 69643"/>
                <a:gd name="connsiteX5" fmla="*/ 10027 w 192138"/>
                <a:gd name="connsiteY5" fmla="*/ 11980 h 69643"/>
                <a:gd name="connsiteX6" fmla="*/ 182518 w 192138"/>
                <a:gd name="connsiteY6" fmla="*/ 11980 h 69643"/>
                <a:gd name="connsiteX7" fmla="*/ 182807 w 192138"/>
                <a:gd name="connsiteY7" fmla="*/ 69719 h 69643"/>
                <a:gd name="connsiteX8" fmla="*/ 192341 w 192138"/>
                <a:gd name="connsiteY8" fmla="*/ 63766 h 69643"/>
                <a:gd name="connsiteX9" fmla="*/ 182518 w 192138"/>
                <a:gd name="connsiteY9" fmla="*/ 57814 h 69643"/>
                <a:gd name="connsiteX10" fmla="*/ 10027 w 192138"/>
                <a:gd name="connsiteY10" fmla="*/ 57814 h 69643"/>
                <a:gd name="connsiteX11" fmla="*/ 203 w 192138"/>
                <a:gd name="connsiteY11" fmla="*/ 63766 h 69643"/>
                <a:gd name="connsiteX12" fmla="*/ 9738 w 192138"/>
                <a:gd name="connsiteY12" fmla="*/ 69719 h 69643"/>
                <a:gd name="connsiteX13" fmla="*/ 182807 w 192138"/>
                <a:gd name="connsiteY13" fmla="*/ 69719 h 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138" h="69643">
                  <a:moveTo>
                    <a:pt x="182518" y="11980"/>
                  </a:moveTo>
                  <a:cubicBezTo>
                    <a:pt x="186852" y="11980"/>
                    <a:pt x="192341" y="11980"/>
                    <a:pt x="192341" y="6027"/>
                  </a:cubicBezTo>
                  <a:cubicBezTo>
                    <a:pt x="192341" y="75"/>
                    <a:pt x="186852" y="75"/>
                    <a:pt x="182807" y="75"/>
                  </a:cubicBezTo>
                  <a:lnTo>
                    <a:pt x="9738" y="75"/>
                  </a:lnTo>
                  <a:cubicBezTo>
                    <a:pt x="5693" y="75"/>
                    <a:pt x="203" y="75"/>
                    <a:pt x="203" y="6027"/>
                  </a:cubicBezTo>
                  <a:cubicBezTo>
                    <a:pt x="203" y="11980"/>
                    <a:pt x="5693" y="11980"/>
                    <a:pt x="10027" y="11980"/>
                  </a:cubicBezTo>
                  <a:lnTo>
                    <a:pt x="182518" y="11980"/>
                  </a:lnTo>
                  <a:close/>
                  <a:moveTo>
                    <a:pt x="182807" y="69719"/>
                  </a:moveTo>
                  <a:cubicBezTo>
                    <a:pt x="186852" y="69719"/>
                    <a:pt x="192341" y="69719"/>
                    <a:pt x="192341" y="63766"/>
                  </a:cubicBezTo>
                  <a:cubicBezTo>
                    <a:pt x="192341" y="57814"/>
                    <a:pt x="186852" y="57814"/>
                    <a:pt x="182518" y="57814"/>
                  </a:cubicBezTo>
                  <a:lnTo>
                    <a:pt x="10027" y="57814"/>
                  </a:lnTo>
                  <a:cubicBezTo>
                    <a:pt x="5693" y="57814"/>
                    <a:pt x="203" y="57814"/>
                    <a:pt x="203" y="63766"/>
                  </a:cubicBezTo>
                  <a:cubicBezTo>
                    <a:pt x="203" y="69719"/>
                    <a:pt x="5693" y="69719"/>
                    <a:pt x="9738" y="69719"/>
                  </a:cubicBezTo>
                  <a:lnTo>
                    <a:pt x="182807" y="69719"/>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0" name="任意多边形: 形状 19">
              <a:extLst>
                <a:ext uri="{FF2B5EF4-FFF2-40B4-BE49-F238E27FC236}">
                  <a16:creationId xmlns:a16="http://schemas.microsoft.com/office/drawing/2014/main" id="{F76F7C54-1EF6-4EDD-9525-154B6E922976}"/>
                </a:ext>
              </a:extLst>
            </p:cNvPr>
            <p:cNvSpPr/>
            <p:nvPr>
              <p:custDataLst>
                <p:tags r:id="rId24"/>
              </p:custDataLst>
            </p:nvPr>
          </p:nvSpPr>
          <p:spPr>
            <a:xfrm>
              <a:off x="7133533" y="4193469"/>
              <a:ext cx="236633" cy="134823"/>
            </a:xfrm>
            <a:custGeom>
              <a:avLst/>
              <a:gdLst>
                <a:gd name="connsiteX0" fmla="*/ 17260 w 236633"/>
                <a:gd name="connsiteY0" fmla="*/ 114064 h 134823"/>
                <a:gd name="connsiteX1" fmla="*/ 14660 w 236633"/>
                <a:gd name="connsiteY1" fmla="*/ 126862 h 134823"/>
                <a:gd name="connsiteX2" fmla="*/ 23039 w 236633"/>
                <a:gd name="connsiteY2" fmla="*/ 134898 h 134823"/>
                <a:gd name="connsiteX3" fmla="*/ 33729 w 236633"/>
                <a:gd name="connsiteY3" fmla="*/ 126565 h 134823"/>
                <a:gd name="connsiteX4" fmla="*/ 39219 w 236633"/>
                <a:gd name="connsiteY4" fmla="*/ 104540 h 134823"/>
                <a:gd name="connsiteX5" fmla="*/ 45576 w 236633"/>
                <a:gd name="connsiteY5" fmla="*/ 77754 h 134823"/>
                <a:gd name="connsiteX6" fmla="*/ 50487 w 236633"/>
                <a:gd name="connsiteY6" fmla="*/ 57814 h 134823"/>
                <a:gd name="connsiteX7" fmla="*/ 54243 w 236633"/>
                <a:gd name="connsiteY7" fmla="*/ 42932 h 134823"/>
                <a:gd name="connsiteX8" fmla="*/ 101339 w 236633"/>
                <a:gd name="connsiteY8" fmla="*/ 6622 h 134823"/>
                <a:gd name="connsiteX9" fmla="*/ 116941 w 236633"/>
                <a:gd name="connsiteY9" fmla="*/ 27456 h 134823"/>
                <a:gd name="connsiteX10" fmla="*/ 112607 w 236633"/>
                <a:gd name="connsiteY10" fmla="*/ 52159 h 134823"/>
                <a:gd name="connsiteX11" fmla="*/ 104517 w 236633"/>
                <a:gd name="connsiteY11" fmla="*/ 86683 h 134823"/>
                <a:gd name="connsiteX12" fmla="*/ 98739 w 236633"/>
                <a:gd name="connsiteY12" fmla="*/ 109302 h 134823"/>
                <a:gd name="connsiteX13" fmla="*/ 94983 w 236633"/>
                <a:gd name="connsiteY13" fmla="*/ 126862 h 134823"/>
                <a:gd name="connsiteX14" fmla="*/ 103361 w 236633"/>
                <a:gd name="connsiteY14" fmla="*/ 134898 h 134823"/>
                <a:gd name="connsiteX15" fmla="*/ 116363 w 236633"/>
                <a:gd name="connsiteY15" fmla="*/ 117933 h 134823"/>
                <a:gd name="connsiteX16" fmla="*/ 133699 w 236633"/>
                <a:gd name="connsiteY16" fmla="*/ 46206 h 134823"/>
                <a:gd name="connsiteX17" fmla="*/ 181373 w 236633"/>
                <a:gd name="connsiteY17" fmla="*/ 6622 h 134823"/>
                <a:gd name="connsiteX18" fmla="*/ 196975 w 236633"/>
                <a:gd name="connsiteY18" fmla="*/ 27456 h 134823"/>
                <a:gd name="connsiteX19" fmla="*/ 179061 w 236633"/>
                <a:gd name="connsiteY19" fmla="*/ 94124 h 134823"/>
                <a:gd name="connsiteX20" fmla="*/ 175305 w 236633"/>
                <a:gd name="connsiteY20" fmla="*/ 110493 h 134823"/>
                <a:gd name="connsiteX21" fmla="*/ 198997 w 236633"/>
                <a:gd name="connsiteY21" fmla="*/ 134898 h 134823"/>
                <a:gd name="connsiteX22" fmla="*/ 236847 w 236633"/>
                <a:gd name="connsiteY22" fmla="*/ 89064 h 134823"/>
                <a:gd name="connsiteX23" fmla="*/ 233380 w 236633"/>
                <a:gd name="connsiteY23" fmla="*/ 86088 h 134823"/>
                <a:gd name="connsiteX24" fmla="*/ 229046 w 236633"/>
                <a:gd name="connsiteY24" fmla="*/ 91445 h 134823"/>
                <a:gd name="connsiteX25" fmla="*/ 199575 w 236633"/>
                <a:gd name="connsiteY25" fmla="*/ 128350 h 134823"/>
                <a:gd name="connsiteX26" fmla="*/ 192641 w 236633"/>
                <a:gd name="connsiteY26" fmla="*/ 118529 h 134823"/>
                <a:gd name="connsiteX27" fmla="*/ 197842 w 236633"/>
                <a:gd name="connsiteY27" fmla="*/ 97397 h 134823"/>
                <a:gd name="connsiteX28" fmla="*/ 215466 w 236633"/>
                <a:gd name="connsiteY28" fmla="*/ 31920 h 134823"/>
                <a:gd name="connsiteX29" fmla="*/ 182239 w 236633"/>
                <a:gd name="connsiteY29" fmla="*/ 75 h 134823"/>
                <a:gd name="connsiteX30" fmla="*/ 135144 w 236633"/>
                <a:gd name="connsiteY30" fmla="*/ 28944 h 134823"/>
                <a:gd name="connsiteX31" fmla="*/ 125898 w 236633"/>
                <a:gd name="connsiteY31" fmla="*/ 7813 h 134823"/>
                <a:gd name="connsiteX32" fmla="*/ 102206 w 236633"/>
                <a:gd name="connsiteY32" fmla="*/ 75 h 134823"/>
                <a:gd name="connsiteX33" fmla="*/ 57133 w 236633"/>
                <a:gd name="connsiteY33" fmla="*/ 25968 h 134823"/>
                <a:gd name="connsiteX34" fmla="*/ 30551 w 236633"/>
                <a:gd name="connsiteY34" fmla="*/ 75 h 134823"/>
                <a:gd name="connsiteX35" fmla="*/ 9170 w 236633"/>
                <a:gd name="connsiteY35" fmla="*/ 17039 h 134823"/>
                <a:gd name="connsiteX36" fmla="*/ 214 w 236633"/>
                <a:gd name="connsiteY36" fmla="*/ 45909 h 134823"/>
                <a:gd name="connsiteX37" fmla="*/ 3681 w 236633"/>
                <a:gd name="connsiteY37" fmla="*/ 48885 h 134823"/>
                <a:gd name="connsiteX38" fmla="*/ 8592 w 236633"/>
                <a:gd name="connsiteY38" fmla="*/ 42040 h 134823"/>
                <a:gd name="connsiteX39" fmla="*/ 29684 w 236633"/>
                <a:gd name="connsiteY39" fmla="*/ 6622 h 134823"/>
                <a:gd name="connsiteX40" fmla="*/ 38641 w 236633"/>
                <a:gd name="connsiteY40" fmla="*/ 20313 h 134823"/>
                <a:gd name="connsiteX41" fmla="*/ 34018 w 236633"/>
                <a:gd name="connsiteY41" fmla="*/ 45313 h 134823"/>
                <a:gd name="connsiteX42" fmla="*/ 17260 w 236633"/>
                <a:gd name="connsiteY42" fmla="*/ 114064 h 1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6633" h="134823">
                  <a:moveTo>
                    <a:pt x="17260" y="114064"/>
                  </a:moveTo>
                  <a:cubicBezTo>
                    <a:pt x="16394" y="118529"/>
                    <a:pt x="14660" y="125374"/>
                    <a:pt x="14660" y="126862"/>
                  </a:cubicBezTo>
                  <a:cubicBezTo>
                    <a:pt x="14660" y="132219"/>
                    <a:pt x="18705" y="134898"/>
                    <a:pt x="23039" y="134898"/>
                  </a:cubicBezTo>
                  <a:cubicBezTo>
                    <a:pt x="26506" y="134898"/>
                    <a:pt x="31707" y="132517"/>
                    <a:pt x="33729" y="126565"/>
                  </a:cubicBezTo>
                  <a:cubicBezTo>
                    <a:pt x="34018" y="125969"/>
                    <a:pt x="37485" y="111981"/>
                    <a:pt x="39219" y="104540"/>
                  </a:cubicBezTo>
                  <a:lnTo>
                    <a:pt x="45576" y="77754"/>
                  </a:lnTo>
                  <a:cubicBezTo>
                    <a:pt x="47309" y="71207"/>
                    <a:pt x="49043" y="64659"/>
                    <a:pt x="50487" y="57814"/>
                  </a:cubicBezTo>
                  <a:cubicBezTo>
                    <a:pt x="51643" y="52754"/>
                    <a:pt x="53954" y="44123"/>
                    <a:pt x="54243" y="42932"/>
                  </a:cubicBezTo>
                  <a:cubicBezTo>
                    <a:pt x="58577" y="33706"/>
                    <a:pt x="73891" y="6622"/>
                    <a:pt x="101339" y="6622"/>
                  </a:cubicBezTo>
                  <a:cubicBezTo>
                    <a:pt x="114341" y="6622"/>
                    <a:pt x="116941" y="17634"/>
                    <a:pt x="116941" y="27456"/>
                  </a:cubicBezTo>
                  <a:cubicBezTo>
                    <a:pt x="116941" y="34897"/>
                    <a:pt x="114919" y="43230"/>
                    <a:pt x="112607" y="52159"/>
                  </a:cubicBezTo>
                  <a:lnTo>
                    <a:pt x="104517" y="86683"/>
                  </a:lnTo>
                  <a:lnTo>
                    <a:pt x="98739" y="109302"/>
                  </a:lnTo>
                  <a:cubicBezTo>
                    <a:pt x="97583" y="115255"/>
                    <a:pt x="94983" y="125374"/>
                    <a:pt x="94983" y="126862"/>
                  </a:cubicBezTo>
                  <a:cubicBezTo>
                    <a:pt x="94983" y="132219"/>
                    <a:pt x="99028" y="134898"/>
                    <a:pt x="103361" y="134898"/>
                  </a:cubicBezTo>
                  <a:cubicBezTo>
                    <a:pt x="112318" y="134898"/>
                    <a:pt x="114052" y="127457"/>
                    <a:pt x="116363" y="117933"/>
                  </a:cubicBezTo>
                  <a:cubicBezTo>
                    <a:pt x="120408" y="101267"/>
                    <a:pt x="131099" y="57814"/>
                    <a:pt x="133699" y="46206"/>
                  </a:cubicBezTo>
                  <a:cubicBezTo>
                    <a:pt x="134566" y="42337"/>
                    <a:pt x="149879" y="6622"/>
                    <a:pt x="181373" y="6622"/>
                  </a:cubicBezTo>
                  <a:cubicBezTo>
                    <a:pt x="193797" y="6622"/>
                    <a:pt x="196975" y="16742"/>
                    <a:pt x="196975" y="27456"/>
                  </a:cubicBezTo>
                  <a:cubicBezTo>
                    <a:pt x="196975" y="44421"/>
                    <a:pt x="184840" y="78350"/>
                    <a:pt x="179061" y="94124"/>
                  </a:cubicBezTo>
                  <a:cubicBezTo>
                    <a:pt x="176461" y="101267"/>
                    <a:pt x="175305" y="104540"/>
                    <a:pt x="175305" y="110493"/>
                  </a:cubicBezTo>
                  <a:cubicBezTo>
                    <a:pt x="175305" y="124481"/>
                    <a:pt x="185418" y="134898"/>
                    <a:pt x="198997" y="134898"/>
                  </a:cubicBezTo>
                  <a:cubicBezTo>
                    <a:pt x="226157" y="134898"/>
                    <a:pt x="236847" y="91445"/>
                    <a:pt x="236847" y="89064"/>
                  </a:cubicBezTo>
                  <a:cubicBezTo>
                    <a:pt x="236847" y="86088"/>
                    <a:pt x="234247" y="86088"/>
                    <a:pt x="233380" y="86088"/>
                  </a:cubicBezTo>
                  <a:cubicBezTo>
                    <a:pt x="230491" y="86088"/>
                    <a:pt x="230491" y="86981"/>
                    <a:pt x="229046" y="91445"/>
                  </a:cubicBezTo>
                  <a:cubicBezTo>
                    <a:pt x="224712" y="107219"/>
                    <a:pt x="215466" y="128350"/>
                    <a:pt x="199575" y="128350"/>
                  </a:cubicBezTo>
                  <a:cubicBezTo>
                    <a:pt x="194663" y="128350"/>
                    <a:pt x="192641" y="125374"/>
                    <a:pt x="192641" y="118529"/>
                  </a:cubicBezTo>
                  <a:cubicBezTo>
                    <a:pt x="192641" y="111088"/>
                    <a:pt x="195241" y="103945"/>
                    <a:pt x="197842" y="97397"/>
                  </a:cubicBezTo>
                  <a:cubicBezTo>
                    <a:pt x="203331" y="81921"/>
                    <a:pt x="215466" y="48885"/>
                    <a:pt x="215466" y="31920"/>
                  </a:cubicBezTo>
                  <a:cubicBezTo>
                    <a:pt x="215466" y="12575"/>
                    <a:pt x="203909" y="75"/>
                    <a:pt x="182239" y="75"/>
                  </a:cubicBezTo>
                  <a:cubicBezTo>
                    <a:pt x="160570" y="75"/>
                    <a:pt x="145834" y="13170"/>
                    <a:pt x="135144" y="28944"/>
                  </a:cubicBezTo>
                  <a:cubicBezTo>
                    <a:pt x="134855" y="25075"/>
                    <a:pt x="133988" y="14956"/>
                    <a:pt x="125898" y="7813"/>
                  </a:cubicBezTo>
                  <a:cubicBezTo>
                    <a:pt x="118675" y="1563"/>
                    <a:pt x="109429" y="75"/>
                    <a:pt x="102206" y="75"/>
                  </a:cubicBezTo>
                  <a:cubicBezTo>
                    <a:pt x="76202" y="75"/>
                    <a:pt x="62045" y="19123"/>
                    <a:pt x="57133" y="25968"/>
                  </a:cubicBezTo>
                  <a:cubicBezTo>
                    <a:pt x="55688" y="9003"/>
                    <a:pt x="43553" y="75"/>
                    <a:pt x="30551" y="75"/>
                  </a:cubicBezTo>
                  <a:cubicBezTo>
                    <a:pt x="17260" y="75"/>
                    <a:pt x="11771" y="11682"/>
                    <a:pt x="9170" y="17039"/>
                  </a:cubicBezTo>
                  <a:cubicBezTo>
                    <a:pt x="3970" y="27456"/>
                    <a:pt x="214" y="45016"/>
                    <a:pt x="214" y="45909"/>
                  </a:cubicBezTo>
                  <a:cubicBezTo>
                    <a:pt x="214" y="48885"/>
                    <a:pt x="3103" y="48885"/>
                    <a:pt x="3681" y="48885"/>
                  </a:cubicBezTo>
                  <a:cubicBezTo>
                    <a:pt x="6570" y="48885"/>
                    <a:pt x="6859" y="48587"/>
                    <a:pt x="8592" y="42040"/>
                  </a:cubicBezTo>
                  <a:cubicBezTo>
                    <a:pt x="13504" y="20908"/>
                    <a:pt x="19283" y="6622"/>
                    <a:pt x="29684" y="6622"/>
                  </a:cubicBezTo>
                  <a:cubicBezTo>
                    <a:pt x="34307" y="6622"/>
                    <a:pt x="38641" y="9003"/>
                    <a:pt x="38641" y="20313"/>
                  </a:cubicBezTo>
                  <a:cubicBezTo>
                    <a:pt x="38641" y="26563"/>
                    <a:pt x="37774" y="29837"/>
                    <a:pt x="34018" y="45313"/>
                  </a:cubicBezTo>
                  <a:lnTo>
                    <a:pt x="17260" y="114064"/>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1" name="任意多边形: 形状 20">
              <a:extLst>
                <a:ext uri="{FF2B5EF4-FFF2-40B4-BE49-F238E27FC236}">
                  <a16:creationId xmlns:a16="http://schemas.microsoft.com/office/drawing/2014/main" id="{74EDE695-EE51-4247-97F5-003650640C7C}"/>
                </a:ext>
              </a:extLst>
            </p:cNvPr>
            <p:cNvSpPr/>
            <p:nvPr>
              <p:custDataLst>
                <p:tags r:id="rId25"/>
              </p:custDataLst>
            </p:nvPr>
          </p:nvSpPr>
          <p:spPr>
            <a:xfrm>
              <a:off x="7446930" y="4074188"/>
              <a:ext cx="104303" cy="9226"/>
            </a:xfrm>
            <a:custGeom>
              <a:avLst/>
              <a:gdLst>
                <a:gd name="connsiteX0" fmla="*/ 104528 w 104303"/>
                <a:gd name="connsiteY0" fmla="*/ 9299 h 9226"/>
                <a:gd name="connsiteX1" fmla="*/ 104528 w 104303"/>
                <a:gd name="connsiteY1" fmla="*/ 72 h 9226"/>
                <a:gd name="connsiteX2" fmla="*/ 224 w 104303"/>
                <a:gd name="connsiteY2" fmla="*/ 72 h 9226"/>
                <a:gd name="connsiteX3" fmla="*/ 224 w 104303"/>
                <a:gd name="connsiteY3" fmla="*/ 9299 h 9226"/>
                <a:gd name="connsiteX4" fmla="*/ 104528 w 104303"/>
                <a:gd name="connsiteY4" fmla="*/ 9299 h 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03" h="9226">
                  <a:moveTo>
                    <a:pt x="104528" y="9299"/>
                  </a:moveTo>
                  <a:lnTo>
                    <a:pt x="104528" y="72"/>
                  </a:lnTo>
                  <a:lnTo>
                    <a:pt x="224" y="72"/>
                  </a:lnTo>
                  <a:lnTo>
                    <a:pt x="224" y="9299"/>
                  </a:lnTo>
                  <a:lnTo>
                    <a:pt x="104528" y="9299"/>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 name="任意多边形: 形状 21">
              <a:extLst>
                <a:ext uri="{FF2B5EF4-FFF2-40B4-BE49-F238E27FC236}">
                  <a16:creationId xmlns:a16="http://schemas.microsoft.com/office/drawing/2014/main" id="{BEFFDE7D-2B6F-42F7-A0E3-3D12AC4935FA}"/>
                </a:ext>
              </a:extLst>
            </p:cNvPr>
            <p:cNvSpPr/>
            <p:nvPr>
              <p:custDataLst>
                <p:tags r:id="rId26"/>
              </p:custDataLst>
            </p:nvPr>
          </p:nvSpPr>
          <p:spPr>
            <a:xfrm>
              <a:off x="7392418" y="4121742"/>
              <a:ext cx="213230" cy="213098"/>
            </a:xfrm>
            <a:custGeom>
              <a:avLst/>
              <a:gdLst>
                <a:gd name="connsiteX0" fmla="*/ 212008 w 213230"/>
                <a:gd name="connsiteY0" fmla="*/ 6622 h 213098"/>
                <a:gd name="connsiteX1" fmla="*/ 213453 w 213230"/>
                <a:gd name="connsiteY1" fmla="*/ 2456 h 213098"/>
                <a:gd name="connsiteX2" fmla="*/ 206518 w 213230"/>
                <a:gd name="connsiteY2" fmla="*/ 75 h 213098"/>
                <a:gd name="connsiteX3" fmla="*/ 7157 w 213230"/>
                <a:gd name="connsiteY3" fmla="*/ 75 h 213098"/>
                <a:gd name="connsiteX4" fmla="*/ 222 w 213230"/>
                <a:gd name="connsiteY4" fmla="*/ 2456 h 213098"/>
                <a:gd name="connsiteX5" fmla="*/ 1667 w 213230"/>
                <a:gd name="connsiteY5" fmla="*/ 6622 h 213098"/>
                <a:gd name="connsiteX6" fmla="*/ 99036 w 213230"/>
                <a:gd name="connsiteY6" fmla="*/ 207518 h 213098"/>
                <a:gd name="connsiteX7" fmla="*/ 106837 w 213230"/>
                <a:gd name="connsiteY7" fmla="*/ 213173 h 213098"/>
                <a:gd name="connsiteX8" fmla="*/ 114639 w 213230"/>
                <a:gd name="connsiteY8" fmla="*/ 207518 h 213098"/>
                <a:gd name="connsiteX9" fmla="*/ 212008 w 213230"/>
                <a:gd name="connsiteY9" fmla="*/ 6622 h 213098"/>
                <a:gd name="connsiteX10" fmla="*/ 36050 w 213230"/>
                <a:gd name="connsiteY10" fmla="*/ 21504 h 213098"/>
                <a:gd name="connsiteX11" fmla="*/ 194672 w 213230"/>
                <a:gd name="connsiteY11" fmla="*/ 21504 h 213098"/>
                <a:gd name="connsiteX12" fmla="*/ 115505 w 213230"/>
                <a:gd name="connsiteY12" fmla="*/ 185196 h 213098"/>
                <a:gd name="connsiteX13" fmla="*/ 36050 w 213230"/>
                <a:gd name="connsiteY13" fmla="*/ 21504 h 21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230" h="213098">
                  <a:moveTo>
                    <a:pt x="212008" y="6622"/>
                  </a:moveTo>
                  <a:cubicBezTo>
                    <a:pt x="212586" y="5730"/>
                    <a:pt x="213453" y="3646"/>
                    <a:pt x="213453" y="2456"/>
                  </a:cubicBezTo>
                  <a:cubicBezTo>
                    <a:pt x="213453" y="372"/>
                    <a:pt x="213164" y="75"/>
                    <a:pt x="206518" y="75"/>
                  </a:cubicBezTo>
                  <a:lnTo>
                    <a:pt x="7157" y="75"/>
                  </a:lnTo>
                  <a:cubicBezTo>
                    <a:pt x="511" y="75"/>
                    <a:pt x="222" y="372"/>
                    <a:pt x="222" y="2456"/>
                  </a:cubicBezTo>
                  <a:cubicBezTo>
                    <a:pt x="222" y="3646"/>
                    <a:pt x="1089" y="5730"/>
                    <a:pt x="1667" y="6622"/>
                  </a:cubicBezTo>
                  <a:lnTo>
                    <a:pt x="99036" y="207518"/>
                  </a:lnTo>
                  <a:cubicBezTo>
                    <a:pt x="101059" y="211387"/>
                    <a:pt x="101926" y="213173"/>
                    <a:pt x="106837" y="213173"/>
                  </a:cubicBezTo>
                  <a:cubicBezTo>
                    <a:pt x="111749" y="213173"/>
                    <a:pt x="112616" y="211387"/>
                    <a:pt x="114639" y="207518"/>
                  </a:cubicBezTo>
                  <a:lnTo>
                    <a:pt x="212008" y="6622"/>
                  </a:lnTo>
                  <a:close/>
                  <a:moveTo>
                    <a:pt x="36050" y="21504"/>
                  </a:moveTo>
                  <a:lnTo>
                    <a:pt x="194672" y="21504"/>
                  </a:lnTo>
                  <a:lnTo>
                    <a:pt x="115505" y="185196"/>
                  </a:lnTo>
                  <a:lnTo>
                    <a:pt x="36050" y="21504"/>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 name="任意多边形: 形状 22">
              <a:extLst>
                <a:ext uri="{FF2B5EF4-FFF2-40B4-BE49-F238E27FC236}">
                  <a16:creationId xmlns:a16="http://schemas.microsoft.com/office/drawing/2014/main" id="{78B5C3F4-00FC-4BC0-B2C2-F0D6AD388A14}"/>
                </a:ext>
              </a:extLst>
            </p:cNvPr>
            <p:cNvSpPr/>
            <p:nvPr>
              <p:custDataLst>
                <p:tags r:id="rId27"/>
              </p:custDataLst>
            </p:nvPr>
          </p:nvSpPr>
          <p:spPr>
            <a:xfrm>
              <a:off x="7632154" y="4110256"/>
              <a:ext cx="124182" cy="93959"/>
            </a:xfrm>
            <a:custGeom>
              <a:avLst/>
              <a:gdLst>
                <a:gd name="connsiteX0" fmla="*/ 98322 w 124182"/>
                <a:gd name="connsiteY0" fmla="*/ 62571 h 93959"/>
                <a:gd name="connsiteX1" fmla="*/ 124413 w 124182"/>
                <a:gd name="connsiteY1" fmla="*/ 12779 h 93959"/>
                <a:gd name="connsiteX2" fmla="*/ 120974 w 124182"/>
                <a:gd name="connsiteY2" fmla="*/ 10071 h 93959"/>
                <a:gd name="connsiteX3" fmla="*/ 116727 w 124182"/>
                <a:gd name="connsiteY3" fmla="*/ 15279 h 93959"/>
                <a:gd name="connsiteX4" fmla="*/ 97918 w 124182"/>
                <a:gd name="connsiteY4" fmla="*/ 52988 h 93959"/>
                <a:gd name="connsiteX5" fmla="*/ 96907 w 124182"/>
                <a:gd name="connsiteY5" fmla="*/ 34029 h 93959"/>
                <a:gd name="connsiteX6" fmla="*/ 58479 w 124182"/>
                <a:gd name="connsiteY6" fmla="*/ 71 h 93959"/>
                <a:gd name="connsiteX7" fmla="*/ 231 w 124182"/>
                <a:gd name="connsiteY7" fmla="*/ 57780 h 93959"/>
                <a:gd name="connsiteX8" fmla="*/ 37242 w 124182"/>
                <a:gd name="connsiteY8" fmla="*/ 94030 h 93959"/>
                <a:gd name="connsiteX9" fmla="*/ 83962 w 124182"/>
                <a:gd name="connsiteY9" fmla="*/ 76322 h 93959"/>
                <a:gd name="connsiteX10" fmla="*/ 104997 w 124182"/>
                <a:gd name="connsiteY10" fmla="*/ 94030 h 93959"/>
                <a:gd name="connsiteX11" fmla="*/ 124008 w 124182"/>
                <a:gd name="connsiteY11" fmla="*/ 79447 h 93959"/>
                <a:gd name="connsiteX12" fmla="*/ 120570 w 124182"/>
                <a:gd name="connsiteY12" fmla="*/ 76947 h 93959"/>
                <a:gd name="connsiteX13" fmla="*/ 117132 w 124182"/>
                <a:gd name="connsiteY13" fmla="*/ 79030 h 93959"/>
                <a:gd name="connsiteX14" fmla="*/ 105603 w 124182"/>
                <a:gd name="connsiteY14" fmla="*/ 88197 h 93959"/>
                <a:gd name="connsiteX15" fmla="*/ 98322 w 124182"/>
                <a:gd name="connsiteY15" fmla="*/ 62571 h 93959"/>
                <a:gd name="connsiteX16" fmla="*/ 82547 w 124182"/>
                <a:gd name="connsiteY16" fmla="*/ 69655 h 93959"/>
                <a:gd name="connsiteX17" fmla="*/ 37849 w 124182"/>
                <a:gd name="connsiteY17" fmla="*/ 88197 h 93959"/>
                <a:gd name="connsiteX18" fmla="*/ 17017 w 124182"/>
                <a:gd name="connsiteY18" fmla="*/ 65071 h 93959"/>
                <a:gd name="connsiteX19" fmla="*/ 30366 w 124182"/>
                <a:gd name="connsiteY19" fmla="*/ 21946 h 93959"/>
                <a:gd name="connsiteX20" fmla="*/ 58277 w 124182"/>
                <a:gd name="connsiteY20" fmla="*/ 5904 h 93959"/>
                <a:gd name="connsiteX21" fmla="*/ 80726 w 124182"/>
                <a:gd name="connsiteY21" fmla="*/ 34863 h 93959"/>
                <a:gd name="connsiteX22" fmla="*/ 82547 w 124182"/>
                <a:gd name="connsiteY22" fmla="*/ 69655 h 9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182" h="93959">
                  <a:moveTo>
                    <a:pt x="98322" y="62571"/>
                  </a:moveTo>
                  <a:cubicBezTo>
                    <a:pt x="116929" y="42780"/>
                    <a:pt x="124413" y="15071"/>
                    <a:pt x="124413" y="12779"/>
                  </a:cubicBezTo>
                  <a:cubicBezTo>
                    <a:pt x="124413" y="10071"/>
                    <a:pt x="121986" y="10071"/>
                    <a:pt x="120974" y="10071"/>
                  </a:cubicBezTo>
                  <a:cubicBezTo>
                    <a:pt x="118143" y="10071"/>
                    <a:pt x="118143" y="10696"/>
                    <a:pt x="116727" y="15279"/>
                  </a:cubicBezTo>
                  <a:cubicBezTo>
                    <a:pt x="113087" y="29029"/>
                    <a:pt x="106412" y="41738"/>
                    <a:pt x="97918" y="52988"/>
                  </a:cubicBezTo>
                  <a:cubicBezTo>
                    <a:pt x="97716" y="49863"/>
                    <a:pt x="97311" y="35904"/>
                    <a:pt x="96907" y="34029"/>
                  </a:cubicBezTo>
                  <a:cubicBezTo>
                    <a:pt x="93873" y="13404"/>
                    <a:pt x="78704" y="71"/>
                    <a:pt x="58479" y="71"/>
                  </a:cubicBezTo>
                  <a:cubicBezTo>
                    <a:pt x="28748" y="71"/>
                    <a:pt x="231" y="28613"/>
                    <a:pt x="231" y="57780"/>
                  </a:cubicBezTo>
                  <a:cubicBezTo>
                    <a:pt x="231" y="76947"/>
                    <a:pt x="13781" y="94030"/>
                    <a:pt x="37242" y="94030"/>
                  </a:cubicBezTo>
                  <a:cubicBezTo>
                    <a:pt x="55850" y="94030"/>
                    <a:pt x="72636" y="85280"/>
                    <a:pt x="83962" y="76322"/>
                  </a:cubicBezTo>
                  <a:cubicBezTo>
                    <a:pt x="88614" y="91530"/>
                    <a:pt x="98929" y="94030"/>
                    <a:pt x="104997" y="94030"/>
                  </a:cubicBezTo>
                  <a:cubicBezTo>
                    <a:pt x="116727" y="94030"/>
                    <a:pt x="124008" y="83822"/>
                    <a:pt x="124008" y="79447"/>
                  </a:cubicBezTo>
                  <a:cubicBezTo>
                    <a:pt x="124008" y="76947"/>
                    <a:pt x="121581" y="76947"/>
                    <a:pt x="120570" y="76947"/>
                  </a:cubicBezTo>
                  <a:cubicBezTo>
                    <a:pt x="117941" y="76947"/>
                    <a:pt x="117536" y="77780"/>
                    <a:pt x="117132" y="79030"/>
                  </a:cubicBezTo>
                  <a:cubicBezTo>
                    <a:pt x="114300" y="86947"/>
                    <a:pt x="108030" y="88197"/>
                    <a:pt x="105603" y="88197"/>
                  </a:cubicBezTo>
                  <a:cubicBezTo>
                    <a:pt x="102772" y="88197"/>
                    <a:pt x="99334" y="88197"/>
                    <a:pt x="98322" y="62571"/>
                  </a:cubicBezTo>
                  <a:close/>
                  <a:moveTo>
                    <a:pt x="82547" y="69655"/>
                  </a:moveTo>
                  <a:cubicBezTo>
                    <a:pt x="62726" y="86322"/>
                    <a:pt x="45535" y="88197"/>
                    <a:pt x="37849" y="88197"/>
                  </a:cubicBezTo>
                  <a:cubicBezTo>
                    <a:pt x="24501" y="88197"/>
                    <a:pt x="17017" y="79030"/>
                    <a:pt x="17017" y="65071"/>
                  </a:cubicBezTo>
                  <a:cubicBezTo>
                    <a:pt x="17017" y="59030"/>
                    <a:pt x="19849" y="36321"/>
                    <a:pt x="30366" y="21946"/>
                  </a:cubicBezTo>
                  <a:cubicBezTo>
                    <a:pt x="39669" y="9446"/>
                    <a:pt x="51198" y="5904"/>
                    <a:pt x="58277" y="5904"/>
                  </a:cubicBezTo>
                  <a:cubicBezTo>
                    <a:pt x="74457" y="5904"/>
                    <a:pt x="79108" y="21946"/>
                    <a:pt x="80726" y="34863"/>
                  </a:cubicBezTo>
                  <a:cubicBezTo>
                    <a:pt x="81940" y="43821"/>
                    <a:pt x="81535" y="58613"/>
                    <a:pt x="82547" y="69655"/>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 name="任意多边形: 形状 23">
              <a:extLst>
                <a:ext uri="{FF2B5EF4-FFF2-40B4-BE49-F238E27FC236}">
                  <a16:creationId xmlns:a16="http://schemas.microsoft.com/office/drawing/2014/main" id="{CE02722D-8EAE-4E3F-801A-8B7C34125312}"/>
                </a:ext>
              </a:extLst>
            </p:cNvPr>
            <p:cNvSpPr/>
            <p:nvPr>
              <p:custDataLst>
                <p:tags r:id="rId28"/>
              </p:custDataLst>
            </p:nvPr>
          </p:nvSpPr>
          <p:spPr>
            <a:xfrm>
              <a:off x="7779680" y="4055255"/>
              <a:ext cx="118167" cy="187294"/>
            </a:xfrm>
            <a:custGeom>
              <a:avLst/>
              <a:gdLst>
                <a:gd name="connsiteX0" fmla="*/ 118403 w 118167"/>
                <a:gd name="connsiteY0" fmla="*/ 29029 h 187294"/>
                <a:gd name="connsiteX1" fmla="*/ 85234 w 118167"/>
                <a:gd name="connsiteY1" fmla="*/ 71 h 187294"/>
                <a:gd name="connsiteX2" fmla="*/ 32042 w 118167"/>
                <a:gd name="connsiteY2" fmla="*/ 53613 h 187294"/>
                <a:gd name="connsiteX3" fmla="*/ 288 w 118167"/>
                <a:gd name="connsiteY3" fmla="*/ 184865 h 187294"/>
                <a:gd name="connsiteX4" fmla="*/ 3120 w 118167"/>
                <a:gd name="connsiteY4" fmla="*/ 187365 h 187294"/>
                <a:gd name="connsiteX5" fmla="*/ 6963 w 118167"/>
                <a:gd name="connsiteY5" fmla="*/ 185906 h 187294"/>
                <a:gd name="connsiteX6" fmla="*/ 20513 w 118167"/>
                <a:gd name="connsiteY6" fmla="*/ 130281 h 187294"/>
                <a:gd name="connsiteX7" fmla="*/ 50851 w 118167"/>
                <a:gd name="connsiteY7" fmla="*/ 148823 h 187294"/>
                <a:gd name="connsiteX8" fmla="*/ 111122 w 118167"/>
                <a:gd name="connsiteY8" fmla="*/ 95905 h 187294"/>
                <a:gd name="connsiteX9" fmla="*/ 95346 w 118167"/>
                <a:gd name="connsiteY9" fmla="*/ 64238 h 187294"/>
                <a:gd name="connsiteX10" fmla="*/ 118403 w 118167"/>
                <a:gd name="connsiteY10" fmla="*/ 29029 h 187294"/>
                <a:gd name="connsiteX11" fmla="*/ 78357 w 118167"/>
                <a:gd name="connsiteY11" fmla="*/ 64030 h 187294"/>
                <a:gd name="connsiteX12" fmla="*/ 68042 w 118167"/>
                <a:gd name="connsiteY12" fmla="*/ 65488 h 187294"/>
                <a:gd name="connsiteX13" fmla="*/ 58537 w 118167"/>
                <a:gd name="connsiteY13" fmla="*/ 64446 h 187294"/>
                <a:gd name="connsiteX14" fmla="*/ 68042 w 118167"/>
                <a:gd name="connsiteY14" fmla="*/ 62988 h 187294"/>
                <a:gd name="connsiteX15" fmla="*/ 78357 w 118167"/>
                <a:gd name="connsiteY15" fmla="*/ 64030 h 187294"/>
                <a:gd name="connsiteX16" fmla="*/ 105054 w 118167"/>
                <a:gd name="connsiteY16" fmla="*/ 25279 h 187294"/>
                <a:gd name="connsiteX17" fmla="*/ 87256 w 118167"/>
                <a:gd name="connsiteY17" fmla="*/ 59863 h 187294"/>
                <a:gd name="connsiteX18" fmla="*/ 68245 w 118167"/>
                <a:gd name="connsiteY18" fmla="*/ 57155 h 187294"/>
                <a:gd name="connsiteX19" fmla="*/ 51053 w 118167"/>
                <a:gd name="connsiteY19" fmla="*/ 65071 h 187294"/>
                <a:gd name="connsiteX20" fmla="*/ 67638 w 118167"/>
                <a:gd name="connsiteY20" fmla="*/ 71113 h 187294"/>
                <a:gd name="connsiteX21" fmla="*/ 86852 w 118167"/>
                <a:gd name="connsiteY21" fmla="*/ 68197 h 187294"/>
                <a:gd name="connsiteX22" fmla="*/ 96155 w 118167"/>
                <a:gd name="connsiteY22" fmla="*/ 90280 h 187294"/>
                <a:gd name="connsiteX23" fmla="*/ 51458 w 118167"/>
                <a:gd name="connsiteY23" fmla="*/ 142989 h 187294"/>
                <a:gd name="connsiteX24" fmla="*/ 24761 w 118167"/>
                <a:gd name="connsiteY24" fmla="*/ 116739 h 187294"/>
                <a:gd name="connsiteX25" fmla="*/ 25367 w 118167"/>
                <a:gd name="connsiteY25" fmla="*/ 110697 h 187294"/>
                <a:gd name="connsiteX26" fmla="*/ 38716 w 118167"/>
                <a:gd name="connsiteY26" fmla="*/ 55280 h 187294"/>
                <a:gd name="connsiteX27" fmla="*/ 84829 w 118167"/>
                <a:gd name="connsiteY27" fmla="*/ 5904 h 187294"/>
                <a:gd name="connsiteX28" fmla="*/ 105054 w 118167"/>
                <a:gd name="connsiteY28" fmla="*/ 25279 h 18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167" h="187294">
                  <a:moveTo>
                    <a:pt x="118403" y="29029"/>
                  </a:moveTo>
                  <a:cubicBezTo>
                    <a:pt x="118403" y="10696"/>
                    <a:pt x="103032" y="71"/>
                    <a:pt x="85234" y="71"/>
                  </a:cubicBezTo>
                  <a:cubicBezTo>
                    <a:pt x="57525" y="71"/>
                    <a:pt x="37098" y="32571"/>
                    <a:pt x="32042" y="53613"/>
                  </a:cubicBezTo>
                  <a:lnTo>
                    <a:pt x="288" y="184865"/>
                  </a:lnTo>
                  <a:cubicBezTo>
                    <a:pt x="-116" y="186323"/>
                    <a:pt x="1906" y="187365"/>
                    <a:pt x="3120" y="187365"/>
                  </a:cubicBezTo>
                  <a:cubicBezTo>
                    <a:pt x="4940" y="187365"/>
                    <a:pt x="6558" y="187156"/>
                    <a:pt x="6963" y="185906"/>
                  </a:cubicBezTo>
                  <a:lnTo>
                    <a:pt x="20513" y="130281"/>
                  </a:lnTo>
                  <a:cubicBezTo>
                    <a:pt x="24761" y="139864"/>
                    <a:pt x="34469" y="148823"/>
                    <a:pt x="50851" y="148823"/>
                  </a:cubicBezTo>
                  <a:cubicBezTo>
                    <a:pt x="79166" y="148823"/>
                    <a:pt x="111122" y="127781"/>
                    <a:pt x="111122" y="95905"/>
                  </a:cubicBezTo>
                  <a:cubicBezTo>
                    <a:pt x="111122" y="83613"/>
                    <a:pt x="105661" y="71113"/>
                    <a:pt x="95346" y="64238"/>
                  </a:cubicBezTo>
                  <a:cubicBezTo>
                    <a:pt x="105257" y="57780"/>
                    <a:pt x="118403" y="45905"/>
                    <a:pt x="118403" y="29029"/>
                  </a:cubicBezTo>
                  <a:close/>
                  <a:moveTo>
                    <a:pt x="78357" y="64030"/>
                  </a:moveTo>
                  <a:cubicBezTo>
                    <a:pt x="75323" y="64655"/>
                    <a:pt x="73908" y="65488"/>
                    <a:pt x="68042" y="65488"/>
                  </a:cubicBezTo>
                  <a:cubicBezTo>
                    <a:pt x="64806" y="65488"/>
                    <a:pt x="59952" y="65280"/>
                    <a:pt x="58537" y="64446"/>
                  </a:cubicBezTo>
                  <a:cubicBezTo>
                    <a:pt x="60559" y="63196"/>
                    <a:pt x="66222" y="62988"/>
                    <a:pt x="68042" y="62988"/>
                  </a:cubicBezTo>
                  <a:cubicBezTo>
                    <a:pt x="71076" y="62988"/>
                    <a:pt x="75526" y="63196"/>
                    <a:pt x="78357" y="64030"/>
                  </a:cubicBezTo>
                  <a:close/>
                  <a:moveTo>
                    <a:pt x="105054" y="25279"/>
                  </a:moveTo>
                  <a:cubicBezTo>
                    <a:pt x="105054" y="36321"/>
                    <a:pt x="99796" y="52571"/>
                    <a:pt x="87256" y="59863"/>
                  </a:cubicBezTo>
                  <a:cubicBezTo>
                    <a:pt x="83413" y="58613"/>
                    <a:pt x="79571" y="57155"/>
                    <a:pt x="68245" y="57155"/>
                  </a:cubicBezTo>
                  <a:cubicBezTo>
                    <a:pt x="61166" y="57155"/>
                    <a:pt x="51053" y="57571"/>
                    <a:pt x="51053" y="65071"/>
                  </a:cubicBezTo>
                  <a:cubicBezTo>
                    <a:pt x="51053" y="70280"/>
                    <a:pt x="57323" y="71113"/>
                    <a:pt x="67638" y="71113"/>
                  </a:cubicBezTo>
                  <a:cubicBezTo>
                    <a:pt x="74514" y="71113"/>
                    <a:pt x="80582" y="70072"/>
                    <a:pt x="86852" y="68197"/>
                  </a:cubicBezTo>
                  <a:cubicBezTo>
                    <a:pt x="92919" y="72572"/>
                    <a:pt x="96155" y="81113"/>
                    <a:pt x="96155" y="90280"/>
                  </a:cubicBezTo>
                  <a:cubicBezTo>
                    <a:pt x="96155" y="120489"/>
                    <a:pt x="76132" y="142989"/>
                    <a:pt x="51458" y="142989"/>
                  </a:cubicBezTo>
                  <a:cubicBezTo>
                    <a:pt x="35885" y="142989"/>
                    <a:pt x="24761" y="133197"/>
                    <a:pt x="24761" y="116739"/>
                  </a:cubicBezTo>
                  <a:cubicBezTo>
                    <a:pt x="24761" y="114655"/>
                    <a:pt x="24963" y="112572"/>
                    <a:pt x="25367" y="110697"/>
                  </a:cubicBezTo>
                  <a:lnTo>
                    <a:pt x="38716" y="55280"/>
                  </a:lnTo>
                  <a:cubicBezTo>
                    <a:pt x="43570" y="35488"/>
                    <a:pt x="61368" y="5904"/>
                    <a:pt x="84829" y="5904"/>
                  </a:cubicBezTo>
                  <a:cubicBezTo>
                    <a:pt x="96762" y="5904"/>
                    <a:pt x="105054" y="12571"/>
                    <a:pt x="105054" y="25279"/>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5" name="任意多边形: 形状 24">
              <a:extLst>
                <a:ext uri="{FF2B5EF4-FFF2-40B4-BE49-F238E27FC236}">
                  <a16:creationId xmlns:a16="http://schemas.microsoft.com/office/drawing/2014/main" id="{43D9108B-D37C-4266-BECD-A5B354A400AD}"/>
                </a:ext>
              </a:extLst>
            </p:cNvPr>
            <p:cNvSpPr/>
            <p:nvPr>
              <p:custDataLst>
                <p:tags r:id="rId29"/>
              </p:custDataLst>
            </p:nvPr>
          </p:nvSpPr>
          <p:spPr>
            <a:xfrm>
              <a:off x="7918105" y="4110256"/>
              <a:ext cx="116698" cy="136460"/>
            </a:xfrm>
            <a:custGeom>
              <a:avLst/>
              <a:gdLst>
                <a:gd name="connsiteX0" fmla="*/ 83770 w 116698"/>
                <a:gd name="connsiteY0" fmla="*/ 62780 h 136460"/>
                <a:gd name="connsiteX1" fmla="*/ 42916 w 116698"/>
                <a:gd name="connsiteY1" fmla="*/ 71 h 136460"/>
                <a:gd name="connsiteX2" fmla="*/ 15005 w 116698"/>
                <a:gd name="connsiteY2" fmla="*/ 12154 h 136460"/>
                <a:gd name="connsiteX3" fmla="*/ 241 w 116698"/>
                <a:gd name="connsiteY3" fmla="*/ 37571 h 136460"/>
                <a:gd name="connsiteX4" fmla="*/ 3477 w 116698"/>
                <a:gd name="connsiteY4" fmla="*/ 40071 h 136460"/>
                <a:gd name="connsiteX5" fmla="*/ 7319 w 116698"/>
                <a:gd name="connsiteY5" fmla="*/ 36529 h 136460"/>
                <a:gd name="connsiteX6" fmla="*/ 40084 w 116698"/>
                <a:gd name="connsiteY6" fmla="*/ 16738 h 136460"/>
                <a:gd name="connsiteX7" fmla="*/ 76894 w 116698"/>
                <a:gd name="connsiteY7" fmla="*/ 71530 h 136460"/>
                <a:gd name="connsiteX8" fmla="*/ 75478 w 116698"/>
                <a:gd name="connsiteY8" fmla="*/ 86530 h 136460"/>
                <a:gd name="connsiteX9" fmla="*/ 64759 w 116698"/>
                <a:gd name="connsiteY9" fmla="*/ 131531 h 136460"/>
                <a:gd name="connsiteX10" fmla="*/ 68197 w 116698"/>
                <a:gd name="connsiteY10" fmla="*/ 136531 h 136460"/>
                <a:gd name="connsiteX11" fmla="*/ 75073 w 116698"/>
                <a:gd name="connsiteY11" fmla="*/ 125697 h 136460"/>
                <a:gd name="connsiteX12" fmla="*/ 82961 w 116698"/>
                <a:gd name="connsiteY12" fmla="*/ 87155 h 136460"/>
                <a:gd name="connsiteX13" fmla="*/ 99344 w 116698"/>
                <a:gd name="connsiteY13" fmla="*/ 41738 h 136460"/>
                <a:gd name="connsiteX14" fmla="*/ 115928 w 116698"/>
                <a:gd name="connsiteY14" fmla="*/ 7362 h 136460"/>
                <a:gd name="connsiteX15" fmla="*/ 116939 w 116698"/>
                <a:gd name="connsiteY15" fmla="*/ 4654 h 136460"/>
                <a:gd name="connsiteX16" fmla="*/ 113703 w 116698"/>
                <a:gd name="connsiteY16" fmla="*/ 2154 h 136460"/>
                <a:gd name="connsiteX17" fmla="*/ 110670 w 116698"/>
                <a:gd name="connsiteY17" fmla="*/ 3196 h 136460"/>
                <a:gd name="connsiteX18" fmla="*/ 83770 w 116698"/>
                <a:gd name="connsiteY18" fmla="*/ 62780 h 13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98" h="136460">
                  <a:moveTo>
                    <a:pt x="83770" y="62780"/>
                  </a:moveTo>
                  <a:cubicBezTo>
                    <a:pt x="82759" y="50696"/>
                    <a:pt x="75882" y="71"/>
                    <a:pt x="42916" y="71"/>
                  </a:cubicBezTo>
                  <a:cubicBezTo>
                    <a:pt x="30983" y="71"/>
                    <a:pt x="20668" y="6737"/>
                    <a:pt x="15005" y="12154"/>
                  </a:cubicBezTo>
                  <a:cubicBezTo>
                    <a:pt x="2668" y="23613"/>
                    <a:pt x="241" y="36946"/>
                    <a:pt x="241" y="37571"/>
                  </a:cubicBezTo>
                  <a:cubicBezTo>
                    <a:pt x="241" y="40071"/>
                    <a:pt x="2870" y="40071"/>
                    <a:pt x="3477" y="40071"/>
                  </a:cubicBezTo>
                  <a:cubicBezTo>
                    <a:pt x="6106" y="40071"/>
                    <a:pt x="6308" y="39654"/>
                    <a:pt x="7319" y="36529"/>
                  </a:cubicBezTo>
                  <a:cubicBezTo>
                    <a:pt x="11567" y="24238"/>
                    <a:pt x="26533" y="16738"/>
                    <a:pt x="40084" y="16738"/>
                  </a:cubicBezTo>
                  <a:cubicBezTo>
                    <a:pt x="72646" y="16738"/>
                    <a:pt x="76894" y="50280"/>
                    <a:pt x="76894" y="71530"/>
                  </a:cubicBezTo>
                  <a:cubicBezTo>
                    <a:pt x="76894" y="81947"/>
                    <a:pt x="76287" y="84238"/>
                    <a:pt x="75478" y="86530"/>
                  </a:cubicBezTo>
                  <a:cubicBezTo>
                    <a:pt x="70826" y="102155"/>
                    <a:pt x="64759" y="125281"/>
                    <a:pt x="64759" y="131531"/>
                  </a:cubicBezTo>
                  <a:cubicBezTo>
                    <a:pt x="64759" y="133822"/>
                    <a:pt x="65568" y="136531"/>
                    <a:pt x="68197" y="136531"/>
                  </a:cubicBezTo>
                  <a:cubicBezTo>
                    <a:pt x="69613" y="136531"/>
                    <a:pt x="71837" y="136531"/>
                    <a:pt x="75073" y="125697"/>
                  </a:cubicBezTo>
                  <a:cubicBezTo>
                    <a:pt x="77500" y="117572"/>
                    <a:pt x="81343" y="102155"/>
                    <a:pt x="82961" y="87155"/>
                  </a:cubicBezTo>
                  <a:cubicBezTo>
                    <a:pt x="83770" y="79863"/>
                    <a:pt x="95096" y="51738"/>
                    <a:pt x="99344" y="41738"/>
                  </a:cubicBezTo>
                  <a:cubicBezTo>
                    <a:pt x="102175" y="35279"/>
                    <a:pt x="106422" y="25488"/>
                    <a:pt x="115928" y="7362"/>
                  </a:cubicBezTo>
                  <a:cubicBezTo>
                    <a:pt x="116535" y="6321"/>
                    <a:pt x="116939" y="5487"/>
                    <a:pt x="116939" y="4654"/>
                  </a:cubicBezTo>
                  <a:cubicBezTo>
                    <a:pt x="116939" y="2154"/>
                    <a:pt x="114310" y="2154"/>
                    <a:pt x="113703" y="2154"/>
                  </a:cubicBezTo>
                  <a:cubicBezTo>
                    <a:pt x="113097" y="2154"/>
                    <a:pt x="111276" y="2154"/>
                    <a:pt x="110670" y="3196"/>
                  </a:cubicBezTo>
                  <a:cubicBezTo>
                    <a:pt x="108243" y="7571"/>
                    <a:pt x="92872" y="37363"/>
                    <a:pt x="83770" y="62780"/>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6" name="任意多边形: 形状 25">
              <a:extLst>
                <a:ext uri="{FF2B5EF4-FFF2-40B4-BE49-F238E27FC236}">
                  <a16:creationId xmlns:a16="http://schemas.microsoft.com/office/drawing/2014/main" id="{4E0B883D-3B52-4620-B11B-0EBCE60CE174}"/>
                </a:ext>
              </a:extLst>
            </p:cNvPr>
            <p:cNvSpPr/>
            <p:nvPr>
              <p:custDataLst>
                <p:tags r:id="rId30"/>
              </p:custDataLst>
            </p:nvPr>
          </p:nvSpPr>
          <p:spPr>
            <a:xfrm>
              <a:off x="8082393" y="4070881"/>
              <a:ext cx="104303" cy="9226"/>
            </a:xfrm>
            <a:custGeom>
              <a:avLst/>
              <a:gdLst>
                <a:gd name="connsiteX0" fmla="*/ 104550 w 104303"/>
                <a:gd name="connsiteY0" fmla="*/ 9298 h 9226"/>
                <a:gd name="connsiteX1" fmla="*/ 104550 w 104303"/>
                <a:gd name="connsiteY1" fmla="*/ 72 h 9226"/>
                <a:gd name="connsiteX2" fmla="*/ 246 w 104303"/>
                <a:gd name="connsiteY2" fmla="*/ 72 h 9226"/>
                <a:gd name="connsiteX3" fmla="*/ 246 w 104303"/>
                <a:gd name="connsiteY3" fmla="*/ 9298 h 9226"/>
                <a:gd name="connsiteX4" fmla="*/ 104550 w 104303"/>
                <a:gd name="connsiteY4" fmla="*/ 9298 h 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03" h="9226">
                  <a:moveTo>
                    <a:pt x="104550" y="9298"/>
                  </a:moveTo>
                  <a:lnTo>
                    <a:pt x="104550" y="72"/>
                  </a:lnTo>
                  <a:lnTo>
                    <a:pt x="246" y="72"/>
                  </a:lnTo>
                  <a:lnTo>
                    <a:pt x="246" y="9298"/>
                  </a:lnTo>
                  <a:lnTo>
                    <a:pt x="104550" y="9298"/>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 name="任意多边形: 形状 26">
              <a:extLst>
                <a:ext uri="{FF2B5EF4-FFF2-40B4-BE49-F238E27FC236}">
                  <a16:creationId xmlns:a16="http://schemas.microsoft.com/office/drawing/2014/main" id="{9CEBA970-92FA-429B-816A-36E67965E08A}"/>
                </a:ext>
              </a:extLst>
            </p:cNvPr>
            <p:cNvSpPr/>
            <p:nvPr>
              <p:custDataLst>
                <p:tags r:id="rId31"/>
              </p:custDataLst>
            </p:nvPr>
          </p:nvSpPr>
          <p:spPr>
            <a:xfrm>
              <a:off x="8075372" y="4118468"/>
              <a:ext cx="141864" cy="209824"/>
            </a:xfrm>
            <a:custGeom>
              <a:avLst/>
              <a:gdLst>
                <a:gd name="connsiteX0" fmla="*/ 67277 w 141864"/>
                <a:gd name="connsiteY0" fmla="*/ 3349 h 209824"/>
                <a:gd name="connsiteX1" fmla="*/ 63521 w 141864"/>
                <a:gd name="connsiteY1" fmla="*/ 75 h 209824"/>
                <a:gd name="connsiteX2" fmla="*/ 28272 w 141864"/>
                <a:gd name="connsiteY2" fmla="*/ 3051 h 209824"/>
                <a:gd name="connsiteX3" fmla="*/ 22782 w 141864"/>
                <a:gd name="connsiteY3" fmla="*/ 9003 h 209824"/>
                <a:gd name="connsiteX4" fmla="*/ 29717 w 141864"/>
                <a:gd name="connsiteY4" fmla="*/ 12575 h 209824"/>
                <a:gd name="connsiteX5" fmla="*/ 44163 w 141864"/>
                <a:gd name="connsiteY5" fmla="*/ 17634 h 209824"/>
                <a:gd name="connsiteX6" fmla="*/ 43296 w 141864"/>
                <a:gd name="connsiteY6" fmla="*/ 23587 h 209824"/>
                <a:gd name="connsiteX7" fmla="*/ 1401 w 141864"/>
                <a:gd name="connsiteY7" fmla="*/ 195018 h 209824"/>
                <a:gd name="connsiteX8" fmla="*/ 246 w 141864"/>
                <a:gd name="connsiteY8" fmla="*/ 201565 h 209824"/>
                <a:gd name="connsiteX9" fmla="*/ 8625 w 141864"/>
                <a:gd name="connsiteY9" fmla="*/ 209899 h 209824"/>
                <a:gd name="connsiteX10" fmla="*/ 19315 w 141864"/>
                <a:gd name="connsiteY10" fmla="*/ 202161 h 209824"/>
                <a:gd name="connsiteX11" fmla="*/ 24805 w 141864"/>
                <a:gd name="connsiteY11" fmla="*/ 179541 h 209824"/>
                <a:gd name="connsiteX12" fmla="*/ 31161 w 141864"/>
                <a:gd name="connsiteY12" fmla="*/ 152755 h 209824"/>
                <a:gd name="connsiteX13" fmla="*/ 36073 w 141864"/>
                <a:gd name="connsiteY13" fmla="*/ 132815 h 209824"/>
                <a:gd name="connsiteX14" fmla="*/ 39251 w 141864"/>
                <a:gd name="connsiteY14" fmla="*/ 119422 h 209824"/>
                <a:gd name="connsiteX15" fmla="*/ 58899 w 141864"/>
                <a:gd name="connsiteY15" fmla="*/ 92040 h 209824"/>
                <a:gd name="connsiteX16" fmla="*/ 86636 w 141864"/>
                <a:gd name="connsiteY16" fmla="*/ 81623 h 209824"/>
                <a:gd name="connsiteX17" fmla="*/ 102238 w 141864"/>
                <a:gd name="connsiteY17" fmla="*/ 102457 h 209824"/>
                <a:gd name="connsiteX18" fmla="*/ 84324 w 141864"/>
                <a:gd name="connsiteY18" fmla="*/ 169125 h 209824"/>
                <a:gd name="connsiteX19" fmla="*/ 80568 w 141864"/>
                <a:gd name="connsiteY19" fmla="*/ 185494 h 209824"/>
                <a:gd name="connsiteX20" fmla="*/ 104261 w 141864"/>
                <a:gd name="connsiteY20" fmla="*/ 209899 h 209824"/>
                <a:gd name="connsiteX21" fmla="*/ 142110 w 141864"/>
                <a:gd name="connsiteY21" fmla="*/ 164065 h 209824"/>
                <a:gd name="connsiteX22" fmla="*/ 138643 w 141864"/>
                <a:gd name="connsiteY22" fmla="*/ 161089 h 209824"/>
                <a:gd name="connsiteX23" fmla="*/ 134309 w 141864"/>
                <a:gd name="connsiteY23" fmla="*/ 166446 h 209824"/>
                <a:gd name="connsiteX24" fmla="*/ 104838 w 141864"/>
                <a:gd name="connsiteY24" fmla="*/ 203351 h 209824"/>
                <a:gd name="connsiteX25" fmla="*/ 97904 w 141864"/>
                <a:gd name="connsiteY25" fmla="*/ 193530 h 209824"/>
                <a:gd name="connsiteX26" fmla="*/ 103105 w 141864"/>
                <a:gd name="connsiteY26" fmla="*/ 172398 h 209824"/>
                <a:gd name="connsiteX27" fmla="*/ 120730 w 141864"/>
                <a:gd name="connsiteY27" fmla="*/ 106921 h 209824"/>
                <a:gd name="connsiteX28" fmla="*/ 87503 w 141864"/>
                <a:gd name="connsiteY28" fmla="*/ 75076 h 209824"/>
                <a:gd name="connsiteX29" fmla="*/ 44741 w 141864"/>
                <a:gd name="connsiteY29" fmla="*/ 97993 h 209824"/>
                <a:gd name="connsiteX30" fmla="*/ 67277 w 141864"/>
                <a:gd name="connsiteY30" fmla="*/ 3349 h 20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864" h="209824">
                  <a:moveTo>
                    <a:pt x="67277" y="3349"/>
                  </a:moveTo>
                  <a:cubicBezTo>
                    <a:pt x="67277" y="3051"/>
                    <a:pt x="67277" y="75"/>
                    <a:pt x="63521" y="75"/>
                  </a:cubicBezTo>
                  <a:cubicBezTo>
                    <a:pt x="56876" y="75"/>
                    <a:pt x="35784" y="2456"/>
                    <a:pt x="28272" y="3051"/>
                  </a:cubicBezTo>
                  <a:cubicBezTo>
                    <a:pt x="25960" y="3349"/>
                    <a:pt x="22782" y="3646"/>
                    <a:pt x="22782" y="9003"/>
                  </a:cubicBezTo>
                  <a:cubicBezTo>
                    <a:pt x="22782" y="12575"/>
                    <a:pt x="25383" y="12575"/>
                    <a:pt x="29717" y="12575"/>
                  </a:cubicBezTo>
                  <a:cubicBezTo>
                    <a:pt x="43585" y="12575"/>
                    <a:pt x="44163" y="14658"/>
                    <a:pt x="44163" y="17634"/>
                  </a:cubicBezTo>
                  <a:lnTo>
                    <a:pt x="43296" y="23587"/>
                  </a:lnTo>
                  <a:lnTo>
                    <a:pt x="1401" y="195018"/>
                  </a:lnTo>
                  <a:cubicBezTo>
                    <a:pt x="246" y="199185"/>
                    <a:pt x="246" y="199780"/>
                    <a:pt x="246" y="201565"/>
                  </a:cubicBezTo>
                  <a:cubicBezTo>
                    <a:pt x="246" y="208411"/>
                    <a:pt x="6024" y="209899"/>
                    <a:pt x="8625" y="209899"/>
                  </a:cubicBezTo>
                  <a:cubicBezTo>
                    <a:pt x="13248" y="209899"/>
                    <a:pt x="17870" y="206327"/>
                    <a:pt x="19315" y="202161"/>
                  </a:cubicBezTo>
                  <a:lnTo>
                    <a:pt x="24805" y="179541"/>
                  </a:lnTo>
                  <a:lnTo>
                    <a:pt x="31161" y="152755"/>
                  </a:lnTo>
                  <a:cubicBezTo>
                    <a:pt x="32895" y="146208"/>
                    <a:pt x="34628" y="139660"/>
                    <a:pt x="36073" y="132815"/>
                  </a:cubicBezTo>
                  <a:cubicBezTo>
                    <a:pt x="36651" y="131029"/>
                    <a:pt x="38962" y="121207"/>
                    <a:pt x="39251" y="119422"/>
                  </a:cubicBezTo>
                  <a:cubicBezTo>
                    <a:pt x="40118" y="116743"/>
                    <a:pt x="49075" y="100076"/>
                    <a:pt x="58899" y="92040"/>
                  </a:cubicBezTo>
                  <a:cubicBezTo>
                    <a:pt x="65255" y="87278"/>
                    <a:pt x="74212" y="81623"/>
                    <a:pt x="86636" y="81623"/>
                  </a:cubicBezTo>
                  <a:cubicBezTo>
                    <a:pt x="99060" y="81623"/>
                    <a:pt x="102238" y="91743"/>
                    <a:pt x="102238" y="102457"/>
                  </a:cubicBezTo>
                  <a:cubicBezTo>
                    <a:pt x="102238" y="118529"/>
                    <a:pt x="91259" y="150970"/>
                    <a:pt x="84324" y="169125"/>
                  </a:cubicBezTo>
                  <a:cubicBezTo>
                    <a:pt x="82013" y="175970"/>
                    <a:pt x="80568" y="179541"/>
                    <a:pt x="80568" y="185494"/>
                  </a:cubicBezTo>
                  <a:cubicBezTo>
                    <a:pt x="80568" y="199482"/>
                    <a:pt x="90681" y="209899"/>
                    <a:pt x="104261" y="209899"/>
                  </a:cubicBezTo>
                  <a:cubicBezTo>
                    <a:pt x="131420" y="209899"/>
                    <a:pt x="142110" y="166446"/>
                    <a:pt x="142110" y="164065"/>
                  </a:cubicBezTo>
                  <a:cubicBezTo>
                    <a:pt x="142110" y="161089"/>
                    <a:pt x="139510" y="161089"/>
                    <a:pt x="138643" y="161089"/>
                  </a:cubicBezTo>
                  <a:cubicBezTo>
                    <a:pt x="135754" y="161089"/>
                    <a:pt x="135754" y="161982"/>
                    <a:pt x="134309" y="166446"/>
                  </a:cubicBezTo>
                  <a:cubicBezTo>
                    <a:pt x="129975" y="182220"/>
                    <a:pt x="120730" y="203351"/>
                    <a:pt x="104838" y="203351"/>
                  </a:cubicBezTo>
                  <a:cubicBezTo>
                    <a:pt x="99927" y="203351"/>
                    <a:pt x="97904" y="200375"/>
                    <a:pt x="97904" y="193530"/>
                  </a:cubicBezTo>
                  <a:cubicBezTo>
                    <a:pt x="97904" y="186089"/>
                    <a:pt x="100504" y="178946"/>
                    <a:pt x="103105" y="172398"/>
                  </a:cubicBezTo>
                  <a:cubicBezTo>
                    <a:pt x="107728" y="159601"/>
                    <a:pt x="120730" y="124184"/>
                    <a:pt x="120730" y="106921"/>
                  </a:cubicBezTo>
                  <a:cubicBezTo>
                    <a:pt x="120730" y="87576"/>
                    <a:pt x="109172" y="75076"/>
                    <a:pt x="87503" y="75076"/>
                  </a:cubicBezTo>
                  <a:cubicBezTo>
                    <a:pt x="69300" y="75076"/>
                    <a:pt x="55431" y="84302"/>
                    <a:pt x="44741" y="97993"/>
                  </a:cubicBezTo>
                  <a:lnTo>
                    <a:pt x="67277" y="3349"/>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8" name="任意多边形: 形状 27">
              <a:extLst>
                <a:ext uri="{FF2B5EF4-FFF2-40B4-BE49-F238E27FC236}">
                  <a16:creationId xmlns:a16="http://schemas.microsoft.com/office/drawing/2014/main" id="{15B371A0-5BA5-4246-8330-7A4D75CD1FF4}"/>
                </a:ext>
              </a:extLst>
            </p:cNvPr>
            <p:cNvSpPr/>
            <p:nvPr>
              <p:custDataLst>
                <p:tags r:id="rId32"/>
              </p:custDataLst>
            </p:nvPr>
          </p:nvSpPr>
          <p:spPr>
            <a:xfrm>
              <a:off x="8234445" y="4071922"/>
              <a:ext cx="68360" cy="132293"/>
            </a:xfrm>
            <a:custGeom>
              <a:avLst/>
              <a:gdLst>
                <a:gd name="connsiteX0" fmla="*/ 41511 w 68360"/>
                <a:gd name="connsiteY0" fmla="*/ 47988 h 132293"/>
                <a:gd name="connsiteX1" fmla="*/ 62140 w 68360"/>
                <a:gd name="connsiteY1" fmla="*/ 47988 h 132293"/>
                <a:gd name="connsiteX2" fmla="*/ 68612 w 68360"/>
                <a:gd name="connsiteY2" fmla="*/ 43405 h 132293"/>
                <a:gd name="connsiteX3" fmla="*/ 62545 w 68360"/>
                <a:gd name="connsiteY3" fmla="*/ 40488 h 132293"/>
                <a:gd name="connsiteX4" fmla="*/ 43331 w 68360"/>
                <a:gd name="connsiteY4" fmla="*/ 40488 h 132293"/>
                <a:gd name="connsiteX5" fmla="*/ 50814 w 68360"/>
                <a:gd name="connsiteY5" fmla="*/ 9654 h 132293"/>
                <a:gd name="connsiteX6" fmla="*/ 51421 w 68360"/>
                <a:gd name="connsiteY6" fmla="*/ 6737 h 132293"/>
                <a:gd name="connsiteX7" fmla="*/ 44544 w 68360"/>
                <a:gd name="connsiteY7" fmla="*/ 71 h 132293"/>
                <a:gd name="connsiteX8" fmla="*/ 35039 w 68360"/>
                <a:gd name="connsiteY8" fmla="*/ 9029 h 132293"/>
                <a:gd name="connsiteX9" fmla="*/ 27353 w 68360"/>
                <a:gd name="connsiteY9" fmla="*/ 40488 h 132293"/>
                <a:gd name="connsiteX10" fmla="*/ 6723 w 68360"/>
                <a:gd name="connsiteY10" fmla="*/ 40488 h 132293"/>
                <a:gd name="connsiteX11" fmla="*/ 251 w 68360"/>
                <a:gd name="connsiteY11" fmla="*/ 45071 h 132293"/>
                <a:gd name="connsiteX12" fmla="*/ 6319 w 68360"/>
                <a:gd name="connsiteY12" fmla="*/ 47988 h 132293"/>
                <a:gd name="connsiteX13" fmla="*/ 25533 w 68360"/>
                <a:gd name="connsiteY13" fmla="*/ 47988 h 132293"/>
                <a:gd name="connsiteX14" fmla="*/ 13600 w 68360"/>
                <a:gd name="connsiteY14" fmla="*/ 97155 h 132293"/>
                <a:gd name="connsiteX15" fmla="*/ 10566 w 68360"/>
                <a:gd name="connsiteY15" fmla="*/ 112572 h 132293"/>
                <a:gd name="connsiteX16" fmla="*/ 32207 w 68360"/>
                <a:gd name="connsiteY16" fmla="*/ 132364 h 132293"/>
                <a:gd name="connsiteX17" fmla="*/ 67399 w 68360"/>
                <a:gd name="connsiteY17" fmla="*/ 100489 h 132293"/>
                <a:gd name="connsiteX18" fmla="*/ 64163 w 68360"/>
                <a:gd name="connsiteY18" fmla="*/ 97780 h 132293"/>
                <a:gd name="connsiteX19" fmla="*/ 59916 w 68360"/>
                <a:gd name="connsiteY19" fmla="*/ 101739 h 132293"/>
                <a:gd name="connsiteX20" fmla="*/ 32814 w 68360"/>
                <a:gd name="connsiteY20" fmla="*/ 126531 h 132293"/>
                <a:gd name="connsiteX21" fmla="*/ 25735 w 68360"/>
                <a:gd name="connsiteY21" fmla="*/ 116322 h 132293"/>
                <a:gd name="connsiteX22" fmla="*/ 26949 w 68360"/>
                <a:gd name="connsiteY22" fmla="*/ 107780 h 132293"/>
                <a:gd name="connsiteX23" fmla="*/ 41511 w 68360"/>
                <a:gd name="connsiteY23" fmla="*/ 47988 h 13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360" h="132293">
                  <a:moveTo>
                    <a:pt x="41511" y="47988"/>
                  </a:moveTo>
                  <a:lnTo>
                    <a:pt x="62140" y="47988"/>
                  </a:lnTo>
                  <a:cubicBezTo>
                    <a:pt x="65983" y="47988"/>
                    <a:pt x="68612" y="47988"/>
                    <a:pt x="68612" y="43405"/>
                  </a:cubicBezTo>
                  <a:cubicBezTo>
                    <a:pt x="68612" y="40488"/>
                    <a:pt x="65983" y="40488"/>
                    <a:pt x="62545" y="40488"/>
                  </a:cubicBezTo>
                  <a:lnTo>
                    <a:pt x="43331" y="40488"/>
                  </a:lnTo>
                  <a:lnTo>
                    <a:pt x="50814" y="9654"/>
                  </a:lnTo>
                  <a:cubicBezTo>
                    <a:pt x="51016" y="8612"/>
                    <a:pt x="51421" y="7571"/>
                    <a:pt x="51421" y="6737"/>
                  </a:cubicBezTo>
                  <a:cubicBezTo>
                    <a:pt x="51421" y="2987"/>
                    <a:pt x="48589" y="71"/>
                    <a:pt x="44544" y="71"/>
                  </a:cubicBezTo>
                  <a:cubicBezTo>
                    <a:pt x="39488" y="71"/>
                    <a:pt x="36454" y="3612"/>
                    <a:pt x="35039" y="9029"/>
                  </a:cubicBezTo>
                  <a:cubicBezTo>
                    <a:pt x="33623" y="14237"/>
                    <a:pt x="36252" y="4237"/>
                    <a:pt x="27353" y="40488"/>
                  </a:cubicBezTo>
                  <a:lnTo>
                    <a:pt x="6723" y="40488"/>
                  </a:lnTo>
                  <a:cubicBezTo>
                    <a:pt x="2881" y="40488"/>
                    <a:pt x="251" y="40488"/>
                    <a:pt x="251" y="45071"/>
                  </a:cubicBezTo>
                  <a:cubicBezTo>
                    <a:pt x="251" y="47988"/>
                    <a:pt x="2678" y="47988"/>
                    <a:pt x="6319" y="47988"/>
                  </a:cubicBezTo>
                  <a:lnTo>
                    <a:pt x="25533" y="47988"/>
                  </a:lnTo>
                  <a:lnTo>
                    <a:pt x="13600" y="97155"/>
                  </a:lnTo>
                  <a:cubicBezTo>
                    <a:pt x="12387" y="102364"/>
                    <a:pt x="10566" y="109864"/>
                    <a:pt x="10566" y="112572"/>
                  </a:cubicBezTo>
                  <a:cubicBezTo>
                    <a:pt x="10566" y="124864"/>
                    <a:pt x="20679" y="132364"/>
                    <a:pt x="32207" y="132364"/>
                  </a:cubicBezTo>
                  <a:cubicBezTo>
                    <a:pt x="54657" y="132364"/>
                    <a:pt x="67399" y="103197"/>
                    <a:pt x="67399" y="100489"/>
                  </a:cubicBezTo>
                  <a:cubicBezTo>
                    <a:pt x="67399" y="97780"/>
                    <a:pt x="64770" y="97780"/>
                    <a:pt x="64163" y="97780"/>
                  </a:cubicBezTo>
                  <a:cubicBezTo>
                    <a:pt x="61736" y="97780"/>
                    <a:pt x="61534" y="98197"/>
                    <a:pt x="59916" y="101739"/>
                  </a:cubicBezTo>
                  <a:cubicBezTo>
                    <a:pt x="54252" y="114864"/>
                    <a:pt x="43938" y="126531"/>
                    <a:pt x="32814" y="126531"/>
                  </a:cubicBezTo>
                  <a:cubicBezTo>
                    <a:pt x="28567" y="126531"/>
                    <a:pt x="25735" y="123822"/>
                    <a:pt x="25735" y="116322"/>
                  </a:cubicBezTo>
                  <a:cubicBezTo>
                    <a:pt x="25735" y="114239"/>
                    <a:pt x="26544" y="109864"/>
                    <a:pt x="26949" y="107780"/>
                  </a:cubicBezTo>
                  <a:lnTo>
                    <a:pt x="41511" y="47988"/>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9" name="任意多边形: 形状 28">
              <a:extLst>
                <a:ext uri="{FF2B5EF4-FFF2-40B4-BE49-F238E27FC236}">
                  <a16:creationId xmlns:a16="http://schemas.microsoft.com/office/drawing/2014/main" id="{62CE4150-7C98-44B7-A3C5-62ECBC1821D0}"/>
                </a:ext>
              </a:extLst>
            </p:cNvPr>
            <p:cNvSpPr/>
            <p:nvPr>
              <p:custDataLst>
                <p:tags r:id="rId33"/>
              </p:custDataLst>
            </p:nvPr>
          </p:nvSpPr>
          <p:spPr>
            <a:xfrm>
              <a:off x="8325569" y="4110256"/>
              <a:ext cx="103147" cy="93959"/>
            </a:xfrm>
            <a:custGeom>
              <a:avLst/>
              <a:gdLst>
                <a:gd name="connsiteX0" fmla="*/ 73267 w 103147"/>
                <a:gd name="connsiteY0" fmla="*/ 12362 h 93959"/>
                <a:gd name="connsiteX1" fmla="*/ 52435 w 103147"/>
                <a:gd name="connsiteY1" fmla="*/ 71 h 93959"/>
                <a:gd name="connsiteX2" fmla="*/ 254 w 103147"/>
                <a:gd name="connsiteY2" fmla="*/ 59446 h 93959"/>
                <a:gd name="connsiteX3" fmla="*/ 30794 w 103147"/>
                <a:gd name="connsiteY3" fmla="*/ 94030 h 93959"/>
                <a:gd name="connsiteX4" fmla="*/ 59514 w 103147"/>
                <a:gd name="connsiteY4" fmla="*/ 79447 h 93959"/>
                <a:gd name="connsiteX5" fmla="*/ 80346 w 103147"/>
                <a:gd name="connsiteY5" fmla="*/ 94030 h 93959"/>
                <a:gd name="connsiteX6" fmla="*/ 96324 w 103147"/>
                <a:gd name="connsiteY6" fmla="*/ 82988 h 93959"/>
                <a:gd name="connsiteX7" fmla="*/ 103402 w 103147"/>
                <a:gd name="connsiteY7" fmla="*/ 62155 h 93959"/>
                <a:gd name="connsiteX8" fmla="*/ 100166 w 103147"/>
                <a:gd name="connsiteY8" fmla="*/ 59446 h 93959"/>
                <a:gd name="connsiteX9" fmla="*/ 95717 w 103147"/>
                <a:gd name="connsiteY9" fmla="*/ 65905 h 93959"/>
                <a:gd name="connsiteX10" fmla="*/ 80953 w 103147"/>
                <a:gd name="connsiteY10" fmla="*/ 88197 h 93959"/>
                <a:gd name="connsiteX11" fmla="*/ 74278 w 103147"/>
                <a:gd name="connsiteY11" fmla="*/ 77988 h 93959"/>
                <a:gd name="connsiteX12" fmla="*/ 77312 w 103147"/>
                <a:gd name="connsiteY12" fmla="*/ 61530 h 93959"/>
                <a:gd name="connsiteX13" fmla="*/ 81762 w 103147"/>
                <a:gd name="connsiteY13" fmla="*/ 42780 h 93959"/>
                <a:gd name="connsiteX14" fmla="*/ 85807 w 103147"/>
                <a:gd name="connsiteY14" fmla="*/ 26946 h 93959"/>
                <a:gd name="connsiteX15" fmla="*/ 89447 w 103147"/>
                <a:gd name="connsiteY15" fmla="*/ 10696 h 93959"/>
                <a:gd name="connsiteX16" fmla="*/ 82571 w 103147"/>
                <a:gd name="connsiteY16" fmla="*/ 4029 h 93959"/>
                <a:gd name="connsiteX17" fmla="*/ 73267 w 103147"/>
                <a:gd name="connsiteY17" fmla="*/ 12362 h 93959"/>
                <a:gd name="connsiteX18" fmla="*/ 60323 w 103147"/>
                <a:gd name="connsiteY18" fmla="*/ 65905 h 93959"/>
                <a:gd name="connsiteX19" fmla="*/ 50008 w 103147"/>
                <a:gd name="connsiteY19" fmla="*/ 79863 h 93959"/>
                <a:gd name="connsiteX20" fmla="*/ 31401 w 103147"/>
                <a:gd name="connsiteY20" fmla="*/ 88197 h 93959"/>
                <a:gd name="connsiteX21" fmla="*/ 16637 w 103147"/>
                <a:gd name="connsiteY21" fmla="*/ 67988 h 93959"/>
                <a:gd name="connsiteX22" fmla="*/ 27154 w 103147"/>
                <a:gd name="connsiteY22" fmla="*/ 25696 h 93959"/>
                <a:gd name="connsiteX23" fmla="*/ 52435 w 103147"/>
                <a:gd name="connsiteY23" fmla="*/ 5904 h 93959"/>
                <a:gd name="connsiteX24" fmla="*/ 70436 w 103147"/>
                <a:gd name="connsiteY24" fmla="*/ 24029 h 93959"/>
                <a:gd name="connsiteX25" fmla="*/ 69829 w 103147"/>
                <a:gd name="connsiteY25" fmla="*/ 26946 h 93959"/>
                <a:gd name="connsiteX26" fmla="*/ 60323 w 103147"/>
                <a:gd name="connsiteY26" fmla="*/ 65905 h 9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147" h="93959">
                  <a:moveTo>
                    <a:pt x="73267" y="12362"/>
                  </a:moveTo>
                  <a:cubicBezTo>
                    <a:pt x="69020" y="5487"/>
                    <a:pt x="62143" y="71"/>
                    <a:pt x="52435" y="71"/>
                  </a:cubicBezTo>
                  <a:cubicBezTo>
                    <a:pt x="26547" y="71"/>
                    <a:pt x="254" y="29446"/>
                    <a:pt x="254" y="59446"/>
                  </a:cubicBezTo>
                  <a:cubicBezTo>
                    <a:pt x="254" y="79655"/>
                    <a:pt x="13401" y="94030"/>
                    <a:pt x="30794" y="94030"/>
                  </a:cubicBezTo>
                  <a:cubicBezTo>
                    <a:pt x="41716" y="94030"/>
                    <a:pt x="51424" y="87572"/>
                    <a:pt x="59514" y="79447"/>
                  </a:cubicBezTo>
                  <a:cubicBezTo>
                    <a:pt x="63357" y="91947"/>
                    <a:pt x="75087" y="94030"/>
                    <a:pt x="80346" y="94030"/>
                  </a:cubicBezTo>
                  <a:cubicBezTo>
                    <a:pt x="87627" y="94030"/>
                    <a:pt x="92683" y="89447"/>
                    <a:pt x="96324" y="82988"/>
                  </a:cubicBezTo>
                  <a:cubicBezTo>
                    <a:pt x="100773" y="74863"/>
                    <a:pt x="103402" y="62988"/>
                    <a:pt x="103402" y="62155"/>
                  </a:cubicBezTo>
                  <a:cubicBezTo>
                    <a:pt x="103402" y="59446"/>
                    <a:pt x="100773" y="59446"/>
                    <a:pt x="100166" y="59446"/>
                  </a:cubicBezTo>
                  <a:cubicBezTo>
                    <a:pt x="97335" y="59446"/>
                    <a:pt x="97133" y="60280"/>
                    <a:pt x="95717" y="65905"/>
                  </a:cubicBezTo>
                  <a:cubicBezTo>
                    <a:pt x="93290" y="75905"/>
                    <a:pt x="89447" y="88197"/>
                    <a:pt x="80953" y="88197"/>
                  </a:cubicBezTo>
                  <a:cubicBezTo>
                    <a:pt x="75694" y="88197"/>
                    <a:pt x="74278" y="83613"/>
                    <a:pt x="74278" y="77988"/>
                  </a:cubicBezTo>
                  <a:cubicBezTo>
                    <a:pt x="74278" y="74447"/>
                    <a:pt x="75896" y="66946"/>
                    <a:pt x="77312" y="61530"/>
                  </a:cubicBezTo>
                  <a:cubicBezTo>
                    <a:pt x="78728" y="55905"/>
                    <a:pt x="80750" y="47363"/>
                    <a:pt x="81762" y="42780"/>
                  </a:cubicBezTo>
                  <a:lnTo>
                    <a:pt x="85807" y="26946"/>
                  </a:lnTo>
                  <a:cubicBezTo>
                    <a:pt x="87020" y="21529"/>
                    <a:pt x="89447" y="11737"/>
                    <a:pt x="89447" y="10696"/>
                  </a:cubicBezTo>
                  <a:cubicBezTo>
                    <a:pt x="89447" y="6112"/>
                    <a:pt x="85807" y="4029"/>
                    <a:pt x="82571" y="4029"/>
                  </a:cubicBezTo>
                  <a:cubicBezTo>
                    <a:pt x="79132" y="4029"/>
                    <a:pt x="74481" y="6529"/>
                    <a:pt x="73267" y="12362"/>
                  </a:cubicBezTo>
                  <a:close/>
                  <a:moveTo>
                    <a:pt x="60323" y="65905"/>
                  </a:moveTo>
                  <a:cubicBezTo>
                    <a:pt x="58907" y="71738"/>
                    <a:pt x="54458" y="75905"/>
                    <a:pt x="50008" y="79863"/>
                  </a:cubicBezTo>
                  <a:cubicBezTo>
                    <a:pt x="48188" y="81530"/>
                    <a:pt x="40098" y="88197"/>
                    <a:pt x="31401" y="88197"/>
                  </a:cubicBezTo>
                  <a:cubicBezTo>
                    <a:pt x="23918" y="88197"/>
                    <a:pt x="16637" y="82780"/>
                    <a:pt x="16637" y="67988"/>
                  </a:cubicBezTo>
                  <a:cubicBezTo>
                    <a:pt x="16637" y="56946"/>
                    <a:pt x="22502" y="34029"/>
                    <a:pt x="27154" y="25696"/>
                  </a:cubicBezTo>
                  <a:cubicBezTo>
                    <a:pt x="36457" y="9029"/>
                    <a:pt x="46772" y="5904"/>
                    <a:pt x="52435" y="5904"/>
                  </a:cubicBezTo>
                  <a:cubicBezTo>
                    <a:pt x="66593" y="5904"/>
                    <a:pt x="70436" y="21738"/>
                    <a:pt x="70436" y="24029"/>
                  </a:cubicBezTo>
                  <a:cubicBezTo>
                    <a:pt x="70436" y="24863"/>
                    <a:pt x="70031" y="26321"/>
                    <a:pt x="69829" y="26946"/>
                  </a:cubicBezTo>
                  <a:lnTo>
                    <a:pt x="60323" y="65905"/>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0" name="任意多边形: 形状 29">
              <a:extLst>
                <a:ext uri="{FF2B5EF4-FFF2-40B4-BE49-F238E27FC236}">
                  <a16:creationId xmlns:a16="http://schemas.microsoft.com/office/drawing/2014/main" id="{0B24CB5C-421A-4FD5-A1D3-F2534321A15B}"/>
                </a:ext>
              </a:extLst>
            </p:cNvPr>
            <p:cNvSpPr/>
            <p:nvPr>
              <p:custDataLst>
                <p:tags r:id="rId34"/>
              </p:custDataLst>
            </p:nvPr>
          </p:nvSpPr>
          <p:spPr>
            <a:xfrm>
              <a:off x="8448065" y="4064005"/>
              <a:ext cx="61282" cy="140210"/>
            </a:xfrm>
            <a:custGeom>
              <a:avLst/>
              <a:gdLst>
                <a:gd name="connsiteX0" fmla="*/ 56282 w 61282"/>
                <a:gd name="connsiteY0" fmla="*/ 7987 h 140210"/>
                <a:gd name="connsiteX1" fmla="*/ 48192 w 61282"/>
                <a:gd name="connsiteY1" fmla="*/ 71 h 140210"/>
                <a:gd name="connsiteX2" fmla="*/ 36866 w 61282"/>
                <a:gd name="connsiteY2" fmla="*/ 11529 h 140210"/>
                <a:gd name="connsiteX3" fmla="*/ 44956 w 61282"/>
                <a:gd name="connsiteY3" fmla="*/ 19446 h 140210"/>
                <a:gd name="connsiteX4" fmla="*/ 56282 w 61282"/>
                <a:gd name="connsiteY4" fmla="*/ 7987 h 140210"/>
                <a:gd name="connsiteX5" fmla="*/ 15023 w 61282"/>
                <a:gd name="connsiteY5" fmla="*/ 113822 h 140210"/>
                <a:gd name="connsiteX6" fmla="*/ 13203 w 61282"/>
                <a:gd name="connsiteY6" fmla="*/ 122572 h 140210"/>
                <a:gd name="connsiteX7" fmla="*/ 32417 w 61282"/>
                <a:gd name="connsiteY7" fmla="*/ 140281 h 140210"/>
                <a:gd name="connsiteX8" fmla="*/ 61541 w 61282"/>
                <a:gd name="connsiteY8" fmla="*/ 108405 h 140210"/>
                <a:gd name="connsiteX9" fmla="*/ 58305 w 61282"/>
                <a:gd name="connsiteY9" fmla="*/ 105697 h 140210"/>
                <a:gd name="connsiteX10" fmla="*/ 54462 w 61282"/>
                <a:gd name="connsiteY10" fmla="*/ 109239 h 140210"/>
                <a:gd name="connsiteX11" fmla="*/ 33023 w 61282"/>
                <a:gd name="connsiteY11" fmla="*/ 134447 h 140210"/>
                <a:gd name="connsiteX12" fmla="*/ 27967 w 61282"/>
                <a:gd name="connsiteY12" fmla="*/ 127156 h 140210"/>
                <a:gd name="connsiteX13" fmla="*/ 31203 w 61282"/>
                <a:gd name="connsiteY13" fmla="*/ 113822 h 140210"/>
                <a:gd name="connsiteX14" fmla="*/ 37675 w 61282"/>
                <a:gd name="connsiteY14" fmla="*/ 97155 h 140210"/>
                <a:gd name="connsiteX15" fmla="*/ 47586 w 61282"/>
                <a:gd name="connsiteY15" fmla="*/ 70697 h 140210"/>
                <a:gd name="connsiteX16" fmla="*/ 48799 w 61282"/>
                <a:gd name="connsiteY16" fmla="*/ 64030 h 140210"/>
                <a:gd name="connsiteX17" fmla="*/ 29585 w 61282"/>
                <a:gd name="connsiteY17" fmla="*/ 46321 h 140210"/>
                <a:gd name="connsiteX18" fmla="*/ 259 w 61282"/>
                <a:gd name="connsiteY18" fmla="*/ 78197 h 140210"/>
                <a:gd name="connsiteX19" fmla="*/ 3697 w 61282"/>
                <a:gd name="connsiteY19" fmla="*/ 80905 h 140210"/>
                <a:gd name="connsiteX20" fmla="*/ 7338 w 61282"/>
                <a:gd name="connsiteY20" fmla="*/ 77572 h 140210"/>
                <a:gd name="connsiteX21" fmla="*/ 28978 w 61282"/>
                <a:gd name="connsiteY21" fmla="*/ 52155 h 140210"/>
                <a:gd name="connsiteX22" fmla="*/ 34035 w 61282"/>
                <a:gd name="connsiteY22" fmla="*/ 59446 h 140210"/>
                <a:gd name="connsiteX23" fmla="*/ 27765 w 61282"/>
                <a:gd name="connsiteY23" fmla="*/ 80280 h 140210"/>
                <a:gd name="connsiteX24" fmla="*/ 15023 w 61282"/>
                <a:gd name="connsiteY24" fmla="*/ 113822 h 14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282" h="140210">
                  <a:moveTo>
                    <a:pt x="56282" y="7987"/>
                  </a:moveTo>
                  <a:cubicBezTo>
                    <a:pt x="56282" y="4654"/>
                    <a:pt x="53855" y="71"/>
                    <a:pt x="48192" y="71"/>
                  </a:cubicBezTo>
                  <a:cubicBezTo>
                    <a:pt x="42732" y="71"/>
                    <a:pt x="36866" y="5487"/>
                    <a:pt x="36866" y="11529"/>
                  </a:cubicBezTo>
                  <a:cubicBezTo>
                    <a:pt x="36866" y="15071"/>
                    <a:pt x="39495" y="19446"/>
                    <a:pt x="44956" y="19446"/>
                  </a:cubicBezTo>
                  <a:cubicBezTo>
                    <a:pt x="50822" y="19446"/>
                    <a:pt x="56282" y="13612"/>
                    <a:pt x="56282" y="7987"/>
                  </a:cubicBezTo>
                  <a:close/>
                  <a:moveTo>
                    <a:pt x="15023" y="113822"/>
                  </a:moveTo>
                  <a:cubicBezTo>
                    <a:pt x="14214" y="116530"/>
                    <a:pt x="13203" y="119031"/>
                    <a:pt x="13203" y="122572"/>
                  </a:cubicBezTo>
                  <a:cubicBezTo>
                    <a:pt x="13203" y="132364"/>
                    <a:pt x="21293" y="140281"/>
                    <a:pt x="32417" y="140281"/>
                  </a:cubicBezTo>
                  <a:cubicBezTo>
                    <a:pt x="52642" y="140281"/>
                    <a:pt x="61541" y="111530"/>
                    <a:pt x="61541" y="108405"/>
                  </a:cubicBezTo>
                  <a:cubicBezTo>
                    <a:pt x="61541" y="105697"/>
                    <a:pt x="58912" y="105697"/>
                    <a:pt x="58305" y="105697"/>
                  </a:cubicBezTo>
                  <a:cubicBezTo>
                    <a:pt x="55473" y="105697"/>
                    <a:pt x="55271" y="106947"/>
                    <a:pt x="54462" y="109239"/>
                  </a:cubicBezTo>
                  <a:cubicBezTo>
                    <a:pt x="49810" y="125906"/>
                    <a:pt x="40911" y="134447"/>
                    <a:pt x="33023" y="134447"/>
                  </a:cubicBezTo>
                  <a:cubicBezTo>
                    <a:pt x="28978" y="134447"/>
                    <a:pt x="27967" y="131739"/>
                    <a:pt x="27967" y="127156"/>
                  </a:cubicBezTo>
                  <a:cubicBezTo>
                    <a:pt x="27967" y="122364"/>
                    <a:pt x="29383" y="118405"/>
                    <a:pt x="31203" y="113822"/>
                  </a:cubicBezTo>
                  <a:cubicBezTo>
                    <a:pt x="33226" y="108197"/>
                    <a:pt x="35450" y="102572"/>
                    <a:pt x="37675" y="97155"/>
                  </a:cubicBezTo>
                  <a:cubicBezTo>
                    <a:pt x="39495" y="92155"/>
                    <a:pt x="46777" y="73197"/>
                    <a:pt x="47586" y="70697"/>
                  </a:cubicBezTo>
                  <a:cubicBezTo>
                    <a:pt x="48192" y="68613"/>
                    <a:pt x="48799" y="66113"/>
                    <a:pt x="48799" y="64030"/>
                  </a:cubicBezTo>
                  <a:cubicBezTo>
                    <a:pt x="48799" y="54238"/>
                    <a:pt x="40709" y="46321"/>
                    <a:pt x="29585" y="46321"/>
                  </a:cubicBezTo>
                  <a:cubicBezTo>
                    <a:pt x="9562" y="46321"/>
                    <a:pt x="259" y="74655"/>
                    <a:pt x="259" y="78197"/>
                  </a:cubicBezTo>
                  <a:cubicBezTo>
                    <a:pt x="259" y="80905"/>
                    <a:pt x="3090" y="80905"/>
                    <a:pt x="3697" y="80905"/>
                  </a:cubicBezTo>
                  <a:cubicBezTo>
                    <a:pt x="6529" y="80905"/>
                    <a:pt x="6731" y="79863"/>
                    <a:pt x="7338" y="77572"/>
                  </a:cubicBezTo>
                  <a:cubicBezTo>
                    <a:pt x="12596" y="59655"/>
                    <a:pt x="21495" y="52155"/>
                    <a:pt x="28978" y="52155"/>
                  </a:cubicBezTo>
                  <a:cubicBezTo>
                    <a:pt x="32214" y="52155"/>
                    <a:pt x="34035" y="53821"/>
                    <a:pt x="34035" y="59446"/>
                  </a:cubicBezTo>
                  <a:cubicBezTo>
                    <a:pt x="34035" y="64238"/>
                    <a:pt x="32821" y="67363"/>
                    <a:pt x="27765" y="80280"/>
                  </a:cubicBezTo>
                  <a:lnTo>
                    <a:pt x="15023" y="113822"/>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 name="任意多边形: 形状 30">
              <a:extLst>
                <a:ext uri="{FF2B5EF4-FFF2-40B4-BE49-F238E27FC236}">
                  <a16:creationId xmlns:a16="http://schemas.microsoft.com/office/drawing/2014/main" id="{D2BDE324-B49F-471C-899F-049D5B081173}"/>
                </a:ext>
              </a:extLst>
            </p:cNvPr>
            <p:cNvSpPr/>
            <p:nvPr>
              <p:custDataLst>
                <p:tags r:id="rId35"/>
              </p:custDataLst>
            </p:nvPr>
          </p:nvSpPr>
          <p:spPr>
            <a:xfrm>
              <a:off x="8532846" y="4057547"/>
              <a:ext cx="45304" cy="146668"/>
            </a:xfrm>
            <a:custGeom>
              <a:avLst/>
              <a:gdLst>
                <a:gd name="connsiteX0" fmla="*/ 44757 w 45304"/>
                <a:gd name="connsiteY0" fmla="*/ 6321 h 146668"/>
                <a:gd name="connsiteX1" fmla="*/ 45566 w 45304"/>
                <a:gd name="connsiteY1" fmla="*/ 2987 h 146668"/>
                <a:gd name="connsiteX2" fmla="*/ 42330 w 45304"/>
                <a:gd name="connsiteY2" fmla="*/ 71 h 146668"/>
                <a:gd name="connsiteX3" fmla="*/ 16442 w 45304"/>
                <a:gd name="connsiteY3" fmla="*/ 2154 h 146668"/>
                <a:gd name="connsiteX4" fmla="*/ 12194 w 45304"/>
                <a:gd name="connsiteY4" fmla="*/ 6946 h 146668"/>
                <a:gd name="connsiteX5" fmla="*/ 17251 w 45304"/>
                <a:gd name="connsiteY5" fmla="*/ 9862 h 146668"/>
                <a:gd name="connsiteX6" fmla="*/ 26959 w 45304"/>
                <a:gd name="connsiteY6" fmla="*/ 12987 h 146668"/>
                <a:gd name="connsiteX7" fmla="*/ 26150 w 45304"/>
                <a:gd name="connsiteY7" fmla="*/ 17571 h 146668"/>
                <a:gd name="connsiteX8" fmla="*/ 1071 w 45304"/>
                <a:gd name="connsiteY8" fmla="*/ 120489 h 146668"/>
                <a:gd name="connsiteX9" fmla="*/ 262 w 45304"/>
                <a:gd name="connsiteY9" fmla="*/ 126947 h 146668"/>
                <a:gd name="connsiteX10" fmla="*/ 21498 w 45304"/>
                <a:gd name="connsiteY10" fmla="*/ 146739 h 146668"/>
                <a:gd name="connsiteX11" fmla="*/ 37678 w 45304"/>
                <a:gd name="connsiteY11" fmla="*/ 135697 h 146668"/>
                <a:gd name="connsiteX12" fmla="*/ 44757 w 45304"/>
                <a:gd name="connsiteY12" fmla="*/ 114864 h 146668"/>
                <a:gd name="connsiteX13" fmla="*/ 41521 w 45304"/>
                <a:gd name="connsiteY13" fmla="*/ 112155 h 146668"/>
                <a:gd name="connsiteX14" fmla="*/ 37476 w 45304"/>
                <a:gd name="connsiteY14" fmla="*/ 117156 h 146668"/>
                <a:gd name="connsiteX15" fmla="*/ 22307 w 45304"/>
                <a:gd name="connsiteY15" fmla="*/ 140906 h 146668"/>
                <a:gd name="connsiteX16" fmla="*/ 15430 w 45304"/>
                <a:gd name="connsiteY16" fmla="*/ 130697 h 146668"/>
                <a:gd name="connsiteX17" fmla="*/ 16644 w 45304"/>
                <a:gd name="connsiteY17" fmla="*/ 122156 h 146668"/>
                <a:gd name="connsiteX18" fmla="*/ 44757 w 45304"/>
                <a:gd name="connsiteY18" fmla="*/ 6321 h 14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04" h="146668">
                  <a:moveTo>
                    <a:pt x="44757" y="6321"/>
                  </a:moveTo>
                  <a:cubicBezTo>
                    <a:pt x="44959" y="5904"/>
                    <a:pt x="45566" y="3196"/>
                    <a:pt x="45566" y="2987"/>
                  </a:cubicBezTo>
                  <a:cubicBezTo>
                    <a:pt x="45566" y="1946"/>
                    <a:pt x="44757" y="71"/>
                    <a:pt x="42330" y="71"/>
                  </a:cubicBezTo>
                  <a:cubicBezTo>
                    <a:pt x="38285" y="71"/>
                    <a:pt x="21498" y="1737"/>
                    <a:pt x="16442" y="2154"/>
                  </a:cubicBezTo>
                  <a:cubicBezTo>
                    <a:pt x="15026" y="2362"/>
                    <a:pt x="12194" y="2571"/>
                    <a:pt x="12194" y="6946"/>
                  </a:cubicBezTo>
                  <a:cubicBezTo>
                    <a:pt x="12194" y="9862"/>
                    <a:pt x="15026" y="9862"/>
                    <a:pt x="17251" y="9862"/>
                  </a:cubicBezTo>
                  <a:cubicBezTo>
                    <a:pt x="26959" y="9862"/>
                    <a:pt x="26959" y="11321"/>
                    <a:pt x="26959" y="12987"/>
                  </a:cubicBezTo>
                  <a:cubicBezTo>
                    <a:pt x="26959" y="14446"/>
                    <a:pt x="26554" y="15696"/>
                    <a:pt x="26150" y="17571"/>
                  </a:cubicBezTo>
                  <a:lnTo>
                    <a:pt x="1071" y="120489"/>
                  </a:lnTo>
                  <a:cubicBezTo>
                    <a:pt x="464" y="122572"/>
                    <a:pt x="262" y="124864"/>
                    <a:pt x="262" y="126947"/>
                  </a:cubicBezTo>
                  <a:cubicBezTo>
                    <a:pt x="262" y="140281"/>
                    <a:pt x="11790" y="146739"/>
                    <a:pt x="21498" y="146739"/>
                  </a:cubicBezTo>
                  <a:cubicBezTo>
                    <a:pt x="26352" y="146739"/>
                    <a:pt x="32419" y="145073"/>
                    <a:pt x="37678" y="135697"/>
                  </a:cubicBezTo>
                  <a:cubicBezTo>
                    <a:pt x="41925" y="127989"/>
                    <a:pt x="44757" y="115697"/>
                    <a:pt x="44757" y="114864"/>
                  </a:cubicBezTo>
                  <a:cubicBezTo>
                    <a:pt x="44757" y="112155"/>
                    <a:pt x="42128" y="112155"/>
                    <a:pt x="41521" y="112155"/>
                  </a:cubicBezTo>
                  <a:cubicBezTo>
                    <a:pt x="38689" y="112155"/>
                    <a:pt x="38285" y="113405"/>
                    <a:pt x="37476" y="117156"/>
                  </a:cubicBezTo>
                  <a:cubicBezTo>
                    <a:pt x="34847" y="127572"/>
                    <a:pt x="31004" y="140906"/>
                    <a:pt x="22307" y="140906"/>
                  </a:cubicBezTo>
                  <a:cubicBezTo>
                    <a:pt x="16846" y="140906"/>
                    <a:pt x="15430" y="135697"/>
                    <a:pt x="15430" y="130697"/>
                  </a:cubicBezTo>
                  <a:cubicBezTo>
                    <a:pt x="15430" y="128406"/>
                    <a:pt x="16037" y="124447"/>
                    <a:pt x="16644" y="122156"/>
                  </a:cubicBezTo>
                  <a:lnTo>
                    <a:pt x="44757" y="6321"/>
                  </a:ln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 name="任意多边形: 形状 31">
              <a:extLst>
                <a:ext uri="{FF2B5EF4-FFF2-40B4-BE49-F238E27FC236}">
                  <a16:creationId xmlns:a16="http://schemas.microsoft.com/office/drawing/2014/main" id="{F594A1D4-87F9-4F53-9BE0-15D44C770A92}"/>
                </a:ext>
              </a:extLst>
            </p:cNvPr>
            <p:cNvSpPr/>
            <p:nvPr>
              <p:custDataLst>
                <p:tags r:id="rId36"/>
              </p:custDataLst>
            </p:nvPr>
          </p:nvSpPr>
          <p:spPr>
            <a:xfrm>
              <a:off x="8617198" y="4178173"/>
              <a:ext cx="25685" cy="64167"/>
            </a:xfrm>
            <a:custGeom>
              <a:avLst/>
              <a:gdLst>
                <a:gd name="connsiteX0" fmla="*/ 20287 w 25685"/>
                <a:gd name="connsiteY0" fmla="*/ 20696 h 64167"/>
                <a:gd name="connsiteX1" fmla="*/ 4511 w 25685"/>
                <a:gd name="connsiteY1" fmla="*/ 58821 h 64167"/>
                <a:gd name="connsiteX2" fmla="*/ 3096 w 25685"/>
                <a:gd name="connsiteY2" fmla="*/ 61321 h 64167"/>
                <a:gd name="connsiteX3" fmla="*/ 5927 w 25685"/>
                <a:gd name="connsiteY3" fmla="*/ 64238 h 64167"/>
                <a:gd name="connsiteX4" fmla="*/ 25950 w 25685"/>
                <a:gd name="connsiteY4" fmla="*/ 22779 h 64167"/>
                <a:gd name="connsiteX5" fmla="*/ 11792 w 25685"/>
                <a:gd name="connsiteY5" fmla="*/ 71 h 64167"/>
                <a:gd name="connsiteX6" fmla="*/ 264 w 25685"/>
                <a:gd name="connsiteY6" fmla="*/ 11946 h 64167"/>
                <a:gd name="connsiteX7" fmla="*/ 11995 w 25685"/>
                <a:gd name="connsiteY7" fmla="*/ 24029 h 64167"/>
                <a:gd name="connsiteX8" fmla="*/ 20287 w 25685"/>
                <a:gd name="connsiteY8" fmla="*/ 20696 h 6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5" h="64167">
                  <a:moveTo>
                    <a:pt x="20287" y="20696"/>
                  </a:moveTo>
                  <a:cubicBezTo>
                    <a:pt x="20287" y="32154"/>
                    <a:pt x="18265" y="45488"/>
                    <a:pt x="4511" y="58821"/>
                  </a:cubicBezTo>
                  <a:cubicBezTo>
                    <a:pt x="3702" y="59655"/>
                    <a:pt x="3096" y="60280"/>
                    <a:pt x="3096" y="61321"/>
                  </a:cubicBezTo>
                  <a:cubicBezTo>
                    <a:pt x="3096" y="62780"/>
                    <a:pt x="4714" y="64238"/>
                    <a:pt x="5927" y="64238"/>
                  </a:cubicBezTo>
                  <a:cubicBezTo>
                    <a:pt x="8759" y="64238"/>
                    <a:pt x="25950" y="47571"/>
                    <a:pt x="25950" y="22779"/>
                  </a:cubicBezTo>
                  <a:cubicBezTo>
                    <a:pt x="25950" y="9862"/>
                    <a:pt x="21096" y="71"/>
                    <a:pt x="11792" y="71"/>
                  </a:cubicBezTo>
                  <a:cubicBezTo>
                    <a:pt x="5118" y="71"/>
                    <a:pt x="264" y="5487"/>
                    <a:pt x="264" y="11946"/>
                  </a:cubicBezTo>
                  <a:cubicBezTo>
                    <a:pt x="264" y="18613"/>
                    <a:pt x="4916" y="24029"/>
                    <a:pt x="11995" y="24029"/>
                  </a:cubicBezTo>
                  <a:cubicBezTo>
                    <a:pt x="16849" y="24029"/>
                    <a:pt x="20085" y="20696"/>
                    <a:pt x="20287" y="20696"/>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 name="任意多边形: 形状 32">
              <a:extLst>
                <a:ext uri="{FF2B5EF4-FFF2-40B4-BE49-F238E27FC236}">
                  <a16:creationId xmlns:a16="http://schemas.microsoft.com/office/drawing/2014/main" id="{98CCF143-B113-4A90-BE4D-DBD0D8F11CE2}"/>
                </a:ext>
              </a:extLst>
            </p:cNvPr>
            <p:cNvSpPr/>
            <p:nvPr>
              <p:custDataLst>
                <p:tags r:id="rId37"/>
              </p:custDataLst>
            </p:nvPr>
          </p:nvSpPr>
          <p:spPr>
            <a:xfrm>
              <a:off x="8677527" y="4059838"/>
              <a:ext cx="157351" cy="146460"/>
            </a:xfrm>
            <a:custGeom>
              <a:avLst/>
              <a:gdLst>
                <a:gd name="connsiteX0" fmla="*/ 69436 w 157351"/>
                <a:gd name="connsiteY0" fmla="*/ 14654 h 146460"/>
                <a:gd name="connsiteX1" fmla="*/ 75706 w 157351"/>
                <a:gd name="connsiteY1" fmla="*/ 7571 h 146460"/>
                <a:gd name="connsiteX2" fmla="*/ 88650 w 157351"/>
                <a:gd name="connsiteY2" fmla="*/ 7571 h 146460"/>
                <a:gd name="connsiteX3" fmla="*/ 130718 w 157351"/>
                <a:gd name="connsiteY3" fmla="*/ 29029 h 146460"/>
                <a:gd name="connsiteX4" fmla="*/ 117370 w 157351"/>
                <a:gd name="connsiteY4" fmla="*/ 58196 h 146460"/>
                <a:gd name="connsiteX5" fmla="*/ 82583 w 157351"/>
                <a:gd name="connsiteY5" fmla="*/ 68196 h 146460"/>
                <a:gd name="connsiteX6" fmla="*/ 56492 w 157351"/>
                <a:gd name="connsiteY6" fmla="*/ 68196 h 146460"/>
                <a:gd name="connsiteX7" fmla="*/ 69436 w 157351"/>
                <a:gd name="connsiteY7" fmla="*/ 14654 h 146460"/>
                <a:gd name="connsiteX8" fmla="*/ 106044 w 157351"/>
                <a:gd name="connsiteY8" fmla="*/ 71530 h 146460"/>
                <a:gd name="connsiteX9" fmla="*/ 151550 w 157351"/>
                <a:gd name="connsiteY9" fmla="*/ 32154 h 146460"/>
                <a:gd name="connsiteX10" fmla="*/ 101594 w 157351"/>
                <a:gd name="connsiteY10" fmla="*/ 71 h 146460"/>
                <a:gd name="connsiteX11" fmla="*/ 39503 w 157351"/>
                <a:gd name="connsiteY11" fmla="*/ 71 h 146460"/>
                <a:gd name="connsiteX12" fmla="*/ 33031 w 157351"/>
                <a:gd name="connsiteY12" fmla="*/ 4654 h 146460"/>
                <a:gd name="connsiteX13" fmla="*/ 39503 w 157351"/>
                <a:gd name="connsiteY13" fmla="*/ 7571 h 146460"/>
                <a:gd name="connsiteX14" fmla="*/ 47189 w 157351"/>
                <a:gd name="connsiteY14" fmla="*/ 7987 h 146460"/>
                <a:gd name="connsiteX15" fmla="*/ 51841 w 157351"/>
                <a:gd name="connsiteY15" fmla="*/ 10904 h 146460"/>
                <a:gd name="connsiteX16" fmla="*/ 51032 w 157351"/>
                <a:gd name="connsiteY16" fmla="*/ 15487 h 146460"/>
                <a:gd name="connsiteX17" fmla="*/ 24132 w 157351"/>
                <a:gd name="connsiteY17" fmla="*/ 126114 h 146460"/>
                <a:gd name="connsiteX18" fmla="*/ 6334 w 157351"/>
                <a:gd name="connsiteY18" fmla="*/ 134864 h 146460"/>
                <a:gd name="connsiteX19" fmla="*/ 267 w 157351"/>
                <a:gd name="connsiteY19" fmla="*/ 139239 h 146460"/>
                <a:gd name="connsiteX20" fmla="*/ 3503 w 157351"/>
                <a:gd name="connsiteY20" fmla="*/ 142364 h 146460"/>
                <a:gd name="connsiteX21" fmla="*/ 16042 w 157351"/>
                <a:gd name="connsiteY21" fmla="*/ 141739 h 146460"/>
                <a:gd name="connsiteX22" fmla="*/ 29391 w 157351"/>
                <a:gd name="connsiteY22" fmla="*/ 141531 h 146460"/>
                <a:gd name="connsiteX23" fmla="*/ 42335 w 157351"/>
                <a:gd name="connsiteY23" fmla="*/ 141739 h 146460"/>
                <a:gd name="connsiteX24" fmla="*/ 55886 w 157351"/>
                <a:gd name="connsiteY24" fmla="*/ 142364 h 146460"/>
                <a:gd name="connsiteX25" fmla="*/ 60133 w 157351"/>
                <a:gd name="connsiteY25" fmla="*/ 137989 h 146460"/>
                <a:gd name="connsiteX26" fmla="*/ 53459 w 157351"/>
                <a:gd name="connsiteY26" fmla="*/ 134864 h 146460"/>
                <a:gd name="connsiteX27" fmla="*/ 45773 w 157351"/>
                <a:gd name="connsiteY27" fmla="*/ 134447 h 146460"/>
                <a:gd name="connsiteX28" fmla="*/ 41323 w 157351"/>
                <a:gd name="connsiteY28" fmla="*/ 131322 h 146460"/>
                <a:gd name="connsiteX29" fmla="*/ 42133 w 157351"/>
                <a:gd name="connsiteY29" fmla="*/ 126739 h 146460"/>
                <a:gd name="connsiteX30" fmla="*/ 54874 w 157351"/>
                <a:gd name="connsiteY30" fmla="*/ 74030 h 146460"/>
                <a:gd name="connsiteX31" fmla="*/ 82380 w 157351"/>
                <a:gd name="connsiteY31" fmla="*/ 74030 h 146460"/>
                <a:gd name="connsiteX32" fmla="*/ 107257 w 157351"/>
                <a:gd name="connsiteY32" fmla="*/ 92780 h 146460"/>
                <a:gd name="connsiteX33" fmla="*/ 104426 w 157351"/>
                <a:gd name="connsiteY33" fmla="*/ 107364 h 146460"/>
                <a:gd name="connsiteX34" fmla="*/ 101190 w 157351"/>
                <a:gd name="connsiteY34" fmla="*/ 123614 h 146460"/>
                <a:gd name="connsiteX35" fmla="*/ 130921 w 157351"/>
                <a:gd name="connsiteY35" fmla="*/ 146531 h 146460"/>
                <a:gd name="connsiteX36" fmla="*/ 157618 w 157351"/>
                <a:gd name="connsiteY36" fmla="*/ 122364 h 146460"/>
                <a:gd name="connsiteX37" fmla="*/ 154180 w 157351"/>
                <a:gd name="connsiteY37" fmla="*/ 119447 h 146460"/>
                <a:gd name="connsiteX38" fmla="*/ 150539 w 157351"/>
                <a:gd name="connsiteY38" fmla="*/ 122989 h 146460"/>
                <a:gd name="connsiteX39" fmla="*/ 131730 w 157351"/>
                <a:gd name="connsiteY39" fmla="*/ 140697 h 146460"/>
                <a:gd name="connsiteX40" fmla="*/ 122628 w 157351"/>
                <a:gd name="connsiteY40" fmla="*/ 127156 h 146460"/>
                <a:gd name="connsiteX41" fmla="*/ 124651 w 157351"/>
                <a:gd name="connsiteY41" fmla="*/ 105489 h 146460"/>
                <a:gd name="connsiteX42" fmla="*/ 125460 w 157351"/>
                <a:gd name="connsiteY42" fmla="*/ 95697 h 146460"/>
                <a:gd name="connsiteX43" fmla="*/ 119797 w 157351"/>
                <a:gd name="connsiteY43" fmla="*/ 80280 h 146460"/>
                <a:gd name="connsiteX44" fmla="*/ 106044 w 157351"/>
                <a:gd name="connsiteY44" fmla="*/ 71530 h 14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351" h="146460">
                  <a:moveTo>
                    <a:pt x="69436" y="14654"/>
                  </a:moveTo>
                  <a:cubicBezTo>
                    <a:pt x="70852" y="8821"/>
                    <a:pt x="71257" y="8196"/>
                    <a:pt x="75706" y="7571"/>
                  </a:cubicBezTo>
                  <a:lnTo>
                    <a:pt x="88650" y="7571"/>
                  </a:lnTo>
                  <a:cubicBezTo>
                    <a:pt x="107460" y="7571"/>
                    <a:pt x="130718" y="7571"/>
                    <a:pt x="130718" y="29029"/>
                  </a:cubicBezTo>
                  <a:cubicBezTo>
                    <a:pt x="130718" y="37571"/>
                    <a:pt x="126876" y="50696"/>
                    <a:pt x="117370" y="58196"/>
                  </a:cubicBezTo>
                  <a:cubicBezTo>
                    <a:pt x="109078" y="64863"/>
                    <a:pt x="96538" y="68196"/>
                    <a:pt x="82583" y="68196"/>
                  </a:cubicBezTo>
                  <a:lnTo>
                    <a:pt x="56492" y="68196"/>
                  </a:lnTo>
                  <a:lnTo>
                    <a:pt x="69436" y="14654"/>
                  </a:lnTo>
                  <a:close/>
                  <a:moveTo>
                    <a:pt x="106044" y="71530"/>
                  </a:moveTo>
                  <a:cubicBezTo>
                    <a:pt x="130112" y="65696"/>
                    <a:pt x="151550" y="50696"/>
                    <a:pt x="151550" y="32154"/>
                  </a:cubicBezTo>
                  <a:cubicBezTo>
                    <a:pt x="151550" y="14237"/>
                    <a:pt x="130921" y="71"/>
                    <a:pt x="101594" y="71"/>
                  </a:cubicBezTo>
                  <a:lnTo>
                    <a:pt x="39503" y="71"/>
                  </a:lnTo>
                  <a:cubicBezTo>
                    <a:pt x="35660" y="71"/>
                    <a:pt x="33031" y="71"/>
                    <a:pt x="33031" y="4654"/>
                  </a:cubicBezTo>
                  <a:cubicBezTo>
                    <a:pt x="33031" y="7571"/>
                    <a:pt x="35458" y="7571"/>
                    <a:pt x="39503" y="7571"/>
                  </a:cubicBezTo>
                  <a:cubicBezTo>
                    <a:pt x="39706" y="7571"/>
                    <a:pt x="43548" y="7571"/>
                    <a:pt x="47189" y="7987"/>
                  </a:cubicBezTo>
                  <a:cubicBezTo>
                    <a:pt x="51436" y="8404"/>
                    <a:pt x="51841" y="8821"/>
                    <a:pt x="51841" y="10904"/>
                  </a:cubicBezTo>
                  <a:cubicBezTo>
                    <a:pt x="51841" y="11321"/>
                    <a:pt x="51841" y="12362"/>
                    <a:pt x="51032" y="15487"/>
                  </a:cubicBezTo>
                  <a:lnTo>
                    <a:pt x="24132" y="126114"/>
                  </a:lnTo>
                  <a:cubicBezTo>
                    <a:pt x="22514" y="133197"/>
                    <a:pt x="22110" y="134864"/>
                    <a:pt x="6334" y="134864"/>
                  </a:cubicBezTo>
                  <a:cubicBezTo>
                    <a:pt x="2896" y="134864"/>
                    <a:pt x="267" y="134864"/>
                    <a:pt x="267" y="139239"/>
                  </a:cubicBezTo>
                  <a:cubicBezTo>
                    <a:pt x="267" y="141322"/>
                    <a:pt x="1682" y="142364"/>
                    <a:pt x="3503" y="142364"/>
                  </a:cubicBezTo>
                  <a:cubicBezTo>
                    <a:pt x="7345" y="142364"/>
                    <a:pt x="11997" y="141739"/>
                    <a:pt x="16042" y="141739"/>
                  </a:cubicBezTo>
                  <a:cubicBezTo>
                    <a:pt x="19885" y="141739"/>
                    <a:pt x="25750" y="141531"/>
                    <a:pt x="29391" y="141531"/>
                  </a:cubicBezTo>
                  <a:cubicBezTo>
                    <a:pt x="33436" y="141531"/>
                    <a:pt x="38087" y="141739"/>
                    <a:pt x="42335" y="141739"/>
                  </a:cubicBezTo>
                  <a:cubicBezTo>
                    <a:pt x="46582" y="141739"/>
                    <a:pt x="51638" y="142364"/>
                    <a:pt x="55886" y="142364"/>
                  </a:cubicBezTo>
                  <a:cubicBezTo>
                    <a:pt x="56897" y="142364"/>
                    <a:pt x="60133" y="142364"/>
                    <a:pt x="60133" y="137989"/>
                  </a:cubicBezTo>
                  <a:cubicBezTo>
                    <a:pt x="60133" y="134864"/>
                    <a:pt x="58110" y="134864"/>
                    <a:pt x="53459" y="134864"/>
                  </a:cubicBezTo>
                  <a:cubicBezTo>
                    <a:pt x="50223" y="134864"/>
                    <a:pt x="49414" y="134864"/>
                    <a:pt x="45773" y="134447"/>
                  </a:cubicBezTo>
                  <a:cubicBezTo>
                    <a:pt x="41323" y="133822"/>
                    <a:pt x="41323" y="133406"/>
                    <a:pt x="41323" y="131322"/>
                  </a:cubicBezTo>
                  <a:cubicBezTo>
                    <a:pt x="41323" y="131114"/>
                    <a:pt x="41323" y="129864"/>
                    <a:pt x="42133" y="126739"/>
                  </a:cubicBezTo>
                  <a:lnTo>
                    <a:pt x="54874" y="74030"/>
                  </a:lnTo>
                  <a:lnTo>
                    <a:pt x="82380" y="74030"/>
                  </a:lnTo>
                  <a:cubicBezTo>
                    <a:pt x="99774" y="74030"/>
                    <a:pt x="107257" y="82988"/>
                    <a:pt x="107257" y="92780"/>
                  </a:cubicBezTo>
                  <a:cubicBezTo>
                    <a:pt x="107257" y="95489"/>
                    <a:pt x="105437" y="102572"/>
                    <a:pt x="104426" y="107364"/>
                  </a:cubicBezTo>
                  <a:cubicBezTo>
                    <a:pt x="101999" y="116947"/>
                    <a:pt x="101190" y="120072"/>
                    <a:pt x="101190" y="123614"/>
                  </a:cubicBezTo>
                  <a:cubicBezTo>
                    <a:pt x="101190" y="140072"/>
                    <a:pt x="115954" y="146531"/>
                    <a:pt x="130921" y="146531"/>
                  </a:cubicBezTo>
                  <a:cubicBezTo>
                    <a:pt x="149528" y="146531"/>
                    <a:pt x="157618" y="126114"/>
                    <a:pt x="157618" y="122364"/>
                  </a:cubicBezTo>
                  <a:cubicBezTo>
                    <a:pt x="157618" y="121739"/>
                    <a:pt x="157213" y="119447"/>
                    <a:pt x="154180" y="119447"/>
                  </a:cubicBezTo>
                  <a:cubicBezTo>
                    <a:pt x="151550" y="119447"/>
                    <a:pt x="151146" y="120906"/>
                    <a:pt x="150539" y="122989"/>
                  </a:cubicBezTo>
                  <a:cubicBezTo>
                    <a:pt x="147708" y="132156"/>
                    <a:pt x="140224" y="140697"/>
                    <a:pt x="131730" y="140697"/>
                  </a:cubicBezTo>
                  <a:cubicBezTo>
                    <a:pt x="126471" y="140697"/>
                    <a:pt x="122628" y="138406"/>
                    <a:pt x="122628" y="127156"/>
                  </a:cubicBezTo>
                  <a:cubicBezTo>
                    <a:pt x="122628" y="121947"/>
                    <a:pt x="123842" y="111114"/>
                    <a:pt x="124651" y="105489"/>
                  </a:cubicBezTo>
                  <a:cubicBezTo>
                    <a:pt x="125460" y="99864"/>
                    <a:pt x="125460" y="97780"/>
                    <a:pt x="125460" y="95697"/>
                  </a:cubicBezTo>
                  <a:cubicBezTo>
                    <a:pt x="125460" y="93197"/>
                    <a:pt x="125460" y="86530"/>
                    <a:pt x="119797" y="80280"/>
                  </a:cubicBezTo>
                  <a:cubicBezTo>
                    <a:pt x="115954" y="75905"/>
                    <a:pt x="110493" y="73197"/>
                    <a:pt x="106044" y="71530"/>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 name="任意多边形: 形状 33">
              <a:extLst>
                <a:ext uri="{FF2B5EF4-FFF2-40B4-BE49-F238E27FC236}">
                  <a16:creationId xmlns:a16="http://schemas.microsoft.com/office/drawing/2014/main" id="{8E3A1D7C-8B9A-4464-8E93-0A4C9EB0B335}"/>
                </a:ext>
              </a:extLst>
            </p:cNvPr>
            <p:cNvSpPr/>
            <p:nvPr>
              <p:custDataLst>
                <p:tags r:id="rId38"/>
              </p:custDataLst>
            </p:nvPr>
          </p:nvSpPr>
          <p:spPr>
            <a:xfrm>
              <a:off x="8881310" y="4101801"/>
              <a:ext cx="67031" cy="297623"/>
            </a:xfrm>
            <a:custGeom>
              <a:avLst/>
              <a:gdLst>
                <a:gd name="connsiteX0" fmla="*/ 67305 w 67031"/>
                <a:gd name="connsiteY0" fmla="*/ 294722 h 297623"/>
                <a:gd name="connsiteX1" fmla="*/ 62393 w 67031"/>
                <a:gd name="connsiteY1" fmla="*/ 288174 h 297623"/>
                <a:gd name="connsiteX2" fmla="*/ 17031 w 67031"/>
                <a:gd name="connsiteY2" fmla="*/ 148886 h 297623"/>
                <a:gd name="connsiteX3" fmla="*/ 63549 w 67031"/>
                <a:gd name="connsiteY3" fmla="*/ 8111 h 297623"/>
                <a:gd name="connsiteX4" fmla="*/ 67305 w 67031"/>
                <a:gd name="connsiteY4" fmla="*/ 3051 h 297623"/>
                <a:gd name="connsiteX5" fmla="*/ 64416 w 67031"/>
                <a:gd name="connsiteY5" fmla="*/ 75 h 297623"/>
                <a:gd name="connsiteX6" fmla="*/ 18476 w 67031"/>
                <a:gd name="connsiteY6" fmla="*/ 58111 h 297623"/>
                <a:gd name="connsiteX7" fmla="*/ 273 w 67031"/>
                <a:gd name="connsiteY7" fmla="*/ 148886 h 297623"/>
                <a:gd name="connsiteX8" fmla="*/ 19342 w 67031"/>
                <a:gd name="connsiteY8" fmla="*/ 241745 h 297623"/>
                <a:gd name="connsiteX9" fmla="*/ 64416 w 67031"/>
                <a:gd name="connsiteY9" fmla="*/ 297698 h 297623"/>
                <a:gd name="connsiteX10" fmla="*/ 67305 w 67031"/>
                <a:gd name="connsiteY10" fmla="*/ 294722 h 2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31" h="297623">
                  <a:moveTo>
                    <a:pt x="67305" y="294722"/>
                  </a:moveTo>
                  <a:cubicBezTo>
                    <a:pt x="67305" y="293829"/>
                    <a:pt x="67305" y="293233"/>
                    <a:pt x="62393" y="288174"/>
                  </a:cubicBezTo>
                  <a:cubicBezTo>
                    <a:pt x="26277" y="250673"/>
                    <a:pt x="17031" y="194423"/>
                    <a:pt x="17031" y="148886"/>
                  </a:cubicBezTo>
                  <a:cubicBezTo>
                    <a:pt x="17031" y="97100"/>
                    <a:pt x="28010" y="45313"/>
                    <a:pt x="63549" y="8111"/>
                  </a:cubicBezTo>
                  <a:cubicBezTo>
                    <a:pt x="67305" y="4539"/>
                    <a:pt x="67305" y="3944"/>
                    <a:pt x="67305" y="3051"/>
                  </a:cubicBezTo>
                  <a:cubicBezTo>
                    <a:pt x="67305" y="968"/>
                    <a:pt x="66149" y="75"/>
                    <a:pt x="64416" y="75"/>
                  </a:cubicBezTo>
                  <a:cubicBezTo>
                    <a:pt x="61526" y="75"/>
                    <a:pt x="35523" y="20313"/>
                    <a:pt x="18476" y="58111"/>
                  </a:cubicBezTo>
                  <a:cubicBezTo>
                    <a:pt x="3740" y="90850"/>
                    <a:pt x="273" y="123886"/>
                    <a:pt x="273" y="148886"/>
                  </a:cubicBezTo>
                  <a:cubicBezTo>
                    <a:pt x="273" y="172101"/>
                    <a:pt x="3451" y="208113"/>
                    <a:pt x="19342" y="241745"/>
                  </a:cubicBezTo>
                  <a:cubicBezTo>
                    <a:pt x="36678" y="278352"/>
                    <a:pt x="61526" y="297698"/>
                    <a:pt x="64416" y="297698"/>
                  </a:cubicBezTo>
                  <a:cubicBezTo>
                    <a:pt x="66149" y="297698"/>
                    <a:pt x="67305" y="296805"/>
                    <a:pt x="67305" y="294722"/>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 name="任意多边形: 形状 34">
              <a:extLst>
                <a:ext uri="{FF2B5EF4-FFF2-40B4-BE49-F238E27FC236}">
                  <a16:creationId xmlns:a16="http://schemas.microsoft.com/office/drawing/2014/main" id="{E5295FBF-3D86-434A-A0C3-7B5832F26108}"/>
                </a:ext>
              </a:extLst>
            </p:cNvPr>
            <p:cNvSpPr/>
            <p:nvPr>
              <p:custDataLst>
                <p:tags r:id="rId39"/>
              </p:custDataLst>
            </p:nvPr>
          </p:nvSpPr>
          <p:spPr>
            <a:xfrm>
              <a:off x="8977492" y="4193469"/>
              <a:ext cx="122506" cy="134823"/>
            </a:xfrm>
            <a:custGeom>
              <a:avLst/>
              <a:gdLst>
                <a:gd name="connsiteX0" fmla="*/ 26281 w 122506"/>
                <a:gd name="connsiteY0" fmla="*/ 106921 h 134823"/>
                <a:gd name="connsiteX1" fmla="*/ 60663 w 122506"/>
                <a:gd name="connsiteY1" fmla="*/ 72992 h 134823"/>
                <a:gd name="connsiteX2" fmla="*/ 88978 w 122506"/>
                <a:gd name="connsiteY2" fmla="*/ 46206 h 134823"/>
                <a:gd name="connsiteX3" fmla="*/ 122783 w 122506"/>
                <a:gd name="connsiteY3" fmla="*/ 3051 h 134823"/>
                <a:gd name="connsiteX4" fmla="*/ 119605 w 122506"/>
                <a:gd name="connsiteY4" fmla="*/ 75 h 134823"/>
                <a:gd name="connsiteX5" fmla="*/ 115271 w 122506"/>
                <a:gd name="connsiteY5" fmla="*/ 3349 h 134823"/>
                <a:gd name="connsiteX6" fmla="*/ 93601 w 122506"/>
                <a:gd name="connsiteY6" fmla="*/ 22396 h 134823"/>
                <a:gd name="connsiteX7" fmla="*/ 78866 w 122506"/>
                <a:gd name="connsiteY7" fmla="*/ 12873 h 134823"/>
                <a:gd name="connsiteX8" fmla="*/ 58930 w 122506"/>
                <a:gd name="connsiteY8" fmla="*/ 75 h 134823"/>
                <a:gd name="connsiteX9" fmla="*/ 23969 w 122506"/>
                <a:gd name="connsiteY9" fmla="*/ 34004 h 134823"/>
                <a:gd name="connsiteX10" fmla="*/ 27436 w 122506"/>
                <a:gd name="connsiteY10" fmla="*/ 37278 h 134823"/>
                <a:gd name="connsiteX11" fmla="*/ 31192 w 122506"/>
                <a:gd name="connsiteY11" fmla="*/ 34004 h 134823"/>
                <a:gd name="connsiteX12" fmla="*/ 55751 w 122506"/>
                <a:gd name="connsiteY12" fmla="*/ 20015 h 134823"/>
                <a:gd name="connsiteX13" fmla="*/ 73954 w 122506"/>
                <a:gd name="connsiteY13" fmla="*/ 24480 h 134823"/>
                <a:gd name="connsiteX14" fmla="*/ 96202 w 122506"/>
                <a:gd name="connsiteY14" fmla="*/ 28944 h 134823"/>
                <a:gd name="connsiteX15" fmla="*/ 56040 w 122506"/>
                <a:gd name="connsiteY15" fmla="*/ 67933 h 134823"/>
                <a:gd name="connsiteX16" fmla="*/ 30037 w 122506"/>
                <a:gd name="connsiteY16" fmla="*/ 92933 h 134823"/>
                <a:gd name="connsiteX17" fmla="*/ 277 w 122506"/>
                <a:gd name="connsiteY17" fmla="*/ 131922 h 134823"/>
                <a:gd name="connsiteX18" fmla="*/ 3744 w 122506"/>
                <a:gd name="connsiteY18" fmla="*/ 134898 h 134823"/>
                <a:gd name="connsiteX19" fmla="*/ 8367 w 122506"/>
                <a:gd name="connsiteY19" fmla="*/ 131029 h 134823"/>
                <a:gd name="connsiteX20" fmla="*/ 32926 w 122506"/>
                <a:gd name="connsiteY20" fmla="*/ 112576 h 134823"/>
                <a:gd name="connsiteX21" fmla="*/ 49684 w 122506"/>
                <a:gd name="connsiteY21" fmla="*/ 123886 h 134823"/>
                <a:gd name="connsiteX22" fmla="*/ 68175 w 122506"/>
                <a:gd name="connsiteY22" fmla="*/ 134898 h 134823"/>
                <a:gd name="connsiteX23" fmla="*/ 113537 w 122506"/>
                <a:gd name="connsiteY23" fmla="*/ 89064 h 134823"/>
                <a:gd name="connsiteX24" fmla="*/ 110070 w 122506"/>
                <a:gd name="connsiteY24" fmla="*/ 86088 h 134823"/>
                <a:gd name="connsiteX25" fmla="*/ 106025 w 122506"/>
                <a:gd name="connsiteY25" fmla="*/ 89957 h 134823"/>
                <a:gd name="connsiteX26" fmla="*/ 71354 w 122506"/>
                <a:gd name="connsiteY26" fmla="*/ 114957 h 134823"/>
                <a:gd name="connsiteX27" fmla="*/ 54307 w 122506"/>
                <a:gd name="connsiteY27" fmla="*/ 111088 h 134823"/>
                <a:gd name="connsiteX28" fmla="*/ 34082 w 122506"/>
                <a:gd name="connsiteY28" fmla="*/ 106029 h 134823"/>
                <a:gd name="connsiteX29" fmla="*/ 26281 w 122506"/>
                <a:gd name="connsiteY29" fmla="*/ 106921 h 1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2506" h="134823">
                  <a:moveTo>
                    <a:pt x="26281" y="106921"/>
                  </a:moveTo>
                  <a:cubicBezTo>
                    <a:pt x="41883" y="89659"/>
                    <a:pt x="50262" y="82219"/>
                    <a:pt x="60663" y="72992"/>
                  </a:cubicBezTo>
                  <a:cubicBezTo>
                    <a:pt x="60663" y="72695"/>
                    <a:pt x="78577" y="56921"/>
                    <a:pt x="88978" y="46206"/>
                  </a:cubicBezTo>
                  <a:cubicBezTo>
                    <a:pt x="116427" y="18527"/>
                    <a:pt x="122783" y="4241"/>
                    <a:pt x="122783" y="3051"/>
                  </a:cubicBezTo>
                  <a:cubicBezTo>
                    <a:pt x="122783" y="75"/>
                    <a:pt x="120183" y="75"/>
                    <a:pt x="119605" y="75"/>
                  </a:cubicBezTo>
                  <a:cubicBezTo>
                    <a:pt x="117582" y="75"/>
                    <a:pt x="116716" y="670"/>
                    <a:pt x="115271" y="3349"/>
                  </a:cubicBezTo>
                  <a:cubicBezTo>
                    <a:pt x="106603" y="17634"/>
                    <a:pt x="100536" y="22396"/>
                    <a:pt x="93601" y="22396"/>
                  </a:cubicBezTo>
                  <a:cubicBezTo>
                    <a:pt x="86667" y="22396"/>
                    <a:pt x="83200" y="17932"/>
                    <a:pt x="78866" y="12873"/>
                  </a:cubicBezTo>
                  <a:cubicBezTo>
                    <a:pt x="73376" y="6027"/>
                    <a:pt x="68464" y="75"/>
                    <a:pt x="58930" y="75"/>
                  </a:cubicBezTo>
                  <a:cubicBezTo>
                    <a:pt x="37260" y="75"/>
                    <a:pt x="23969" y="27754"/>
                    <a:pt x="23969" y="34004"/>
                  </a:cubicBezTo>
                  <a:cubicBezTo>
                    <a:pt x="23969" y="35492"/>
                    <a:pt x="24836" y="37278"/>
                    <a:pt x="27436" y="37278"/>
                  </a:cubicBezTo>
                  <a:cubicBezTo>
                    <a:pt x="30037" y="37278"/>
                    <a:pt x="30615" y="35789"/>
                    <a:pt x="31192" y="34004"/>
                  </a:cubicBezTo>
                  <a:cubicBezTo>
                    <a:pt x="36682" y="20313"/>
                    <a:pt x="53440" y="20015"/>
                    <a:pt x="55751" y="20015"/>
                  </a:cubicBezTo>
                  <a:cubicBezTo>
                    <a:pt x="61819" y="20015"/>
                    <a:pt x="67309" y="22099"/>
                    <a:pt x="73954" y="24480"/>
                  </a:cubicBezTo>
                  <a:cubicBezTo>
                    <a:pt x="85511" y="28944"/>
                    <a:pt x="88689" y="28944"/>
                    <a:pt x="96202" y="28944"/>
                  </a:cubicBezTo>
                  <a:cubicBezTo>
                    <a:pt x="85800" y="41742"/>
                    <a:pt x="61530" y="63171"/>
                    <a:pt x="56040" y="67933"/>
                  </a:cubicBezTo>
                  <a:lnTo>
                    <a:pt x="30037" y="92933"/>
                  </a:lnTo>
                  <a:cubicBezTo>
                    <a:pt x="10389" y="112874"/>
                    <a:pt x="277" y="129838"/>
                    <a:pt x="277" y="131922"/>
                  </a:cubicBezTo>
                  <a:cubicBezTo>
                    <a:pt x="277" y="134898"/>
                    <a:pt x="3166" y="134898"/>
                    <a:pt x="3744" y="134898"/>
                  </a:cubicBezTo>
                  <a:cubicBezTo>
                    <a:pt x="6056" y="134898"/>
                    <a:pt x="6633" y="134303"/>
                    <a:pt x="8367" y="131029"/>
                  </a:cubicBezTo>
                  <a:cubicBezTo>
                    <a:pt x="15012" y="120612"/>
                    <a:pt x="23680" y="112576"/>
                    <a:pt x="32926" y="112576"/>
                  </a:cubicBezTo>
                  <a:cubicBezTo>
                    <a:pt x="39571" y="112576"/>
                    <a:pt x="42461" y="115255"/>
                    <a:pt x="49684" y="123886"/>
                  </a:cubicBezTo>
                  <a:cubicBezTo>
                    <a:pt x="54596" y="130136"/>
                    <a:pt x="59796" y="134898"/>
                    <a:pt x="68175" y="134898"/>
                  </a:cubicBezTo>
                  <a:cubicBezTo>
                    <a:pt x="96780" y="134898"/>
                    <a:pt x="113537" y="97100"/>
                    <a:pt x="113537" y="89064"/>
                  </a:cubicBezTo>
                  <a:cubicBezTo>
                    <a:pt x="113537" y="87576"/>
                    <a:pt x="112382" y="86088"/>
                    <a:pt x="110070" y="86088"/>
                  </a:cubicBezTo>
                  <a:cubicBezTo>
                    <a:pt x="107470" y="86088"/>
                    <a:pt x="106892" y="87874"/>
                    <a:pt x="106025" y="89957"/>
                  </a:cubicBezTo>
                  <a:cubicBezTo>
                    <a:pt x="99380" y="109302"/>
                    <a:pt x="80888" y="114957"/>
                    <a:pt x="71354" y="114957"/>
                  </a:cubicBezTo>
                  <a:cubicBezTo>
                    <a:pt x="65575" y="114957"/>
                    <a:pt x="60374" y="113171"/>
                    <a:pt x="54307" y="111088"/>
                  </a:cubicBezTo>
                  <a:cubicBezTo>
                    <a:pt x="44483" y="107219"/>
                    <a:pt x="40149" y="106029"/>
                    <a:pt x="34082" y="106029"/>
                  </a:cubicBezTo>
                  <a:cubicBezTo>
                    <a:pt x="33504" y="106029"/>
                    <a:pt x="28881" y="106029"/>
                    <a:pt x="26281" y="106921"/>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6" name="任意多边形: 形状 35">
              <a:extLst>
                <a:ext uri="{FF2B5EF4-FFF2-40B4-BE49-F238E27FC236}">
                  <a16:creationId xmlns:a16="http://schemas.microsoft.com/office/drawing/2014/main" id="{2DEEDFA1-E199-4EBB-94E9-B212AA8F8425}"/>
                </a:ext>
              </a:extLst>
            </p:cNvPr>
            <p:cNvSpPr/>
            <p:nvPr>
              <p:custDataLst>
                <p:tags r:id="rId40"/>
              </p:custDataLst>
            </p:nvPr>
          </p:nvSpPr>
          <p:spPr>
            <a:xfrm>
              <a:off x="9128611" y="4101801"/>
              <a:ext cx="67031" cy="297623"/>
            </a:xfrm>
            <a:custGeom>
              <a:avLst/>
              <a:gdLst>
                <a:gd name="connsiteX0" fmla="*/ 67314 w 67031"/>
                <a:gd name="connsiteY0" fmla="*/ 148886 h 297623"/>
                <a:gd name="connsiteX1" fmla="*/ 48244 w 67031"/>
                <a:gd name="connsiteY1" fmla="*/ 56028 h 297623"/>
                <a:gd name="connsiteX2" fmla="*/ 3171 w 67031"/>
                <a:gd name="connsiteY2" fmla="*/ 75 h 297623"/>
                <a:gd name="connsiteX3" fmla="*/ 282 w 67031"/>
                <a:gd name="connsiteY3" fmla="*/ 3051 h 297623"/>
                <a:gd name="connsiteX4" fmla="*/ 5772 w 67031"/>
                <a:gd name="connsiteY4" fmla="*/ 9896 h 297623"/>
                <a:gd name="connsiteX5" fmla="*/ 50556 w 67031"/>
                <a:gd name="connsiteY5" fmla="*/ 148886 h 297623"/>
                <a:gd name="connsiteX6" fmla="*/ 4038 w 67031"/>
                <a:gd name="connsiteY6" fmla="*/ 289662 h 297623"/>
                <a:gd name="connsiteX7" fmla="*/ 282 w 67031"/>
                <a:gd name="connsiteY7" fmla="*/ 294722 h 297623"/>
                <a:gd name="connsiteX8" fmla="*/ 3171 w 67031"/>
                <a:gd name="connsiteY8" fmla="*/ 297698 h 297623"/>
                <a:gd name="connsiteX9" fmla="*/ 49111 w 67031"/>
                <a:gd name="connsiteY9" fmla="*/ 239661 h 297623"/>
                <a:gd name="connsiteX10" fmla="*/ 67314 w 67031"/>
                <a:gd name="connsiteY10" fmla="*/ 148886 h 2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31" h="297623">
                  <a:moveTo>
                    <a:pt x="67314" y="148886"/>
                  </a:moveTo>
                  <a:cubicBezTo>
                    <a:pt x="67314" y="125672"/>
                    <a:pt x="64136" y="89659"/>
                    <a:pt x="48244" y="56028"/>
                  </a:cubicBezTo>
                  <a:cubicBezTo>
                    <a:pt x="30909" y="19420"/>
                    <a:pt x="6061" y="75"/>
                    <a:pt x="3171" y="75"/>
                  </a:cubicBezTo>
                  <a:cubicBezTo>
                    <a:pt x="1438" y="75"/>
                    <a:pt x="282" y="1265"/>
                    <a:pt x="282" y="3051"/>
                  </a:cubicBezTo>
                  <a:cubicBezTo>
                    <a:pt x="282" y="3944"/>
                    <a:pt x="282" y="4539"/>
                    <a:pt x="5772" y="9896"/>
                  </a:cubicBezTo>
                  <a:cubicBezTo>
                    <a:pt x="34087" y="39361"/>
                    <a:pt x="50556" y="86683"/>
                    <a:pt x="50556" y="148886"/>
                  </a:cubicBezTo>
                  <a:cubicBezTo>
                    <a:pt x="50556" y="199780"/>
                    <a:pt x="39865" y="252161"/>
                    <a:pt x="4038" y="289662"/>
                  </a:cubicBezTo>
                  <a:cubicBezTo>
                    <a:pt x="282" y="293233"/>
                    <a:pt x="282" y="293829"/>
                    <a:pt x="282" y="294722"/>
                  </a:cubicBezTo>
                  <a:cubicBezTo>
                    <a:pt x="282" y="296507"/>
                    <a:pt x="1438" y="297698"/>
                    <a:pt x="3171" y="297698"/>
                  </a:cubicBezTo>
                  <a:cubicBezTo>
                    <a:pt x="6061" y="297698"/>
                    <a:pt x="32064" y="277459"/>
                    <a:pt x="49111" y="239661"/>
                  </a:cubicBezTo>
                  <a:cubicBezTo>
                    <a:pt x="63847" y="206923"/>
                    <a:pt x="67314" y="173887"/>
                    <a:pt x="67314" y="148886"/>
                  </a:cubicBezTo>
                  <a:close/>
                </a:path>
              </a:pathLst>
            </a:custGeom>
            <a:solidFill>
              <a:srgbClr val="000000"/>
            </a:solidFill>
            <a:ln w="293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37" name="文本框 36">
            <a:extLst>
              <a:ext uri="{FF2B5EF4-FFF2-40B4-BE49-F238E27FC236}">
                <a16:creationId xmlns:a16="http://schemas.microsoft.com/office/drawing/2014/main" id="{8D4F5B27-C82F-42E9-A5D4-4F8E363E8ADE}"/>
              </a:ext>
            </a:extLst>
          </p:cNvPr>
          <p:cNvSpPr txBox="1"/>
          <p:nvPr/>
        </p:nvSpPr>
        <p:spPr>
          <a:xfrm rot="1066143">
            <a:off x="647384" y="3408338"/>
            <a:ext cx="1133644"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Geodesics</a:t>
            </a:r>
            <a:endParaRPr lang="zh-CN" altLang="en-US" dirty="0">
              <a:latin typeface="Times New Roman" panose="02020603050405020304" pitchFamily="18" charset="0"/>
              <a:cs typeface="Times New Roman" panose="02020603050405020304" pitchFamily="18" charset="0"/>
            </a:endParaRPr>
          </a:p>
        </p:txBody>
      </p:sp>
      <p:grpSp>
        <p:nvGrpSpPr>
          <p:cNvPr id="38" name="组合 37">
            <a:extLst>
              <a:ext uri="{FF2B5EF4-FFF2-40B4-BE49-F238E27FC236}">
                <a16:creationId xmlns:a16="http://schemas.microsoft.com/office/drawing/2014/main" id="{9406ADC1-25AB-4555-BB63-6FB89AD6768D}"/>
              </a:ext>
            </a:extLst>
          </p:cNvPr>
          <p:cNvGrpSpPr/>
          <p:nvPr/>
        </p:nvGrpSpPr>
        <p:grpSpPr>
          <a:xfrm>
            <a:off x="5022415" y="4984022"/>
            <a:ext cx="6873333" cy="1489506"/>
            <a:chOff x="4612769" y="1738551"/>
            <a:chExt cx="6873333" cy="1489506"/>
          </a:xfrm>
        </p:grpSpPr>
        <p:pic>
          <p:nvPicPr>
            <p:cNvPr id="39" name="图片 38">
              <a:extLst>
                <a:ext uri="{FF2B5EF4-FFF2-40B4-BE49-F238E27FC236}">
                  <a16:creationId xmlns:a16="http://schemas.microsoft.com/office/drawing/2014/main" id="{BB0E0843-FD75-4EC6-8DD5-2B8DF41280C2}"/>
                </a:ext>
              </a:extLst>
            </p:cNvPr>
            <p:cNvPicPr>
              <a:picLocks noChangeAspect="1"/>
            </p:cNvPicPr>
            <p:nvPr/>
          </p:nvPicPr>
          <p:blipFill rotWithShape="1">
            <a:blip r:embed="rId47">
              <a:extLst>
                <a:ext uri="{28A0092B-C50C-407E-A947-70E740481C1C}">
                  <a14:useLocalDpi xmlns:a14="http://schemas.microsoft.com/office/drawing/2010/main" val="0"/>
                </a:ext>
              </a:extLst>
            </a:blip>
            <a:srcRect t="39540" b="48004"/>
            <a:stretch/>
          </p:blipFill>
          <p:spPr>
            <a:xfrm>
              <a:off x="4612769" y="1738551"/>
              <a:ext cx="6873333" cy="1210881"/>
            </a:xfrm>
            <a:prstGeom prst="rect">
              <a:avLst/>
            </a:prstGeom>
          </p:spPr>
        </p:pic>
        <p:sp>
          <p:nvSpPr>
            <p:cNvPr id="40" name="文本框 39">
              <a:extLst>
                <a:ext uri="{FF2B5EF4-FFF2-40B4-BE49-F238E27FC236}">
                  <a16:creationId xmlns:a16="http://schemas.microsoft.com/office/drawing/2014/main" id="{ECE85C4E-25CB-4232-AC69-170821D64E36}"/>
                </a:ext>
              </a:extLst>
            </p:cNvPr>
            <p:cNvSpPr txBox="1"/>
            <p:nvPr/>
          </p:nvSpPr>
          <p:spPr bwMode="auto">
            <a:xfrm>
              <a:off x="4845483" y="2844657"/>
              <a:ext cx="1562593" cy="369332"/>
            </a:xfrm>
            <a:prstGeom prst="rect">
              <a:avLst/>
            </a:prstGeom>
            <a:noFill/>
            <a:ln>
              <a:noFill/>
            </a:ln>
          </p:spPr>
          <p:txBody>
            <a:bodyPr wrap="square" rtlCol="0">
              <a:spAutoFit/>
            </a:bodyPr>
            <a:lstStyle/>
            <a:p>
              <a:pPr algn="ctr" eaLnBrk="1" hangingPunct="1"/>
              <a:r>
                <a:rPr lang="zh-CN" altLang="en-US" dirty="0">
                  <a:solidFill>
                    <a:schemeClr val="tx2"/>
                  </a:solidFill>
                  <a:latin typeface="楷体" panose="02010609060101010101" pitchFamily="49" charset="-122"/>
                  <a:ea typeface="楷体" panose="02010609060101010101" pitchFamily="49" charset="-122"/>
                </a:rPr>
                <a:t>总度规</a:t>
              </a:r>
            </a:p>
          </p:txBody>
        </p:sp>
        <p:grpSp>
          <p:nvGrpSpPr>
            <p:cNvPr id="41" name="组合 40" descr="\documentclass{article}&#10;\usepackage{amsmath}&#10;\usepackage{color}&#10;\pagestyle{empty}&#10;\usepackage{amssymb}&#10;&#10;&#10;\begin{document}&#10;&#10;&#10;\begin{equation*}&#10;g_{\alpha\beta}+h^R_{\alpha\beta}&#10;\end{equation*}&#10;&#10;\end{document}" title="IguanaTex Vector Display">
              <a:extLst>
                <a:ext uri="{FF2B5EF4-FFF2-40B4-BE49-F238E27FC236}">
                  <a16:creationId xmlns:a16="http://schemas.microsoft.com/office/drawing/2014/main" id="{C7AC0F20-3EAE-4C0D-9046-7AF4271B8A84}"/>
                </a:ext>
              </a:extLst>
            </p:cNvPr>
            <p:cNvGrpSpPr>
              <a:grpSpLocks noChangeAspect="1"/>
            </p:cNvGrpSpPr>
            <p:nvPr>
              <p:custDataLst>
                <p:tags r:id="rId3"/>
              </p:custDataLst>
            </p:nvPr>
          </p:nvGrpSpPr>
          <p:grpSpPr>
            <a:xfrm>
              <a:off x="10078664" y="2827191"/>
              <a:ext cx="1260768" cy="363616"/>
              <a:chOff x="12628216" y="5034480"/>
              <a:chExt cx="1260768" cy="363616"/>
            </a:xfrm>
          </p:grpSpPr>
          <p:sp>
            <p:nvSpPr>
              <p:cNvPr id="49" name="任意多边形: 形状 48">
                <a:extLst>
                  <a:ext uri="{FF2B5EF4-FFF2-40B4-BE49-F238E27FC236}">
                    <a16:creationId xmlns:a16="http://schemas.microsoft.com/office/drawing/2014/main" id="{E2854C3C-1ED6-4757-872D-0AD42865BD7F}"/>
                  </a:ext>
                </a:extLst>
              </p:cNvPr>
              <p:cNvSpPr/>
              <p:nvPr>
                <p:custDataLst>
                  <p:tags r:id="rId9"/>
                </p:custDataLst>
              </p:nvPr>
            </p:nvSpPr>
            <p:spPr>
              <a:xfrm>
                <a:off x="12628216" y="5162627"/>
                <a:ext cx="135126" cy="184661"/>
              </a:xfrm>
              <a:custGeom>
                <a:avLst/>
                <a:gdLst>
                  <a:gd name="connsiteX0" fmla="*/ 134455 w 135126"/>
                  <a:gd name="connsiteY0" fmla="*/ 18627 h 184661"/>
                  <a:gd name="connsiteX1" fmla="*/ 135338 w 135126"/>
                  <a:gd name="connsiteY1" fmla="*/ 13489 h 184661"/>
                  <a:gd name="connsiteX2" fmla="*/ 126801 w 135126"/>
                  <a:gd name="connsiteY2" fmla="*/ 5783 h 184661"/>
                  <a:gd name="connsiteX3" fmla="*/ 114730 w 135126"/>
                  <a:gd name="connsiteY3" fmla="*/ 18056 h 184661"/>
                  <a:gd name="connsiteX4" fmla="*/ 87352 w 135126"/>
                  <a:gd name="connsiteY4" fmla="*/ 75 h 184661"/>
                  <a:gd name="connsiteX5" fmla="*/ 17287 w 135126"/>
                  <a:gd name="connsiteY5" fmla="*/ 81132 h 184661"/>
                  <a:gd name="connsiteX6" fmla="*/ 56441 w 135126"/>
                  <a:gd name="connsiteY6" fmla="*/ 126227 h 184661"/>
                  <a:gd name="connsiteX7" fmla="*/ 90590 w 135126"/>
                  <a:gd name="connsiteY7" fmla="*/ 109673 h 184661"/>
                  <a:gd name="connsiteX8" fmla="*/ 90885 w 135126"/>
                  <a:gd name="connsiteY8" fmla="*/ 109958 h 184661"/>
                  <a:gd name="connsiteX9" fmla="*/ 81170 w 135126"/>
                  <a:gd name="connsiteY9" fmla="*/ 147633 h 184661"/>
                  <a:gd name="connsiteX10" fmla="*/ 38777 w 135126"/>
                  <a:gd name="connsiteY10" fmla="*/ 178457 h 184661"/>
                  <a:gd name="connsiteX11" fmla="*/ 15226 w 135126"/>
                  <a:gd name="connsiteY11" fmla="*/ 175603 h 184661"/>
                  <a:gd name="connsiteX12" fmla="*/ 27296 w 135126"/>
                  <a:gd name="connsiteY12" fmla="*/ 160762 h 184661"/>
                  <a:gd name="connsiteX13" fmla="*/ 16109 w 135126"/>
                  <a:gd name="connsiteY13" fmla="*/ 150772 h 184661"/>
                  <a:gd name="connsiteX14" fmla="*/ 212 w 135126"/>
                  <a:gd name="connsiteY14" fmla="*/ 167326 h 184661"/>
                  <a:gd name="connsiteX15" fmla="*/ 39366 w 135126"/>
                  <a:gd name="connsiteY15" fmla="*/ 184736 h 184661"/>
                  <a:gd name="connsiteX16" fmla="*/ 101777 w 135126"/>
                  <a:gd name="connsiteY16" fmla="*/ 145349 h 184661"/>
                  <a:gd name="connsiteX17" fmla="*/ 134455 w 135126"/>
                  <a:gd name="connsiteY17" fmla="*/ 18627 h 184661"/>
                  <a:gd name="connsiteX18" fmla="*/ 96184 w 135126"/>
                  <a:gd name="connsiteY18" fmla="*/ 89694 h 184661"/>
                  <a:gd name="connsiteX19" fmla="*/ 81170 w 135126"/>
                  <a:gd name="connsiteY19" fmla="*/ 109673 h 184661"/>
                  <a:gd name="connsiteX20" fmla="*/ 57324 w 135126"/>
                  <a:gd name="connsiteY20" fmla="*/ 119948 h 184661"/>
                  <a:gd name="connsiteX21" fmla="*/ 38188 w 135126"/>
                  <a:gd name="connsiteY21" fmla="*/ 93690 h 184661"/>
                  <a:gd name="connsiteX22" fmla="*/ 54674 w 135126"/>
                  <a:gd name="connsiteY22" fmla="*/ 31755 h 184661"/>
                  <a:gd name="connsiteX23" fmla="*/ 87646 w 135126"/>
                  <a:gd name="connsiteY23" fmla="*/ 6354 h 184661"/>
                  <a:gd name="connsiteX24" fmla="*/ 111198 w 135126"/>
                  <a:gd name="connsiteY24" fmla="*/ 30899 h 184661"/>
                  <a:gd name="connsiteX25" fmla="*/ 110315 w 135126"/>
                  <a:gd name="connsiteY25" fmla="*/ 35180 h 184661"/>
                  <a:gd name="connsiteX26" fmla="*/ 96184 w 135126"/>
                  <a:gd name="connsiteY26" fmla="*/ 89694 h 18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26" h="184661">
                    <a:moveTo>
                      <a:pt x="134455" y="18627"/>
                    </a:moveTo>
                    <a:cubicBezTo>
                      <a:pt x="134749" y="16914"/>
                      <a:pt x="135338" y="15487"/>
                      <a:pt x="135338" y="13489"/>
                    </a:cubicBezTo>
                    <a:cubicBezTo>
                      <a:pt x="135338" y="8637"/>
                      <a:pt x="131805" y="5783"/>
                      <a:pt x="126801" y="5783"/>
                    </a:cubicBezTo>
                    <a:cubicBezTo>
                      <a:pt x="123857" y="5783"/>
                      <a:pt x="115908" y="7781"/>
                      <a:pt x="114730" y="18056"/>
                    </a:cubicBezTo>
                    <a:cubicBezTo>
                      <a:pt x="109431" y="7495"/>
                      <a:pt x="99128" y="75"/>
                      <a:pt x="87352" y="75"/>
                    </a:cubicBezTo>
                    <a:cubicBezTo>
                      <a:pt x="53791" y="75"/>
                      <a:pt x="17287" y="40032"/>
                      <a:pt x="17287" y="81132"/>
                    </a:cubicBezTo>
                    <a:cubicBezTo>
                      <a:pt x="17287" y="109388"/>
                      <a:pt x="35244" y="126227"/>
                      <a:pt x="56441" y="126227"/>
                    </a:cubicBezTo>
                    <a:cubicBezTo>
                      <a:pt x="73810" y="126227"/>
                      <a:pt x="87646" y="112812"/>
                      <a:pt x="90590" y="109673"/>
                    </a:cubicBezTo>
                    <a:lnTo>
                      <a:pt x="90885" y="109958"/>
                    </a:lnTo>
                    <a:cubicBezTo>
                      <a:pt x="84702" y="135360"/>
                      <a:pt x="81170" y="147062"/>
                      <a:pt x="81170" y="147633"/>
                    </a:cubicBezTo>
                    <a:cubicBezTo>
                      <a:pt x="79992" y="150201"/>
                      <a:pt x="69983" y="178457"/>
                      <a:pt x="38777" y="178457"/>
                    </a:cubicBezTo>
                    <a:cubicBezTo>
                      <a:pt x="33184" y="178457"/>
                      <a:pt x="23469" y="178172"/>
                      <a:pt x="15226" y="175603"/>
                    </a:cubicBezTo>
                    <a:cubicBezTo>
                      <a:pt x="24058" y="173034"/>
                      <a:pt x="27296" y="165614"/>
                      <a:pt x="27296" y="160762"/>
                    </a:cubicBezTo>
                    <a:cubicBezTo>
                      <a:pt x="27296" y="156195"/>
                      <a:pt x="24058" y="150772"/>
                      <a:pt x="16109" y="150772"/>
                    </a:cubicBezTo>
                    <a:cubicBezTo>
                      <a:pt x="9632" y="150772"/>
                      <a:pt x="212" y="155910"/>
                      <a:pt x="212" y="167326"/>
                    </a:cubicBezTo>
                    <a:cubicBezTo>
                      <a:pt x="212" y="179028"/>
                      <a:pt x="11104" y="184736"/>
                      <a:pt x="39366" y="184736"/>
                    </a:cubicBezTo>
                    <a:cubicBezTo>
                      <a:pt x="76165" y="184736"/>
                      <a:pt x="97361" y="162474"/>
                      <a:pt x="101777" y="145349"/>
                    </a:cubicBezTo>
                    <a:lnTo>
                      <a:pt x="134455" y="18627"/>
                    </a:lnTo>
                    <a:close/>
                    <a:moveTo>
                      <a:pt x="96184" y="89694"/>
                    </a:moveTo>
                    <a:cubicBezTo>
                      <a:pt x="94417" y="97115"/>
                      <a:pt x="87646" y="104250"/>
                      <a:pt x="81170" y="109673"/>
                    </a:cubicBezTo>
                    <a:cubicBezTo>
                      <a:pt x="74987" y="114810"/>
                      <a:pt x="65861" y="119948"/>
                      <a:pt x="57324" y="119948"/>
                    </a:cubicBezTo>
                    <a:cubicBezTo>
                      <a:pt x="42604" y="119948"/>
                      <a:pt x="38188" y="105106"/>
                      <a:pt x="38188" y="93690"/>
                    </a:cubicBezTo>
                    <a:cubicBezTo>
                      <a:pt x="38188" y="79990"/>
                      <a:pt x="46726" y="46311"/>
                      <a:pt x="54674" y="31755"/>
                    </a:cubicBezTo>
                    <a:cubicBezTo>
                      <a:pt x="62623" y="17770"/>
                      <a:pt x="75282" y="6354"/>
                      <a:pt x="87646" y="6354"/>
                    </a:cubicBezTo>
                    <a:cubicBezTo>
                      <a:pt x="107076" y="6354"/>
                      <a:pt x="111198" y="29472"/>
                      <a:pt x="111198" y="30899"/>
                    </a:cubicBezTo>
                    <a:cubicBezTo>
                      <a:pt x="111198" y="32326"/>
                      <a:pt x="110609" y="34039"/>
                      <a:pt x="110315" y="35180"/>
                    </a:cubicBezTo>
                    <a:lnTo>
                      <a:pt x="96184" y="89694"/>
                    </a:ln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0" name="任意多边形: 形状 49">
                <a:extLst>
                  <a:ext uri="{FF2B5EF4-FFF2-40B4-BE49-F238E27FC236}">
                    <a16:creationId xmlns:a16="http://schemas.microsoft.com/office/drawing/2014/main" id="{1D0C16ED-D0FE-4479-BAB6-A842022EE6B7}"/>
                  </a:ext>
                </a:extLst>
              </p:cNvPr>
              <p:cNvSpPr/>
              <p:nvPr>
                <p:custDataLst>
                  <p:tags r:id="rId10"/>
                </p:custDataLst>
              </p:nvPr>
            </p:nvSpPr>
            <p:spPr>
              <a:xfrm>
                <a:off x="12776993" y="5243484"/>
                <a:ext cx="126529" cy="90104"/>
              </a:xfrm>
              <a:custGeom>
                <a:avLst/>
                <a:gdLst>
                  <a:gd name="connsiteX0" fmla="*/ 100163 w 126529"/>
                  <a:gd name="connsiteY0" fmla="*/ 60013 h 90104"/>
                  <a:gd name="connsiteX1" fmla="*/ 126746 w 126529"/>
                  <a:gd name="connsiteY1" fmla="*/ 12263 h 90104"/>
                  <a:gd name="connsiteX2" fmla="*/ 123243 w 126529"/>
                  <a:gd name="connsiteY2" fmla="*/ 9666 h 90104"/>
                  <a:gd name="connsiteX3" fmla="*/ 118916 w 126529"/>
                  <a:gd name="connsiteY3" fmla="*/ 14661 h 90104"/>
                  <a:gd name="connsiteX4" fmla="*/ 99751 w 126529"/>
                  <a:gd name="connsiteY4" fmla="*/ 50822 h 90104"/>
                  <a:gd name="connsiteX5" fmla="*/ 98720 w 126529"/>
                  <a:gd name="connsiteY5" fmla="*/ 32642 h 90104"/>
                  <a:gd name="connsiteX6" fmla="*/ 59566 w 126529"/>
                  <a:gd name="connsiteY6" fmla="*/ 76 h 90104"/>
                  <a:gd name="connsiteX7" fmla="*/ 216 w 126529"/>
                  <a:gd name="connsiteY7" fmla="*/ 55418 h 90104"/>
                  <a:gd name="connsiteX8" fmla="*/ 37928 w 126529"/>
                  <a:gd name="connsiteY8" fmla="*/ 90181 h 90104"/>
                  <a:gd name="connsiteX9" fmla="*/ 85531 w 126529"/>
                  <a:gd name="connsiteY9" fmla="*/ 73199 h 90104"/>
                  <a:gd name="connsiteX10" fmla="*/ 106963 w 126529"/>
                  <a:gd name="connsiteY10" fmla="*/ 90181 h 90104"/>
                  <a:gd name="connsiteX11" fmla="*/ 126334 w 126529"/>
                  <a:gd name="connsiteY11" fmla="*/ 76196 h 90104"/>
                  <a:gd name="connsiteX12" fmla="*/ 122831 w 126529"/>
                  <a:gd name="connsiteY12" fmla="*/ 73798 h 90104"/>
                  <a:gd name="connsiteX13" fmla="*/ 119328 w 126529"/>
                  <a:gd name="connsiteY13" fmla="*/ 75796 h 90104"/>
                  <a:gd name="connsiteX14" fmla="*/ 107581 w 126529"/>
                  <a:gd name="connsiteY14" fmla="*/ 84587 h 90104"/>
                  <a:gd name="connsiteX15" fmla="*/ 100163 w 126529"/>
                  <a:gd name="connsiteY15" fmla="*/ 60013 h 90104"/>
                  <a:gd name="connsiteX16" fmla="*/ 84089 w 126529"/>
                  <a:gd name="connsiteY16" fmla="*/ 66806 h 90104"/>
                  <a:gd name="connsiteX17" fmla="*/ 38546 w 126529"/>
                  <a:gd name="connsiteY17" fmla="*/ 84587 h 90104"/>
                  <a:gd name="connsiteX18" fmla="*/ 17321 w 126529"/>
                  <a:gd name="connsiteY18" fmla="*/ 62410 h 90104"/>
                  <a:gd name="connsiteX19" fmla="*/ 30922 w 126529"/>
                  <a:gd name="connsiteY19" fmla="*/ 21054 h 90104"/>
                  <a:gd name="connsiteX20" fmla="*/ 59360 w 126529"/>
                  <a:gd name="connsiteY20" fmla="*/ 5670 h 90104"/>
                  <a:gd name="connsiteX21" fmla="*/ 82234 w 126529"/>
                  <a:gd name="connsiteY21" fmla="*/ 33441 h 90104"/>
                  <a:gd name="connsiteX22" fmla="*/ 84089 w 126529"/>
                  <a:gd name="connsiteY22" fmla="*/ 66806 h 9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6529" h="90104">
                    <a:moveTo>
                      <a:pt x="100163" y="60013"/>
                    </a:moveTo>
                    <a:cubicBezTo>
                      <a:pt x="119122" y="41033"/>
                      <a:pt x="126746" y="14461"/>
                      <a:pt x="126746" y="12263"/>
                    </a:cubicBezTo>
                    <a:cubicBezTo>
                      <a:pt x="126746" y="9666"/>
                      <a:pt x="124273" y="9666"/>
                      <a:pt x="123243" y="9666"/>
                    </a:cubicBezTo>
                    <a:cubicBezTo>
                      <a:pt x="120358" y="9666"/>
                      <a:pt x="120358" y="10265"/>
                      <a:pt x="118916" y="14661"/>
                    </a:cubicBezTo>
                    <a:cubicBezTo>
                      <a:pt x="115206" y="27847"/>
                      <a:pt x="108406" y="40034"/>
                      <a:pt x="99751" y="50822"/>
                    </a:cubicBezTo>
                    <a:cubicBezTo>
                      <a:pt x="99545" y="47826"/>
                      <a:pt x="99132" y="34440"/>
                      <a:pt x="98720" y="32642"/>
                    </a:cubicBezTo>
                    <a:cubicBezTo>
                      <a:pt x="95629" y="12863"/>
                      <a:pt x="80174" y="76"/>
                      <a:pt x="59566" y="76"/>
                    </a:cubicBezTo>
                    <a:cubicBezTo>
                      <a:pt x="29273" y="76"/>
                      <a:pt x="216" y="27447"/>
                      <a:pt x="216" y="55418"/>
                    </a:cubicBezTo>
                    <a:cubicBezTo>
                      <a:pt x="216" y="73798"/>
                      <a:pt x="14023" y="90181"/>
                      <a:pt x="37928" y="90181"/>
                    </a:cubicBezTo>
                    <a:cubicBezTo>
                      <a:pt x="56887" y="90181"/>
                      <a:pt x="73991" y="81790"/>
                      <a:pt x="85531" y="73199"/>
                    </a:cubicBezTo>
                    <a:cubicBezTo>
                      <a:pt x="90271" y="87783"/>
                      <a:pt x="100781" y="90181"/>
                      <a:pt x="106963" y="90181"/>
                    </a:cubicBezTo>
                    <a:cubicBezTo>
                      <a:pt x="118916" y="90181"/>
                      <a:pt x="126334" y="80391"/>
                      <a:pt x="126334" y="76196"/>
                    </a:cubicBezTo>
                    <a:cubicBezTo>
                      <a:pt x="126334" y="73798"/>
                      <a:pt x="123861" y="73798"/>
                      <a:pt x="122831" y="73798"/>
                    </a:cubicBezTo>
                    <a:cubicBezTo>
                      <a:pt x="120152" y="73798"/>
                      <a:pt x="119740" y="74597"/>
                      <a:pt x="119328" y="75796"/>
                    </a:cubicBezTo>
                    <a:cubicBezTo>
                      <a:pt x="116443" y="83388"/>
                      <a:pt x="110054" y="84587"/>
                      <a:pt x="107581" y="84587"/>
                    </a:cubicBezTo>
                    <a:cubicBezTo>
                      <a:pt x="104696" y="84587"/>
                      <a:pt x="101193" y="84587"/>
                      <a:pt x="100163" y="60013"/>
                    </a:cubicBezTo>
                    <a:close/>
                    <a:moveTo>
                      <a:pt x="84089" y="66806"/>
                    </a:moveTo>
                    <a:cubicBezTo>
                      <a:pt x="63894" y="82789"/>
                      <a:pt x="46377" y="84587"/>
                      <a:pt x="38546" y="84587"/>
                    </a:cubicBezTo>
                    <a:cubicBezTo>
                      <a:pt x="24945" y="84587"/>
                      <a:pt x="17321" y="75796"/>
                      <a:pt x="17321" y="62410"/>
                    </a:cubicBezTo>
                    <a:cubicBezTo>
                      <a:pt x="17321" y="56616"/>
                      <a:pt x="20206" y="34839"/>
                      <a:pt x="30922" y="21054"/>
                    </a:cubicBezTo>
                    <a:cubicBezTo>
                      <a:pt x="40401" y="9067"/>
                      <a:pt x="52147" y="5670"/>
                      <a:pt x="59360" y="5670"/>
                    </a:cubicBezTo>
                    <a:cubicBezTo>
                      <a:pt x="75846" y="5670"/>
                      <a:pt x="80586" y="21054"/>
                      <a:pt x="82234" y="33441"/>
                    </a:cubicBezTo>
                    <a:cubicBezTo>
                      <a:pt x="83471" y="42032"/>
                      <a:pt x="83059" y="56217"/>
                      <a:pt x="84089" y="66806"/>
                    </a:cubicBez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1" name="任意多边形: 形状 50">
                <a:extLst>
                  <a:ext uri="{FF2B5EF4-FFF2-40B4-BE49-F238E27FC236}">
                    <a16:creationId xmlns:a16="http://schemas.microsoft.com/office/drawing/2014/main" id="{F8776FC4-56B5-4FC3-910A-8205D904B8BE}"/>
                  </a:ext>
                </a:extLst>
              </p:cNvPr>
              <p:cNvSpPr/>
              <p:nvPr>
                <p:custDataLst>
                  <p:tags r:id="rId11"/>
                </p:custDataLst>
              </p:nvPr>
            </p:nvSpPr>
            <p:spPr>
              <a:xfrm>
                <a:off x="12927308" y="5190740"/>
                <a:ext cx="120401" cy="179609"/>
              </a:xfrm>
              <a:custGeom>
                <a:avLst/>
                <a:gdLst>
                  <a:gd name="connsiteX0" fmla="*/ 120623 w 120401"/>
                  <a:gd name="connsiteY0" fmla="*/ 27847 h 179609"/>
                  <a:gd name="connsiteX1" fmla="*/ 86827 w 120401"/>
                  <a:gd name="connsiteY1" fmla="*/ 76 h 179609"/>
                  <a:gd name="connsiteX2" fmla="*/ 32629 w 120401"/>
                  <a:gd name="connsiteY2" fmla="*/ 51422 h 179609"/>
                  <a:gd name="connsiteX3" fmla="*/ 275 w 120401"/>
                  <a:gd name="connsiteY3" fmla="*/ 177289 h 179609"/>
                  <a:gd name="connsiteX4" fmla="*/ 3160 w 120401"/>
                  <a:gd name="connsiteY4" fmla="*/ 179686 h 179609"/>
                  <a:gd name="connsiteX5" fmla="*/ 7076 w 120401"/>
                  <a:gd name="connsiteY5" fmla="*/ 178288 h 179609"/>
                  <a:gd name="connsiteX6" fmla="*/ 20883 w 120401"/>
                  <a:gd name="connsiteY6" fmla="*/ 124944 h 179609"/>
                  <a:gd name="connsiteX7" fmla="*/ 51794 w 120401"/>
                  <a:gd name="connsiteY7" fmla="*/ 142725 h 179609"/>
                  <a:gd name="connsiteX8" fmla="*/ 113204 w 120401"/>
                  <a:gd name="connsiteY8" fmla="*/ 91979 h 179609"/>
                  <a:gd name="connsiteX9" fmla="*/ 97130 w 120401"/>
                  <a:gd name="connsiteY9" fmla="*/ 61611 h 179609"/>
                  <a:gd name="connsiteX10" fmla="*/ 120623 w 120401"/>
                  <a:gd name="connsiteY10" fmla="*/ 27847 h 179609"/>
                  <a:gd name="connsiteX11" fmla="*/ 79820 w 120401"/>
                  <a:gd name="connsiteY11" fmla="*/ 61411 h 179609"/>
                  <a:gd name="connsiteX12" fmla="*/ 69310 w 120401"/>
                  <a:gd name="connsiteY12" fmla="*/ 62810 h 179609"/>
                  <a:gd name="connsiteX13" fmla="*/ 59625 w 120401"/>
                  <a:gd name="connsiteY13" fmla="*/ 61811 h 179609"/>
                  <a:gd name="connsiteX14" fmla="*/ 69310 w 120401"/>
                  <a:gd name="connsiteY14" fmla="*/ 60412 h 179609"/>
                  <a:gd name="connsiteX15" fmla="*/ 79820 w 120401"/>
                  <a:gd name="connsiteY15" fmla="*/ 61411 h 179609"/>
                  <a:gd name="connsiteX16" fmla="*/ 107022 w 120401"/>
                  <a:gd name="connsiteY16" fmla="*/ 24251 h 179609"/>
                  <a:gd name="connsiteX17" fmla="*/ 88887 w 120401"/>
                  <a:gd name="connsiteY17" fmla="*/ 57416 h 179609"/>
                  <a:gd name="connsiteX18" fmla="*/ 69516 w 120401"/>
                  <a:gd name="connsiteY18" fmla="*/ 54818 h 179609"/>
                  <a:gd name="connsiteX19" fmla="*/ 52000 w 120401"/>
                  <a:gd name="connsiteY19" fmla="*/ 62410 h 179609"/>
                  <a:gd name="connsiteX20" fmla="*/ 68898 w 120401"/>
                  <a:gd name="connsiteY20" fmla="*/ 68204 h 179609"/>
                  <a:gd name="connsiteX21" fmla="*/ 88475 w 120401"/>
                  <a:gd name="connsiteY21" fmla="*/ 65407 h 179609"/>
                  <a:gd name="connsiteX22" fmla="*/ 97955 w 120401"/>
                  <a:gd name="connsiteY22" fmla="*/ 86585 h 179609"/>
                  <a:gd name="connsiteX23" fmla="*/ 52412 w 120401"/>
                  <a:gd name="connsiteY23" fmla="*/ 137131 h 179609"/>
                  <a:gd name="connsiteX24" fmla="*/ 25210 w 120401"/>
                  <a:gd name="connsiteY24" fmla="*/ 111958 h 179609"/>
                  <a:gd name="connsiteX25" fmla="*/ 25829 w 120401"/>
                  <a:gd name="connsiteY25" fmla="*/ 106164 h 179609"/>
                  <a:gd name="connsiteX26" fmla="*/ 39429 w 120401"/>
                  <a:gd name="connsiteY26" fmla="*/ 53020 h 179609"/>
                  <a:gd name="connsiteX27" fmla="*/ 86415 w 120401"/>
                  <a:gd name="connsiteY27" fmla="*/ 5670 h 179609"/>
                  <a:gd name="connsiteX28" fmla="*/ 107022 w 120401"/>
                  <a:gd name="connsiteY28" fmla="*/ 24251 h 17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0401" h="179609">
                    <a:moveTo>
                      <a:pt x="120623" y="27847"/>
                    </a:moveTo>
                    <a:cubicBezTo>
                      <a:pt x="120623" y="10265"/>
                      <a:pt x="104961" y="76"/>
                      <a:pt x="86827" y="76"/>
                    </a:cubicBezTo>
                    <a:cubicBezTo>
                      <a:pt x="58594" y="76"/>
                      <a:pt x="37781" y="31243"/>
                      <a:pt x="32629" y="51422"/>
                    </a:cubicBezTo>
                    <a:lnTo>
                      <a:pt x="275" y="177289"/>
                    </a:lnTo>
                    <a:cubicBezTo>
                      <a:pt x="-137" y="178687"/>
                      <a:pt x="1924" y="179686"/>
                      <a:pt x="3160" y="179686"/>
                    </a:cubicBezTo>
                    <a:cubicBezTo>
                      <a:pt x="5015" y="179686"/>
                      <a:pt x="6664" y="179486"/>
                      <a:pt x="7076" y="178288"/>
                    </a:cubicBezTo>
                    <a:lnTo>
                      <a:pt x="20883" y="124944"/>
                    </a:lnTo>
                    <a:cubicBezTo>
                      <a:pt x="25210" y="134134"/>
                      <a:pt x="35102" y="142725"/>
                      <a:pt x="51794" y="142725"/>
                    </a:cubicBezTo>
                    <a:cubicBezTo>
                      <a:pt x="80644" y="142725"/>
                      <a:pt x="113204" y="122547"/>
                      <a:pt x="113204" y="91979"/>
                    </a:cubicBezTo>
                    <a:cubicBezTo>
                      <a:pt x="113204" y="80191"/>
                      <a:pt x="107640" y="68204"/>
                      <a:pt x="97130" y="61611"/>
                    </a:cubicBezTo>
                    <a:cubicBezTo>
                      <a:pt x="107228" y="55418"/>
                      <a:pt x="120623" y="44030"/>
                      <a:pt x="120623" y="27847"/>
                    </a:cubicBezTo>
                    <a:close/>
                    <a:moveTo>
                      <a:pt x="79820" y="61411"/>
                    </a:moveTo>
                    <a:cubicBezTo>
                      <a:pt x="76729" y="62011"/>
                      <a:pt x="75286" y="62810"/>
                      <a:pt x="69310" y="62810"/>
                    </a:cubicBezTo>
                    <a:cubicBezTo>
                      <a:pt x="66013" y="62810"/>
                      <a:pt x="61067" y="62610"/>
                      <a:pt x="59625" y="61811"/>
                    </a:cubicBezTo>
                    <a:cubicBezTo>
                      <a:pt x="61686" y="60612"/>
                      <a:pt x="67456" y="60412"/>
                      <a:pt x="69310" y="60412"/>
                    </a:cubicBezTo>
                    <a:cubicBezTo>
                      <a:pt x="72401" y="60412"/>
                      <a:pt x="76935" y="60612"/>
                      <a:pt x="79820" y="61411"/>
                    </a:cubicBezTo>
                    <a:close/>
                    <a:moveTo>
                      <a:pt x="107022" y="24251"/>
                    </a:moveTo>
                    <a:cubicBezTo>
                      <a:pt x="107022" y="34839"/>
                      <a:pt x="101664" y="50423"/>
                      <a:pt x="88887" y="57416"/>
                    </a:cubicBezTo>
                    <a:cubicBezTo>
                      <a:pt x="84972" y="56217"/>
                      <a:pt x="81057" y="54818"/>
                      <a:pt x="69516" y="54818"/>
                    </a:cubicBezTo>
                    <a:cubicBezTo>
                      <a:pt x="62304" y="54818"/>
                      <a:pt x="52000" y="55218"/>
                      <a:pt x="52000" y="62410"/>
                    </a:cubicBezTo>
                    <a:cubicBezTo>
                      <a:pt x="52000" y="67405"/>
                      <a:pt x="58388" y="68204"/>
                      <a:pt x="68898" y="68204"/>
                    </a:cubicBezTo>
                    <a:cubicBezTo>
                      <a:pt x="75905" y="68204"/>
                      <a:pt x="82087" y="67205"/>
                      <a:pt x="88475" y="65407"/>
                    </a:cubicBezTo>
                    <a:cubicBezTo>
                      <a:pt x="94658" y="69603"/>
                      <a:pt x="97955" y="77794"/>
                      <a:pt x="97955" y="86585"/>
                    </a:cubicBezTo>
                    <a:cubicBezTo>
                      <a:pt x="97955" y="115554"/>
                      <a:pt x="77553" y="137131"/>
                      <a:pt x="52412" y="137131"/>
                    </a:cubicBezTo>
                    <a:cubicBezTo>
                      <a:pt x="36544" y="137131"/>
                      <a:pt x="25210" y="127741"/>
                      <a:pt x="25210" y="111958"/>
                    </a:cubicBezTo>
                    <a:cubicBezTo>
                      <a:pt x="25210" y="109960"/>
                      <a:pt x="25416" y="107962"/>
                      <a:pt x="25829" y="106164"/>
                    </a:cubicBezTo>
                    <a:lnTo>
                      <a:pt x="39429" y="53020"/>
                    </a:lnTo>
                    <a:cubicBezTo>
                      <a:pt x="44375" y="34040"/>
                      <a:pt x="62510" y="5670"/>
                      <a:pt x="86415" y="5670"/>
                    </a:cubicBezTo>
                    <a:cubicBezTo>
                      <a:pt x="98573" y="5670"/>
                      <a:pt x="107022" y="12064"/>
                      <a:pt x="107022" y="24251"/>
                    </a:cubicBez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2" name="任意多边形: 形状 51">
                <a:extLst>
                  <a:ext uri="{FF2B5EF4-FFF2-40B4-BE49-F238E27FC236}">
                    <a16:creationId xmlns:a16="http://schemas.microsoft.com/office/drawing/2014/main" id="{3FCD6C98-50C5-4F70-BD46-ED95E0CD9BE1}"/>
                  </a:ext>
                </a:extLst>
              </p:cNvPr>
              <p:cNvSpPr/>
              <p:nvPr>
                <p:custDataLst>
                  <p:tags r:id="rId12"/>
                </p:custDataLst>
              </p:nvPr>
            </p:nvSpPr>
            <p:spPr>
              <a:xfrm>
                <a:off x="13157968" y="5122384"/>
                <a:ext cx="195771" cy="190084"/>
              </a:xfrm>
              <a:custGeom>
                <a:avLst/>
                <a:gdLst>
                  <a:gd name="connsiteX0" fmla="*/ 104150 w 195771"/>
                  <a:gd name="connsiteY0" fmla="*/ 100825 h 190084"/>
                  <a:gd name="connsiteX1" fmla="*/ 186285 w 195771"/>
                  <a:gd name="connsiteY1" fmla="*/ 100825 h 190084"/>
                  <a:gd name="connsiteX2" fmla="*/ 196000 w 195771"/>
                  <a:gd name="connsiteY2" fmla="*/ 95117 h 190084"/>
                  <a:gd name="connsiteX3" fmla="*/ 186285 w 195771"/>
                  <a:gd name="connsiteY3" fmla="*/ 89409 h 190084"/>
                  <a:gd name="connsiteX4" fmla="*/ 104150 w 195771"/>
                  <a:gd name="connsiteY4" fmla="*/ 89409 h 190084"/>
                  <a:gd name="connsiteX5" fmla="*/ 104150 w 195771"/>
                  <a:gd name="connsiteY5" fmla="*/ 9493 h 190084"/>
                  <a:gd name="connsiteX6" fmla="*/ 98262 w 195771"/>
                  <a:gd name="connsiteY6" fmla="*/ 75 h 190084"/>
                  <a:gd name="connsiteX7" fmla="*/ 92374 w 195771"/>
                  <a:gd name="connsiteY7" fmla="*/ 9493 h 190084"/>
                  <a:gd name="connsiteX8" fmla="*/ 92374 w 195771"/>
                  <a:gd name="connsiteY8" fmla="*/ 89409 h 190084"/>
                  <a:gd name="connsiteX9" fmla="*/ 9944 w 195771"/>
                  <a:gd name="connsiteY9" fmla="*/ 89409 h 190084"/>
                  <a:gd name="connsiteX10" fmla="*/ 229 w 195771"/>
                  <a:gd name="connsiteY10" fmla="*/ 95117 h 190084"/>
                  <a:gd name="connsiteX11" fmla="*/ 9944 w 195771"/>
                  <a:gd name="connsiteY11" fmla="*/ 100825 h 190084"/>
                  <a:gd name="connsiteX12" fmla="*/ 92374 w 195771"/>
                  <a:gd name="connsiteY12" fmla="*/ 100825 h 190084"/>
                  <a:gd name="connsiteX13" fmla="*/ 92374 w 195771"/>
                  <a:gd name="connsiteY13" fmla="*/ 180741 h 190084"/>
                  <a:gd name="connsiteX14" fmla="*/ 98262 w 195771"/>
                  <a:gd name="connsiteY14" fmla="*/ 190159 h 190084"/>
                  <a:gd name="connsiteX15" fmla="*/ 104150 w 195771"/>
                  <a:gd name="connsiteY15" fmla="*/ 180741 h 190084"/>
                  <a:gd name="connsiteX16" fmla="*/ 104150 w 195771"/>
                  <a:gd name="connsiteY16" fmla="*/ 100825 h 19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771" h="190084">
                    <a:moveTo>
                      <a:pt x="104150" y="100825"/>
                    </a:moveTo>
                    <a:lnTo>
                      <a:pt x="186285" y="100825"/>
                    </a:lnTo>
                    <a:cubicBezTo>
                      <a:pt x="190407" y="100825"/>
                      <a:pt x="196000" y="100825"/>
                      <a:pt x="196000" y="95117"/>
                    </a:cubicBezTo>
                    <a:cubicBezTo>
                      <a:pt x="196000" y="89409"/>
                      <a:pt x="190407" y="89409"/>
                      <a:pt x="186285" y="89409"/>
                    </a:cubicBezTo>
                    <a:lnTo>
                      <a:pt x="104150" y="89409"/>
                    </a:lnTo>
                    <a:lnTo>
                      <a:pt x="104150" y="9493"/>
                    </a:lnTo>
                    <a:cubicBezTo>
                      <a:pt x="104150" y="5498"/>
                      <a:pt x="104150" y="75"/>
                      <a:pt x="98262" y="75"/>
                    </a:cubicBezTo>
                    <a:cubicBezTo>
                      <a:pt x="92374" y="75"/>
                      <a:pt x="92374" y="5498"/>
                      <a:pt x="92374" y="9493"/>
                    </a:cubicBezTo>
                    <a:lnTo>
                      <a:pt x="92374" y="89409"/>
                    </a:lnTo>
                    <a:lnTo>
                      <a:pt x="9944" y="89409"/>
                    </a:lnTo>
                    <a:cubicBezTo>
                      <a:pt x="5823" y="89409"/>
                      <a:pt x="229" y="89409"/>
                      <a:pt x="229" y="95117"/>
                    </a:cubicBezTo>
                    <a:cubicBezTo>
                      <a:pt x="229" y="100825"/>
                      <a:pt x="5823" y="100825"/>
                      <a:pt x="9944" y="100825"/>
                    </a:cubicBezTo>
                    <a:lnTo>
                      <a:pt x="92374" y="100825"/>
                    </a:lnTo>
                    <a:lnTo>
                      <a:pt x="92374" y="180741"/>
                    </a:lnTo>
                    <a:cubicBezTo>
                      <a:pt x="92374" y="184736"/>
                      <a:pt x="92374" y="190159"/>
                      <a:pt x="98262" y="190159"/>
                    </a:cubicBezTo>
                    <a:cubicBezTo>
                      <a:pt x="104150" y="190159"/>
                      <a:pt x="104150" y="184736"/>
                      <a:pt x="104150" y="180741"/>
                    </a:cubicBezTo>
                    <a:lnTo>
                      <a:pt x="104150" y="100825"/>
                    </a:ln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3" name="任意多边形: 形状 52">
                <a:extLst>
                  <a:ext uri="{FF2B5EF4-FFF2-40B4-BE49-F238E27FC236}">
                    <a16:creationId xmlns:a16="http://schemas.microsoft.com/office/drawing/2014/main" id="{58AE7AD4-5920-47B3-997A-162A0B9AED72}"/>
                  </a:ext>
                </a:extLst>
              </p:cNvPr>
              <p:cNvSpPr/>
              <p:nvPr>
                <p:custDataLst>
                  <p:tags r:id="rId13"/>
                </p:custDataLst>
              </p:nvPr>
            </p:nvSpPr>
            <p:spPr>
              <a:xfrm>
                <a:off x="13452066" y="5090704"/>
                <a:ext cx="144546" cy="201215"/>
              </a:xfrm>
              <a:custGeom>
                <a:avLst/>
                <a:gdLst>
                  <a:gd name="connsiteX0" fmla="*/ 68538 w 144546"/>
                  <a:gd name="connsiteY0" fmla="*/ 3214 h 201215"/>
                  <a:gd name="connsiteX1" fmla="*/ 64711 w 144546"/>
                  <a:gd name="connsiteY1" fmla="*/ 75 h 201215"/>
                  <a:gd name="connsiteX2" fmla="*/ 28795 w 144546"/>
                  <a:gd name="connsiteY2" fmla="*/ 2929 h 201215"/>
                  <a:gd name="connsiteX3" fmla="*/ 23202 w 144546"/>
                  <a:gd name="connsiteY3" fmla="*/ 8637 h 201215"/>
                  <a:gd name="connsiteX4" fmla="*/ 30267 w 144546"/>
                  <a:gd name="connsiteY4" fmla="*/ 12062 h 201215"/>
                  <a:gd name="connsiteX5" fmla="*/ 44987 w 144546"/>
                  <a:gd name="connsiteY5" fmla="*/ 16914 h 201215"/>
                  <a:gd name="connsiteX6" fmla="*/ 44104 w 144546"/>
                  <a:gd name="connsiteY6" fmla="*/ 22622 h 201215"/>
                  <a:gd name="connsiteX7" fmla="*/ 1417 w 144546"/>
                  <a:gd name="connsiteY7" fmla="*/ 187020 h 201215"/>
                  <a:gd name="connsiteX8" fmla="*/ 239 w 144546"/>
                  <a:gd name="connsiteY8" fmla="*/ 193299 h 201215"/>
                  <a:gd name="connsiteX9" fmla="*/ 8777 w 144546"/>
                  <a:gd name="connsiteY9" fmla="*/ 201290 h 201215"/>
                  <a:gd name="connsiteX10" fmla="*/ 19669 w 144546"/>
                  <a:gd name="connsiteY10" fmla="*/ 193869 h 201215"/>
                  <a:gd name="connsiteX11" fmla="*/ 25263 w 144546"/>
                  <a:gd name="connsiteY11" fmla="*/ 172178 h 201215"/>
                  <a:gd name="connsiteX12" fmla="*/ 31739 w 144546"/>
                  <a:gd name="connsiteY12" fmla="*/ 146491 h 201215"/>
                  <a:gd name="connsiteX13" fmla="*/ 36744 w 144546"/>
                  <a:gd name="connsiteY13" fmla="*/ 127368 h 201215"/>
                  <a:gd name="connsiteX14" fmla="*/ 39982 w 144546"/>
                  <a:gd name="connsiteY14" fmla="*/ 114525 h 201215"/>
                  <a:gd name="connsiteX15" fmla="*/ 60001 w 144546"/>
                  <a:gd name="connsiteY15" fmla="*/ 88267 h 201215"/>
                  <a:gd name="connsiteX16" fmla="*/ 88263 w 144546"/>
                  <a:gd name="connsiteY16" fmla="*/ 78278 h 201215"/>
                  <a:gd name="connsiteX17" fmla="*/ 104160 w 144546"/>
                  <a:gd name="connsiteY17" fmla="*/ 98256 h 201215"/>
                  <a:gd name="connsiteX18" fmla="*/ 85907 w 144546"/>
                  <a:gd name="connsiteY18" fmla="*/ 162189 h 201215"/>
                  <a:gd name="connsiteX19" fmla="*/ 82080 w 144546"/>
                  <a:gd name="connsiteY19" fmla="*/ 177886 h 201215"/>
                  <a:gd name="connsiteX20" fmla="*/ 106221 w 144546"/>
                  <a:gd name="connsiteY20" fmla="*/ 201290 h 201215"/>
                  <a:gd name="connsiteX21" fmla="*/ 144786 w 144546"/>
                  <a:gd name="connsiteY21" fmla="*/ 157337 h 201215"/>
                  <a:gd name="connsiteX22" fmla="*/ 141253 w 144546"/>
                  <a:gd name="connsiteY22" fmla="*/ 154483 h 201215"/>
                  <a:gd name="connsiteX23" fmla="*/ 136837 w 144546"/>
                  <a:gd name="connsiteY23" fmla="*/ 159620 h 201215"/>
                  <a:gd name="connsiteX24" fmla="*/ 106809 w 144546"/>
                  <a:gd name="connsiteY24" fmla="*/ 195011 h 201215"/>
                  <a:gd name="connsiteX25" fmla="*/ 99744 w 144546"/>
                  <a:gd name="connsiteY25" fmla="*/ 185593 h 201215"/>
                  <a:gd name="connsiteX26" fmla="*/ 105043 w 144546"/>
                  <a:gd name="connsiteY26" fmla="*/ 165328 h 201215"/>
                  <a:gd name="connsiteX27" fmla="*/ 123001 w 144546"/>
                  <a:gd name="connsiteY27" fmla="*/ 102538 h 201215"/>
                  <a:gd name="connsiteX28" fmla="*/ 89146 w 144546"/>
                  <a:gd name="connsiteY28" fmla="*/ 71999 h 201215"/>
                  <a:gd name="connsiteX29" fmla="*/ 45576 w 144546"/>
                  <a:gd name="connsiteY29" fmla="*/ 93975 h 201215"/>
                  <a:gd name="connsiteX30" fmla="*/ 68538 w 144546"/>
                  <a:gd name="connsiteY30" fmla="*/ 3214 h 20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4546" h="201215">
                    <a:moveTo>
                      <a:pt x="68538" y="3214"/>
                    </a:moveTo>
                    <a:cubicBezTo>
                      <a:pt x="68538" y="2929"/>
                      <a:pt x="68538" y="75"/>
                      <a:pt x="64711" y="75"/>
                    </a:cubicBezTo>
                    <a:cubicBezTo>
                      <a:pt x="57940" y="75"/>
                      <a:pt x="36450" y="2358"/>
                      <a:pt x="28795" y="2929"/>
                    </a:cubicBezTo>
                    <a:cubicBezTo>
                      <a:pt x="26440" y="3214"/>
                      <a:pt x="23202" y="3500"/>
                      <a:pt x="23202" y="8637"/>
                    </a:cubicBezTo>
                    <a:cubicBezTo>
                      <a:pt x="23202" y="12062"/>
                      <a:pt x="25851" y="12062"/>
                      <a:pt x="30267" y="12062"/>
                    </a:cubicBezTo>
                    <a:cubicBezTo>
                      <a:pt x="44398" y="12062"/>
                      <a:pt x="44987" y="14060"/>
                      <a:pt x="44987" y="16914"/>
                    </a:cubicBezTo>
                    <a:lnTo>
                      <a:pt x="44104" y="22622"/>
                    </a:lnTo>
                    <a:lnTo>
                      <a:pt x="1417" y="187020"/>
                    </a:lnTo>
                    <a:cubicBezTo>
                      <a:pt x="239" y="191015"/>
                      <a:pt x="239" y="191586"/>
                      <a:pt x="239" y="193299"/>
                    </a:cubicBezTo>
                    <a:cubicBezTo>
                      <a:pt x="239" y="199863"/>
                      <a:pt x="6127" y="201290"/>
                      <a:pt x="8777" y="201290"/>
                    </a:cubicBezTo>
                    <a:cubicBezTo>
                      <a:pt x="13487" y="201290"/>
                      <a:pt x="18197" y="197865"/>
                      <a:pt x="19669" y="193869"/>
                    </a:cubicBezTo>
                    <a:lnTo>
                      <a:pt x="25263" y="172178"/>
                    </a:lnTo>
                    <a:lnTo>
                      <a:pt x="31739" y="146491"/>
                    </a:lnTo>
                    <a:cubicBezTo>
                      <a:pt x="33506" y="140212"/>
                      <a:pt x="35272" y="133933"/>
                      <a:pt x="36744" y="127368"/>
                    </a:cubicBezTo>
                    <a:cubicBezTo>
                      <a:pt x="37333" y="125656"/>
                      <a:pt x="39688" y="116237"/>
                      <a:pt x="39982" y="114525"/>
                    </a:cubicBezTo>
                    <a:cubicBezTo>
                      <a:pt x="40865" y="111956"/>
                      <a:pt x="49992" y="95973"/>
                      <a:pt x="60001" y="88267"/>
                    </a:cubicBezTo>
                    <a:cubicBezTo>
                      <a:pt x="66478" y="83700"/>
                      <a:pt x="75604" y="78278"/>
                      <a:pt x="88263" y="78278"/>
                    </a:cubicBezTo>
                    <a:cubicBezTo>
                      <a:pt x="100922" y="78278"/>
                      <a:pt x="104160" y="87982"/>
                      <a:pt x="104160" y="98256"/>
                    </a:cubicBezTo>
                    <a:cubicBezTo>
                      <a:pt x="104160" y="113669"/>
                      <a:pt x="92973" y="144779"/>
                      <a:pt x="85907" y="162189"/>
                    </a:cubicBezTo>
                    <a:cubicBezTo>
                      <a:pt x="83552" y="168753"/>
                      <a:pt x="82080" y="172178"/>
                      <a:pt x="82080" y="177886"/>
                    </a:cubicBezTo>
                    <a:cubicBezTo>
                      <a:pt x="82080" y="191301"/>
                      <a:pt x="92384" y="201290"/>
                      <a:pt x="106221" y="201290"/>
                    </a:cubicBezTo>
                    <a:cubicBezTo>
                      <a:pt x="133893" y="201290"/>
                      <a:pt x="144786" y="159620"/>
                      <a:pt x="144786" y="157337"/>
                    </a:cubicBezTo>
                    <a:cubicBezTo>
                      <a:pt x="144786" y="154483"/>
                      <a:pt x="142136" y="154483"/>
                      <a:pt x="141253" y="154483"/>
                    </a:cubicBezTo>
                    <a:cubicBezTo>
                      <a:pt x="138309" y="154483"/>
                      <a:pt x="138309" y="155339"/>
                      <a:pt x="136837" y="159620"/>
                    </a:cubicBezTo>
                    <a:cubicBezTo>
                      <a:pt x="132421" y="174747"/>
                      <a:pt x="123001" y="195011"/>
                      <a:pt x="106809" y="195011"/>
                    </a:cubicBezTo>
                    <a:cubicBezTo>
                      <a:pt x="101805" y="195011"/>
                      <a:pt x="99744" y="192157"/>
                      <a:pt x="99744" y="185593"/>
                    </a:cubicBezTo>
                    <a:cubicBezTo>
                      <a:pt x="99744" y="178457"/>
                      <a:pt x="102393" y="171607"/>
                      <a:pt x="105043" y="165328"/>
                    </a:cubicBezTo>
                    <a:cubicBezTo>
                      <a:pt x="109753" y="153056"/>
                      <a:pt x="123001" y="119092"/>
                      <a:pt x="123001" y="102538"/>
                    </a:cubicBezTo>
                    <a:cubicBezTo>
                      <a:pt x="123001" y="83986"/>
                      <a:pt x="111225" y="71999"/>
                      <a:pt x="89146" y="71999"/>
                    </a:cubicBezTo>
                    <a:cubicBezTo>
                      <a:pt x="70599" y="71999"/>
                      <a:pt x="56468" y="80846"/>
                      <a:pt x="45576" y="93975"/>
                    </a:cubicBezTo>
                    <a:lnTo>
                      <a:pt x="68538" y="3214"/>
                    </a:ln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4" name="任意多边形: 形状 53">
                <a:extLst>
                  <a:ext uri="{FF2B5EF4-FFF2-40B4-BE49-F238E27FC236}">
                    <a16:creationId xmlns:a16="http://schemas.microsoft.com/office/drawing/2014/main" id="{4190B987-822D-467D-BADB-4BF7227C4BF9}"/>
                  </a:ext>
                </a:extLst>
              </p:cNvPr>
              <p:cNvSpPr/>
              <p:nvPr>
                <p:custDataLst>
                  <p:tags r:id="rId14"/>
                </p:custDataLst>
              </p:nvPr>
            </p:nvSpPr>
            <p:spPr>
              <a:xfrm>
                <a:off x="13620122" y="5034480"/>
                <a:ext cx="160326" cy="140451"/>
              </a:xfrm>
              <a:custGeom>
                <a:avLst/>
                <a:gdLst>
                  <a:gd name="connsiteX0" fmla="*/ 70723 w 160326"/>
                  <a:gd name="connsiteY0" fmla="*/ 14056 h 140451"/>
                  <a:gd name="connsiteX1" fmla="*/ 77111 w 160326"/>
                  <a:gd name="connsiteY1" fmla="*/ 7263 h 140451"/>
                  <a:gd name="connsiteX2" fmla="*/ 90300 w 160326"/>
                  <a:gd name="connsiteY2" fmla="*/ 7263 h 140451"/>
                  <a:gd name="connsiteX3" fmla="*/ 133163 w 160326"/>
                  <a:gd name="connsiteY3" fmla="*/ 27841 h 140451"/>
                  <a:gd name="connsiteX4" fmla="*/ 119562 w 160326"/>
                  <a:gd name="connsiteY4" fmla="*/ 55812 h 140451"/>
                  <a:gd name="connsiteX5" fmla="*/ 84117 w 160326"/>
                  <a:gd name="connsiteY5" fmla="*/ 65401 h 140451"/>
                  <a:gd name="connsiteX6" fmla="*/ 57534 w 160326"/>
                  <a:gd name="connsiteY6" fmla="*/ 65401 h 140451"/>
                  <a:gd name="connsiteX7" fmla="*/ 70723 w 160326"/>
                  <a:gd name="connsiteY7" fmla="*/ 14056 h 140451"/>
                  <a:gd name="connsiteX8" fmla="*/ 108022 w 160326"/>
                  <a:gd name="connsiteY8" fmla="*/ 68598 h 140451"/>
                  <a:gd name="connsiteX9" fmla="*/ 154389 w 160326"/>
                  <a:gd name="connsiteY9" fmla="*/ 30838 h 140451"/>
                  <a:gd name="connsiteX10" fmla="*/ 103488 w 160326"/>
                  <a:gd name="connsiteY10" fmla="*/ 71 h 140451"/>
                  <a:gd name="connsiteX11" fmla="*/ 40223 w 160326"/>
                  <a:gd name="connsiteY11" fmla="*/ 71 h 140451"/>
                  <a:gd name="connsiteX12" fmla="*/ 33629 w 160326"/>
                  <a:gd name="connsiteY12" fmla="*/ 4466 h 140451"/>
                  <a:gd name="connsiteX13" fmla="*/ 40223 w 160326"/>
                  <a:gd name="connsiteY13" fmla="*/ 7263 h 140451"/>
                  <a:gd name="connsiteX14" fmla="*/ 48054 w 160326"/>
                  <a:gd name="connsiteY14" fmla="*/ 7663 h 140451"/>
                  <a:gd name="connsiteX15" fmla="*/ 52794 w 160326"/>
                  <a:gd name="connsiteY15" fmla="*/ 10460 h 140451"/>
                  <a:gd name="connsiteX16" fmla="*/ 51970 w 160326"/>
                  <a:gd name="connsiteY16" fmla="*/ 14855 h 140451"/>
                  <a:gd name="connsiteX17" fmla="*/ 24562 w 160326"/>
                  <a:gd name="connsiteY17" fmla="*/ 120943 h 140451"/>
                  <a:gd name="connsiteX18" fmla="*/ 6427 w 160326"/>
                  <a:gd name="connsiteY18" fmla="*/ 129334 h 140451"/>
                  <a:gd name="connsiteX19" fmla="*/ 245 w 160326"/>
                  <a:gd name="connsiteY19" fmla="*/ 133529 h 140451"/>
                  <a:gd name="connsiteX20" fmla="*/ 3542 w 160326"/>
                  <a:gd name="connsiteY20" fmla="*/ 136526 h 140451"/>
                  <a:gd name="connsiteX21" fmla="*/ 16319 w 160326"/>
                  <a:gd name="connsiteY21" fmla="*/ 135927 h 140451"/>
                  <a:gd name="connsiteX22" fmla="*/ 29920 w 160326"/>
                  <a:gd name="connsiteY22" fmla="*/ 135727 h 140451"/>
                  <a:gd name="connsiteX23" fmla="*/ 43109 w 160326"/>
                  <a:gd name="connsiteY23" fmla="*/ 135927 h 140451"/>
                  <a:gd name="connsiteX24" fmla="*/ 56916 w 160326"/>
                  <a:gd name="connsiteY24" fmla="*/ 136526 h 140451"/>
                  <a:gd name="connsiteX25" fmla="*/ 61243 w 160326"/>
                  <a:gd name="connsiteY25" fmla="*/ 132331 h 140451"/>
                  <a:gd name="connsiteX26" fmla="*/ 54443 w 160326"/>
                  <a:gd name="connsiteY26" fmla="*/ 129334 h 140451"/>
                  <a:gd name="connsiteX27" fmla="*/ 46612 w 160326"/>
                  <a:gd name="connsiteY27" fmla="*/ 128934 h 140451"/>
                  <a:gd name="connsiteX28" fmla="*/ 42078 w 160326"/>
                  <a:gd name="connsiteY28" fmla="*/ 125937 h 140451"/>
                  <a:gd name="connsiteX29" fmla="*/ 42902 w 160326"/>
                  <a:gd name="connsiteY29" fmla="*/ 121542 h 140451"/>
                  <a:gd name="connsiteX30" fmla="*/ 55885 w 160326"/>
                  <a:gd name="connsiteY30" fmla="*/ 70995 h 140451"/>
                  <a:gd name="connsiteX31" fmla="*/ 83911 w 160326"/>
                  <a:gd name="connsiteY31" fmla="*/ 70995 h 140451"/>
                  <a:gd name="connsiteX32" fmla="*/ 109259 w 160326"/>
                  <a:gd name="connsiteY32" fmla="*/ 88976 h 140451"/>
                  <a:gd name="connsiteX33" fmla="*/ 106373 w 160326"/>
                  <a:gd name="connsiteY33" fmla="*/ 102962 h 140451"/>
                  <a:gd name="connsiteX34" fmla="*/ 103076 w 160326"/>
                  <a:gd name="connsiteY34" fmla="*/ 118545 h 140451"/>
                  <a:gd name="connsiteX35" fmla="*/ 133369 w 160326"/>
                  <a:gd name="connsiteY35" fmla="*/ 140522 h 140451"/>
                  <a:gd name="connsiteX36" fmla="*/ 160571 w 160326"/>
                  <a:gd name="connsiteY36" fmla="*/ 117346 h 140451"/>
                  <a:gd name="connsiteX37" fmla="*/ 157068 w 160326"/>
                  <a:gd name="connsiteY37" fmla="*/ 114549 h 140451"/>
                  <a:gd name="connsiteX38" fmla="*/ 153359 w 160326"/>
                  <a:gd name="connsiteY38" fmla="*/ 117946 h 140451"/>
                  <a:gd name="connsiteX39" fmla="*/ 134194 w 160326"/>
                  <a:gd name="connsiteY39" fmla="*/ 134928 h 140451"/>
                  <a:gd name="connsiteX40" fmla="*/ 124920 w 160326"/>
                  <a:gd name="connsiteY40" fmla="*/ 121942 h 140451"/>
                  <a:gd name="connsiteX41" fmla="*/ 126981 w 160326"/>
                  <a:gd name="connsiteY41" fmla="*/ 101164 h 140451"/>
                  <a:gd name="connsiteX42" fmla="*/ 127805 w 160326"/>
                  <a:gd name="connsiteY42" fmla="*/ 91773 h 140451"/>
                  <a:gd name="connsiteX43" fmla="*/ 122035 w 160326"/>
                  <a:gd name="connsiteY43" fmla="*/ 76989 h 140451"/>
                  <a:gd name="connsiteX44" fmla="*/ 108022 w 160326"/>
                  <a:gd name="connsiteY44" fmla="*/ 68598 h 14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326" h="140451">
                    <a:moveTo>
                      <a:pt x="70723" y="14056"/>
                    </a:moveTo>
                    <a:cubicBezTo>
                      <a:pt x="72165" y="8462"/>
                      <a:pt x="72577" y="7862"/>
                      <a:pt x="77111" y="7263"/>
                    </a:cubicBezTo>
                    <a:lnTo>
                      <a:pt x="90300" y="7263"/>
                    </a:lnTo>
                    <a:cubicBezTo>
                      <a:pt x="109465" y="7263"/>
                      <a:pt x="133163" y="7263"/>
                      <a:pt x="133163" y="27841"/>
                    </a:cubicBezTo>
                    <a:cubicBezTo>
                      <a:pt x="133163" y="36032"/>
                      <a:pt x="129248" y="48619"/>
                      <a:pt x="119562" y="55812"/>
                    </a:cubicBezTo>
                    <a:cubicBezTo>
                      <a:pt x="111113" y="62205"/>
                      <a:pt x="98337" y="65401"/>
                      <a:pt x="84117" y="65401"/>
                    </a:cubicBezTo>
                    <a:lnTo>
                      <a:pt x="57534" y="65401"/>
                    </a:lnTo>
                    <a:lnTo>
                      <a:pt x="70723" y="14056"/>
                    </a:lnTo>
                    <a:close/>
                    <a:moveTo>
                      <a:pt x="108022" y="68598"/>
                    </a:moveTo>
                    <a:cubicBezTo>
                      <a:pt x="132545" y="63004"/>
                      <a:pt x="154389" y="48619"/>
                      <a:pt x="154389" y="30838"/>
                    </a:cubicBezTo>
                    <a:cubicBezTo>
                      <a:pt x="154389" y="13656"/>
                      <a:pt x="133369" y="71"/>
                      <a:pt x="103488" y="71"/>
                    </a:cubicBezTo>
                    <a:lnTo>
                      <a:pt x="40223" y="71"/>
                    </a:lnTo>
                    <a:cubicBezTo>
                      <a:pt x="36308" y="71"/>
                      <a:pt x="33629" y="71"/>
                      <a:pt x="33629" y="4466"/>
                    </a:cubicBezTo>
                    <a:cubicBezTo>
                      <a:pt x="33629" y="7263"/>
                      <a:pt x="36102" y="7263"/>
                      <a:pt x="40223" y="7263"/>
                    </a:cubicBezTo>
                    <a:cubicBezTo>
                      <a:pt x="40430" y="7263"/>
                      <a:pt x="44345" y="7263"/>
                      <a:pt x="48054" y="7663"/>
                    </a:cubicBezTo>
                    <a:cubicBezTo>
                      <a:pt x="52382" y="8062"/>
                      <a:pt x="52794" y="8462"/>
                      <a:pt x="52794" y="10460"/>
                    </a:cubicBezTo>
                    <a:cubicBezTo>
                      <a:pt x="52794" y="10859"/>
                      <a:pt x="52794" y="11858"/>
                      <a:pt x="51970" y="14855"/>
                    </a:cubicBezTo>
                    <a:lnTo>
                      <a:pt x="24562" y="120943"/>
                    </a:lnTo>
                    <a:cubicBezTo>
                      <a:pt x="22913" y="127735"/>
                      <a:pt x="22501" y="129334"/>
                      <a:pt x="6427" y="129334"/>
                    </a:cubicBezTo>
                    <a:cubicBezTo>
                      <a:pt x="2924" y="129334"/>
                      <a:pt x="245" y="129334"/>
                      <a:pt x="245" y="133529"/>
                    </a:cubicBezTo>
                    <a:cubicBezTo>
                      <a:pt x="245" y="135527"/>
                      <a:pt x="1687" y="136526"/>
                      <a:pt x="3542" y="136526"/>
                    </a:cubicBezTo>
                    <a:cubicBezTo>
                      <a:pt x="7458" y="136526"/>
                      <a:pt x="12197" y="135927"/>
                      <a:pt x="16319" y="135927"/>
                    </a:cubicBezTo>
                    <a:cubicBezTo>
                      <a:pt x="20234" y="135927"/>
                      <a:pt x="26210" y="135727"/>
                      <a:pt x="29920" y="135727"/>
                    </a:cubicBezTo>
                    <a:cubicBezTo>
                      <a:pt x="34041" y="135727"/>
                      <a:pt x="38781" y="135927"/>
                      <a:pt x="43109" y="135927"/>
                    </a:cubicBezTo>
                    <a:cubicBezTo>
                      <a:pt x="47436" y="135927"/>
                      <a:pt x="52588" y="136526"/>
                      <a:pt x="56916" y="136526"/>
                    </a:cubicBezTo>
                    <a:cubicBezTo>
                      <a:pt x="57946" y="136526"/>
                      <a:pt x="61243" y="136526"/>
                      <a:pt x="61243" y="132331"/>
                    </a:cubicBezTo>
                    <a:cubicBezTo>
                      <a:pt x="61243" y="129334"/>
                      <a:pt x="59182" y="129334"/>
                      <a:pt x="54443" y="129334"/>
                    </a:cubicBezTo>
                    <a:cubicBezTo>
                      <a:pt x="51145" y="129334"/>
                      <a:pt x="50321" y="129334"/>
                      <a:pt x="46612" y="128934"/>
                    </a:cubicBezTo>
                    <a:cubicBezTo>
                      <a:pt x="42078" y="128335"/>
                      <a:pt x="42078" y="127935"/>
                      <a:pt x="42078" y="125937"/>
                    </a:cubicBezTo>
                    <a:cubicBezTo>
                      <a:pt x="42078" y="125738"/>
                      <a:pt x="42078" y="124539"/>
                      <a:pt x="42902" y="121542"/>
                    </a:cubicBezTo>
                    <a:lnTo>
                      <a:pt x="55885" y="70995"/>
                    </a:lnTo>
                    <a:lnTo>
                      <a:pt x="83911" y="70995"/>
                    </a:lnTo>
                    <a:cubicBezTo>
                      <a:pt x="101634" y="70995"/>
                      <a:pt x="109259" y="79586"/>
                      <a:pt x="109259" y="88976"/>
                    </a:cubicBezTo>
                    <a:cubicBezTo>
                      <a:pt x="109259" y="91574"/>
                      <a:pt x="107404" y="98366"/>
                      <a:pt x="106373" y="102962"/>
                    </a:cubicBezTo>
                    <a:cubicBezTo>
                      <a:pt x="103901" y="112152"/>
                      <a:pt x="103076" y="115149"/>
                      <a:pt x="103076" y="118545"/>
                    </a:cubicBezTo>
                    <a:cubicBezTo>
                      <a:pt x="103076" y="134328"/>
                      <a:pt x="118120" y="140522"/>
                      <a:pt x="133369" y="140522"/>
                    </a:cubicBezTo>
                    <a:cubicBezTo>
                      <a:pt x="152328" y="140522"/>
                      <a:pt x="160571" y="120943"/>
                      <a:pt x="160571" y="117346"/>
                    </a:cubicBezTo>
                    <a:cubicBezTo>
                      <a:pt x="160571" y="116747"/>
                      <a:pt x="160159" y="114549"/>
                      <a:pt x="157068" y="114549"/>
                    </a:cubicBezTo>
                    <a:cubicBezTo>
                      <a:pt x="154389" y="114549"/>
                      <a:pt x="153977" y="115948"/>
                      <a:pt x="153359" y="117946"/>
                    </a:cubicBezTo>
                    <a:cubicBezTo>
                      <a:pt x="150473" y="126736"/>
                      <a:pt x="142849" y="134928"/>
                      <a:pt x="134194" y="134928"/>
                    </a:cubicBezTo>
                    <a:cubicBezTo>
                      <a:pt x="128836" y="134928"/>
                      <a:pt x="124920" y="132730"/>
                      <a:pt x="124920" y="121942"/>
                    </a:cubicBezTo>
                    <a:cubicBezTo>
                      <a:pt x="124920" y="116947"/>
                      <a:pt x="126157" y="106558"/>
                      <a:pt x="126981" y="101164"/>
                    </a:cubicBezTo>
                    <a:cubicBezTo>
                      <a:pt x="127805" y="95769"/>
                      <a:pt x="127805" y="93771"/>
                      <a:pt x="127805" y="91773"/>
                    </a:cubicBezTo>
                    <a:cubicBezTo>
                      <a:pt x="127805" y="89376"/>
                      <a:pt x="127805" y="82983"/>
                      <a:pt x="122035" y="76989"/>
                    </a:cubicBezTo>
                    <a:cubicBezTo>
                      <a:pt x="118120" y="72794"/>
                      <a:pt x="112556" y="70196"/>
                      <a:pt x="108022" y="68598"/>
                    </a:cubicBez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5" name="任意多边形: 形状 54">
                <a:extLst>
                  <a:ext uri="{FF2B5EF4-FFF2-40B4-BE49-F238E27FC236}">
                    <a16:creationId xmlns:a16="http://schemas.microsoft.com/office/drawing/2014/main" id="{7D16F6BE-49E1-4A35-92E3-1E855CCE1426}"/>
                  </a:ext>
                </a:extLst>
              </p:cNvPr>
              <p:cNvSpPr/>
              <p:nvPr>
                <p:custDataLst>
                  <p:tags r:id="rId15"/>
                </p:custDataLst>
              </p:nvPr>
            </p:nvSpPr>
            <p:spPr>
              <a:xfrm>
                <a:off x="13618268" y="5271232"/>
                <a:ext cx="126529" cy="90104"/>
              </a:xfrm>
              <a:custGeom>
                <a:avLst/>
                <a:gdLst>
                  <a:gd name="connsiteX0" fmla="*/ 100191 w 126529"/>
                  <a:gd name="connsiteY0" fmla="*/ 60014 h 90104"/>
                  <a:gd name="connsiteX1" fmla="*/ 126775 w 126529"/>
                  <a:gd name="connsiteY1" fmla="*/ 12264 h 90104"/>
                  <a:gd name="connsiteX2" fmla="*/ 123272 w 126529"/>
                  <a:gd name="connsiteY2" fmla="*/ 9667 h 90104"/>
                  <a:gd name="connsiteX3" fmla="*/ 118944 w 126529"/>
                  <a:gd name="connsiteY3" fmla="*/ 14662 h 90104"/>
                  <a:gd name="connsiteX4" fmla="*/ 99779 w 126529"/>
                  <a:gd name="connsiteY4" fmla="*/ 50823 h 90104"/>
                  <a:gd name="connsiteX5" fmla="*/ 98749 w 126529"/>
                  <a:gd name="connsiteY5" fmla="*/ 32643 h 90104"/>
                  <a:gd name="connsiteX6" fmla="*/ 59594 w 126529"/>
                  <a:gd name="connsiteY6" fmla="*/ 77 h 90104"/>
                  <a:gd name="connsiteX7" fmla="*/ 245 w 126529"/>
                  <a:gd name="connsiteY7" fmla="*/ 55419 h 90104"/>
                  <a:gd name="connsiteX8" fmla="*/ 37957 w 126529"/>
                  <a:gd name="connsiteY8" fmla="*/ 90182 h 90104"/>
                  <a:gd name="connsiteX9" fmla="*/ 85560 w 126529"/>
                  <a:gd name="connsiteY9" fmla="*/ 73200 h 90104"/>
                  <a:gd name="connsiteX10" fmla="*/ 106992 w 126529"/>
                  <a:gd name="connsiteY10" fmla="*/ 90182 h 90104"/>
                  <a:gd name="connsiteX11" fmla="*/ 126363 w 126529"/>
                  <a:gd name="connsiteY11" fmla="*/ 76197 h 90104"/>
                  <a:gd name="connsiteX12" fmla="*/ 122859 w 126529"/>
                  <a:gd name="connsiteY12" fmla="*/ 73799 h 90104"/>
                  <a:gd name="connsiteX13" fmla="*/ 119356 w 126529"/>
                  <a:gd name="connsiteY13" fmla="*/ 75797 h 90104"/>
                  <a:gd name="connsiteX14" fmla="*/ 107610 w 126529"/>
                  <a:gd name="connsiteY14" fmla="*/ 84588 h 90104"/>
                  <a:gd name="connsiteX15" fmla="*/ 100191 w 126529"/>
                  <a:gd name="connsiteY15" fmla="*/ 60014 h 90104"/>
                  <a:gd name="connsiteX16" fmla="*/ 84117 w 126529"/>
                  <a:gd name="connsiteY16" fmla="*/ 66807 h 90104"/>
                  <a:gd name="connsiteX17" fmla="*/ 38575 w 126529"/>
                  <a:gd name="connsiteY17" fmla="*/ 84588 h 90104"/>
                  <a:gd name="connsiteX18" fmla="*/ 17349 w 126529"/>
                  <a:gd name="connsiteY18" fmla="*/ 62411 h 90104"/>
                  <a:gd name="connsiteX19" fmla="*/ 30950 w 126529"/>
                  <a:gd name="connsiteY19" fmla="*/ 21055 h 90104"/>
                  <a:gd name="connsiteX20" fmla="*/ 59388 w 126529"/>
                  <a:gd name="connsiteY20" fmla="*/ 5671 h 90104"/>
                  <a:gd name="connsiteX21" fmla="*/ 82263 w 126529"/>
                  <a:gd name="connsiteY21" fmla="*/ 33442 h 90104"/>
                  <a:gd name="connsiteX22" fmla="*/ 84117 w 126529"/>
                  <a:gd name="connsiteY22" fmla="*/ 66807 h 9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6529" h="90104">
                    <a:moveTo>
                      <a:pt x="100191" y="60014"/>
                    </a:moveTo>
                    <a:cubicBezTo>
                      <a:pt x="119150" y="41034"/>
                      <a:pt x="126775" y="14462"/>
                      <a:pt x="126775" y="12264"/>
                    </a:cubicBezTo>
                    <a:cubicBezTo>
                      <a:pt x="126775" y="9667"/>
                      <a:pt x="124302" y="9667"/>
                      <a:pt x="123272" y="9667"/>
                    </a:cubicBezTo>
                    <a:cubicBezTo>
                      <a:pt x="120387" y="9667"/>
                      <a:pt x="120387" y="10266"/>
                      <a:pt x="118944" y="14662"/>
                    </a:cubicBezTo>
                    <a:cubicBezTo>
                      <a:pt x="115235" y="27848"/>
                      <a:pt x="108434" y="40035"/>
                      <a:pt x="99779" y="50823"/>
                    </a:cubicBezTo>
                    <a:cubicBezTo>
                      <a:pt x="99573" y="47827"/>
                      <a:pt x="99161" y="34441"/>
                      <a:pt x="98749" y="32643"/>
                    </a:cubicBezTo>
                    <a:cubicBezTo>
                      <a:pt x="95658" y="12864"/>
                      <a:pt x="80202" y="77"/>
                      <a:pt x="59594" y="77"/>
                    </a:cubicBezTo>
                    <a:cubicBezTo>
                      <a:pt x="29301" y="77"/>
                      <a:pt x="245" y="27448"/>
                      <a:pt x="245" y="55419"/>
                    </a:cubicBezTo>
                    <a:cubicBezTo>
                      <a:pt x="245" y="73799"/>
                      <a:pt x="14052" y="90182"/>
                      <a:pt x="37957" y="90182"/>
                    </a:cubicBezTo>
                    <a:cubicBezTo>
                      <a:pt x="56916" y="90182"/>
                      <a:pt x="74020" y="81791"/>
                      <a:pt x="85560" y="73200"/>
                    </a:cubicBezTo>
                    <a:cubicBezTo>
                      <a:pt x="90300" y="87784"/>
                      <a:pt x="100809" y="90182"/>
                      <a:pt x="106992" y="90182"/>
                    </a:cubicBezTo>
                    <a:cubicBezTo>
                      <a:pt x="118944" y="90182"/>
                      <a:pt x="126363" y="80392"/>
                      <a:pt x="126363" y="76197"/>
                    </a:cubicBezTo>
                    <a:cubicBezTo>
                      <a:pt x="126363" y="73799"/>
                      <a:pt x="123890" y="73799"/>
                      <a:pt x="122859" y="73799"/>
                    </a:cubicBezTo>
                    <a:cubicBezTo>
                      <a:pt x="120180" y="73799"/>
                      <a:pt x="119768" y="74598"/>
                      <a:pt x="119356" y="75797"/>
                    </a:cubicBezTo>
                    <a:cubicBezTo>
                      <a:pt x="116471" y="83389"/>
                      <a:pt x="110083" y="84588"/>
                      <a:pt x="107610" y="84588"/>
                    </a:cubicBezTo>
                    <a:cubicBezTo>
                      <a:pt x="104725" y="84588"/>
                      <a:pt x="101222" y="84588"/>
                      <a:pt x="100191" y="60014"/>
                    </a:cubicBezTo>
                    <a:close/>
                    <a:moveTo>
                      <a:pt x="84117" y="66807"/>
                    </a:moveTo>
                    <a:cubicBezTo>
                      <a:pt x="63922" y="82790"/>
                      <a:pt x="46406" y="84588"/>
                      <a:pt x="38575" y="84588"/>
                    </a:cubicBezTo>
                    <a:cubicBezTo>
                      <a:pt x="24974" y="84588"/>
                      <a:pt x="17349" y="75797"/>
                      <a:pt x="17349" y="62411"/>
                    </a:cubicBezTo>
                    <a:cubicBezTo>
                      <a:pt x="17349" y="56617"/>
                      <a:pt x="20234" y="34840"/>
                      <a:pt x="30950" y="21055"/>
                    </a:cubicBezTo>
                    <a:cubicBezTo>
                      <a:pt x="40430" y="9068"/>
                      <a:pt x="52176" y="5671"/>
                      <a:pt x="59388" y="5671"/>
                    </a:cubicBezTo>
                    <a:cubicBezTo>
                      <a:pt x="75874" y="5671"/>
                      <a:pt x="80614" y="21055"/>
                      <a:pt x="82263" y="33442"/>
                    </a:cubicBezTo>
                    <a:cubicBezTo>
                      <a:pt x="83499" y="42033"/>
                      <a:pt x="83087" y="56218"/>
                      <a:pt x="84117" y="66807"/>
                    </a:cubicBez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6" name="任意多边形: 形状 55">
                <a:extLst>
                  <a:ext uri="{FF2B5EF4-FFF2-40B4-BE49-F238E27FC236}">
                    <a16:creationId xmlns:a16="http://schemas.microsoft.com/office/drawing/2014/main" id="{7EEF57F9-F79E-4B3B-B3F0-782EE4CBF586}"/>
                  </a:ext>
                </a:extLst>
              </p:cNvPr>
              <p:cNvSpPr/>
              <p:nvPr>
                <p:custDataLst>
                  <p:tags r:id="rId16"/>
                </p:custDataLst>
              </p:nvPr>
            </p:nvSpPr>
            <p:spPr>
              <a:xfrm>
                <a:off x="13768583" y="5218487"/>
                <a:ext cx="120401" cy="179609"/>
              </a:xfrm>
              <a:custGeom>
                <a:avLst/>
                <a:gdLst>
                  <a:gd name="connsiteX0" fmla="*/ 120651 w 120401"/>
                  <a:gd name="connsiteY0" fmla="*/ 27848 h 179609"/>
                  <a:gd name="connsiteX1" fmla="*/ 86855 w 120401"/>
                  <a:gd name="connsiteY1" fmla="*/ 77 h 179609"/>
                  <a:gd name="connsiteX2" fmla="*/ 32657 w 120401"/>
                  <a:gd name="connsiteY2" fmla="*/ 51423 h 179609"/>
                  <a:gd name="connsiteX3" fmla="*/ 304 w 120401"/>
                  <a:gd name="connsiteY3" fmla="*/ 177290 h 179609"/>
                  <a:gd name="connsiteX4" fmla="*/ 3189 w 120401"/>
                  <a:gd name="connsiteY4" fmla="*/ 179687 h 179609"/>
                  <a:gd name="connsiteX5" fmla="*/ 7104 w 120401"/>
                  <a:gd name="connsiteY5" fmla="*/ 178288 h 179609"/>
                  <a:gd name="connsiteX6" fmla="*/ 20911 w 120401"/>
                  <a:gd name="connsiteY6" fmla="*/ 124945 h 179609"/>
                  <a:gd name="connsiteX7" fmla="*/ 51822 w 120401"/>
                  <a:gd name="connsiteY7" fmla="*/ 142726 h 179609"/>
                  <a:gd name="connsiteX8" fmla="*/ 113233 w 120401"/>
                  <a:gd name="connsiteY8" fmla="*/ 91980 h 179609"/>
                  <a:gd name="connsiteX9" fmla="*/ 97159 w 120401"/>
                  <a:gd name="connsiteY9" fmla="*/ 61612 h 179609"/>
                  <a:gd name="connsiteX10" fmla="*/ 120651 w 120401"/>
                  <a:gd name="connsiteY10" fmla="*/ 27848 h 179609"/>
                  <a:gd name="connsiteX11" fmla="*/ 79849 w 120401"/>
                  <a:gd name="connsiteY11" fmla="*/ 61412 h 179609"/>
                  <a:gd name="connsiteX12" fmla="*/ 69339 w 120401"/>
                  <a:gd name="connsiteY12" fmla="*/ 62811 h 179609"/>
                  <a:gd name="connsiteX13" fmla="*/ 59653 w 120401"/>
                  <a:gd name="connsiteY13" fmla="*/ 61812 h 179609"/>
                  <a:gd name="connsiteX14" fmla="*/ 69339 w 120401"/>
                  <a:gd name="connsiteY14" fmla="*/ 60413 h 179609"/>
                  <a:gd name="connsiteX15" fmla="*/ 79849 w 120401"/>
                  <a:gd name="connsiteY15" fmla="*/ 61412 h 179609"/>
                  <a:gd name="connsiteX16" fmla="*/ 107050 w 120401"/>
                  <a:gd name="connsiteY16" fmla="*/ 24252 h 179609"/>
                  <a:gd name="connsiteX17" fmla="*/ 88916 w 120401"/>
                  <a:gd name="connsiteY17" fmla="*/ 57416 h 179609"/>
                  <a:gd name="connsiteX18" fmla="*/ 69545 w 120401"/>
                  <a:gd name="connsiteY18" fmla="*/ 54819 h 179609"/>
                  <a:gd name="connsiteX19" fmla="*/ 52028 w 120401"/>
                  <a:gd name="connsiteY19" fmla="*/ 62411 h 179609"/>
                  <a:gd name="connsiteX20" fmla="*/ 68927 w 120401"/>
                  <a:gd name="connsiteY20" fmla="*/ 68205 h 179609"/>
                  <a:gd name="connsiteX21" fmla="*/ 88504 w 120401"/>
                  <a:gd name="connsiteY21" fmla="*/ 65408 h 179609"/>
                  <a:gd name="connsiteX22" fmla="*/ 97983 w 120401"/>
                  <a:gd name="connsiteY22" fmla="*/ 86586 h 179609"/>
                  <a:gd name="connsiteX23" fmla="*/ 52441 w 120401"/>
                  <a:gd name="connsiteY23" fmla="*/ 137132 h 179609"/>
                  <a:gd name="connsiteX24" fmla="*/ 25239 w 120401"/>
                  <a:gd name="connsiteY24" fmla="*/ 111959 h 179609"/>
                  <a:gd name="connsiteX25" fmla="*/ 25857 w 120401"/>
                  <a:gd name="connsiteY25" fmla="*/ 106165 h 179609"/>
                  <a:gd name="connsiteX26" fmla="*/ 39458 w 120401"/>
                  <a:gd name="connsiteY26" fmla="*/ 53021 h 179609"/>
                  <a:gd name="connsiteX27" fmla="*/ 86443 w 120401"/>
                  <a:gd name="connsiteY27" fmla="*/ 5671 h 179609"/>
                  <a:gd name="connsiteX28" fmla="*/ 107050 w 120401"/>
                  <a:gd name="connsiteY28" fmla="*/ 24252 h 17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0401" h="179609">
                    <a:moveTo>
                      <a:pt x="120651" y="27848"/>
                    </a:moveTo>
                    <a:cubicBezTo>
                      <a:pt x="120651" y="10266"/>
                      <a:pt x="104990" y="77"/>
                      <a:pt x="86855" y="77"/>
                    </a:cubicBezTo>
                    <a:cubicBezTo>
                      <a:pt x="58623" y="77"/>
                      <a:pt x="37809" y="31244"/>
                      <a:pt x="32657" y="51423"/>
                    </a:cubicBezTo>
                    <a:lnTo>
                      <a:pt x="304" y="177290"/>
                    </a:lnTo>
                    <a:cubicBezTo>
                      <a:pt x="-108" y="178688"/>
                      <a:pt x="1952" y="179687"/>
                      <a:pt x="3189" y="179687"/>
                    </a:cubicBezTo>
                    <a:cubicBezTo>
                      <a:pt x="5043" y="179687"/>
                      <a:pt x="6692" y="179487"/>
                      <a:pt x="7104" y="178288"/>
                    </a:cubicBezTo>
                    <a:lnTo>
                      <a:pt x="20911" y="124945"/>
                    </a:lnTo>
                    <a:cubicBezTo>
                      <a:pt x="25239" y="134135"/>
                      <a:pt x="35130" y="142726"/>
                      <a:pt x="51822" y="142726"/>
                    </a:cubicBezTo>
                    <a:cubicBezTo>
                      <a:pt x="80673" y="142726"/>
                      <a:pt x="113233" y="122547"/>
                      <a:pt x="113233" y="91980"/>
                    </a:cubicBezTo>
                    <a:cubicBezTo>
                      <a:pt x="113233" y="80192"/>
                      <a:pt x="107669" y="68205"/>
                      <a:pt x="97159" y="61612"/>
                    </a:cubicBezTo>
                    <a:cubicBezTo>
                      <a:pt x="107257" y="55419"/>
                      <a:pt x="120651" y="44031"/>
                      <a:pt x="120651" y="27848"/>
                    </a:cubicBezTo>
                    <a:close/>
                    <a:moveTo>
                      <a:pt x="79849" y="61412"/>
                    </a:moveTo>
                    <a:cubicBezTo>
                      <a:pt x="76757" y="62012"/>
                      <a:pt x="75315" y="62811"/>
                      <a:pt x="69339" y="62811"/>
                    </a:cubicBezTo>
                    <a:cubicBezTo>
                      <a:pt x="66042" y="62811"/>
                      <a:pt x="61096" y="62611"/>
                      <a:pt x="59653" y="61812"/>
                    </a:cubicBezTo>
                    <a:cubicBezTo>
                      <a:pt x="61714" y="60613"/>
                      <a:pt x="67484" y="60413"/>
                      <a:pt x="69339" y="60413"/>
                    </a:cubicBezTo>
                    <a:cubicBezTo>
                      <a:pt x="72430" y="60413"/>
                      <a:pt x="76964" y="60613"/>
                      <a:pt x="79849" y="61412"/>
                    </a:cubicBezTo>
                    <a:close/>
                    <a:moveTo>
                      <a:pt x="107050" y="24252"/>
                    </a:moveTo>
                    <a:cubicBezTo>
                      <a:pt x="107050" y="34840"/>
                      <a:pt x="101693" y="50424"/>
                      <a:pt x="88916" y="57416"/>
                    </a:cubicBezTo>
                    <a:cubicBezTo>
                      <a:pt x="85000" y="56218"/>
                      <a:pt x="81085" y="54819"/>
                      <a:pt x="69545" y="54819"/>
                    </a:cubicBezTo>
                    <a:cubicBezTo>
                      <a:pt x="62332" y="54819"/>
                      <a:pt x="52028" y="55219"/>
                      <a:pt x="52028" y="62411"/>
                    </a:cubicBezTo>
                    <a:cubicBezTo>
                      <a:pt x="52028" y="67406"/>
                      <a:pt x="58417" y="68205"/>
                      <a:pt x="68927" y="68205"/>
                    </a:cubicBezTo>
                    <a:cubicBezTo>
                      <a:pt x="75933" y="68205"/>
                      <a:pt x="82115" y="67206"/>
                      <a:pt x="88504" y="65408"/>
                    </a:cubicBezTo>
                    <a:cubicBezTo>
                      <a:pt x="94686" y="69604"/>
                      <a:pt x="97983" y="77795"/>
                      <a:pt x="97983" y="86586"/>
                    </a:cubicBezTo>
                    <a:cubicBezTo>
                      <a:pt x="97983" y="115555"/>
                      <a:pt x="77582" y="137132"/>
                      <a:pt x="52441" y="137132"/>
                    </a:cubicBezTo>
                    <a:cubicBezTo>
                      <a:pt x="36573" y="137132"/>
                      <a:pt x="25239" y="127742"/>
                      <a:pt x="25239" y="111959"/>
                    </a:cubicBezTo>
                    <a:cubicBezTo>
                      <a:pt x="25239" y="109961"/>
                      <a:pt x="25445" y="107963"/>
                      <a:pt x="25857" y="106165"/>
                    </a:cubicBezTo>
                    <a:lnTo>
                      <a:pt x="39458" y="53021"/>
                    </a:lnTo>
                    <a:cubicBezTo>
                      <a:pt x="44404" y="34041"/>
                      <a:pt x="62538" y="5671"/>
                      <a:pt x="86443" y="5671"/>
                    </a:cubicBezTo>
                    <a:cubicBezTo>
                      <a:pt x="98601" y="5671"/>
                      <a:pt x="107050" y="12064"/>
                      <a:pt x="107050" y="24252"/>
                    </a:cubicBez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42" name="文本框 41">
              <a:extLst>
                <a:ext uri="{FF2B5EF4-FFF2-40B4-BE49-F238E27FC236}">
                  <a16:creationId xmlns:a16="http://schemas.microsoft.com/office/drawing/2014/main" id="{4D2CD9C7-E0B8-4EBF-8AE3-7B88CC54D364}"/>
                </a:ext>
              </a:extLst>
            </p:cNvPr>
            <p:cNvSpPr txBox="1"/>
            <p:nvPr/>
          </p:nvSpPr>
          <p:spPr bwMode="auto">
            <a:xfrm>
              <a:off x="7222571" y="2858725"/>
              <a:ext cx="750565" cy="369332"/>
            </a:xfrm>
            <a:prstGeom prst="rect">
              <a:avLst/>
            </a:prstGeom>
            <a:noFill/>
            <a:ln>
              <a:noFill/>
            </a:ln>
          </p:spPr>
          <p:txBody>
            <a:bodyPr wrap="square" rtlCol="0">
              <a:spAutoFit/>
            </a:bodyPr>
            <a:lstStyle/>
            <a:p>
              <a:pPr algn="ctr" eaLnBrk="1" hangingPunct="1"/>
              <a:r>
                <a:rPr lang="zh-CN" altLang="en-US" dirty="0">
                  <a:solidFill>
                    <a:schemeClr val="tx2"/>
                  </a:solidFill>
                  <a:latin typeface="楷体" panose="02010609060101010101" pitchFamily="49" charset="-122"/>
                  <a:ea typeface="楷体" panose="02010609060101010101" pitchFamily="49" charset="-122"/>
                </a:rPr>
                <a:t>自场</a:t>
              </a:r>
            </a:p>
          </p:txBody>
        </p:sp>
        <p:grpSp>
          <p:nvGrpSpPr>
            <p:cNvPr id="43" name="组合 42" descr="\documentclass{article}&#10;\usepackage{amsmath}&#10;\usepackage{color}&#10;\pagestyle{empty}&#10;\usepackage{amssymb}&#10;&#10;&#10;\begin{document}&#10;&#10;&#10;\begin{equation*}&#10;h^S_{\alpha\beta}&#10;\end{equation*}&#10;&#10;\end{document}" title="IguanaTex Vector Display">
              <a:extLst>
                <a:ext uri="{FF2B5EF4-FFF2-40B4-BE49-F238E27FC236}">
                  <a16:creationId xmlns:a16="http://schemas.microsoft.com/office/drawing/2014/main" id="{3FA66DBA-B99E-4F3E-A5DE-11C5EAF515A0}"/>
                </a:ext>
              </a:extLst>
            </p:cNvPr>
            <p:cNvGrpSpPr>
              <a:grpSpLocks noChangeAspect="1"/>
            </p:cNvGrpSpPr>
            <p:nvPr>
              <p:custDataLst>
                <p:tags r:id="rId4"/>
              </p:custDataLst>
            </p:nvPr>
          </p:nvGrpSpPr>
          <p:grpSpPr>
            <a:xfrm>
              <a:off x="7919664" y="2851099"/>
              <a:ext cx="425147" cy="367612"/>
              <a:chOff x="10822540" y="5059239"/>
              <a:chExt cx="425147" cy="367612"/>
            </a:xfrm>
          </p:grpSpPr>
          <p:sp>
            <p:nvSpPr>
              <p:cNvPr id="45" name="任意多边形: 形状 44">
                <a:extLst>
                  <a:ext uri="{FF2B5EF4-FFF2-40B4-BE49-F238E27FC236}">
                    <a16:creationId xmlns:a16="http://schemas.microsoft.com/office/drawing/2014/main" id="{2FF95EA7-96A4-41E8-AB00-EB6CF2B58EEE}"/>
                  </a:ext>
                </a:extLst>
              </p:cNvPr>
              <p:cNvSpPr/>
              <p:nvPr>
                <p:custDataLst>
                  <p:tags r:id="rId5"/>
                </p:custDataLst>
              </p:nvPr>
            </p:nvSpPr>
            <p:spPr>
              <a:xfrm>
                <a:off x="10822540" y="5119459"/>
                <a:ext cx="140652" cy="201215"/>
              </a:xfrm>
              <a:custGeom>
                <a:avLst/>
                <a:gdLst>
                  <a:gd name="connsiteX0" fmla="*/ 66685 w 140652"/>
                  <a:gd name="connsiteY0" fmla="*/ 3214 h 201215"/>
                  <a:gd name="connsiteX1" fmla="*/ 62961 w 140652"/>
                  <a:gd name="connsiteY1" fmla="*/ 75 h 201215"/>
                  <a:gd name="connsiteX2" fmla="*/ 28012 w 140652"/>
                  <a:gd name="connsiteY2" fmla="*/ 2929 h 201215"/>
                  <a:gd name="connsiteX3" fmla="*/ 22570 w 140652"/>
                  <a:gd name="connsiteY3" fmla="*/ 8637 h 201215"/>
                  <a:gd name="connsiteX4" fmla="*/ 29445 w 140652"/>
                  <a:gd name="connsiteY4" fmla="*/ 12062 h 201215"/>
                  <a:gd name="connsiteX5" fmla="*/ 43768 w 140652"/>
                  <a:gd name="connsiteY5" fmla="*/ 16914 h 201215"/>
                  <a:gd name="connsiteX6" fmla="*/ 42908 w 140652"/>
                  <a:gd name="connsiteY6" fmla="*/ 22622 h 201215"/>
                  <a:gd name="connsiteX7" fmla="*/ 1371 w 140652"/>
                  <a:gd name="connsiteY7" fmla="*/ 187020 h 201215"/>
                  <a:gd name="connsiteX8" fmla="*/ 225 w 140652"/>
                  <a:gd name="connsiteY8" fmla="*/ 193299 h 201215"/>
                  <a:gd name="connsiteX9" fmla="*/ 8533 w 140652"/>
                  <a:gd name="connsiteY9" fmla="*/ 201290 h 201215"/>
                  <a:gd name="connsiteX10" fmla="*/ 19132 w 140652"/>
                  <a:gd name="connsiteY10" fmla="*/ 193869 h 201215"/>
                  <a:gd name="connsiteX11" fmla="*/ 24575 w 140652"/>
                  <a:gd name="connsiteY11" fmla="*/ 172178 h 201215"/>
                  <a:gd name="connsiteX12" fmla="*/ 30877 w 140652"/>
                  <a:gd name="connsiteY12" fmla="*/ 146491 h 201215"/>
                  <a:gd name="connsiteX13" fmla="*/ 35747 w 140652"/>
                  <a:gd name="connsiteY13" fmla="*/ 127368 h 201215"/>
                  <a:gd name="connsiteX14" fmla="*/ 38898 w 140652"/>
                  <a:gd name="connsiteY14" fmla="*/ 114525 h 201215"/>
                  <a:gd name="connsiteX15" fmla="*/ 58377 w 140652"/>
                  <a:gd name="connsiteY15" fmla="*/ 88267 h 201215"/>
                  <a:gd name="connsiteX16" fmla="*/ 85878 w 140652"/>
                  <a:gd name="connsiteY16" fmla="*/ 78278 h 201215"/>
                  <a:gd name="connsiteX17" fmla="*/ 101347 w 140652"/>
                  <a:gd name="connsiteY17" fmla="*/ 98256 h 201215"/>
                  <a:gd name="connsiteX18" fmla="*/ 83586 w 140652"/>
                  <a:gd name="connsiteY18" fmla="*/ 162189 h 201215"/>
                  <a:gd name="connsiteX19" fmla="*/ 79862 w 140652"/>
                  <a:gd name="connsiteY19" fmla="*/ 177886 h 201215"/>
                  <a:gd name="connsiteX20" fmla="*/ 103352 w 140652"/>
                  <a:gd name="connsiteY20" fmla="*/ 201290 h 201215"/>
                  <a:gd name="connsiteX21" fmla="*/ 140878 w 140652"/>
                  <a:gd name="connsiteY21" fmla="*/ 157337 h 201215"/>
                  <a:gd name="connsiteX22" fmla="*/ 137441 w 140652"/>
                  <a:gd name="connsiteY22" fmla="*/ 154483 h 201215"/>
                  <a:gd name="connsiteX23" fmla="*/ 133144 w 140652"/>
                  <a:gd name="connsiteY23" fmla="*/ 159620 h 201215"/>
                  <a:gd name="connsiteX24" fmla="*/ 103925 w 140652"/>
                  <a:gd name="connsiteY24" fmla="*/ 195011 h 201215"/>
                  <a:gd name="connsiteX25" fmla="*/ 97050 w 140652"/>
                  <a:gd name="connsiteY25" fmla="*/ 185593 h 201215"/>
                  <a:gd name="connsiteX26" fmla="*/ 102206 w 140652"/>
                  <a:gd name="connsiteY26" fmla="*/ 165328 h 201215"/>
                  <a:gd name="connsiteX27" fmla="*/ 119680 w 140652"/>
                  <a:gd name="connsiteY27" fmla="*/ 102538 h 201215"/>
                  <a:gd name="connsiteX28" fmla="*/ 86737 w 140652"/>
                  <a:gd name="connsiteY28" fmla="*/ 71999 h 201215"/>
                  <a:gd name="connsiteX29" fmla="*/ 44341 w 140652"/>
                  <a:gd name="connsiteY29" fmla="*/ 93975 h 201215"/>
                  <a:gd name="connsiteX30" fmla="*/ 66685 w 140652"/>
                  <a:gd name="connsiteY30" fmla="*/ 3214 h 20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652" h="201215">
                    <a:moveTo>
                      <a:pt x="66685" y="3214"/>
                    </a:moveTo>
                    <a:cubicBezTo>
                      <a:pt x="66685" y="2929"/>
                      <a:pt x="66685" y="75"/>
                      <a:pt x="62961" y="75"/>
                    </a:cubicBezTo>
                    <a:cubicBezTo>
                      <a:pt x="56372" y="75"/>
                      <a:pt x="35460" y="2358"/>
                      <a:pt x="28012" y="2929"/>
                    </a:cubicBezTo>
                    <a:cubicBezTo>
                      <a:pt x="25721" y="3214"/>
                      <a:pt x="22570" y="3500"/>
                      <a:pt x="22570" y="8637"/>
                    </a:cubicBezTo>
                    <a:cubicBezTo>
                      <a:pt x="22570" y="12062"/>
                      <a:pt x="25148" y="12062"/>
                      <a:pt x="29445" y="12062"/>
                    </a:cubicBezTo>
                    <a:cubicBezTo>
                      <a:pt x="43195" y="12062"/>
                      <a:pt x="43768" y="14060"/>
                      <a:pt x="43768" y="16914"/>
                    </a:cubicBezTo>
                    <a:lnTo>
                      <a:pt x="42908" y="22622"/>
                    </a:lnTo>
                    <a:lnTo>
                      <a:pt x="1371" y="187020"/>
                    </a:lnTo>
                    <a:cubicBezTo>
                      <a:pt x="225" y="191015"/>
                      <a:pt x="225" y="191586"/>
                      <a:pt x="225" y="193299"/>
                    </a:cubicBezTo>
                    <a:cubicBezTo>
                      <a:pt x="225" y="199863"/>
                      <a:pt x="5955" y="201290"/>
                      <a:pt x="8533" y="201290"/>
                    </a:cubicBezTo>
                    <a:cubicBezTo>
                      <a:pt x="13116" y="201290"/>
                      <a:pt x="17700" y="197865"/>
                      <a:pt x="19132" y="193869"/>
                    </a:cubicBezTo>
                    <a:lnTo>
                      <a:pt x="24575" y="172178"/>
                    </a:lnTo>
                    <a:lnTo>
                      <a:pt x="30877" y="146491"/>
                    </a:lnTo>
                    <a:cubicBezTo>
                      <a:pt x="32596" y="140212"/>
                      <a:pt x="34314" y="133933"/>
                      <a:pt x="35747" y="127368"/>
                    </a:cubicBezTo>
                    <a:cubicBezTo>
                      <a:pt x="36320" y="125656"/>
                      <a:pt x="38611" y="116237"/>
                      <a:pt x="38898" y="114525"/>
                    </a:cubicBezTo>
                    <a:cubicBezTo>
                      <a:pt x="39757" y="111956"/>
                      <a:pt x="48638" y="95973"/>
                      <a:pt x="58377" y="88267"/>
                    </a:cubicBezTo>
                    <a:cubicBezTo>
                      <a:pt x="64679" y="83700"/>
                      <a:pt x="73560" y="78278"/>
                      <a:pt x="85878" y="78278"/>
                    </a:cubicBezTo>
                    <a:cubicBezTo>
                      <a:pt x="98196" y="78278"/>
                      <a:pt x="101347" y="87982"/>
                      <a:pt x="101347" y="98256"/>
                    </a:cubicBezTo>
                    <a:cubicBezTo>
                      <a:pt x="101347" y="113669"/>
                      <a:pt x="90461" y="144779"/>
                      <a:pt x="83586" y="162189"/>
                    </a:cubicBezTo>
                    <a:cubicBezTo>
                      <a:pt x="81294" y="168753"/>
                      <a:pt x="79862" y="172178"/>
                      <a:pt x="79862" y="177886"/>
                    </a:cubicBezTo>
                    <a:cubicBezTo>
                      <a:pt x="79862" y="191301"/>
                      <a:pt x="89888" y="201290"/>
                      <a:pt x="103352" y="201290"/>
                    </a:cubicBezTo>
                    <a:cubicBezTo>
                      <a:pt x="130279" y="201290"/>
                      <a:pt x="140878" y="159620"/>
                      <a:pt x="140878" y="157337"/>
                    </a:cubicBezTo>
                    <a:cubicBezTo>
                      <a:pt x="140878" y="154483"/>
                      <a:pt x="138300" y="154483"/>
                      <a:pt x="137441" y="154483"/>
                    </a:cubicBezTo>
                    <a:cubicBezTo>
                      <a:pt x="134576" y="154483"/>
                      <a:pt x="134576" y="155339"/>
                      <a:pt x="133144" y="159620"/>
                    </a:cubicBezTo>
                    <a:cubicBezTo>
                      <a:pt x="128847" y="174747"/>
                      <a:pt x="119680" y="195011"/>
                      <a:pt x="103925" y="195011"/>
                    </a:cubicBezTo>
                    <a:cubicBezTo>
                      <a:pt x="99055" y="195011"/>
                      <a:pt x="97050" y="192157"/>
                      <a:pt x="97050" y="185593"/>
                    </a:cubicBezTo>
                    <a:cubicBezTo>
                      <a:pt x="97050" y="178457"/>
                      <a:pt x="99628" y="171607"/>
                      <a:pt x="102206" y="165328"/>
                    </a:cubicBezTo>
                    <a:cubicBezTo>
                      <a:pt x="106789" y="153056"/>
                      <a:pt x="119680" y="119092"/>
                      <a:pt x="119680" y="102538"/>
                    </a:cubicBezTo>
                    <a:cubicBezTo>
                      <a:pt x="119680" y="83986"/>
                      <a:pt x="108222" y="71999"/>
                      <a:pt x="86737" y="71999"/>
                    </a:cubicBezTo>
                    <a:cubicBezTo>
                      <a:pt x="68690" y="71999"/>
                      <a:pt x="54940" y="80846"/>
                      <a:pt x="44341" y="93975"/>
                    </a:cubicBezTo>
                    <a:lnTo>
                      <a:pt x="66685" y="3214"/>
                    </a:ln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6" name="任意多边形: 形状 45">
                <a:extLst>
                  <a:ext uri="{FF2B5EF4-FFF2-40B4-BE49-F238E27FC236}">
                    <a16:creationId xmlns:a16="http://schemas.microsoft.com/office/drawing/2014/main" id="{741DF816-750A-47CE-BBB0-09B7C278380B}"/>
                  </a:ext>
                </a:extLst>
              </p:cNvPr>
              <p:cNvSpPr/>
              <p:nvPr>
                <p:custDataLst>
                  <p:tags r:id="rId6"/>
                </p:custDataLst>
              </p:nvPr>
            </p:nvSpPr>
            <p:spPr>
              <a:xfrm>
                <a:off x="10986871" y="5059239"/>
                <a:ext cx="127332" cy="144447"/>
              </a:xfrm>
              <a:custGeom>
                <a:avLst/>
                <a:gdLst>
                  <a:gd name="connsiteX0" fmla="*/ 127564 w 127332"/>
                  <a:gd name="connsiteY0" fmla="*/ 2668 h 144447"/>
                  <a:gd name="connsiteX1" fmla="*/ 124957 w 127332"/>
                  <a:gd name="connsiteY1" fmla="*/ 71 h 144447"/>
                  <a:gd name="connsiteX2" fmla="*/ 120946 w 127332"/>
                  <a:gd name="connsiteY2" fmla="*/ 2868 h 144447"/>
                  <a:gd name="connsiteX3" fmla="*/ 111121 w 127332"/>
                  <a:gd name="connsiteY3" fmla="*/ 14256 h 144447"/>
                  <a:gd name="connsiteX4" fmla="*/ 78636 w 127332"/>
                  <a:gd name="connsiteY4" fmla="*/ 71 h 144447"/>
                  <a:gd name="connsiteX5" fmla="*/ 25297 w 127332"/>
                  <a:gd name="connsiteY5" fmla="*/ 45822 h 144447"/>
                  <a:gd name="connsiteX6" fmla="*/ 31914 w 127332"/>
                  <a:gd name="connsiteY6" fmla="*/ 64203 h 144447"/>
                  <a:gd name="connsiteX7" fmla="*/ 59787 w 127332"/>
                  <a:gd name="connsiteY7" fmla="*/ 77189 h 144447"/>
                  <a:gd name="connsiteX8" fmla="*/ 76831 w 127332"/>
                  <a:gd name="connsiteY8" fmla="*/ 81185 h 144447"/>
                  <a:gd name="connsiteX9" fmla="*/ 95480 w 127332"/>
                  <a:gd name="connsiteY9" fmla="*/ 102162 h 144447"/>
                  <a:gd name="connsiteX10" fmla="*/ 55576 w 127332"/>
                  <a:gd name="connsiteY10" fmla="*/ 137325 h 144447"/>
                  <a:gd name="connsiteX11" fmla="*/ 16674 w 127332"/>
                  <a:gd name="connsiteY11" fmla="*/ 108955 h 144447"/>
                  <a:gd name="connsiteX12" fmla="*/ 17877 w 127332"/>
                  <a:gd name="connsiteY12" fmla="*/ 98966 h 144447"/>
                  <a:gd name="connsiteX13" fmla="*/ 18078 w 127332"/>
                  <a:gd name="connsiteY13" fmla="*/ 97767 h 144447"/>
                  <a:gd name="connsiteX14" fmla="*/ 14869 w 127332"/>
                  <a:gd name="connsiteY14" fmla="*/ 95170 h 144447"/>
                  <a:gd name="connsiteX15" fmla="*/ 11059 w 127332"/>
                  <a:gd name="connsiteY15" fmla="*/ 99166 h 144447"/>
                  <a:gd name="connsiteX16" fmla="*/ 833 w 127332"/>
                  <a:gd name="connsiteY16" fmla="*/ 139123 h 144447"/>
                  <a:gd name="connsiteX17" fmla="*/ 231 w 127332"/>
                  <a:gd name="connsiteY17" fmla="*/ 142120 h 144447"/>
                  <a:gd name="connsiteX18" fmla="*/ 3039 w 127332"/>
                  <a:gd name="connsiteY18" fmla="*/ 144518 h 144447"/>
                  <a:gd name="connsiteX19" fmla="*/ 7049 w 127332"/>
                  <a:gd name="connsiteY19" fmla="*/ 141721 h 144447"/>
                  <a:gd name="connsiteX20" fmla="*/ 16674 w 127332"/>
                  <a:gd name="connsiteY20" fmla="*/ 130532 h 144447"/>
                  <a:gd name="connsiteX21" fmla="*/ 54974 w 127332"/>
                  <a:gd name="connsiteY21" fmla="*/ 144518 h 144447"/>
                  <a:gd name="connsiteX22" fmla="*/ 109717 w 127332"/>
                  <a:gd name="connsiteY22" fmla="*/ 94970 h 144447"/>
                  <a:gd name="connsiteX23" fmla="*/ 101696 w 127332"/>
                  <a:gd name="connsiteY23" fmla="*/ 73593 h 144447"/>
                  <a:gd name="connsiteX24" fmla="*/ 65802 w 127332"/>
                  <a:gd name="connsiteY24" fmla="*/ 59608 h 144447"/>
                  <a:gd name="connsiteX25" fmla="*/ 53169 w 127332"/>
                  <a:gd name="connsiteY25" fmla="*/ 56411 h 144447"/>
                  <a:gd name="connsiteX26" fmla="*/ 39734 w 127332"/>
                  <a:gd name="connsiteY26" fmla="*/ 38230 h 144447"/>
                  <a:gd name="connsiteX27" fmla="*/ 78435 w 127332"/>
                  <a:gd name="connsiteY27" fmla="*/ 6464 h 144447"/>
                  <a:gd name="connsiteX28" fmla="*/ 110519 w 127332"/>
                  <a:gd name="connsiteY28" fmla="*/ 37631 h 144447"/>
                  <a:gd name="connsiteX29" fmla="*/ 109717 w 127332"/>
                  <a:gd name="connsiteY29" fmla="*/ 46621 h 144447"/>
                  <a:gd name="connsiteX30" fmla="*/ 113126 w 127332"/>
                  <a:gd name="connsiteY30" fmla="*/ 49418 h 144447"/>
                  <a:gd name="connsiteX31" fmla="*/ 117136 w 127332"/>
                  <a:gd name="connsiteY31" fmla="*/ 45023 h 144447"/>
                  <a:gd name="connsiteX32" fmla="*/ 127564 w 127332"/>
                  <a:gd name="connsiteY32" fmla="*/ 2668 h 1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332" h="144447">
                    <a:moveTo>
                      <a:pt x="127564" y="2668"/>
                    </a:moveTo>
                    <a:cubicBezTo>
                      <a:pt x="127564" y="1669"/>
                      <a:pt x="126962" y="71"/>
                      <a:pt x="124957" y="71"/>
                    </a:cubicBezTo>
                    <a:cubicBezTo>
                      <a:pt x="123754" y="71"/>
                      <a:pt x="123553" y="270"/>
                      <a:pt x="120946" y="2868"/>
                    </a:cubicBezTo>
                    <a:lnTo>
                      <a:pt x="111121" y="14256"/>
                    </a:lnTo>
                    <a:cubicBezTo>
                      <a:pt x="103501" y="3667"/>
                      <a:pt x="90868" y="71"/>
                      <a:pt x="78636" y="71"/>
                    </a:cubicBezTo>
                    <a:cubicBezTo>
                      <a:pt x="50362" y="71"/>
                      <a:pt x="25297" y="22846"/>
                      <a:pt x="25297" y="45822"/>
                    </a:cubicBezTo>
                    <a:cubicBezTo>
                      <a:pt x="25297" y="48819"/>
                      <a:pt x="25898" y="56811"/>
                      <a:pt x="31914" y="64203"/>
                    </a:cubicBezTo>
                    <a:cubicBezTo>
                      <a:pt x="38732" y="72194"/>
                      <a:pt x="46151" y="73992"/>
                      <a:pt x="59787" y="77189"/>
                    </a:cubicBezTo>
                    <a:cubicBezTo>
                      <a:pt x="63797" y="78188"/>
                      <a:pt x="73823" y="80386"/>
                      <a:pt x="76831" y="81185"/>
                    </a:cubicBezTo>
                    <a:cubicBezTo>
                      <a:pt x="83248" y="82783"/>
                      <a:pt x="95480" y="87178"/>
                      <a:pt x="95480" y="102162"/>
                    </a:cubicBezTo>
                    <a:cubicBezTo>
                      <a:pt x="95480" y="118345"/>
                      <a:pt x="78435" y="137325"/>
                      <a:pt x="55576" y="137325"/>
                    </a:cubicBezTo>
                    <a:cubicBezTo>
                      <a:pt x="37930" y="137325"/>
                      <a:pt x="16674" y="131132"/>
                      <a:pt x="16674" y="108955"/>
                    </a:cubicBezTo>
                    <a:cubicBezTo>
                      <a:pt x="16674" y="106957"/>
                      <a:pt x="17075" y="102562"/>
                      <a:pt x="17877" y="98966"/>
                    </a:cubicBezTo>
                    <a:cubicBezTo>
                      <a:pt x="18078" y="98167"/>
                      <a:pt x="18078" y="97967"/>
                      <a:pt x="18078" y="97767"/>
                    </a:cubicBezTo>
                    <a:cubicBezTo>
                      <a:pt x="18078" y="95170"/>
                      <a:pt x="15672" y="95170"/>
                      <a:pt x="14869" y="95170"/>
                    </a:cubicBezTo>
                    <a:cubicBezTo>
                      <a:pt x="12062" y="95170"/>
                      <a:pt x="11862" y="95569"/>
                      <a:pt x="11059" y="99166"/>
                    </a:cubicBezTo>
                    <a:lnTo>
                      <a:pt x="833" y="139123"/>
                    </a:lnTo>
                    <a:cubicBezTo>
                      <a:pt x="632" y="139922"/>
                      <a:pt x="231" y="141121"/>
                      <a:pt x="231" y="142120"/>
                    </a:cubicBezTo>
                    <a:cubicBezTo>
                      <a:pt x="231" y="143319"/>
                      <a:pt x="1033" y="144518"/>
                      <a:pt x="3039" y="144518"/>
                    </a:cubicBezTo>
                    <a:cubicBezTo>
                      <a:pt x="4242" y="144518"/>
                      <a:pt x="4442" y="144318"/>
                      <a:pt x="7049" y="141721"/>
                    </a:cubicBezTo>
                    <a:cubicBezTo>
                      <a:pt x="9255" y="139323"/>
                      <a:pt x="14468" y="132930"/>
                      <a:pt x="16674" y="130532"/>
                    </a:cubicBezTo>
                    <a:cubicBezTo>
                      <a:pt x="27302" y="142120"/>
                      <a:pt x="42943" y="144518"/>
                      <a:pt x="54974" y="144518"/>
                    </a:cubicBezTo>
                    <a:cubicBezTo>
                      <a:pt x="85253" y="144518"/>
                      <a:pt x="109717" y="118545"/>
                      <a:pt x="109717" y="94970"/>
                    </a:cubicBezTo>
                    <a:cubicBezTo>
                      <a:pt x="109717" y="86179"/>
                      <a:pt x="106108" y="78188"/>
                      <a:pt x="101696" y="73593"/>
                    </a:cubicBezTo>
                    <a:cubicBezTo>
                      <a:pt x="94678" y="66400"/>
                      <a:pt x="91670" y="65601"/>
                      <a:pt x="65802" y="59608"/>
                    </a:cubicBezTo>
                    <a:cubicBezTo>
                      <a:pt x="61591" y="58609"/>
                      <a:pt x="54974" y="57010"/>
                      <a:pt x="53169" y="56411"/>
                    </a:cubicBezTo>
                    <a:cubicBezTo>
                      <a:pt x="48156" y="54613"/>
                      <a:pt x="39734" y="49618"/>
                      <a:pt x="39734" y="38230"/>
                    </a:cubicBezTo>
                    <a:cubicBezTo>
                      <a:pt x="39734" y="22447"/>
                      <a:pt x="57581" y="6464"/>
                      <a:pt x="78435" y="6464"/>
                    </a:cubicBezTo>
                    <a:cubicBezTo>
                      <a:pt x="100092" y="6464"/>
                      <a:pt x="110519" y="18651"/>
                      <a:pt x="110519" y="37631"/>
                    </a:cubicBezTo>
                    <a:cubicBezTo>
                      <a:pt x="110519" y="40228"/>
                      <a:pt x="109717" y="44823"/>
                      <a:pt x="109717" y="46621"/>
                    </a:cubicBezTo>
                    <a:cubicBezTo>
                      <a:pt x="109717" y="49418"/>
                      <a:pt x="112123" y="49418"/>
                      <a:pt x="113126" y="49418"/>
                    </a:cubicBezTo>
                    <a:cubicBezTo>
                      <a:pt x="116134" y="49418"/>
                      <a:pt x="116334" y="48419"/>
                      <a:pt x="117136" y="45023"/>
                    </a:cubicBezTo>
                    <a:lnTo>
                      <a:pt x="127564" y="2668"/>
                    </a:ln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7" name="任意多边形: 形状 46">
                <a:extLst>
                  <a:ext uri="{FF2B5EF4-FFF2-40B4-BE49-F238E27FC236}">
                    <a16:creationId xmlns:a16="http://schemas.microsoft.com/office/drawing/2014/main" id="{9575DE8C-E364-4943-BD6A-7EDFA21BBB83}"/>
                  </a:ext>
                </a:extLst>
              </p:cNvPr>
              <p:cNvSpPr/>
              <p:nvPr>
                <p:custDataLst>
                  <p:tags r:id="rId7"/>
                </p:custDataLst>
              </p:nvPr>
            </p:nvSpPr>
            <p:spPr>
              <a:xfrm>
                <a:off x="10984264" y="5299987"/>
                <a:ext cx="123121" cy="90104"/>
              </a:xfrm>
              <a:custGeom>
                <a:avLst/>
                <a:gdLst>
                  <a:gd name="connsiteX0" fmla="*/ 97485 w 123121"/>
                  <a:gd name="connsiteY0" fmla="*/ 60014 h 90104"/>
                  <a:gd name="connsiteX1" fmla="*/ 123353 w 123121"/>
                  <a:gd name="connsiteY1" fmla="*/ 12264 h 90104"/>
                  <a:gd name="connsiteX2" fmla="*/ 119944 w 123121"/>
                  <a:gd name="connsiteY2" fmla="*/ 9667 h 90104"/>
                  <a:gd name="connsiteX3" fmla="*/ 115733 w 123121"/>
                  <a:gd name="connsiteY3" fmla="*/ 14662 h 90104"/>
                  <a:gd name="connsiteX4" fmla="*/ 97084 w 123121"/>
                  <a:gd name="connsiteY4" fmla="*/ 50823 h 90104"/>
                  <a:gd name="connsiteX5" fmla="*/ 96081 w 123121"/>
                  <a:gd name="connsiteY5" fmla="*/ 32643 h 90104"/>
                  <a:gd name="connsiteX6" fmla="*/ 57982 w 123121"/>
                  <a:gd name="connsiteY6" fmla="*/ 77 h 90104"/>
                  <a:gd name="connsiteX7" fmla="*/ 231 w 123121"/>
                  <a:gd name="connsiteY7" fmla="*/ 55419 h 90104"/>
                  <a:gd name="connsiteX8" fmla="*/ 36927 w 123121"/>
                  <a:gd name="connsiteY8" fmla="*/ 90182 h 90104"/>
                  <a:gd name="connsiteX9" fmla="*/ 83248 w 123121"/>
                  <a:gd name="connsiteY9" fmla="*/ 73200 h 90104"/>
                  <a:gd name="connsiteX10" fmla="*/ 104102 w 123121"/>
                  <a:gd name="connsiteY10" fmla="*/ 90182 h 90104"/>
                  <a:gd name="connsiteX11" fmla="*/ 122952 w 123121"/>
                  <a:gd name="connsiteY11" fmla="*/ 76197 h 90104"/>
                  <a:gd name="connsiteX12" fmla="*/ 119543 w 123121"/>
                  <a:gd name="connsiteY12" fmla="*/ 73799 h 90104"/>
                  <a:gd name="connsiteX13" fmla="*/ 116134 w 123121"/>
                  <a:gd name="connsiteY13" fmla="*/ 75797 h 90104"/>
                  <a:gd name="connsiteX14" fmla="*/ 104704 w 123121"/>
                  <a:gd name="connsiteY14" fmla="*/ 84588 h 90104"/>
                  <a:gd name="connsiteX15" fmla="*/ 97485 w 123121"/>
                  <a:gd name="connsiteY15" fmla="*/ 60014 h 90104"/>
                  <a:gd name="connsiteX16" fmla="*/ 81844 w 123121"/>
                  <a:gd name="connsiteY16" fmla="*/ 66807 h 90104"/>
                  <a:gd name="connsiteX17" fmla="*/ 37529 w 123121"/>
                  <a:gd name="connsiteY17" fmla="*/ 84588 h 90104"/>
                  <a:gd name="connsiteX18" fmla="*/ 16875 w 123121"/>
                  <a:gd name="connsiteY18" fmla="*/ 62411 h 90104"/>
                  <a:gd name="connsiteX19" fmla="*/ 30109 w 123121"/>
                  <a:gd name="connsiteY19" fmla="*/ 21055 h 90104"/>
                  <a:gd name="connsiteX20" fmla="*/ 57781 w 123121"/>
                  <a:gd name="connsiteY20" fmla="*/ 5671 h 90104"/>
                  <a:gd name="connsiteX21" fmla="*/ 80040 w 123121"/>
                  <a:gd name="connsiteY21" fmla="*/ 33442 h 90104"/>
                  <a:gd name="connsiteX22" fmla="*/ 81844 w 123121"/>
                  <a:gd name="connsiteY22" fmla="*/ 66807 h 9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3121" h="90104">
                    <a:moveTo>
                      <a:pt x="97485" y="60014"/>
                    </a:moveTo>
                    <a:cubicBezTo>
                      <a:pt x="115933" y="41034"/>
                      <a:pt x="123353" y="14462"/>
                      <a:pt x="123353" y="12264"/>
                    </a:cubicBezTo>
                    <a:cubicBezTo>
                      <a:pt x="123353" y="9667"/>
                      <a:pt x="120946" y="9667"/>
                      <a:pt x="119944" y="9667"/>
                    </a:cubicBezTo>
                    <a:cubicBezTo>
                      <a:pt x="117136" y="9667"/>
                      <a:pt x="117136" y="10266"/>
                      <a:pt x="115733" y="14662"/>
                    </a:cubicBezTo>
                    <a:cubicBezTo>
                      <a:pt x="112123" y="27848"/>
                      <a:pt x="105506" y="40035"/>
                      <a:pt x="97084" y="50823"/>
                    </a:cubicBezTo>
                    <a:cubicBezTo>
                      <a:pt x="96883" y="47827"/>
                      <a:pt x="96482" y="34441"/>
                      <a:pt x="96081" y="32643"/>
                    </a:cubicBezTo>
                    <a:cubicBezTo>
                      <a:pt x="93074" y="12864"/>
                      <a:pt x="78034" y="77"/>
                      <a:pt x="57982" y="77"/>
                    </a:cubicBezTo>
                    <a:cubicBezTo>
                      <a:pt x="28505" y="77"/>
                      <a:pt x="231" y="27448"/>
                      <a:pt x="231" y="55419"/>
                    </a:cubicBezTo>
                    <a:cubicBezTo>
                      <a:pt x="231" y="73799"/>
                      <a:pt x="13666" y="90182"/>
                      <a:pt x="36927" y="90182"/>
                    </a:cubicBezTo>
                    <a:cubicBezTo>
                      <a:pt x="55375" y="90182"/>
                      <a:pt x="72019" y="81791"/>
                      <a:pt x="83248" y="73200"/>
                    </a:cubicBezTo>
                    <a:cubicBezTo>
                      <a:pt x="87860" y="87784"/>
                      <a:pt x="98087" y="90182"/>
                      <a:pt x="104102" y="90182"/>
                    </a:cubicBezTo>
                    <a:cubicBezTo>
                      <a:pt x="115733" y="90182"/>
                      <a:pt x="122952" y="80392"/>
                      <a:pt x="122952" y="76197"/>
                    </a:cubicBezTo>
                    <a:cubicBezTo>
                      <a:pt x="122952" y="73799"/>
                      <a:pt x="120545" y="73799"/>
                      <a:pt x="119543" y="73799"/>
                    </a:cubicBezTo>
                    <a:cubicBezTo>
                      <a:pt x="116936" y="73799"/>
                      <a:pt x="116535" y="74598"/>
                      <a:pt x="116134" y="75797"/>
                    </a:cubicBezTo>
                    <a:cubicBezTo>
                      <a:pt x="113326" y="83389"/>
                      <a:pt x="107110" y="84588"/>
                      <a:pt x="104704" y="84588"/>
                    </a:cubicBezTo>
                    <a:cubicBezTo>
                      <a:pt x="101897" y="84588"/>
                      <a:pt x="98488" y="84588"/>
                      <a:pt x="97485" y="60014"/>
                    </a:cubicBezTo>
                    <a:close/>
                    <a:moveTo>
                      <a:pt x="81844" y="66807"/>
                    </a:moveTo>
                    <a:cubicBezTo>
                      <a:pt x="62193" y="82790"/>
                      <a:pt x="45148" y="84588"/>
                      <a:pt x="37529" y="84588"/>
                    </a:cubicBezTo>
                    <a:cubicBezTo>
                      <a:pt x="24294" y="84588"/>
                      <a:pt x="16875" y="75797"/>
                      <a:pt x="16875" y="62411"/>
                    </a:cubicBezTo>
                    <a:cubicBezTo>
                      <a:pt x="16875" y="56617"/>
                      <a:pt x="19682" y="34840"/>
                      <a:pt x="30109" y="21055"/>
                    </a:cubicBezTo>
                    <a:cubicBezTo>
                      <a:pt x="39333" y="9068"/>
                      <a:pt x="50763" y="5671"/>
                      <a:pt x="57781" y="5671"/>
                    </a:cubicBezTo>
                    <a:cubicBezTo>
                      <a:pt x="73823" y="5671"/>
                      <a:pt x="78435" y="21055"/>
                      <a:pt x="80040" y="33442"/>
                    </a:cubicBezTo>
                    <a:cubicBezTo>
                      <a:pt x="81243" y="42033"/>
                      <a:pt x="80842" y="56218"/>
                      <a:pt x="81844" y="66807"/>
                    </a:cubicBez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8" name="任意多边形: 形状 47">
                <a:extLst>
                  <a:ext uri="{FF2B5EF4-FFF2-40B4-BE49-F238E27FC236}">
                    <a16:creationId xmlns:a16="http://schemas.microsoft.com/office/drawing/2014/main" id="{50725A74-3EBA-4C49-968D-E23204E17A7F}"/>
                  </a:ext>
                </a:extLst>
              </p:cNvPr>
              <p:cNvSpPr/>
              <p:nvPr>
                <p:custDataLst>
                  <p:tags r:id="rId8"/>
                </p:custDataLst>
              </p:nvPr>
            </p:nvSpPr>
            <p:spPr>
              <a:xfrm>
                <a:off x="11130530" y="5247242"/>
                <a:ext cx="117157" cy="179609"/>
              </a:xfrm>
              <a:custGeom>
                <a:avLst/>
                <a:gdLst>
                  <a:gd name="connsiteX0" fmla="*/ 117394 w 117157"/>
                  <a:gd name="connsiteY0" fmla="*/ 27848 h 179609"/>
                  <a:gd name="connsiteX1" fmla="*/ 84508 w 117157"/>
                  <a:gd name="connsiteY1" fmla="*/ 77 h 179609"/>
                  <a:gd name="connsiteX2" fmla="*/ 31771 w 117157"/>
                  <a:gd name="connsiteY2" fmla="*/ 51423 h 179609"/>
                  <a:gd name="connsiteX3" fmla="*/ 289 w 117157"/>
                  <a:gd name="connsiteY3" fmla="*/ 177290 h 179609"/>
                  <a:gd name="connsiteX4" fmla="*/ 3096 w 117157"/>
                  <a:gd name="connsiteY4" fmla="*/ 179687 h 179609"/>
                  <a:gd name="connsiteX5" fmla="*/ 6906 w 117157"/>
                  <a:gd name="connsiteY5" fmla="*/ 178288 h 179609"/>
                  <a:gd name="connsiteX6" fmla="*/ 20341 w 117157"/>
                  <a:gd name="connsiteY6" fmla="*/ 124945 h 179609"/>
                  <a:gd name="connsiteX7" fmla="*/ 50419 w 117157"/>
                  <a:gd name="connsiteY7" fmla="*/ 142726 h 179609"/>
                  <a:gd name="connsiteX8" fmla="*/ 110175 w 117157"/>
                  <a:gd name="connsiteY8" fmla="*/ 91980 h 179609"/>
                  <a:gd name="connsiteX9" fmla="*/ 94535 w 117157"/>
                  <a:gd name="connsiteY9" fmla="*/ 61612 h 179609"/>
                  <a:gd name="connsiteX10" fmla="*/ 117394 w 117157"/>
                  <a:gd name="connsiteY10" fmla="*/ 27848 h 179609"/>
                  <a:gd name="connsiteX11" fmla="*/ 77691 w 117157"/>
                  <a:gd name="connsiteY11" fmla="*/ 61412 h 179609"/>
                  <a:gd name="connsiteX12" fmla="*/ 67464 w 117157"/>
                  <a:gd name="connsiteY12" fmla="*/ 62811 h 179609"/>
                  <a:gd name="connsiteX13" fmla="*/ 58039 w 117157"/>
                  <a:gd name="connsiteY13" fmla="*/ 61812 h 179609"/>
                  <a:gd name="connsiteX14" fmla="*/ 67464 w 117157"/>
                  <a:gd name="connsiteY14" fmla="*/ 60413 h 179609"/>
                  <a:gd name="connsiteX15" fmla="*/ 77691 w 117157"/>
                  <a:gd name="connsiteY15" fmla="*/ 61412 h 179609"/>
                  <a:gd name="connsiteX16" fmla="*/ 104160 w 117157"/>
                  <a:gd name="connsiteY16" fmla="*/ 24252 h 179609"/>
                  <a:gd name="connsiteX17" fmla="*/ 86514 w 117157"/>
                  <a:gd name="connsiteY17" fmla="*/ 57416 h 179609"/>
                  <a:gd name="connsiteX18" fmla="*/ 67664 w 117157"/>
                  <a:gd name="connsiteY18" fmla="*/ 54819 h 179609"/>
                  <a:gd name="connsiteX19" fmla="*/ 50620 w 117157"/>
                  <a:gd name="connsiteY19" fmla="*/ 62411 h 179609"/>
                  <a:gd name="connsiteX20" fmla="*/ 67063 w 117157"/>
                  <a:gd name="connsiteY20" fmla="*/ 68205 h 179609"/>
                  <a:gd name="connsiteX21" fmla="*/ 86113 w 117157"/>
                  <a:gd name="connsiteY21" fmla="*/ 65408 h 179609"/>
                  <a:gd name="connsiteX22" fmla="*/ 95337 w 117157"/>
                  <a:gd name="connsiteY22" fmla="*/ 86586 h 179609"/>
                  <a:gd name="connsiteX23" fmla="*/ 51021 w 117157"/>
                  <a:gd name="connsiteY23" fmla="*/ 137132 h 179609"/>
                  <a:gd name="connsiteX24" fmla="*/ 24552 w 117157"/>
                  <a:gd name="connsiteY24" fmla="*/ 111959 h 179609"/>
                  <a:gd name="connsiteX25" fmla="*/ 25153 w 117157"/>
                  <a:gd name="connsiteY25" fmla="*/ 106165 h 179609"/>
                  <a:gd name="connsiteX26" fmla="*/ 38388 w 117157"/>
                  <a:gd name="connsiteY26" fmla="*/ 53021 h 179609"/>
                  <a:gd name="connsiteX27" fmla="*/ 84107 w 117157"/>
                  <a:gd name="connsiteY27" fmla="*/ 5671 h 179609"/>
                  <a:gd name="connsiteX28" fmla="*/ 104160 w 117157"/>
                  <a:gd name="connsiteY28" fmla="*/ 24252 h 17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57" h="179609">
                    <a:moveTo>
                      <a:pt x="117394" y="27848"/>
                    </a:moveTo>
                    <a:cubicBezTo>
                      <a:pt x="117394" y="10266"/>
                      <a:pt x="102154" y="77"/>
                      <a:pt x="84508" y="77"/>
                    </a:cubicBezTo>
                    <a:cubicBezTo>
                      <a:pt x="57037" y="77"/>
                      <a:pt x="36784" y="31244"/>
                      <a:pt x="31771" y="51423"/>
                    </a:cubicBezTo>
                    <a:lnTo>
                      <a:pt x="289" y="177290"/>
                    </a:lnTo>
                    <a:cubicBezTo>
                      <a:pt x="-112" y="178688"/>
                      <a:pt x="1893" y="179687"/>
                      <a:pt x="3096" y="179687"/>
                    </a:cubicBezTo>
                    <a:cubicBezTo>
                      <a:pt x="4901" y="179687"/>
                      <a:pt x="6505" y="179487"/>
                      <a:pt x="6906" y="178288"/>
                    </a:cubicBezTo>
                    <a:lnTo>
                      <a:pt x="20341" y="124945"/>
                    </a:lnTo>
                    <a:cubicBezTo>
                      <a:pt x="24552" y="134135"/>
                      <a:pt x="34177" y="142726"/>
                      <a:pt x="50419" y="142726"/>
                    </a:cubicBezTo>
                    <a:cubicBezTo>
                      <a:pt x="78493" y="142726"/>
                      <a:pt x="110175" y="122547"/>
                      <a:pt x="110175" y="91980"/>
                    </a:cubicBezTo>
                    <a:cubicBezTo>
                      <a:pt x="110175" y="80192"/>
                      <a:pt x="104761" y="68205"/>
                      <a:pt x="94535" y="61612"/>
                    </a:cubicBezTo>
                    <a:cubicBezTo>
                      <a:pt x="104360" y="55419"/>
                      <a:pt x="117394" y="44031"/>
                      <a:pt x="117394" y="27848"/>
                    </a:cubicBezTo>
                    <a:close/>
                    <a:moveTo>
                      <a:pt x="77691" y="61412"/>
                    </a:moveTo>
                    <a:cubicBezTo>
                      <a:pt x="74683" y="62012"/>
                      <a:pt x="73279" y="62811"/>
                      <a:pt x="67464" y="62811"/>
                    </a:cubicBezTo>
                    <a:cubicBezTo>
                      <a:pt x="64256" y="62811"/>
                      <a:pt x="59443" y="62611"/>
                      <a:pt x="58039" y="61812"/>
                    </a:cubicBezTo>
                    <a:cubicBezTo>
                      <a:pt x="60045" y="60613"/>
                      <a:pt x="65659" y="60413"/>
                      <a:pt x="67464" y="60413"/>
                    </a:cubicBezTo>
                    <a:cubicBezTo>
                      <a:pt x="70472" y="60413"/>
                      <a:pt x="74883" y="60613"/>
                      <a:pt x="77691" y="61412"/>
                    </a:cubicBezTo>
                    <a:close/>
                    <a:moveTo>
                      <a:pt x="104160" y="24252"/>
                    </a:moveTo>
                    <a:cubicBezTo>
                      <a:pt x="104160" y="34840"/>
                      <a:pt x="98946" y="50424"/>
                      <a:pt x="86514" y="57416"/>
                    </a:cubicBezTo>
                    <a:cubicBezTo>
                      <a:pt x="82704" y="56218"/>
                      <a:pt x="78894" y="54819"/>
                      <a:pt x="67664" y="54819"/>
                    </a:cubicBezTo>
                    <a:cubicBezTo>
                      <a:pt x="60646" y="54819"/>
                      <a:pt x="50620" y="55219"/>
                      <a:pt x="50620" y="62411"/>
                    </a:cubicBezTo>
                    <a:cubicBezTo>
                      <a:pt x="50620" y="67406"/>
                      <a:pt x="56836" y="68205"/>
                      <a:pt x="67063" y="68205"/>
                    </a:cubicBezTo>
                    <a:cubicBezTo>
                      <a:pt x="73881" y="68205"/>
                      <a:pt x="79896" y="67206"/>
                      <a:pt x="86113" y="65408"/>
                    </a:cubicBezTo>
                    <a:cubicBezTo>
                      <a:pt x="92128" y="69604"/>
                      <a:pt x="95337" y="77795"/>
                      <a:pt x="95337" y="86586"/>
                    </a:cubicBezTo>
                    <a:cubicBezTo>
                      <a:pt x="95337" y="115555"/>
                      <a:pt x="75485" y="137132"/>
                      <a:pt x="51021" y="137132"/>
                    </a:cubicBezTo>
                    <a:cubicBezTo>
                      <a:pt x="35581" y="137132"/>
                      <a:pt x="24552" y="127742"/>
                      <a:pt x="24552" y="111959"/>
                    </a:cubicBezTo>
                    <a:cubicBezTo>
                      <a:pt x="24552" y="109961"/>
                      <a:pt x="24752" y="107963"/>
                      <a:pt x="25153" y="106165"/>
                    </a:cubicBezTo>
                    <a:lnTo>
                      <a:pt x="38388" y="53021"/>
                    </a:lnTo>
                    <a:cubicBezTo>
                      <a:pt x="43201" y="34041"/>
                      <a:pt x="60847" y="5671"/>
                      <a:pt x="84107" y="5671"/>
                    </a:cubicBezTo>
                    <a:cubicBezTo>
                      <a:pt x="95938" y="5671"/>
                      <a:pt x="104160" y="12064"/>
                      <a:pt x="104160" y="24252"/>
                    </a:cubicBezTo>
                    <a:close/>
                  </a:path>
                </a:pathLst>
              </a:custGeom>
              <a:solidFill>
                <a:srgbClr val="000000"/>
              </a:solidFill>
              <a:ln w="292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44" name="文本框 43">
              <a:extLst>
                <a:ext uri="{FF2B5EF4-FFF2-40B4-BE49-F238E27FC236}">
                  <a16:creationId xmlns:a16="http://schemas.microsoft.com/office/drawing/2014/main" id="{D642B5FE-29F9-454F-A40C-137106D6A479}"/>
                </a:ext>
              </a:extLst>
            </p:cNvPr>
            <p:cNvSpPr txBox="1"/>
            <p:nvPr/>
          </p:nvSpPr>
          <p:spPr bwMode="auto">
            <a:xfrm>
              <a:off x="8795678" y="2858725"/>
              <a:ext cx="1216589" cy="369332"/>
            </a:xfrm>
            <a:prstGeom prst="rect">
              <a:avLst/>
            </a:prstGeom>
            <a:noFill/>
            <a:ln>
              <a:noFill/>
            </a:ln>
          </p:spPr>
          <p:txBody>
            <a:bodyPr wrap="square" rtlCol="0">
              <a:spAutoFit/>
            </a:bodyPr>
            <a:lstStyle/>
            <a:p>
              <a:pPr algn="ctr" eaLnBrk="1" hangingPunct="1"/>
              <a:r>
                <a:rPr lang="zh-CN" altLang="en-US" dirty="0">
                  <a:solidFill>
                    <a:schemeClr val="tx2"/>
                  </a:solidFill>
                  <a:latin typeface="楷体" panose="02010609060101010101" pitchFamily="49" charset="-122"/>
                  <a:ea typeface="楷体" panose="02010609060101010101" pitchFamily="49" charset="-122"/>
                </a:rPr>
                <a:t>有效度规</a:t>
              </a:r>
            </a:p>
          </p:txBody>
        </p:sp>
      </p:grpSp>
      <p:sp>
        <p:nvSpPr>
          <p:cNvPr id="57" name="文本框 56">
            <a:extLst>
              <a:ext uri="{FF2B5EF4-FFF2-40B4-BE49-F238E27FC236}">
                <a16:creationId xmlns:a16="http://schemas.microsoft.com/office/drawing/2014/main" id="{40F541FC-86C0-437E-B911-29E2D7A05957}"/>
              </a:ext>
            </a:extLst>
          </p:cNvPr>
          <p:cNvSpPr txBox="1"/>
          <p:nvPr/>
        </p:nvSpPr>
        <p:spPr>
          <a:xfrm>
            <a:off x="6380330" y="6090128"/>
            <a:ext cx="1303498"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Total metric</a:t>
            </a:r>
            <a:endParaRPr lang="zh-CN" altLang="en-US" dirty="0">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DA1F44C2-5C34-4FF7-8518-035D172853E9}"/>
              </a:ext>
            </a:extLst>
          </p:cNvPr>
          <p:cNvSpPr txBox="1"/>
          <p:nvPr/>
        </p:nvSpPr>
        <p:spPr>
          <a:xfrm>
            <a:off x="9524675" y="6436278"/>
            <a:ext cx="1674497"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Effective metric</a:t>
            </a:r>
            <a:endParaRPr lang="zh-CN" altLang="en-US" dirty="0">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2BC9CB09-4D22-4719-AC0C-025BCE74D385}"/>
              </a:ext>
            </a:extLst>
          </p:cNvPr>
          <p:cNvSpPr txBox="1"/>
          <p:nvPr/>
        </p:nvSpPr>
        <p:spPr>
          <a:xfrm>
            <a:off x="7836216" y="6408531"/>
            <a:ext cx="1037463"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Self field</a:t>
            </a:r>
            <a:endParaRPr lang="zh-CN" altLang="en-US" dirty="0">
              <a:latin typeface="Times New Roman" panose="02020603050405020304" pitchFamily="18" charset="0"/>
              <a:cs typeface="Times New Roman" panose="02020603050405020304" pitchFamily="18" charset="0"/>
            </a:endParaRPr>
          </a:p>
        </p:txBody>
      </p:sp>
      <p:graphicFrame>
        <p:nvGraphicFramePr>
          <p:cNvPr id="60" name="对象 59">
            <a:extLst>
              <a:ext uri="{FF2B5EF4-FFF2-40B4-BE49-F238E27FC236}">
                <a16:creationId xmlns:a16="http://schemas.microsoft.com/office/drawing/2014/main" id="{E8009AF7-C6CE-4223-BB10-E76F0AA29DCF}"/>
              </a:ext>
            </a:extLst>
          </p:cNvPr>
          <p:cNvGraphicFramePr>
            <a:graphicFrameLocks noChangeAspect="1"/>
          </p:cNvGraphicFramePr>
          <p:nvPr>
            <p:extLst>
              <p:ext uri="{D42A27DB-BD31-4B8C-83A1-F6EECF244321}">
                <p14:modId xmlns:p14="http://schemas.microsoft.com/office/powerpoint/2010/main" val="4081496599"/>
              </p:ext>
            </p:extLst>
          </p:nvPr>
        </p:nvGraphicFramePr>
        <p:xfrm>
          <a:off x="1700877" y="4890032"/>
          <a:ext cx="2995613" cy="409575"/>
        </p:xfrm>
        <a:graphic>
          <a:graphicData uri="http://schemas.openxmlformats.org/presentationml/2006/ole">
            <mc:AlternateContent xmlns:mc="http://schemas.openxmlformats.org/markup-compatibility/2006">
              <mc:Choice xmlns:v="urn:schemas-microsoft-com:vml" Requires="v">
                <p:oleObj spid="_x0000_s97291" name="Formula" r:id="rId48" imgW="1517760" imgH="208440" progId="Equation.Ribbit">
                  <p:embed/>
                </p:oleObj>
              </mc:Choice>
              <mc:Fallback>
                <p:oleObj name="Formula" r:id="rId48" imgW="1517760" imgH="208440" progId="Equation.Ribbit">
                  <p:embed/>
                  <p:pic>
                    <p:nvPicPr>
                      <p:cNvPr id="10" name="对象 9">
                        <a:extLst>
                          <a:ext uri="{FF2B5EF4-FFF2-40B4-BE49-F238E27FC236}">
                            <a16:creationId xmlns:a16="http://schemas.microsoft.com/office/drawing/2014/main" id="{0EE4E681-7CC5-492E-A976-45372542CAB1}"/>
                          </a:ext>
                        </a:extLst>
                      </p:cNvPr>
                      <p:cNvPicPr/>
                      <p:nvPr/>
                    </p:nvPicPr>
                    <p:blipFill>
                      <a:blip r:embed="rId49"/>
                      <a:stretch>
                        <a:fillRect/>
                      </a:stretch>
                    </p:blipFill>
                    <p:spPr>
                      <a:xfrm>
                        <a:off x="1700877" y="4890032"/>
                        <a:ext cx="2995613" cy="409575"/>
                      </a:xfrm>
                      <a:prstGeom prst="rect">
                        <a:avLst/>
                      </a:prstGeom>
                    </p:spPr>
                  </p:pic>
                </p:oleObj>
              </mc:Fallback>
            </mc:AlternateContent>
          </a:graphicData>
        </a:graphic>
      </p:graphicFrame>
      <p:graphicFrame>
        <p:nvGraphicFramePr>
          <p:cNvPr id="61" name="对象 60">
            <a:extLst>
              <a:ext uri="{FF2B5EF4-FFF2-40B4-BE49-F238E27FC236}">
                <a16:creationId xmlns:a16="http://schemas.microsoft.com/office/drawing/2014/main" id="{6A7C8DC4-2135-4B6F-BD49-456FEE4200AC}"/>
              </a:ext>
            </a:extLst>
          </p:cNvPr>
          <p:cNvGraphicFramePr>
            <a:graphicFrameLocks noChangeAspect="1"/>
          </p:cNvGraphicFramePr>
          <p:nvPr>
            <p:extLst>
              <p:ext uri="{D42A27DB-BD31-4B8C-83A1-F6EECF244321}">
                <p14:modId xmlns:p14="http://schemas.microsoft.com/office/powerpoint/2010/main" val="156563565"/>
              </p:ext>
            </p:extLst>
          </p:nvPr>
        </p:nvGraphicFramePr>
        <p:xfrm>
          <a:off x="551812" y="5399882"/>
          <a:ext cx="4394200" cy="409575"/>
        </p:xfrm>
        <a:graphic>
          <a:graphicData uri="http://schemas.openxmlformats.org/presentationml/2006/ole">
            <mc:AlternateContent xmlns:mc="http://schemas.openxmlformats.org/markup-compatibility/2006">
              <mc:Choice xmlns:v="urn:schemas-microsoft-com:vml" Requires="v">
                <p:oleObj spid="_x0000_s97292" name="Formula" r:id="rId50" imgW="2225160" imgH="208440" progId="Equation.Ribbit">
                  <p:embed/>
                </p:oleObj>
              </mc:Choice>
              <mc:Fallback>
                <p:oleObj name="Formula" r:id="rId50" imgW="2225160" imgH="208440" progId="Equation.Ribbit">
                  <p:embed/>
                  <p:pic>
                    <p:nvPicPr>
                      <p:cNvPr id="46" name="对象 45">
                        <a:extLst>
                          <a:ext uri="{FF2B5EF4-FFF2-40B4-BE49-F238E27FC236}">
                            <a16:creationId xmlns:a16="http://schemas.microsoft.com/office/drawing/2014/main" id="{42CB45DF-E367-4E39-9A42-45C5F023B395}"/>
                          </a:ext>
                        </a:extLst>
                      </p:cNvPr>
                      <p:cNvPicPr/>
                      <p:nvPr/>
                    </p:nvPicPr>
                    <p:blipFill>
                      <a:blip r:embed="rId51"/>
                      <a:stretch>
                        <a:fillRect/>
                      </a:stretch>
                    </p:blipFill>
                    <p:spPr>
                      <a:xfrm>
                        <a:off x="551812" y="5399882"/>
                        <a:ext cx="4394200" cy="409575"/>
                      </a:xfrm>
                      <a:prstGeom prst="rect">
                        <a:avLst/>
                      </a:prstGeom>
                    </p:spPr>
                  </p:pic>
                </p:oleObj>
              </mc:Fallback>
            </mc:AlternateContent>
          </a:graphicData>
        </a:graphic>
      </p:graphicFrame>
      <p:graphicFrame>
        <p:nvGraphicFramePr>
          <p:cNvPr id="62" name="对象 61">
            <a:extLst>
              <a:ext uri="{FF2B5EF4-FFF2-40B4-BE49-F238E27FC236}">
                <a16:creationId xmlns:a16="http://schemas.microsoft.com/office/drawing/2014/main" id="{0C7818DF-C8FA-4F03-AB88-39AA62B94930}"/>
              </a:ext>
            </a:extLst>
          </p:cNvPr>
          <p:cNvGraphicFramePr>
            <a:graphicFrameLocks noChangeAspect="1"/>
          </p:cNvGraphicFramePr>
          <p:nvPr>
            <p:extLst>
              <p:ext uri="{D42A27DB-BD31-4B8C-83A1-F6EECF244321}">
                <p14:modId xmlns:p14="http://schemas.microsoft.com/office/powerpoint/2010/main" val="4041335132"/>
              </p:ext>
            </p:extLst>
          </p:nvPr>
        </p:nvGraphicFramePr>
        <p:xfrm>
          <a:off x="1211051" y="6014172"/>
          <a:ext cx="2244725" cy="534988"/>
        </p:xfrm>
        <a:graphic>
          <a:graphicData uri="http://schemas.openxmlformats.org/presentationml/2006/ole">
            <mc:AlternateContent xmlns:mc="http://schemas.openxmlformats.org/markup-compatibility/2006">
              <mc:Choice xmlns:v="urn:schemas-microsoft-com:vml" Requires="v">
                <p:oleObj spid="_x0000_s97293" name="Formula" r:id="rId52" imgW="1136880" imgH="270720" progId="Equation.Ribbit">
                  <p:embed/>
                </p:oleObj>
              </mc:Choice>
              <mc:Fallback>
                <p:oleObj name="Formula" r:id="rId52" imgW="1136880" imgH="270720" progId="Equation.Ribbit">
                  <p:embed/>
                  <p:pic>
                    <p:nvPicPr>
                      <p:cNvPr id="63" name="对象 62">
                        <a:extLst>
                          <a:ext uri="{FF2B5EF4-FFF2-40B4-BE49-F238E27FC236}">
                            <a16:creationId xmlns:a16="http://schemas.microsoft.com/office/drawing/2014/main" id="{BC3C65F0-A3F3-498F-8DFE-30CD4FFAA9A1}"/>
                          </a:ext>
                        </a:extLst>
                      </p:cNvPr>
                      <p:cNvPicPr/>
                      <p:nvPr/>
                    </p:nvPicPr>
                    <p:blipFill>
                      <a:blip r:embed="rId53"/>
                      <a:stretch>
                        <a:fillRect/>
                      </a:stretch>
                    </p:blipFill>
                    <p:spPr>
                      <a:xfrm>
                        <a:off x="1211051" y="6014172"/>
                        <a:ext cx="2244725" cy="534988"/>
                      </a:xfrm>
                      <a:prstGeom prst="rect">
                        <a:avLst/>
                      </a:prstGeom>
                    </p:spPr>
                  </p:pic>
                </p:oleObj>
              </mc:Fallback>
            </mc:AlternateContent>
          </a:graphicData>
        </a:graphic>
      </p:graphicFrame>
    </p:spTree>
    <p:extLst>
      <p:ext uri="{BB962C8B-B14F-4D97-AF65-F5344CB8AC3E}">
        <p14:creationId xmlns:p14="http://schemas.microsoft.com/office/powerpoint/2010/main" val="1412937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Conclusion</a:t>
            </a:r>
            <a:endParaRPr lang="zh-CN" altLang="en-US" dirty="0"/>
          </a:p>
        </p:txBody>
      </p:sp>
      <p:sp>
        <p:nvSpPr>
          <p:cNvPr id="3" name="内容占位符 2"/>
          <p:cNvSpPr>
            <a:spLocks noGrp="1"/>
          </p:cNvSpPr>
          <p:nvPr>
            <p:ph idx="4294967295"/>
          </p:nvPr>
        </p:nvSpPr>
        <p:spPr>
          <a:xfrm>
            <a:off x="491875" y="1314618"/>
            <a:ext cx="11208249" cy="4844135"/>
          </a:xfrm>
          <a:prstGeom prst="rect">
            <a:avLst/>
          </a:prstGeom>
        </p:spPr>
        <p:txBody>
          <a:bodyPr>
            <a:normAutofit/>
          </a:bodyPr>
          <a:lstStyle/>
          <a:p>
            <a:r>
              <a:rPr lang="en-US" altLang="zh-CN" dirty="0"/>
              <a:t>EMRIs carry rich physics information</a:t>
            </a:r>
          </a:p>
          <a:p>
            <a:r>
              <a:rPr lang="en-US" altLang="zh-CN" dirty="0"/>
              <a:t>EMRIs can be used to probe the DM environment around astrophysical BHs, provide the information and constraints on the property of DM like the compactness of DM halos</a:t>
            </a:r>
          </a:p>
          <a:p>
            <a:r>
              <a:rPr lang="en-US" altLang="zh-CN" dirty="0"/>
              <a:t>PBHs </a:t>
            </a:r>
            <a:r>
              <a:rPr lang="en-US" altLang="zh-CN" dirty="0" err="1"/>
              <a:t>inspiral</a:t>
            </a:r>
            <a:r>
              <a:rPr lang="en-US" altLang="zh-CN" dirty="0"/>
              <a:t> inside NSs (The unique characteristics of GW frequency) can probe the NS internal structure, NS population and physics under extreme conditions</a:t>
            </a:r>
          </a:p>
          <a:p>
            <a:r>
              <a:rPr lang="en-US" altLang="zh-CN" dirty="0"/>
              <a:t>EMRIs can be used to probe fundamental physics and BH hairs (the scalar or vector charges carried by the secondary black hole) </a:t>
            </a:r>
          </a:p>
          <a:p>
            <a:endParaRPr lang="en-US" altLang="zh-CN" dirty="0"/>
          </a:p>
        </p:txBody>
      </p:sp>
    </p:spTree>
    <p:extLst>
      <p:ext uri="{BB962C8B-B14F-4D97-AF65-F5344CB8AC3E}">
        <p14:creationId xmlns:p14="http://schemas.microsoft.com/office/powerpoint/2010/main" val="1428543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a:xfrm>
            <a:off x="2207568" y="2924945"/>
            <a:ext cx="7772400" cy="1470025"/>
          </a:xfrm>
        </p:spPr>
        <p:txBody>
          <a:bodyPr/>
          <a:lstStyle/>
          <a:p>
            <a:r>
              <a:rPr lang="en-US" altLang="zh-CN" sz="7200" dirty="0"/>
              <a:t>Thank you</a:t>
            </a:r>
            <a:endParaRPr lang="zh-CN" altLang="en-US" sz="7200" dirty="0"/>
          </a:p>
        </p:txBody>
      </p:sp>
    </p:spTree>
    <p:extLst>
      <p:ext uri="{BB962C8B-B14F-4D97-AF65-F5344CB8AC3E}">
        <p14:creationId xmlns:p14="http://schemas.microsoft.com/office/powerpoint/2010/main" val="2357681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1111D78-911C-48A8-9CD2-E0ACC66B2AC8}"/>
              </a:ext>
            </a:extLst>
          </p:cNvPr>
          <p:cNvSpPr>
            <a:spLocks noGrp="1"/>
          </p:cNvSpPr>
          <p:nvPr>
            <p:ph type="title"/>
          </p:nvPr>
        </p:nvSpPr>
        <p:spPr/>
        <p:txBody>
          <a:bodyPr/>
          <a:lstStyle/>
          <a:p>
            <a:r>
              <a:rPr lang="en-US" altLang="zh-CN" dirty="0"/>
              <a:t>Dark Matter (DM) around Black holes (BHs)</a:t>
            </a:r>
            <a:endParaRPr lang="zh-CN" altLang="en-US" dirty="0"/>
          </a:p>
        </p:txBody>
      </p:sp>
      <p:sp>
        <p:nvSpPr>
          <p:cNvPr id="2" name="内容占位符 1">
            <a:extLst>
              <a:ext uri="{FF2B5EF4-FFF2-40B4-BE49-F238E27FC236}">
                <a16:creationId xmlns:a16="http://schemas.microsoft.com/office/drawing/2014/main" id="{CDFD7D38-37DF-4162-80ED-618BCD028FCF}"/>
              </a:ext>
            </a:extLst>
          </p:cNvPr>
          <p:cNvSpPr>
            <a:spLocks noGrp="1"/>
          </p:cNvSpPr>
          <p:nvPr>
            <p:ph idx="4294967295"/>
          </p:nvPr>
        </p:nvSpPr>
        <p:spPr>
          <a:xfrm>
            <a:off x="768970" y="1290848"/>
            <a:ext cx="10515600" cy="4351338"/>
          </a:xfrm>
          <a:prstGeom prst="rect">
            <a:avLst/>
          </a:prstGeom>
        </p:spPr>
        <p:txBody>
          <a:bodyPr/>
          <a:lstStyle/>
          <a:p>
            <a:pPr>
              <a:buSzPct val="60000"/>
              <a:buFont typeface="Wingdings" panose="05000000000000000000" pitchFamily="2" charset="2"/>
              <a:buChar char="n"/>
            </a:pPr>
            <a:r>
              <a:rPr lang="en-US" altLang="zh-CN" dirty="0" err="1"/>
              <a:t>Hernquist</a:t>
            </a:r>
            <a:r>
              <a:rPr lang="en-US" altLang="zh-CN" dirty="0"/>
              <a:t>-type dark matter (DM)</a:t>
            </a:r>
            <a:r>
              <a:rPr lang="zh-CN" altLang="en-US" dirty="0"/>
              <a:t>，</a:t>
            </a:r>
            <a:r>
              <a:rPr lang="en-US" altLang="zh-CN" dirty="0"/>
              <a:t>total mass M</a:t>
            </a:r>
          </a:p>
          <a:p>
            <a:endParaRPr lang="en-US" altLang="zh-CN" dirty="0"/>
          </a:p>
          <a:p>
            <a:endParaRPr lang="en-US" altLang="zh-CN" dirty="0"/>
          </a:p>
          <a:p>
            <a:pPr>
              <a:buSzPct val="60000"/>
              <a:buFont typeface="Wingdings" panose="05000000000000000000" pitchFamily="2" charset="2"/>
              <a:buChar char="n"/>
            </a:pPr>
            <a:r>
              <a:rPr lang="en-US" altLang="zh-CN" dirty="0"/>
              <a:t>Black hole (BH) spacetime: non-vacuum solution</a:t>
            </a:r>
            <a:endParaRPr lang="zh-CN" altLang="en-US" dirty="0"/>
          </a:p>
        </p:txBody>
      </p:sp>
      <p:graphicFrame>
        <p:nvGraphicFramePr>
          <p:cNvPr id="5" name="对象 4">
            <a:extLst>
              <a:ext uri="{FF2B5EF4-FFF2-40B4-BE49-F238E27FC236}">
                <a16:creationId xmlns:a16="http://schemas.microsoft.com/office/drawing/2014/main" id="{931AA3C8-9913-4338-9AEF-F32B2499112B}"/>
              </a:ext>
            </a:extLst>
          </p:cNvPr>
          <p:cNvGraphicFramePr>
            <a:graphicFrameLocks noChangeAspect="1"/>
          </p:cNvGraphicFramePr>
          <p:nvPr>
            <p:extLst/>
          </p:nvPr>
        </p:nvGraphicFramePr>
        <p:xfrm>
          <a:off x="2716172" y="1867195"/>
          <a:ext cx="3703637" cy="709612"/>
        </p:xfrm>
        <a:graphic>
          <a:graphicData uri="http://schemas.openxmlformats.org/presentationml/2006/ole">
            <mc:AlternateContent xmlns:mc="http://schemas.openxmlformats.org/markup-compatibility/2006">
              <mc:Choice xmlns:v="urn:schemas-microsoft-com:vml" Requires="v">
                <p:oleObj spid="_x0000_s52908" name="Formula" r:id="rId3" imgW="2143800" imgH="411480" progId="Equation.Ribbit">
                  <p:embed/>
                </p:oleObj>
              </mc:Choice>
              <mc:Fallback>
                <p:oleObj name="Formula" r:id="rId3" imgW="2143800" imgH="411480" progId="Equation.Ribbit">
                  <p:embed/>
                  <p:pic>
                    <p:nvPicPr>
                      <p:cNvPr id="5" name="对象 4">
                        <a:extLst>
                          <a:ext uri="{FF2B5EF4-FFF2-40B4-BE49-F238E27FC236}">
                            <a16:creationId xmlns:a16="http://schemas.microsoft.com/office/drawing/2014/main" id="{931AA3C8-9913-4338-9AEF-F32B2499112B}"/>
                          </a:ext>
                        </a:extLst>
                      </p:cNvPr>
                      <p:cNvPicPr/>
                      <p:nvPr/>
                    </p:nvPicPr>
                    <p:blipFill>
                      <a:blip r:embed="rId4"/>
                      <a:stretch>
                        <a:fillRect/>
                      </a:stretch>
                    </p:blipFill>
                    <p:spPr>
                      <a:xfrm>
                        <a:off x="2716172" y="1867195"/>
                        <a:ext cx="3703637" cy="709612"/>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C746FD78-FCA7-45F0-8772-7A7FD58442EC}"/>
              </a:ext>
            </a:extLst>
          </p:cNvPr>
          <p:cNvGraphicFramePr>
            <a:graphicFrameLocks noChangeAspect="1"/>
          </p:cNvGraphicFramePr>
          <p:nvPr>
            <p:extLst/>
          </p:nvPr>
        </p:nvGraphicFramePr>
        <p:xfrm>
          <a:off x="3157385" y="3498350"/>
          <a:ext cx="3021012" cy="306387"/>
        </p:xfrm>
        <a:graphic>
          <a:graphicData uri="http://schemas.openxmlformats.org/presentationml/2006/ole">
            <mc:AlternateContent xmlns:mc="http://schemas.openxmlformats.org/markup-compatibility/2006">
              <mc:Choice xmlns:v="urn:schemas-microsoft-com:vml" Requires="v">
                <p:oleObj spid="_x0000_s52909" name="Formula" r:id="rId5" imgW="1747800" imgH="177840" progId="Equation.Ribbit">
                  <p:embed/>
                </p:oleObj>
              </mc:Choice>
              <mc:Fallback>
                <p:oleObj name="Formula" r:id="rId5" imgW="1747800" imgH="177840" progId="Equation.Ribbit">
                  <p:embed/>
                  <p:pic>
                    <p:nvPicPr>
                      <p:cNvPr id="6" name="对象 5">
                        <a:extLst>
                          <a:ext uri="{FF2B5EF4-FFF2-40B4-BE49-F238E27FC236}">
                            <a16:creationId xmlns:a16="http://schemas.microsoft.com/office/drawing/2014/main" id="{C746FD78-FCA7-45F0-8772-7A7FD58442EC}"/>
                          </a:ext>
                        </a:extLst>
                      </p:cNvPr>
                      <p:cNvPicPr/>
                      <p:nvPr/>
                    </p:nvPicPr>
                    <p:blipFill>
                      <a:blip r:embed="rId6"/>
                      <a:stretch>
                        <a:fillRect/>
                      </a:stretch>
                    </p:blipFill>
                    <p:spPr>
                      <a:xfrm>
                        <a:off x="3157385" y="3498350"/>
                        <a:ext cx="3021012" cy="306387"/>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637EEDA4-B744-4502-AA8C-088551706236}"/>
              </a:ext>
            </a:extLst>
          </p:cNvPr>
          <p:cNvGraphicFramePr>
            <a:graphicFrameLocks noChangeAspect="1"/>
          </p:cNvGraphicFramePr>
          <p:nvPr>
            <p:extLst/>
          </p:nvPr>
        </p:nvGraphicFramePr>
        <p:xfrm>
          <a:off x="1081722" y="4229310"/>
          <a:ext cx="5929313" cy="663575"/>
        </p:xfrm>
        <a:graphic>
          <a:graphicData uri="http://schemas.openxmlformats.org/presentationml/2006/ole">
            <mc:AlternateContent xmlns:mc="http://schemas.openxmlformats.org/markup-compatibility/2006">
              <mc:Choice xmlns:v="urn:schemas-microsoft-com:vml" Requires="v">
                <p:oleObj spid="_x0000_s52910" name="Formula" r:id="rId7" imgW="3430440" imgH="383760" progId="Equation.Ribbit">
                  <p:embed/>
                </p:oleObj>
              </mc:Choice>
              <mc:Fallback>
                <p:oleObj name="Formula" r:id="rId7" imgW="3430440" imgH="383760" progId="Equation.Ribbit">
                  <p:embed/>
                  <p:pic>
                    <p:nvPicPr>
                      <p:cNvPr id="7" name="对象 6">
                        <a:extLst>
                          <a:ext uri="{FF2B5EF4-FFF2-40B4-BE49-F238E27FC236}">
                            <a16:creationId xmlns:a16="http://schemas.microsoft.com/office/drawing/2014/main" id="{637EEDA4-B744-4502-AA8C-088551706236}"/>
                          </a:ext>
                        </a:extLst>
                      </p:cNvPr>
                      <p:cNvPicPr/>
                      <p:nvPr/>
                    </p:nvPicPr>
                    <p:blipFill>
                      <a:blip r:embed="rId8"/>
                      <a:stretch>
                        <a:fillRect/>
                      </a:stretch>
                    </p:blipFill>
                    <p:spPr>
                      <a:xfrm>
                        <a:off x="1081722" y="4229310"/>
                        <a:ext cx="5929313" cy="663575"/>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3514C384-DAF5-44BB-BAE5-C44B18FD458A}"/>
              </a:ext>
            </a:extLst>
          </p:cNvPr>
          <p:cNvGraphicFramePr>
            <a:graphicFrameLocks noChangeAspect="1"/>
          </p:cNvGraphicFramePr>
          <p:nvPr>
            <p:extLst/>
          </p:nvPr>
        </p:nvGraphicFramePr>
        <p:xfrm>
          <a:off x="4567990" y="5130281"/>
          <a:ext cx="2309812" cy="274638"/>
        </p:xfrm>
        <a:graphic>
          <a:graphicData uri="http://schemas.openxmlformats.org/presentationml/2006/ole">
            <mc:AlternateContent xmlns:mc="http://schemas.openxmlformats.org/markup-compatibility/2006">
              <mc:Choice xmlns:v="urn:schemas-microsoft-com:vml" Requires="v">
                <p:oleObj spid="_x0000_s52911" name="Formula" r:id="rId9" imgW="1336320" imgH="158760" progId="Equation.Ribbit">
                  <p:embed/>
                </p:oleObj>
              </mc:Choice>
              <mc:Fallback>
                <p:oleObj name="Formula" r:id="rId9" imgW="1336320" imgH="158760" progId="Equation.Ribbit">
                  <p:embed/>
                  <p:pic>
                    <p:nvPicPr>
                      <p:cNvPr id="8" name="对象 7">
                        <a:extLst>
                          <a:ext uri="{FF2B5EF4-FFF2-40B4-BE49-F238E27FC236}">
                            <a16:creationId xmlns:a16="http://schemas.microsoft.com/office/drawing/2014/main" id="{3514C384-DAF5-44BB-BAE5-C44B18FD458A}"/>
                          </a:ext>
                        </a:extLst>
                      </p:cNvPr>
                      <p:cNvPicPr/>
                      <p:nvPr/>
                    </p:nvPicPr>
                    <p:blipFill>
                      <a:blip r:embed="rId10"/>
                      <a:stretch>
                        <a:fillRect/>
                      </a:stretch>
                    </p:blipFill>
                    <p:spPr>
                      <a:xfrm>
                        <a:off x="4567990" y="5130281"/>
                        <a:ext cx="2309812" cy="274638"/>
                      </a:xfrm>
                      <a:prstGeom prst="rect">
                        <a:avLst/>
                      </a:prstGeom>
                    </p:spPr>
                  </p:pic>
                </p:oleObj>
              </mc:Fallback>
            </mc:AlternateContent>
          </a:graphicData>
        </a:graphic>
      </p:graphicFrame>
      <p:sp>
        <p:nvSpPr>
          <p:cNvPr id="9" name="文本框 8">
            <a:extLst>
              <a:ext uri="{FF2B5EF4-FFF2-40B4-BE49-F238E27FC236}">
                <a16:creationId xmlns:a16="http://schemas.microsoft.com/office/drawing/2014/main" id="{A9DF06D0-BF85-4DC3-8BCA-EA7EC61ABD3C}"/>
              </a:ext>
            </a:extLst>
          </p:cNvPr>
          <p:cNvSpPr txBox="1"/>
          <p:nvPr/>
        </p:nvSpPr>
        <p:spPr>
          <a:xfrm>
            <a:off x="7797165" y="6344519"/>
            <a:ext cx="4087979" cy="369332"/>
          </a:xfrm>
          <a:prstGeom prst="rect">
            <a:avLst/>
          </a:prstGeom>
          <a:noFill/>
        </p:spPr>
        <p:txBody>
          <a:bodyPr wrap="none" rtlCol="0">
            <a:spAutoFit/>
          </a:bodyPr>
          <a:lstStyle/>
          <a:p>
            <a:pPr eaLnBrk="0" fontAlgn="base" hangingPunct="0">
              <a:spcBef>
                <a:spcPct val="0"/>
              </a:spcBef>
              <a:spcAft>
                <a:spcPct val="0"/>
              </a:spcAft>
            </a:pPr>
            <a:r>
              <a:rPr lang="en-US" altLang="zh-CN" dirty="0">
                <a:latin typeface="华文楷体" panose="02010600040101010101" pitchFamily="2" charset="-122"/>
                <a:ea typeface="华文楷体" panose="02010600040101010101" pitchFamily="2" charset="-122"/>
              </a:rPr>
              <a:t>V. Cardoso </a:t>
            </a:r>
            <a:r>
              <a:rPr lang="en-US" altLang="zh-CN" dirty="0" err="1">
                <a:latin typeface="华文楷体" panose="02010600040101010101" pitchFamily="2" charset="-122"/>
                <a:ea typeface="华文楷体" panose="02010600040101010101" pitchFamily="2" charset="-122"/>
              </a:rPr>
              <a:t>etal</a:t>
            </a:r>
            <a:r>
              <a:rPr lang="en-US" altLang="zh-CN" dirty="0">
                <a:latin typeface="华文楷体" panose="02010600040101010101" pitchFamily="2" charset="-122"/>
                <a:ea typeface="华文楷体" panose="02010600040101010101" pitchFamily="2" charset="-122"/>
              </a:rPr>
              <a:t>., PRD 105, L061501 (2022)</a:t>
            </a:r>
            <a:endParaRPr lang="zh-CN" altLang="en-US" dirty="0">
              <a:latin typeface="华文楷体" panose="02010600040101010101" pitchFamily="2" charset="-122"/>
              <a:ea typeface="华文楷体" panose="02010600040101010101" pitchFamily="2" charset="-122"/>
            </a:endParaRPr>
          </a:p>
        </p:txBody>
      </p:sp>
      <p:sp>
        <p:nvSpPr>
          <p:cNvPr id="10" name="文本框 9">
            <a:extLst>
              <a:ext uri="{FF2B5EF4-FFF2-40B4-BE49-F238E27FC236}">
                <a16:creationId xmlns:a16="http://schemas.microsoft.com/office/drawing/2014/main" id="{53D89AA8-0067-447E-9D69-F32A41DD8828}"/>
              </a:ext>
            </a:extLst>
          </p:cNvPr>
          <p:cNvSpPr txBox="1"/>
          <p:nvPr/>
        </p:nvSpPr>
        <p:spPr>
          <a:xfrm>
            <a:off x="6383268" y="3406523"/>
            <a:ext cx="3991798" cy="461665"/>
          </a:xfrm>
          <a:prstGeom prst="rect">
            <a:avLst/>
          </a:prstGeom>
          <a:noFill/>
        </p:spPr>
        <p:txBody>
          <a:bodyPr wrap="none" rtlCol="0">
            <a:spAutoFit/>
          </a:bodyPr>
          <a:lstStyle/>
          <a:p>
            <a:r>
              <a:rPr lang="en-US" altLang="zh-CN" sz="2400" dirty="0">
                <a:solidFill>
                  <a:srgbClr val="3333CC"/>
                </a:solidFill>
                <a:latin typeface="Times New Roman" panose="02020603050405020304" pitchFamily="18" charset="0"/>
                <a:cs typeface="Times New Roman" panose="02020603050405020304" pitchFamily="18" charset="0"/>
              </a:rPr>
              <a:t>Anisotropic matter distribution</a:t>
            </a:r>
            <a:endParaRPr lang="zh-CN" altLang="en-US" sz="2400" dirty="0">
              <a:solidFill>
                <a:srgbClr val="3333CC"/>
              </a:solidFill>
              <a:latin typeface="Times New Roman" panose="02020603050405020304" pitchFamily="18" charset="0"/>
              <a:cs typeface="Times New Roman" panose="02020603050405020304" pitchFamily="18" charset="0"/>
            </a:endParaRPr>
          </a:p>
        </p:txBody>
      </p:sp>
      <p:graphicFrame>
        <p:nvGraphicFramePr>
          <p:cNvPr id="14" name="对象 13">
            <a:extLst>
              <a:ext uri="{FF2B5EF4-FFF2-40B4-BE49-F238E27FC236}">
                <a16:creationId xmlns:a16="http://schemas.microsoft.com/office/drawing/2014/main" id="{163DD397-D9E6-4A66-8DC0-354539476BC5}"/>
              </a:ext>
            </a:extLst>
          </p:cNvPr>
          <p:cNvGraphicFramePr>
            <a:graphicFrameLocks noChangeAspect="1"/>
          </p:cNvGraphicFramePr>
          <p:nvPr>
            <p:extLst/>
          </p:nvPr>
        </p:nvGraphicFramePr>
        <p:xfrm>
          <a:off x="8498641" y="4152169"/>
          <a:ext cx="1876425" cy="658812"/>
        </p:xfrm>
        <a:graphic>
          <a:graphicData uri="http://schemas.openxmlformats.org/presentationml/2006/ole">
            <mc:AlternateContent xmlns:mc="http://schemas.openxmlformats.org/markup-compatibility/2006">
              <mc:Choice xmlns:v="urn:schemas-microsoft-com:vml" Requires="v">
                <p:oleObj spid="_x0000_s52912" name="Formula" r:id="rId11" imgW="1086120" imgH="382320" progId="Equation.Ribbit">
                  <p:embed/>
                </p:oleObj>
              </mc:Choice>
              <mc:Fallback>
                <p:oleObj name="Formula" r:id="rId11" imgW="1086120" imgH="382320" progId="Equation.Ribbit">
                  <p:embed/>
                  <p:pic>
                    <p:nvPicPr>
                      <p:cNvPr id="14" name="对象 13">
                        <a:extLst>
                          <a:ext uri="{FF2B5EF4-FFF2-40B4-BE49-F238E27FC236}">
                            <a16:creationId xmlns:a16="http://schemas.microsoft.com/office/drawing/2014/main" id="{163DD397-D9E6-4A66-8DC0-354539476BC5}"/>
                          </a:ext>
                        </a:extLst>
                      </p:cNvPr>
                      <p:cNvPicPr/>
                      <p:nvPr/>
                    </p:nvPicPr>
                    <p:blipFill>
                      <a:blip r:embed="rId12"/>
                      <a:stretch>
                        <a:fillRect/>
                      </a:stretch>
                    </p:blipFill>
                    <p:spPr>
                      <a:xfrm>
                        <a:off x="8498641" y="4152169"/>
                        <a:ext cx="1876425" cy="658812"/>
                      </a:xfrm>
                      <a:prstGeom prst="rect">
                        <a:avLst/>
                      </a:prstGeom>
                    </p:spPr>
                  </p:pic>
                </p:oleObj>
              </mc:Fallback>
            </mc:AlternateContent>
          </a:graphicData>
        </a:graphic>
      </p:graphicFrame>
      <p:sp>
        <p:nvSpPr>
          <p:cNvPr id="19" name="文本框 18">
            <a:extLst>
              <a:ext uri="{FF2B5EF4-FFF2-40B4-BE49-F238E27FC236}">
                <a16:creationId xmlns:a16="http://schemas.microsoft.com/office/drawing/2014/main" id="{756B384D-83C8-4BA0-8718-6593B39730B2}"/>
              </a:ext>
            </a:extLst>
          </p:cNvPr>
          <p:cNvSpPr txBox="1"/>
          <p:nvPr/>
        </p:nvSpPr>
        <p:spPr>
          <a:xfrm>
            <a:off x="6474882" y="2391369"/>
            <a:ext cx="1824538" cy="461665"/>
          </a:xfrm>
          <a:prstGeom prst="rect">
            <a:avLst/>
          </a:prstGeom>
          <a:noFill/>
        </p:spPr>
        <p:txBody>
          <a:bodyPr wrap="none" rtlCol="0">
            <a:spAutoFit/>
          </a:bodyPr>
          <a:lstStyle/>
          <a:p>
            <a:r>
              <a:rPr lang="en-US" altLang="zh-CN" sz="2400" dirty="0">
                <a:solidFill>
                  <a:srgbClr val="3333CC"/>
                </a:solidFill>
                <a:latin typeface="Times New Roman" panose="02020603050405020304" pitchFamily="18" charset="0"/>
                <a:cs typeface="Times New Roman" panose="02020603050405020304" pitchFamily="18" charset="0"/>
              </a:rPr>
              <a:t>Compactness</a:t>
            </a:r>
            <a:endParaRPr lang="zh-CN" altLang="en-US" sz="2400" dirty="0">
              <a:solidFill>
                <a:srgbClr val="3333CC"/>
              </a:solidFill>
              <a:latin typeface="Times New Roman" panose="02020603050405020304" pitchFamily="18" charset="0"/>
              <a:cs typeface="Times New Roman" panose="02020603050405020304" pitchFamily="18" charset="0"/>
            </a:endParaRPr>
          </a:p>
        </p:txBody>
      </p:sp>
      <p:cxnSp>
        <p:nvCxnSpPr>
          <p:cNvPr id="20" name="直接箭头连接符 19">
            <a:extLst>
              <a:ext uri="{FF2B5EF4-FFF2-40B4-BE49-F238E27FC236}">
                <a16:creationId xmlns:a16="http://schemas.microsoft.com/office/drawing/2014/main" id="{1B38C5F2-3CF4-4187-A7D1-220B5D517165}"/>
              </a:ext>
            </a:extLst>
          </p:cNvPr>
          <p:cNvCxnSpPr>
            <a:cxnSpLocks/>
          </p:cNvCxnSpPr>
          <p:nvPr/>
        </p:nvCxnSpPr>
        <p:spPr bwMode="auto">
          <a:xfrm>
            <a:off x="5483705" y="2630069"/>
            <a:ext cx="1019837" cy="18963"/>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23" name="文本框 22">
            <a:extLst>
              <a:ext uri="{FF2B5EF4-FFF2-40B4-BE49-F238E27FC236}">
                <a16:creationId xmlns:a16="http://schemas.microsoft.com/office/drawing/2014/main" id="{D76874D2-DA44-464C-96EA-2D783313E131}"/>
              </a:ext>
            </a:extLst>
          </p:cNvPr>
          <p:cNvSpPr txBox="1"/>
          <p:nvPr/>
        </p:nvSpPr>
        <p:spPr>
          <a:xfrm>
            <a:off x="6928343" y="1883644"/>
            <a:ext cx="1627369" cy="461665"/>
          </a:xfrm>
          <a:prstGeom prst="rect">
            <a:avLst/>
          </a:prstGeom>
          <a:noFill/>
        </p:spPr>
        <p:txBody>
          <a:bodyPr wrap="none" rtlCol="0">
            <a:spAutoFit/>
          </a:bodyPr>
          <a:lstStyle/>
          <a:p>
            <a:r>
              <a:rPr lang="en-US" altLang="zh-CN" sz="2400" dirty="0">
                <a:solidFill>
                  <a:srgbClr val="3333CC"/>
                </a:solidFill>
                <a:latin typeface="Times New Roman" panose="02020603050405020304" pitchFamily="18" charset="0"/>
                <a:cs typeface="Times New Roman" panose="02020603050405020304" pitchFamily="18" charset="0"/>
              </a:rPr>
              <a:t>Galaxy size</a:t>
            </a:r>
            <a:endParaRPr lang="zh-CN" altLang="en-US" sz="2400" dirty="0">
              <a:solidFill>
                <a:srgbClr val="3333CC"/>
              </a:solidFill>
              <a:latin typeface="Times New Roman" panose="02020603050405020304" pitchFamily="18" charset="0"/>
              <a:cs typeface="Times New Roman" panose="02020603050405020304" pitchFamily="18" charset="0"/>
            </a:endParaRPr>
          </a:p>
        </p:txBody>
      </p:sp>
      <p:graphicFrame>
        <p:nvGraphicFramePr>
          <p:cNvPr id="22" name="对象 21">
            <a:extLst>
              <a:ext uri="{FF2B5EF4-FFF2-40B4-BE49-F238E27FC236}">
                <a16:creationId xmlns:a16="http://schemas.microsoft.com/office/drawing/2014/main" id="{154B2B66-72E2-416C-AD7B-84F24F71BD7B}"/>
              </a:ext>
            </a:extLst>
          </p:cNvPr>
          <p:cNvGraphicFramePr>
            <a:graphicFrameLocks noChangeAspect="1"/>
          </p:cNvGraphicFramePr>
          <p:nvPr>
            <p:extLst/>
          </p:nvPr>
        </p:nvGraphicFramePr>
        <p:xfrm>
          <a:off x="9021763" y="2516188"/>
          <a:ext cx="1382712" cy="336550"/>
        </p:xfrm>
        <a:graphic>
          <a:graphicData uri="http://schemas.openxmlformats.org/presentationml/2006/ole">
            <mc:AlternateContent xmlns:mc="http://schemas.openxmlformats.org/markup-compatibility/2006">
              <mc:Choice xmlns:v="urn:schemas-microsoft-com:vml" Requires="v">
                <p:oleObj spid="_x0000_s52913" name="Formula" r:id="rId13" imgW="800280" imgH="195840" progId="Equation.Ribbit">
                  <p:embed/>
                </p:oleObj>
              </mc:Choice>
              <mc:Fallback>
                <p:oleObj name="Formula" r:id="rId13" imgW="800280" imgH="195840" progId="Equation.Ribbit">
                  <p:embed/>
                  <p:pic>
                    <p:nvPicPr>
                      <p:cNvPr id="22" name="对象 21">
                        <a:extLst>
                          <a:ext uri="{FF2B5EF4-FFF2-40B4-BE49-F238E27FC236}">
                            <a16:creationId xmlns:a16="http://schemas.microsoft.com/office/drawing/2014/main" id="{154B2B66-72E2-416C-AD7B-84F24F71BD7B}"/>
                          </a:ext>
                        </a:extLst>
                      </p:cNvPr>
                      <p:cNvPicPr/>
                      <p:nvPr/>
                    </p:nvPicPr>
                    <p:blipFill>
                      <a:blip r:embed="rId14"/>
                      <a:stretch>
                        <a:fillRect/>
                      </a:stretch>
                    </p:blipFill>
                    <p:spPr>
                      <a:xfrm>
                        <a:off x="9021763" y="2516188"/>
                        <a:ext cx="1382712" cy="336550"/>
                      </a:xfrm>
                      <a:prstGeom prst="rect">
                        <a:avLst/>
                      </a:prstGeom>
                    </p:spPr>
                  </p:pic>
                </p:oleObj>
              </mc:Fallback>
            </mc:AlternateContent>
          </a:graphicData>
        </a:graphic>
      </p:graphicFrame>
      <p:graphicFrame>
        <p:nvGraphicFramePr>
          <p:cNvPr id="24" name="对象 23">
            <a:extLst>
              <a:ext uri="{FF2B5EF4-FFF2-40B4-BE49-F238E27FC236}">
                <a16:creationId xmlns:a16="http://schemas.microsoft.com/office/drawing/2014/main" id="{24EBBB1F-F1E9-4519-88AD-9F91DF969BC0}"/>
              </a:ext>
            </a:extLst>
          </p:cNvPr>
          <p:cNvGraphicFramePr>
            <a:graphicFrameLocks noChangeAspect="1"/>
          </p:cNvGraphicFramePr>
          <p:nvPr>
            <p:extLst/>
          </p:nvPr>
        </p:nvGraphicFramePr>
        <p:xfrm>
          <a:off x="2303325" y="5555782"/>
          <a:ext cx="5899150" cy="671512"/>
        </p:xfrm>
        <a:graphic>
          <a:graphicData uri="http://schemas.openxmlformats.org/presentationml/2006/ole">
            <mc:AlternateContent xmlns:mc="http://schemas.openxmlformats.org/markup-compatibility/2006">
              <mc:Choice xmlns:v="urn:schemas-microsoft-com:vml" Requires="v">
                <p:oleObj spid="_x0000_s52914" name="Formula" r:id="rId15" imgW="3412800" imgH="390240" progId="Equation.Ribbit">
                  <p:embed/>
                </p:oleObj>
              </mc:Choice>
              <mc:Fallback>
                <p:oleObj name="Formula" r:id="rId15" imgW="3412800" imgH="390240" progId="Equation.Ribbit">
                  <p:embed/>
                  <p:pic>
                    <p:nvPicPr>
                      <p:cNvPr id="24" name="对象 23">
                        <a:extLst>
                          <a:ext uri="{FF2B5EF4-FFF2-40B4-BE49-F238E27FC236}">
                            <a16:creationId xmlns:a16="http://schemas.microsoft.com/office/drawing/2014/main" id="{24EBBB1F-F1E9-4519-88AD-9F91DF969BC0}"/>
                          </a:ext>
                        </a:extLst>
                      </p:cNvPr>
                      <p:cNvPicPr/>
                      <p:nvPr/>
                    </p:nvPicPr>
                    <p:blipFill>
                      <a:blip r:embed="rId16"/>
                      <a:stretch>
                        <a:fillRect/>
                      </a:stretch>
                    </p:blipFill>
                    <p:spPr>
                      <a:xfrm>
                        <a:off x="2303325" y="5555782"/>
                        <a:ext cx="5899150" cy="671512"/>
                      </a:xfrm>
                      <a:prstGeom prst="rect">
                        <a:avLst/>
                      </a:prstGeom>
                    </p:spPr>
                  </p:pic>
                </p:oleObj>
              </mc:Fallback>
            </mc:AlternateContent>
          </a:graphicData>
        </a:graphic>
      </p:graphicFrame>
      <p:sp>
        <p:nvSpPr>
          <p:cNvPr id="26" name="文本框 25">
            <a:extLst>
              <a:ext uri="{FF2B5EF4-FFF2-40B4-BE49-F238E27FC236}">
                <a16:creationId xmlns:a16="http://schemas.microsoft.com/office/drawing/2014/main" id="{3785C669-C49E-4C22-8B94-83A04F5A3EE9}"/>
              </a:ext>
            </a:extLst>
          </p:cNvPr>
          <p:cNvSpPr txBox="1"/>
          <p:nvPr/>
        </p:nvSpPr>
        <p:spPr>
          <a:xfrm>
            <a:off x="1138846" y="4997484"/>
            <a:ext cx="3429144" cy="461665"/>
          </a:xfrm>
          <a:prstGeom prst="rect">
            <a:avLst/>
          </a:prstGeom>
          <a:noFill/>
        </p:spPr>
        <p:txBody>
          <a:bodyPr wrap="none" rtlCol="0">
            <a:spAutoFit/>
          </a:bodyPr>
          <a:lstStyle/>
          <a:p>
            <a:r>
              <a:rPr lang="en-US" altLang="zh-CN" sz="2400" dirty="0">
                <a:solidFill>
                  <a:srgbClr val="3333CC"/>
                </a:solidFill>
                <a:latin typeface="Times New Roman" panose="02020603050405020304" pitchFamily="18" charset="0"/>
                <a:cs typeface="Times New Roman" panose="02020603050405020304" pitchFamily="18" charset="0"/>
              </a:rPr>
              <a:t>Reduce to </a:t>
            </a:r>
            <a:r>
              <a:rPr lang="en-US" altLang="zh-CN" sz="2400" dirty="0" err="1">
                <a:solidFill>
                  <a:srgbClr val="3333CC"/>
                </a:solidFill>
                <a:latin typeface="Times New Roman" panose="02020603050405020304" pitchFamily="18" charset="0"/>
                <a:cs typeface="Times New Roman" panose="02020603050405020304" pitchFamily="18" charset="0"/>
              </a:rPr>
              <a:t>Hernquist</a:t>
            </a:r>
            <a:r>
              <a:rPr lang="en-US" altLang="zh-CN" sz="2400" dirty="0">
                <a:solidFill>
                  <a:srgbClr val="3333CC"/>
                </a:solidFill>
                <a:latin typeface="Times New Roman" panose="02020603050405020304" pitchFamily="18" charset="0"/>
                <a:cs typeface="Times New Roman" panose="02020603050405020304" pitchFamily="18" charset="0"/>
              </a:rPr>
              <a:t>-type</a:t>
            </a:r>
            <a:endParaRPr lang="zh-CN" altLang="en-US" sz="2400" dirty="0">
              <a:solidFill>
                <a:srgbClr val="3333CC"/>
              </a:solidFill>
              <a:latin typeface="Times New Roman" panose="02020603050405020304" pitchFamily="18" charset="0"/>
              <a:cs typeface="Times New Roman" panose="02020603050405020304" pitchFamily="18" charset="0"/>
            </a:endParaRPr>
          </a:p>
        </p:txBody>
      </p:sp>
      <p:graphicFrame>
        <p:nvGraphicFramePr>
          <p:cNvPr id="18" name="对象 17">
            <a:extLst>
              <a:ext uri="{FF2B5EF4-FFF2-40B4-BE49-F238E27FC236}">
                <a16:creationId xmlns:a16="http://schemas.microsoft.com/office/drawing/2014/main" id="{3F378994-7E5F-44F9-84B3-0D615192B1E2}"/>
              </a:ext>
            </a:extLst>
          </p:cNvPr>
          <p:cNvGraphicFramePr>
            <a:graphicFrameLocks noChangeAspect="1"/>
          </p:cNvGraphicFramePr>
          <p:nvPr>
            <p:extLst>
              <p:ext uri="{D42A27DB-BD31-4B8C-83A1-F6EECF244321}">
                <p14:modId xmlns:p14="http://schemas.microsoft.com/office/powerpoint/2010/main" val="748169235"/>
              </p:ext>
            </p:extLst>
          </p:nvPr>
        </p:nvGraphicFramePr>
        <p:xfrm>
          <a:off x="8982075" y="2006600"/>
          <a:ext cx="2566988" cy="300038"/>
        </p:xfrm>
        <a:graphic>
          <a:graphicData uri="http://schemas.openxmlformats.org/presentationml/2006/ole">
            <mc:AlternateContent xmlns:mc="http://schemas.openxmlformats.org/markup-compatibility/2006">
              <mc:Choice xmlns:v="urn:schemas-microsoft-com:vml" Requires="v">
                <p:oleObj spid="_x0000_s52915" name="Formula" r:id="rId17" imgW="1486080" imgH="175320" progId="Equation.Ribbit">
                  <p:embed/>
                </p:oleObj>
              </mc:Choice>
              <mc:Fallback>
                <p:oleObj name="Formula" r:id="rId17" imgW="1486080" imgH="175320" progId="Equation.Ribbit">
                  <p:embed/>
                  <p:pic>
                    <p:nvPicPr>
                      <p:cNvPr id="18" name="对象 17">
                        <a:extLst>
                          <a:ext uri="{FF2B5EF4-FFF2-40B4-BE49-F238E27FC236}">
                            <a16:creationId xmlns:a16="http://schemas.microsoft.com/office/drawing/2014/main" id="{3F378994-7E5F-44F9-84B3-0D615192B1E2}"/>
                          </a:ext>
                        </a:extLst>
                      </p:cNvPr>
                      <p:cNvPicPr/>
                      <p:nvPr/>
                    </p:nvPicPr>
                    <p:blipFill>
                      <a:blip r:embed="rId18"/>
                      <a:stretch>
                        <a:fillRect/>
                      </a:stretch>
                    </p:blipFill>
                    <p:spPr>
                      <a:xfrm>
                        <a:off x="8982075" y="2006600"/>
                        <a:ext cx="2566988" cy="300038"/>
                      </a:xfrm>
                      <a:prstGeom prst="rect">
                        <a:avLst/>
                      </a:prstGeom>
                    </p:spPr>
                  </p:pic>
                </p:oleObj>
              </mc:Fallback>
            </mc:AlternateContent>
          </a:graphicData>
        </a:graphic>
      </p:graphicFrame>
      <p:graphicFrame>
        <p:nvGraphicFramePr>
          <p:cNvPr id="21" name="对象 20">
            <a:extLst>
              <a:ext uri="{FF2B5EF4-FFF2-40B4-BE49-F238E27FC236}">
                <a16:creationId xmlns:a16="http://schemas.microsoft.com/office/drawing/2014/main" id="{1C25C70A-7860-440B-BA55-5C051046875B}"/>
              </a:ext>
            </a:extLst>
          </p:cNvPr>
          <p:cNvGraphicFramePr>
            <a:graphicFrameLocks noChangeAspect="1"/>
          </p:cNvGraphicFramePr>
          <p:nvPr>
            <p:extLst/>
          </p:nvPr>
        </p:nvGraphicFramePr>
        <p:xfrm>
          <a:off x="10750550" y="4292810"/>
          <a:ext cx="1206500" cy="268287"/>
        </p:xfrm>
        <a:graphic>
          <a:graphicData uri="http://schemas.openxmlformats.org/presentationml/2006/ole">
            <mc:AlternateContent xmlns:mc="http://schemas.openxmlformats.org/markup-compatibility/2006">
              <mc:Choice xmlns:v="urn:schemas-microsoft-com:vml" Requires="v">
                <p:oleObj spid="_x0000_s52916" name="Formula" r:id="rId19" imgW="698760" imgH="155160" progId="Equation.Ribbit">
                  <p:embed/>
                </p:oleObj>
              </mc:Choice>
              <mc:Fallback>
                <p:oleObj name="Formula" r:id="rId19" imgW="698760" imgH="155160" progId="Equation.Ribbit">
                  <p:embed/>
                  <p:pic>
                    <p:nvPicPr>
                      <p:cNvPr id="21" name="对象 20">
                        <a:extLst>
                          <a:ext uri="{FF2B5EF4-FFF2-40B4-BE49-F238E27FC236}">
                            <a16:creationId xmlns:a16="http://schemas.microsoft.com/office/drawing/2014/main" id="{1C25C70A-7860-440B-BA55-5C051046875B}"/>
                          </a:ext>
                        </a:extLst>
                      </p:cNvPr>
                      <p:cNvPicPr/>
                      <p:nvPr/>
                    </p:nvPicPr>
                    <p:blipFill>
                      <a:blip r:embed="rId20"/>
                      <a:stretch>
                        <a:fillRect/>
                      </a:stretch>
                    </p:blipFill>
                    <p:spPr>
                      <a:xfrm>
                        <a:off x="10750550" y="4292810"/>
                        <a:ext cx="1206500" cy="268287"/>
                      </a:xfrm>
                      <a:prstGeom prst="rect">
                        <a:avLst/>
                      </a:prstGeom>
                    </p:spPr>
                  </p:pic>
                </p:oleObj>
              </mc:Fallback>
            </mc:AlternateContent>
          </a:graphicData>
        </a:graphic>
      </p:graphicFrame>
      <p:sp>
        <p:nvSpPr>
          <p:cNvPr id="4" name="文本框 3">
            <a:extLst>
              <a:ext uri="{FF2B5EF4-FFF2-40B4-BE49-F238E27FC236}">
                <a16:creationId xmlns:a16="http://schemas.microsoft.com/office/drawing/2014/main" id="{C0C144E7-85C5-46CA-8D61-93236F288ECD}"/>
              </a:ext>
            </a:extLst>
          </p:cNvPr>
          <p:cNvSpPr txBox="1"/>
          <p:nvPr/>
        </p:nvSpPr>
        <p:spPr>
          <a:xfrm>
            <a:off x="7128223" y="4752712"/>
            <a:ext cx="3671198"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Constant force by DM halos</a:t>
            </a:r>
            <a:endParaRPr lang="zh-CN" altLang="en-US" sz="2400" dirty="0">
              <a:latin typeface="Times New Roman" panose="02020603050405020304" pitchFamily="18" charset="0"/>
              <a:cs typeface="Times New Roman" panose="02020603050405020304" pitchFamily="18" charset="0"/>
            </a:endParaRPr>
          </a:p>
        </p:txBody>
      </p:sp>
      <p:graphicFrame>
        <p:nvGraphicFramePr>
          <p:cNvPr id="25" name="对象 24">
            <a:extLst>
              <a:ext uri="{FF2B5EF4-FFF2-40B4-BE49-F238E27FC236}">
                <a16:creationId xmlns:a16="http://schemas.microsoft.com/office/drawing/2014/main" id="{60472F90-F98F-4969-8EE1-D3594F90216C}"/>
              </a:ext>
            </a:extLst>
          </p:cNvPr>
          <p:cNvGraphicFramePr>
            <a:graphicFrameLocks noChangeAspect="1"/>
          </p:cNvGraphicFramePr>
          <p:nvPr>
            <p:extLst/>
          </p:nvPr>
        </p:nvGraphicFramePr>
        <p:xfrm>
          <a:off x="10760364" y="4782707"/>
          <a:ext cx="1187450" cy="465137"/>
        </p:xfrm>
        <a:graphic>
          <a:graphicData uri="http://schemas.openxmlformats.org/presentationml/2006/ole">
            <mc:AlternateContent xmlns:mc="http://schemas.openxmlformats.org/markup-compatibility/2006">
              <mc:Choice xmlns:v="urn:schemas-microsoft-com:vml" Requires="v">
                <p:oleObj spid="_x0000_s52917" name="Formula" r:id="rId21" imgW="687240" imgH="269280" progId="Equation.Ribbit">
                  <p:embed/>
                </p:oleObj>
              </mc:Choice>
              <mc:Fallback>
                <p:oleObj name="Formula" r:id="rId21" imgW="687240" imgH="269280" progId="Equation.Ribbit">
                  <p:embed/>
                  <p:pic>
                    <p:nvPicPr>
                      <p:cNvPr id="25" name="对象 24">
                        <a:extLst>
                          <a:ext uri="{FF2B5EF4-FFF2-40B4-BE49-F238E27FC236}">
                            <a16:creationId xmlns:a16="http://schemas.microsoft.com/office/drawing/2014/main" id="{60472F90-F98F-4969-8EE1-D3594F90216C}"/>
                          </a:ext>
                        </a:extLst>
                      </p:cNvPr>
                      <p:cNvPicPr/>
                      <p:nvPr/>
                    </p:nvPicPr>
                    <p:blipFill>
                      <a:blip r:embed="rId22"/>
                      <a:stretch>
                        <a:fillRect/>
                      </a:stretch>
                    </p:blipFill>
                    <p:spPr>
                      <a:xfrm>
                        <a:off x="10760364" y="4782707"/>
                        <a:ext cx="1187450" cy="465137"/>
                      </a:xfrm>
                      <a:prstGeom prst="rect">
                        <a:avLst/>
                      </a:prstGeom>
                    </p:spPr>
                  </p:pic>
                </p:oleObj>
              </mc:Fallback>
            </mc:AlternateContent>
          </a:graphicData>
        </a:graphic>
      </p:graphicFrame>
      <p:graphicFrame>
        <p:nvGraphicFramePr>
          <p:cNvPr id="27" name="对象 26">
            <a:extLst>
              <a:ext uri="{FF2B5EF4-FFF2-40B4-BE49-F238E27FC236}">
                <a16:creationId xmlns:a16="http://schemas.microsoft.com/office/drawing/2014/main" id="{F06AA36D-662A-4CEC-9753-A8360A82A0B1}"/>
              </a:ext>
            </a:extLst>
          </p:cNvPr>
          <p:cNvGraphicFramePr>
            <a:graphicFrameLocks noChangeAspect="1"/>
          </p:cNvGraphicFramePr>
          <p:nvPr>
            <p:extLst>
              <p:ext uri="{D42A27DB-BD31-4B8C-83A1-F6EECF244321}">
                <p14:modId xmlns:p14="http://schemas.microsoft.com/office/powerpoint/2010/main" val="2859015383"/>
              </p:ext>
            </p:extLst>
          </p:nvPr>
        </p:nvGraphicFramePr>
        <p:xfrm>
          <a:off x="7038994" y="3957847"/>
          <a:ext cx="1685925" cy="271463"/>
        </p:xfrm>
        <a:graphic>
          <a:graphicData uri="http://schemas.openxmlformats.org/presentationml/2006/ole">
            <mc:AlternateContent xmlns:mc="http://schemas.openxmlformats.org/markup-compatibility/2006">
              <mc:Choice xmlns:v="urn:schemas-microsoft-com:vml" Requires="v">
                <p:oleObj spid="_x0000_s52918" name="Formula" r:id="rId23" imgW="975600" imgH="157680" progId="Equation.Ribbit">
                  <p:embed/>
                </p:oleObj>
              </mc:Choice>
              <mc:Fallback>
                <p:oleObj name="Formula" r:id="rId23" imgW="975600" imgH="157680" progId="Equation.Ribbit">
                  <p:embed/>
                  <p:pic>
                    <p:nvPicPr>
                      <p:cNvPr id="21" name="对象 20">
                        <a:extLst>
                          <a:ext uri="{FF2B5EF4-FFF2-40B4-BE49-F238E27FC236}">
                            <a16:creationId xmlns:a16="http://schemas.microsoft.com/office/drawing/2014/main" id="{1C25C70A-7860-440B-BA55-5C051046875B}"/>
                          </a:ext>
                        </a:extLst>
                      </p:cNvPr>
                      <p:cNvPicPr/>
                      <p:nvPr/>
                    </p:nvPicPr>
                    <p:blipFill>
                      <a:blip r:embed="rId24"/>
                      <a:stretch>
                        <a:fillRect/>
                      </a:stretch>
                    </p:blipFill>
                    <p:spPr>
                      <a:xfrm>
                        <a:off x="7038994" y="3957847"/>
                        <a:ext cx="1685925" cy="271463"/>
                      </a:xfrm>
                      <a:prstGeom prst="rect">
                        <a:avLst/>
                      </a:prstGeom>
                    </p:spPr>
                  </p:pic>
                </p:oleObj>
              </mc:Fallback>
            </mc:AlternateContent>
          </a:graphicData>
        </a:graphic>
      </p:graphicFrame>
    </p:spTree>
    <p:extLst>
      <p:ext uri="{BB962C8B-B14F-4D97-AF65-F5344CB8AC3E}">
        <p14:creationId xmlns:p14="http://schemas.microsoft.com/office/powerpoint/2010/main" val="3827684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DE4A3A4-0BC7-49A3-8B51-C5FF8C8BE3DE}"/>
              </a:ext>
            </a:extLst>
          </p:cNvPr>
          <p:cNvSpPr>
            <a:spLocks noGrp="1"/>
          </p:cNvSpPr>
          <p:nvPr>
            <p:ph type="title"/>
          </p:nvPr>
        </p:nvSpPr>
        <p:spPr/>
        <p:txBody>
          <a:bodyPr/>
          <a:lstStyle/>
          <a:p>
            <a:r>
              <a:rPr lang="en-US" altLang="zh-CN" dirty="0"/>
              <a:t>BHs surrounded by DM</a:t>
            </a:r>
            <a:endParaRPr lang="zh-CN" altLang="en-US" dirty="0"/>
          </a:p>
        </p:txBody>
      </p:sp>
      <p:sp>
        <p:nvSpPr>
          <p:cNvPr id="2" name="内容占位符 1">
            <a:extLst>
              <a:ext uri="{FF2B5EF4-FFF2-40B4-BE49-F238E27FC236}">
                <a16:creationId xmlns:a16="http://schemas.microsoft.com/office/drawing/2014/main" id="{9F65D124-047B-4F96-8107-F8F0BFC1DD09}"/>
              </a:ext>
            </a:extLst>
          </p:cNvPr>
          <p:cNvSpPr>
            <a:spLocks noGrp="1"/>
          </p:cNvSpPr>
          <p:nvPr>
            <p:ph idx="4294967295"/>
          </p:nvPr>
        </p:nvSpPr>
        <p:spPr>
          <a:xfrm>
            <a:off x="204310" y="1146068"/>
            <a:ext cx="10515600" cy="4351338"/>
          </a:xfrm>
          <a:prstGeom prst="rect">
            <a:avLst/>
          </a:prstGeom>
        </p:spPr>
        <p:txBody>
          <a:bodyPr/>
          <a:lstStyle/>
          <a:p>
            <a:pPr>
              <a:buSzPct val="60000"/>
              <a:buFont typeface="Wingdings" panose="05000000000000000000" pitchFamily="2" charset="2"/>
              <a:buChar char="n"/>
            </a:pPr>
            <a:r>
              <a:rPr lang="en-US" altLang="zh-CN" dirty="0"/>
              <a:t>Spacetime with BHs surrounded by DM</a:t>
            </a:r>
            <a:endParaRPr lang="zh-CN" altLang="en-US" dirty="0"/>
          </a:p>
        </p:txBody>
      </p:sp>
      <p:graphicFrame>
        <p:nvGraphicFramePr>
          <p:cNvPr id="10" name="对象 9">
            <a:extLst>
              <a:ext uri="{FF2B5EF4-FFF2-40B4-BE49-F238E27FC236}">
                <a16:creationId xmlns:a16="http://schemas.microsoft.com/office/drawing/2014/main" id="{DF2D3487-61A5-4192-9761-B313F2E95E80}"/>
              </a:ext>
            </a:extLst>
          </p:cNvPr>
          <p:cNvGraphicFramePr>
            <a:graphicFrameLocks noChangeAspect="1"/>
          </p:cNvGraphicFramePr>
          <p:nvPr>
            <p:extLst/>
          </p:nvPr>
        </p:nvGraphicFramePr>
        <p:xfrm>
          <a:off x="724689" y="1748979"/>
          <a:ext cx="5976938" cy="671512"/>
        </p:xfrm>
        <a:graphic>
          <a:graphicData uri="http://schemas.openxmlformats.org/presentationml/2006/ole">
            <mc:AlternateContent xmlns:mc="http://schemas.openxmlformats.org/markup-compatibility/2006">
              <mc:Choice xmlns:v="urn:schemas-microsoft-com:vml" Requires="v">
                <p:oleObj spid="_x0000_s53786" name="Formula" r:id="rId3" imgW="3457080" imgH="390240" progId="Equation.Ribbit">
                  <p:embed/>
                </p:oleObj>
              </mc:Choice>
              <mc:Fallback>
                <p:oleObj name="Formula" r:id="rId3" imgW="3457080" imgH="390240" progId="Equation.Ribbit">
                  <p:embed/>
                  <p:pic>
                    <p:nvPicPr>
                      <p:cNvPr id="10" name="对象 9">
                        <a:extLst>
                          <a:ext uri="{FF2B5EF4-FFF2-40B4-BE49-F238E27FC236}">
                            <a16:creationId xmlns:a16="http://schemas.microsoft.com/office/drawing/2014/main" id="{DF2D3487-61A5-4192-9761-B313F2E95E80}"/>
                          </a:ext>
                        </a:extLst>
                      </p:cNvPr>
                      <p:cNvPicPr/>
                      <p:nvPr/>
                    </p:nvPicPr>
                    <p:blipFill>
                      <a:blip r:embed="rId4"/>
                      <a:stretch>
                        <a:fillRect/>
                      </a:stretch>
                    </p:blipFill>
                    <p:spPr>
                      <a:xfrm>
                        <a:off x="724689" y="1748979"/>
                        <a:ext cx="5976938" cy="671512"/>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CFA8889B-372E-4BAB-A40B-AFD898EA3A39}"/>
              </a:ext>
            </a:extLst>
          </p:cNvPr>
          <p:cNvGraphicFramePr>
            <a:graphicFrameLocks noChangeAspect="1"/>
          </p:cNvGraphicFramePr>
          <p:nvPr>
            <p:extLst/>
          </p:nvPr>
        </p:nvGraphicFramePr>
        <p:xfrm>
          <a:off x="1867740" y="2628443"/>
          <a:ext cx="2747962" cy="661987"/>
        </p:xfrm>
        <a:graphic>
          <a:graphicData uri="http://schemas.openxmlformats.org/presentationml/2006/ole">
            <mc:AlternateContent xmlns:mc="http://schemas.openxmlformats.org/markup-compatibility/2006">
              <mc:Choice xmlns:v="urn:schemas-microsoft-com:vml" Requires="v">
                <p:oleObj spid="_x0000_s53787" name="Formula" r:id="rId5" imgW="1590120" imgH="384840" progId="Equation.Ribbit">
                  <p:embed/>
                </p:oleObj>
              </mc:Choice>
              <mc:Fallback>
                <p:oleObj name="Formula" r:id="rId5" imgW="1590120" imgH="384840" progId="Equation.Ribbit">
                  <p:embed/>
                  <p:pic>
                    <p:nvPicPr>
                      <p:cNvPr id="11" name="对象 10">
                        <a:extLst>
                          <a:ext uri="{FF2B5EF4-FFF2-40B4-BE49-F238E27FC236}">
                            <a16:creationId xmlns:a16="http://schemas.microsoft.com/office/drawing/2014/main" id="{CFA8889B-372E-4BAB-A40B-AFD898EA3A39}"/>
                          </a:ext>
                        </a:extLst>
                      </p:cNvPr>
                      <p:cNvPicPr/>
                      <p:nvPr/>
                    </p:nvPicPr>
                    <p:blipFill>
                      <a:blip r:embed="rId6"/>
                      <a:stretch>
                        <a:fillRect/>
                      </a:stretch>
                    </p:blipFill>
                    <p:spPr>
                      <a:xfrm>
                        <a:off x="1867740" y="2628443"/>
                        <a:ext cx="2747962" cy="661987"/>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F2C317C3-E363-46EA-9CD5-536489DDCC24}"/>
              </a:ext>
            </a:extLst>
          </p:cNvPr>
          <p:cNvGraphicFramePr>
            <a:graphicFrameLocks noChangeAspect="1"/>
          </p:cNvGraphicFramePr>
          <p:nvPr>
            <p:extLst/>
          </p:nvPr>
        </p:nvGraphicFramePr>
        <p:xfrm>
          <a:off x="978931" y="3498382"/>
          <a:ext cx="7715250" cy="831850"/>
        </p:xfrm>
        <a:graphic>
          <a:graphicData uri="http://schemas.openxmlformats.org/presentationml/2006/ole">
            <mc:AlternateContent xmlns:mc="http://schemas.openxmlformats.org/markup-compatibility/2006">
              <mc:Choice xmlns:v="urn:schemas-microsoft-com:vml" Requires="v">
                <p:oleObj spid="_x0000_s53788" name="Formula" r:id="rId7" imgW="4465440" imgH="482760" progId="Equation.Ribbit">
                  <p:embed/>
                </p:oleObj>
              </mc:Choice>
              <mc:Fallback>
                <p:oleObj name="Formula" r:id="rId7" imgW="4465440" imgH="482760" progId="Equation.Ribbit">
                  <p:embed/>
                  <p:pic>
                    <p:nvPicPr>
                      <p:cNvPr id="12" name="对象 11">
                        <a:extLst>
                          <a:ext uri="{FF2B5EF4-FFF2-40B4-BE49-F238E27FC236}">
                            <a16:creationId xmlns:a16="http://schemas.microsoft.com/office/drawing/2014/main" id="{F2C317C3-E363-46EA-9CD5-536489DDCC24}"/>
                          </a:ext>
                        </a:extLst>
                      </p:cNvPr>
                      <p:cNvPicPr/>
                      <p:nvPr/>
                    </p:nvPicPr>
                    <p:blipFill>
                      <a:blip r:embed="rId8"/>
                      <a:stretch>
                        <a:fillRect/>
                      </a:stretch>
                    </p:blipFill>
                    <p:spPr>
                      <a:xfrm>
                        <a:off x="978931" y="3498382"/>
                        <a:ext cx="7715250" cy="831850"/>
                      </a:xfrm>
                      <a:prstGeom prst="rect">
                        <a:avLst/>
                      </a:prstGeom>
                    </p:spPr>
                  </p:pic>
                </p:oleObj>
              </mc:Fallback>
            </mc:AlternateContent>
          </a:graphicData>
        </a:graphic>
      </p:graphicFrame>
      <p:sp>
        <p:nvSpPr>
          <p:cNvPr id="14" name="文本框 13">
            <a:extLst>
              <a:ext uri="{FF2B5EF4-FFF2-40B4-BE49-F238E27FC236}">
                <a16:creationId xmlns:a16="http://schemas.microsoft.com/office/drawing/2014/main" id="{4EBE8179-67AB-462E-95B5-C32F574F8B5D}"/>
              </a:ext>
            </a:extLst>
          </p:cNvPr>
          <p:cNvSpPr txBox="1"/>
          <p:nvPr/>
        </p:nvSpPr>
        <p:spPr>
          <a:xfrm>
            <a:off x="7783977" y="6331194"/>
            <a:ext cx="4087979" cy="369332"/>
          </a:xfrm>
          <a:prstGeom prst="rect">
            <a:avLst/>
          </a:prstGeom>
          <a:noFill/>
        </p:spPr>
        <p:txBody>
          <a:bodyPr wrap="none" rtlCol="0">
            <a:spAutoFit/>
          </a:bodyPr>
          <a:lstStyle/>
          <a:p>
            <a:pPr eaLnBrk="0" fontAlgn="base" hangingPunct="0">
              <a:spcBef>
                <a:spcPct val="0"/>
              </a:spcBef>
              <a:spcAft>
                <a:spcPct val="0"/>
              </a:spcAft>
            </a:pPr>
            <a:r>
              <a:rPr lang="en-US" altLang="zh-CN" dirty="0">
                <a:latin typeface="华文楷体" panose="02010600040101010101" pitchFamily="2" charset="-122"/>
                <a:ea typeface="华文楷体" panose="02010600040101010101" pitchFamily="2" charset="-122"/>
              </a:rPr>
              <a:t>V. Cardoso </a:t>
            </a:r>
            <a:r>
              <a:rPr lang="en-US" altLang="zh-CN" dirty="0" err="1">
                <a:latin typeface="华文楷体" panose="02010600040101010101" pitchFamily="2" charset="-122"/>
                <a:ea typeface="华文楷体" panose="02010600040101010101" pitchFamily="2" charset="-122"/>
              </a:rPr>
              <a:t>etal</a:t>
            </a:r>
            <a:r>
              <a:rPr lang="en-US" altLang="zh-CN" dirty="0">
                <a:latin typeface="华文楷体" panose="02010600040101010101" pitchFamily="2" charset="-122"/>
                <a:ea typeface="华文楷体" panose="02010600040101010101" pitchFamily="2" charset="-122"/>
              </a:rPr>
              <a:t>., PRD 105, L061501 (2022)</a:t>
            </a:r>
            <a:endParaRPr lang="zh-CN" altLang="en-US" dirty="0">
              <a:latin typeface="华文楷体" panose="02010600040101010101" pitchFamily="2" charset="-122"/>
              <a:ea typeface="华文楷体" panose="02010600040101010101" pitchFamily="2" charset="-122"/>
            </a:endParaRPr>
          </a:p>
        </p:txBody>
      </p:sp>
      <p:graphicFrame>
        <p:nvGraphicFramePr>
          <p:cNvPr id="18" name="对象 17">
            <a:extLst>
              <a:ext uri="{FF2B5EF4-FFF2-40B4-BE49-F238E27FC236}">
                <a16:creationId xmlns:a16="http://schemas.microsoft.com/office/drawing/2014/main" id="{127643AB-0AEF-4D2C-90BD-2A541E081F31}"/>
              </a:ext>
            </a:extLst>
          </p:cNvPr>
          <p:cNvGraphicFramePr>
            <a:graphicFrameLocks noChangeAspect="1"/>
          </p:cNvGraphicFramePr>
          <p:nvPr>
            <p:extLst/>
          </p:nvPr>
        </p:nvGraphicFramePr>
        <p:xfrm>
          <a:off x="1849438" y="4573588"/>
          <a:ext cx="6481762" cy="1392237"/>
        </p:xfrm>
        <a:graphic>
          <a:graphicData uri="http://schemas.openxmlformats.org/presentationml/2006/ole">
            <mc:AlternateContent xmlns:mc="http://schemas.openxmlformats.org/markup-compatibility/2006">
              <mc:Choice xmlns:v="urn:schemas-microsoft-com:vml" Requires="v">
                <p:oleObj spid="_x0000_s53789" name="Formula" r:id="rId9" imgW="3751920" imgH="807840" progId="Equation.Ribbit">
                  <p:embed/>
                </p:oleObj>
              </mc:Choice>
              <mc:Fallback>
                <p:oleObj name="Formula" r:id="rId9" imgW="3751920" imgH="807840" progId="Equation.Ribbit">
                  <p:embed/>
                  <p:pic>
                    <p:nvPicPr>
                      <p:cNvPr id="18" name="对象 17">
                        <a:extLst>
                          <a:ext uri="{FF2B5EF4-FFF2-40B4-BE49-F238E27FC236}">
                            <a16:creationId xmlns:a16="http://schemas.microsoft.com/office/drawing/2014/main" id="{127643AB-0AEF-4D2C-90BD-2A541E081F31}"/>
                          </a:ext>
                        </a:extLst>
                      </p:cNvPr>
                      <p:cNvPicPr/>
                      <p:nvPr/>
                    </p:nvPicPr>
                    <p:blipFill>
                      <a:blip r:embed="rId10"/>
                      <a:stretch>
                        <a:fillRect/>
                      </a:stretch>
                    </p:blipFill>
                    <p:spPr>
                      <a:xfrm>
                        <a:off x="1849438" y="4573588"/>
                        <a:ext cx="6481762" cy="1392237"/>
                      </a:xfrm>
                      <a:prstGeom prst="rect">
                        <a:avLst/>
                      </a:prstGeom>
                    </p:spPr>
                  </p:pic>
                </p:oleObj>
              </mc:Fallback>
            </mc:AlternateContent>
          </a:graphicData>
        </a:graphic>
      </p:graphicFrame>
      <p:graphicFrame>
        <p:nvGraphicFramePr>
          <p:cNvPr id="19" name="对象 18">
            <a:extLst>
              <a:ext uri="{FF2B5EF4-FFF2-40B4-BE49-F238E27FC236}">
                <a16:creationId xmlns:a16="http://schemas.microsoft.com/office/drawing/2014/main" id="{9D253C03-CF94-4470-AAD4-31399FAEBCD2}"/>
              </a:ext>
            </a:extLst>
          </p:cNvPr>
          <p:cNvGraphicFramePr>
            <a:graphicFrameLocks noChangeAspect="1"/>
          </p:cNvGraphicFramePr>
          <p:nvPr>
            <p:extLst/>
          </p:nvPr>
        </p:nvGraphicFramePr>
        <p:xfrm>
          <a:off x="2897273" y="6204249"/>
          <a:ext cx="1138237" cy="306387"/>
        </p:xfrm>
        <a:graphic>
          <a:graphicData uri="http://schemas.openxmlformats.org/presentationml/2006/ole">
            <mc:AlternateContent xmlns:mc="http://schemas.openxmlformats.org/markup-compatibility/2006">
              <mc:Choice xmlns:v="urn:schemas-microsoft-com:vml" Requires="v">
                <p:oleObj spid="_x0000_s53790" name="Formula" r:id="rId11" imgW="658080" imgH="177840" progId="Equation.Ribbit">
                  <p:embed/>
                </p:oleObj>
              </mc:Choice>
              <mc:Fallback>
                <p:oleObj name="Formula" r:id="rId11" imgW="658080" imgH="177840" progId="Equation.Ribbit">
                  <p:embed/>
                  <p:pic>
                    <p:nvPicPr>
                      <p:cNvPr id="19" name="对象 18">
                        <a:extLst>
                          <a:ext uri="{FF2B5EF4-FFF2-40B4-BE49-F238E27FC236}">
                            <a16:creationId xmlns:a16="http://schemas.microsoft.com/office/drawing/2014/main" id="{9D253C03-CF94-4470-AAD4-31399FAEBCD2}"/>
                          </a:ext>
                        </a:extLst>
                      </p:cNvPr>
                      <p:cNvPicPr/>
                      <p:nvPr/>
                    </p:nvPicPr>
                    <p:blipFill>
                      <a:blip r:embed="rId12"/>
                      <a:stretch>
                        <a:fillRect/>
                      </a:stretch>
                    </p:blipFill>
                    <p:spPr>
                      <a:xfrm>
                        <a:off x="2897273" y="6204249"/>
                        <a:ext cx="1138237" cy="306387"/>
                      </a:xfrm>
                      <a:prstGeom prst="rect">
                        <a:avLst/>
                      </a:prstGeom>
                    </p:spPr>
                  </p:pic>
                </p:oleObj>
              </mc:Fallback>
            </mc:AlternateContent>
          </a:graphicData>
        </a:graphic>
      </p:graphicFrame>
      <p:graphicFrame>
        <p:nvGraphicFramePr>
          <p:cNvPr id="20" name="对象 19">
            <a:extLst>
              <a:ext uri="{FF2B5EF4-FFF2-40B4-BE49-F238E27FC236}">
                <a16:creationId xmlns:a16="http://schemas.microsoft.com/office/drawing/2014/main" id="{B973229A-8B1A-4540-B630-D25E77ADF8FC}"/>
              </a:ext>
            </a:extLst>
          </p:cNvPr>
          <p:cNvGraphicFramePr>
            <a:graphicFrameLocks noChangeAspect="1"/>
          </p:cNvGraphicFramePr>
          <p:nvPr>
            <p:extLst/>
          </p:nvPr>
        </p:nvGraphicFramePr>
        <p:xfrm>
          <a:off x="4467225" y="6179310"/>
          <a:ext cx="1246188" cy="336550"/>
        </p:xfrm>
        <a:graphic>
          <a:graphicData uri="http://schemas.openxmlformats.org/presentationml/2006/ole">
            <mc:AlternateContent xmlns:mc="http://schemas.openxmlformats.org/markup-compatibility/2006">
              <mc:Choice xmlns:v="urn:schemas-microsoft-com:vml" Requires="v">
                <p:oleObj spid="_x0000_s53791" name="Formula" r:id="rId13" imgW="721440" imgH="195840" progId="Equation.Ribbit">
                  <p:embed/>
                </p:oleObj>
              </mc:Choice>
              <mc:Fallback>
                <p:oleObj name="Formula" r:id="rId13" imgW="721440" imgH="195840" progId="Equation.Ribbit">
                  <p:embed/>
                  <p:pic>
                    <p:nvPicPr>
                      <p:cNvPr id="20" name="对象 19">
                        <a:extLst>
                          <a:ext uri="{FF2B5EF4-FFF2-40B4-BE49-F238E27FC236}">
                            <a16:creationId xmlns:a16="http://schemas.microsoft.com/office/drawing/2014/main" id="{B973229A-8B1A-4540-B630-D25E77ADF8FC}"/>
                          </a:ext>
                        </a:extLst>
                      </p:cNvPr>
                      <p:cNvPicPr/>
                      <p:nvPr/>
                    </p:nvPicPr>
                    <p:blipFill>
                      <a:blip r:embed="rId14"/>
                      <a:stretch>
                        <a:fillRect/>
                      </a:stretch>
                    </p:blipFill>
                    <p:spPr>
                      <a:xfrm>
                        <a:off x="4467225" y="6179310"/>
                        <a:ext cx="1246188" cy="336550"/>
                      </a:xfrm>
                      <a:prstGeom prst="rect">
                        <a:avLst/>
                      </a:prstGeom>
                    </p:spPr>
                  </p:pic>
                </p:oleObj>
              </mc:Fallback>
            </mc:AlternateContent>
          </a:graphicData>
        </a:graphic>
      </p:graphicFrame>
      <p:sp>
        <p:nvSpPr>
          <p:cNvPr id="21" name="椭圆 20">
            <a:extLst>
              <a:ext uri="{FF2B5EF4-FFF2-40B4-BE49-F238E27FC236}">
                <a16:creationId xmlns:a16="http://schemas.microsoft.com/office/drawing/2014/main" id="{5FA492E3-AFC6-4AFB-912F-C179AB489335}"/>
              </a:ext>
            </a:extLst>
          </p:cNvPr>
          <p:cNvSpPr/>
          <p:nvPr/>
        </p:nvSpPr>
        <p:spPr bwMode="auto">
          <a:xfrm>
            <a:off x="6421676" y="5383147"/>
            <a:ext cx="733205" cy="557702"/>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sp>
        <p:nvSpPr>
          <p:cNvPr id="13" name="文本框 12">
            <a:extLst>
              <a:ext uri="{FF2B5EF4-FFF2-40B4-BE49-F238E27FC236}">
                <a16:creationId xmlns:a16="http://schemas.microsoft.com/office/drawing/2014/main" id="{CBB4DE41-E095-493C-8280-5E5E9D1B3741}"/>
              </a:ext>
            </a:extLst>
          </p:cNvPr>
          <p:cNvSpPr txBox="1"/>
          <p:nvPr/>
        </p:nvSpPr>
        <p:spPr>
          <a:xfrm>
            <a:off x="8609949" y="4436317"/>
            <a:ext cx="2436036" cy="1200329"/>
          </a:xfrm>
          <a:prstGeom prst="rect">
            <a:avLst/>
          </a:prstGeom>
          <a:noFill/>
        </p:spPr>
        <p:txBody>
          <a:bodyPr wrap="square" rtlCol="0">
            <a:spAutoFit/>
          </a:bodyPr>
          <a:lstStyle/>
          <a:p>
            <a:r>
              <a:rPr lang="en-US" altLang="zh-CN" sz="2400" dirty="0">
                <a:solidFill>
                  <a:srgbClr val="3333CC"/>
                </a:solidFill>
                <a:latin typeface="Times New Roman" panose="02020603050405020304" pitchFamily="18" charset="0"/>
                <a:cs typeface="Times New Roman" panose="02020603050405020304" pitchFamily="18" charset="0"/>
              </a:rPr>
              <a:t>Taylor expansion in terms of compactness</a:t>
            </a:r>
            <a:endParaRPr lang="zh-CN" altLang="en-US" sz="2400" dirty="0">
              <a:solidFill>
                <a:srgbClr val="3333CC"/>
              </a:solidFill>
              <a:latin typeface="Times New Roman" panose="02020603050405020304" pitchFamily="18" charset="0"/>
              <a:cs typeface="Times New Roman" panose="02020603050405020304" pitchFamily="18" charset="0"/>
            </a:endParaRPr>
          </a:p>
        </p:txBody>
      </p:sp>
      <p:graphicFrame>
        <p:nvGraphicFramePr>
          <p:cNvPr id="22" name="对象 21">
            <a:extLst>
              <a:ext uri="{FF2B5EF4-FFF2-40B4-BE49-F238E27FC236}">
                <a16:creationId xmlns:a16="http://schemas.microsoft.com/office/drawing/2014/main" id="{20D6024B-3FC7-40C0-8531-F9623971C00B}"/>
              </a:ext>
            </a:extLst>
          </p:cNvPr>
          <p:cNvGraphicFramePr>
            <a:graphicFrameLocks noChangeAspect="1"/>
          </p:cNvGraphicFramePr>
          <p:nvPr>
            <p:extLst/>
          </p:nvPr>
        </p:nvGraphicFramePr>
        <p:xfrm>
          <a:off x="7154881" y="1670808"/>
          <a:ext cx="4445000" cy="708025"/>
        </p:xfrm>
        <a:graphic>
          <a:graphicData uri="http://schemas.openxmlformats.org/presentationml/2006/ole">
            <mc:AlternateContent xmlns:mc="http://schemas.openxmlformats.org/markup-compatibility/2006">
              <mc:Choice xmlns:v="urn:schemas-microsoft-com:vml" Requires="v">
                <p:oleObj spid="_x0000_s53792" name="Formula" r:id="rId15" imgW="2571840" imgH="411480" progId="Equation.Ribbit">
                  <p:embed/>
                </p:oleObj>
              </mc:Choice>
              <mc:Fallback>
                <p:oleObj name="Formula" r:id="rId15" imgW="2571840" imgH="411480" progId="Equation.Ribbit">
                  <p:embed/>
                  <p:pic>
                    <p:nvPicPr>
                      <p:cNvPr id="22" name="对象 21">
                        <a:extLst>
                          <a:ext uri="{FF2B5EF4-FFF2-40B4-BE49-F238E27FC236}">
                            <a16:creationId xmlns:a16="http://schemas.microsoft.com/office/drawing/2014/main" id="{20D6024B-3FC7-40C0-8531-F9623971C00B}"/>
                          </a:ext>
                        </a:extLst>
                      </p:cNvPr>
                      <p:cNvPicPr/>
                      <p:nvPr/>
                    </p:nvPicPr>
                    <p:blipFill>
                      <a:blip r:embed="rId16"/>
                      <a:stretch>
                        <a:fillRect/>
                      </a:stretch>
                    </p:blipFill>
                    <p:spPr>
                      <a:xfrm>
                        <a:off x="7154881" y="1670808"/>
                        <a:ext cx="4445000" cy="708025"/>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F3C46D0B-F22A-465E-9561-888B77894A32}"/>
              </a:ext>
            </a:extLst>
          </p:cNvPr>
          <p:cNvGraphicFramePr>
            <a:graphicFrameLocks noChangeAspect="1"/>
          </p:cNvGraphicFramePr>
          <p:nvPr>
            <p:extLst/>
          </p:nvPr>
        </p:nvGraphicFramePr>
        <p:xfrm>
          <a:off x="7511301" y="2543425"/>
          <a:ext cx="2490788" cy="306387"/>
        </p:xfrm>
        <a:graphic>
          <a:graphicData uri="http://schemas.openxmlformats.org/presentationml/2006/ole">
            <mc:AlternateContent xmlns:mc="http://schemas.openxmlformats.org/markup-compatibility/2006">
              <mc:Choice xmlns:v="urn:schemas-microsoft-com:vml" Requires="v">
                <p:oleObj spid="_x0000_s53793" name="Formula" r:id="rId17" imgW="1441800" imgH="177840" progId="Equation.Ribbit">
                  <p:embed/>
                </p:oleObj>
              </mc:Choice>
              <mc:Fallback>
                <p:oleObj name="Formula" r:id="rId17" imgW="1441800" imgH="177840" progId="Equation.Ribbit">
                  <p:embed/>
                  <p:pic>
                    <p:nvPicPr>
                      <p:cNvPr id="23" name="对象 22">
                        <a:extLst>
                          <a:ext uri="{FF2B5EF4-FFF2-40B4-BE49-F238E27FC236}">
                            <a16:creationId xmlns:a16="http://schemas.microsoft.com/office/drawing/2014/main" id="{F3C46D0B-F22A-465E-9561-888B77894A32}"/>
                          </a:ext>
                        </a:extLst>
                      </p:cNvPr>
                      <p:cNvPicPr/>
                      <p:nvPr/>
                    </p:nvPicPr>
                    <p:blipFill>
                      <a:blip r:embed="rId18"/>
                      <a:stretch>
                        <a:fillRect/>
                      </a:stretch>
                    </p:blipFill>
                    <p:spPr>
                      <a:xfrm>
                        <a:off x="7511301" y="2543425"/>
                        <a:ext cx="2490788" cy="306387"/>
                      </a:xfrm>
                      <a:prstGeom prst="rect">
                        <a:avLst/>
                      </a:prstGeom>
                    </p:spPr>
                  </p:pic>
                </p:oleObj>
              </mc:Fallback>
            </mc:AlternateContent>
          </a:graphicData>
        </a:graphic>
      </p:graphicFrame>
      <p:sp>
        <p:nvSpPr>
          <p:cNvPr id="24" name="椭圆 23">
            <a:extLst>
              <a:ext uri="{FF2B5EF4-FFF2-40B4-BE49-F238E27FC236}">
                <a16:creationId xmlns:a16="http://schemas.microsoft.com/office/drawing/2014/main" id="{8FCF2205-FEFC-4D2E-AF5D-33584F9B83D7}"/>
              </a:ext>
            </a:extLst>
          </p:cNvPr>
          <p:cNvSpPr/>
          <p:nvPr/>
        </p:nvSpPr>
        <p:spPr bwMode="auto">
          <a:xfrm>
            <a:off x="9014367" y="1650461"/>
            <a:ext cx="624619" cy="41199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sp>
        <p:nvSpPr>
          <p:cNvPr id="25" name="文本框 24">
            <a:extLst>
              <a:ext uri="{FF2B5EF4-FFF2-40B4-BE49-F238E27FC236}">
                <a16:creationId xmlns:a16="http://schemas.microsoft.com/office/drawing/2014/main" id="{5475BB62-D1ED-4CB1-99DB-7A5CF360C131}"/>
              </a:ext>
            </a:extLst>
          </p:cNvPr>
          <p:cNvSpPr txBox="1"/>
          <p:nvPr/>
        </p:nvSpPr>
        <p:spPr>
          <a:xfrm>
            <a:off x="10045612" y="2467004"/>
            <a:ext cx="1340432" cy="461665"/>
          </a:xfrm>
          <a:prstGeom prst="rect">
            <a:avLst/>
          </a:prstGeom>
          <a:noFill/>
        </p:spPr>
        <p:txBody>
          <a:bodyPr wrap="none" rtlCol="0">
            <a:spAutoFit/>
          </a:bodyPr>
          <a:lstStyle/>
          <a:p>
            <a:r>
              <a:rPr lang="en-US" altLang="zh-CN" sz="2400" dirty="0">
                <a:solidFill>
                  <a:srgbClr val="3333CC"/>
                </a:solidFill>
                <a:latin typeface="Times New Roman" panose="02020603050405020304" pitchFamily="18" charset="0"/>
                <a:cs typeface="Times New Roman" panose="02020603050405020304" pitchFamily="18" charset="0"/>
              </a:rPr>
              <a:t>(No DM)</a:t>
            </a:r>
            <a:endParaRPr lang="zh-CN" altLang="en-US" sz="2400" dirty="0">
              <a:solidFill>
                <a:srgbClr val="3333CC"/>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66F11549-B8E5-478B-9D6B-5549CF0BED90}"/>
              </a:ext>
            </a:extLst>
          </p:cNvPr>
          <p:cNvSpPr txBox="1"/>
          <p:nvPr/>
        </p:nvSpPr>
        <p:spPr>
          <a:xfrm>
            <a:off x="7154881" y="5710016"/>
            <a:ext cx="1986441" cy="461665"/>
          </a:xfrm>
          <a:prstGeom prst="rect">
            <a:avLst/>
          </a:prstGeom>
          <a:noFill/>
        </p:spPr>
        <p:txBody>
          <a:bodyPr wrap="none" rtlCol="0">
            <a:spAutoFit/>
          </a:bodyPr>
          <a:lstStyle/>
          <a:p>
            <a:r>
              <a:rPr lang="en-US" altLang="zh-CN" sz="2400" dirty="0">
                <a:solidFill>
                  <a:srgbClr val="3333FF"/>
                </a:solidFill>
                <a:latin typeface="Times New Roman" panose="02020603050405020304" pitchFamily="18" charset="0"/>
                <a:cs typeface="Times New Roman" panose="02020603050405020304" pitchFamily="18" charset="0"/>
              </a:rPr>
              <a:t>Constant force</a:t>
            </a:r>
            <a:endParaRPr lang="zh-CN" altLang="en-US" sz="24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874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F704B58-369A-40CC-8786-82B6E3D8CF01}"/>
              </a:ext>
            </a:extLst>
          </p:cNvPr>
          <p:cNvSpPr>
            <a:spLocks noGrp="1"/>
          </p:cNvSpPr>
          <p:nvPr>
            <p:ph type="title"/>
          </p:nvPr>
        </p:nvSpPr>
        <p:spPr/>
        <p:txBody>
          <a:bodyPr/>
          <a:lstStyle/>
          <a:p>
            <a:r>
              <a:rPr lang="en-US" altLang="zh-CN" dirty="0"/>
              <a:t>The effect of DM</a:t>
            </a:r>
            <a:endParaRPr lang="zh-CN" altLang="en-US" dirty="0"/>
          </a:p>
        </p:txBody>
      </p:sp>
      <p:sp>
        <p:nvSpPr>
          <p:cNvPr id="2" name="内容占位符 1">
            <a:extLst>
              <a:ext uri="{FF2B5EF4-FFF2-40B4-BE49-F238E27FC236}">
                <a16:creationId xmlns:a16="http://schemas.microsoft.com/office/drawing/2014/main" id="{1E00CF5E-36BB-4210-A4F5-4FE18C072CC2}"/>
              </a:ext>
            </a:extLst>
          </p:cNvPr>
          <p:cNvSpPr>
            <a:spLocks noGrp="1"/>
          </p:cNvSpPr>
          <p:nvPr>
            <p:ph idx="4294967295"/>
          </p:nvPr>
        </p:nvSpPr>
        <p:spPr>
          <a:xfrm>
            <a:off x="275794" y="1308430"/>
            <a:ext cx="11119714" cy="5261391"/>
          </a:xfrm>
          <a:prstGeom prst="rect">
            <a:avLst/>
          </a:prstGeom>
        </p:spPr>
        <p:txBody>
          <a:bodyPr/>
          <a:lstStyle/>
          <a:p>
            <a:r>
              <a:rPr lang="en-US" altLang="zh-CN" dirty="0"/>
              <a:t>Geodesics</a:t>
            </a:r>
          </a:p>
          <a:p>
            <a:endParaRPr lang="en-US" altLang="zh-CN" dirty="0"/>
          </a:p>
          <a:p>
            <a:endParaRPr lang="en-US" altLang="zh-CN" dirty="0"/>
          </a:p>
          <a:p>
            <a:endParaRPr lang="en-US" altLang="zh-CN" dirty="0"/>
          </a:p>
          <a:p>
            <a:pPr marL="0" indent="0">
              <a:buNone/>
            </a:pPr>
            <a:endParaRPr lang="en-US" altLang="zh-CN" dirty="0"/>
          </a:p>
          <a:p>
            <a:pPr marL="0" indent="0">
              <a:buNone/>
            </a:pPr>
            <a:endParaRPr lang="en-US" altLang="zh-CN" dirty="0"/>
          </a:p>
          <a:p>
            <a:pPr marL="0" indent="0">
              <a:buNone/>
            </a:pPr>
            <a:endParaRPr lang="en-US" altLang="zh-CN" dirty="0"/>
          </a:p>
        </p:txBody>
      </p:sp>
      <p:graphicFrame>
        <p:nvGraphicFramePr>
          <p:cNvPr id="9" name="对象 8">
            <a:extLst>
              <a:ext uri="{FF2B5EF4-FFF2-40B4-BE49-F238E27FC236}">
                <a16:creationId xmlns:a16="http://schemas.microsoft.com/office/drawing/2014/main" id="{780CAC11-87C3-475A-9DC2-95DA4EDCD490}"/>
              </a:ext>
            </a:extLst>
          </p:cNvPr>
          <p:cNvGraphicFramePr>
            <a:graphicFrameLocks noChangeAspect="1"/>
          </p:cNvGraphicFramePr>
          <p:nvPr>
            <p:extLst/>
          </p:nvPr>
        </p:nvGraphicFramePr>
        <p:xfrm>
          <a:off x="2432631" y="1262579"/>
          <a:ext cx="2911196" cy="791794"/>
        </p:xfrm>
        <a:graphic>
          <a:graphicData uri="http://schemas.openxmlformats.org/presentationml/2006/ole">
            <mc:AlternateContent xmlns:mc="http://schemas.openxmlformats.org/markup-compatibility/2006">
              <mc:Choice xmlns:v="urn:schemas-microsoft-com:vml" Requires="v">
                <p:oleObj spid="_x0000_s55183" name="Formula" r:id="rId4" imgW="1231920" imgH="336600" progId="Equation.Ribbit">
                  <p:embed/>
                </p:oleObj>
              </mc:Choice>
              <mc:Fallback>
                <p:oleObj name="Formula" r:id="rId4" imgW="1231920" imgH="336600" progId="Equation.Ribbit">
                  <p:embed/>
                  <p:pic>
                    <p:nvPicPr>
                      <p:cNvPr id="9" name="对象 8">
                        <a:extLst>
                          <a:ext uri="{FF2B5EF4-FFF2-40B4-BE49-F238E27FC236}">
                            <a16:creationId xmlns:a16="http://schemas.microsoft.com/office/drawing/2014/main" id="{780CAC11-87C3-475A-9DC2-95DA4EDCD490}"/>
                          </a:ext>
                        </a:extLst>
                      </p:cNvPr>
                      <p:cNvPicPr/>
                      <p:nvPr/>
                    </p:nvPicPr>
                    <p:blipFill>
                      <a:blip r:embed="rId5"/>
                      <a:stretch>
                        <a:fillRect/>
                      </a:stretch>
                    </p:blipFill>
                    <p:spPr>
                      <a:xfrm>
                        <a:off x="2432631" y="1262579"/>
                        <a:ext cx="2911196" cy="791794"/>
                      </a:xfrm>
                      <a:prstGeom prst="rect">
                        <a:avLst/>
                      </a:prstGeom>
                    </p:spPr>
                  </p:pic>
                </p:oleObj>
              </mc:Fallback>
            </mc:AlternateContent>
          </a:graphicData>
        </a:graphic>
      </p:graphicFrame>
      <p:sp>
        <p:nvSpPr>
          <p:cNvPr id="10" name="文本框 9">
            <a:extLst>
              <a:ext uri="{FF2B5EF4-FFF2-40B4-BE49-F238E27FC236}">
                <a16:creationId xmlns:a16="http://schemas.microsoft.com/office/drawing/2014/main" id="{C30E6797-6E28-4AB4-8D2B-A9DC68F2AB81}"/>
              </a:ext>
            </a:extLst>
          </p:cNvPr>
          <p:cNvSpPr txBox="1"/>
          <p:nvPr/>
        </p:nvSpPr>
        <p:spPr>
          <a:xfrm>
            <a:off x="904439" y="2072110"/>
            <a:ext cx="5404043" cy="461665"/>
          </a:xfrm>
          <a:prstGeom prst="rect">
            <a:avLst/>
          </a:prstGeom>
          <a:noFill/>
        </p:spPr>
        <p:txBody>
          <a:bodyPr wrap="none" rtlCol="0">
            <a:spAutoFit/>
          </a:bodyPr>
          <a:lstStyle/>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Conserved Energy and angular momentum</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graphicFrame>
        <p:nvGraphicFramePr>
          <p:cNvPr id="11" name="对象 10">
            <a:extLst>
              <a:ext uri="{FF2B5EF4-FFF2-40B4-BE49-F238E27FC236}">
                <a16:creationId xmlns:a16="http://schemas.microsoft.com/office/drawing/2014/main" id="{404AB110-07AE-4A99-8921-457F1386B419}"/>
              </a:ext>
            </a:extLst>
          </p:cNvPr>
          <p:cNvGraphicFramePr>
            <a:graphicFrameLocks noChangeAspect="1"/>
          </p:cNvGraphicFramePr>
          <p:nvPr>
            <p:extLst/>
          </p:nvPr>
        </p:nvGraphicFramePr>
        <p:xfrm>
          <a:off x="1904741" y="2617394"/>
          <a:ext cx="4522787" cy="346075"/>
        </p:xfrm>
        <a:graphic>
          <a:graphicData uri="http://schemas.openxmlformats.org/presentationml/2006/ole">
            <mc:AlternateContent xmlns:mc="http://schemas.openxmlformats.org/markup-compatibility/2006">
              <mc:Choice xmlns:v="urn:schemas-microsoft-com:vml" Requires="v">
                <p:oleObj spid="_x0000_s55184" name="Formula" r:id="rId6" imgW="2617560" imgH="199440" progId="Equation.Ribbit">
                  <p:embed/>
                </p:oleObj>
              </mc:Choice>
              <mc:Fallback>
                <p:oleObj name="Formula" r:id="rId6" imgW="2617560" imgH="199440" progId="Equation.Ribbit">
                  <p:embed/>
                  <p:pic>
                    <p:nvPicPr>
                      <p:cNvPr id="11" name="对象 10">
                        <a:extLst>
                          <a:ext uri="{FF2B5EF4-FFF2-40B4-BE49-F238E27FC236}">
                            <a16:creationId xmlns:a16="http://schemas.microsoft.com/office/drawing/2014/main" id="{404AB110-07AE-4A99-8921-457F1386B419}"/>
                          </a:ext>
                        </a:extLst>
                      </p:cNvPr>
                      <p:cNvPicPr/>
                      <p:nvPr/>
                    </p:nvPicPr>
                    <p:blipFill>
                      <a:blip r:embed="rId7"/>
                      <a:stretch>
                        <a:fillRect/>
                      </a:stretch>
                    </p:blipFill>
                    <p:spPr>
                      <a:xfrm>
                        <a:off x="1904741" y="2617394"/>
                        <a:ext cx="4522787" cy="346075"/>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9C7E27ED-A294-4A5F-A777-4E83236F2D21}"/>
              </a:ext>
            </a:extLst>
          </p:cNvPr>
          <p:cNvSpPr txBox="1"/>
          <p:nvPr/>
        </p:nvSpPr>
        <p:spPr>
          <a:xfrm>
            <a:off x="8585870" y="6255994"/>
            <a:ext cx="2937022" cy="369332"/>
          </a:xfrm>
          <a:prstGeom prst="rect">
            <a:avLst/>
          </a:prstGeom>
          <a:noFill/>
        </p:spPr>
        <p:txBody>
          <a:bodyPr wrap="none" rtlCol="0">
            <a:spAutoFit/>
          </a:bodyPr>
          <a:lstStyle/>
          <a:p>
            <a:pPr eaLnBrk="0" fontAlgn="base" hangingPunct="0">
              <a:spcBef>
                <a:spcPct val="0"/>
              </a:spcBef>
              <a:spcAft>
                <a:spcPct val="0"/>
              </a:spcAft>
            </a:pPr>
            <a:r>
              <a:rPr lang="en-US" altLang="zh-CN" dirty="0">
                <a:latin typeface="华文楷体" panose="02010600040101010101" pitchFamily="2" charset="-122"/>
                <a:ea typeface="华文楷体" panose="02010600040101010101" pitchFamily="2" charset="-122"/>
              </a:rPr>
              <a:t>K. </a:t>
            </a:r>
            <a:r>
              <a:rPr lang="en-US" altLang="zh-CN" dirty="0" err="1">
                <a:latin typeface="华文楷体" panose="02010600040101010101" pitchFamily="2" charset="-122"/>
                <a:ea typeface="华文楷体" panose="02010600040101010101" pitchFamily="2" charset="-122"/>
              </a:rPr>
              <a:t>Destounis</a:t>
            </a:r>
            <a:r>
              <a:rPr lang="en-US" altLang="zh-CN" dirty="0">
                <a:latin typeface="华文楷体" panose="02010600040101010101" pitchFamily="2" charset="-122"/>
                <a:ea typeface="华文楷体" panose="02010600040101010101" pitchFamily="2" charset="-122"/>
              </a:rPr>
              <a:t> </a:t>
            </a:r>
            <a:r>
              <a:rPr lang="en-US" altLang="zh-CN" dirty="0" err="1">
                <a:latin typeface="华文楷体" panose="02010600040101010101" pitchFamily="2" charset="-122"/>
                <a:ea typeface="华文楷体" panose="02010600040101010101" pitchFamily="2" charset="-122"/>
              </a:rPr>
              <a:t>etal</a:t>
            </a:r>
            <a:r>
              <a:rPr lang="en-US" altLang="zh-CN" dirty="0">
                <a:latin typeface="华文楷体" panose="02010600040101010101" pitchFamily="2" charset="-122"/>
                <a:ea typeface="华文楷体" panose="02010600040101010101" pitchFamily="2" charset="-122"/>
              </a:rPr>
              <a:t>., 2210.09357</a:t>
            </a:r>
            <a:endParaRPr lang="zh-CN" altLang="en-US" dirty="0">
              <a:latin typeface="华文楷体" panose="02010600040101010101" pitchFamily="2" charset="-122"/>
              <a:ea typeface="华文楷体" panose="02010600040101010101" pitchFamily="2" charset="-122"/>
            </a:endParaRPr>
          </a:p>
        </p:txBody>
      </p:sp>
      <p:graphicFrame>
        <p:nvGraphicFramePr>
          <p:cNvPr id="13" name="对象 12">
            <a:extLst>
              <a:ext uri="{FF2B5EF4-FFF2-40B4-BE49-F238E27FC236}">
                <a16:creationId xmlns:a16="http://schemas.microsoft.com/office/drawing/2014/main" id="{2B053109-62A8-424D-A4C9-4558D42741E9}"/>
              </a:ext>
            </a:extLst>
          </p:cNvPr>
          <p:cNvGraphicFramePr>
            <a:graphicFrameLocks noChangeAspect="1"/>
          </p:cNvGraphicFramePr>
          <p:nvPr>
            <p:extLst/>
          </p:nvPr>
        </p:nvGraphicFramePr>
        <p:xfrm>
          <a:off x="2014056" y="3116262"/>
          <a:ext cx="2533650" cy="625475"/>
        </p:xfrm>
        <a:graphic>
          <a:graphicData uri="http://schemas.openxmlformats.org/presentationml/2006/ole">
            <mc:AlternateContent xmlns:mc="http://schemas.openxmlformats.org/markup-compatibility/2006">
              <mc:Choice xmlns:v="urn:schemas-microsoft-com:vml" Requires="v">
                <p:oleObj spid="_x0000_s55185" name="Formula" r:id="rId8" imgW="1465920" imgH="363240" progId="Equation.Ribbit">
                  <p:embed/>
                </p:oleObj>
              </mc:Choice>
              <mc:Fallback>
                <p:oleObj name="Formula" r:id="rId8" imgW="1465920" imgH="363240" progId="Equation.Ribbit">
                  <p:embed/>
                  <p:pic>
                    <p:nvPicPr>
                      <p:cNvPr id="13" name="对象 12">
                        <a:extLst>
                          <a:ext uri="{FF2B5EF4-FFF2-40B4-BE49-F238E27FC236}">
                            <a16:creationId xmlns:a16="http://schemas.microsoft.com/office/drawing/2014/main" id="{2B053109-62A8-424D-A4C9-4558D42741E9}"/>
                          </a:ext>
                        </a:extLst>
                      </p:cNvPr>
                      <p:cNvPicPr/>
                      <p:nvPr/>
                    </p:nvPicPr>
                    <p:blipFill>
                      <a:blip r:embed="rId9"/>
                      <a:stretch>
                        <a:fillRect/>
                      </a:stretch>
                    </p:blipFill>
                    <p:spPr>
                      <a:xfrm>
                        <a:off x="2014056" y="3116262"/>
                        <a:ext cx="2533650" cy="625475"/>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CA5AD350-A2B8-4AE2-A6A7-AD9D671207A7}"/>
              </a:ext>
            </a:extLst>
          </p:cNvPr>
          <p:cNvGraphicFramePr>
            <a:graphicFrameLocks noChangeAspect="1"/>
          </p:cNvGraphicFramePr>
          <p:nvPr>
            <p:extLst/>
          </p:nvPr>
        </p:nvGraphicFramePr>
        <p:xfrm>
          <a:off x="1480744" y="3865759"/>
          <a:ext cx="3525837" cy="666750"/>
        </p:xfrm>
        <a:graphic>
          <a:graphicData uri="http://schemas.openxmlformats.org/presentationml/2006/ole">
            <mc:AlternateContent xmlns:mc="http://schemas.openxmlformats.org/markup-compatibility/2006">
              <mc:Choice xmlns:v="urn:schemas-microsoft-com:vml" Requires="v">
                <p:oleObj spid="_x0000_s55186" name="Formula" r:id="rId10" imgW="2038680" imgH="387360" progId="Equation.Ribbit">
                  <p:embed/>
                </p:oleObj>
              </mc:Choice>
              <mc:Fallback>
                <p:oleObj name="Formula" r:id="rId10" imgW="2038680" imgH="387360" progId="Equation.Ribbit">
                  <p:embed/>
                  <p:pic>
                    <p:nvPicPr>
                      <p:cNvPr id="14" name="对象 13">
                        <a:extLst>
                          <a:ext uri="{FF2B5EF4-FFF2-40B4-BE49-F238E27FC236}">
                            <a16:creationId xmlns:a16="http://schemas.microsoft.com/office/drawing/2014/main" id="{CA5AD350-A2B8-4AE2-A6A7-AD9D671207A7}"/>
                          </a:ext>
                        </a:extLst>
                      </p:cNvPr>
                      <p:cNvPicPr/>
                      <p:nvPr/>
                    </p:nvPicPr>
                    <p:blipFill>
                      <a:blip r:embed="rId11"/>
                      <a:stretch>
                        <a:fillRect/>
                      </a:stretch>
                    </p:blipFill>
                    <p:spPr>
                      <a:xfrm>
                        <a:off x="1480744" y="3865759"/>
                        <a:ext cx="3525837" cy="666750"/>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84711BCB-E7EB-4EB7-AFE5-FDF3E70B16B7}"/>
              </a:ext>
            </a:extLst>
          </p:cNvPr>
          <p:cNvGraphicFramePr>
            <a:graphicFrameLocks noChangeAspect="1"/>
          </p:cNvGraphicFramePr>
          <p:nvPr>
            <p:extLst/>
          </p:nvPr>
        </p:nvGraphicFramePr>
        <p:xfrm>
          <a:off x="2195117" y="4683420"/>
          <a:ext cx="2097088" cy="577850"/>
        </p:xfrm>
        <a:graphic>
          <a:graphicData uri="http://schemas.openxmlformats.org/presentationml/2006/ole">
            <mc:AlternateContent xmlns:mc="http://schemas.openxmlformats.org/markup-compatibility/2006">
              <mc:Choice xmlns:v="urn:schemas-microsoft-com:vml" Requires="v">
                <p:oleObj spid="_x0000_s55187" name="Formula" r:id="rId12" imgW="1213200" imgH="335520" progId="Equation.Ribbit">
                  <p:embed/>
                </p:oleObj>
              </mc:Choice>
              <mc:Fallback>
                <p:oleObj name="Formula" r:id="rId12" imgW="1213200" imgH="335520" progId="Equation.Ribbit">
                  <p:embed/>
                  <p:pic>
                    <p:nvPicPr>
                      <p:cNvPr id="15" name="对象 14">
                        <a:extLst>
                          <a:ext uri="{FF2B5EF4-FFF2-40B4-BE49-F238E27FC236}">
                            <a16:creationId xmlns:a16="http://schemas.microsoft.com/office/drawing/2014/main" id="{84711BCB-E7EB-4EB7-AFE5-FDF3E70B16B7}"/>
                          </a:ext>
                        </a:extLst>
                      </p:cNvPr>
                      <p:cNvPicPr/>
                      <p:nvPr/>
                    </p:nvPicPr>
                    <p:blipFill>
                      <a:blip r:embed="rId13"/>
                      <a:stretch>
                        <a:fillRect/>
                      </a:stretch>
                    </p:blipFill>
                    <p:spPr>
                      <a:xfrm>
                        <a:off x="2195117" y="4683420"/>
                        <a:ext cx="2097088" cy="577850"/>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BDA6B6D3-DC82-43A4-8AC6-4E21EBA40F86}"/>
              </a:ext>
            </a:extLst>
          </p:cNvPr>
          <p:cNvGraphicFramePr>
            <a:graphicFrameLocks noChangeAspect="1"/>
          </p:cNvGraphicFramePr>
          <p:nvPr>
            <p:extLst/>
          </p:nvPr>
        </p:nvGraphicFramePr>
        <p:xfrm>
          <a:off x="2156931" y="5319784"/>
          <a:ext cx="2119312" cy="577850"/>
        </p:xfrm>
        <a:graphic>
          <a:graphicData uri="http://schemas.openxmlformats.org/presentationml/2006/ole">
            <mc:AlternateContent xmlns:mc="http://schemas.openxmlformats.org/markup-compatibility/2006">
              <mc:Choice xmlns:v="urn:schemas-microsoft-com:vml" Requires="v">
                <p:oleObj spid="_x0000_s55188" name="Formula" r:id="rId14" imgW="1225800" imgH="335520" progId="Equation.Ribbit">
                  <p:embed/>
                </p:oleObj>
              </mc:Choice>
              <mc:Fallback>
                <p:oleObj name="Formula" r:id="rId14" imgW="1225800" imgH="335520" progId="Equation.Ribbit">
                  <p:embed/>
                  <p:pic>
                    <p:nvPicPr>
                      <p:cNvPr id="16" name="对象 15">
                        <a:extLst>
                          <a:ext uri="{FF2B5EF4-FFF2-40B4-BE49-F238E27FC236}">
                            <a16:creationId xmlns:a16="http://schemas.microsoft.com/office/drawing/2014/main" id="{BDA6B6D3-DC82-43A4-8AC6-4E21EBA40F86}"/>
                          </a:ext>
                        </a:extLst>
                      </p:cNvPr>
                      <p:cNvPicPr/>
                      <p:nvPr/>
                    </p:nvPicPr>
                    <p:blipFill>
                      <a:blip r:embed="rId15"/>
                      <a:stretch>
                        <a:fillRect/>
                      </a:stretch>
                    </p:blipFill>
                    <p:spPr>
                      <a:xfrm>
                        <a:off x="2156931" y="5319784"/>
                        <a:ext cx="2119312" cy="577850"/>
                      </a:xfrm>
                      <a:prstGeom prst="rect">
                        <a:avLst/>
                      </a:prstGeom>
                    </p:spPr>
                  </p:pic>
                </p:oleObj>
              </mc:Fallback>
            </mc:AlternateContent>
          </a:graphicData>
        </a:graphic>
      </p:graphicFrame>
      <p:graphicFrame>
        <p:nvGraphicFramePr>
          <p:cNvPr id="17" name="对象 16">
            <a:extLst>
              <a:ext uri="{FF2B5EF4-FFF2-40B4-BE49-F238E27FC236}">
                <a16:creationId xmlns:a16="http://schemas.microsoft.com/office/drawing/2014/main" id="{503842F5-27B8-480F-97E3-A306ED921280}"/>
              </a:ext>
            </a:extLst>
          </p:cNvPr>
          <p:cNvGraphicFramePr>
            <a:graphicFrameLocks noChangeAspect="1"/>
          </p:cNvGraphicFramePr>
          <p:nvPr>
            <p:extLst>
              <p:ext uri="{D42A27DB-BD31-4B8C-83A1-F6EECF244321}">
                <p14:modId xmlns:p14="http://schemas.microsoft.com/office/powerpoint/2010/main" val="3692802082"/>
              </p:ext>
            </p:extLst>
          </p:nvPr>
        </p:nvGraphicFramePr>
        <p:xfrm>
          <a:off x="1922900" y="5923563"/>
          <a:ext cx="2587625" cy="573087"/>
        </p:xfrm>
        <a:graphic>
          <a:graphicData uri="http://schemas.openxmlformats.org/presentationml/2006/ole">
            <mc:AlternateContent xmlns:mc="http://schemas.openxmlformats.org/markup-compatibility/2006">
              <mc:Choice xmlns:v="urn:schemas-microsoft-com:vml" Requires="v">
                <p:oleObj spid="_x0000_s55189" name="Formula" r:id="rId16" imgW="1495080" imgH="331560" progId="Equation.Ribbit">
                  <p:embed/>
                </p:oleObj>
              </mc:Choice>
              <mc:Fallback>
                <p:oleObj name="Formula" r:id="rId16" imgW="1495080" imgH="331560" progId="Equation.Ribbit">
                  <p:embed/>
                  <p:pic>
                    <p:nvPicPr>
                      <p:cNvPr id="17" name="对象 16">
                        <a:extLst>
                          <a:ext uri="{FF2B5EF4-FFF2-40B4-BE49-F238E27FC236}">
                            <a16:creationId xmlns:a16="http://schemas.microsoft.com/office/drawing/2014/main" id="{503842F5-27B8-480F-97E3-A306ED921280}"/>
                          </a:ext>
                        </a:extLst>
                      </p:cNvPr>
                      <p:cNvPicPr/>
                      <p:nvPr/>
                    </p:nvPicPr>
                    <p:blipFill>
                      <a:blip r:embed="rId17"/>
                      <a:stretch>
                        <a:fillRect/>
                      </a:stretch>
                    </p:blipFill>
                    <p:spPr>
                      <a:xfrm>
                        <a:off x="1922900" y="5923563"/>
                        <a:ext cx="2587625" cy="573087"/>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54422C4D-467F-436A-B074-280AB0259F1A}"/>
              </a:ext>
            </a:extLst>
          </p:cNvPr>
          <p:cNvGraphicFramePr>
            <a:graphicFrameLocks noChangeAspect="1"/>
          </p:cNvGraphicFramePr>
          <p:nvPr>
            <p:extLst/>
          </p:nvPr>
        </p:nvGraphicFramePr>
        <p:xfrm>
          <a:off x="8038024" y="2977636"/>
          <a:ext cx="1466850" cy="685800"/>
        </p:xfrm>
        <a:graphic>
          <a:graphicData uri="http://schemas.openxmlformats.org/presentationml/2006/ole">
            <mc:AlternateContent xmlns:mc="http://schemas.openxmlformats.org/markup-compatibility/2006">
              <mc:Choice xmlns:v="urn:schemas-microsoft-com:vml" Requires="v">
                <p:oleObj spid="_x0000_s55190" name="Formula" r:id="rId18" imgW="708840" imgH="331560" progId="Equation.Ribbit">
                  <p:embed/>
                </p:oleObj>
              </mc:Choice>
              <mc:Fallback>
                <p:oleObj name="Formula" r:id="rId18" imgW="708840" imgH="331560" progId="Equation.Ribbit">
                  <p:embed/>
                  <p:pic>
                    <p:nvPicPr>
                      <p:cNvPr id="18" name="对象 17">
                        <a:extLst>
                          <a:ext uri="{FF2B5EF4-FFF2-40B4-BE49-F238E27FC236}">
                            <a16:creationId xmlns:a16="http://schemas.microsoft.com/office/drawing/2014/main" id="{54422C4D-467F-436A-B074-280AB0259F1A}"/>
                          </a:ext>
                        </a:extLst>
                      </p:cNvPr>
                      <p:cNvPicPr/>
                      <p:nvPr/>
                    </p:nvPicPr>
                    <p:blipFill>
                      <a:blip r:embed="rId19"/>
                      <a:stretch>
                        <a:fillRect/>
                      </a:stretch>
                    </p:blipFill>
                    <p:spPr>
                      <a:xfrm>
                        <a:off x="8038024" y="2977636"/>
                        <a:ext cx="1466850" cy="685800"/>
                      </a:xfrm>
                      <a:prstGeom prst="rect">
                        <a:avLst/>
                      </a:prstGeom>
                    </p:spPr>
                  </p:pic>
                </p:oleObj>
              </mc:Fallback>
            </mc:AlternateContent>
          </a:graphicData>
        </a:graphic>
      </p:graphicFrame>
      <p:graphicFrame>
        <p:nvGraphicFramePr>
          <p:cNvPr id="19" name="对象 18">
            <a:extLst>
              <a:ext uri="{FF2B5EF4-FFF2-40B4-BE49-F238E27FC236}">
                <a16:creationId xmlns:a16="http://schemas.microsoft.com/office/drawing/2014/main" id="{3CE5BEE0-64BD-4937-AD87-AF079D426FA5}"/>
              </a:ext>
            </a:extLst>
          </p:cNvPr>
          <p:cNvGraphicFramePr>
            <a:graphicFrameLocks noChangeAspect="1"/>
          </p:cNvGraphicFramePr>
          <p:nvPr>
            <p:extLst/>
          </p:nvPr>
        </p:nvGraphicFramePr>
        <p:xfrm>
          <a:off x="6356350" y="4422775"/>
          <a:ext cx="5151438" cy="830263"/>
        </p:xfrm>
        <a:graphic>
          <a:graphicData uri="http://schemas.openxmlformats.org/presentationml/2006/ole">
            <mc:AlternateContent xmlns:mc="http://schemas.openxmlformats.org/markup-compatibility/2006">
              <mc:Choice xmlns:v="urn:schemas-microsoft-com:vml" Requires="v">
                <p:oleObj spid="_x0000_s55191" name="Formula" r:id="rId20" imgW="2490480" imgH="401400" progId="Equation.Ribbit">
                  <p:embed/>
                </p:oleObj>
              </mc:Choice>
              <mc:Fallback>
                <p:oleObj name="Formula" r:id="rId20" imgW="2490480" imgH="401400" progId="Equation.Ribbit">
                  <p:embed/>
                  <p:pic>
                    <p:nvPicPr>
                      <p:cNvPr id="19" name="对象 18">
                        <a:extLst>
                          <a:ext uri="{FF2B5EF4-FFF2-40B4-BE49-F238E27FC236}">
                            <a16:creationId xmlns:a16="http://schemas.microsoft.com/office/drawing/2014/main" id="{3CE5BEE0-64BD-4937-AD87-AF079D426FA5}"/>
                          </a:ext>
                        </a:extLst>
                      </p:cNvPr>
                      <p:cNvPicPr/>
                      <p:nvPr/>
                    </p:nvPicPr>
                    <p:blipFill>
                      <a:blip r:embed="rId21"/>
                      <a:stretch>
                        <a:fillRect/>
                      </a:stretch>
                    </p:blipFill>
                    <p:spPr>
                      <a:xfrm>
                        <a:off x="6356350" y="4422775"/>
                        <a:ext cx="5151438" cy="830263"/>
                      </a:xfrm>
                      <a:prstGeom prst="rect">
                        <a:avLst/>
                      </a:prstGeom>
                    </p:spPr>
                  </p:pic>
                </p:oleObj>
              </mc:Fallback>
            </mc:AlternateContent>
          </a:graphicData>
        </a:graphic>
      </p:graphicFrame>
      <p:graphicFrame>
        <p:nvGraphicFramePr>
          <p:cNvPr id="20" name="对象 19">
            <a:extLst>
              <a:ext uri="{FF2B5EF4-FFF2-40B4-BE49-F238E27FC236}">
                <a16:creationId xmlns:a16="http://schemas.microsoft.com/office/drawing/2014/main" id="{2D35F9A1-4739-44FE-9190-8B37371E1289}"/>
              </a:ext>
            </a:extLst>
          </p:cNvPr>
          <p:cNvGraphicFramePr>
            <a:graphicFrameLocks noChangeAspect="1"/>
          </p:cNvGraphicFramePr>
          <p:nvPr>
            <p:extLst>
              <p:ext uri="{D42A27DB-BD31-4B8C-83A1-F6EECF244321}">
                <p14:modId xmlns:p14="http://schemas.microsoft.com/office/powerpoint/2010/main" val="1645341125"/>
              </p:ext>
            </p:extLst>
          </p:nvPr>
        </p:nvGraphicFramePr>
        <p:xfrm>
          <a:off x="9226550" y="5407025"/>
          <a:ext cx="2281238" cy="311150"/>
        </p:xfrm>
        <a:graphic>
          <a:graphicData uri="http://schemas.openxmlformats.org/presentationml/2006/ole">
            <mc:AlternateContent xmlns:mc="http://schemas.openxmlformats.org/markup-compatibility/2006">
              <mc:Choice xmlns:v="urn:schemas-microsoft-com:vml" Requires="v">
                <p:oleObj spid="_x0000_s55192" name="Formula" r:id="rId22" imgW="1103760" imgH="151200" progId="Equation.Ribbit">
                  <p:embed/>
                </p:oleObj>
              </mc:Choice>
              <mc:Fallback>
                <p:oleObj name="Formula" r:id="rId22" imgW="1103760" imgH="151200" progId="Equation.Ribbit">
                  <p:embed/>
                  <p:pic>
                    <p:nvPicPr>
                      <p:cNvPr id="20" name="对象 19">
                        <a:extLst>
                          <a:ext uri="{FF2B5EF4-FFF2-40B4-BE49-F238E27FC236}">
                            <a16:creationId xmlns:a16="http://schemas.microsoft.com/office/drawing/2014/main" id="{2D35F9A1-4739-44FE-9190-8B37371E1289}"/>
                          </a:ext>
                        </a:extLst>
                      </p:cNvPr>
                      <p:cNvPicPr/>
                      <p:nvPr/>
                    </p:nvPicPr>
                    <p:blipFill>
                      <a:blip r:embed="rId23"/>
                      <a:stretch>
                        <a:fillRect/>
                      </a:stretch>
                    </p:blipFill>
                    <p:spPr>
                      <a:xfrm>
                        <a:off x="9226550" y="5407025"/>
                        <a:ext cx="2281238" cy="311150"/>
                      </a:xfrm>
                      <a:prstGeom prst="rect">
                        <a:avLst/>
                      </a:prstGeom>
                    </p:spPr>
                  </p:pic>
                </p:oleObj>
              </mc:Fallback>
            </mc:AlternateContent>
          </a:graphicData>
        </a:graphic>
      </p:graphicFrame>
      <p:sp>
        <p:nvSpPr>
          <p:cNvPr id="21" name="文本框 20">
            <a:extLst>
              <a:ext uri="{FF2B5EF4-FFF2-40B4-BE49-F238E27FC236}">
                <a16:creationId xmlns:a16="http://schemas.microsoft.com/office/drawing/2014/main" id="{8548DC02-26BC-4A79-B3F1-2B4C818574A3}"/>
              </a:ext>
            </a:extLst>
          </p:cNvPr>
          <p:cNvSpPr txBox="1"/>
          <p:nvPr/>
        </p:nvSpPr>
        <p:spPr>
          <a:xfrm>
            <a:off x="6255278" y="5292013"/>
            <a:ext cx="2832827" cy="461665"/>
          </a:xfrm>
          <a:prstGeom prst="rect">
            <a:avLst/>
          </a:prstGeom>
          <a:noFill/>
        </p:spPr>
        <p:txBody>
          <a:bodyPr wrap="none" rtlCol="0">
            <a:spAutoFit/>
          </a:bodyPr>
          <a:lstStyle/>
          <a:p>
            <a:r>
              <a:rPr lang="en-US" altLang="zh-CN" sz="2400" dirty="0">
                <a:solidFill>
                  <a:srgbClr val="3333CC"/>
                </a:solidFill>
                <a:latin typeface="华文楷体" panose="02010600040101010101" pitchFamily="2" charset="-122"/>
                <a:ea typeface="华文楷体" panose="02010600040101010101" pitchFamily="2" charset="-122"/>
              </a:rPr>
              <a:t>Retrograde precession</a:t>
            </a:r>
            <a:endParaRPr lang="zh-CN" altLang="en-US" sz="2400" dirty="0">
              <a:solidFill>
                <a:srgbClr val="3333CC"/>
              </a:solidFill>
              <a:latin typeface="华文楷体" panose="02010600040101010101" pitchFamily="2" charset="-122"/>
              <a:ea typeface="华文楷体" panose="02010600040101010101" pitchFamily="2" charset="-122"/>
            </a:endParaRPr>
          </a:p>
        </p:txBody>
      </p:sp>
      <p:graphicFrame>
        <p:nvGraphicFramePr>
          <p:cNvPr id="22" name="对象 21">
            <a:extLst>
              <a:ext uri="{FF2B5EF4-FFF2-40B4-BE49-F238E27FC236}">
                <a16:creationId xmlns:a16="http://schemas.microsoft.com/office/drawing/2014/main" id="{C5108BE3-C47C-4BC4-AEA8-4BC80CEA3EE7}"/>
              </a:ext>
            </a:extLst>
          </p:cNvPr>
          <p:cNvGraphicFramePr>
            <a:graphicFrameLocks noChangeAspect="1"/>
          </p:cNvGraphicFramePr>
          <p:nvPr>
            <p:extLst/>
          </p:nvPr>
        </p:nvGraphicFramePr>
        <p:xfrm>
          <a:off x="8807168" y="3939126"/>
          <a:ext cx="1395412" cy="311150"/>
        </p:xfrm>
        <a:graphic>
          <a:graphicData uri="http://schemas.openxmlformats.org/presentationml/2006/ole">
            <mc:AlternateContent xmlns:mc="http://schemas.openxmlformats.org/markup-compatibility/2006">
              <mc:Choice xmlns:v="urn:schemas-microsoft-com:vml" Requires="v">
                <p:oleObj spid="_x0000_s55193" name="Formula" r:id="rId24" imgW="674640" imgH="151200" progId="Equation.Ribbit">
                  <p:embed/>
                </p:oleObj>
              </mc:Choice>
              <mc:Fallback>
                <p:oleObj name="Formula" r:id="rId24" imgW="674640" imgH="151200" progId="Equation.Ribbit">
                  <p:embed/>
                  <p:pic>
                    <p:nvPicPr>
                      <p:cNvPr id="22" name="对象 21">
                        <a:extLst>
                          <a:ext uri="{FF2B5EF4-FFF2-40B4-BE49-F238E27FC236}">
                            <a16:creationId xmlns:a16="http://schemas.microsoft.com/office/drawing/2014/main" id="{C5108BE3-C47C-4BC4-AEA8-4BC80CEA3EE7}"/>
                          </a:ext>
                        </a:extLst>
                      </p:cNvPr>
                      <p:cNvPicPr/>
                      <p:nvPr/>
                    </p:nvPicPr>
                    <p:blipFill>
                      <a:blip r:embed="rId25"/>
                      <a:stretch>
                        <a:fillRect/>
                      </a:stretch>
                    </p:blipFill>
                    <p:spPr>
                      <a:xfrm>
                        <a:off x="8807168" y="3939126"/>
                        <a:ext cx="1395412" cy="311150"/>
                      </a:xfrm>
                      <a:prstGeom prst="rect">
                        <a:avLst/>
                      </a:prstGeom>
                    </p:spPr>
                  </p:pic>
                </p:oleObj>
              </mc:Fallback>
            </mc:AlternateContent>
          </a:graphicData>
        </a:graphic>
      </p:graphicFrame>
      <p:sp>
        <p:nvSpPr>
          <p:cNvPr id="23" name="文本框 22">
            <a:extLst>
              <a:ext uri="{FF2B5EF4-FFF2-40B4-BE49-F238E27FC236}">
                <a16:creationId xmlns:a16="http://schemas.microsoft.com/office/drawing/2014/main" id="{F1A65B4E-924E-4BD8-BCCF-7FAD5CD58DA1}"/>
              </a:ext>
            </a:extLst>
          </p:cNvPr>
          <p:cNvSpPr txBox="1"/>
          <p:nvPr/>
        </p:nvSpPr>
        <p:spPr>
          <a:xfrm>
            <a:off x="6785391" y="3835935"/>
            <a:ext cx="1909497" cy="461665"/>
          </a:xfrm>
          <a:prstGeom prst="rect">
            <a:avLst/>
          </a:prstGeom>
          <a:noFill/>
        </p:spPr>
        <p:txBody>
          <a:bodyPr wrap="none" rtlCol="0">
            <a:spAutoFit/>
          </a:bodyPr>
          <a:lstStyle/>
          <a:p>
            <a:r>
              <a:rPr lang="en-US" altLang="zh-CN" sz="2400" dirty="0">
                <a:solidFill>
                  <a:srgbClr val="3333CC"/>
                </a:solidFill>
                <a:latin typeface="华文楷体" panose="02010600040101010101" pitchFamily="2" charset="-122"/>
                <a:ea typeface="华文楷体" panose="02010600040101010101" pitchFamily="2" charset="-122"/>
              </a:rPr>
              <a:t>No precession</a:t>
            </a:r>
            <a:endParaRPr lang="zh-CN" altLang="en-US" sz="2400" dirty="0">
              <a:solidFill>
                <a:srgbClr val="3333CC"/>
              </a:solidFill>
              <a:latin typeface="华文楷体" panose="02010600040101010101" pitchFamily="2" charset="-122"/>
              <a:ea typeface="华文楷体" panose="02010600040101010101" pitchFamily="2" charset="-122"/>
            </a:endParaRPr>
          </a:p>
        </p:txBody>
      </p:sp>
      <p:sp>
        <p:nvSpPr>
          <p:cNvPr id="24" name="文本框 23">
            <a:extLst>
              <a:ext uri="{FF2B5EF4-FFF2-40B4-BE49-F238E27FC236}">
                <a16:creationId xmlns:a16="http://schemas.microsoft.com/office/drawing/2014/main" id="{A6F58B5E-DB87-4066-8368-9A2AE796C504}"/>
              </a:ext>
            </a:extLst>
          </p:cNvPr>
          <p:cNvSpPr txBox="1"/>
          <p:nvPr/>
        </p:nvSpPr>
        <p:spPr>
          <a:xfrm>
            <a:off x="5803748" y="1485270"/>
            <a:ext cx="5240537" cy="461665"/>
          </a:xfrm>
          <a:prstGeom prst="rect">
            <a:avLst/>
          </a:prstGeom>
          <a:noFill/>
        </p:spPr>
        <p:txBody>
          <a:bodyPr wrap="none" rtlCol="0">
            <a:spAutoFit/>
          </a:bodyPr>
          <a:lstStyle/>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Static and spherically symmetric spacetime</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sp>
        <p:nvSpPr>
          <p:cNvPr id="4" name="椭圆 3">
            <a:extLst>
              <a:ext uri="{FF2B5EF4-FFF2-40B4-BE49-F238E27FC236}">
                <a16:creationId xmlns:a16="http://schemas.microsoft.com/office/drawing/2014/main" id="{2FB54F7A-8FFC-4D4F-B518-77895914D4C6}"/>
              </a:ext>
            </a:extLst>
          </p:cNvPr>
          <p:cNvSpPr/>
          <p:nvPr/>
        </p:nvSpPr>
        <p:spPr>
          <a:xfrm>
            <a:off x="2517170" y="5753678"/>
            <a:ext cx="965770" cy="861994"/>
          </a:xfrm>
          <a:prstGeom prst="ellipse">
            <a:avLst/>
          </a:prstGeom>
          <a:noFill/>
          <a:ln w="12700">
            <a:solidFill>
              <a:srgbClr val="000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对象 24">
            <a:extLst>
              <a:ext uri="{FF2B5EF4-FFF2-40B4-BE49-F238E27FC236}">
                <a16:creationId xmlns:a16="http://schemas.microsoft.com/office/drawing/2014/main" id="{59F25C59-5C29-4A7C-B92E-B4AD12ADD90F}"/>
              </a:ext>
            </a:extLst>
          </p:cNvPr>
          <p:cNvGraphicFramePr>
            <a:graphicFrameLocks noChangeAspect="1"/>
          </p:cNvGraphicFramePr>
          <p:nvPr>
            <p:extLst/>
          </p:nvPr>
        </p:nvGraphicFramePr>
        <p:xfrm>
          <a:off x="7323138" y="2203450"/>
          <a:ext cx="3806825" cy="661988"/>
        </p:xfrm>
        <a:graphic>
          <a:graphicData uri="http://schemas.openxmlformats.org/presentationml/2006/ole">
            <mc:AlternateContent xmlns:mc="http://schemas.openxmlformats.org/markup-compatibility/2006">
              <mc:Choice xmlns:v="urn:schemas-microsoft-com:vml" Requires="v">
                <p:oleObj spid="_x0000_s55194" name="Formula" r:id="rId26" imgW="2203560" imgH="384840" progId="Equation.Ribbit">
                  <p:embed/>
                </p:oleObj>
              </mc:Choice>
              <mc:Fallback>
                <p:oleObj name="Formula" r:id="rId26" imgW="2203560" imgH="384840" progId="Equation.Ribbit">
                  <p:embed/>
                  <p:pic>
                    <p:nvPicPr>
                      <p:cNvPr id="25" name="对象 24">
                        <a:extLst>
                          <a:ext uri="{FF2B5EF4-FFF2-40B4-BE49-F238E27FC236}">
                            <a16:creationId xmlns:a16="http://schemas.microsoft.com/office/drawing/2014/main" id="{59F25C59-5C29-4A7C-B92E-B4AD12ADD90F}"/>
                          </a:ext>
                        </a:extLst>
                      </p:cNvPr>
                      <p:cNvPicPr/>
                      <p:nvPr/>
                    </p:nvPicPr>
                    <p:blipFill>
                      <a:blip r:embed="rId27"/>
                      <a:stretch>
                        <a:fillRect/>
                      </a:stretch>
                    </p:blipFill>
                    <p:spPr>
                      <a:xfrm>
                        <a:off x="7323138" y="2203450"/>
                        <a:ext cx="3806825" cy="661988"/>
                      </a:xfrm>
                      <a:prstGeom prst="rect">
                        <a:avLst/>
                      </a:prstGeom>
                    </p:spPr>
                  </p:pic>
                </p:oleObj>
              </mc:Fallback>
            </mc:AlternateContent>
          </a:graphicData>
        </a:graphic>
      </p:graphicFrame>
      <p:graphicFrame>
        <p:nvGraphicFramePr>
          <p:cNvPr id="26" name="对象 25">
            <a:extLst>
              <a:ext uri="{FF2B5EF4-FFF2-40B4-BE49-F238E27FC236}">
                <a16:creationId xmlns:a16="http://schemas.microsoft.com/office/drawing/2014/main" id="{FDFC2E17-9B75-4C35-BAAD-3300963A2DB6}"/>
              </a:ext>
            </a:extLst>
          </p:cNvPr>
          <p:cNvGraphicFramePr>
            <a:graphicFrameLocks noChangeAspect="1"/>
          </p:cNvGraphicFramePr>
          <p:nvPr>
            <p:extLst>
              <p:ext uri="{D42A27DB-BD31-4B8C-83A1-F6EECF244321}">
                <p14:modId xmlns:p14="http://schemas.microsoft.com/office/powerpoint/2010/main" val="4175396482"/>
              </p:ext>
            </p:extLst>
          </p:nvPr>
        </p:nvGraphicFramePr>
        <p:xfrm>
          <a:off x="4869126" y="5905333"/>
          <a:ext cx="1882775" cy="727075"/>
        </p:xfrm>
        <a:graphic>
          <a:graphicData uri="http://schemas.openxmlformats.org/presentationml/2006/ole">
            <mc:AlternateContent xmlns:mc="http://schemas.openxmlformats.org/markup-compatibility/2006">
              <mc:Choice xmlns:v="urn:schemas-microsoft-com:vml" Requires="v">
                <p:oleObj spid="_x0000_s55195" name="Formula" r:id="rId28" imgW="911880" imgH="353160" progId="Equation.Ribbit">
                  <p:embed/>
                </p:oleObj>
              </mc:Choice>
              <mc:Fallback>
                <p:oleObj name="Formula" r:id="rId28" imgW="911880" imgH="353160" progId="Equation.Ribbit">
                  <p:embed/>
                  <p:pic>
                    <p:nvPicPr>
                      <p:cNvPr id="20" name="对象 19">
                        <a:extLst>
                          <a:ext uri="{FF2B5EF4-FFF2-40B4-BE49-F238E27FC236}">
                            <a16:creationId xmlns:a16="http://schemas.microsoft.com/office/drawing/2014/main" id="{2D35F9A1-4739-44FE-9190-8B37371E1289}"/>
                          </a:ext>
                        </a:extLst>
                      </p:cNvPr>
                      <p:cNvPicPr/>
                      <p:nvPr/>
                    </p:nvPicPr>
                    <p:blipFill>
                      <a:blip r:embed="rId29"/>
                      <a:stretch>
                        <a:fillRect/>
                      </a:stretch>
                    </p:blipFill>
                    <p:spPr>
                      <a:xfrm>
                        <a:off x="4869126" y="5905333"/>
                        <a:ext cx="1882775" cy="727075"/>
                      </a:xfrm>
                      <a:prstGeom prst="rect">
                        <a:avLst/>
                      </a:prstGeom>
                    </p:spPr>
                  </p:pic>
                </p:oleObj>
              </mc:Fallback>
            </mc:AlternateContent>
          </a:graphicData>
        </a:graphic>
      </p:graphicFrame>
      <p:sp>
        <p:nvSpPr>
          <p:cNvPr id="5" name="文本框 4">
            <a:extLst>
              <a:ext uri="{FF2B5EF4-FFF2-40B4-BE49-F238E27FC236}">
                <a16:creationId xmlns:a16="http://schemas.microsoft.com/office/drawing/2014/main" id="{60767169-AEA8-492E-AB03-41AB9A1AE110}"/>
              </a:ext>
            </a:extLst>
          </p:cNvPr>
          <p:cNvSpPr txBox="1"/>
          <p:nvPr/>
        </p:nvSpPr>
        <p:spPr>
          <a:xfrm>
            <a:off x="2081724" y="6375261"/>
            <a:ext cx="646331" cy="369332"/>
          </a:xfrm>
          <a:prstGeom prst="rect">
            <a:avLst/>
          </a:prstGeom>
          <a:noFill/>
        </p:spPr>
        <p:txBody>
          <a:bodyPr wrap="none" rtlCol="0">
            <a:spAutoFit/>
          </a:bodyPr>
          <a:lstStyle/>
          <a:p>
            <a:r>
              <a:rPr lang="zh-CN" altLang="en-US" dirty="0"/>
              <a:t>外部</a:t>
            </a:r>
          </a:p>
        </p:txBody>
      </p:sp>
      <p:sp>
        <p:nvSpPr>
          <p:cNvPr id="27" name="文本框 26">
            <a:extLst>
              <a:ext uri="{FF2B5EF4-FFF2-40B4-BE49-F238E27FC236}">
                <a16:creationId xmlns:a16="http://schemas.microsoft.com/office/drawing/2014/main" id="{906F7702-7779-4229-BC69-C471C908CA39}"/>
              </a:ext>
            </a:extLst>
          </p:cNvPr>
          <p:cNvSpPr txBox="1"/>
          <p:nvPr/>
        </p:nvSpPr>
        <p:spPr>
          <a:xfrm>
            <a:off x="4070761" y="6324511"/>
            <a:ext cx="646331" cy="369332"/>
          </a:xfrm>
          <a:prstGeom prst="rect">
            <a:avLst/>
          </a:prstGeom>
          <a:noFill/>
        </p:spPr>
        <p:txBody>
          <a:bodyPr wrap="none" rtlCol="0">
            <a:spAutoFit/>
          </a:bodyPr>
          <a:lstStyle/>
          <a:p>
            <a:r>
              <a:rPr lang="zh-CN" altLang="en-US" dirty="0"/>
              <a:t>内部</a:t>
            </a:r>
          </a:p>
        </p:txBody>
      </p:sp>
    </p:spTree>
    <p:extLst>
      <p:ext uri="{BB962C8B-B14F-4D97-AF65-F5344CB8AC3E}">
        <p14:creationId xmlns:p14="http://schemas.microsoft.com/office/powerpoint/2010/main" val="4183488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3DA4FE0-883D-4800-934D-567A1DF3FCAE}"/>
              </a:ext>
            </a:extLst>
          </p:cNvPr>
          <p:cNvSpPr>
            <a:spLocks noGrp="1"/>
          </p:cNvSpPr>
          <p:nvPr>
            <p:ph type="title"/>
          </p:nvPr>
        </p:nvSpPr>
        <p:spPr/>
        <p:txBody>
          <a:bodyPr/>
          <a:lstStyle/>
          <a:p>
            <a:r>
              <a:rPr lang="en-US" altLang="zh-CN" dirty="0"/>
              <a:t>The effect of DM on orbits</a:t>
            </a:r>
            <a:endParaRPr lang="zh-CN" altLang="en-US" dirty="0"/>
          </a:p>
        </p:txBody>
      </p:sp>
      <p:sp>
        <p:nvSpPr>
          <p:cNvPr id="2" name="内容占位符 1">
            <a:extLst>
              <a:ext uri="{FF2B5EF4-FFF2-40B4-BE49-F238E27FC236}">
                <a16:creationId xmlns:a16="http://schemas.microsoft.com/office/drawing/2014/main" id="{9C5DE418-DBF2-49DA-ACC1-6DEC837F1658}"/>
              </a:ext>
            </a:extLst>
          </p:cNvPr>
          <p:cNvSpPr>
            <a:spLocks noGrp="1"/>
          </p:cNvSpPr>
          <p:nvPr>
            <p:ph idx="1"/>
          </p:nvPr>
        </p:nvSpPr>
        <p:spPr>
          <a:xfrm>
            <a:off x="362862" y="1253331"/>
            <a:ext cx="10515600" cy="4351338"/>
          </a:xfrm>
        </p:spPr>
        <p:txBody>
          <a:bodyPr/>
          <a:lstStyle/>
          <a:p>
            <a:r>
              <a:rPr lang="en-US" altLang="zh-CN" dirty="0"/>
              <a:t>Orbital period and precession</a:t>
            </a:r>
            <a:endParaRPr lang="zh-CN" altLang="en-US" dirty="0"/>
          </a:p>
        </p:txBody>
      </p:sp>
      <p:sp>
        <p:nvSpPr>
          <p:cNvPr id="27" name="文本框 26">
            <a:extLst>
              <a:ext uri="{FF2B5EF4-FFF2-40B4-BE49-F238E27FC236}">
                <a16:creationId xmlns:a16="http://schemas.microsoft.com/office/drawing/2014/main" id="{F1631E7B-0C2A-4B96-A739-7593DE41A5E1}"/>
              </a:ext>
            </a:extLst>
          </p:cNvPr>
          <p:cNvSpPr txBox="1"/>
          <p:nvPr/>
        </p:nvSpPr>
        <p:spPr>
          <a:xfrm>
            <a:off x="521555" y="1877239"/>
            <a:ext cx="8132354" cy="461665"/>
          </a:xfrm>
          <a:prstGeom prst="rect">
            <a:avLst/>
          </a:prstGeom>
          <a:noFill/>
        </p:spPr>
        <p:txBody>
          <a:bodyPr wrap="none" rtlCol="0">
            <a:spAutoFit/>
          </a:bodyPr>
          <a:lstStyle/>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The presence of DM may slow down the increase of orbital period</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sp>
        <p:nvSpPr>
          <p:cNvPr id="31" name="文本框 30">
            <a:extLst>
              <a:ext uri="{FF2B5EF4-FFF2-40B4-BE49-F238E27FC236}">
                <a16:creationId xmlns:a16="http://schemas.microsoft.com/office/drawing/2014/main" id="{297C0608-A996-4ADB-9293-96F9DFAF58A5}"/>
              </a:ext>
            </a:extLst>
          </p:cNvPr>
          <p:cNvSpPr txBox="1"/>
          <p:nvPr/>
        </p:nvSpPr>
        <p:spPr>
          <a:xfrm>
            <a:off x="552593" y="4981131"/>
            <a:ext cx="6865564" cy="1200329"/>
          </a:xfrm>
          <a:prstGeom prst="rect">
            <a:avLst/>
          </a:prstGeom>
          <a:noFill/>
        </p:spPr>
        <p:txBody>
          <a:bodyPr wrap="square" rtlCol="0">
            <a:spAutoFit/>
          </a:bodyPr>
          <a:lstStyle/>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The presence of  </a:t>
            </a:r>
            <a:r>
              <a:rPr lang="en-US" altLang="zh-CN" sz="2400" dirty="0" err="1">
                <a:solidFill>
                  <a:srgbClr val="000099">
                    <a:lumMod val="60000"/>
                    <a:lumOff val="40000"/>
                  </a:srgbClr>
                </a:solidFill>
                <a:latin typeface="华文楷体" panose="02010600040101010101" pitchFamily="2" charset="-122"/>
                <a:ea typeface="华文楷体" panose="02010600040101010101" pitchFamily="2" charset="-122"/>
              </a:rPr>
              <a:t>of</a:t>
            </a: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 DM halo decreases the gravitational force of central black hole (screening?), but its own mass adds gravity. </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sp>
        <p:nvSpPr>
          <p:cNvPr id="14" name="文本框 13">
            <a:extLst>
              <a:ext uri="{FF2B5EF4-FFF2-40B4-BE49-F238E27FC236}">
                <a16:creationId xmlns:a16="http://schemas.microsoft.com/office/drawing/2014/main" id="{ADFE11CF-D1DC-4A9A-BC5B-F5F55959FC4D}"/>
              </a:ext>
            </a:extLst>
          </p:cNvPr>
          <p:cNvSpPr txBox="1"/>
          <p:nvPr/>
        </p:nvSpPr>
        <p:spPr>
          <a:xfrm>
            <a:off x="838200" y="6228577"/>
            <a:ext cx="3907226"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华文楷体" panose="02010600040101010101" pitchFamily="2" charset="-122"/>
                <a:ea typeface="华文楷体" panose="02010600040101010101" pitchFamily="2" charset="-122"/>
              </a:rPr>
              <a:t>Y. Zhao, N. Dai, Y. Gong, 2410.06882</a:t>
            </a:r>
          </a:p>
        </p:txBody>
      </p:sp>
      <p:graphicFrame>
        <p:nvGraphicFramePr>
          <p:cNvPr id="13" name="对象 12">
            <a:extLst>
              <a:ext uri="{FF2B5EF4-FFF2-40B4-BE49-F238E27FC236}">
                <a16:creationId xmlns:a16="http://schemas.microsoft.com/office/drawing/2014/main" id="{F2867AD9-63CD-4593-8647-55AEC091A229}"/>
              </a:ext>
            </a:extLst>
          </p:cNvPr>
          <p:cNvGraphicFramePr>
            <a:graphicFrameLocks noChangeAspect="1"/>
          </p:cNvGraphicFramePr>
          <p:nvPr>
            <p:extLst>
              <p:ext uri="{D42A27DB-BD31-4B8C-83A1-F6EECF244321}">
                <p14:modId xmlns:p14="http://schemas.microsoft.com/office/powerpoint/2010/main" val="3709292975"/>
              </p:ext>
            </p:extLst>
          </p:nvPr>
        </p:nvGraphicFramePr>
        <p:xfrm>
          <a:off x="362862" y="2678363"/>
          <a:ext cx="11658600" cy="673100"/>
        </p:xfrm>
        <a:graphic>
          <a:graphicData uri="http://schemas.openxmlformats.org/presentationml/2006/ole">
            <mc:AlternateContent xmlns:mc="http://schemas.openxmlformats.org/markup-compatibility/2006">
              <mc:Choice xmlns:v="urn:schemas-microsoft-com:vml" Requires="v">
                <p:oleObj spid="_x0000_s55490" name="Formula" r:id="rId4" imgW="6745320" imgH="390240" progId="Equation.Ribbit">
                  <p:embed/>
                </p:oleObj>
              </mc:Choice>
              <mc:Fallback>
                <p:oleObj name="Formula" r:id="rId4" imgW="6745320" imgH="390240" progId="Equation.Ribbit">
                  <p:embed/>
                  <p:pic>
                    <p:nvPicPr>
                      <p:cNvPr id="5" name="对象 4">
                        <a:extLst>
                          <a:ext uri="{FF2B5EF4-FFF2-40B4-BE49-F238E27FC236}">
                            <a16:creationId xmlns:a16="http://schemas.microsoft.com/office/drawing/2014/main" id="{7D083087-98E5-43C0-A786-8ACD89504BD8}"/>
                          </a:ext>
                        </a:extLst>
                      </p:cNvPr>
                      <p:cNvPicPr/>
                      <p:nvPr/>
                    </p:nvPicPr>
                    <p:blipFill>
                      <a:blip r:embed="rId5"/>
                      <a:stretch>
                        <a:fillRect/>
                      </a:stretch>
                    </p:blipFill>
                    <p:spPr>
                      <a:xfrm>
                        <a:off x="362862" y="2678363"/>
                        <a:ext cx="11658600" cy="673100"/>
                      </a:xfrm>
                      <a:prstGeom prst="rect">
                        <a:avLst/>
                      </a:prstGeom>
                    </p:spPr>
                  </p:pic>
                </p:oleObj>
              </mc:Fallback>
            </mc:AlternateContent>
          </a:graphicData>
        </a:graphic>
      </p:graphicFrame>
      <p:sp>
        <p:nvSpPr>
          <p:cNvPr id="15" name="椭圆 14">
            <a:extLst>
              <a:ext uri="{FF2B5EF4-FFF2-40B4-BE49-F238E27FC236}">
                <a16:creationId xmlns:a16="http://schemas.microsoft.com/office/drawing/2014/main" id="{2237E473-C08B-44F1-8657-DEBFBA70FB3F}"/>
              </a:ext>
            </a:extLst>
          </p:cNvPr>
          <p:cNvSpPr/>
          <p:nvPr/>
        </p:nvSpPr>
        <p:spPr>
          <a:xfrm>
            <a:off x="7747539" y="2583916"/>
            <a:ext cx="1358153" cy="861994"/>
          </a:xfrm>
          <a:prstGeom prst="ellipse">
            <a:avLst/>
          </a:prstGeom>
          <a:noFill/>
          <a:ln w="12700">
            <a:solidFill>
              <a:srgbClr val="000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05D7468F-5883-4925-8467-165574D1168C}"/>
              </a:ext>
            </a:extLst>
          </p:cNvPr>
          <p:cNvSpPr/>
          <p:nvPr/>
        </p:nvSpPr>
        <p:spPr bwMode="auto">
          <a:xfrm>
            <a:off x="9188359" y="2645532"/>
            <a:ext cx="733205" cy="6731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sp>
        <p:nvSpPr>
          <p:cNvPr id="17" name="文本框 16">
            <a:extLst>
              <a:ext uri="{FF2B5EF4-FFF2-40B4-BE49-F238E27FC236}">
                <a16:creationId xmlns:a16="http://schemas.microsoft.com/office/drawing/2014/main" id="{91FA6944-BA1D-4850-83B4-B74BDB6C219E}"/>
              </a:ext>
            </a:extLst>
          </p:cNvPr>
          <p:cNvSpPr txBox="1"/>
          <p:nvPr/>
        </p:nvSpPr>
        <p:spPr>
          <a:xfrm>
            <a:off x="8928343" y="3409710"/>
            <a:ext cx="1986441" cy="461665"/>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Constant force</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18" name="对象 17">
            <a:extLst>
              <a:ext uri="{FF2B5EF4-FFF2-40B4-BE49-F238E27FC236}">
                <a16:creationId xmlns:a16="http://schemas.microsoft.com/office/drawing/2014/main" id="{79C87351-F859-4A20-AFB7-069B8D7D66F2}"/>
              </a:ext>
            </a:extLst>
          </p:cNvPr>
          <p:cNvGraphicFramePr>
            <a:graphicFrameLocks noChangeAspect="1"/>
          </p:cNvGraphicFramePr>
          <p:nvPr>
            <p:extLst>
              <p:ext uri="{D42A27DB-BD31-4B8C-83A1-F6EECF244321}">
                <p14:modId xmlns:p14="http://schemas.microsoft.com/office/powerpoint/2010/main" val="1405705171"/>
              </p:ext>
            </p:extLst>
          </p:nvPr>
        </p:nvGraphicFramePr>
        <p:xfrm>
          <a:off x="6602578" y="1290581"/>
          <a:ext cx="1824037" cy="606425"/>
        </p:xfrm>
        <a:graphic>
          <a:graphicData uri="http://schemas.openxmlformats.org/presentationml/2006/ole">
            <mc:AlternateContent xmlns:mc="http://schemas.openxmlformats.org/markup-compatibility/2006">
              <mc:Choice xmlns:v="urn:schemas-microsoft-com:vml" Requires="v">
                <p:oleObj spid="_x0000_s55491" name="Formula" r:id="rId6" imgW="1055520" imgH="353160" progId="Equation.Ribbit">
                  <p:embed/>
                </p:oleObj>
              </mc:Choice>
              <mc:Fallback>
                <p:oleObj name="Formula" r:id="rId6" imgW="1055520" imgH="353160" progId="Equation.Ribbit">
                  <p:embed/>
                  <p:pic>
                    <p:nvPicPr>
                      <p:cNvPr id="22" name="对象 21">
                        <a:extLst>
                          <a:ext uri="{FF2B5EF4-FFF2-40B4-BE49-F238E27FC236}">
                            <a16:creationId xmlns:a16="http://schemas.microsoft.com/office/drawing/2014/main" id="{AA2CED84-0AC5-415F-A4AE-D0B8C7D9493C}"/>
                          </a:ext>
                        </a:extLst>
                      </p:cNvPr>
                      <p:cNvPicPr/>
                      <p:nvPr/>
                    </p:nvPicPr>
                    <p:blipFill>
                      <a:blip r:embed="rId7"/>
                      <a:stretch>
                        <a:fillRect/>
                      </a:stretch>
                    </p:blipFill>
                    <p:spPr>
                      <a:xfrm>
                        <a:off x="6602578" y="1290581"/>
                        <a:ext cx="1824037" cy="606425"/>
                      </a:xfrm>
                      <a:prstGeom prst="rect">
                        <a:avLst/>
                      </a:prstGeom>
                    </p:spPr>
                  </p:pic>
                </p:oleObj>
              </mc:Fallback>
            </mc:AlternateContent>
          </a:graphicData>
        </a:graphic>
      </p:graphicFrame>
      <p:graphicFrame>
        <p:nvGraphicFramePr>
          <p:cNvPr id="19" name="对象 18">
            <a:extLst>
              <a:ext uri="{FF2B5EF4-FFF2-40B4-BE49-F238E27FC236}">
                <a16:creationId xmlns:a16="http://schemas.microsoft.com/office/drawing/2014/main" id="{9D60EAD8-930C-4F83-969B-7ED27EDED75E}"/>
              </a:ext>
            </a:extLst>
          </p:cNvPr>
          <p:cNvGraphicFramePr>
            <a:graphicFrameLocks noChangeAspect="1"/>
          </p:cNvGraphicFramePr>
          <p:nvPr>
            <p:extLst>
              <p:ext uri="{D42A27DB-BD31-4B8C-83A1-F6EECF244321}">
                <p14:modId xmlns:p14="http://schemas.microsoft.com/office/powerpoint/2010/main" val="345548453"/>
              </p:ext>
            </p:extLst>
          </p:nvPr>
        </p:nvGraphicFramePr>
        <p:xfrm>
          <a:off x="408989" y="3847183"/>
          <a:ext cx="9353551" cy="646112"/>
        </p:xfrm>
        <a:graphic>
          <a:graphicData uri="http://schemas.openxmlformats.org/presentationml/2006/ole">
            <mc:AlternateContent xmlns:mc="http://schemas.openxmlformats.org/markup-compatibility/2006">
              <mc:Choice xmlns:v="urn:schemas-microsoft-com:vml" Requires="v">
                <p:oleObj spid="_x0000_s55492" name="Formula" r:id="rId8" imgW="5947560" imgH="411480" progId="Equation.Ribbit">
                  <p:embed/>
                </p:oleObj>
              </mc:Choice>
              <mc:Fallback>
                <p:oleObj name="Formula" r:id="rId8" imgW="5947560" imgH="411480" progId="Equation.Ribbit">
                  <p:embed/>
                  <p:pic>
                    <p:nvPicPr>
                      <p:cNvPr id="23" name="对象 22">
                        <a:extLst>
                          <a:ext uri="{FF2B5EF4-FFF2-40B4-BE49-F238E27FC236}">
                            <a16:creationId xmlns:a16="http://schemas.microsoft.com/office/drawing/2014/main" id="{085CC94A-9C94-41C8-85F5-284CB28B07E2}"/>
                          </a:ext>
                        </a:extLst>
                      </p:cNvPr>
                      <p:cNvPicPr/>
                      <p:nvPr/>
                    </p:nvPicPr>
                    <p:blipFill>
                      <a:blip r:embed="rId9"/>
                      <a:stretch>
                        <a:fillRect/>
                      </a:stretch>
                    </p:blipFill>
                    <p:spPr>
                      <a:xfrm>
                        <a:off x="408989" y="3847183"/>
                        <a:ext cx="9353551" cy="646112"/>
                      </a:xfrm>
                      <a:prstGeom prst="rect">
                        <a:avLst/>
                      </a:prstGeom>
                    </p:spPr>
                  </p:pic>
                </p:oleObj>
              </mc:Fallback>
            </mc:AlternateContent>
          </a:graphicData>
        </a:graphic>
      </p:graphicFrame>
      <p:sp>
        <p:nvSpPr>
          <p:cNvPr id="20" name="椭圆 19">
            <a:extLst>
              <a:ext uri="{FF2B5EF4-FFF2-40B4-BE49-F238E27FC236}">
                <a16:creationId xmlns:a16="http://schemas.microsoft.com/office/drawing/2014/main" id="{ADDF190D-794C-4378-AAE5-D39B5CDC9C53}"/>
              </a:ext>
            </a:extLst>
          </p:cNvPr>
          <p:cNvSpPr/>
          <p:nvPr/>
        </p:nvSpPr>
        <p:spPr bwMode="auto">
          <a:xfrm>
            <a:off x="6191714" y="3708200"/>
            <a:ext cx="3842324" cy="93857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pic>
        <p:nvPicPr>
          <p:cNvPr id="4" name="图片 3">
            <a:extLst>
              <a:ext uri="{FF2B5EF4-FFF2-40B4-BE49-F238E27FC236}">
                <a16:creationId xmlns:a16="http://schemas.microsoft.com/office/drawing/2014/main" id="{3557D373-4FAC-4927-A6B9-99485FCD535E}"/>
              </a:ext>
            </a:extLst>
          </p:cNvPr>
          <p:cNvPicPr>
            <a:picLocks noChangeAspect="1"/>
          </p:cNvPicPr>
          <p:nvPr/>
        </p:nvPicPr>
        <p:blipFill>
          <a:blip r:embed="rId10"/>
          <a:stretch>
            <a:fillRect/>
          </a:stretch>
        </p:blipFill>
        <p:spPr>
          <a:xfrm>
            <a:off x="8101015" y="1549948"/>
            <a:ext cx="3966574" cy="5171527"/>
          </a:xfrm>
          <a:prstGeom prst="rect">
            <a:avLst/>
          </a:prstGeom>
        </p:spPr>
      </p:pic>
      <p:graphicFrame>
        <p:nvGraphicFramePr>
          <p:cNvPr id="21" name="对象 20">
            <a:extLst>
              <a:ext uri="{FF2B5EF4-FFF2-40B4-BE49-F238E27FC236}">
                <a16:creationId xmlns:a16="http://schemas.microsoft.com/office/drawing/2014/main" id="{F0B44AAF-9D6D-42E4-8E9B-762A32F22919}"/>
              </a:ext>
            </a:extLst>
          </p:cNvPr>
          <p:cNvGraphicFramePr>
            <a:graphicFrameLocks noChangeAspect="1"/>
          </p:cNvGraphicFramePr>
          <p:nvPr>
            <p:extLst>
              <p:ext uri="{D42A27DB-BD31-4B8C-83A1-F6EECF244321}">
                <p14:modId xmlns:p14="http://schemas.microsoft.com/office/powerpoint/2010/main" val="3311306488"/>
              </p:ext>
            </p:extLst>
          </p:nvPr>
        </p:nvGraphicFramePr>
        <p:xfrm>
          <a:off x="8832850" y="1335088"/>
          <a:ext cx="800100" cy="307975"/>
        </p:xfrm>
        <a:graphic>
          <a:graphicData uri="http://schemas.openxmlformats.org/presentationml/2006/ole">
            <mc:AlternateContent xmlns:mc="http://schemas.openxmlformats.org/markup-compatibility/2006">
              <mc:Choice xmlns:v="urn:schemas-microsoft-com:vml" Requires="v">
                <p:oleObj spid="_x0000_s55493" name="Formula" r:id="rId11" imgW="463680" imgH="177840" progId="Equation.Ribbit">
                  <p:embed/>
                </p:oleObj>
              </mc:Choice>
              <mc:Fallback>
                <p:oleObj name="Formula" r:id="rId11" imgW="463680" imgH="177840" progId="Equation.Ribbit">
                  <p:embed/>
                  <p:pic>
                    <p:nvPicPr>
                      <p:cNvPr id="11" name="对象 10">
                        <a:extLst>
                          <a:ext uri="{FF2B5EF4-FFF2-40B4-BE49-F238E27FC236}">
                            <a16:creationId xmlns:a16="http://schemas.microsoft.com/office/drawing/2014/main" id="{2A967182-4308-41AB-A8CB-453C29E846FE}"/>
                          </a:ext>
                        </a:extLst>
                      </p:cNvPr>
                      <p:cNvPicPr/>
                      <p:nvPr/>
                    </p:nvPicPr>
                    <p:blipFill>
                      <a:blip r:embed="rId12"/>
                      <a:stretch>
                        <a:fillRect/>
                      </a:stretch>
                    </p:blipFill>
                    <p:spPr>
                      <a:xfrm>
                        <a:off x="8832850" y="1335088"/>
                        <a:ext cx="800100" cy="307975"/>
                      </a:xfrm>
                      <a:prstGeom prst="rect">
                        <a:avLst/>
                      </a:prstGeom>
                    </p:spPr>
                  </p:pic>
                </p:oleObj>
              </mc:Fallback>
            </mc:AlternateContent>
          </a:graphicData>
        </a:graphic>
      </p:graphicFrame>
      <p:graphicFrame>
        <p:nvGraphicFramePr>
          <p:cNvPr id="22" name="对象 21">
            <a:extLst>
              <a:ext uri="{FF2B5EF4-FFF2-40B4-BE49-F238E27FC236}">
                <a16:creationId xmlns:a16="http://schemas.microsoft.com/office/drawing/2014/main" id="{8B4915AD-19B2-4B59-9D1B-BF1B759CDF11}"/>
              </a:ext>
            </a:extLst>
          </p:cNvPr>
          <p:cNvGraphicFramePr>
            <a:graphicFrameLocks noChangeAspect="1"/>
          </p:cNvGraphicFramePr>
          <p:nvPr>
            <p:extLst>
              <p:ext uri="{D42A27DB-BD31-4B8C-83A1-F6EECF244321}">
                <p14:modId xmlns:p14="http://schemas.microsoft.com/office/powerpoint/2010/main" val="3971996447"/>
              </p:ext>
            </p:extLst>
          </p:nvPr>
        </p:nvGraphicFramePr>
        <p:xfrm>
          <a:off x="9762540" y="1342207"/>
          <a:ext cx="1847850" cy="307975"/>
        </p:xfrm>
        <a:graphic>
          <a:graphicData uri="http://schemas.openxmlformats.org/presentationml/2006/ole">
            <mc:AlternateContent xmlns:mc="http://schemas.openxmlformats.org/markup-compatibility/2006">
              <mc:Choice xmlns:v="urn:schemas-microsoft-com:vml" Requires="v">
                <p:oleObj spid="_x0000_s55494" name="Formula" r:id="rId13" imgW="1070640" imgH="177840" progId="Equation.Ribbit">
                  <p:embed/>
                </p:oleObj>
              </mc:Choice>
              <mc:Fallback>
                <p:oleObj name="Formula" r:id="rId13" imgW="1070640" imgH="177840" progId="Equation.Ribbit">
                  <p:embed/>
                  <p:pic>
                    <p:nvPicPr>
                      <p:cNvPr id="8" name="对象 7">
                        <a:extLst>
                          <a:ext uri="{FF2B5EF4-FFF2-40B4-BE49-F238E27FC236}">
                            <a16:creationId xmlns:a16="http://schemas.microsoft.com/office/drawing/2014/main" id="{E5702E7A-CF0A-4B71-B3F1-779D88F0416A}"/>
                          </a:ext>
                        </a:extLst>
                      </p:cNvPr>
                      <p:cNvPicPr/>
                      <p:nvPr/>
                    </p:nvPicPr>
                    <p:blipFill>
                      <a:blip r:embed="rId14"/>
                      <a:stretch>
                        <a:fillRect/>
                      </a:stretch>
                    </p:blipFill>
                    <p:spPr>
                      <a:xfrm>
                        <a:off x="9762540" y="1342207"/>
                        <a:ext cx="1847850" cy="307975"/>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3DE4EB20-15E3-4EC6-B59D-E48FC250B922}"/>
              </a:ext>
            </a:extLst>
          </p:cNvPr>
          <p:cNvGraphicFramePr>
            <a:graphicFrameLocks noChangeAspect="1"/>
          </p:cNvGraphicFramePr>
          <p:nvPr>
            <p:extLst>
              <p:ext uri="{D42A27DB-BD31-4B8C-83A1-F6EECF244321}">
                <p14:modId xmlns:p14="http://schemas.microsoft.com/office/powerpoint/2010/main" val="3555833638"/>
              </p:ext>
            </p:extLst>
          </p:nvPr>
        </p:nvGraphicFramePr>
        <p:xfrm>
          <a:off x="9352386" y="3910134"/>
          <a:ext cx="1979613" cy="307975"/>
        </p:xfrm>
        <a:graphic>
          <a:graphicData uri="http://schemas.openxmlformats.org/presentationml/2006/ole">
            <mc:AlternateContent xmlns:mc="http://schemas.openxmlformats.org/markup-compatibility/2006">
              <mc:Choice xmlns:v="urn:schemas-microsoft-com:vml" Requires="v">
                <p:oleObj spid="_x0000_s55495" name="Formula" r:id="rId15" imgW="1145880" imgH="177840" progId="Equation.Ribbit">
                  <p:embed/>
                </p:oleObj>
              </mc:Choice>
              <mc:Fallback>
                <p:oleObj name="Formula" r:id="rId15" imgW="1145880" imgH="177840" progId="Equation.Ribbit">
                  <p:embed/>
                  <p:pic>
                    <p:nvPicPr>
                      <p:cNvPr id="9" name="对象 8">
                        <a:extLst>
                          <a:ext uri="{FF2B5EF4-FFF2-40B4-BE49-F238E27FC236}">
                            <a16:creationId xmlns:a16="http://schemas.microsoft.com/office/drawing/2014/main" id="{95933E3B-276B-45C4-96A2-BA8D0218CD7D}"/>
                          </a:ext>
                        </a:extLst>
                      </p:cNvPr>
                      <p:cNvPicPr/>
                      <p:nvPr/>
                    </p:nvPicPr>
                    <p:blipFill>
                      <a:blip r:embed="rId16"/>
                      <a:stretch>
                        <a:fillRect/>
                      </a:stretch>
                    </p:blipFill>
                    <p:spPr>
                      <a:xfrm>
                        <a:off x="9352386" y="3910134"/>
                        <a:ext cx="1979613" cy="307975"/>
                      </a:xfrm>
                      <a:prstGeom prst="rect">
                        <a:avLst/>
                      </a:prstGeom>
                    </p:spPr>
                  </p:pic>
                </p:oleObj>
              </mc:Fallback>
            </mc:AlternateContent>
          </a:graphicData>
        </a:graphic>
      </p:graphicFrame>
    </p:spTree>
    <p:extLst>
      <p:ext uri="{BB962C8B-B14F-4D97-AF65-F5344CB8AC3E}">
        <p14:creationId xmlns:p14="http://schemas.microsoft.com/office/powerpoint/2010/main" val="242230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D808A09-1E13-4FF4-ABE3-653A946DE314}"/>
              </a:ext>
            </a:extLst>
          </p:cNvPr>
          <p:cNvSpPr>
            <a:spLocks noGrp="1"/>
          </p:cNvSpPr>
          <p:nvPr>
            <p:ph type="title"/>
          </p:nvPr>
        </p:nvSpPr>
        <p:spPr/>
        <p:txBody>
          <a:bodyPr/>
          <a:lstStyle/>
          <a:p>
            <a:r>
              <a:rPr lang="en-US" altLang="zh-CN" dirty="0"/>
              <a:t>The effect of DM on orbits</a:t>
            </a:r>
            <a:endParaRPr lang="zh-CN" altLang="en-US" dirty="0"/>
          </a:p>
        </p:txBody>
      </p:sp>
      <p:sp>
        <p:nvSpPr>
          <p:cNvPr id="2" name="内容占位符 1">
            <a:extLst>
              <a:ext uri="{FF2B5EF4-FFF2-40B4-BE49-F238E27FC236}">
                <a16:creationId xmlns:a16="http://schemas.microsoft.com/office/drawing/2014/main" id="{900466BE-AB74-428C-8969-87B9C520B7DF}"/>
              </a:ext>
            </a:extLst>
          </p:cNvPr>
          <p:cNvSpPr>
            <a:spLocks noGrp="1"/>
          </p:cNvSpPr>
          <p:nvPr>
            <p:ph idx="1"/>
          </p:nvPr>
        </p:nvSpPr>
        <p:spPr>
          <a:xfrm>
            <a:off x="273608" y="1288438"/>
            <a:ext cx="10515600" cy="4351338"/>
          </a:xfrm>
        </p:spPr>
        <p:txBody>
          <a:bodyPr/>
          <a:lstStyle/>
          <a:p>
            <a:r>
              <a:rPr lang="en-US" altLang="zh-CN" dirty="0"/>
              <a:t>Orbital Motion</a:t>
            </a:r>
            <a:endParaRPr lang="zh-CN" altLang="en-US" dirty="0"/>
          </a:p>
        </p:txBody>
      </p:sp>
      <p:pic>
        <p:nvPicPr>
          <p:cNvPr id="5" name="图片 4">
            <a:extLst>
              <a:ext uri="{FF2B5EF4-FFF2-40B4-BE49-F238E27FC236}">
                <a16:creationId xmlns:a16="http://schemas.microsoft.com/office/drawing/2014/main" id="{9457EB91-841D-4F45-875F-D198520011D4}"/>
              </a:ext>
            </a:extLst>
          </p:cNvPr>
          <p:cNvPicPr>
            <a:picLocks noChangeAspect="1"/>
          </p:cNvPicPr>
          <p:nvPr/>
        </p:nvPicPr>
        <p:blipFill>
          <a:blip r:embed="rId3"/>
          <a:stretch>
            <a:fillRect/>
          </a:stretch>
        </p:blipFill>
        <p:spPr>
          <a:xfrm>
            <a:off x="7073124" y="1130825"/>
            <a:ext cx="5009284" cy="5147699"/>
          </a:xfrm>
          <a:prstGeom prst="rect">
            <a:avLst/>
          </a:prstGeom>
        </p:spPr>
      </p:pic>
      <p:sp>
        <p:nvSpPr>
          <p:cNvPr id="6" name="文本框 5">
            <a:extLst>
              <a:ext uri="{FF2B5EF4-FFF2-40B4-BE49-F238E27FC236}">
                <a16:creationId xmlns:a16="http://schemas.microsoft.com/office/drawing/2014/main" id="{1152609B-191A-4D03-A63F-D8C684EACAD2}"/>
              </a:ext>
            </a:extLst>
          </p:cNvPr>
          <p:cNvSpPr txBox="1"/>
          <p:nvPr/>
        </p:nvSpPr>
        <p:spPr>
          <a:xfrm>
            <a:off x="5704812" y="4738564"/>
            <a:ext cx="1498815" cy="830997"/>
          </a:xfrm>
          <a:prstGeom prst="rect">
            <a:avLst/>
          </a:prstGeom>
          <a:noFill/>
        </p:spPr>
        <p:txBody>
          <a:bodyPr wrap="square" rtlCol="0">
            <a:spAutoFit/>
          </a:bodyPr>
          <a:lstStyle/>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Retrograde precession</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sp>
        <p:nvSpPr>
          <p:cNvPr id="7" name="文本框 6">
            <a:extLst>
              <a:ext uri="{FF2B5EF4-FFF2-40B4-BE49-F238E27FC236}">
                <a16:creationId xmlns:a16="http://schemas.microsoft.com/office/drawing/2014/main" id="{03C7260C-D0A8-44FF-931E-6BEBF088BC5B}"/>
              </a:ext>
            </a:extLst>
          </p:cNvPr>
          <p:cNvSpPr txBox="1"/>
          <p:nvPr/>
        </p:nvSpPr>
        <p:spPr>
          <a:xfrm>
            <a:off x="2146951" y="2812024"/>
            <a:ext cx="3733714" cy="830997"/>
          </a:xfrm>
          <a:prstGeom prst="rect">
            <a:avLst/>
          </a:prstGeom>
          <a:noFill/>
        </p:spPr>
        <p:txBody>
          <a:bodyPr wrap="none" rtlCol="0">
            <a:spAutoFit/>
          </a:bodyPr>
          <a:lstStyle/>
          <a:p>
            <a:pPr eaLnBrk="0" fontAlgn="base" hangingPunct="0">
              <a:spcBef>
                <a:spcPct val="0"/>
              </a:spcBef>
              <a:spcAft>
                <a:spcPct val="0"/>
              </a:spcAft>
            </a:pPr>
            <a:r>
              <a:rPr lang="en-US" altLang="zh-CN" sz="2400" dirty="0">
                <a:solidFill>
                  <a:srgbClr val="FF0000"/>
                </a:solidFill>
                <a:latin typeface="华文楷体" panose="02010600040101010101" pitchFamily="2" charset="-122"/>
                <a:ea typeface="华文楷体" panose="02010600040101010101" pitchFamily="2" charset="-122"/>
              </a:rPr>
              <a:t>Red</a:t>
            </a:r>
            <a:r>
              <a:rPr lang="zh-CN" altLang="en-US" sz="2400" dirty="0">
                <a:solidFill>
                  <a:srgbClr val="FF0000"/>
                </a:solidFill>
                <a:latin typeface="华文楷体" panose="02010600040101010101" pitchFamily="2" charset="-122"/>
                <a:ea typeface="华文楷体" panose="02010600040101010101" pitchFamily="2" charset="-122"/>
              </a:rPr>
              <a:t>：</a:t>
            </a:r>
            <a:r>
              <a:rPr lang="en-US" altLang="zh-CN" sz="2400" dirty="0">
                <a:solidFill>
                  <a:srgbClr val="FF0000"/>
                </a:solidFill>
                <a:latin typeface="华文楷体" panose="02010600040101010101" pitchFamily="2" charset="-122"/>
                <a:ea typeface="华文楷体" panose="02010600040101010101" pitchFamily="2" charset="-122"/>
              </a:rPr>
              <a:t>With DM</a:t>
            </a:r>
            <a:r>
              <a:rPr lang="zh-CN" altLang="en-US" sz="2400" dirty="0">
                <a:solidFill>
                  <a:srgbClr val="FF0000"/>
                </a:solidFill>
                <a:latin typeface="华文楷体" panose="02010600040101010101" pitchFamily="2" charset="-122"/>
                <a:ea typeface="华文楷体" panose="02010600040101010101" pitchFamily="2" charset="-122"/>
              </a:rPr>
              <a:t> </a:t>
            </a:r>
            <a:r>
              <a:rPr lang="en-US" altLang="zh-CN" sz="2400" dirty="0">
                <a:solidFill>
                  <a:srgbClr val="FF0000"/>
                </a:solidFill>
                <a:latin typeface="华文楷体" panose="02010600040101010101" pitchFamily="2" charset="-122"/>
                <a:ea typeface="华文楷体" panose="02010600040101010101" pitchFamily="2" charset="-122"/>
              </a:rPr>
              <a:t>environment</a:t>
            </a:r>
          </a:p>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Blue</a:t>
            </a:r>
            <a:r>
              <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rPr>
              <a:t>：</a:t>
            </a: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No Dm</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sp>
        <p:nvSpPr>
          <p:cNvPr id="10" name="文本框 9">
            <a:extLst>
              <a:ext uri="{FF2B5EF4-FFF2-40B4-BE49-F238E27FC236}">
                <a16:creationId xmlns:a16="http://schemas.microsoft.com/office/drawing/2014/main" id="{A621764D-3A2E-4F86-B040-D3319881578D}"/>
              </a:ext>
            </a:extLst>
          </p:cNvPr>
          <p:cNvSpPr txBox="1"/>
          <p:nvPr/>
        </p:nvSpPr>
        <p:spPr>
          <a:xfrm>
            <a:off x="510156" y="4969397"/>
            <a:ext cx="4421359" cy="1200329"/>
          </a:xfrm>
          <a:prstGeom prst="rect">
            <a:avLst/>
          </a:prstGeom>
          <a:noFill/>
        </p:spPr>
        <p:txBody>
          <a:bodyPr wrap="square" rtlCol="0">
            <a:spAutoFit/>
          </a:bodyPr>
          <a:lstStyle/>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If the density of DM environment is large enough, then retrograde precession appears </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sp>
        <p:nvSpPr>
          <p:cNvPr id="11" name="文本框 10">
            <a:extLst>
              <a:ext uri="{FF2B5EF4-FFF2-40B4-BE49-F238E27FC236}">
                <a16:creationId xmlns:a16="http://schemas.microsoft.com/office/drawing/2014/main" id="{6D879C59-764D-403B-ADEF-1688F7967C3A}"/>
              </a:ext>
            </a:extLst>
          </p:cNvPr>
          <p:cNvSpPr txBox="1"/>
          <p:nvPr/>
        </p:nvSpPr>
        <p:spPr>
          <a:xfrm>
            <a:off x="6112274" y="2568487"/>
            <a:ext cx="1498815" cy="830997"/>
          </a:xfrm>
          <a:prstGeom prst="rect">
            <a:avLst/>
          </a:prstGeom>
          <a:noFill/>
        </p:spPr>
        <p:txBody>
          <a:bodyPr wrap="square" rtlCol="0">
            <a:spAutoFit/>
          </a:bodyPr>
          <a:lstStyle/>
          <a:p>
            <a:pPr eaLnBrk="0" fontAlgn="base" hangingPunct="0">
              <a:spcBef>
                <a:spcPct val="0"/>
              </a:spcBef>
              <a:spcAft>
                <a:spcPct val="0"/>
              </a:spcAft>
            </a:pPr>
            <a:r>
              <a:rPr lang="en-US" altLang="zh-CN" sz="2400" dirty="0">
                <a:solidFill>
                  <a:srgbClr val="000099">
                    <a:lumMod val="60000"/>
                    <a:lumOff val="40000"/>
                  </a:srgbClr>
                </a:solidFill>
                <a:latin typeface="华文楷体" panose="02010600040101010101" pitchFamily="2" charset="-122"/>
                <a:ea typeface="华文楷体" panose="02010600040101010101" pitchFamily="2" charset="-122"/>
              </a:rPr>
              <a:t>prograde precession</a:t>
            </a:r>
            <a:endParaRPr lang="zh-CN" altLang="en-US" sz="2400" dirty="0">
              <a:solidFill>
                <a:srgbClr val="000099">
                  <a:lumMod val="60000"/>
                  <a:lumOff val="40000"/>
                </a:srgbClr>
              </a:solidFill>
              <a:latin typeface="华文楷体" panose="02010600040101010101" pitchFamily="2" charset="-122"/>
              <a:ea typeface="华文楷体" panose="02010600040101010101" pitchFamily="2" charset="-122"/>
            </a:endParaRPr>
          </a:p>
        </p:txBody>
      </p:sp>
      <p:graphicFrame>
        <p:nvGraphicFramePr>
          <p:cNvPr id="13" name="对象 12">
            <a:extLst>
              <a:ext uri="{FF2B5EF4-FFF2-40B4-BE49-F238E27FC236}">
                <a16:creationId xmlns:a16="http://schemas.microsoft.com/office/drawing/2014/main" id="{6CF61667-844A-4D2D-950B-589CEC310F21}"/>
              </a:ext>
            </a:extLst>
          </p:cNvPr>
          <p:cNvGraphicFramePr>
            <a:graphicFrameLocks noChangeAspect="1"/>
          </p:cNvGraphicFramePr>
          <p:nvPr>
            <p:extLst>
              <p:ext uri="{D42A27DB-BD31-4B8C-83A1-F6EECF244321}">
                <p14:modId xmlns:p14="http://schemas.microsoft.com/office/powerpoint/2010/main" val="122672789"/>
              </p:ext>
            </p:extLst>
          </p:nvPr>
        </p:nvGraphicFramePr>
        <p:xfrm>
          <a:off x="95250" y="1905000"/>
          <a:ext cx="7445375" cy="695325"/>
        </p:xfrm>
        <a:graphic>
          <a:graphicData uri="http://schemas.openxmlformats.org/presentationml/2006/ole">
            <mc:AlternateContent xmlns:mc="http://schemas.openxmlformats.org/markup-compatibility/2006">
              <mc:Choice xmlns:v="urn:schemas-microsoft-com:vml" Requires="v">
                <p:oleObj spid="_x0000_s56436" name="Formula" r:id="rId4" imgW="4305600" imgH="403920" progId="Equation.Ribbit">
                  <p:embed/>
                </p:oleObj>
              </mc:Choice>
              <mc:Fallback>
                <p:oleObj name="Formula" r:id="rId4" imgW="4305600" imgH="403920" progId="Equation.Ribbit">
                  <p:embed/>
                  <p:pic>
                    <p:nvPicPr>
                      <p:cNvPr id="9" name="对象 8">
                        <a:extLst>
                          <a:ext uri="{FF2B5EF4-FFF2-40B4-BE49-F238E27FC236}">
                            <a16:creationId xmlns:a16="http://schemas.microsoft.com/office/drawing/2014/main" id="{CD78BE45-114D-4FB0-8138-1E88D6A8685E}"/>
                          </a:ext>
                        </a:extLst>
                      </p:cNvPr>
                      <p:cNvPicPr/>
                      <p:nvPr/>
                    </p:nvPicPr>
                    <p:blipFill>
                      <a:blip r:embed="rId5"/>
                      <a:stretch>
                        <a:fillRect/>
                      </a:stretch>
                    </p:blipFill>
                    <p:spPr>
                      <a:xfrm>
                        <a:off x="95250" y="1905000"/>
                        <a:ext cx="7445375" cy="695325"/>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6562E42E-56E1-450B-AD06-EDA4DD8B9417}"/>
              </a:ext>
            </a:extLst>
          </p:cNvPr>
          <p:cNvGraphicFramePr>
            <a:graphicFrameLocks noChangeAspect="1"/>
          </p:cNvGraphicFramePr>
          <p:nvPr>
            <p:extLst>
              <p:ext uri="{D42A27DB-BD31-4B8C-83A1-F6EECF244321}">
                <p14:modId xmlns:p14="http://schemas.microsoft.com/office/powerpoint/2010/main" val="2848400950"/>
              </p:ext>
            </p:extLst>
          </p:nvPr>
        </p:nvGraphicFramePr>
        <p:xfrm>
          <a:off x="495377" y="3879667"/>
          <a:ext cx="5907088" cy="690563"/>
        </p:xfrm>
        <a:graphic>
          <a:graphicData uri="http://schemas.openxmlformats.org/presentationml/2006/ole">
            <mc:AlternateContent xmlns:mc="http://schemas.openxmlformats.org/markup-compatibility/2006">
              <mc:Choice xmlns:v="urn:schemas-microsoft-com:vml" Requires="v">
                <p:oleObj spid="_x0000_s56437" name="Formula" r:id="rId6" imgW="3416400" imgH="400320" progId="Equation.Ribbit">
                  <p:embed/>
                </p:oleObj>
              </mc:Choice>
              <mc:Fallback>
                <p:oleObj name="Formula" r:id="rId6" imgW="3416400" imgH="400320" progId="Equation.Ribbit">
                  <p:embed/>
                  <p:pic>
                    <p:nvPicPr>
                      <p:cNvPr id="9" name="对象 8">
                        <a:extLst>
                          <a:ext uri="{FF2B5EF4-FFF2-40B4-BE49-F238E27FC236}">
                            <a16:creationId xmlns:a16="http://schemas.microsoft.com/office/drawing/2014/main" id="{CD78BE45-114D-4FB0-8138-1E88D6A8685E}"/>
                          </a:ext>
                        </a:extLst>
                      </p:cNvPr>
                      <p:cNvPicPr/>
                      <p:nvPr/>
                    </p:nvPicPr>
                    <p:blipFill>
                      <a:blip r:embed="rId7"/>
                      <a:stretch>
                        <a:fillRect/>
                      </a:stretch>
                    </p:blipFill>
                    <p:spPr>
                      <a:xfrm>
                        <a:off x="495377" y="3879667"/>
                        <a:ext cx="5907088" cy="690563"/>
                      </a:xfrm>
                      <a:prstGeom prst="rect">
                        <a:avLst/>
                      </a:prstGeom>
                    </p:spPr>
                  </p:pic>
                </p:oleObj>
              </mc:Fallback>
            </mc:AlternateContent>
          </a:graphicData>
        </a:graphic>
      </p:graphicFrame>
      <p:sp>
        <p:nvSpPr>
          <p:cNvPr id="15" name="文本框 14">
            <a:extLst>
              <a:ext uri="{FF2B5EF4-FFF2-40B4-BE49-F238E27FC236}">
                <a16:creationId xmlns:a16="http://schemas.microsoft.com/office/drawing/2014/main" id="{0DA7FF53-4E65-4D58-A3F5-7BD509462F68}"/>
              </a:ext>
            </a:extLst>
          </p:cNvPr>
          <p:cNvSpPr txBox="1"/>
          <p:nvPr/>
        </p:nvSpPr>
        <p:spPr>
          <a:xfrm>
            <a:off x="2361372" y="6404098"/>
            <a:ext cx="10087578" cy="369332"/>
          </a:xfrm>
          <a:prstGeom prst="rect">
            <a:avLst/>
          </a:prstGeom>
          <a:noFill/>
        </p:spPr>
        <p:txBody>
          <a:bodyPr wrap="square" rtlCol="0">
            <a:spAutoFit/>
          </a:bodyPr>
          <a:lstStyle/>
          <a:p>
            <a:pPr eaLnBrk="0" fontAlgn="base" hangingPunct="0">
              <a:spcBef>
                <a:spcPct val="0"/>
              </a:spcBef>
              <a:spcAft>
                <a:spcPct val="0"/>
              </a:spcAft>
            </a:pPr>
            <a:r>
              <a:rPr lang="en-US" altLang="zh-CN" dirty="0">
                <a:latin typeface="Times New Roman" panose="02020603050405020304" pitchFamily="18" charset="0"/>
                <a:ea typeface="华文楷体" panose="02010600040101010101" pitchFamily="2" charset="-122"/>
                <a:cs typeface="Times New Roman" panose="02020603050405020304" pitchFamily="18" charset="0"/>
              </a:rPr>
              <a:t>N. Dai, Y. Gong, Y. Zhao, T. Jiang, PRD 110 (24) 084080; </a:t>
            </a:r>
            <a:r>
              <a:rPr lang="en-US" altLang="zh-CN" dirty="0">
                <a:latin typeface="华文楷体" panose="02010600040101010101" pitchFamily="2" charset="-122"/>
                <a:ea typeface="华文楷体" panose="02010600040101010101" pitchFamily="2" charset="-122"/>
              </a:rPr>
              <a:t>Y. Zhao, N. Dai, Y. Gong, 2410.06882</a:t>
            </a:r>
          </a:p>
        </p:txBody>
      </p:sp>
      <p:sp>
        <p:nvSpPr>
          <p:cNvPr id="4" name="文本框 3">
            <a:extLst>
              <a:ext uri="{FF2B5EF4-FFF2-40B4-BE49-F238E27FC236}">
                <a16:creationId xmlns:a16="http://schemas.microsoft.com/office/drawing/2014/main" id="{47057C78-C425-4AFC-8E01-D39F6F5F16E8}"/>
              </a:ext>
            </a:extLst>
          </p:cNvPr>
          <p:cNvSpPr txBox="1"/>
          <p:nvPr/>
        </p:nvSpPr>
        <p:spPr>
          <a:xfrm>
            <a:off x="422331" y="2520263"/>
            <a:ext cx="2970685"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Orbital</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angular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momentum</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16" name="对象 15">
            <a:extLst>
              <a:ext uri="{FF2B5EF4-FFF2-40B4-BE49-F238E27FC236}">
                <a16:creationId xmlns:a16="http://schemas.microsoft.com/office/drawing/2014/main" id="{330A787A-2E15-496C-9DCF-7FABBA26CDBB}"/>
              </a:ext>
            </a:extLst>
          </p:cNvPr>
          <p:cNvGraphicFramePr>
            <a:graphicFrameLocks noChangeAspect="1"/>
          </p:cNvGraphicFramePr>
          <p:nvPr>
            <p:extLst>
              <p:ext uri="{D42A27DB-BD31-4B8C-83A1-F6EECF244321}">
                <p14:modId xmlns:p14="http://schemas.microsoft.com/office/powerpoint/2010/main" val="3119993575"/>
              </p:ext>
            </p:extLst>
          </p:nvPr>
        </p:nvGraphicFramePr>
        <p:xfrm>
          <a:off x="3331499" y="1152572"/>
          <a:ext cx="2373313" cy="706438"/>
        </p:xfrm>
        <a:graphic>
          <a:graphicData uri="http://schemas.openxmlformats.org/presentationml/2006/ole">
            <mc:AlternateContent xmlns:mc="http://schemas.openxmlformats.org/markup-compatibility/2006">
              <mc:Choice xmlns:v="urn:schemas-microsoft-com:vml" Requires="v">
                <p:oleObj spid="_x0000_s56438" name="Formula" r:id="rId8" imgW="1373040" imgH="411480" progId="Equation.Ribbit">
                  <p:embed/>
                </p:oleObj>
              </mc:Choice>
              <mc:Fallback>
                <p:oleObj name="Formula" r:id="rId8" imgW="1373040" imgH="411480" progId="Equation.Ribbit">
                  <p:embed/>
                  <p:pic>
                    <p:nvPicPr>
                      <p:cNvPr id="22" name="对象 21">
                        <a:extLst>
                          <a:ext uri="{FF2B5EF4-FFF2-40B4-BE49-F238E27FC236}">
                            <a16:creationId xmlns:a16="http://schemas.microsoft.com/office/drawing/2014/main" id="{AA2CED84-0AC5-415F-A4AE-D0B8C7D9493C}"/>
                          </a:ext>
                        </a:extLst>
                      </p:cNvPr>
                      <p:cNvPicPr/>
                      <p:nvPr/>
                    </p:nvPicPr>
                    <p:blipFill>
                      <a:blip r:embed="rId9"/>
                      <a:stretch>
                        <a:fillRect/>
                      </a:stretch>
                    </p:blipFill>
                    <p:spPr>
                      <a:xfrm>
                        <a:off x="3331499" y="1152572"/>
                        <a:ext cx="2373313" cy="706438"/>
                      </a:xfrm>
                      <a:prstGeom prst="rect">
                        <a:avLst/>
                      </a:prstGeom>
                    </p:spPr>
                  </p:pic>
                </p:oleObj>
              </mc:Fallback>
            </mc:AlternateContent>
          </a:graphicData>
        </a:graphic>
      </p:graphicFrame>
      <p:graphicFrame>
        <p:nvGraphicFramePr>
          <p:cNvPr id="17" name="对象 16">
            <a:extLst>
              <a:ext uri="{FF2B5EF4-FFF2-40B4-BE49-F238E27FC236}">
                <a16:creationId xmlns:a16="http://schemas.microsoft.com/office/drawing/2014/main" id="{3CE26572-EE17-4272-A5A4-527C1A289B82}"/>
              </a:ext>
            </a:extLst>
          </p:cNvPr>
          <p:cNvGraphicFramePr>
            <a:graphicFrameLocks noChangeAspect="1"/>
          </p:cNvGraphicFramePr>
          <p:nvPr>
            <p:extLst>
              <p:ext uri="{D42A27DB-BD31-4B8C-83A1-F6EECF244321}">
                <p14:modId xmlns:p14="http://schemas.microsoft.com/office/powerpoint/2010/main" val="3708980662"/>
              </p:ext>
            </p:extLst>
          </p:nvPr>
        </p:nvGraphicFramePr>
        <p:xfrm>
          <a:off x="6375471" y="1264166"/>
          <a:ext cx="539750" cy="569912"/>
        </p:xfrm>
        <a:graphic>
          <a:graphicData uri="http://schemas.openxmlformats.org/presentationml/2006/ole">
            <mc:AlternateContent xmlns:mc="http://schemas.openxmlformats.org/markup-compatibility/2006">
              <mc:Choice xmlns:v="urn:schemas-microsoft-com:vml" Requires="v">
                <p:oleObj spid="_x0000_s56439" name="Formula" r:id="rId10" imgW="312480" imgH="331560" progId="Equation.Ribbit">
                  <p:embed/>
                </p:oleObj>
              </mc:Choice>
              <mc:Fallback>
                <p:oleObj name="Formula" r:id="rId10" imgW="312480" imgH="331560" progId="Equation.Ribbit">
                  <p:embed/>
                  <p:pic>
                    <p:nvPicPr>
                      <p:cNvPr id="12" name="对象 11">
                        <a:extLst>
                          <a:ext uri="{FF2B5EF4-FFF2-40B4-BE49-F238E27FC236}">
                            <a16:creationId xmlns:a16="http://schemas.microsoft.com/office/drawing/2014/main" id="{5BE28C1D-4464-4035-BD63-2172F0598DCB}"/>
                          </a:ext>
                        </a:extLst>
                      </p:cNvPr>
                      <p:cNvPicPr/>
                      <p:nvPr/>
                    </p:nvPicPr>
                    <p:blipFill>
                      <a:blip r:embed="rId11"/>
                      <a:stretch>
                        <a:fillRect/>
                      </a:stretch>
                    </p:blipFill>
                    <p:spPr>
                      <a:xfrm>
                        <a:off x="6375471" y="1264166"/>
                        <a:ext cx="539750" cy="569912"/>
                      </a:xfrm>
                      <a:prstGeom prst="rect">
                        <a:avLst/>
                      </a:prstGeom>
                    </p:spPr>
                  </p:pic>
                </p:oleObj>
              </mc:Fallback>
            </mc:AlternateContent>
          </a:graphicData>
        </a:graphic>
      </p:graphicFrame>
      <p:sp>
        <p:nvSpPr>
          <p:cNvPr id="18" name="椭圆 17">
            <a:extLst>
              <a:ext uri="{FF2B5EF4-FFF2-40B4-BE49-F238E27FC236}">
                <a16:creationId xmlns:a16="http://schemas.microsoft.com/office/drawing/2014/main" id="{A5C7B307-A52D-4BD2-9B18-E46DAFEF9FB8}"/>
              </a:ext>
            </a:extLst>
          </p:cNvPr>
          <p:cNvSpPr/>
          <p:nvPr/>
        </p:nvSpPr>
        <p:spPr bwMode="auto">
          <a:xfrm>
            <a:off x="4571838" y="1767457"/>
            <a:ext cx="650157" cy="938573"/>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kumimoji="1" lang="zh-CN" altLang="en-US" sz="2400" b="1">
              <a:solidFill>
                <a:srgbClr val="FFFFFF"/>
              </a:solidFill>
              <a:latin typeface="Times New Roman" pitchFamily="18" charset="0"/>
              <a:ea typeface="宋体" charset="-122"/>
            </a:endParaRPr>
          </a:p>
        </p:txBody>
      </p:sp>
    </p:spTree>
    <p:extLst>
      <p:ext uri="{BB962C8B-B14F-4D97-AF65-F5344CB8AC3E}">
        <p14:creationId xmlns:p14="http://schemas.microsoft.com/office/powerpoint/2010/main" val="17888450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11.82554"/>
  <p:tag name="ORIGINALWIDTH" val="102.4462"/>
  <p:tag name="OUTPUTTYPE" val="SVG"/>
  <p:tag name="IGUANATEXVERSION" val="160"/>
  <p:tag name="LATEXADDIN" val="\documentclass{article}&#10;\usepackage{amsmath}&#10;\usepackage{color}&#10;\pagestyle{empty}&#10;\usepackage{amssymb}&#10;&#10;&#10;\begin{document}&#10;&#10;&#10;\begin{equation*}&#10;F^\alpha_{\rm self}=m \bar{\nabla}^{\alpha\beta\gamma}\bar{h}^{tail, R}(z)&#10;\end{equation*}&#10;&#10;\end{document}"/>
  <p:tag name="IGUANATEXSIZE" val="23"/>
  <p:tag name="IGUANATEXCURSOR" val="205"/>
  <p:tag name="TRANSPARENCY" val="True"/>
  <p:tag name="FILENAME" val=""/>
  <p:tag name="LATEXENGINEID" val="1"/>
  <p:tag name="TEMPFOLDER" val=".\"/>
  <p:tag name="LATEXFORMHEIGHT" val="320"/>
  <p:tag name="LATEXFORMWIDTH" val="385"/>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6.14889"/>
  <p:tag name="ORIGINALWIDTH" val="4.12191"/>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6.5075"/>
  <p:tag name="ORIGINALWIDTH" val="6.702191"/>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6.888567"/>
  <p:tag name="ORIGINALWIDTH" val="4.948511"/>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4.808321"/>
  <p:tag name="ORIGINALWIDTH" val="5.488737"/>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3.084698"/>
  <p:tag name="ORIGINALWIDTH" val="4.331702"/>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6.14889"/>
  <p:tag name="ORIGINALWIDTH" val="4.12191"/>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6.928551"/>
  <p:tag name="ORIGINALWIDTH" val="7.030609"/>
  <p:tag name="LATEXADDIN" val="\documentclass{article}&#10;\usepackage{amsmath}&#10;\usepackage{color}&#10;\pagestyle{empty}&#10;\usepackage{amssymb}&#10;&#10;&#10;\begin{document}&#10;&#10;&#10;\begin{equation*}&#10;F^\alpha_{\rm self}=m \bar{\nabla}^{\alpha\beta\gamma}\bar{h}^{tail, R}(z)&#10;\end{equation*}&#10;&#10;\end{document}"/>
  <p:tag name="IGUANATEXSIZE" val="23"/>
  <p:tag name="IGUANATEXCURSOR" val="205"/>
  <p:tag name="TRANSPARENCY" val="True"/>
  <p:tag name="FILENAME" val=""/>
  <p:tag name="LATEXENGINEID" val="1"/>
  <p:tag name="TEMPFOLDER" val=".\"/>
  <p:tag name="LATEXFORMHEIGHT" val="320"/>
  <p:tag name="LATEXFORMWIDTH" val="385"/>
  <p:tag name="LATEXFORMWRAP" val="True"/>
  <p:tag name="BITMAPVECTOR" val="1"/>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3.216672"/>
  <p:tag name="ORIGINALWIDTH" val="4.251354"/>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3.252345"/>
  <p:tag name="ORIGINALWIDTH" val="2.506472"/>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3.252345"/>
  <p:tag name="ORIGINALWIDTH" val="2.970388"/>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12.44834"/>
  <p:tag name="ORIGINALWIDTH" val="43.1622"/>
  <p:tag name="OUTPUTTYPE" val="SVG"/>
  <p:tag name="IGUANATEXVERSION" val="160"/>
  <p:tag name="LATEXADDIN" val="\documentclass{article}&#10;\usepackage{amsmath}&#10;\usepackage{color}&#10;\pagestyle{empty}&#10;\usepackage{amssymb}&#10;&#10;&#10;\begin{document}&#10;&#10;&#10;\begin{equation*}&#10;g_{\alpha\beta}+h^R_{\alpha\beta}&#10;\end{equation*}&#10;&#10;\end{document}"/>
  <p:tag name="IGUANATEXSIZE" val="23"/>
  <p:tag name="IGUANATEXCURSOR" val="174"/>
  <p:tag name="TRANSPARENCY" val="True"/>
  <p:tag name="FILENAME" val=""/>
  <p:tag name="LATEXENGINEID" val="1"/>
  <p:tag name="TEMPFOLDER" val=".\"/>
  <p:tag name="LATEXFORMHEIGHT" val="320"/>
  <p:tag name="LATEXFORMWIDTH" val="385"/>
  <p:tag name="LATEXFORMWRAP" val="True"/>
  <p:tag name="BITMAPVECTOR" val="1"/>
</p:tagLst>
</file>

<file path=ppt/tags/tag20.xml><?xml version="1.0" encoding="utf-8"?>
<p:tagLst xmlns:a="http://schemas.openxmlformats.org/drawingml/2006/main" xmlns:r="http://schemas.openxmlformats.org/officeDocument/2006/relationships" xmlns:p="http://schemas.openxmlformats.org/presentationml/2006/main">
  <p:tag name="ORIGINALHEIGHT" val="4.949845"/>
  <p:tag name="ORIGINALWIDTH" val="1.557892"/>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5.021157"/>
  <p:tag name="ORIGINALWIDTH" val="2.444164"/>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2.384218"/>
  <p:tag name="ORIGINALWIDTH" val="6.577819"/>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4.615645"/>
  <p:tag name="ORIGINALWIDTH" val="8.101099"/>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0.3158507"/>
  <p:tag name="ORIGINALWIDTH" val="3.570799"/>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7.295377"/>
  <p:tag name="ORIGINALWIDTH" val="7.299901"/>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3.216672"/>
  <p:tag name="ORIGINALWIDTH" val="4.251354"/>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6.411982"/>
  <p:tag name="ORIGINALWIDTH" val="4.045432"/>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4.671687"/>
  <p:tag name="ORIGINALWIDTH" val="3.99514"/>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0.3158507"/>
  <p:tag name="ORIGINALWIDTH" val="3.570799"/>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12.58514"/>
  <p:tag name="ORIGINALWIDTH" val="14.55484"/>
  <p:tag name="OUTPUTTYPE" val="SVG"/>
  <p:tag name="IGUANATEXVERSION" val="160"/>
  <p:tag name="LATEXADDIN" val="\documentclass{article}&#10;\usepackage{amsmath}&#10;\usepackage{color}&#10;\pagestyle{empty}&#10;\usepackage{amssymb}&#10;&#10;&#10;\begin{document}&#10;&#10;&#10;\begin{equation*}&#10;h^S_{\alpha\beta}&#10;\end{equation*}&#10;&#10;\end{document}"/>
  <p:tag name="IGUANATEXSIZE" val="23"/>
  <p:tag name="IGUANATEXCURSOR" val="158"/>
  <p:tag name="TRANSPARENCY" val="True"/>
  <p:tag name="FILENAME" val=""/>
  <p:tag name="LATEXENGINEID" val="1"/>
  <p:tag name="TEMPFOLDER" val=".\"/>
  <p:tag name="LATEXFORMHEIGHT" val="320"/>
  <p:tag name="LATEXFORMWIDTH" val="385"/>
  <p:tag name="LATEXFORMWRAP" val="True"/>
  <p:tag name="BITMAPVECTOR" val="1"/>
</p:tagLst>
</file>

<file path=ppt/tags/tag30.xml><?xml version="1.0" encoding="utf-8"?>
<p:tagLst xmlns:a="http://schemas.openxmlformats.org/drawingml/2006/main" xmlns:r="http://schemas.openxmlformats.org/officeDocument/2006/relationships" xmlns:p="http://schemas.openxmlformats.org/presentationml/2006/main">
  <p:tag name="ORIGINALHEIGHT" val="7.183292"/>
  <p:tag name="ORIGINALWIDTH" val="4.856695"/>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4.529031"/>
  <p:tag name="ORIGINALWIDTH" val="2.340295"/>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3.216672"/>
  <p:tag name="ORIGINALWIDTH" val="3.531224"/>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4.800068"/>
  <p:tag name="ORIGINALWIDTH" val="2.097981"/>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5.021157"/>
  <p:tag name="ORIGINALWIDTH" val="1.550976"/>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2.196748"/>
  <p:tag name="ORIGINALWIDTH" val="0.8793225"/>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5.014036"/>
  <p:tag name="ORIGINALWIDTH" val="5.38689"/>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10.18908"/>
  <p:tag name="ORIGINALWIDTH" val="2.294797"/>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4.615645"/>
  <p:tag name="ORIGINALWIDTH" val="4.193976"/>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10.18908"/>
  <p:tag name="ORIGINALWIDTH" val="2.294797"/>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6.888566"/>
  <p:tag name="ORIGINALWIDTH" val="4.8152"/>
  <p:tag name="LATEXADDIN" val="\documentclass{article}&#10;\usepackage{amsmath}&#10;\usepackage{color}&#10;\pagestyle{empty}&#10;\usepackage{amssymb}&#10;&#10;&#10;\begin{document}&#10;&#10;&#10;\begin{equation*}&#10;h^S_{\alpha\beta}&#10;\end{equation*}&#10;&#10;\end{document}"/>
  <p:tag name="IGUANATEXSIZE" val="23"/>
  <p:tag name="IGUANATEXCURSOR" val="158"/>
  <p:tag name="TRANSPARENCY" val="True"/>
  <p:tag name="FILENAME" val=""/>
  <p:tag name="LATEXENGINEID" val="1"/>
  <p:tag name="TEMPFOLDER" val=".\"/>
  <p:tag name="LATEXFORMHEIGHT" val="320"/>
  <p:tag name="LATEXFORMWIDTH" val="385"/>
  <p:tag name="LATEXFORMWRAP" val="True"/>
  <p:tag name="BITMAPVECTOR" val="1"/>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4.945122"/>
  <p:tag name="ORIGINALWIDTH" val="4.359192"/>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3.084697"/>
  <p:tag name="ORIGINALWIDTH" val="4.215029"/>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6.148888"/>
  <p:tag name="ORIGINALWIDTH" val="4.010852"/>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6.321844"/>
  <p:tag name="ORIGINALWIDTH" val="4.626019"/>
  <p:tag name="LATEXADDIN" val="\documentclass{article}&#10;\usepackage{amsmath}&#10;\usepackage{color}&#10;\pagestyle{empty}&#10;\usepackage{amssymb}&#10;&#10;&#10;\begin{document}&#10;&#10;&#10;\begin{equation*}&#10;g_{\alpha\beta}+h^R_{\alpha\beta}&#10;\end{equation*}&#10;&#10;\end{document}"/>
  <p:tag name="IGUANATEXSIZE" val="23"/>
  <p:tag name="IGUANATEXCURSOR" val="174"/>
  <p:tag name="TRANSPARENCY" val="True"/>
  <p:tag name="FILENAME" val=""/>
  <p:tag name="LATEXENGINEID" val="1"/>
  <p:tag name="TEMPFOLDER" val=".\"/>
  <p:tag name="LATEXFORMHEIGHT" val="320"/>
  <p:tag name="LATEXFORMWIDTH" val="385"/>
  <p:tag name="LATEXFORMWRAP" val="True"/>
  <p:tag name="BITMAPVECTOR" val="1"/>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3.084698"/>
  <p:tag name="ORIGINALWIDTH" val="4.331702"/>
  <p:tag name="EMFCHILD" val="Tru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8988</TotalTime>
  <Words>2589</Words>
  <Application>Microsoft Office PowerPoint</Application>
  <PresentationFormat>宽屏</PresentationFormat>
  <Paragraphs>303</Paragraphs>
  <Slides>45</Slides>
  <Notes>12</Notes>
  <HiddenSlides>0</HiddenSlides>
  <MMClips>1</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45</vt:i4>
      </vt:variant>
    </vt:vector>
  </HeadingPairs>
  <TitlesOfParts>
    <vt:vector size="58" baseType="lpstr">
      <vt:lpstr>等线</vt:lpstr>
      <vt:lpstr>黑体</vt:lpstr>
      <vt:lpstr>华文楷体</vt:lpstr>
      <vt:lpstr>华文宋体</vt:lpstr>
      <vt:lpstr>楷体</vt:lpstr>
      <vt:lpstr>宋体</vt:lpstr>
      <vt:lpstr>微软雅黑</vt:lpstr>
      <vt:lpstr>Arial</vt:lpstr>
      <vt:lpstr>Helvetica</vt:lpstr>
      <vt:lpstr>Times New Roman</vt:lpstr>
      <vt:lpstr>Wingdings</vt:lpstr>
      <vt:lpstr>Office 主题​​</vt:lpstr>
      <vt:lpstr>Formula</vt:lpstr>
      <vt:lpstr>PowerPoint 演示文稿</vt:lpstr>
      <vt:lpstr>PowerPoint 演示文稿</vt:lpstr>
      <vt:lpstr>PowerPoint 演示文稿</vt:lpstr>
      <vt:lpstr>Physics with EMRIs</vt:lpstr>
      <vt:lpstr>Dark Matter (DM) around Black holes (BHs)</vt:lpstr>
      <vt:lpstr>BHs surrounded by DM</vt:lpstr>
      <vt:lpstr>The effect of DM</vt:lpstr>
      <vt:lpstr>The effect of DM on orbits</vt:lpstr>
      <vt:lpstr>The effect of DM on orbits</vt:lpstr>
      <vt:lpstr>Spacetime of BHs around by DM halos</vt:lpstr>
      <vt:lpstr>DM Halos</vt:lpstr>
      <vt:lpstr>Profiles of DM halos</vt:lpstr>
      <vt:lpstr>Approximate analytical formulas</vt:lpstr>
      <vt:lpstr>Approximate analytical formulas</vt:lpstr>
      <vt:lpstr>Orbital Motion</vt:lpstr>
      <vt:lpstr>Orbital motion</vt:lpstr>
      <vt:lpstr>Gravitational radiation reaction</vt:lpstr>
      <vt:lpstr>The energy and angular momentum fluxes</vt:lpstr>
      <vt:lpstr>The net effect of DM halos</vt:lpstr>
      <vt:lpstr>The constraints on DM with EMRIs</vt:lpstr>
      <vt:lpstr>Orbital Period and Precession (no decay)</vt:lpstr>
      <vt:lpstr>The distinction between different DM halos</vt:lpstr>
      <vt:lpstr>Orbital evolution with different DM halos</vt:lpstr>
      <vt:lpstr>The distinction between different DM halos</vt:lpstr>
      <vt:lpstr>The distinction between different DM halos</vt:lpstr>
      <vt:lpstr>PowerPoint 演示文稿</vt:lpstr>
      <vt:lpstr>PowerPoint 演示文稿</vt:lpstr>
      <vt:lpstr>NS internal geometry of </vt:lpstr>
      <vt:lpstr>The orbits inside NS</vt:lpstr>
      <vt:lpstr>The motion inside NSs</vt:lpstr>
      <vt:lpstr>GWs from PBHs inside NS</vt:lpstr>
      <vt:lpstr>Probing NS internal structure and EoS</vt:lpstr>
      <vt:lpstr>Hairy Black Holes</vt:lpstr>
      <vt:lpstr>Vector charge</vt:lpstr>
      <vt:lpstr>Scalar and Vector charges</vt:lpstr>
      <vt:lpstr>Energy fluxes by scalar and vector charges</vt:lpstr>
      <vt:lpstr>Energy fluxes by scalar and vector charges</vt:lpstr>
      <vt:lpstr>Energy fluxes by scalar and vector charges</vt:lpstr>
      <vt:lpstr>The distinction between vector and scalar charges</vt:lpstr>
      <vt:lpstr>The distinction between vector and scalar charges</vt:lpstr>
      <vt:lpstr>The distinction between vector and scalar charges</vt:lpstr>
      <vt:lpstr>The distinction between vector and scalar charges</vt:lpstr>
      <vt:lpstr>Discussions: Self-force method</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引力本质与暗物质性质研究</dc:title>
  <dc:creator>ygong</dc:creator>
  <cp:lastModifiedBy>David Gong</cp:lastModifiedBy>
  <cp:revision>441</cp:revision>
  <dcterms:created xsi:type="dcterms:W3CDTF">2024-03-02T02:25:24Z</dcterms:created>
  <dcterms:modified xsi:type="dcterms:W3CDTF">2025-10-15T12:26:53Z</dcterms:modified>
</cp:coreProperties>
</file>