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550" r:id="rId3"/>
    <p:sldId id="552" r:id="rId4"/>
    <p:sldId id="508" r:id="rId5"/>
    <p:sldId id="292" r:id="rId6"/>
    <p:sldId id="582" r:id="rId7"/>
    <p:sldId id="551" r:id="rId8"/>
    <p:sldId id="532" r:id="rId9"/>
    <p:sldId id="531" r:id="rId10"/>
    <p:sldId id="489" r:id="rId11"/>
    <p:sldId id="549" r:id="rId12"/>
    <p:sldId id="554" r:id="rId13"/>
    <p:sldId id="522" r:id="rId14"/>
    <p:sldId id="553" r:id="rId15"/>
    <p:sldId id="555" r:id="rId16"/>
    <p:sldId id="556" r:id="rId17"/>
    <p:sldId id="557" r:id="rId18"/>
    <p:sldId id="558" r:id="rId19"/>
    <p:sldId id="560" r:id="rId20"/>
    <p:sldId id="559" r:id="rId21"/>
    <p:sldId id="562" r:id="rId22"/>
    <p:sldId id="563" r:id="rId23"/>
    <p:sldId id="565" r:id="rId24"/>
    <p:sldId id="566" r:id="rId25"/>
    <p:sldId id="567" r:id="rId26"/>
    <p:sldId id="564" r:id="rId27"/>
    <p:sldId id="574" r:id="rId28"/>
    <p:sldId id="575" r:id="rId29"/>
    <p:sldId id="576" r:id="rId30"/>
    <p:sldId id="577" r:id="rId31"/>
    <p:sldId id="578" r:id="rId32"/>
    <p:sldId id="544" r:id="rId33"/>
    <p:sldId id="568" r:id="rId34"/>
    <p:sldId id="298" r:id="rId35"/>
    <p:sldId id="546" r:id="rId36"/>
    <p:sldId id="300" r:id="rId37"/>
    <p:sldId id="530" r:id="rId38"/>
    <p:sldId id="545" r:id="rId39"/>
    <p:sldId id="583" r:id="rId40"/>
    <p:sldId id="499" r:id="rId41"/>
    <p:sldId id="579" r:id="rId42"/>
    <p:sldId id="581" r:id="rId43"/>
    <p:sldId id="50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8F4"/>
    <a:srgbClr val="0000D2"/>
    <a:srgbClr val="E52747"/>
    <a:srgbClr val="C8B1E9"/>
    <a:srgbClr val="68DCEC"/>
    <a:srgbClr val="F8A8A2"/>
    <a:srgbClr val="D15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/>
    <p:restoredTop sz="91837" autoAdjust="0"/>
  </p:normalViewPr>
  <p:slideViewPr>
    <p:cSldViewPr snapToGrid="0" snapToObjects="1">
      <p:cViewPr varScale="1">
        <p:scale>
          <a:sx n="117" d="100"/>
          <a:sy n="117" d="100"/>
        </p:scale>
        <p:origin x="1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10852-7A22-644C-A054-4753FF3BDB11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C51FC-555F-5248-8032-A9D07BD93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1FC-555F-5248-8032-A9D07BD936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1FC-555F-5248-8032-A9D07BD936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1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1FC-555F-5248-8032-A9D07BD936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1FC-555F-5248-8032-A9D07BD936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3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722F-7CB5-FD48-BC25-F525F6E5BD0F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2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E9A9-96A3-B841-9021-23480CD96C4A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3D6D-A992-2D44-83BF-755D237D6ABE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B44A3-2739-B748-AF03-7619A34AC3EE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30D2-8D19-4D4B-B7E8-A732CDA8BBFC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3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DA7D-2831-874B-9BD2-447F7D6F9854}" type="datetime1">
              <a:rPr lang="en-CA" smtClean="0"/>
              <a:t>2025-10-16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A4239-7F1A-8443-82C4-229EB197E6F5}" type="datetime1">
              <a:rPr lang="en-CA" smtClean="0"/>
              <a:t>2025-10-16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2F3-4E5A-344B-91A7-B9DF7ACBC091}" type="datetime1">
              <a:rPr lang="en-CA" smtClean="0"/>
              <a:t>2025-10-16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9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28A5-C0E6-2D4A-B16E-17A84E1A97C6}" type="datetime1">
              <a:rPr lang="en-CA" smtClean="0"/>
              <a:t>2025-10-16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9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42D9-E1E6-F149-A232-87F49F6CFC68}" type="datetime1">
              <a:rPr lang="en-CA" smtClean="0"/>
              <a:t>2025-10-16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2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64B-3E90-6A48-99FE-4AFFD1E2523A}" type="datetime1">
              <a:rPr lang="en-CA" smtClean="0"/>
              <a:t>2025-10-16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E6223-A555-1D45-960E-C0A0F18B8C44}" type="datetime1">
              <a:rPr lang="en-CA" smtClean="0"/>
              <a:t>2025-10-16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28208-0681-ED43-88AD-3D47EA5B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4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16556"/>
            <a:ext cx="9144000" cy="1470025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</a:rPr>
              <a:t>Extreme Mass-Ratio </a:t>
            </a:r>
            <a:r>
              <a:rPr lang="en-US" altLang="zh-CN" sz="3000" dirty="0" err="1">
                <a:solidFill>
                  <a:srgbClr val="0000FF"/>
                </a:solidFill>
              </a:rPr>
              <a:t>Inspirals</a:t>
            </a:r>
            <a:r>
              <a:rPr lang="en-US" altLang="zh-CN" sz="3000" dirty="0">
                <a:solidFill>
                  <a:srgbClr val="0000FF"/>
                </a:solidFill>
              </a:rPr>
              <a:t>: Population and Environments</a:t>
            </a:r>
            <a:endParaRPr lang="zh-CN" altLang="en-US" sz="3000" dirty="0">
              <a:solidFill>
                <a:srgbClr val="0000FF"/>
              </a:solidFill>
            </a:endParaRPr>
          </a:p>
        </p:txBody>
      </p:sp>
      <p:pic>
        <p:nvPicPr>
          <p:cNvPr id="6" name="图片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46600" y="3632200"/>
            <a:ext cx="50800" cy="50800"/>
          </a:xfrm>
          <a:prstGeom prst="rect">
            <a:avLst/>
          </a:prstGeom>
        </p:spPr>
      </p:pic>
      <p:sp>
        <p:nvSpPr>
          <p:cNvPr id="9" name="副标题 2"/>
          <p:cNvSpPr txBox="1">
            <a:spLocks/>
          </p:cNvSpPr>
          <p:nvPr/>
        </p:nvSpPr>
        <p:spPr>
          <a:xfrm>
            <a:off x="2142904" y="3360752"/>
            <a:ext cx="4938497" cy="131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kumimoji="0" lang="en-CA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Huan Yang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itchFamily="18" charset="0"/>
                <a:cs typeface="Times New Roman" pitchFamily="18" charset="0"/>
              </a:rPr>
              <a:t>Astronomy Department, Tsinghua University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7656" y="5300621"/>
            <a:ext cx="56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D2"/>
                </a:solidFill>
              </a:rPr>
              <a:t>2025</a:t>
            </a:r>
            <a:r>
              <a:rPr lang="zh-CN" altLang="en-US" dirty="0">
                <a:solidFill>
                  <a:srgbClr val="0000D2"/>
                </a:solidFill>
              </a:rPr>
              <a:t>引力波物理研讨会</a:t>
            </a:r>
            <a:r>
              <a:rPr lang="en-CA" altLang="zh-CN" dirty="0">
                <a:solidFill>
                  <a:srgbClr val="0000D2"/>
                </a:solidFill>
              </a:rPr>
              <a:t>, </a:t>
            </a:r>
            <a:r>
              <a:rPr lang="zh-CN" altLang="en-CA" dirty="0">
                <a:solidFill>
                  <a:srgbClr val="0000D2"/>
                </a:solidFill>
              </a:rPr>
              <a:t>浙江</a:t>
            </a:r>
            <a:r>
              <a:rPr lang="zh-CN" altLang="en-US" dirty="0">
                <a:solidFill>
                  <a:srgbClr val="0000D2"/>
                </a:solidFill>
              </a:rPr>
              <a:t>淳安县</a:t>
            </a:r>
            <a:r>
              <a:rPr lang="en-CA" altLang="zh-CN" dirty="0">
                <a:solidFill>
                  <a:srgbClr val="0000D2"/>
                </a:solidFill>
              </a:rPr>
              <a:t>, 2025</a:t>
            </a:r>
            <a:r>
              <a:rPr lang="zh-CN" altLang="en-CA" dirty="0">
                <a:solidFill>
                  <a:srgbClr val="0000D2"/>
                </a:solidFill>
              </a:rPr>
              <a:t>年</a:t>
            </a:r>
            <a:r>
              <a:rPr lang="en-US" altLang="zh-CN" dirty="0">
                <a:solidFill>
                  <a:srgbClr val="0000D2"/>
                </a:solidFill>
              </a:rPr>
              <a:t>10</a:t>
            </a:r>
            <a:r>
              <a:rPr lang="zh-CN" altLang="en-US" dirty="0">
                <a:solidFill>
                  <a:srgbClr val="0000D2"/>
                </a:solidFill>
              </a:rPr>
              <a:t>月</a:t>
            </a:r>
            <a:r>
              <a:rPr lang="en-US" altLang="zh-CN" dirty="0">
                <a:solidFill>
                  <a:srgbClr val="0000D2"/>
                </a:solidFill>
              </a:rPr>
              <a:t>17</a:t>
            </a:r>
            <a:r>
              <a:rPr lang="zh-CN" altLang="en-US" dirty="0">
                <a:solidFill>
                  <a:srgbClr val="0000D2"/>
                </a:solidFill>
              </a:rPr>
              <a:t>日</a:t>
            </a:r>
            <a:r>
              <a:rPr lang="en-CA" altLang="zh-CN" dirty="0">
                <a:solidFill>
                  <a:srgbClr val="0000D2"/>
                </a:solidFill>
              </a:rPr>
              <a:t> </a:t>
            </a:r>
            <a:endParaRPr lang="en-CA" dirty="0">
              <a:solidFill>
                <a:srgbClr val="0000D2"/>
              </a:solidFill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CCF76D6C-6D32-82A1-CF31-31C9E9647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67"/>
            <a:ext cx="2142904" cy="161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8E42F-C537-248A-3A9F-88F5657C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341" y="119985"/>
            <a:ext cx="1422400" cy="1422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7CB6A-8B22-57D8-DA28-A74CE1FD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57D1-5D80-D30A-F092-3F518B55BC89}"/>
              </a:ext>
            </a:extLst>
          </p:cNvPr>
          <p:cNvSpPr txBox="1"/>
          <p:nvPr/>
        </p:nvSpPr>
        <p:spPr>
          <a:xfrm>
            <a:off x="1338943" y="4420350"/>
            <a:ext cx="705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Beatrice Bonga, Scott Hughes, Ya-Ping Li,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Zhenwei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Lyu, Zhen Pan,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Houyi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Sun, Jun Zhang</a:t>
            </a:r>
          </a:p>
        </p:txBody>
      </p:sp>
    </p:spTree>
    <p:extLst>
      <p:ext uri="{BB962C8B-B14F-4D97-AF65-F5344CB8AC3E}">
        <p14:creationId xmlns:p14="http://schemas.microsoft.com/office/powerpoint/2010/main" val="144276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2CFB3C-0955-462F-AD29-72965202518E}"/>
              </a:ext>
            </a:extLst>
          </p:cNvPr>
          <p:cNvSpPr txBox="1"/>
          <p:nvPr/>
        </p:nvSpPr>
        <p:spPr>
          <a:xfrm>
            <a:off x="478308" y="1240026"/>
            <a:ext cx="8346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EMRI formation channels with indirect measurements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Eccentricity: dry EMRI vs. wet EMRI (mean-motion resonance and turbulent AGN)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function: dry EMRI vs. wet EMRI (capture, accretion, merger)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EMRIs environmental effects and direct impact on waveform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resonance to probe stellar neighbors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friction to probe Dark Matter/Axion clouds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1BA39-3F4C-C66A-A61A-CB354D59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8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8F61-4968-83EE-7C77-83DEA34A5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DE1C-B399-A38B-5A8E-A56A041E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78450-1AE8-9D11-6B9D-9B7E1498B696}"/>
              </a:ext>
            </a:extLst>
          </p:cNvPr>
          <p:cNvSpPr txBox="1"/>
          <p:nvPr/>
        </p:nvSpPr>
        <p:spPr>
          <a:xfrm>
            <a:off x="478308" y="1240026"/>
            <a:ext cx="8346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EMRI formation channels with indirect measurements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Eccentricity: dry EMRI vs. wet EMRI (mean-motion resonance and turbulent AGN)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function: dry EMRI vs. wet EMRI (capture, accretion, merger)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EMRIs environmental effects and direct impact on waveform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resonance to probe stellar neighbors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friction to probe Dark Matter/Axion clouds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6E6782-1EE5-2C2B-0D5E-1D40162D8133}"/>
              </a:ext>
            </a:extLst>
          </p:cNvPr>
          <p:cNvSpPr/>
          <p:nvPr/>
        </p:nvSpPr>
        <p:spPr>
          <a:xfrm>
            <a:off x="1251194" y="1958482"/>
            <a:ext cx="7573829" cy="567004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60966-D3C1-47D7-BA7B-FDFA9868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8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A3B92-C733-C27C-FC02-F75708922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08E9-4A8C-DA29-8FFA-46E5EA06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Eccentricity: measurement precision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2F1D7-D105-0F9F-9B79-771719823DAE}"/>
              </a:ext>
            </a:extLst>
          </p:cNvPr>
          <p:cNvSpPr txBox="1"/>
          <p:nvPr/>
        </p:nvSpPr>
        <p:spPr>
          <a:xfrm>
            <a:off x="596105" y="1213647"/>
            <a:ext cx="8373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 precision for eccentricity depends on the specific EMRI orbit and the MBH mass &amp; spin, but roughly at ~ O(10</a:t>
            </a:r>
            <a:r>
              <a:rPr lang="en-CA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[Babak et al. 2017]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 may serve as one of the key observables to probe formation mechanisms.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A769C-833D-F67F-31B8-C22DD783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58772"/>
            <a:ext cx="7772400" cy="27404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00A30-6268-0594-51AD-ED955F1A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57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2122-2F91-0C4B-8746-E39AEF17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Eccentricity: dry EMRIs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9E0C2-000F-2266-7FD8-DD203881DFF6}"/>
              </a:ext>
            </a:extLst>
          </p:cNvPr>
          <p:cNvSpPr txBox="1"/>
          <p:nvPr/>
        </p:nvSpPr>
        <p:spPr>
          <a:xfrm>
            <a:off x="596105" y="1213647"/>
            <a:ext cx="83737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EMRIs are formed by gravitational multi-body scatterings in the Nuclear Star Cluster.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model the cluster: Fokker-Planck method.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Eccentricities are mostly &gt; 0.01 (95%).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55269651-28A7-3DB8-1664-30086F59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5" y="3429000"/>
            <a:ext cx="3781669" cy="2900008"/>
          </a:xfrm>
          <a:prstGeom prst="rect">
            <a:avLst/>
          </a:prstGeom>
        </p:spPr>
      </p:pic>
      <p:pic>
        <p:nvPicPr>
          <p:cNvPr id="9" name="Picture 8" descr="A graph with a line&#10;&#10;AI-generated content may be incorrect.">
            <a:extLst>
              <a:ext uri="{FF2B5EF4-FFF2-40B4-BE49-F238E27FC236}">
                <a16:creationId xmlns:a16="http://schemas.microsoft.com/office/drawing/2014/main" id="{21E46DA8-9292-8E29-E216-08929E47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814" y="3505199"/>
            <a:ext cx="3738044" cy="2790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3E5A4-9CD4-EB54-A8FE-717B8D849929}"/>
              </a:ext>
            </a:extLst>
          </p:cNvPr>
          <p:cNvSpPr txBox="1"/>
          <p:nvPr/>
        </p:nvSpPr>
        <p:spPr>
          <a:xfrm>
            <a:off x="1556657" y="6422571"/>
            <a:ext cx="24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18F4"/>
                </a:solidFill>
              </a:rPr>
              <a:t>Smaller semi-major axis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16959-82F9-22CF-BCFB-0BA086DA49CD}"/>
              </a:ext>
            </a:extLst>
          </p:cNvPr>
          <p:cNvSpPr txBox="1"/>
          <p:nvPr/>
        </p:nvSpPr>
        <p:spPr>
          <a:xfrm rot="16200000">
            <a:off x="-564784" y="4500991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18F4"/>
                </a:solidFill>
              </a:rPr>
              <a:t>More circular Orbit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0EA188-9626-BE72-C783-1937B56B2497}"/>
              </a:ext>
            </a:extLst>
          </p:cNvPr>
          <p:cNvCxnSpPr/>
          <p:nvPr/>
        </p:nvCxnSpPr>
        <p:spPr>
          <a:xfrm>
            <a:off x="1088571" y="6371771"/>
            <a:ext cx="3113314" cy="0"/>
          </a:xfrm>
          <a:prstGeom prst="straightConnector1">
            <a:avLst/>
          </a:prstGeom>
          <a:ln w="41275">
            <a:solidFill>
              <a:srgbClr val="0000D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2ADF54-91AB-6A96-733C-F62AA84B7A2D}"/>
              </a:ext>
            </a:extLst>
          </p:cNvPr>
          <p:cNvCxnSpPr>
            <a:cxnSpLocks/>
          </p:cNvCxnSpPr>
          <p:nvPr/>
        </p:nvCxnSpPr>
        <p:spPr>
          <a:xfrm flipV="1">
            <a:off x="238961" y="3533960"/>
            <a:ext cx="0" cy="2424155"/>
          </a:xfrm>
          <a:prstGeom prst="straightConnector1">
            <a:avLst/>
          </a:prstGeom>
          <a:ln w="41275">
            <a:solidFill>
              <a:srgbClr val="0000D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own Arrow 21">
            <a:extLst>
              <a:ext uri="{FF2B5EF4-FFF2-40B4-BE49-F238E27FC236}">
                <a16:creationId xmlns:a16="http://schemas.microsoft.com/office/drawing/2014/main" id="{72E5B5CF-CE04-B753-C756-A71970CFC4A5}"/>
              </a:ext>
            </a:extLst>
          </p:cNvPr>
          <p:cNvSpPr/>
          <p:nvPr/>
        </p:nvSpPr>
        <p:spPr>
          <a:xfrm>
            <a:off x="6000402" y="3275386"/>
            <a:ext cx="267629" cy="189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241C5-144D-4E3B-4AF7-E065F3319C89}"/>
              </a:ext>
            </a:extLst>
          </p:cNvPr>
          <p:cNvSpPr txBox="1"/>
          <p:nvPr/>
        </p:nvSpPr>
        <p:spPr>
          <a:xfrm>
            <a:off x="5355872" y="2885933"/>
            <a:ext cx="386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4218F4"/>
                </a:solidFill>
              </a:rPr>
              <a:t>Power-law index of MBH mass function</a:t>
            </a:r>
            <a:endParaRPr lang="en-US" dirty="0">
              <a:solidFill>
                <a:srgbClr val="4218F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DE50-8382-6E4F-8EB1-49CDB955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3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CAD80-C4EF-AC4C-8CB9-BFD1994C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8A185-98F9-8ED7-CDAB-B0784507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Eccentricity damping in accretion disks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69D6B-3750-D3B8-0AAF-BB0A5C9629EF}"/>
              </a:ext>
            </a:extLst>
          </p:cNvPr>
          <p:cNvSpPr txBox="1"/>
          <p:nvPr/>
        </p:nvSpPr>
        <p:spPr>
          <a:xfrm>
            <a:off x="389859" y="1102717"/>
            <a:ext cx="84351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migration force/torque (density wave &amp; corotation torques) is extensively studied in planetary systems. Likely similar things happen in AGN disks.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eccentricity damping is very efficient for thin disks: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would expect effective zero eccentricity in this picture.</a:t>
            </a: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39393-9D45-08C2-EC6D-D529D593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7" y="3068175"/>
            <a:ext cx="2148114" cy="128701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B53E531-F958-A7AF-4B9D-2F0AF3DA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084" y="5198443"/>
            <a:ext cx="5170714" cy="16145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4CD49-0561-E0E8-5D18-EBCF4484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5D1D-7453-174D-E85B-F1F7172FA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344-2DA6-244E-7312-54B96C6D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multiple </a:t>
            </a:r>
            <a:r>
              <a:rPr lang="en-US" altLang="zh-C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5020B-C0BD-662D-E147-BD8DB59518EC}"/>
              </a:ext>
            </a:extLst>
          </p:cNvPr>
          <p:cNvSpPr txBox="1"/>
          <p:nvPr/>
        </p:nvSpPr>
        <p:spPr>
          <a:xfrm>
            <a:off x="596105" y="1213647"/>
            <a:ext cx="8373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migrate in AGN disks have different migration rate have different radius. The rate is longest around O(10</a:t>
            </a:r>
            <a:r>
              <a:rPr lang="en-CA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more likely to find multiple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around that radius.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802F3-AA2D-C2A0-6F2A-AA9D5ABE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68470"/>
            <a:ext cx="4217161" cy="325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E1EE9-16D6-9D4E-D322-6E6992FA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885" y="3108781"/>
            <a:ext cx="4630057" cy="2930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46A46-B8EA-E646-A754-EC8FC41D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052" y="5863456"/>
            <a:ext cx="642620" cy="300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E3EA6-5908-2A43-3A39-D65FCAE56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931" y="3142641"/>
            <a:ext cx="609600" cy="2438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637EE-0CB7-D638-1B1F-721B8A9D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1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5872-C7BF-A9DA-8BA4-0D07D1AE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5FB0-4FBD-4B73-5EFD-7524A66D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multi-body effects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BDB86-3B32-34DA-388E-5F70160DFA1C}"/>
              </a:ext>
            </a:extLst>
          </p:cNvPr>
          <p:cNvSpPr txBox="1"/>
          <p:nvPr/>
        </p:nvSpPr>
        <p:spPr>
          <a:xfrm>
            <a:off x="596105" y="1213647"/>
            <a:ext cx="83737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place two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onto the accretion disks at a range of radius and let them evolve under the disk interaction and gravitational interaction with the massive BH and each other.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perform the simulations (using REBOUND) 100 times and analyze the evolutions. The main eccentricity evolution is affected by disk and GW damping, mean-motion resonance (pumping), and transient resonance (pumping).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92EC1D-297D-6E7B-4A02-C846C452A154}"/>
              </a:ext>
            </a:extLst>
          </p:cNvPr>
          <p:cNvSpPr/>
          <p:nvPr/>
        </p:nvSpPr>
        <p:spPr>
          <a:xfrm>
            <a:off x="3074437" y="2757573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1329CD-AFB3-CAAC-2C18-2244A47AE1C1}"/>
              </a:ext>
            </a:extLst>
          </p:cNvPr>
          <p:cNvSpPr/>
          <p:nvPr/>
        </p:nvSpPr>
        <p:spPr>
          <a:xfrm>
            <a:off x="4135988" y="2649290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CC2EE8-89DD-D58A-BFE6-04345EDEF428}"/>
              </a:ext>
            </a:extLst>
          </p:cNvPr>
          <p:cNvSpPr/>
          <p:nvPr/>
        </p:nvSpPr>
        <p:spPr>
          <a:xfrm>
            <a:off x="5533778" y="3038148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D24E72-AE31-1CFA-76AC-55E0BE63D972}"/>
              </a:ext>
            </a:extLst>
          </p:cNvPr>
          <p:cNvSpPr/>
          <p:nvPr/>
        </p:nvSpPr>
        <p:spPr>
          <a:xfrm>
            <a:off x="3725750" y="2991321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F8463-68DC-A174-A7DD-A546C093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8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62874-BE97-9DA0-5DCF-6A8F4909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8180-D165-3026-4ED6-4CEF16E4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mean-motion resonance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299C3-BD0C-D46C-54E6-236966DB3A04}"/>
              </a:ext>
            </a:extLst>
          </p:cNvPr>
          <p:cNvSpPr txBox="1"/>
          <p:nvPr/>
        </p:nvSpPr>
        <p:spPr>
          <a:xfrm>
            <a:off x="596105" y="1213647"/>
            <a:ext cx="8373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locked into inner and outer mean-motion resonances which satisfy (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p,q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CA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in/out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Mean-motion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resonance+migration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lead to eccentricity excitation.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7EA7D-D601-549B-A7C3-7031215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5" y="3519241"/>
            <a:ext cx="7772400" cy="270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09D3D0-5B48-AE38-97DB-FC587776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2077460"/>
            <a:ext cx="4135120" cy="416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88B9E-F754-D3C7-340D-BB0B4448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71" y="2139146"/>
            <a:ext cx="2966720" cy="3352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A5E24-D465-9A18-7750-B0517FCE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9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57911-9485-E824-9326-A15ADD371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5608B-9294-BAB2-87D3-EEB5EB65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transient resonance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426BF-DF44-AC2B-7F1D-02604C9ADD6D}"/>
              </a:ext>
            </a:extLst>
          </p:cNvPr>
          <p:cNvSpPr txBox="1"/>
          <p:nvPr/>
        </p:nvSpPr>
        <p:spPr>
          <a:xfrm>
            <a:off x="596105" y="1213647"/>
            <a:ext cx="837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mean-motion resonances may break for a fraction of systems. In the free-evolution stage, the eccentricity decreases in time due to GW &amp; disk damping forces.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conservative quantities (including eccentricity) are kicked during a transient crossing a mean-motion resonance.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ACA07-E547-209A-0B0A-90466546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66" y="3397500"/>
            <a:ext cx="7772400" cy="2924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2F35D-FA31-CCD3-476B-B9214ADB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49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2366-9F4B-03ED-C0B0-6BC793E19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98A5-277A-3BE4-EB38-055FA0D4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transient resonance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A1CE3-041F-BE06-2CCC-9D62E60466F4}"/>
              </a:ext>
            </a:extLst>
          </p:cNvPr>
          <p:cNvSpPr txBox="1"/>
          <p:nvPr/>
        </p:nvSpPr>
        <p:spPr>
          <a:xfrm>
            <a:off x="596105" y="1213647"/>
            <a:ext cx="837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mean-motion resonances may break for a fraction of systems. In the free-evolution stage, the eccentricity decreases in time due to GW &amp; disk damping forces.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conservative quantities (including eccentricity) are kicked during a transient crossing a mean-motion resonance.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7689E-4906-4DDA-0B03-FD1BD9ED0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73634"/>
            <a:ext cx="7772400" cy="28757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B5C3D-77FD-3CB8-DCAB-7099D3D4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A9B65-254E-E1DE-C9DA-00AC71EA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6F8D-E87A-D4A5-7031-0E30F532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Formation of Binary Black Holes for LIGO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78E47-A64E-97DE-BD65-3C8DD65C0C78}"/>
              </a:ext>
            </a:extLst>
          </p:cNvPr>
          <p:cNvSpPr txBox="1"/>
          <p:nvPr/>
        </p:nvSpPr>
        <p:spPr>
          <a:xfrm>
            <a:off x="298963" y="1457194"/>
            <a:ext cx="8546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LIGO has observed hundreds of BBH mergers. One of the central questions is that where do they come from.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proposals exist: e.g. field binaries, formation in dense clusters, formation in AGNs, etc.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probe the formation channels? The main approach is to use distributions of various parameters and compare with the predictions of formation models.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69B507-58A9-6C44-D731-C18CAE20BFA5}"/>
              </a:ext>
            </a:extLst>
          </p:cNvPr>
          <p:cNvSpPr/>
          <p:nvPr/>
        </p:nvSpPr>
        <p:spPr>
          <a:xfrm>
            <a:off x="7197829" y="476350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4C28F4-4141-2D74-1E36-5A8DF0A63284}"/>
              </a:ext>
            </a:extLst>
          </p:cNvPr>
          <p:cNvSpPr/>
          <p:nvPr/>
        </p:nvSpPr>
        <p:spPr>
          <a:xfrm>
            <a:off x="7411189" y="4937243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CB90AA-A5FB-7661-AC34-370CF8A80B29}"/>
              </a:ext>
            </a:extLst>
          </p:cNvPr>
          <p:cNvSpPr/>
          <p:nvPr/>
        </p:nvSpPr>
        <p:spPr>
          <a:xfrm>
            <a:off x="7200877" y="4772651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14BEF8-F8BB-753E-2AC3-E871B0818C23}"/>
              </a:ext>
            </a:extLst>
          </p:cNvPr>
          <p:cNvSpPr/>
          <p:nvPr/>
        </p:nvSpPr>
        <p:spPr>
          <a:xfrm>
            <a:off x="7781568" y="484820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35D3B3-D177-39E8-6B14-FC4AC9CD4FC7}"/>
              </a:ext>
            </a:extLst>
          </p:cNvPr>
          <p:cNvSpPr/>
          <p:nvPr/>
        </p:nvSpPr>
        <p:spPr>
          <a:xfrm>
            <a:off x="7037745" y="4491301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24F757-FB4D-A395-5C70-6754D74BF2CA}"/>
              </a:ext>
            </a:extLst>
          </p:cNvPr>
          <p:cNvSpPr/>
          <p:nvPr/>
        </p:nvSpPr>
        <p:spPr>
          <a:xfrm>
            <a:off x="6919309" y="5066478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C5C9BF-DC5E-1819-E89C-612BC06FFAEE}"/>
              </a:ext>
            </a:extLst>
          </p:cNvPr>
          <p:cNvSpPr/>
          <p:nvPr/>
        </p:nvSpPr>
        <p:spPr>
          <a:xfrm>
            <a:off x="7636459" y="5262856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068CB4-1093-FE61-D097-1F816E766D49}"/>
              </a:ext>
            </a:extLst>
          </p:cNvPr>
          <p:cNvSpPr/>
          <p:nvPr/>
        </p:nvSpPr>
        <p:spPr>
          <a:xfrm>
            <a:off x="8145822" y="5697414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37207D-5A67-7FEB-F589-42A271B1AA36}"/>
              </a:ext>
            </a:extLst>
          </p:cNvPr>
          <p:cNvSpPr/>
          <p:nvPr/>
        </p:nvSpPr>
        <p:spPr>
          <a:xfrm>
            <a:off x="1341925" y="476157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9B88C5-4531-1C46-B6AF-BC22A17FA28A}"/>
              </a:ext>
            </a:extLst>
          </p:cNvPr>
          <p:cNvSpPr/>
          <p:nvPr/>
        </p:nvSpPr>
        <p:spPr>
          <a:xfrm>
            <a:off x="1555285" y="4935313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4136CF-177F-EC06-89A6-72228CA47BE7}"/>
              </a:ext>
            </a:extLst>
          </p:cNvPr>
          <p:cNvSpPr/>
          <p:nvPr/>
        </p:nvSpPr>
        <p:spPr>
          <a:xfrm>
            <a:off x="1344973" y="4770721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163AEE-E3EE-D23D-B644-D60D471B5086}"/>
              </a:ext>
            </a:extLst>
          </p:cNvPr>
          <p:cNvSpPr/>
          <p:nvPr/>
        </p:nvSpPr>
        <p:spPr>
          <a:xfrm>
            <a:off x="2733209" y="5284489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E437E6-F142-C52E-5721-37869B7232DF}"/>
              </a:ext>
            </a:extLst>
          </p:cNvPr>
          <p:cNvSpPr/>
          <p:nvPr/>
        </p:nvSpPr>
        <p:spPr>
          <a:xfrm>
            <a:off x="3794760" y="5176206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B074C0-8048-0B75-F4D1-6FF5DF73245F}"/>
              </a:ext>
            </a:extLst>
          </p:cNvPr>
          <p:cNvSpPr/>
          <p:nvPr/>
        </p:nvSpPr>
        <p:spPr>
          <a:xfrm>
            <a:off x="4979190" y="5391328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F86DCD9-F191-E4F2-D9C2-79EBD145E150}"/>
              </a:ext>
            </a:extLst>
          </p:cNvPr>
          <p:cNvSpPr/>
          <p:nvPr/>
        </p:nvSpPr>
        <p:spPr>
          <a:xfrm>
            <a:off x="5192550" y="5565064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0F01B65-1B9F-191C-25A3-102B8B573396}"/>
              </a:ext>
            </a:extLst>
          </p:cNvPr>
          <p:cNvSpPr/>
          <p:nvPr/>
        </p:nvSpPr>
        <p:spPr>
          <a:xfrm>
            <a:off x="4982238" y="5400472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9377-0E38-FB43-81E6-6072A600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CFAE0-F5F5-C97D-A2D3-49F7E81E4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D1397-1413-618B-5E1F-6EAA75EC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population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B587F-DF62-198B-5690-656EEE3200C9}"/>
              </a:ext>
            </a:extLst>
          </p:cNvPr>
          <p:cNvSpPr txBox="1"/>
          <p:nvPr/>
        </p:nvSpPr>
        <p:spPr>
          <a:xfrm>
            <a:off x="596105" y="1213647"/>
            <a:ext cx="837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fate of 100 systems depends on the mass ratios and initial conditions (no MMR, MMR for the full duration, MMR break in the middle).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eccentricity of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~ 10 M is mostly less than 0.01, which is robust for various disk profiles tried.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69A6-7B98-12A3-4818-E66D948B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93751"/>
            <a:ext cx="4268566" cy="3342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201A9-48D5-72B0-6893-F4846582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23" y="2917371"/>
            <a:ext cx="4072510" cy="334275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D273E-DA6F-8A44-4E32-B63449A6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0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C746F-7783-BEBF-06DB-56B4D323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B7C1-7E93-A21B-D300-17930749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EMRI e excitation: turbulence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DA791-CC45-7648-1323-ABB44867EBA9}"/>
              </a:ext>
            </a:extLst>
          </p:cNvPr>
          <p:cNvSpPr txBox="1"/>
          <p:nvPr/>
        </p:nvSpPr>
        <p:spPr>
          <a:xfrm>
            <a:off x="596105" y="1213647"/>
            <a:ext cx="837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 disks are turbulent driven by magneto-rotational instabilities.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Turbulent eddies give rise to density fluctuations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stochastic gravitational forces on the EMRI object.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prepare a hydrodynamical disks with tunable turbulent density fluctuations generated with prescribed spectrum, based on MHD simulations.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07ABA-C28E-3F17-2C68-CE697C0F0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168" y="3544571"/>
            <a:ext cx="4433313" cy="31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4CBA5-8976-B46C-4C13-49950CA2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2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D247C-DA3F-62E3-B672-B1FE81692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E631-CD11-0C0C-3C07-9A302F1A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EMRI motion under turbulent force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96DB60-30DE-FD26-51C6-4873DCF2D9FC}"/>
                  </a:ext>
                </a:extLst>
              </p:cNvPr>
              <p:cNvSpPr txBox="1"/>
              <p:nvPr/>
            </p:nvSpPr>
            <p:spPr>
              <a:xfrm>
                <a:off x="596105" y="1213647"/>
                <a:ext cx="8373723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EMRI motion is perturbed by the stochastic force from the disk: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addition to the migration, there is stochastic radial oscillations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important to understand how does the turbulence-induced e ~ </a:t>
                </a:r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 on disk properties.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96DB60-30DE-FD26-51C6-4873DCF2D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5" y="1213647"/>
                <a:ext cx="8373723" cy="5016758"/>
              </a:xfrm>
              <a:prstGeom prst="rect">
                <a:avLst/>
              </a:prstGeom>
              <a:blipFill>
                <a:blip r:embed="rId2"/>
                <a:stretch>
                  <a:fillRect l="-758" t="-505" b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8CBBEE7-F7DB-7CA6-B317-9328DA3C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053" y="1749233"/>
            <a:ext cx="2138136" cy="941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B46F4-45A3-3144-7347-CB0C60A1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02" y="3176130"/>
            <a:ext cx="3389114" cy="2222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92F14-E241-9C4E-ADFD-7B2ED4169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16" y="3233739"/>
            <a:ext cx="3535065" cy="230610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C445D-E186-11E5-9583-ECBB8CBA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5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C3C2-2A13-97F0-4BE9-0E316DDFE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5DA3-6545-C5B2-9E1C-5D96C680E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scaling laws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E0E1B2-68D4-DB27-80DC-3A1F740721DD}"/>
                  </a:ext>
                </a:extLst>
              </p:cNvPr>
              <p:cNvSpPr txBox="1"/>
              <p:nvPr/>
            </p:nvSpPr>
            <p:spPr>
              <a:xfrm>
                <a:off x="596105" y="1213647"/>
                <a:ext cx="8373723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Eccentricity may depend on mass ratio q, turbulence strength </a:t>
                </a:r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(or </a:t>
                </a:r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disk aspect ratio h, surface density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Σ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radius r, same for the timescale reaching equilibrium with turbulent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radial forces/azimuthal torques.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Scaling laws are obtained by fitting simulations performed with different parameter (along with analytical considerations).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E0E1B2-68D4-DB27-80DC-3A1F7407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5" y="1213647"/>
                <a:ext cx="8373723" cy="5016758"/>
              </a:xfrm>
              <a:prstGeom prst="rect">
                <a:avLst/>
              </a:prstGeom>
              <a:blipFill>
                <a:blip r:embed="rId2"/>
                <a:stretch>
                  <a:fillRect l="-758" t="-505" r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CEA09F6-3BFA-6648-693E-B16F4478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5" y="2453663"/>
            <a:ext cx="3703320" cy="2116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8C451-4A23-4238-EA22-33573D071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311" y="2426418"/>
            <a:ext cx="3805584" cy="2116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AA880-3012-ECC4-CE82-67949330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69" y="5520429"/>
            <a:ext cx="2747191" cy="775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71B683-C696-CFE2-F4A1-45850E351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482098"/>
            <a:ext cx="3038074" cy="473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76D67B-1EA7-2159-1503-5320DB4B0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920" y="6009974"/>
            <a:ext cx="3117124" cy="5060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E4B82-E620-01E9-907C-CE1F16F6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8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6F7D8-7B20-3466-5422-98E7B111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D761-0667-0D11-E840-5A6256AB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EMRI evolution and eccentricity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CB90EC-0A47-7D8E-EDF9-6192B6C5B7FE}"/>
                  </a:ext>
                </a:extLst>
              </p:cNvPr>
              <p:cNvSpPr txBox="1"/>
              <p:nvPr/>
            </p:nvSpPr>
            <p:spPr>
              <a:xfrm>
                <a:off x="596105" y="1213647"/>
                <a:ext cx="8373723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Stochastic forces and torques following the scaling laws are used in N-body code REBOUND, to drive evolution of EMRIs from larger distances. 100 realizations are performed.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peaks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𝑒𝐺𝑊</m:t>
                        </m:r>
                      </m:sub>
                    </m:sSub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then decay afterwards (GW damping)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CB90EC-0A47-7D8E-EDF9-6192B6C5B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5" y="1213647"/>
                <a:ext cx="8373723" cy="3477875"/>
              </a:xfrm>
              <a:prstGeom prst="rect">
                <a:avLst/>
              </a:prstGeom>
              <a:blipFill>
                <a:blip r:embed="rId2"/>
                <a:stretch>
                  <a:fillRect l="-758" t="-727" r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79D14B2-9045-A741-3122-0F8C4353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48" y="2917373"/>
            <a:ext cx="3431119" cy="3940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0A895-C667-65D7-BC2C-6B6520EE5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110" y="3013165"/>
            <a:ext cx="4087690" cy="28919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612F5-4E73-CCFC-898F-036F19FC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2D87-D1EC-7284-8670-BDF41987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E440D-F5EE-6EBA-930C-DC53E8BE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EMRI evolution and eccentricity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9E8269-A147-FC8F-4C0C-98A542F0696B}"/>
                  </a:ext>
                </a:extLst>
              </p:cNvPr>
              <p:cNvSpPr txBox="1"/>
              <p:nvPr/>
            </p:nvSpPr>
            <p:spPr>
              <a:xfrm>
                <a:off x="887181" y="1444728"/>
                <a:ext cx="3826344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final eccentricity depends on various disk parameters, and it is likely </a:t>
                </a:r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en-CA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</a:t>
                </a: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Measuring the final eccentricity can be used to infer the disk properties.</a:t>
                </a: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9E8269-A147-FC8F-4C0C-98A542F06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81" y="1444728"/>
                <a:ext cx="3826344" cy="4708981"/>
              </a:xfrm>
              <a:prstGeom prst="rect">
                <a:avLst/>
              </a:prstGeom>
              <a:blipFill>
                <a:blip r:embed="rId2"/>
                <a:stretch>
                  <a:fillRect l="-1656" t="-806" r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77738B7-69F6-D1B3-FE98-F34FE4D2F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339" y="2745702"/>
            <a:ext cx="3435225" cy="964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597F6B-98EF-CBB3-D23D-73DA2D6FE732}"/>
              </a:ext>
            </a:extLst>
          </p:cNvPr>
          <p:cNvSpPr txBox="1"/>
          <p:nvPr/>
        </p:nvSpPr>
        <p:spPr>
          <a:xfrm>
            <a:off x="2934952" y="3709851"/>
            <a:ext cx="215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18F4"/>
                </a:solidFill>
              </a:rPr>
              <a:t>equilibrium eccentricity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C7C83-0205-E72A-9AC3-EED8BA8D0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683" y="1230085"/>
            <a:ext cx="3965118" cy="4800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0612A-9252-7217-D657-CB8AEA9B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76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CCF57-38C7-C7DF-9656-F83E861E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AB15-39A6-C1A8-B506-03F471E9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486FF-1137-859B-C458-2084F05BF009}"/>
              </a:ext>
            </a:extLst>
          </p:cNvPr>
          <p:cNvSpPr txBox="1"/>
          <p:nvPr/>
        </p:nvSpPr>
        <p:spPr>
          <a:xfrm>
            <a:off x="478308" y="1240026"/>
            <a:ext cx="8346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EMRI formation channels with indirect measurements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Eccentricity: dry EMRI vs. wet EMRI (mean-motion resonance and turbulent AGN)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function: dry EMRI vs. wet EMRI (capture, accretion, merger)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EMRIs environmental effects and direct impact on waveform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resonance to probe stellar neighbors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friction to probe Dark Matter/Axion clouds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3835D7-1AFB-73D2-8E62-2A6D17DC3DBC}"/>
              </a:ext>
            </a:extLst>
          </p:cNvPr>
          <p:cNvSpPr/>
          <p:nvPr/>
        </p:nvSpPr>
        <p:spPr>
          <a:xfrm>
            <a:off x="1262081" y="2501790"/>
            <a:ext cx="7261434" cy="392827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B9923-A96D-C46E-5225-D7DCEFCF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1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1510E-CD02-4F3C-B814-429D4251D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68D3-C9D2-B8C1-91D4-9FB43F42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Mass function of LIGO BBHs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F990F-BDDB-51C3-6F92-FFAF2169FA0B}"/>
              </a:ext>
            </a:extLst>
          </p:cNvPr>
          <p:cNvSpPr txBox="1"/>
          <p:nvPr/>
        </p:nvSpPr>
        <p:spPr>
          <a:xfrm>
            <a:off x="596105" y="1213647"/>
            <a:ext cx="83737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LIGO BHs, the relation between binary mass function and the intrinsic mass can be expressed as (with the pairing function)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primary BH mass function with a BBH 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pairing function can be parametrized [Roy et al. 2025]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6898E-3F0F-9BCF-2CB8-3A91C42C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60" y="1848647"/>
            <a:ext cx="348488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24407-69E2-D5E6-9B06-16587FED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80" y="2955296"/>
            <a:ext cx="3952240" cy="680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45059-FD3D-2DE6-33EA-A8661436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041" y="4516699"/>
            <a:ext cx="1879600" cy="7721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FFD9F6-EEEC-4F99-5966-7D33FE36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667A-9BC3-3740-9BAA-9E207BF8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2735-F47C-C569-0566-13E9DEC5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Mass function of LIGO BBHs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BCDF91-A067-2192-89B6-4DC77C9384D9}"/>
                  </a:ext>
                </a:extLst>
              </p:cNvPr>
              <p:cNvSpPr txBox="1"/>
              <p:nvPr/>
            </p:nvSpPr>
            <p:spPr>
              <a:xfrm>
                <a:off x="596105" y="1213647"/>
                <a:ext cx="837372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a parameter </a:t>
                </a:r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~2.6</m:t>
                    </m:r>
                  </m:oMath>
                </a14:m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[Roy et al. 2025], and use “</a:t>
                </a:r>
                <a:r>
                  <a:rPr lang="en-CA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Power-law+Gaussian</a:t>
                </a: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peak” to fit the mass functions, we can “recover” the intrinsic mass function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C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BCDF91-A067-2192-89B6-4DC77C938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5" y="1213647"/>
                <a:ext cx="8373723" cy="2246769"/>
              </a:xfrm>
              <a:prstGeom prst="rect">
                <a:avLst/>
              </a:prstGeom>
              <a:blipFill>
                <a:blip r:embed="rId2"/>
                <a:stretch>
                  <a:fillRect l="-758" t="-1124" r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26B22D4-B0E6-DE25-944F-0EAC9326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3" y="2244464"/>
            <a:ext cx="5988050" cy="45295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47F4F-AB0A-B9D6-2E7B-B7747AFE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9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D1BD-EEF0-DB92-A207-527B187FF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2381-AA4C-6604-6C54-AE2D6664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sBH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) Mass function of dry EMRIs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5D673-92B0-7B35-15A1-5FCAF74A9FDA}"/>
              </a:ext>
            </a:extLst>
          </p:cNvPr>
          <p:cNvSpPr txBox="1"/>
          <p:nvPr/>
        </p:nvSpPr>
        <p:spPr>
          <a:xfrm>
            <a:off x="596105" y="1213647"/>
            <a:ext cx="8373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“intrinsic” single BH mass function as the initial mass function of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Nuclear Star Cluster. The goal is to compute the measured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mass function in dry EMRIs.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Fokker-Planck calculation, the diffusion and (gravitational) scattering coefficient are mass dependent. Taking into account the initial mass function in NSC, the mass function of dry EMRIs become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6B06D-A4AF-8405-C80B-F4F1EF0E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5" y="3532174"/>
            <a:ext cx="3930495" cy="2965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8C89D-FA6D-42B3-73CC-5220D122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966" y="3530546"/>
            <a:ext cx="3745094" cy="2862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A24609-5488-4FC8-608F-DDA15155C699}"/>
                  </a:ext>
                </a:extLst>
              </p:cNvPr>
              <p:cNvSpPr txBox="1"/>
              <p:nvPr/>
            </p:nvSpPr>
            <p:spPr>
              <a:xfrm>
                <a:off x="6787775" y="4075969"/>
                <a:ext cx="2257413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218F4"/>
                    </a:solidFill>
                  </a:rPr>
                  <a:t>Larger peak at ~35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>
                  <a:solidFill>
                    <a:srgbClr val="4218F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A24609-5488-4FC8-608F-DDA15155C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775" y="4075969"/>
                <a:ext cx="2257413" cy="375167"/>
              </a:xfrm>
              <a:prstGeom prst="rect">
                <a:avLst/>
              </a:prstGeom>
              <a:blipFill>
                <a:blip r:embed="rId4"/>
                <a:stretch>
                  <a:fillRect l="-2235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69E89AE8-98CB-4CB9-00A8-05C2C289AC2E}"/>
              </a:ext>
            </a:extLst>
          </p:cNvPr>
          <p:cNvSpPr/>
          <p:nvPr/>
        </p:nvSpPr>
        <p:spPr>
          <a:xfrm>
            <a:off x="6378498" y="4337826"/>
            <a:ext cx="267629" cy="189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E58BC9-6C55-25CA-3728-4186756D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1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AAA1A-67D3-301B-33B3-94D2EAC0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1FB5-99F4-EAB3-F46B-CD3B135C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Formation of Binary Black Holes for LIGO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0E810-94B9-9A18-7818-CBDEE8A51AA6}"/>
              </a:ext>
            </a:extLst>
          </p:cNvPr>
          <p:cNvSpPr txBox="1"/>
          <p:nvPr/>
        </p:nvSpPr>
        <p:spPr>
          <a:xfrm>
            <a:off x="298963" y="1457194"/>
            <a:ext cx="854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one recent population study from Roy, Son, Farr [2025]: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B5C1-AE4E-54BD-CD91-D2B9D5AF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23" y="2079762"/>
            <a:ext cx="6792686" cy="44823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87A25-A677-E71D-C293-6BF0CF53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2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EFBE-E505-250E-06A6-F32B58D05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318F-C263-1A2F-0F24-2581ABF6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sBH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) Mass function of wet EMRIs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598CB-E0E1-98D5-F8FB-4A66544EF1CD}"/>
              </a:ext>
            </a:extLst>
          </p:cNvPr>
          <p:cNvSpPr txBox="1"/>
          <p:nvPr/>
        </p:nvSpPr>
        <p:spPr>
          <a:xfrm>
            <a:off x="596105" y="1213647"/>
            <a:ext cx="837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function of wet EMRIs are affected by three additional mechanisms.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diffusion of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angular direction and capture rate (by the disk) is mass-dependent.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accretion of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along the way of migration.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binary and merger.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C59E7A-426B-4C03-8A5A-75DD7C5B6BFC}"/>
              </a:ext>
            </a:extLst>
          </p:cNvPr>
          <p:cNvSpPr/>
          <p:nvPr/>
        </p:nvSpPr>
        <p:spPr>
          <a:xfrm>
            <a:off x="135296" y="5203561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340E70-0785-7F8E-1A27-671093740285}"/>
              </a:ext>
            </a:extLst>
          </p:cNvPr>
          <p:cNvSpPr/>
          <p:nvPr/>
        </p:nvSpPr>
        <p:spPr>
          <a:xfrm>
            <a:off x="1196847" y="5095278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C13EDB-93C5-01B5-8862-0639AF310B8C}"/>
              </a:ext>
            </a:extLst>
          </p:cNvPr>
          <p:cNvSpPr/>
          <p:nvPr/>
        </p:nvSpPr>
        <p:spPr>
          <a:xfrm>
            <a:off x="2381277" y="5310400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3CCF89-1E89-0573-CBBB-1FAF4675395E}"/>
              </a:ext>
            </a:extLst>
          </p:cNvPr>
          <p:cNvSpPr/>
          <p:nvPr/>
        </p:nvSpPr>
        <p:spPr>
          <a:xfrm>
            <a:off x="2594637" y="5484136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B4A11C-97A0-4949-E365-FC6CED9474E8}"/>
              </a:ext>
            </a:extLst>
          </p:cNvPr>
          <p:cNvSpPr/>
          <p:nvPr/>
        </p:nvSpPr>
        <p:spPr>
          <a:xfrm>
            <a:off x="2384325" y="5319544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83B79E-4281-BAE2-026E-2C5D196E978A}"/>
              </a:ext>
            </a:extLst>
          </p:cNvPr>
          <p:cNvSpPr/>
          <p:nvPr/>
        </p:nvSpPr>
        <p:spPr>
          <a:xfrm>
            <a:off x="786609" y="5437309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0F6FBF-55C2-FC73-26CC-21216125B4AC}"/>
              </a:ext>
            </a:extLst>
          </p:cNvPr>
          <p:cNvSpPr/>
          <p:nvPr/>
        </p:nvSpPr>
        <p:spPr>
          <a:xfrm>
            <a:off x="939009" y="4664423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94C337-0438-F742-BF09-4F1C1F6B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34" y="4041468"/>
            <a:ext cx="5734083" cy="22936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E0F56-6970-83FB-FF4F-BE3BA8C6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2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5B50-25CE-5F9E-3EB6-D38EF5E9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0A141-222B-3C7C-364F-87239367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sBH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) Mass function of wet EMRIs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122BC-BB53-7199-F7E9-D2D4EF75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7513"/>
            <a:ext cx="6548664" cy="4857588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A456736-BE3C-C7AB-0060-99FB70C58699}"/>
              </a:ext>
            </a:extLst>
          </p:cNvPr>
          <p:cNvSpPr/>
          <p:nvPr/>
        </p:nvSpPr>
        <p:spPr>
          <a:xfrm>
            <a:off x="4212240" y="3695568"/>
            <a:ext cx="267629" cy="189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22CEFB3D-E93B-E723-BC20-7C060223B59E}"/>
              </a:ext>
            </a:extLst>
          </p:cNvPr>
          <p:cNvSpPr/>
          <p:nvPr/>
        </p:nvSpPr>
        <p:spPr>
          <a:xfrm>
            <a:off x="2993042" y="2269546"/>
            <a:ext cx="267629" cy="189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D6BA5F-ABC6-0A35-3B36-8C71D9C8AE63}"/>
                  </a:ext>
                </a:extLst>
              </p:cNvPr>
              <p:cNvSpPr txBox="1"/>
              <p:nvPr/>
            </p:nvSpPr>
            <p:spPr>
              <a:xfrm>
                <a:off x="2377259" y="1834504"/>
                <a:ext cx="1499193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218F4"/>
                    </a:solidFill>
                  </a:rPr>
                  <a:t>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4218F4"/>
                    </a:solidFill>
                  </a:rPr>
                  <a:t>+ 10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>
                  <a:solidFill>
                    <a:srgbClr val="4218F4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D6BA5F-ABC6-0A35-3B36-8C71D9C8A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259" y="1834504"/>
                <a:ext cx="1499193" cy="375167"/>
              </a:xfrm>
              <a:prstGeom prst="rect">
                <a:avLst/>
              </a:prstGeom>
              <a:blipFill>
                <a:blip r:embed="rId3"/>
                <a:stretch>
                  <a:fillRect l="-336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5EDF69-6070-45D9-FDED-5FFD5F2DE613}"/>
                  </a:ext>
                </a:extLst>
              </p:cNvPr>
              <p:cNvSpPr txBox="1"/>
              <p:nvPr/>
            </p:nvSpPr>
            <p:spPr>
              <a:xfrm>
                <a:off x="3730272" y="3235976"/>
                <a:ext cx="1499193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218F4"/>
                    </a:solidFill>
                  </a:rPr>
                  <a:t>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4218F4"/>
                    </a:solidFill>
                  </a:rPr>
                  <a:t>+ 35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4218F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>
                  <a:solidFill>
                    <a:srgbClr val="4218F4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5EDF69-6070-45D9-FDED-5FFD5F2DE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272" y="3235976"/>
                <a:ext cx="1499193" cy="375167"/>
              </a:xfrm>
              <a:prstGeom prst="rect">
                <a:avLst/>
              </a:prstGeom>
              <a:blipFill>
                <a:blip r:embed="rId4"/>
                <a:stretch>
                  <a:fillRect l="-336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711A708-5D32-262A-FD36-51C3B137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259" y="6267350"/>
            <a:ext cx="4541520" cy="436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2FC84-2909-EAD3-8E36-04EAFE30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A303D-19C4-9DB0-FA41-F93DA7E9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C3DB-BD64-1D77-1DC4-257683EA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Summary for Indirect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9F07E-3869-5036-B291-F368AD54C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" y="1909829"/>
            <a:ext cx="8980714" cy="27283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40023-F5A6-87BF-2EFD-01B7E6FC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C9ABF-4BD4-6BDF-F10E-17BF7D294C21}"/>
              </a:ext>
            </a:extLst>
          </p:cNvPr>
          <p:cNvSpPr txBox="1"/>
          <p:nvPr/>
        </p:nvSpPr>
        <p:spPr>
          <a:xfrm>
            <a:off x="5537537" y="5715000"/>
            <a:ext cx="328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H. Sun, Y. Li, Z. Pan, HY, PRD 2025</a:t>
            </a:r>
          </a:p>
        </p:txBody>
      </p:sp>
    </p:spTree>
    <p:extLst>
      <p:ext uri="{BB962C8B-B14F-4D97-AF65-F5344CB8AC3E}">
        <p14:creationId xmlns:p14="http://schemas.microsoft.com/office/powerpoint/2010/main" val="2617306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B85BC-5B1A-75F4-DF15-FAD91DD49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473E-17F6-2361-423F-66749C4F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748F8-2149-415A-3F9A-30994D0ED66A}"/>
              </a:ext>
            </a:extLst>
          </p:cNvPr>
          <p:cNvSpPr txBox="1"/>
          <p:nvPr/>
        </p:nvSpPr>
        <p:spPr>
          <a:xfrm>
            <a:off x="478308" y="1240026"/>
            <a:ext cx="8346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EMRI formation channels with indirect measurements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Eccentricity: dry EMRI vs. wet EMRI (mean-motion resonance and turbulent AGN)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function: dry EMRI vs. wet EMRI (capture, accretion, merger)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EMRIs environmental effects and direct impact on waveform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resonance to probe stellar neighbors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friction to probe Dark Matter/Axion clouds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BA87D32-44C1-6CC1-54B4-5A9D771C0374}"/>
              </a:ext>
            </a:extLst>
          </p:cNvPr>
          <p:cNvSpPr/>
          <p:nvPr/>
        </p:nvSpPr>
        <p:spPr>
          <a:xfrm>
            <a:off x="837538" y="3199458"/>
            <a:ext cx="7544462" cy="392827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8EAD2-1901-43A0-5640-1AFCBCF0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92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Perturbing EMRIs with environmental effects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6E0F9B-36B3-4EC9-8139-4BAB66C91BEB}"/>
              </a:ext>
            </a:extLst>
          </p:cNvPr>
          <p:cNvSpPr txBox="1"/>
          <p:nvPr/>
        </p:nvSpPr>
        <p:spPr>
          <a:xfrm>
            <a:off x="231875" y="1290529"/>
            <a:ext cx="8164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dirty="0">
                <a:solidFill>
                  <a:srgbClr val="421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dissipation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which is contributed by the radiation of extra degree(s) of freedom and/or dynamical friction with the extra matter/field: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dirty="0">
                <a:solidFill>
                  <a:srgbClr val="421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gravitational field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background spacetime is modified from Kerr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dirty="0">
                <a:solidFill>
                  <a:srgbClr val="421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environmental forces (both conservative and dissipative) also cause finite changes for conserved quantities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8CD9CE-638C-2C4C-9ADE-BE01135B96F5}"/>
              </a:ext>
            </a:extLst>
          </p:cNvPr>
          <p:cNvSpPr/>
          <p:nvPr/>
        </p:nvSpPr>
        <p:spPr>
          <a:xfrm>
            <a:off x="2709226" y="5095334"/>
            <a:ext cx="117000" cy="11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F9D67-B080-3A03-303D-BF73DD0C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53" y="4164137"/>
            <a:ext cx="1931373" cy="18623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4AE678-B2F8-9C3B-FD0E-FFEFFC774C4F}"/>
              </a:ext>
            </a:extLst>
          </p:cNvPr>
          <p:cNvSpPr/>
          <p:nvPr/>
        </p:nvSpPr>
        <p:spPr>
          <a:xfrm>
            <a:off x="3224797" y="4749659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BE394D-D121-CAE3-3CD6-08E2B1E3E5DC}"/>
              </a:ext>
            </a:extLst>
          </p:cNvPr>
          <p:cNvSpPr/>
          <p:nvPr/>
        </p:nvSpPr>
        <p:spPr>
          <a:xfrm>
            <a:off x="4286348" y="4641376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F62172-E473-4F0B-3B80-9EBA8B5A476D}"/>
              </a:ext>
            </a:extLst>
          </p:cNvPr>
          <p:cNvSpPr/>
          <p:nvPr/>
        </p:nvSpPr>
        <p:spPr>
          <a:xfrm>
            <a:off x="5574281" y="498340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8A07B-42A8-B94C-F800-2263C1EDE4A0}"/>
              </a:ext>
            </a:extLst>
          </p:cNvPr>
          <p:cNvSpPr/>
          <p:nvPr/>
        </p:nvSpPr>
        <p:spPr>
          <a:xfrm>
            <a:off x="7539991" y="4706800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6E2904-ABB2-5BC3-635B-E2BAA709D310}"/>
              </a:ext>
            </a:extLst>
          </p:cNvPr>
          <p:cNvSpPr/>
          <p:nvPr/>
        </p:nvSpPr>
        <p:spPr>
          <a:xfrm>
            <a:off x="7213855" y="5029008"/>
            <a:ext cx="1426464" cy="203810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1F2134-15E8-2E56-97F8-C3EDB0791600}"/>
              </a:ext>
            </a:extLst>
          </p:cNvPr>
          <p:cNvSpPr/>
          <p:nvPr/>
        </p:nvSpPr>
        <p:spPr>
          <a:xfrm>
            <a:off x="8576311" y="5074322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E166F0-5F7A-5BD6-5389-621B3F6A9348}"/>
              </a:ext>
            </a:extLst>
          </p:cNvPr>
          <p:cNvSpPr/>
          <p:nvPr/>
        </p:nvSpPr>
        <p:spPr>
          <a:xfrm>
            <a:off x="8270206" y="4112139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3BE22-9B86-0D3F-CC67-7962104E8A5D}"/>
              </a:ext>
            </a:extLst>
          </p:cNvPr>
          <p:cNvSpPr txBox="1"/>
          <p:nvPr/>
        </p:nvSpPr>
        <p:spPr>
          <a:xfrm>
            <a:off x="1087686" y="5841866"/>
            <a:ext cx="131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19DBE-AF3C-D7A5-4BA6-926FF0BC019C}"/>
              </a:ext>
            </a:extLst>
          </p:cNvPr>
          <p:cNvSpPr txBox="1"/>
          <p:nvPr/>
        </p:nvSpPr>
        <p:spPr>
          <a:xfrm>
            <a:off x="3951588" y="5841866"/>
            <a:ext cx="14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Accretion disk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F1A6C-F9DB-8F77-D4E9-03287C8E2EB2}"/>
              </a:ext>
            </a:extLst>
          </p:cNvPr>
          <p:cNvSpPr txBox="1"/>
          <p:nvPr/>
        </p:nvSpPr>
        <p:spPr>
          <a:xfrm>
            <a:off x="7173215" y="5841866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Stellar neighbor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032A-4092-1E31-1ABB-3E85F4E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43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D459-1CC8-2949-910C-C70717F6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B930-0574-ABC8-0616-DBB5DD68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Close stars to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Sgr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A*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C9315-FC03-C4AE-1226-7B014CE0B50F}"/>
              </a:ext>
            </a:extLst>
          </p:cNvPr>
          <p:cNvSpPr txBox="1"/>
          <p:nvPr/>
        </p:nvSpPr>
        <p:spPr>
          <a:xfrm>
            <a:off x="685130" y="1243777"/>
            <a:ext cx="78769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of the S2 star in our galactic center has led to the identification of compact object (~4 million solar mass) in galactic center – a strong evidence for SMBH [Nobel Prize 2020,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Ghez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Genzel]!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91276-4A74-32AB-93CA-4762E015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91" y="2180094"/>
            <a:ext cx="4928596" cy="4075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3E2B1A-2E1D-6A7F-C8B6-68432DA17D3B}"/>
              </a:ext>
            </a:extLst>
          </p:cNvPr>
          <p:cNvSpPr txBox="1"/>
          <p:nvPr/>
        </p:nvSpPr>
        <p:spPr>
          <a:xfrm>
            <a:off x="1613719" y="6223591"/>
            <a:ext cx="641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GR precession by the GRAVITY Collaboration,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E612B-31FA-940D-1A84-289B459F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99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Directly probing the companion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9346D-6DFA-4947-A782-CB7AF2E13710}"/>
              </a:ext>
            </a:extLst>
          </p:cNvPr>
          <p:cNvSpPr txBox="1"/>
          <p:nvPr/>
        </p:nvSpPr>
        <p:spPr>
          <a:xfrm>
            <a:off x="685130" y="1243777"/>
            <a:ext cx="78769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a stellar-mass companion generally adds an oscillatory force on the EMRI object – no long term effect at the leading order.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CA" dirty="0">
                <a:solidFill>
                  <a:srgbClr val="0000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“extra” conservative forces can change the conserved quantities (i.e., modified Kerr metric).  Sometimes there are chaotic behavior.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2F079-9342-DE4E-A880-C2DE07DA72D0}"/>
              </a:ext>
            </a:extLst>
          </p:cNvPr>
          <p:cNvSpPr txBox="1"/>
          <p:nvPr/>
        </p:nvSpPr>
        <p:spPr>
          <a:xfrm>
            <a:off x="994764" y="2457900"/>
            <a:ext cx="303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B. </a:t>
            </a:r>
            <a:r>
              <a:rPr lang="en-US" sz="1400" dirty="0" err="1"/>
              <a:t>Bonga</a:t>
            </a:r>
            <a:r>
              <a:rPr lang="en-US" sz="1400" dirty="0"/>
              <a:t>, HY and S. Hughes, PRL 2019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981650-A521-494C-9E09-A6C7B389F826}"/>
              </a:ext>
            </a:extLst>
          </p:cNvPr>
          <p:cNvSpPr/>
          <p:nvPr/>
        </p:nvSpPr>
        <p:spPr>
          <a:xfrm>
            <a:off x="4190171" y="1981113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6CD0F9-B041-4844-BFE7-3E3194BB44B8}"/>
              </a:ext>
            </a:extLst>
          </p:cNvPr>
          <p:cNvSpPr/>
          <p:nvPr/>
        </p:nvSpPr>
        <p:spPr>
          <a:xfrm>
            <a:off x="3776949" y="2254112"/>
            <a:ext cx="1426464" cy="203810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3A932D-D3DD-A84C-A41E-D9C5AF8B3F2D}"/>
              </a:ext>
            </a:extLst>
          </p:cNvPr>
          <p:cNvSpPr/>
          <p:nvPr/>
        </p:nvSpPr>
        <p:spPr>
          <a:xfrm>
            <a:off x="3712941" y="2301153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67627F-BD2A-E041-9286-C410857DD0F5}"/>
              </a:ext>
            </a:extLst>
          </p:cNvPr>
          <p:cNvSpPr/>
          <p:nvPr/>
        </p:nvSpPr>
        <p:spPr>
          <a:xfrm>
            <a:off x="6515501" y="2754533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A6D19-A204-AA32-7FFB-6A2A61DD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63" y="3947947"/>
            <a:ext cx="2909875" cy="2182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B9C37-362C-41AB-232B-C96C05381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66" y="6291815"/>
            <a:ext cx="2519867" cy="377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E7CBE-9A85-E432-EA44-9049399C1084}"/>
              </a:ext>
            </a:extLst>
          </p:cNvPr>
          <p:cNvSpPr txBox="1"/>
          <p:nvPr/>
        </p:nvSpPr>
        <p:spPr>
          <a:xfrm>
            <a:off x="983879" y="2229300"/>
            <a:ext cx="303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HY and M. Casals, PRD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A4C3D-2A52-45C9-B627-9C075A28F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30" y="3885980"/>
            <a:ext cx="3983599" cy="21591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60C55-12BB-BAD2-7EBB-8A4FA69A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29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Tidal Resonance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C9BD61-344F-4628-9205-28AAD408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799" y="3329773"/>
            <a:ext cx="3462612" cy="854049"/>
          </a:xfrm>
          <a:prstGeom prst="rect">
            <a:avLst/>
          </a:prstGeom>
        </p:spPr>
      </p:pic>
      <p:pic>
        <p:nvPicPr>
          <p:cNvPr id="21" name="Picture 2" descr="https://lh5.googleusercontent.com/QbQN2WCS_Id5LVJQjZcUaZT2NjlSCFXERWXzBmLzs1EOcUNCVYftaWZ_qPdAofUZEJa_UP8tERIaqr1X6xS4J4LTI1k4tJqFLBgYQz3V-juTG0ibQLX1YAxDxKgrySsRZQ-ddOpg2N8">
            <a:extLst>
              <a:ext uri="{FF2B5EF4-FFF2-40B4-BE49-F238E27FC236}">
                <a16:creationId xmlns:a16="http://schemas.microsoft.com/office/drawing/2014/main" id="{E870E7E5-B8D2-4225-AE28-656A526D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0" y="2653912"/>
            <a:ext cx="4004056" cy="262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8B977-425C-65AF-EE4C-7D941060D7BD}"/>
              </a:ext>
            </a:extLst>
          </p:cNvPr>
          <p:cNvSpPr txBox="1"/>
          <p:nvPr/>
        </p:nvSpPr>
        <p:spPr>
          <a:xfrm>
            <a:off x="685130" y="1243777"/>
            <a:ext cx="7876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</a:t>
            </a:r>
            <a:r>
              <a:rPr lang="en-CA" dirty="0">
                <a:solidFill>
                  <a:srgbClr val="0000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of conserved quantities across a resonance will cause long-term shift of the gravitational wave phase. This can be used to detect the companion.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375CD-601C-6B46-AE22-6274F846CC7B}"/>
              </a:ext>
            </a:extLst>
          </p:cNvPr>
          <p:cNvSpPr txBox="1"/>
          <p:nvPr/>
        </p:nvSpPr>
        <p:spPr>
          <a:xfrm>
            <a:off x="5666787" y="4528457"/>
            <a:ext cx="2644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O(100) gravitational radii 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E7301-9106-A320-FCC8-0057D72D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4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D88B7-5B1C-4BE1-473B-F77BB1E1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FB9B-33FE-AD5E-D0D2-442AD978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QPE and stellar-mass objects close to SMBH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9B1B4-CFE4-F032-8863-A52AD6B7188E}"/>
              </a:ext>
            </a:extLst>
          </p:cNvPr>
          <p:cNvSpPr txBox="1"/>
          <p:nvPr/>
        </p:nvSpPr>
        <p:spPr>
          <a:xfrm>
            <a:off x="685130" y="1243777"/>
            <a:ext cx="78769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leading models for QPEs is the “TDE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disk+EMRI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scenario [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Linial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Metzger 2023]. The timing of X-ray flares can be used to infer the orbital radius of these EMRIs: </a:t>
            </a:r>
            <a:r>
              <a:rPr lang="en-CA" dirty="0">
                <a:solidFill>
                  <a:srgbClr val="0000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O(100)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radii ! [Cong Zhou et al. 2024 ab]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may come from disk migration in previous AGN episode, and they produce tidal resonance!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0D80F-67B6-9E68-D869-1B8DEE34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21554"/>
            <a:ext cx="7772400" cy="2107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1B44-31C9-A2C9-A0D8-B0AFB43F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254F8-7CDE-2A6B-D15B-156362EC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57" y="4911564"/>
            <a:ext cx="3892871" cy="19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60EE5-89CF-8BF1-A550-188D080B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D952-D028-1E7F-E93D-64038F79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79554-BEFE-29D9-AC7B-CDE7E14F3134}"/>
              </a:ext>
            </a:extLst>
          </p:cNvPr>
          <p:cNvSpPr txBox="1"/>
          <p:nvPr/>
        </p:nvSpPr>
        <p:spPr>
          <a:xfrm>
            <a:off x="478308" y="1240026"/>
            <a:ext cx="8346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EMRI formation channels with indirect measurements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Eccentricity: dry EMRI vs. wet EMRI (mean-motion resonance and turbulent AGN)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function: dry EMRI vs. wet EMRI (capture, accretion, merger)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EMRIs environmental effects and direct impact on waveform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resonance to probe stellar neighbors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friction to probe Dark Matter/Axion clouds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C6F347-F0C8-4714-9F2B-42AD5838E6F7}"/>
              </a:ext>
            </a:extLst>
          </p:cNvPr>
          <p:cNvSpPr/>
          <p:nvPr/>
        </p:nvSpPr>
        <p:spPr>
          <a:xfrm>
            <a:off x="1240970" y="3863484"/>
            <a:ext cx="5638801" cy="392827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B918A-66FF-29F4-1567-BA838F76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Space-based Gravitational Wave Detection (LISA/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Taiji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Tianqin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AA2A5-2FB5-413C-B4AA-5CA24ACA4188}"/>
              </a:ext>
            </a:extLst>
          </p:cNvPr>
          <p:cNvSpPr txBox="1"/>
          <p:nvPr/>
        </p:nvSpPr>
        <p:spPr>
          <a:xfrm>
            <a:off x="1496291" y="6392868"/>
            <a:ext cx="2826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adapted from gwplotter.com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6853D-A729-CE4D-91BC-FBD22B3D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18" y="2184991"/>
            <a:ext cx="6350000" cy="403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E8149-9880-5242-AB9E-3F32BE8B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788" y="1417638"/>
            <a:ext cx="3204675" cy="2015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961B83-52A8-5547-B03E-8703FB1CCCFC}"/>
              </a:ext>
            </a:extLst>
          </p:cNvPr>
          <p:cNvSpPr txBox="1"/>
          <p:nvPr/>
        </p:nvSpPr>
        <p:spPr>
          <a:xfrm>
            <a:off x="7736541" y="3558988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Taiji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E5068-93D7-494E-8F6A-FE7AC8EC6136}"/>
              </a:ext>
            </a:extLst>
          </p:cNvPr>
          <p:cNvSpPr txBox="1"/>
          <p:nvPr/>
        </p:nvSpPr>
        <p:spPr>
          <a:xfrm>
            <a:off x="7497618" y="3934786"/>
            <a:ext cx="164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Z. Luo, Z. Guo, G. </a:t>
            </a:r>
            <a:r>
              <a:rPr lang="en-US" sz="1200" dirty="0" err="1"/>
              <a:t>Jin</a:t>
            </a:r>
            <a:r>
              <a:rPr lang="en-US" sz="1200" dirty="0"/>
              <a:t>, Y. Wu, W. Hu, Results in Physics,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6710C-7DA5-62AB-E6AE-08C661EB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0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2122-2F91-0C4B-8746-E39AEF17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Clouds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B29EB-CCA0-42CC-A2FF-1F9B36A30D5A}"/>
                  </a:ext>
                </a:extLst>
              </p:cNvPr>
              <p:cNvSpPr txBox="1"/>
              <p:nvPr/>
            </p:nvSpPr>
            <p:spPr>
              <a:xfrm>
                <a:off x="596105" y="1213647"/>
                <a:ext cx="8373723" cy="4106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Superradiant process transfers black hole angular momentum to the axion cloud (</a:t>
                </a:r>
                <a:r>
                  <a:rPr lang="en-US" sz="2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Matter Candidates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until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CA" sz="2000" b="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CA" sz="2000" b="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Defining a dimensionless quantity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BH size/axion wavelength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relevant timescales: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Growth timescale ~ </a:t>
                </a:r>
                <a:r>
                  <a:rPr lang="en-US" sz="2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days (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solidFill>
                          <a:srgbClr val="0000D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0.1/</m:t>
                    </m:r>
                    <m:r>
                      <a:rPr lang="en-CA" sz="2000" b="0" i="1" smtClean="0">
                        <a:solidFill>
                          <a:srgbClr val="0000D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baseline="30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10 </m:t>
                        </m:r>
                        <m:r>
                          <a:rPr lang="en-CA" sz="2000" b="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00D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GW radiation decay timescale ~ </a:t>
                </a:r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2000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</a:t>
                </a:r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years (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0.1/</m:t>
                    </m:r>
                    <m:r>
                      <a:rPr lang="en-CA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10 </m:t>
                        </m:r>
                        <m:r>
                          <a:rPr lang="en-CA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 mass ~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B29EB-CCA0-42CC-A2FF-1F9B36A30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5" y="1213647"/>
                <a:ext cx="8373723" cy="4106252"/>
              </a:xfrm>
              <a:prstGeom prst="rect">
                <a:avLst/>
              </a:prstGeom>
              <a:blipFill>
                <a:blip r:embed="rId2"/>
                <a:stretch>
                  <a:fillRect l="-758" t="-615" r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01D2090-90D1-D869-F976-1A80528E4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043" y="2599775"/>
            <a:ext cx="3547410" cy="709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02F16-7631-DE38-503D-0841E2B12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4903767"/>
            <a:ext cx="7747000" cy="1803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60221-8C74-837B-4C86-7B98F88D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08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DA95-6A85-C0E7-50FC-D6DEBE42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95E0-8EA5-3EB9-E3A6-37012634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EMRIs within a cloud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7DC07F-E015-9924-142C-08FCE01F8743}"/>
              </a:ext>
            </a:extLst>
          </p:cNvPr>
          <p:cNvSpPr txBox="1"/>
          <p:nvPr/>
        </p:nvSpPr>
        <p:spPr>
          <a:xfrm>
            <a:off x="196255" y="1167822"/>
            <a:ext cx="81644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major dissipation channels: scalar radiation and gravitational wave radiation.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Scalar radiation is physically equivalent to the dynamic friction of the scalar field on the point mass.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modulation of gravitational radiation needs to be computed using the modified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Teukolsky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[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Dongjun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et al. 2023]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A4E972-2920-8446-54B9-5215F9B2A206}"/>
              </a:ext>
            </a:extLst>
          </p:cNvPr>
          <p:cNvSpPr/>
          <p:nvPr/>
        </p:nvSpPr>
        <p:spPr>
          <a:xfrm>
            <a:off x="1637621" y="5023459"/>
            <a:ext cx="234000" cy="23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223D10-40A4-FD51-D0E4-9814BC791100}"/>
              </a:ext>
            </a:extLst>
          </p:cNvPr>
          <p:cNvCxnSpPr>
            <a:cxnSpLocks/>
          </p:cNvCxnSpPr>
          <p:nvPr/>
        </p:nvCxnSpPr>
        <p:spPr>
          <a:xfrm flipH="1">
            <a:off x="832758" y="5140459"/>
            <a:ext cx="657225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riangle 13">
            <a:extLst>
              <a:ext uri="{FF2B5EF4-FFF2-40B4-BE49-F238E27FC236}">
                <a16:creationId xmlns:a16="http://schemas.microsoft.com/office/drawing/2014/main" id="{1186DFF7-209F-1B10-7DEE-C735E3BB5F72}"/>
              </a:ext>
            </a:extLst>
          </p:cNvPr>
          <p:cNvSpPr/>
          <p:nvPr/>
        </p:nvSpPr>
        <p:spPr>
          <a:xfrm rot="16200000">
            <a:off x="2155320" y="4136619"/>
            <a:ext cx="1768302" cy="2007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720E7E-3EE2-BA37-5463-826AE5AD5377}"/>
              </a:ext>
            </a:extLst>
          </p:cNvPr>
          <p:cNvGrpSpPr/>
          <p:nvPr/>
        </p:nvGrpSpPr>
        <p:grpSpPr>
          <a:xfrm>
            <a:off x="4607441" y="3981511"/>
            <a:ext cx="4270631" cy="2083895"/>
            <a:chOff x="1383392" y="525493"/>
            <a:chExt cx="8530459" cy="4162519"/>
          </a:xfrm>
        </p:grpSpPr>
        <p:sp>
          <p:nvSpPr>
            <p:cNvPr id="16" name="Chord 5 1">
              <a:extLst>
                <a:ext uri="{FF2B5EF4-FFF2-40B4-BE49-F238E27FC236}">
                  <a16:creationId xmlns:a16="http://schemas.microsoft.com/office/drawing/2014/main" id="{E680563F-4E4B-3BA3-CEFD-789BCAAA9C2B}"/>
                </a:ext>
              </a:extLst>
            </p:cNvPr>
            <p:cNvSpPr/>
            <p:nvPr/>
          </p:nvSpPr>
          <p:spPr>
            <a:xfrm rot="10800000">
              <a:off x="1383392" y="553923"/>
              <a:ext cx="4229319" cy="4134089"/>
            </a:xfrm>
            <a:custGeom>
              <a:avLst/>
              <a:gdLst>
                <a:gd name="connsiteX0" fmla="*/ 3518589 w 6802412"/>
                <a:gd name="connsiteY0" fmla="*/ 4175357 h 4176601"/>
                <a:gd name="connsiteX1" fmla="*/ 1024287 w 6802412"/>
                <a:gd name="connsiteY1" fmla="*/ 3582004 h 4176601"/>
                <a:gd name="connsiteX2" fmla="*/ 873220 w 6802412"/>
                <a:gd name="connsiteY2" fmla="*/ 691225 h 4176601"/>
                <a:gd name="connsiteX3" fmla="*/ 3401205 w 6802412"/>
                <a:gd name="connsiteY3" fmla="*/ 0 h 4176601"/>
                <a:gd name="connsiteX4" fmla="*/ 3518589 w 6802412"/>
                <a:gd name="connsiteY4" fmla="*/ 4175357 h 4176601"/>
                <a:gd name="connsiteX0" fmla="*/ 3518599 w 3518599"/>
                <a:gd name="connsiteY0" fmla="*/ 4175357 h 4176602"/>
                <a:gd name="connsiteX1" fmla="*/ 1024297 w 3518599"/>
                <a:gd name="connsiteY1" fmla="*/ 3582004 h 4176602"/>
                <a:gd name="connsiteX2" fmla="*/ 873230 w 3518599"/>
                <a:gd name="connsiteY2" fmla="*/ 691225 h 4176602"/>
                <a:gd name="connsiteX3" fmla="*/ 3401215 w 3518599"/>
                <a:gd name="connsiteY3" fmla="*/ 0 h 4176602"/>
                <a:gd name="connsiteX4" fmla="*/ 3474641 w 3518599"/>
                <a:gd name="connsiteY4" fmla="*/ 3818516 h 4176602"/>
                <a:gd name="connsiteX5" fmla="*/ 3518599 w 3518599"/>
                <a:gd name="connsiteY5" fmla="*/ 4175357 h 4176602"/>
                <a:gd name="connsiteX0" fmla="*/ 3518599 w 3653589"/>
                <a:gd name="connsiteY0" fmla="*/ 4175357 h 4176602"/>
                <a:gd name="connsiteX1" fmla="*/ 1024297 w 3653589"/>
                <a:gd name="connsiteY1" fmla="*/ 3582004 h 4176602"/>
                <a:gd name="connsiteX2" fmla="*/ 873230 w 3653589"/>
                <a:gd name="connsiteY2" fmla="*/ 691225 h 4176602"/>
                <a:gd name="connsiteX3" fmla="*/ 3401215 w 3653589"/>
                <a:gd name="connsiteY3" fmla="*/ 0 h 4176602"/>
                <a:gd name="connsiteX4" fmla="*/ 3588941 w 3653589"/>
                <a:gd name="connsiteY4" fmla="*/ 3582034 h 4176602"/>
                <a:gd name="connsiteX5" fmla="*/ 3474641 w 3653589"/>
                <a:gd name="connsiteY5" fmla="*/ 3818516 h 4176602"/>
                <a:gd name="connsiteX6" fmla="*/ 3518599 w 3653589"/>
                <a:gd name="connsiteY6" fmla="*/ 4175357 h 4176602"/>
                <a:gd name="connsiteX0" fmla="*/ 3518599 w 3601179"/>
                <a:gd name="connsiteY0" fmla="*/ 4175357 h 4176602"/>
                <a:gd name="connsiteX1" fmla="*/ 1024297 w 3601179"/>
                <a:gd name="connsiteY1" fmla="*/ 3582004 h 4176602"/>
                <a:gd name="connsiteX2" fmla="*/ 873230 w 3601179"/>
                <a:gd name="connsiteY2" fmla="*/ 691225 h 4176602"/>
                <a:gd name="connsiteX3" fmla="*/ 3401215 w 3601179"/>
                <a:gd name="connsiteY3" fmla="*/ 0 h 4176602"/>
                <a:gd name="connsiteX4" fmla="*/ 3423403 w 3601179"/>
                <a:gd name="connsiteY4" fmla="*/ 3396789 h 4176602"/>
                <a:gd name="connsiteX5" fmla="*/ 3588941 w 3601179"/>
                <a:gd name="connsiteY5" fmla="*/ 3582034 h 4176602"/>
                <a:gd name="connsiteX6" fmla="*/ 3474641 w 3601179"/>
                <a:gd name="connsiteY6" fmla="*/ 3818516 h 4176602"/>
                <a:gd name="connsiteX7" fmla="*/ 3518599 w 3601179"/>
                <a:gd name="connsiteY7" fmla="*/ 4175357 h 4176602"/>
                <a:gd name="connsiteX0" fmla="*/ 3518599 w 3645761"/>
                <a:gd name="connsiteY0" fmla="*/ 4175357 h 4176602"/>
                <a:gd name="connsiteX1" fmla="*/ 1024297 w 3645761"/>
                <a:gd name="connsiteY1" fmla="*/ 3582004 h 4176602"/>
                <a:gd name="connsiteX2" fmla="*/ 873230 w 3645761"/>
                <a:gd name="connsiteY2" fmla="*/ 691225 h 4176602"/>
                <a:gd name="connsiteX3" fmla="*/ 3401215 w 3645761"/>
                <a:gd name="connsiteY3" fmla="*/ 0 h 4176602"/>
                <a:gd name="connsiteX4" fmla="*/ 3565293 w 3645761"/>
                <a:gd name="connsiteY4" fmla="*/ 3018416 h 4176602"/>
                <a:gd name="connsiteX5" fmla="*/ 3423403 w 3645761"/>
                <a:gd name="connsiteY5" fmla="*/ 3396789 h 4176602"/>
                <a:gd name="connsiteX6" fmla="*/ 3588941 w 3645761"/>
                <a:gd name="connsiteY6" fmla="*/ 3582034 h 4176602"/>
                <a:gd name="connsiteX7" fmla="*/ 3474641 w 3645761"/>
                <a:gd name="connsiteY7" fmla="*/ 3818516 h 4176602"/>
                <a:gd name="connsiteX8" fmla="*/ 3518599 w 3645761"/>
                <a:gd name="connsiteY8" fmla="*/ 4175357 h 4176602"/>
                <a:gd name="connsiteX0" fmla="*/ 3518599 w 3619342"/>
                <a:gd name="connsiteY0" fmla="*/ 4175357 h 4176602"/>
                <a:gd name="connsiteX1" fmla="*/ 1024297 w 3619342"/>
                <a:gd name="connsiteY1" fmla="*/ 3582004 h 4176602"/>
                <a:gd name="connsiteX2" fmla="*/ 873230 w 3619342"/>
                <a:gd name="connsiteY2" fmla="*/ 691225 h 4176602"/>
                <a:gd name="connsiteX3" fmla="*/ 3401215 w 3619342"/>
                <a:gd name="connsiteY3" fmla="*/ 0 h 4176602"/>
                <a:gd name="connsiteX4" fmla="*/ 3486465 w 3619342"/>
                <a:gd name="connsiteY4" fmla="*/ 2699165 h 4176602"/>
                <a:gd name="connsiteX5" fmla="*/ 3565293 w 3619342"/>
                <a:gd name="connsiteY5" fmla="*/ 3018416 h 4176602"/>
                <a:gd name="connsiteX6" fmla="*/ 3423403 w 3619342"/>
                <a:gd name="connsiteY6" fmla="*/ 3396789 h 4176602"/>
                <a:gd name="connsiteX7" fmla="*/ 3588941 w 3619342"/>
                <a:gd name="connsiteY7" fmla="*/ 3582034 h 4176602"/>
                <a:gd name="connsiteX8" fmla="*/ 3474641 w 3619342"/>
                <a:gd name="connsiteY8" fmla="*/ 3818516 h 4176602"/>
                <a:gd name="connsiteX9" fmla="*/ 3518599 w 3619342"/>
                <a:gd name="connsiteY9" fmla="*/ 4175357 h 4176602"/>
                <a:gd name="connsiteX0" fmla="*/ 3518599 w 3708969"/>
                <a:gd name="connsiteY0" fmla="*/ 4175357 h 4176602"/>
                <a:gd name="connsiteX1" fmla="*/ 1024297 w 3708969"/>
                <a:gd name="connsiteY1" fmla="*/ 3582004 h 4176602"/>
                <a:gd name="connsiteX2" fmla="*/ 873230 w 3708969"/>
                <a:gd name="connsiteY2" fmla="*/ 691225 h 4176602"/>
                <a:gd name="connsiteX3" fmla="*/ 3401215 w 3708969"/>
                <a:gd name="connsiteY3" fmla="*/ 0 h 4176602"/>
                <a:gd name="connsiteX4" fmla="*/ 3691418 w 3708969"/>
                <a:gd name="connsiteY4" fmla="*/ 2486330 h 4176602"/>
                <a:gd name="connsiteX5" fmla="*/ 3486465 w 3708969"/>
                <a:gd name="connsiteY5" fmla="*/ 2699165 h 4176602"/>
                <a:gd name="connsiteX6" fmla="*/ 3565293 w 3708969"/>
                <a:gd name="connsiteY6" fmla="*/ 3018416 h 4176602"/>
                <a:gd name="connsiteX7" fmla="*/ 3423403 w 3708969"/>
                <a:gd name="connsiteY7" fmla="*/ 3396789 h 4176602"/>
                <a:gd name="connsiteX8" fmla="*/ 3588941 w 3708969"/>
                <a:gd name="connsiteY8" fmla="*/ 3582034 h 4176602"/>
                <a:gd name="connsiteX9" fmla="*/ 3474641 w 3708969"/>
                <a:gd name="connsiteY9" fmla="*/ 3818516 h 4176602"/>
                <a:gd name="connsiteX10" fmla="*/ 3518599 w 3708969"/>
                <a:gd name="connsiteY10" fmla="*/ 4175357 h 4176602"/>
                <a:gd name="connsiteX0" fmla="*/ 3518599 w 3697810"/>
                <a:gd name="connsiteY0" fmla="*/ 4175357 h 4176602"/>
                <a:gd name="connsiteX1" fmla="*/ 1024297 w 3697810"/>
                <a:gd name="connsiteY1" fmla="*/ 3582004 h 4176602"/>
                <a:gd name="connsiteX2" fmla="*/ 873230 w 3697810"/>
                <a:gd name="connsiteY2" fmla="*/ 691225 h 4176602"/>
                <a:gd name="connsiteX3" fmla="*/ 3401215 w 3697810"/>
                <a:gd name="connsiteY3" fmla="*/ 0 h 4176602"/>
                <a:gd name="connsiteX4" fmla="*/ 3561351 w 3697810"/>
                <a:gd name="connsiteY4" fmla="*/ 2167078 h 4176602"/>
                <a:gd name="connsiteX5" fmla="*/ 3691418 w 3697810"/>
                <a:gd name="connsiteY5" fmla="*/ 2486330 h 4176602"/>
                <a:gd name="connsiteX6" fmla="*/ 3486465 w 3697810"/>
                <a:gd name="connsiteY6" fmla="*/ 2699165 h 4176602"/>
                <a:gd name="connsiteX7" fmla="*/ 3565293 w 3697810"/>
                <a:gd name="connsiteY7" fmla="*/ 3018416 h 4176602"/>
                <a:gd name="connsiteX8" fmla="*/ 3423403 w 3697810"/>
                <a:gd name="connsiteY8" fmla="*/ 3396789 h 4176602"/>
                <a:gd name="connsiteX9" fmla="*/ 3588941 w 3697810"/>
                <a:gd name="connsiteY9" fmla="*/ 3582034 h 4176602"/>
                <a:gd name="connsiteX10" fmla="*/ 3474641 w 3697810"/>
                <a:gd name="connsiteY10" fmla="*/ 3818516 h 4176602"/>
                <a:gd name="connsiteX11" fmla="*/ 3518599 w 3697810"/>
                <a:gd name="connsiteY11" fmla="*/ 4175357 h 4176602"/>
                <a:gd name="connsiteX0" fmla="*/ 3518599 w 3704053"/>
                <a:gd name="connsiteY0" fmla="*/ 4175357 h 4176602"/>
                <a:gd name="connsiteX1" fmla="*/ 1024297 w 3704053"/>
                <a:gd name="connsiteY1" fmla="*/ 3582004 h 4176602"/>
                <a:gd name="connsiteX2" fmla="*/ 873230 w 3704053"/>
                <a:gd name="connsiteY2" fmla="*/ 691225 h 4176602"/>
                <a:gd name="connsiteX3" fmla="*/ 3401215 w 3704053"/>
                <a:gd name="connsiteY3" fmla="*/ 0 h 4176602"/>
                <a:gd name="connsiteX4" fmla="*/ 3687477 w 3704053"/>
                <a:gd name="connsiteY4" fmla="*/ 1962127 h 4176602"/>
                <a:gd name="connsiteX5" fmla="*/ 3561351 w 3704053"/>
                <a:gd name="connsiteY5" fmla="*/ 2167078 h 4176602"/>
                <a:gd name="connsiteX6" fmla="*/ 3691418 w 3704053"/>
                <a:gd name="connsiteY6" fmla="*/ 2486330 h 4176602"/>
                <a:gd name="connsiteX7" fmla="*/ 3486465 w 3704053"/>
                <a:gd name="connsiteY7" fmla="*/ 2699165 h 4176602"/>
                <a:gd name="connsiteX8" fmla="*/ 3565293 w 3704053"/>
                <a:gd name="connsiteY8" fmla="*/ 3018416 h 4176602"/>
                <a:gd name="connsiteX9" fmla="*/ 3423403 w 3704053"/>
                <a:gd name="connsiteY9" fmla="*/ 3396789 h 4176602"/>
                <a:gd name="connsiteX10" fmla="*/ 3588941 w 3704053"/>
                <a:gd name="connsiteY10" fmla="*/ 3582034 h 4176602"/>
                <a:gd name="connsiteX11" fmla="*/ 3474641 w 3704053"/>
                <a:gd name="connsiteY11" fmla="*/ 3818516 h 4176602"/>
                <a:gd name="connsiteX12" fmla="*/ 3518599 w 3704053"/>
                <a:gd name="connsiteY12" fmla="*/ 4175357 h 4176602"/>
                <a:gd name="connsiteX0" fmla="*/ 3518599 w 3696908"/>
                <a:gd name="connsiteY0" fmla="*/ 4175357 h 4176602"/>
                <a:gd name="connsiteX1" fmla="*/ 1024297 w 3696908"/>
                <a:gd name="connsiteY1" fmla="*/ 3582004 h 4176602"/>
                <a:gd name="connsiteX2" fmla="*/ 873230 w 3696908"/>
                <a:gd name="connsiteY2" fmla="*/ 691225 h 4176602"/>
                <a:gd name="connsiteX3" fmla="*/ 3401215 w 3696908"/>
                <a:gd name="connsiteY3" fmla="*/ 0 h 4176602"/>
                <a:gd name="connsiteX4" fmla="*/ 3596824 w 3696908"/>
                <a:gd name="connsiteY4" fmla="*/ 1666523 h 4176602"/>
                <a:gd name="connsiteX5" fmla="*/ 3687477 w 3696908"/>
                <a:gd name="connsiteY5" fmla="*/ 1962127 h 4176602"/>
                <a:gd name="connsiteX6" fmla="*/ 3561351 w 3696908"/>
                <a:gd name="connsiteY6" fmla="*/ 2167078 h 4176602"/>
                <a:gd name="connsiteX7" fmla="*/ 3691418 w 3696908"/>
                <a:gd name="connsiteY7" fmla="*/ 2486330 h 4176602"/>
                <a:gd name="connsiteX8" fmla="*/ 3486465 w 3696908"/>
                <a:gd name="connsiteY8" fmla="*/ 2699165 h 4176602"/>
                <a:gd name="connsiteX9" fmla="*/ 3565293 w 3696908"/>
                <a:gd name="connsiteY9" fmla="*/ 3018416 h 4176602"/>
                <a:gd name="connsiteX10" fmla="*/ 3423403 w 3696908"/>
                <a:gd name="connsiteY10" fmla="*/ 3396789 h 4176602"/>
                <a:gd name="connsiteX11" fmla="*/ 3588941 w 3696908"/>
                <a:gd name="connsiteY11" fmla="*/ 3582034 h 4176602"/>
                <a:gd name="connsiteX12" fmla="*/ 3474641 w 3696908"/>
                <a:gd name="connsiteY12" fmla="*/ 3818516 h 4176602"/>
                <a:gd name="connsiteX13" fmla="*/ 3518599 w 3696908"/>
                <a:gd name="connsiteY13" fmla="*/ 4175357 h 4176602"/>
                <a:gd name="connsiteX0" fmla="*/ 3518599 w 3715967"/>
                <a:gd name="connsiteY0" fmla="*/ 4175357 h 4176602"/>
                <a:gd name="connsiteX1" fmla="*/ 1024297 w 3715967"/>
                <a:gd name="connsiteY1" fmla="*/ 3582004 h 4176602"/>
                <a:gd name="connsiteX2" fmla="*/ 873230 w 3715967"/>
                <a:gd name="connsiteY2" fmla="*/ 691225 h 4176602"/>
                <a:gd name="connsiteX3" fmla="*/ 3401215 w 3715967"/>
                <a:gd name="connsiteY3" fmla="*/ 0 h 4176602"/>
                <a:gd name="connsiteX4" fmla="*/ 3707183 w 3715967"/>
                <a:gd name="connsiteY4" fmla="*/ 1347271 h 4176602"/>
                <a:gd name="connsiteX5" fmla="*/ 3596824 w 3715967"/>
                <a:gd name="connsiteY5" fmla="*/ 1666523 h 4176602"/>
                <a:gd name="connsiteX6" fmla="*/ 3687477 w 3715967"/>
                <a:gd name="connsiteY6" fmla="*/ 1962127 h 4176602"/>
                <a:gd name="connsiteX7" fmla="*/ 3561351 w 3715967"/>
                <a:gd name="connsiteY7" fmla="*/ 2167078 h 4176602"/>
                <a:gd name="connsiteX8" fmla="*/ 3691418 w 3715967"/>
                <a:gd name="connsiteY8" fmla="*/ 2486330 h 4176602"/>
                <a:gd name="connsiteX9" fmla="*/ 3486465 w 3715967"/>
                <a:gd name="connsiteY9" fmla="*/ 2699165 h 4176602"/>
                <a:gd name="connsiteX10" fmla="*/ 3565293 w 3715967"/>
                <a:gd name="connsiteY10" fmla="*/ 3018416 h 4176602"/>
                <a:gd name="connsiteX11" fmla="*/ 3423403 w 3715967"/>
                <a:gd name="connsiteY11" fmla="*/ 3396789 h 4176602"/>
                <a:gd name="connsiteX12" fmla="*/ 3588941 w 3715967"/>
                <a:gd name="connsiteY12" fmla="*/ 3582034 h 4176602"/>
                <a:gd name="connsiteX13" fmla="*/ 3474641 w 3715967"/>
                <a:gd name="connsiteY13" fmla="*/ 3818516 h 4176602"/>
                <a:gd name="connsiteX14" fmla="*/ 3518599 w 3715967"/>
                <a:gd name="connsiteY14" fmla="*/ 4175357 h 4176602"/>
                <a:gd name="connsiteX0" fmla="*/ 3518599 w 3708368"/>
                <a:gd name="connsiteY0" fmla="*/ 4175357 h 4176602"/>
                <a:gd name="connsiteX1" fmla="*/ 1024297 w 3708368"/>
                <a:gd name="connsiteY1" fmla="*/ 3582004 h 4176602"/>
                <a:gd name="connsiteX2" fmla="*/ 873230 w 3708368"/>
                <a:gd name="connsiteY2" fmla="*/ 691225 h 4176602"/>
                <a:gd name="connsiteX3" fmla="*/ 3401215 w 3708368"/>
                <a:gd name="connsiteY3" fmla="*/ 0 h 4176602"/>
                <a:gd name="connsiteX4" fmla="*/ 3395814 w 3708368"/>
                <a:gd name="connsiteY4" fmla="*/ 815185 h 4176602"/>
                <a:gd name="connsiteX5" fmla="*/ 3707183 w 3708368"/>
                <a:gd name="connsiteY5" fmla="*/ 1347271 h 4176602"/>
                <a:gd name="connsiteX6" fmla="*/ 3596824 w 3708368"/>
                <a:gd name="connsiteY6" fmla="*/ 1666523 h 4176602"/>
                <a:gd name="connsiteX7" fmla="*/ 3687477 w 3708368"/>
                <a:gd name="connsiteY7" fmla="*/ 1962127 h 4176602"/>
                <a:gd name="connsiteX8" fmla="*/ 3561351 w 3708368"/>
                <a:gd name="connsiteY8" fmla="*/ 2167078 h 4176602"/>
                <a:gd name="connsiteX9" fmla="*/ 3691418 w 3708368"/>
                <a:gd name="connsiteY9" fmla="*/ 2486330 h 4176602"/>
                <a:gd name="connsiteX10" fmla="*/ 3486465 w 3708368"/>
                <a:gd name="connsiteY10" fmla="*/ 2699165 h 4176602"/>
                <a:gd name="connsiteX11" fmla="*/ 3565293 w 3708368"/>
                <a:gd name="connsiteY11" fmla="*/ 3018416 h 4176602"/>
                <a:gd name="connsiteX12" fmla="*/ 3423403 w 3708368"/>
                <a:gd name="connsiteY12" fmla="*/ 3396789 h 4176602"/>
                <a:gd name="connsiteX13" fmla="*/ 3588941 w 3708368"/>
                <a:gd name="connsiteY13" fmla="*/ 3582034 h 4176602"/>
                <a:gd name="connsiteX14" fmla="*/ 3474641 w 3708368"/>
                <a:gd name="connsiteY14" fmla="*/ 3818516 h 4176602"/>
                <a:gd name="connsiteX15" fmla="*/ 3518599 w 3708368"/>
                <a:gd name="connsiteY15" fmla="*/ 4175357 h 4176602"/>
                <a:gd name="connsiteX0" fmla="*/ 3518599 w 3707518"/>
                <a:gd name="connsiteY0" fmla="*/ 4175357 h 4176602"/>
                <a:gd name="connsiteX1" fmla="*/ 1024297 w 3707518"/>
                <a:gd name="connsiteY1" fmla="*/ 3582004 h 4176602"/>
                <a:gd name="connsiteX2" fmla="*/ 873230 w 3707518"/>
                <a:gd name="connsiteY2" fmla="*/ 691225 h 4176602"/>
                <a:gd name="connsiteX3" fmla="*/ 3401215 w 3707518"/>
                <a:gd name="connsiteY3" fmla="*/ 0 h 4176602"/>
                <a:gd name="connsiteX4" fmla="*/ 3395814 w 3707518"/>
                <a:gd name="connsiteY4" fmla="*/ 815185 h 4176602"/>
                <a:gd name="connsiteX5" fmla="*/ 3671711 w 3707518"/>
                <a:gd name="connsiteY5" fmla="*/ 1067434 h 4176602"/>
                <a:gd name="connsiteX6" fmla="*/ 3707183 w 3707518"/>
                <a:gd name="connsiteY6" fmla="*/ 1347271 h 4176602"/>
                <a:gd name="connsiteX7" fmla="*/ 3596824 w 3707518"/>
                <a:gd name="connsiteY7" fmla="*/ 1666523 h 4176602"/>
                <a:gd name="connsiteX8" fmla="*/ 3687477 w 3707518"/>
                <a:gd name="connsiteY8" fmla="*/ 1962127 h 4176602"/>
                <a:gd name="connsiteX9" fmla="*/ 3561351 w 3707518"/>
                <a:gd name="connsiteY9" fmla="*/ 2167078 h 4176602"/>
                <a:gd name="connsiteX10" fmla="*/ 3691418 w 3707518"/>
                <a:gd name="connsiteY10" fmla="*/ 2486330 h 4176602"/>
                <a:gd name="connsiteX11" fmla="*/ 3486465 w 3707518"/>
                <a:gd name="connsiteY11" fmla="*/ 2699165 h 4176602"/>
                <a:gd name="connsiteX12" fmla="*/ 3565293 w 3707518"/>
                <a:gd name="connsiteY12" fmla="*/ 3018416 h 4176602"/>
                <a:gd name="connsiteX13" fmla="*/ 3423403 w 3707518"/>
                <a:gd name="connsiteY13" fmla="*/ 3396789 h 4176602"/>
                <a:gd name="connsiteX14" fmla="*/ 3588941 w 3707518"/>
                <a:gd name="connsiteY14" fmla="*/ 3582034 h 4176602"/>
                <a:gd name="connsiteX15" fmla="*/ 3474641 w 3707518"/>
                <a:gd name="connsiteY15" fmla="*/ 3818516 h 4176602"/>
                <a:gd name="connsiteX16" fmla="*/ 3518599 w 3707518"/>
                <a:gd name="connsiteY16" fmla="*/ 4175357 h 4176602"/>
                <a:gd name="connsiteX0" fmla="*/ 3518599 w 3707518"/>
                <a:gd name="connsiteY0" fmla="*/ 4175619 h 4176864"/>
                <a:gd name="connsiteX1" fmla="*/ 1024297 w 3707518"/>
                <a:gd name="connsiteY1" fmla="*/ 3582266 h 4176864"/>
                <a:gd name="connsiteX2" fmla="*/ 873230 w 3707518"/>
                <a:gd name="connsiteY2" fmla="*/ 691487 h 4176864"/>
                <a:gd name="connsiteX3" fmla="*/ 3401215 w 3707518"/>
                <a:gd name="connsiteY3" fmla="*/ 262 h 4176864"/>
                <a:gd name="connsiteX4" fmla="*/ 3667770 w 3707518"/>
                <a:gd name="connsiteY4" fmla="*/ 539551 h 4176864"/>
                <a:gd name="connsiteX5" fmla="*/ 3395814 w 3707518"/>
                <a:gd name="connsiteY5" fmla="*/ 815447 h 4176864"/>
                <a:gd name="connsiteX6" fmla="*/ 3671711 w 3707518"/>
                <a:gd name="connsiteY6" fmla="*/ 1067696 h 4176864"/>
                <a:gd name="connsiteX7" fmla="*/ 3707183 w 3707518"/>
                <a:gd name="connsiteY7" fmla="*/ 1347533 h 4176864"/>
                <a:gd name="connsiteX8" fmla="*/ 3596824 w 3707518"/>
                <a:gd name="connsiteY8" fmla="*/ 1666785 h 4176864"/>
                <a:gd name="connsiteX9" fmla="*/ 3687477 w 3707518"/>
                <a:gd name="connsiteY9" fmla="*/ 1962389 h 4176864"/>
                <a:gd name="connsiteX10" fmla="*/ 3561351 w 3707518"/>
                <a:gd name="connsiteY10" fmla="*/ 2167340 h 4176864"/>
                <a:gd name="connsiteX11" fmla="*/ 3691418 w 3707518"/>
                <a:gd name="connsiteY11" fmla="*/ 2486592 h 4176864"/>
                <a:gd name="connsiteX12" fmla="*/ 3486465 w 3707518"/>
                <a:gd name="connsiteY12" fmla="*/ 2699427 h 4176864"/>
                <a:gd name="connsiteX13" fmla="*/ 3565293 w 3707518"/>
                <a:gd name="connsiteY13" fmla="*/ 3018678 h 4176864"/>
                <a:gd name="connsiteX14" fmla="*/ 3423403 w 3707518"/>
                <a:gd name="connsiteY14" fmla="*/ 3397051 h 4176864"/>
                <a:gd name="connsiteX15" fmla="*/ 3588941 w 3707518"/>
                <a:gd name="connsiteY15" fmla="*/ 3582296 h 4176864"/>
                <a:gd name="connsiteX16" fmla="*/ 3474641 w 3707518"/>
                <a:gd name="connsiteY16" fmla="*/ 3818778 h 4176864"/>
                <a:gd name="connsiteX17" fmla="*/ 3518599 w 3707518"/>
                <a:gd name="connsiteY17" fmla="*/ 4175619 h 417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07518" h="4176864">
                  <a:moveTo>
                    <a:pt x="3518599" y="4175619"/>
                  </a:moveTo>
                  <a:cubicBezTo>
                    <a:pt x="2590071" y="4195306"/>
                    <a:pt x="1688843" y="3980919"/>
                    <a:pt x="1024297" y="3582266"/>
                  </a:cubicBezTo>
                  <a:cubicBezTo>
                    <a:pt x="-280582" y="2799485"/>
                    <a:pt x="-347236" y="1524019"/>
                    <a:pt x="873230" y="691487"/>
                  </a:cubicBezTo>
                  <a:cubicBezTo>
                    <a:pt x="1518239" y="251499"/>
                    <a:pt x="2437077" y="262"/>
                    <a:pt x="3401215" y="262"/>
                  </a:cubicBezTo>
                  <a:cubicBezTo>
                    <a:pt x="3829528" y="-11923"/>
                    <a:pt x="3668670" y="403687"/>
                    <a:pt x="3667770" y="539551"/>
                  </a:cubicBezTo>
                  <a:cubicBezTo>
                    <a:pt x="3666870" y="675415"/>
                    <a:pt x="3357714" y="740561"/>
                    <a:pt x="3395814" y="815447"/>
                  </a:cubicBezTo>
                  <a:cubicBezTo>
                    <a:pt x="3420533" y="994666"/>
                    <a:pt x="3619816" y="979015"/>
                    <a:pt x="3671711" y="1067696"/>
                  </a:cubicBezTo>
                  <a:cubicBezTo>
                    <a:pt x="3723606" y="1156377"/>
                    <a:pt x="3699300" y="1248998"/>
                    <a:pt x="3707183" y="1347533"/>
                  </a:cubicBezTo>
                  <a:cubicBezTo>
                    <a:pt x="3715066" y="1446068"/>
                    <a:pt x="3581058" y="1577447"/>
                    <a:pt x="3596824" y="1666785"/>
                  </a:cubicBezTo>
                  <a:cubicBezTo>
                    <a:pt x="3612590" y="1756123"/>
                    <a:pt x="3709811" y="1882905"/>
                    <a:pt x="3687477" y="1962389"/>
                  </a:cubicBezTo>
                  <a:cubicBezTo>
                    <a:pt x="3665143" y="2041873"/>
                    <a:pt x="3537703" y="2091140"/>
                    <a:pt x="3561351" y="2167340"/>
                  </a:cubicBezTo>
                  <a:cubicBezTo>
                    <a:pt x="3584999" y="2243540"/>
                    <a:pt x="3726234" y="2409078"/>
                    <a:pt x="3691418" y="2486592"/>
                  </a:cubicBezTo>
                  <a:cubicBezTo>
                    <a:pt x="3656603" y="2564106"/>
                    <a:pt x="3474641" y="2611403"/>
                    <a:pt x="3486465" y="2699427"/>
                  </a:cubicBezTo>
                  <a:cubicBezTo>
                    <a:pt x="3498289" y="2787451"/>
                    <a:pt x="3591569" y="2905035"/>
                    <a:pt x="3565293" y="3018678"/>
                  </a:cubicBezTo>
                  <a:cubicBezTo>
                    <a:pt x="3539017" y="3132321"/>
                    <a:pt x="3401726" y="3298517"/>
                    <a:pt x="3423403" y="3397051"/>
                  </a:cubicBezTo>
                  <a:cubicBezTo>
                    <a:pt x="3445080" y="3495585"/>
                    <a:pt x="3607991" y="3518577"/>
                    <a:pt x="3588941" y="3582296"/>
                  </a:cubicBezTo>
                  <a:cubicBezTo>
                    <a:pt x="3569891" y="3646015"/>
                    <a:pt x="3466001" y="3719891"/>
                    <a:pt x="3474641" y="3818778"/>
                  </a:cubicBezTo>
                  <a:cubicBezTo>
                    <a:pt x="3476156" y="3935097"/>
                    <a:pt x="3517084" y="4059300"/>
                    <a:pt x="3518599" y="41756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582C">
                    <a:lumMod val="5000"/>
                    <a:lumOff val="95000"/>
                    <a:alpha val="30000"/>
                  </a:srgbClr>
                </a:gs>
                <a:gs pos="74000">
                  <a:srgbClr val="BD582C">
                    <a:lumMod val="45000"/>
                    <a:lumOff val="55000"/>
                  </a:srgbClr>
                </a:gs>
                <a:gs pos="83000">
                  <a:srgbClr val="BD582C">
                    <a:lumMod val="45000"/>
                    <a:lumOff val="55000"/>
                  </a:srgbClr>
                </a:gs>
                <a:gs pos="100000">
                  <a:srgbClr val="BD582C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5875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hord 5 2">
              <a:extLst>
                <a:ext uri="{FF2B5EF4-FFF2-40B4-BE49-F238E27FC236}">
                  <a16:creationId xmlns:a16="http://schemas.microsoft.com/office/drawing/2014/main" id="{786D8F06-F16A-AE15-D505-CA3197F74084}"/>
                </a:ext>
              </a:extLst>
            </p:cNvPr>
            <p:cNvSpPr/>
            <p:nvPr/>
          </p:nvSpPr>
          <p:spPr>
            <a:xfrm rot="10800000" flipH="1">
              <a:off x="5684532" y="525493"/>
              <a:ext cx="4229319" cy="4134089"/>
            </a:xfrm>
            <a:custGeom>
              <a:avLst/>
              <a:gdLst>
                <a:gd name="connsiteX0" fmla="*/ 3518589 w 6802412"/>
                <a:gd name="connsiteY0" fmla="*/ 4175357 h 4176601"/>
                <a:gd name="connsiteX1" fmla="*/ 1024287 w 6802412"/>
                <a:gd name="connsiteY1" fmla="*/ 3582004 h 4176601"/>
                <a:gd name="connsiteX2" fmla="*/ 873220 w 6802412"/>
                <a:gd name="connsiteY2" fmla="*/ 691225 h 4176601"/>
                <a:gd name="connsiteX3" fmla="*/ 3401205 w 6802412"/>
                <a:gd name="connsiteY3" fmla="*/ 0 h 4176601"/>
                <a:gd name="connsiteX4" fmla="*/ 3518589 w 6802412"/>
                <a:gd name="connsiteY4" fmla="*/ 4175357 h 4176601"/>
                <a:gd name="connsiteX0" fmla="*/ 3518599 w 3518599"/>
                <a:gd name="connsiteY0" fmla="*/ 4175357 h 4176602"/>
                <a:gd name="connsiteX1" fmla="*/ 1024297 w 3518599"/>
                <a:gd name="connsiteY1" fmla="*/ 3582004 h 4176602"/>
                <a:gd name="connsiteX2" fmla="*/ 873230 w 3518599"/>
                <a:gd name="connsiteY2" fmla="*/ 691225 h 4176602"/>
                <a:gd name="connsiteX3" fmla="*/ 3401215 w 3518599"/>
                <a:gd name="connsiteY3" fmla="*/ 0 h 4176602"/>
                <a:gd name="connsiteX4" fmla="*/ 3474641 w 3518599"/>
                <a:gd name="connsiteY4" fmla="*/ 3818516 h 4176602"/>
                <a:gd name="connsiteX5" fmla="*/ 3518599 w 3518599"/>
                <a:gd name="connsiteY5" fmla="*/ 4175357 h 4176602"/>
                <a:gd name="connsiteX0" fmla="*/ 3518599 w 3653589"/>
                <a:gd name="connsiteY0" fmla="*/ 4175357 h 4176602"/>
                <a:gd name="connsiteX1" fmla="*/ 1024297 w 3653589"/>
                <a:gd name="connsiteY1" fmla="*/ 3582004 h 4176602"/>
                <a:gd name="connsiteX2" fmla="*/ 873230 w 3653589"/>
                <a:gd name="connsiteY2" fmla="*/ 691225 h 4176602"/>
                <a:gd name="connsiteX3" fmla="*/ 3401215 w 3653589"/>
                <a:gd name="connsiteY3" fmla="*/ 0 h 4176602"/>
                <a:gd name="connsiteX4" fmla="*/ 3588941 w 3653589"/>
                <a:gd name="connsiteY4" fmla="*/ 3582034 h 4176602"/>
                <a:gd name="connsiteX5" fmla="*/ 3474641 w 3653589"/>
                <a:gd name="connsiteY5" fmla="*/ 3818516 h 4176602"/>
                <a:gd name="connsiteX6" fmla="*/ 3518599 w 3653589"/>
                <a:gd name="connsiteY6" fmla="*/ 4175357 h 4176602"/>
                <a:gd name="connsiteX0" fmla="*/ 3518599 w 3601179"/>
                <a:gd name="connsiteY0" fmla="*/ 4175357 h 4176602"/>
                <a:gd name="connsiteX1" fmla="*/ 1024297 w 3601179"/>
                <a:gd name="connsiteY1" fmla="*/ 3582004 h 4176602"/>
                <a:gd name="connsiteX2" fmla="*/ 873230 w 3601179"/>
                <a:gd name="connsiteY2" fmla="*/ 691225 h 4176602"/>
                <a:gd name="connsiteX3" fmla="*/ 3401215 w 3601179"/>
                <a:gd name="connsiteY3" fmla="*/ 0 h 4176602"/>
                <a:gd name="connsiteX4" fmla="*/ 3423403 w 3601179"/>
                <a:gd name="connsiteY4" fmla="*/ 3396789 h 4176602"/>
                <a:gd name="connsiteX5" fmla="*/ 3588941 w 3601179"/>
                <a:gd name="connsiteY5" fmla="*/ 3582034 h 4176602"/>
                <a:gd name="connsiteX6" fmla="*/ 3474641 w 3601179"/>
                <a:gd name="connsiteY6" fmla="*/ 3818516 h 4176602"/>
                <a:gd name="connsiteX7" fmla="*/ 3518599 w 3601179"/>
                <a:gd name="connsiteY7" fmla="*/ 4175357 h 4176602"/>
                <a:gd name="connsiteX0" fmla="*/ 3518599 w 3645761"/>
                <a:gd name="connsiteY0" fmla="*/ 4175357 h 4176602"/>
                <a:gd name="connsiteX1" fmla="*/ 1024297 w 3645761"/>
                <a:gd name="connsiteY1" fmla="*/ 3582004 h 4176602"/>
                <a:gd name="connsiteX2" fmla="*/ 873230 w 3645761"/>
                <a:gd name="connsiteY2" fmla="*/ 691225 h 4176602"/>
                <a:gd name="connsiteX3" fmla="*/ 3401215 w 3645761"/>
                <a:gd name="connsiteY3" fmla="*/ 0 h 4176602"/>
                <a:gd name="connsiteX4" fmla="*/ 3565293 w 3645761"/>
                <a:gd name="connsiteY4" fmla="*/ 3018416 h 4176602"/>
                <a:gd name="connsiteX5" fmla="*/ 3423403 w 3645761"/>
                <a:gd name="connsiteY5" fmla="*/ 3396789 h 4176602"/>
                <a:gd name="connsiteX6" fmla="*/ 3588941 w 3645761"/>
                <a:gd name="connsiteY6" fmla="*/ 3582034 h 4176602"/>
                <a:gd name="connsiteX7" fmla="*/ 3474641 w 3645761"/>
                <a:gd name="connsiteY7" fmla="*/ 3818516 h 4176602"/>
                <a:gd name="connsiteX8" fmla="*/ 3518599 w 3645761"/>
                <a:gd name="connsiteY8" fmla="*/ 4175357 h 4176602"/>
                <a:gd name="connsiteX0" fmla="*/ 3518599 w 3619342"/>
                <a:gd name="connsiteY0" fmla="*/ 4175357 h 4176602"/>
                <a:gd name="connsiteX1" fmla="*/ 1024297 w 3619342"/>
                <a:gd name="connsiteY1" fmla="*/ 3582004 h 4176602"/>
                <a:gd name="connsiteX2" fmla="*/ 873230 w 3619342"/>
                <a:gd name="connsiteY2" fmla="*/ 691225 h 4176602"/>
                <a:gd name="connsiteX3" fmla="*/ 3401215 w 3619342"/>
                <a:gd name="connsiteY3" fmla="*/ 0 h 4176602"/>
                <a:gd name="connsiteX4" fmla="*/ 3486465 w 3619342"/>
                <a:gd name="connsiteY4" fmla="*/ 2699165 h 4176602"/>
                <a:gd name="connsiteX5" fmla="*/ 3565293 w 3619342"/>
                <a:gd name="connsiteY5" fmla="*/ 3018416 h 4176602"/>
                <a:gd name="connsiteX6" fmla="*/ 3423403 w 3619342"/>
                <a:gd name="connsiteY6" fmla="*/ 3396789 h 4176602"/>
                <a:gd name="connsiteX7" fmla="*/ 3588941 w 3619342"/>
                <a:gd name="connsiteY7" fmla="*/ 3582034 h 4176602"/>
                <a:gd name="connsiteX8" fmla="*/ 3474641 w 3619342"/>
                <a:gd name="connsiteY8" fmla="*/ 3818516 h 4176602"/>
                <a:gd name="connsiteX9" fmla="*/ 3518599 w 3619342"/>
                <a:gd name="connsiteY9" fmla="*/ 4175357 h 4176602"/>
                <a:gd name="connsiteX0" fmla="*/ 3518599 w 3708969"/>
                <a:gd name="connsiteY0" fmla="*/ 4175357 h 4176602"/>
                <a:gd name="connsiteX1" fmla="*/ 1024297 w 3708969"/>
                <a:gd name="connsiteY1" fmla="*/ 3582004 h 4176602"/>
                <a:gd name="connsiteX2" fmla="*/ 873230 w 3708969"/>
                <a:gd name="connsiteY2" fmla="*/ 691225 h 4176602"/>
                <a:gd name="connsiteX3" fmla="*/ 3401215 w 3708969"/>
                <a:gd name="connsiteY3" fmla="*/ 0 h 4176602"/>
                <a:gd name="connsiteX4" fmla="*/ 3691418 w 3708969"/>
                <a:gd name="connsiteY4" fmla="*/ 2486330 h 4176602"/>
                <a:gd name="connsiteX5" fmla="*/ 3486465 w 3708969"/>
                <a:gd name="connsiteY5" fmla="*/ 2699165 h 4176602"/>
                <a:gd name="connsiteX6" fmla="*/ 3565293 w 3708969"/>
                <a:gd name="connsiteY6" fmla="*/ 3018416 h 4176602"/>
                <a:gd name="connsiteX7" fmla="*/ 3423403 w 3708969"/>
                <a:gd name="connsiteY7" fmla="*/ 3396789 h 4176602"/>
                <a:gd name="connsiteX8" fmla="*/ 3588941 w 3708969"/>
                <a:gd name="connsiteY8" fmla="*/ 3582034 h 4176602"/>
                <a:gd name="connsiteX9" fmla="*/ 3474641 w 3708969"/>
                <a:gd name="connsiteY9" fmla="*/ 3818516 h 4176602"/>
                <a:gd name="connsiteX10" fmla="*/ 3518599 w 3708969"/>
                <a:gd name="connsiteY10" fmla="*/ 4175357 h 4176602"/>
                <a:gd name="connsiteX0" fmla="*/ 3518599 w 3697810"/>
                <a:gd name="connsiteY0" fmla="*/ 4175357 h 4176602"/>
                <a:gd name="connsiteX1" fmla="*/ 1024297 w 3697810"/>
                <a:gd name="connsiteY1" fmla="*/ 3582004 h 4176602"/>
                <a:gd name="connsiteX2" fmla="*/ 873230 w 3697810"/>
                <a:gd name="connsiteY2" fmla="*/ 691225 h 4176602"/>
                <a:gd name="connsiteX3" fmla="*/ 3401215 w 3697810"/>
                <a:gd name="connsiteY3" fmla="*/ 0 h 4176602"/>
                <a:gd name="connsiteX4" fmla="*/ 3561351 w 3697810"/>
                <a:gd name="connsiteY4" fmla="*/ 2167078 h 4176602"/>
                <a:gd name="connsiteX5" fmla="*/ 3691418 w 3697810"/>
                <a:gd name="connsiteY5" fmla="*/ 2486330 h 4176602"/>
                <a:gd name="connsiteX6" fmla="*/ 3486465 w 3697810"/>
                <a:gd name="connsiteY6" fmla="*/ 2699165 h 4176602"/>
                <a:gd name="connsiteX7" fmla="*/ 3565293 w 3697810"/>
                <a:gd name="connsiteY7" fmla="*/ 3018416 h 4176602"/>
                <a:gd name="connsiteX8" fmla="*/ 3423403 w 3697810"/>
                <a:gd name="connsiteY8" fmla="*/ 3396789 h 4176602"/>
                <a:gd name="connsiteX9" fmla="*/ 3588941 w 3697810"/>
                <a:gd name="connsiteY9" fmla="*/ 3582034 h 4176602"/>
                <a:gd name="connsiteX10" fmla="*/ 3474641 w 3697810"/>
                <a:gd name="connsiteY10" fmla="*/ 3818516 h 4176602"/>
                <a:gd name="connsiteX11" fmla="*/ 3518599 w 3697810"/>
                <a:gd name="connsiteY11" fmla="*/ 4175357 h 4176602"/>
                <a:gd name="connsiteX0" fmla="*/ 3518599 w 3704053"/>
                <a:gd name="connsiteY0" fmla="*/ 4175357 h 4176602"/>
                <a:gd name="connsiteX1" fmla="*/ 1024297 w 3704053"/>
                <a:gd name="connsiteY1" fmla="*/ 3582004 h 4176602"/>
                <a:gd name="connsiteX2" fmla="*/ 873230 w 3704053"/>
                <a:gd name="connsiteY2" fmla="*/ 691225 h 4176602"/>
                <a:gd name="connsiteX3" fmla="*/ 3401215 w 3704053"/>
                <a:gd name="connsiteY3" fmla="*/ 0 h 4176602"/>
                <a:gd name="connsiteX4" fmla="*/ 3687477 w 3704053"/>
                <a:gd name="connsiteY4" fmla="*/ 1962127 h 4176602"/>
                <a:gd name="connsiteX5" fmla="*/ 3561351 w 3704053"/>
                <a:gd name="connsiteY5" fmla="*/ 2167078 h 4176602"/>
                <a:gd name="connsiteX6" fmla="*/ 3691418 w 3704053"/>
                <a:gd name="connsiteY6" fmla="*/ 2486330 h 4176602"/>
                <a:gd name="connsiteX7" fmla="*/ 3486465 w 3704053"/>
                <a:gd name="connsiteY7" fmla="*/ 2699165 h 4176602"/>
                <a:gd name="connsiteX8" fmla="*/ 3565293 w 3704053"/>
                <a:gd name="connsiteY8" fmla="*/ 3018416 h 4176602"/>
                <a:gd name="connsiteX9" fmla="*/ 3423403 w 3704053"/>
                <a:gd name="connsiteY9" fmla="*/ 3396789 h 4176602"/>
                <a:gd name="connsiteX10" fmla="*/ 3588941 w 3704053"/>
                <a:gd name="connsiteY10" fmla="*/ 3582034 h 4176602"/>
                <a:gd name="connsiteX11" fmla="*/ 3474641 w 3704053"/>
                <a:gd name="connsiteY11" fmla="*/ 3818516 h 4176602"/>
                <a:gd name="connsiteX12" fmla="*/ 3518599 w 3704053"/>
                <a:gd name="connsiteY12" fmla="*/ 4175357 h 4176602"/>
                <a:gd name="connsiteX0" fmla="*/ 3518599 w 3696908"/>
                <a:gd name="connsiteY0" fmla="*/ 4175357 h 4176602"/>
                <a:gd name="connsiteX1" fmla="*/ 1024297 w 3696908"/>
                <a:gd name="connsiteY1" fmla="*/ 3582004 h 4176602"/>
                <a:gd name="connsiteX2" fmla="*/ 873230 w 3696908"/>
                <a:gd name="connsiteY2" fmla="*/ 691225 h 4176602"/>
                <a:gd name="connsiteX3" fmla="*/ 3401215 w 3696908"/>
                <a:gd name="connsiteY3" fmla="*/ 0 h 4176602"/>
                <a:gd name="connsiteX4" fmla="*/ 3596824 w 3696908"/>
                <a:gd name="connsiteY4" fmla="*/ 1666523 h 4176602"/>
                <a:gd name="connsiteX5" fmla="*/ 3687477 w 3696908"/>
                <a:gd name="connsiteY5" fmla="*/ 1962127 h 4176602"/>
                <a:gd name="connsiteX6" fmla="*/ 3561351 w 3696908"/>
                <a:gd name="connsiteY6" fmla="*/ 2167078 h 4176602"/>
                <a:gd name="connsiteX7" fmla="*/ 3691418 w 3696908"/>
                <a:gd name="connsiteY7" fmla="*/ 2486330 h 4176602"/>
                <a:gd name="connsiteX8" fmla="*/ 3486465 w 3696908"/>
                <a:gd name="connsiteY8" fmla="*/ 2699165 h 4176602"/>
                <a:gd name="connsiteX9" fmla="*/ 3565293 w 3696908"/>
                <a:gd name="connsiteY9" fmla="*/ 3018416 h 4176602"/>
                <a:gd name="connsiteX10" fmla="*/ 3423403 w 3696908"/>
                <a:gd name="connsiteY10" fmla="*/ 3396789 h 4176602"/>
                <a:gd name="connsiteX11" fmla="*/ 3588941 w 3696908"/>
                <a:gd name="connsiteY11" fmla="*/ 3582034 h 4176602"/>
                <a:gd name="connsiteX12" fmla="*/ 3474641 w 3696908"/>
                <a:gd name="connsiteY12" fmla="*/ 3818516 h 4176602"/>
                <a:gd name="connsiteX13" fmla="*/ 3518599 w 3696908"/>
                <a:gd name="connsiteY13" fmla="*/ 4175357 h 4176602"/>
                <a:gd name="connsiteX0" fmla="*/ 3518599 w 3715967"/>
                <a:gd name="connsiteY0" fmla="*/ 4175357 h 4176602"/>
                <a:gd name="connsiteX1" fmla="*/ 1024297 w 3715967"/>
                <a:gd name="connsiteY1" fmla="*/ 3582004 h 4176602"/>
                <a:gd name="connsiteX2" fmla="*/ 873230 w 3715967"/>
                <a:gd name="connsiteY2" fmla="*/ 691225 h 4176602"/>
                <a:gd name="connsiteX3" fmla="*/ 3401215 w 3715967"/>
                <a:gd name="connsiteY3" fmla="*/ 0 h 4176602"/>
                <a:gd name="connsiteX4" fmla="*/ 3707183 w 3715967"/>
                <a:gd name="connsiteY4" fmla="*/ 1347271 h 4176602"/>
                <a:gd name="connsiteX5" fmla="*/ 3596824 w 3715967"/>
                <a:gd name="connsiteY5" fmla="*/ 1666523 h 4176602"/>
                <a:gd name="connsiteX6" fmla="*/ 3687477 w 3715967"/>
                <a:gd name="connsiteY6" fmla="*/ 1962127 h 4176602"/>
                <a:gd name="connsiteX7" fmla="*/ 3561351 w 3715967"/>
                <a:gd name="connsiteY7" fmla="*/ 2167078 h 4176602"/>
                <a:gd name="connsiteX8" fmla="*/ 3691418 w 3715967"/>
                <a:gd name="connsiteY8" fmla="*/ 2486330 h 4176602"/>
                <a:gd name="connsiteX9" fmla="*/ 3486465 w 3715967"/>
                <a:gd name="connsiteY9" fmla="*/ 2699165 h 4176602"/>
                <a:gd name="connsiteX10" fmla="*/ 3565293 w 3715967"/>
                <a:gd name="connsiteY10" fmla="*/ 3018416 h 4176602"/>
                <a:gd name="connsiteX11" fmla="*/ 3423403 w 3715967"/>
                <a:gd name="connsiteY11" fmla="*/ 3396789 h 4176602"/>
                <a:gd name="connsiteX12" fmla="*/ 3588941 w 3715967"/>
                <a:gd name="connsiteY12" fmla="*/ 3582034 h 4176602"/>
                <a:gd name="connsiteX13" fmla="*/ 3474641 w 3715967"/>
                <a:gd name="connsiteY13" fmla="*/ 3818516 h 4176602"/>
                <a:gd name="connsiteX14" fmla="*/ 3518599 w 3715967"/>
                <a:gd name="connsiteY14" fmla="*/ 4175357 h 4176602"/>
                <a:gd name="connsiteX0" fmla="*/ 3518599 w 3708368"/>
                <a:gd name="connsiteY0" fmla="*/ 4175357 h 4176602"/>
                <a:gd name="connsiteX1" fmla="*/ 1024297 w 3708368"/>
                <a:gd name="connsiteY1" fmla="*/ 3582004 h 4176602"/>
                <a:gd name="connsiteX2" fmla="*/ 873230 w 3708368"/>
                <a:gd name="connsiteY2" fmla="*/ 691225 h 4176602"/>
                <a:gd name="connsiteX3" fmla="*/ 3401215 w 3708368"/>
                <a:gd name="connsiteY3" fmla="*/ 0 h 4176602"/>
                <a:gd name="connsiteX4" fmla="*/ 3395814 w 3708368"/>
                <a:gd name="connsiteY4" fmla="*/ 815185 h 4176602"/>
                <a:gd name="connsiteX5" fmla="*/ 3707183 w 3708368"/>
                <a:gd name="connsiteY5" fmla="*/ 1347271 h 4176602"/>
                <a:gd name="connsiteX6" fmla="*/ 3596824 w 3708368"/>
                <a:gd name="connsiteY6" fmla="*/ 1666523 h 4176602"/>
                <a:gd name="connsiteX7" fmla="*/ 3687477 w 3708368"/>
                <a:gd name="connsiteY7" fmla="*/ 1962127 h 4176602"/>
                <a:gd name="connsiteX8" fmla="*/ 3561351 w 3708368"/>
                <a:gd name="connsiteY8" fmla="*/ 2167078 h 4176602"/>
                <a:gd name="connsiteX9" fmla="*/ 3691418 w 3708368"/>
                <a:gd name="connsiteY9" fmla="*/ 2486330 h 4176602"/>
                <a:gd name="connsiteX10" fmla="*/ 3486465 w 3708368"/>
                <a:gd name="connsiteY10" fmla="*/ 2699165 h 4176602"/>
                <a:gd name="connsiteX11" fmla="*/ 3565293 w 3708368"/>
                <a:gd name="connsiteY11" fmla="*/ 3018416 h 4176602"/>
                <a:gd name="connsiteX12" fmla="*/ 3423403 w 3708368"/>
                <a:gd name="connsiteY12" fmla="*/ 3396789 h 4176602"/>
                <a:gd name="connsiteX13" fmla="*/ 3588941 w 3708368"/>
                <a:gd name="connsiteY13" fmla="*/ 3582034 h 4176602"/>
                <a:gd name="connsiteX14" fmla="*/ 3474641 w 3708368"/>
                <a:gd name="connsiteY14" fmla="*/ 3818516 h 4176602"/>
                <a:gd name="connsiteX15" fmla="*/ 3518599 w 3708368"/>
                <a:gd name="connsiteY15" fmla="*/ 4175357 h 4176602"/>
                <a:gd name="connsiteX0" fmla="*/ 3518599 w 3707518"/>
                <a:gd name="connsiteY0" fmla="*/ 4175357 h 4176602"/>
                <a:gd name="connsiteX1" fmla="*/ 1024297 w 3707518"/>
                <a:gd name="connsiteY1" fmla="*/ 3582004 h 4176602"/>
                <a:gd name="connsiteX2" fmla="*/ 873230 w 3707518"/>
                <a:gd name="connsiteY2" fmla="*/ 691225 h 4176602"/>
                <a:gd name="connsiteX3" fmla="*/ 3401215 w 3707518"/>
                <a:gd name="connsiteY3" fmla="*/ 0 h 4176602"/>
                <a:gd name="connsiteX4" fmla="*/ 3395814 w 3707518"/>
                <a:gd name="connsiteY4" fmla="*/ 815185 h 4176602"/>
                <a:gd name="connsiteX5" fmla="*/ 3671711 w 3707518"/>
                <a:gd name="connsiteY5" fmla="*/ 1067434 h 4176602"/>
                <a:gd name="connsiteX6" fmla="*/ 3707183 w 3707518"/>
                <a:gd name="connsiteY6" fmla="*/ 1347271 h 4176602"/>
                <a:gd name="connsiteX7" fmla="*/ 3596824 w 3707518"/>
                <a:gd name="connsiteY7" fmla="*/ 1666523 h 4176602"/>
                <a:gd name="connsiteX8" fmla="*/ 3687477 w 3707518"/>
                <a:gd name="connsiteY8" fmla="*/ 1962127 h 4176602"/>
                <a:gd name="connsiteX9" fmla="*/ 3561351 w 3707518"/>
                <a:gd name="connsiteY9" fmla="*/ 2167078 h 4176602"/>
                <a:gd name="connsiteX10" fmla="*/ 3691418 w 3707518"/>
                <a:gd name="connsiteY10" fmla="*/ 2486330 h 4176602"/>
                <a:gd name="connsiteX11" fmla="*/ 3486465 w 3707518"/>
                <a:gd name="connsiteY11" fmla="*/ 2699165 h 4176602"/>
                <a:gd name="connsiteX12" fmla="*/ 3565293 w 3707518"/>
                <a:gd name="connsiteY12" fmla="*/ 3018416 h 4176602"/>
                <a:gd name="connsiteX13" fmla="*/ 3423403 w 3707518"/>
                <a:gd name="connsiteY13" fmla="*/ 3396789 h 4176602"/>
                <a:gd name="connsiteX14" fmla="*/ 3588941 w 3707518"/>
                <a:gd name="connsiteY14" fmla="*/ 3582034 h 4176602"/>
                <a:gd name="connsiteX15" fmla="*/ 3474641 w 3707518"/>
                <a:gd name="connsiteY15" fmla="*/ 3818516 h 4176602"/>
                <a:gd name="connsiteX16" fmla="*/ 3518599 w 3707518"/>
                <a:gd name="connsiteY16" fmla="*/ 4175357 h 4176602"/>
                <a:gd name="connsiteX0" fmla="*/ 3518599 w 3707518"/>
                <a:gd name="connsiteY0" fmla="*/ 4175619 h 4176864"/>
                <a:gd name="connsiteX1" fmla="*/ 1024297 w 3707518"/>
                <a:gd name="connsiteY1" fmla="*/ 3582266 h 4176864"/>
                <a:gd name="connsiteX2" fmla="*/ 873230 w 3707518"/>
                <a:gd name="connsiteY2" fmla="*/ 691487 h 4176864"/>
                <a:gd name="connsiteX3" fmla="*/ 3401215 w 3707518"/>
                <a:gd name="connsiteY3" fmla="*/ 262 h 4176864"/>
                <a:gd name="connsiteX4" fmla="*/ 3667770 w 3707518"/>
                <a:gd name="connsiteY4" fmla="*/ 539551 h 4176864"/>
                <a:gd name="connsiteX5" fmla="*/ 3395814 w 3707518"/>
                <a:gd name="connsiteY5" fmla="*/ 815447 h 4176864"/>
                <a:gd name="connsiteX6" fmla="*/ 3671711 w 3707518"/>
                <a:gd name="connsiteY6" fmla="*/ 1067696 h 4176864"/>
                <a:gd name="connsiteX7" fmla="*/ 3707183 w 3707518"/>
                <a:gd name="connsiteY7" fmla="*/ 1347533 h 4176864"/>
                <a:gd name="connsiteX8" fmla="*/ 3596824 w 3707518"/>
                <a:gd name="connsiteY8" fmla="*/ 1666785 h 4176864"/>
                <a:gd name="connsiteX9" fmla="*/ 3687477 w 3707518"/>
                <a:gd name="connsiteY9" fmla="*/ 1962389 h 4176864"/>
                <a:gd name="connsiteX10" fmla="*/ 3561351 w 3707518"/>
                <a:gd name="connsiteY10" fmla="*/ 2167340 h 4176864"/>
                <a:gd name="connsiteX11" fmla="*/ 3691418 w 3707518"/>
                <a:gd name="connsiteY11" fmla="*/ 2486592 h 4176864"/>
                <a:gd name="connsiteX12" fmla="*/ 3486465 w 3707518"/>
                <a:gd name="connsiteY12" fmla="*/ 2699427 h 4176864"/>
                <a:gd name="connsiteX13" fmla="*/ 3565293 w 3707518"/>
                <a:gd name="connsiteY13" fmla="*/ 3018678 h 4176864"/>
                <a:gd name="connsiteX14" fmla="*/ 3423403 w 3707518"/>
                <a:gd name="connsiteY14" fmla="*/ 3397051 h 4176864"/>
                <a:gd name="connsiteX15" fmla="*/ 3588941 w 3707518"/>
                <a:gd name="connsiteY15" fmla="*/ 3582296 h 4176864"/>
                <a:gd name="connsiteX16" fmla="*/ 3474641 w 3707518"/>
                <a:gd name="connsiteY16" fmla="*/ 3818778 h 4176864"/>
                <a:gd name="connsiteX17" fmla="*/ 3518599 w 3707518"/>
                <a:gd name="connsiteY17" fmla="*/ 4175619 h 417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07518" h="4176864">
                  <a:moveTo>
                    <a:pt x="3518599" y="4175619"/>
                  </a:moveTo>
                  <a:cubicBezTo>
                    <a:pt x="2590071" y="4195306"/>
                    <a:pt x="1688843" y="3980919"/>
                    <a:pt x="1024297" y="3582266"/>
                  </a:cubicBezTo>
                  <a:cubicBezTo>
                    <a:pt x="-280582" y="2799485"/>
                    <a:pt x="-347236" y="1524019"/>
                    <a:pt x="873230" y="691487"/>
                  </a:cubicBezTo>
                  <a:cubicBezTo>
                    <a:pt x="1518239" y="251499"/>
                    <a:pt x="2437077" y="262"/>
                    <a:pt x="3401215" y="262"/>
                  </a:cubicBezTo>
                  <a:cubicBezTo>
                    <a:pt x="3829528" y="-11923"/>
                    <a:pt x="3668670" y="403687"/>
                    <a:pt x="3667770" y="539551"/>
                  </a:cubicBezTo>
                  <a:cubicBezTo>
                    <a:pt x="3666870" y="675415"/>
                    <a:pt x="3357714" y="740561"/>
                    <a:pt x="3395814" y="815447"/>
                  </a:cubicBezTo>
                  <a:cubicBezTo>
                    <a:pt x="3420533" y="994666"/>
                    <a:pt x="3619816" y="979015"/>
                    <a:pt x="3671711" y="1067696"/>
                  </a:cubicBezTo>
                  <a:cubicBezTo>
                    <a:pt x="3723606" y="1156377"/>
                    <a:pt x="3699300" y="1248998"/>
                    <a:pt x="3707183" y="1347533"/>
                  </a:cubicBezTo>
                  <a:cubicBezTo>
                    <a:pt x="3715066" y="1446068"/>
                    <a:pt x="3581058" y="1577447"/>
                    <a:pt x="3596824" y="1666785"/>
                  </a:cubicBezTo>
                  <a:cubicBezTo>
                    <a:pt x="3612590" y="1756123"/>
                    <a:pt x="3709811" y="1882905"/>
                    <a:pt x="3687477" y="1962389"/>
                  </a:cubicBezTo>
                  <a:cubicBezTo>
                    <a:pt x="3665143" y="2041873"/>
                    <a:pt x="3537703" y="2091140"/>
                    <a:pt x="3561351" y="2167340"/>
                  </a:cubicBezTo>
                  <a:cubicBezTo>
                    <a:pt x="3584999" y="2243540"/>
                    <a:pt x="3726234" y="2409078"/>
                    <a:pt x="3691418" y="2486592"/>
                  </a:cubicBezTo>
                  <a:cubicBezTo>
                    <a:pt x="3656603" y="2564106"/>
                    <a:pt x="3474641" y="2611403"/>
                    <a:pt x="3486465" y="2699427"/>
                  </a:cubicBezTo>
                  <a:cubicBezTo>
                    <a:pt x="3498289" y="2787451"/>
                    <a:pt x="3591569" y="2905035"/>
                    <a:pt x="3565293" y="3018678"/>
                  </a:cubicBezTo>
                  <a:cubicBezTo>
                    <a:pt x="3539017" y="3132321"/>
                    <a:pt x="3401726" y="3298517"/>
                    <a:pt x="3423403" y="3397051"/>
                  </a:cubicBezTo>
                  <a:cubicBezTo>
                    <a:pt x="3445080" y="3495585"/>
                    <a:pt x="3607991" y="3518577"/>
                    <a:pt x="3588941" y="3582296"/>
                  </a:cubicBezTo>
                  <a:cubicBezTo>
                    <a:pt x="3569891" y="3646015"/>
                    <a:pt x="3466001" y="3719891"/>
                    <a:pt x="3474641" y="3818778"/>
                  </a:cubicBezTo>
                  <a:cubicBezTo>
                    <a:pt x="3476156" y="3935097"/>
                    <a:pt x="3517084" y="4059300"/>
                    <a:pt x="3518599" y="41756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582C">
                    <a:lumMod val="5000"/>
                    <a:lumOff val="95000"/>
                    <a:alpha val="30000"/>
                  </a:srgbClr>
                </a:gs>
                <a:gs pos="74000">
                  <a:srgbClr val="BD582C">
                    <a:lumMod val="45000"/>
                    <a:lumOff val="55000"/>
                  </a:srgbClr>
                </a:gs>
                <a:gs pos="83000">
                  <a:srgbClr val="BD582C">
                    <a:lumMod val="45000"/>
                    <a:lumOff val="55000"/>
                  </a:srgbClr>
                </a:gs>
                <a:gs pos="100000">
                  <a:srgbClr val="BD582C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5875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7C499C-2D0C-46DF-8824-4186CE742E02}"/>
                </a:ext>
              </a:extLst>
            </p:cNvPr>
            <p:cNvGrpSpPr/>
            <p:nvPr/>
          </p:nvGrpSpPr>
          <p:grpSpPr>
            <a:xfrm>
              <a:off x="3136108" y="1619251"/>
              <a:ext cx="4986812" cy="2873032"/>
              <a:chOff x="2531831" y="1891749"/>
              <a:chExt cx="4075743" cy="237955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A7E7F0-1C6B-7640-FCEC-44DEFE038B6B}"/>
                  </a:ext>
                </a:extLst>
              </p:cNvPr>
              <p:cNvSpPr/>
              <p:nvPr/>
            </p:nvSpPr>
            <p:spPr>
              <a:xfrm>
                <a:off x="3755659" y="1891749"/>
                <a:ext cx="1659320" cy="1659320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97000">
                    <a:srgbClr val="0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35">
                <a:extLst>
                  <a:ext uri="{FF2B5EF4-FFF2-40B4-BE49-F238E27FC236}">
                    <a16:creationId xmlns:a16="http://schemas.microsoft.com/office/drawing/2014/main" id="{4D34414D-5928-10EB-1706-178CF3140DF8}"/>
                  </a:ext>
                </a:extLst>
              </p:cNvPr>
              <p:cNvSpPr/>
              <p:nvPr/>
            </p:nvSpPr>
            <p:spPr>
              <a:xfrm>
                <a:off x="2715630" y="2040169"/>
                <a:ext cx="3380370" cy="2015849"/>
              </a:xfrm>
              <a:custGeom>
                <a:avLst/>
                <a:gdLst>
                  <a:gd name="connsiteX0" fmla="*/ 1205885 w 3528948"/>
                  <a:gd name="connsiteY0" fmla="*/ 1110963 h 2056183"/>
                  <a:gd name="connsiteX1" fmla="*/ 98496 w 3528948"/>
                  <a:gd name="connsiteY1" fmla="*/ 2025363 h 2056183"/>
                  <a:gd name="connsiteX2" fmla="*/ 3425258 w 3528948"/>
                  <a:gd name="connsiteY2" fmla="*/ 109258 h 2056183"/>
                  <a:gd name="connsiteX3" fmla="*/ 2680872 w 3528948"/>
                  <a:gd name="connsiteY3" fmla="*/ 242513 h 205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8948" h="2056183">
                    <a:moveTo>
                      <a:pt x="1205885" y="1110963"/>
                    </a:moveTo>
                    <a:cubicBezTo>
                      <a:pt x="467242" y="1651638"/>
                      <a:pt x="-271400" y="2192314"/>
                      <a:pt x="98496" y="2025363"/>
                    </a:cubicBezTo>
                    <a:cubicBezTo>
                      <a:pt x="468392" y="1858412"/>
                      <a:pt x="2994862" y="406400"/>
                      <a:pt x="3425258" y="109258"/>
                    </a:cubicBezTo>
                    <a:cubicBezTo>
                      <a:pt x="3855654" y="-187884"/>
                      <a:pt x="2815658" y="211880"/>
                      <a:pt x="2680872" y="24251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6">
                <a:extLst>
                  <a:ext uri="{FF2B5EF4-FFF2-40B4-BE49-F238E27FC236}">
                    <a16:creationId xmlns:a16="http://schemas.microsoft.com/office/drawing/2014/main" id="{E83E0D4D-BA39-B08E-0EB4-98ADF308D68B}"/>
                  </a:ext>
                </a:extLst>
              </p:cNvPr>
              <p:cNvSpPr/>
              <p:nvPr/>
            </p:nvSpPr>
            <p:spPr>
              <a:xfrm>
                <a:off x="2531831" y="2586971"/>
                <a:ext cx="3564169" cy="1121383"/>
              </a:xfrm>
              <a:custGeom>
                <a:avLst/>
                <a:gdLst>
                  <a:gd name="connsiteX0" fmla="*/ 1312574 w 3759367"/>
                  <a:gd name="connsiteY0" fmla="*/ 326243 h 1121383"/>
                  <a:gd name="connsiteX1" fmla="*/ 99501 w 3759367"/>
                  <a:gd name="connsiteY1" fmla="*/ 1121174 h 1121383"/>
                  <a:gd name="connsiteX2" fmla="*/ 3619252 w 3759367"/>
                  <a:gd name="connsiteY2" fmla="*/ 261913 h 1121383"/>
                  <a:gd name="connsiteX3" fmla="*/ 3021905 w 3759367"/>
                  <a:gd name="connsiteY3" fmla="*/ 0 h 112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9367" h="1121383">
                    <a:moveTo>
                      <a:pt x="1312574" y="326243"/>
                    </a:moveTo>
                    <a:cubicBezTo>
                      <a:pt x="513814" y="729069"/>
                      <a:pt x="-284945" y="1131896"/>
                      <a:pt x="99501" y="1121174"/>
                    </a:cubicBezTo>
                    <a:cubicBezTo>
                      <a:pt x="483947" y="1110452"/>
                      <a:pt x="3132185" y="448775"/>
                      <a:pt x="3619252" y="261913"/>
                    </a:cubicBezTo>
                    <a:cubicBezTo>
                      <a:pt x="4106319" y="75051"/>
                      <a:pt x="3179666" y="34462"/>
                      <a:pt x="3021905" y="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>
                    <a:alpha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7">
                <a:extLst>
                  <a:ext uri="{FF2B5EF4-FFF2-40B4-BE49-F238E27FC236}">
                    <a16:creationId xmlns:a16="http://schemas.microsoft.com/office/drawing/2014/main" id="{E1D17BFD-C732-A44C-0303-5DFAA213FDE8}"/>
                  </a:ext>
                </a:extLst>
              </p:cNvPr>
              <p:cNvSpPr/>
              <p:nvPr/>
            </p:nvSpPr>
            <p:spPr>
              <a:xfrm>
                <a:off x="2819400" y="2334238"/>
                <a:ext cx="3788174" cy="1937064"/>
              </a:xfrm>
              <a:custGeom>
                <a:avLst/>
                <a:gdLst>
                  <a:gd name="connsiteX0" fmla="*/ 1345091 w 4155773"/>
                  <a:gd name="connsiteY0" fmla="*/ 48718 h 1622407"/>
                  <a:gd name="connsiteX1" fmla="*/ 127423 w 4155773"/>
                  <a:gd name="connsiteY1" fmla="*/ 195757 h 1622407"/>
                  <a:gd name="connsiteX2" fmla="*/ 4060721 w 4155773"/>
                  <a:gd name="connsiteY2" fmla="*/ 1620199 h 1622407"/>
                  <a:gd name="connsiteX3" fmla="*/ 2953332 w 4155773"/>
                  <a:gd name="connsiteY3" fmla="*/ 526595 h 1622407"/>
                  <a:gd name="connsiteX0" fmla="*/ 1357525 w 4168207"/>
                  <a:gd name="connsiteY0" fmla="*/ 60378 h 1634067"/>
                  <a:gd name="connsiteX1" fmla="*/ 126072 w 4168207"/>
                  <a:gd name="connsiteY1" fmla="*/ 179847 h 1634067"/>
                  <a:gd name="connsiteX2" fmla="*/ 4073155 w 4168207"/>
                  <a:gd name="connsiteY2" fmla="*/ 1631859 h 1634067"/>
                  <a:gd name="connsiteX3" fmla="*/ 2965766 w 4168207"/>
                  <a:gd name="connsiteY3" fmla="*/ 538255 h 1634067"/>
                  <a:gd name="connsiteX0" fmla="*/ 1449313 w 4259995"/>
                  <a:gd name="connsiteY0" fmla="*/ 203144 h 1776833"/>
                  <a:gd name="connsiteX1" fmla="*/ 217860 w 4259995"/>
                  <a:gd name="connsiteY1" fmla="*/ 322613 h 1776833"/>
                  <a:gd name="connsiteX2" fmla="*/ 4164943 w 4259995"/>
                  <a:gd name="connsiteY2" fmla="*/ 1774625 h 1776833"/>
                  <a:gd name="connsiteX3" fmla="*/ 3057554 w 4259995"/>
                  <a:gd name="connsiteY3" fmla="*/ 681021 h 1776833"/>
                  <a:gd name="connsiteX0" fmla="*/ 1344648 w 3961162"/>
                  <a:gd name="connsiteY0" fmla="*/ 67830 h 1765347"/>
                  <a:gd name="connsiteX1" fmla="*/ 113195 w 3961162"/>
                  <a:gd name="connsiteY1" fmla="*/ 187299 h 1765347"/>
                  <a:gd name="connsiteX2" fmla="*/ 3853504 w 3961162"/>
                  <a:gd name="connsiteY2" fmla="*/ 1763375 h 1765347"/>
                  <a:gd name="connsiteX3" fmla="*/ 2952889 w 3961162"/>
                  <a:gd name="connsiteY3" fmla="*/ 545707 h 1765347"/>
                  <a:gd name="connsiteX0" fmla="*/ 915038 w 3531552"/>
                  <a:gd name="connsiteY0" fmla="*/ 9306 h 1706823"/>
                  <a:gd name="connsiteX1" fmla="*/ 184437 w 3531552"/>
                  <a:gd name="connsiteY1" fmla="*/ 450423 h 1706823"/>
                  <a:gd name="connsiteX2" fmla="*/ 3423894 w 3531552"/>
                  <a:gd name="connsiteY2" fmla="*/ 1704851 h 1706823"/>
                  <a:gd name="connsiteX3" fmla="*/ 2523279 w 3531552"/>
                  <a:gd name="connsiteY3" fmla="*/ 487183 h 1706823"/>
                  <a:gd name="connsiteX0" fmla="*/ 888064 w 3169969"/>
                  <a:gd name="connsiteY0" fmla="*/ 8837 h 1614625"/>
                  <a:gd name="connsiteX1" fmla="*/ 157463 w 3169969"/>
                  <a:gd name="connsiteY1" fmla="*/ 449954 h 1614625"/>
                  <a:gd name="connsiteX2" fmla="*/ 3029322 w 3169969"/>
                  <a:gd name="connsiteY2" fmla="*/ 1612483 h 1614625"/>
                  <a:gd name="connsiteX3" fmla="*/ 2496305 w 3169969"/>
                  <a:gd name="connsiteY3" fmla="*/ 486714 h 1614625"/>
                  <a:gd name="connsiteX0" fmla="*/ 763863 w 3045768"/>
                  <a:gd name="connsiteY0" fmla="*/ 64445 h 1670233"/>
                  <a:gd name="connsiteX1" fmla="*/ 198681 w 3045768"/>
                  <a:gd name="connsiteY1" fmla="*/ 179319 h 1670233"/>
                  <a:gd name="connsiteX2" fmla="*/ 2905121 w 3045768"/>
                  <a:gd name="connsiteY2" fmla="*/ 1668091 h 1670233"/>
                  <a:gd name="connsiteX3" fmla="*/ 2372104 w 3045768"/>
                  <a:gd name="connsiteY3" fmla="*/ 542322 h 1670233"/>
                  <a:gd name="connsiteX0" fmla="*/ 710320 w 2992225"/>
                  <a:gd name="connsiteY0" fmla="*/ 194714 h 1800502"/>
                  <a:gd name="connsiteX1" fmla="*/ 145138 w 2992225"/>
                  <a:gd name="connsiteY1" fmla="*/ 309588 h 1800502"/>
                  <a:gd name="connsiteX2" fmla="*/ 2851578 w 2992225"/>
                  <a:gd name="connsiteY2" fmla="*/ 1798360 h 1800502"/>
                  <a:gd name="connsiteX3" fmla="*/ 2318561 w 2992225"/>
                  <a:gd name="connsiteY3" fmla="*/ 672591 h 1800502"/>
                  <a:gd name="connsiteX0" fmla="*/ 710320 w 3047200"/>
                  <a:gd name="connsiteY0" fmla="*/ 194714 h 1800804"/>
                  <a:gd name="connsiteX1" fmla="*/ 145138 w 3047200"/>
                  <a:gd name="connsiteY1" fmla="*/ 309588 h 1800804"/>
                  <a:gd name="connsiteX2" fmla="*/ 2851578 w 3047200"/>
                  <a:gd name="connsiteY2" fmla="*/ 1798360 h 1800804"/>
                  <a:gd name="connsiteX3" fmla="*/ 2318561 w 3047200"/>
                  <a:gd name="connsiteY3" fmla="*/ 672591 h 1800804"/>
                  <a:gd name="connsiteX0" fmla="*/ 755518 w 3633103"/>
                  <a:gd name="connsiteY0" fmla="*/ 206039 h 2055158"/>
                  <a:gd name="connsiteX1" fmla="*/ 190336 w 3633103"/>
                  <a:gd name="connsiteY1" fmla="*/ 320913 h 2055158"/>
                  <a:gd name="connsiteX2" fmla="*/ 3517097 w 3633103"/>
                  <a:gd name="connsiteY2" fmla="*/ 2053219 h 2055158"/>
                  <a:gd name="connsiteX3" fmla="*/ 2363759 w 3633103"/>
                  <a:gd name="connsiteY3" fmla="*/ 683916 h 2055158"/>
                  <a:gd name="connsiteX0" fmla="*/ 806358 w 3615018"/>
                  <a:gd name="connsiteY0" fmla="*/ 183268 h 2115097"/>
                  <a:gd name="connsiteX1" fmla="*/ 172251 w 3615018"/>
                  <a:gd name="connsiteY1" fmla="*/ 380852 h 2115097"/>
                  <a:gd name="connsiteX2" fmla="*/ 3499012 w 3615018"/>
                  <a:gd name="connsiteY2" fmla="*/ 2113158 h 2115097"/>
                  <a:gd name="connsiteX3" fmla="*/ 2345674 w 3615018"/>
                  <a:gd name="connsiteY3" fmla="*/ 743855 h 2115097"/>
                  <a:gd name="connsiteX0" fmla="*/ 1012571 w 3821231"/>
                  <a:gd name="connsiteY0" fmla="*/ 270876 h 2202705"/>
                  <a:gd name="connsiteX1" fmla="*/ 378464 w 3821231"/>
                  <a:gd name="connsiteY1" fmla="*/ 468460 h 2202705"/>
                  <a:gd name="connsiteX2" fmla="*/ 3705225 w 3821231"/>
                  <a:gd name="connsiteY2" fmla="*/ 2200766 h 2202705"/>
                  <a:gd name="connsiteX3" fmla="*/ 2551887 w 3821231"/>
                  <a:gd name="connsiteY3" fmla="*/ 831463 h 2202705"/>
                  <a:gd name="connsiteX0" fmla="*/ 1012571 w 3919223"/>
                  <a:gd name="connsiteY0" fmla="*/ 270876 h 2203883"/>
                  <a:gd name="connsiteX1" fmla="*/ 378464 w 3919223"/>
                  <a:gd name="connsiteY1" fmla="*/ 468460 h 2203883"/>
                  <a:gd name="connsiteX2" fmla="*/ 3705225 w 3919223"/>
                  <a:gd name="connsiteY2" fmla="*/ 2200766 h 2203883"/>
                  <a:gd name="connsiteX3" fmla="*/ 3254918 w 3919223"/>
                  <a:gd name="connsiteY3" fmla="*/ 1277176 h 2203883"/>
                  <a:gd name="connsiteX0" fmla="*/ 1012571 w 3814123"/>
                  <a:gd name="connsiteY0" fmla="*/ 270876 h 2203336"/>
                  <a:gd name="connsiteX1" fmla="*/ 378464 w 3814123"/>
                  <a:gd name="connsiteY1" fmla="*/ 468460 h 2203336"/>
                  <a:gd name="connsiteX2" fmla="*/ 3705225 w 3814123"/>
                  <a:gd name="connsiteY2" fmla="*/ 2200766 h 2203336"/>
                  <a:gd name="connsiteX3" fmla="*/ 2455392 w 3814123"/>
                  <a:gd name="connsiteY3" fmla="*/ 1120947 h 2203336"/>
                  <a:gd name="connsiteX0" fmla="*/ 1028421 w 3829973"/>
                  <a:gd name="connsiteY0" fmla="*/ 209469 h 2141929"/>
                  <a:gd name="connsiteX1" fmla="*/ 366745 w 3829973"/>
                  <a:gd name="connsiteY1" fmla="*/ 682752 h 2141929"/>
                  <a:gd name="connsiteX2" fmla="*/ 3721075 w 3829973"/>
                  <a:gd name="connsiteY2" fmla="*/ 2139359 h 2141929"/>
                  <a:gd name="connsiteX3" fmla="*/ 2471242 w 3829973"/>
                  <a:gd name="connsiteY3" fmla="*/ 1059540 h 2141929"/>
                  <a:gd name="connsiteX0" fmla="*/ 1028421 w 3829973"/>
                  <a:gd name="connsiteY0" fmla="*/ 208751 h 2141211"/>
                  <a:gd name="connsiteX1" fmla="*/ 366745 w 3829973"/>
                  <a:gd name="connsiteY1" fmla="*/ 682034 h 2141211"/>
                  <a:gd name="connsiteX2" fmla="*/ 3721075 w 3829973"/>
                  <a:gd name="connsiteY2" fmla="*/ 2138641 h 2141211"/>
                  <a:gd name="connsiteX3" fmla="*/ 2471242 w 3829973"/>
                  <a:gd name="connsiteY3" fmla="*/ 1058822 h 2141211"/>
                  <a:gd name="connsiteX0" fmla="*/ 1045318 w 3846870"/>
                  <a:gd name="connsiteY0" fmla="*/ 57974 h 1990434"/>
                  <a:gd name="connsiteX1" fmla="*/ 383642 w 3846870"/>
                  <a:gd name="connsiteY1" fmla="*/ 531257 h 1990434"/>
                  <a:gd name="connsiteX2" fmla="*/ 3737972 w 3846870"/>
                  <a:gd name="connsiteY2" fmla="*/ 1987864 h 1990434"/>
                  <a:gd name="connsiteX3" fmla="*/ 2488139 w 3846870"/>
                  <a:gd name="connsiteY3" fmla="*/ 908045 h 1990434"/>
                  <a:gd name="connsiteX0" fmla="*/ 1024935 w 3867842"/>
                  <a:gd name="connsiteY0" fmla="*/ 64339 h 1937064"/>
                  <a:gd name="connsiteX1" fmla="*/ 404614 w 3867842"/>
                  <a:gd name="connsiteY1" fmla="*/ 477887 h 1937064"/>
                  <a:gd name="connsiteX2" fmla="*/ 3758944 w 3867842"/>
                  <a:gd name="connsiteY2" fmla="*/ 1934494 h 1937064"/>
                  <a:gd name="connsiteX3" fmla="*/ 2509111 w 3867842"/>
                  <a:gd name="connsiteY3" fmla="*/ 854675 h 193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7842" h="1937064">
                    <a:moveTo>
                      <a:pt x="1024935" y="64339"/>
                    </a:moveTo>
                    <a:cubicBezTo>
                      <a:pt x="-416738" y="-135543"/>
                      <a:pt x="-51054" y="166195"/>
                      <a:pt x="404614" y="477887"/>
                    </a:cubicBezTo>
                    <a:cubicBezTo>
                      <a:pt x="860282" y="789579"/>
                      <a:pt x="3287959" y="1879354"/>
                      <a:pt x="3758944" y="1934494"/>
                    </a:cubicBezTo>
                    <a:cubicBezTo>
                      <a:pt x="4229929" y="1989634"/>
                      <a:pt x="3053615" y="1142626"/>
                      <a:pt x="2509111" y="85467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>
                    <a:alpha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900AB7D-BE63-3755-1F40-31E2B45E9F65}"/>
                  </a:ext>
                </a:extLst>
              </p:cNvPr>
              <p:cNvSpPr/>
              <p:nvPr/>
            </p:nvSpPr>
            <p:spPr>
              <a:xfrm flipH="1">
                <a:off x="5578530" y="2284341"/>
                <a:ext cx="176959" cy="176959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97000">
                    <a:srgbClr val="0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39">
                <a:extLst>
                  <a:ext uri="{FF2B5EF4-FFF2-40B4-BE49-F238E27FC236}">
                    <a16:creationId xmlns:a16="http://schemas.microsoft.com/office/drawing/2014/main" id="{55925C47-DF52-F6CB-0B56-0DE55EB2F47C}"/>
                  </a:ext>
                </a:extLst>
              </p:cNvPr>
              <p:cNvSpPr/>
              <p:nvPr/>
            </p:nvSpPr>
            <p:spPr>
              <a:xfrm>
                <a:off x="2531831" y="2499625"/>
                <a:ext cx="3788174" cy="926105"/>
              </a:xfrm>
              <a:custGeom>
                <a:avLst/>
                <a:gdLst>
                  <a:gd name="connsiteX0" fmla="*/ 1383803 w 4277291"/>
                  <a:gd name="connsiteY0" fmla="*/ 75624 h 926105"/>
                  <a:gd name="connsiteX1" fmla="*/ 129374 w 4277291"/>
                  <a:gd name="connsiteY1" fmla="*/ 71029 h 926105"/>
                  <a:gd name="connsiteX2" fmla="*/ 4154572 w 4277291"/>
                  <a:gd name="connsiteY2" fmla="*/ 824605 h 926105"/>
                  <a:gd name="connsiteX3" fmla="*/ 2845005 w 4277291"/>
                  <a:gd name="connsiteY3" fmla="*/ 898125 h 92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7291" h="926105">
                    <a:moveTo>
                      <a:pt x="1383803" y="75624"/>
                    </a:moveTo>
                    <a:cubicBezTo>
                      <a:pt x="525691" y="10911"/>
                      <a:pt x="-332421" y="-53801"/>
                      <a:pt x="129374" y="71029"/>
                    </a:cubicBezTo>
                    <a:cubicBezTo>
                      <a:pt x="591169" y="195859"/>
                      <a:pt x="3701967" y="686756"/>
                      <a:pt x="4154572" y="824605"/>
                    </a:cubicBezTo>
                    <a:cubicBezTo>
                      <a:pt x="4607177" y="962454"/>
                      <a:pt x="3726091" y="930289"/>
                      <a:pt x="2845005" y="89812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>
                    <a:alpha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直接连接符 7 1 1 2 1 2 1">
              <a:extLst>
                <a:ext uri="{FF2B5EF4-FFF2-40B4-BE49-F238E27FC236}">
                  <a16:creationId xmlns:a16="http://schemas.microsoft.com/office/drawing/2014/main" id="{2E5CDB49-D2EE-37F2-DE08-36AA0B8F4189}"/>
                </a:ext>
              </a:extLst>
            </p:cNvPr>
            <p:cNvCxnSpPr>
              <a:cxnSpLocks/>
            </p:cNvCxnSpPr>
            <p:nvPr/>
          </p:nvCxnSpPr>
          <p:spPr>
            <a:xfrm>
              <a:off x="5648621" y="871045"/>
              <a:ext cx="0" cy="927406"/>
            </a:xfrm>
            <a:prstGeom prst="line">
              <a:avLst/>
            </a:prstGeom>
            <a:noFill/>
            <a:ln w="38100" cap="flat" cmpd="sng" algn="ctr">
              <a:solidFill>
                <a:srgbClr val="E48312"/>
              </a:solidFill>
              <a:prstDash val="solid"/>
              <a:head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58E6B-FEEF-E6E1-D779-494D02FB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4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A064C-2E41-7448-DF7B-FEB49BDB3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D0A8-A313-2D86-C3F6-145E7FF5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Scalar sector</a:t>
            </a:r>
          </a:p>
        </p:txBody>
      </p:sp>
      <p:sp>
        <p:nvSpPr>
          <p:cNvPr id="75" name="文本框 4">
            <a:extLst>
              <a:ext uri="{FF2B5EF4-FFF2-40B4-BE49-F238E27FC236}">
                <a16:creationId xmlns:a16="http://schemas.microsoft.com/office/drawing/2014/main" id="{53767BA3-A5D4-B43C-4644-C1A439A5AC01}"/>
              </a:ext>
            </a:extLst>
          </p:cNvPr>
          <p:cNvSpPr txBox="1"/>
          <p:nvPr/>
        </p:nvSpPr>
        <p:spPr>
          <a:xfrm>
            <a:off x="2372151" y="6521048"/>
            <a:ext cx="4822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(Li, W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Bourg, LaHaye, Yunes, &amp; HY,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2507.02045)</a:t>
            </a:r>
          </a:p>
        </p:txBody>
      </p:sp>
      <p:pic>
        <p:nvPicPr>
          <p:cNvPr id="4" name="Picture 3" descr="A graph with a blue line&#10;&#10;AI-generated content may be incorrect.">
            <a:extLst>
              <a:ext uri="{FF2B5EF4-FFF2-40B4-BE49-F238E27FC236}">
                <a16:creationId xmlns:a16="http://schemas.microsoft.com/office/drawing/2014/main" id="{F99595B3-E793-4C65-ACAE-3DAC8AD55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54" y="2294504"/>
            <a:ext cx="5140401" cy="3725055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xcolor}&#10;\pagestyle{empty}&#10;\newcommand{\GR}{{\mbox{\tiny GR}}}&#10;\newcommand{\typeD}{{\mbox{\tiny D}}}&#10;\newcommand{\nonD}{{\mbox{\tiny non-D}}}&#10;\makeatletter&#10;\newcommand*{\rom}[1]{\expandafter\@slowromancap\romannumeral #1@}&#10;\makeatother&#10;\begin{document}&#10;&#10;&#10;$M=10^6M_{\odot}$, $\epsilon=10^{-5}$, $\mu M=0.3$, $M_c=10^{-4}M$, $a=0.88M$&#10;&#10;\end{document}" title="IguanaTex Bitmap Display">
            <a:extLst>
              <a:ext uri="{FF2B5EF4-FFF2-40B4-BE49-F238E27FC236}">
                <a16:creationId xmlns:a16="http://schemas.microsoft.com/office/drawing/2014/main" id="{36AE7D16-65C6-FDE8-3CAB-BE2A4C0A79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42" y="1577244"/>
            <a:ext cx="5377221" cy="2157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0DFCD0-4E50-096B-30FC-46418FA7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4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Conclusion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2CFB3C-0955-462F-AD29-72965202518E}"/>
              </a:ext>
            </a:extLst>
          </p:cNvPr>
          <p:cNvSpPr txBox="1"/>
          <p:nvPr/>
        </p:nvSpPr>
        <p:spPr>
          <a:xfrm>
            <a:off x="971457" y="1397675"/>
            <a:ext cx="758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F87AF-1479-499B-9B9C-B1EF4140CD87}"/>
              </a:ext>
            </a:extLst>
          </p:cNvPr>
          <p:cNvSpPr txBox="1"/>
          <p:nvPr/>
        </p:nvSpPr>
        <p:spPr>
          <a:xfrm>
            <a:off x="971457" y="1397675"/>
            <a:ext cx="7987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and dry EMRIs are likely primary formation channels of EMRIs.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and dry EMRIs have distinct predictions. They can be used for population study with a set of events.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Probing formation channels through distribution of EMRI observables: eccentricity, inclination,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mass,..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impact on waveforms: extra dissipation channel, extra gravitational field, resonances.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0736DA-944A-CC32-F73B-4AA8EACD4BA0}"/>
              </a:ext>
            </a:extLst>
          </p:cNvPr>
          <p:cNvSpPr/>
          <p:nvPr/>
        </p:nvSpPr>
        <p:spPr>
          <a:xfrm>
            <a:off x="4361363" y="5142230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7F565B-8F87-765F-C94E-52506FCE4FBF}"/>
              </a:ext>
            </a:extLst>
          </p:cNvPr>
          <p:cNvSpPr/>
          <p:nvPr/>
        </p:nvSpPr>
        <p:spPr>
          <a:xfrm>
            <a:off x="4035227" y="5464438"/>
            <a:ext cx="1426464" cy="203810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CB6528-8833-6DEF-A454-83DAE189A4C7}"/>
              </a:ext>
            </a:extLst>
          </p:cNvPr>
          <p:cNvSpPr/>
          <p:nvPr/>
        </p:nvSpPr>
        <p:spPr>
          <a:xfrm>
            <a:off x="5397683" y="5509752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50074E-D8AC-1FEB-4BB3-D54777EA7C6E}"/>
              </a:ext>
            </a:extLst>
          </p:cNvPr>
          <p:cNvSpPr/>
          <p:nvPr/>
        </p:nvSpPr>
        <p:spPr>
          <a:xfrm>
            <a:off x="6419634" y="4699968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66ABAF-5186-14EC-998D-CD071238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84" y="4311140"/>
            <a:ext cx="3143842" cy="2298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334B9C-3945-FBEA-4E24-C5C993B3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00" y="4451836"/>
            <a:ext cx="1931373" cy="18623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EC7E8-25B6-152E-8A44-8EDC5B73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5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Extreme Mass Ratio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Inspirals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(EMRIs)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74135"/>
            <a:ext cx="8140699" cy="4651744"/>
          </a:xfrm>
        </p:spPr>
        <p:txBody>
          <a:bodyPr>
            <a:normAutofit/>
          </a:bodyPr>
          <a:lstStyle/>
          <a:p>
            <a:pPr algn="just">
              <a:spcBef>
                <a:spcPts val="680"/>
              </a:spcBef>
              <a:spcAft>
                <a:spcPts val="68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mass-ratio inspirals: stellar-mass object (black holes, neutron stars, compact stars) orbiting around the massive black hole (10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solar mass). </a:t>
            </a:r>
          </a:p>
          <a:p>
            <a:pPr algn="just">
              <a:spcBef>
                <a:spcPts val="680"/>
              </a:spcBef>
              <a:spcAft>
                <a:spcPts val="680"/>
              </a:spcAft>
            </a:pPr>
            <a:endParaRPr lang="en-US" sz="2000" dirty="0">
              <a:solidFill>
                <a:srgbClr val="421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38" y="2896106"/>
            <a:ext cx="4432323" cy="33212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3F4C5-E102-871E-F922-8EDBDDD5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7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0A89D-2CCB-DE94-D467-34E8FA1EA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899C-DAF4-F374-9B55-6B159B80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Extreme Mass Ratio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Inspirals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(EMRIs)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CC99D89-31A8-FD5D-64F1-EC40DFE5DA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74135"/>
                <a:ext cx="8140699" cy="4651744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680"/>
                  </a:spcBef>
                  <a:spcAft>
                    <a:spcPts val="68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Extreme mass-ratio inspirals: stellar-mass object (black holes, neutron stars, compact stars) orbiting around the massive black hole (10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-10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solar mass). </a:t>
                </a:r>
              </a:p>
              <a:p>
                <a:pPr algn="just">
                  <a:spcBef>
                    <a:spcPts val="680"/>
                  </a:spcBef>
                  <a:spcAft>
                    <a:spcPts val="680"/>
                  </a:spcAft>
                </a:pP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typical EMRI is in-band for 10</a:t>
                </a:r>
                <a:r>
                  <a:rPr lang="en-CA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-10</a:t>
                </a:r>
                <a:r>
                  <a:rPr lang="en-CA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cycles.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EMRI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ideal tool for measuring </a:t>
                </a:r>
                <a:r>
                  <a:rPr lang="en-US" sz="2000" dirty="0">
                    <a:solidFill>
                      <a:srgbClr val="421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perturbations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opportunities for studying astrophysics and fundamental physics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uncertainty of eccentricity, spin, mass ~</a:t>
                </a:r>
                <a:r>
                  <a:rPr lang="en-C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sz="2000" dirty="0">
                    <a:solidFill>
                      <a:srgbClr val="421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CA" sz="2000" baseline="30000" dirty="0">
                    <a:solidFill>
                      <a:srgbClr val="421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 </a:t>
                </a:r>
                <a:r>
                  <a:rPr lang="en-CA" sz="2000" dirty="0">
                    <a:solidFill>
                      <a:srgbClr val="421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- 10</a:t>
                </a:r>
                <a:r>
                  <a:rPr lang="en-CA" sz="2000" baseline="30000" dirty="0">
                    <a:solidFill>
                      <a:srgbClr val="421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endParaRPr lang="en-US" sz="2000" baseline="30000" dirty="0">
                  <a:solidFill>
                    <a:srgbClr val="421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80"/>
                  </a:spcBef>
                  <a:spcAft>
                    <a:spcPts val="680"/>
                  </a:spcAft>
                </a:pPr>
                <a:endParaRPr lang="en-US" sz="2000" dirty="0">
                  <a:solidFill>
                    <a:srgbClr val="421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CC99D89-31A8-FD5D-64F1-EC40DFE5D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74135"/>
                <a:ext cx="8140699" cy="4651744"/>
              </a:xfrm>
              <a:blipFill>
                <a:blip r:embed="rId2"/>
                <a:stretch>
                  <a:fillRect l="-624" t="-817" r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55141-1035-A76B-4C10-21A9D9FF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49644-71D9-9316-11FE-1D0C9A1EF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51443D31-864A-E903-C245-D3C89CE66AE1}"/>
              </a:ext>
            </a:extLst>
          </p:cNvPr>
          <p:cNvSpPr/>
          <p:nvPr/>
        </p:nvSpPr>
        <p:spPr>
          <a:xfrm>
            <a:off x="1049698" y="4390432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7A4DC-F2C0-FEBE-DEB2-935DA70D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Formation of EMRI systems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E7B8E7-621F-71AF-65C6-77F3B1E220D6}"/>
              </a:ext>
            </a:extLst>
          </p:cNvPr>
          <p:cNvSpPr txBox="1"/>
          <p:nvPr/>
        </p:nvSpPr>
        <p:spPr>
          <a:xfrm>
            <a:off x="971457" y="935858"/>
            <a:ext cx="75828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channels considered here: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dirty="0">
                <a:solidFill>
                  <a:srgbClr val="421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formation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which is mainly driven by multi-body scattering in the nuclear star cluster.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dirty="0">
                <a:solidFill>
                  <a:srgbClr val="421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formation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which is assisted by the accretion flow around the massive black hole;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75B919-8366-901D-7D6A-57F167311A13}"/>
              </a:ext>
            </a:extLst>
          </p:cNvPr>
          <p:cNvSpPr/>
          <p:nvPr/>
        </p:nvSpPr>
        <p:spPr>
          <a:xfrm>
            <a:off x="2111249" y="4282149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4FEAFC-EBB6-52C6-FD24-5DDE28F94EC7}"/>
              </a:ext>
            </a:extLst>
          </p:cNvPr>
          <p:cNvSpPr/>
          <p:nvPr/>
        </p:nvSpPr>
        <p:spPr>
          <a:xfrm>
            <a:off x="3295679" y="4497271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C4BC12E-2816-FC32-754F-2923889DC4A0}"/>
              </a:ext>
            </a:extLst>
          </p:cNvPr>
          <p:cNvSpPr/>
          <p:nvPr/>
        </p:nvSpPr>
        <p:spPr>
          <a:xfrm>
            <a:off x="3509039" y="467100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6073FBA-9FDF-F383-127C-91F0B9921C25}"/>
              </a:ext>
            </a:extLst>
          </p:cNvPr>
          <p:cNvSpPr/>
          <p:nvPr/>
        </p:nvSpPr>
        <p:spPr>
          <a:xfrm>
            <a:off x="3298727" y="4506415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A53378-B958-E736-ED3E-E82E4496A693}"/>
              </a:ext>
            </a:extLst>
          </p:cNvPr>
          <p:cNvSpPr/>
          <p:nvPr/>
        </p:nvSpPr>
        <p:spPr>
          <a:xfrm>
            <a:off x="5986837" y="4393807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A0BF2C-0E5F-2A89-E1E1-FEC26B533CDA}"/>
              </a:ext>
            </a:extLst>
          </p:cNvPr>
          <p:cNvSpPr/>
          <p:nvPr/>
        </p:nvSpPr>
        <p:spPr>
          <a:xfrm>
            <a:off x="6631771" y="4197449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EEA03C0-CBAD-069C-4F52-69FD09894954}"/>
              </a:ext>
            </a:extLst>
          </p:cNvPr>
          <p:cNvSpPr/>
          <p:nvPr/>
        </p:nvSpPr>
        <p:spPr>
          <a:xfrm>
            <a:off x="6845131" y="4371185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ED756D1-A7A9-0D20-D3BD-384C18414FF3}"/>
              </a:ext>
            </a:extLst>
          </p:cNvPr>
          <p:cNvSpPr/>
          <p:nvPr/>
        </p:nvSpPr>
        <p:spPr>
          <a:xfrm>
            <a:off x="6634819" y="4206593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5A28301-6A12-C2B4-55B9-9A534F983C4D}"/>
              </a:ext>
            </a:extLst>
          </p:cNvPr>
          <p:cNvSpPr/>
          <p:nvPr/>
        </p:nvSpPr>
        <p:spPr>
          <a:xfrm>
            <a:off x="7661825" y="4282149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B06270A-3615-AB9A-B2D8-7880A94BE576}"/>
              </a:ext>
            </a:extLst>
          </p:cNvPr>
          <p:cNvSpPr/>
          <p:nvPr/>
        </p:nvSpPr>
        <p:spPr>
          <a:xfrm>
            <a:off x="5698801" y="4034100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B3CA685-2147-DD15-8DCD-9A22C2A14E21}"/>
              </a:ext>
            </a:extLst>
          </p:cNvPr>
          <p:cNvSpPr/>
          <p:nvPr/>
        </p:nvSpPr>
        <p:spPr>
          <a:xfrm>
            <a:off x="5634793" y="5273306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DBE8481-FDF9-4731-261E-992CF0A2DF01}"/>
              </a:ext>
            </a:extLst>
          </p:cNvPr>
          <p:cNvSpPr/>
          <p:nvPr/>
        </p:nvSpPr>
        <p:spPr>
          <a:xfrm>
            <a:off x="7070401" y="5328170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407F193-2118-C2F2-95BC-90451AF10F69}"/>
              </a:ext>
            </a:extLst>
          </p:cNvPr>
          <p:cNvSpPr/>
          <p:nvPr/>
        </p:nvSpPr>
        <p:spPr>
          <a:xfrm>
            <a:off x="7971650" y="5218442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4772D4F-2583-CE0A-108B-CCB0635BF6F3}"/>
              </a:ext>
            </a:extLst>
          </p:cNvPr>
          <p:cNvSpPr/>
          <p:nvPr/>
        </p:nvSpPr>
        <p:spPr>
          <a:xfrm>
            <a:off x="1701011" y="4624180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D9D3D-D583-6371-5A6A-1D916E7A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5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Wet Formation Channel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7A9528-95FA-9642-B729-01C330BB643B}"/>
              </a:ext>
            </a:extLst>
          </p:cNvPr>
          <p:cNvSpPr/>
          <p:nvPr/>
        </p:nvSpPr>
        <p:spPr>
          <a:xfrm>
            <a:off x="2922040" y="1647232"/>
            <a:ext cx="3264408" cy="54085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16A675-291F-2949-9782-0CCE44125EDA}"/>
              </a:ext>
            </a:extLst>
          </p:cNvPr>
          <p:cNvSpPr/>
          <p:nvPr/>
        </p:nvSpPr>
        <p:spPr>
          <a:xfrm>
            <a:off x="3983591" y="1538949"/>
            <a:ext cx="777240" cy="7498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043F8B-E32C-C54C-A270-8A833BAB13B3}"/>
              </a:ext>
            </a:extLst>
          </p:cNvPr>
          <p:cNvSpPr/>
          <p:nvPr/>
        </p:nvSpPr>
        <p:spPr>
          <a:xfrm>
            <a:off x="5168021" y="1754071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2AC4E4-6254-8B43-8E27-D4C1CE917B28}"/>
              </a:ext>
            </a:extLst>
          </p:cNvPr>
          <p:cNvSpPr/>
          <p:nvPr/>
        </p:nvSpPr>
        <p:spPr>
          <a:xfrm>
            <a:off x="5381381" y="1927807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C46BB-621F-8B42-819A-05DFC660E346}"/>
              </a:ext>
            </a:extLst>
          </p:cNvPr>
          <p:cNvSpPr/>
          <p:nvPr/>
        </p:nvSpPr>
        <p:spPr>
          <a:xfrm>
            <a:off x="5171069" y="1763215"/>
            <a:ext cx="326136" cy="260841"/>
          </a:xfrm>
          <a:prstGeom prst="ellipse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5FE2A3-2D37-3640-A119-379C9515CEF1}"/>
              </a:ext>
            </a:extLst>
          </p:cNvPr>
          <p:cNvSpPr/>
          <p:nvPr/>
        </p:nvSpPr>
        <p:spPr>
          <a:xfrm>
            <a:off x="3573353" y="1880980"/>
            <a:ext cx="128016" cy="109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6CB69-ED94-834D-B34A-5AE50AC65E1C}"/>
              </a:ext>
            </a:extLst>
          </p:cNvPr>
          <p:cNvSpPr txBox="1"/>
          <p:nvPr/>
        </p:nvSpPr>
        <p:spPr>
          <a:xfrm>
            <a:off x="336662" y="2569332"/>
            <a:ext cx="8435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wet formation channel relies on the interaction between the accretion disk and the nuclear cluster around the supermassive black holes. The rate calculation requires consistent modelling for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disk+cluster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Roughly 1% of local galaxies and 10% of high-redshift galaxies have AGNs. However, AGNs will dramatically accelerate EMRI formations.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trapped in accretion disk may form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sBHBs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 promising source for ground-based gravitational wave detection.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6AD08-6C03-1B2A-F05C-69811743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6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859" y="274638"/>
            <a:ext cx="843516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Comparison between Dry/Wet Formations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6E0F9B-36B3-4EC9-8139-4BAB66C91BEB}"/>
              </a:ext>
            </a:extLst>
          </p:cNvPr>
          <p:cNvSpPr txBox="1"/>
          <p:nvPr/>
        </p:nvSpPr>
        <p:spPr>
          <a:xfrm>
            <a:off x="593640" y="2359181"/>
            <a:ext cx="8435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876663-1DFD-E44D-8804-7D8972B6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235151"/>
            <a:ext cx="7861300" cy="3517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80CDC-CD5E-9E47-8E71-7229EE49249B}"/>
              </a:ext>
            </a:extLst>
          </p:cNvPr>
          <p:cNvSpPr txBox="1"/>
          <p:nvPr/>
        </p:nvSpPr>
        <p:spPr>
          <a:xfrm>
            <a:off x="354418" y="4838596"/>
            <a:ext cx="8435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EMRIs may be at least as frequent as dry EMRIs.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EMRIs have e ~0, many dry EMRIs have much larger e in the detection band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EMRIs may have EM counterparts from the AGN.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08C81-D97D-F314-1265-020FE4772D86}"/>
              </a:ext>
            </a:extLst>
          </p:cNvPr>
          <p:cNvSpPr txBox="1"/>
          <p:nvPr/>
        </p:nvSpPr>
        <p:spPr>
          <a:xfrm>
            <a:off x="6702308" y="5823858"/>
            <a:ext cx="212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Z. Pan, HY, PRD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B8F36-AE69-D1D2-2F10-7967BE686C03}"/>
              </a:ext>
            </a:extLst>
          </p:cNvPr>
          <p:cNvSpPr txBox="1"/>
          <p:nvPr/>
        </p:nvSpPr>
        <p:spPr>
          <a:xfrm>
            <a:off x="6702308" y="6124470"/>
            <a:ext cx="232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Z. Pan, Z. Lyu, HY, PRD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9A46D-980D-1B5C-E25E-EEE28637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8208-0681-ED43-88AD-3D47EA5BB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471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$\hat a$  template TPT1  env TPENV1  fore 0  back 16777215  eqnno 1"/>
  <p:tag name="FILENAME" val="TP_tmp"/>
  <p:tag name="ORIGWIDTH" val="2"/>
  <p:tag name="PICTUREFILESIZE" val="14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3307.836"/>
  <p:tag name="OUTPUTTYPE" val="PNG"/>
  <p:tag name="IGUANATEXVERSION" val="160"/>
  <p:tag name="LATEXADDIN" val="\documentclass{article}&#10;\usepackage{amsmath}&#10;\usepackage{xcolor}&#10;\pagestyle{empty}&#10;\newcommand{\GR}{{\mbox{\tiny GR}}}&#10;\newcommand{\typeD}{{\mbox{\tiny D}}}&#10;\newcommand{\nonD}{{\mbox{\tiny non-D}}}&#10;\makeatletter&#10;\newcommand*{\rom}[1]{\expandafter\@slowromancap\romannumeral #1@}&#10;\makeatother&#10;\begin{document}&#10;&#10;&#10;$M=10^6M_{\odot}$, $\epsilon=10^{-5}$, $\mu M=0.3$, $M_c=10^{-4}M$, $a=0.88M$&#10;&#10;\end{document}"/>
  <p:tag name="IGUANATEXSIZE" val="16"/>
  <p:tag name="IGUANATEXCURSOR" val="38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191763</TotalTime>
  <Words>2380</Words>
  <Application>Microsoft Macintosh PowerPoint</Application>
  <PresentationFormat>On-screen Show (4:3)</PresentationFormat>
  <Paragraphs>394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Cambria Math</vt:lpstr>
      <vt:lpstr>Times New Roman</vt:lpstr>
      <vt:lpstr>Office Theme</vt:lpstr>
      <vt:lpstr>Extreme Mass-Ratio Inspirals: Population and Environments</vt:lpstr>
      <vt:lpstr>Formation of Binary Black Holes for LIGO</vt:lpstr>
      <vt:lpstr>Formation of Binary Black Holes for LIGO</vt:lpstr>
      <vt:lpstr>Space-based Gravitational Wave Detection (LISA/Taiji/Tianqin)</vt:lpstr>
      <vt:lpstr>Extreme Mass Ratio Inspirals (EMRIs)</vt:lpstr>
      <vt:lpstr>Extreme Mass Ratio Inspirals (EMRIs)</vt:lpstr>
      <vt:lpstr>Formation of EMRI systems</vt:lpstr>
      <vt:lpstr>Wet Formation Channel</vt:lpstr>
      <vt:lpstr>Comparison between Dry/Wet Formations</vt:lpstr>
      <vt:lpstr>Overview</vt:lpstr>
      <vt:lpstr>Overview</vt:lpstr>
      <vt:lpstr>Eccentricity: measurement precision</vt:lpstr>
      <vt:lpstr>Eccentricity: dry EMRIs</vt:lpstr>
      <vt:lpstr>Eccentricity damping in accretion disks</vt:lpstr>
      <vt:lpstr>Wet EMRI e excitation: multiple sBHs</vt:lpstr>
      <vt:lpstr>Wet EMRI e excitation: multi-body effects</vt:lpstr>
      <vt:lpstr>Wet EMRI e excitation: mean-motion resonance</vt:lpstr>
      <vt:lpstr>Wet EMRI e excitation: transient resonance</vt:lpstr>
      <vt:lpstr>Wet EMRI e excitation: transient resonance</vt:lpstr>
      <vt:lpstr>Wet EMRI e excitation: population</vt:lpstr>
      <vt:lpstr>Wet EMRI e excitation: turbulence</vt:lpstr>
      <vt:lpstr>EMRI motion under turbulent force</vt:lpstr>
      <vt:lpstr>The scaling laws</vt:lpstr>
      <vt:lpstr>EMRI evolution and eccentricity</vt:lpstr>
      <vt:lpstr>EMRI evolution and eccentricity</vt:lpstr>
      <vt:lpstr>Overview</vt:lpstr>
      <vt:lpstr>Mass function of LIGO BBHs</vt:lpstr>
      <vt:lpstr>Mass function of LIGO BBHs</vt:lpstr>
      <vt:lpstr>(sBH) Mass function of dry EMRIs</vt:lpstr>
      <vt:lpstr>(sBH) Mass function of wet EMRIs</vt:lpstr>
      <vt:lpstr>(sBH) Mass function of wet EMRIs</vt:lpstr>
      <vt:lpstr>Summary for Indirect Measurements</vt:lpstr>
      <vt:lpstr>Overview</vt:lpstr>
      <vt:lpstr>Perturbing EMRIs with environmental effects</vt:lpstr>
      <vt:lpstr>Close stars to Sgr A*</vt:lpstr>
      <vt:lpstr> Directly probing the companion</vt:lpstr>
      <vt:lpstr>Tidal Resonance</vt:lpstr>
      <vt:lpstr>QPE and stellar-mass objects close to SMBH</vt:lpstr>
      <vt:lpstr>Overview</vt:lpstr>
      <vt:lpstr>Axion Clouds</vt:lpstr>
      <vt:lpstr>EMRIs within a cloud</vt:lpstr>
      <vt:lpstr>Scalar sector</vt:lpstr>
      <vt:lpstr>Conclusion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semiclassical gravity using optomechanical experiments</dc:title>
  <dc:creator>huan yang</dc:creator>
  <cp:lastModifiedBy>Microsoft Office User</cp:lastModifiedBy>
  <cp:revision>1896</cp:revision>
  <dcterms:created xsi:type="dcterms:W3CDTF">2013-10-08T20:32:47Z</dcterms:created>
  <dcterms:modified xsi:type="dcterms:W3CDTF">2025-10-16T16:17:26Z</dcterms:modified>
</cp:coreProperties>
</file>