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 id="2147483678" r:id="rId3"/>
    <p:sldMasterId id="2147483692" r:id="rId4"/>
    <p:sldMasterId id="2147483706" r:id="rId5"/>
  </p:sldMasterIdLst>
  <p:notesMasterIdLst>
    <p:notesMasterId r:id="rId58"/>
  </p:notesMasterIdLst>
  <p:handoutMasterIdLst>
    <p:handoutMasterId r:id="rId59"/>
  </p:handoutMasterIdLst>
  <p:sldIdLst>
    <p:sldId id="256" r:id="rId6"/>
    <p:sldId id="668" r:id="rId7"/>
    <p:sldId id="257" r:id="rId8"/>
    <p:sldId id="669" r:id="rId9"/>
    <p:sldId id="670" r:id="rId10"/>
    <p:sldId id="672" r:id="rId11"/>
    <p:sldId id="673" r:id="rId12"/>
    <p:sldId id="263" r:id="rId13"/>
    <p:sldId id="264" r:id="rId14"/>
    <p:sldId id="265" r:id="rId15"/>
    <p:sldId id="266" r:id="rId16"/>
    <p:sldId id="268" r:id="rId17"/>
    <p:sldId id="272" r:id="rId18"/>
    <p:sldId id="453" r:id="rId19"/>
    <p:sldId id="674" r:id="rId20"/>
    <p:sldId id="275" r:id="rId21"/>
    <p:sldId id="302" r:id="rId22"/>
    <p:sldId id="680" r:id="rId23"/>
    <p:sldId id="336" r:id="rId24"/>
    <p:sldId id="426" r:id="rId25"/>
    <p:sldId id="427" r:id="rId26"/>
    <p:sldId id="451" r:id="rId27"/>
    <p:sldId id="558" r:id="rId28"/>
    <p:sldId id="560" r:id="rId29"/>
    <p:sldId id="366" r:id="rId30"/>
    <p:sldId id="399" r:id="rId31"/>
    <p:sldId id="678" r:id="rId32"/>
    <p:sldId id="698" r:id="rId33"/>
    <p:sldId id="682" r:id="rId34"/>
    <p:sldId id="684" r:id="rId35"/>
    <p:sldId id="687" r:id="rId36"/>
    <p:sldId id="717" r:id="rId37"/>
    <p:sldId id="691" r:id="rId38"/>
    <p:sldId id="694" r:id="rId39"/>
    <p:sldId id="696" r:id="rId40"/>
    <p:sldId id="697" r:id="rId41"/>
    <p:sldId id="303" r:id="rId42"/>
    <p:sldId id="1901" r:id="rId43"/>
    <p:sldId id="1906" r:id="rId44"/>
    <p:sldId id="530" r:id="rId45"/>
    <p:sldId id="1907" r:id="rId46"/>
    <p:sldId id="1908" r:id="rId47"/>
    <p:sldId id="1905" r:id="rId48"/>
    <p:sldId id="1909" r:id="rId49"/>
    <p:sldId id="732" r:id="rId50"/>
    <p:sldId id="261" r:id="rId51"/>
    <p:sldId id="277" r:id="rId52"/>
    <p:sldId id="729" r:id="rId53"/>
    <p:sldId id="728" r:id="rId54"/>
    <p:sldId id="1910" r:id="rId55"/>
    <p:sldId id="692" r:id="rId56"/>
    <p:sldId id="719" r:id="rId57"/>
  </p:sldIdLst>
  <p:sldSz cx="9144000" cy="6858000" type="screen4x3"/>
  <p:notesSz cx="6858000" cy="9144000"/>
  <p:custDataLst>
    <p:tags r:id="rId60"/>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3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3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4" d="100"/>
          <a:sy n="94" d="100"/>
        </p:scale>
        <p:origin x="1560" y="56"/>
      </p:cViewPr>
      <p:guideLst>
        <p:guide orient="horz" pos="2131"/>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png"/><Relationship Id="rId5" Type="http://schemas.openxmlformats.org/officeDocument/2006/relationships/image" Target="../media/image49.wmf"/><Relationship Id="rId4" Type="http://schemas.openxmlformats.org/officeDocument/2006/relationships/image" Target="../media/image4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2025/10/10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noProof="1"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2A48B96-639E-45A3-A0BA-2464DFDB1FAA}" type="datetimeFigureOut">
              <a:rPr kumimoji="0" lang="zh-CN" altLang="en-US" sz="12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cs"/>
              </a:rPr>
              <a:t>2025/10/10</a:t>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2468"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13317"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fld id="{9A0DB2DC-4C9A-4742-B13C-FB6460FD3503}" type="slidenum">
              <a:rPr lang="zh-CN" altLang="en-US" sz="1200" dirty="0"/>
              <a:t>‹#›</a:t>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WFST</a:t>
            </a:r>
            <a:r>
              <a:rPr kumimoji="1" lang="zh-CN" altLang="en-US" dirty="0"/>
              <a:t>是中国科学技术大学与南京紫金山天文台合办的</a:t>
            </a:r>
            <a:r>
              <a:rPr kumimoji="1" lang="en-US" altLang="zh-CN" dirty="0"/>
              <a:t>2.5</a:t>
            </a:r>
            <a:r>
              <a:rPr kumimoji="1" lang="zh-CN" altLang="en-US" dirty="0"/>
              <a:t>米大视场巡天望远镜，具有</a:t>
            </a:r>
            <a:r>
              <a:rPr kumimoji="1" lang="en-US" altLang="zh-CN" dirty="0"/>
              <a:t>7</a:t>
            </a:r>
            <a:r>
              <a:rPr kumimoji="1" lang="zh-CN" altLang="en-US" dirty="0"/>
              <a:t>平方度的视场，位于青海省冷湖台址。深度上，</a:t>
            </a:r>
            <a:r>
              <a:rPr kumimoji="1" lang="en-US" altLang="zh-CN" dirty="0"/>
              <a:t>30s</a:t>
            </a:r>
            <a:r>
              <a:rPr kumimoji="1" lang="zh-CN" altLang="en-US" dirty="0"/>
              <a:t>的曝光时间</a:t>
            </a:r>
            <a:r>
              <a:rPr kumimoji="1" lang="en-US" altLang="zh-CN" dirty="0"/>
              <a:t>r</a:t>
            </a:r>
            <a:r>
              <a:rPr kumimoji="1" lang="zh-CN" altLang="en-US" dirty="0"/>
              <a:t>波段可达</a:t>
            </a:r>
            <a:r>
              <a:rPr kumimoji="1" lang="en-US" altLang="zh-CN" dirty="0"/>
              <a:t>22.5mag</a:t>
            </a:r>
            <a:endParaRPr kumimoji="1" lang="zh-CN" altLang="en-US" dirty="0"/>
          </a:p>
        </p:txBody>
      </p:sp>
      <p:sp>
        <p:nvSpPr>
          <p:cNvPr id="4" name="灯片编号占位符 3"/>
          <p:cNvSpPr>
            <a:spLocks noGrp="1"/>
          </p:cNvSpPr>
          <p:nvPr>
            <p:ph type="sldNum" sz="quarter" idx="5"/>
          </p:nvPr>
        </p:nvSpPr>
        <p:spPr/>
        <p:txBody>
          <a:bodyPr/>
          <a:lstStyle/>
          <a:p>
            <a:fld id="{7EA84FCA-2B10-9B40-8B84-4E8041FE36FF}" type="slidenum">
              <a:rPr kumimoji="1" lang="zh-CN" altLang="en-US" smtClean="0"/>
              <a:t>29</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b="0" i="0" dirty="0">
                <a:solidFill>
                  <a:srgbClr val="CC0000"/>
                </a:solidFill>
                <a:effectLst/>
                <a:latin typeface="Arial" panose="020B0604020202020204" pitchFamily="34" charset="0"/>
              </a:rPr>
              <a:t>双中子星或黑洞中子星在并合中将产生抛射物质，这些物质通过快中子俘获过程形成不稳定重元素。千新星就是由这些重元素衰变供能的光学辐射。对于双中子星并合的千新星，辐射一般认为是近乎各向同性的，在光学波段的电磁对应体我们的主要目标为千新星。目前有两种搜寻千新星的方式：第一种基于巡天随机搜索，许多工作对这种方式展开了研究，数目在每年几个左右，但考虑到具体的认证难度，效率会进一步降低。另一种是预警后随观测，这种模式下在</a:t>
            </a:r>
            <a:r>
              <a:rPr lang="en-US" altLang="zh-CN" b="0" i="0" dirty="0">
                <a:solidFill>
                  <a:srgbClr val="CC0000"/>
                </a:solidFill>
                <a:effectLst/>
                <a:latin typeface="Arial" panose="020B0604020202020204" pitchFamily="34" charset="0"/>
              </a:rPr>
              <a:t>O3</a:t>
            </a:r>
            <a:r>
              <a:rPr lang="zh-CN" altLang="en-US" b="0" i="0" dirty="0">
                <a:solidFill>
                  <a:srgbClr val="CC0000"/>
                </a:solidFill>
                <a:effectLst/>
                <a:latin typeface="Arial" panose="020B0604020202020204" pitchFamily="34" charset="0"/>
              </a:rPr>
              <a:t>阶段</a:t>
            </a:r>
            <a:r>
              <a:rPr lang="en-US" altLang="zh-CN" b="0" i="0" dirty="0">
                <a:solidFill>
                  <a:srgbClr val="CC0000"/>
                </a:solidFill>
                <a:effectLst/>
                <a:latin typeface="Arial" panose="020B0604020202020204" pitchFamily="34" charset="0"/>
              </a:rPr>
              <a:t>ZTF</a:t>
            </a:r>
            <a:r>
              <a:rPr lang="zh-CN" altLang="en-US" b="0" i="0" dirty="0">
                <a:solidFill>
                  <a:srgbClr val="CC0000"/>
                </a:solidFill>
                <a:effectLst/>
                <a:latin typeface="Arial" panose="020B0604020202020204" pitchFamily="34" charset="0"/>
              </a:rPr>
              <a:t>对</a:t>
            </a:r>
            <a:r>
              <a:rPr lang="en-US" altLang="zh-CN" b="0" i="0" dirty="0">
                <a:solidFill>
                  <a:srgbClr val="CC0000"/>
                </a:solidFill>
                <a:effectLst/>
                <a:latin typeface="Arial" panose="020B0604020202020204" pitchFamily="34" charset="0"/>
              </a:rPr>
              <a:t>13</a:t>
            </a:r>
            <a:r>
              <a:rPr lang="zh-CN" altLang="en-US" b="0" i="0" dirty="0">
                <a:solidFill>
                  <a:srgbClr val="CC0000"/>
                </a:solidFill>
                <a:effectLst/>
                <a:latin typeface="Arial" panose="020B0604020202020204" pitchFamily="34" charset="0"/>
              </a:rPr>
              <a:t>例双中子星和黑洞中子星事件进行了观测，但没有探测到千新星，原因如下：。所以我们期望在北天</a:t>
            </a:r>
            <a:r>
              <a:rPr lang="en-US" altLang="zh-CN" b="0" i="0" dirty="0">
                <a:solidFill>
                  <a:srgbClr val="CC0000"/>
                </a:solidFill>
                <a:effectLst/>
                <a:latin typeface="Arial" panose="020B0604020202020204" pitchFamily="34" charset="0"/>
              </a:rPr>
              <a:t>WFST</a:t>
            </a:r>
            <a:r>
              <a:rPr lang="zh-CN" altLang="en-US" b="0" i="0" dirty="0">
                <a:solidFill>
                  <a:srgbClr val="CC0000"/>
                </a:solidFill>
                <a:effectLst/>
                <a:latin typeface="Arial" panose="020B0604020202020204" pitchFamily="34" charset="0"/>
              </a:rPr>
              <a:t>能在探测深度上加强对千新星的搜寻，我们的工作也基于后随观测展开。</a:t>
            </a:r>
            <a:endParaRPr lang="en-US" altLang="zh-CN" b="0" i="0" dirty="0">
              <a:solidFill>
                <a:srgbClr val="CC0000"/>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endParaRPr lang="en-US" altLang="zh-CN" b="0" i="0" dirty="0">
              <a:solidFill>
                <a:srgbClr val="CC0000"/>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pPr>
              <a:defRPr/>
            </a:pPr>
            <a:fld id="{52920A38-D729-4932-81CB-D364D1D10DDE}" type="slidenum">
              <a:rPr lang="en-US" altLang="zh-CN" smtClean="0"/>
              <a:t>31</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模拟探测的方法主要有两种：第一种是比较千新星视星等与望远镜极限星等，第二种可以通过模拟图像研究能否探测，这种方式可以考虑宿主星系与图像相减带来的影响。</a:t>
            </a:r>
            <a:endParaRPr kumimoji="1" lang="en-US" altLang="zh-CN" dirty="0"/>
          </a:p>
          <a:p>
            <a:r>
              <a:rPr kumimoji="1" lang="zh-CN" altLang="en-US" dirty="0"/>
              <a:t>我们选择了第二种方式进行预研究。图像中包括宿主星系和</a:t>
            </a:r>
            <a:r>
              <a:rPr kumimoji="1" lang="en-US" altLang="zh-CN" dirty="0"/>
              <a:t>kilonova</a:t>
            </a:r>
            <a:r>
              <a:rPr kumimoji="1" lang="zh-CN" altLang="en-US" dirty="0"/>
              <a:t>，千新星使用类</a:t>
            </a:r>
            <a:r>
              <a:rPr kumimoji="1" lang="en-US" altLang="zh-CN" dirty="0"/>
              <a:t>170817</a:t>
            </a:r>
            <a:r>
              <a:rPr kumimoji="1" lang="zh-CN" altLang="en-US" dirty="0"/>
              <a:t>千新星由</a:t>
            </a:r>
            <a:r>
              <a:rPr kumimoji="1" lang="en-US" altLang="zh-CN" dirty="0"/>
              <a:t>mosfit</a:t>
            </a:r>
            <a:r>
              <a:rPr kumimoji="1" lang="zh-CN" altLang="en-US" dirty="0"/>
              <a:t>产生，宿主星系使用合成星表</a:t>
            </a:r>
            <a:r>
              <a:rPr kumimoji="1" lang="en-US" altLang="zh-CN" dirty="0"/>
              <a:t>cosmoDC2</a:t>
            </a:r>
            <a:r>
              <a:rPr kumimoji="1" lang="zh-CN" altLang="en-US" dirty="0"/>
              <a:t>的星系。在生成图像之前有两个问题需要处理：哪些星系更容易成为宿主星系以及宿主中心与并合位置的距离问题。</a:t>
            </a:r>
          </a:p>
          <a:p>
            <a:endParaRPr kumimoji="1" lang="zh-CN" altLang="en-US" dirty="0"/>
          </a:p>
        </p:txBody>
      </p:sp>
      <p:sp>
        <p:nvSpPr>
          <p:cNvPr id="4" name="灯片编号占位符 3"/>
          <p:cNvSpPr>
            <a:spLocks noGrp="1"/>
          </p:cNvSpPr>
          <p:nvPr>
            <p:ph type="sldNum" sz="quarter" idx="5"/>
          </p:nvPr>
        </p:nvSpPr>
        <p:spPr/>
        <p:txBody>
          <a:bodyPr/>
          <a:lstStyle/>
          <a:p>
            <a:fld id="{7EA84FCA-2B10-9B40-8B84-4E8041FE36FF}" type="slidenum">
              <a:rPr kumimoji="1" lang="zh-CN" altLang="en-US" smtClean="0"/>
              <a:t>33</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考虑千新星的峰值时刻，对每一个红移范围内的星系样本进行模拟后，对</a:t>
            </a:r>
            <a:r>
              <a:rPr kumimoji="1" lang="en-US" altLang="zh-CN" dirty="0"/>
              <a:t>BNS</a:t>
            </a:r>
            <a:r>
              <a:rPr kumimoji="1" lang="zh-CN" altLang="en-US" dirty="0"/>
              <a:t>发生率加权平均后可以得到探测率曲线，其中加入星系带来的影响可从曲线的下降快慢看出：根据某红移处星系各波段的流量分布，波长约长，流量分布越广就对应探测率曲线下降更慢，具体的探测深度结果由表格展示，结合</a:t>
            </a:r>
            <a:r>
              <a:rPr kumimoji="1" lang="en-US" altLang="zh-CN" dirty="0"/>
              <a:t>LVK</a:t>
            </a:r>
            <a:r>
              <a:rPr kumimoji="1" lang="zh-CN" altLang="en-US" dirty="0"/>
              <a:t>在</a:t>
            </a:r>
            <a:r>
              <a:rPr kumimoji="1" lang="en-US" altLang="zh-CN" dirty="0"/>
              <a:t>O4</a:t>
            </a:r>
            <a:r>
              <a:rPr kumimoji="1" lang="zh-CN" altLang="en-US" dirty="0"/>
              <a:t>的灵敏度，</a:t>
            </a:r>
            <a:r>
              <a:rPr kumimoji="1" lang="en-US" altLang="zh-CN" dirty="0"/>
              <a:t>WFST</a:t>
            </a:r>
            <a:r>
              <a:rPr kumimoji="1" lang="zh-CN" altLang="en-US" dirty="0"/>
              <a:t>使用</a:t>
            </a:r>
            <a:r>
              <a:rPr kumimoji="1" lang="en-US" altLang="zh-CN" dirty="0"/>
              <a:t>30s-90s</a:t>
            </a:r>
            <a:r>
              <a:rPr kumimoji="1" lang="zh-CN" altLang="en-US" dirty="0"/>
              <a:t>的曝光即可探测到大部分视场中的千新星</a:t>
            </a:r>
            <a:endParaRPr kumimoji="1" lang="en-US" altLang="zh-CN" dirty="0"/>
          </a:p>
        </p:txBody>
      </p:sp>
      <p:sp>
        <p:nvSpPr>
          <p:cNvPr id="4" name="灯片编号占位符 3"/>
          <p:cNvSpPr>
            <a:spLocks noGrp="1"/>
          </p:cNvSpPr>
          <p:nvPr>
            <p:ph type="sldNum" sz="quarter" idx="5"/>
          </p:nvPr>
        </p:nvSpPr>
        <p:spPr/>
        <p:txBody>
          <a:bodyPr/>
          <a:lstStyle/>
          <a:p>
            <a:fld id="{7EA84FCA-2B10-9B40-8B84-4E8041FE36FF}" type="slidenum">
              <a:rPr kumimoji="1" lang="zh-CN" altLang="en-US" smtClean="0"/>
              <a:t>34</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基于这些结果，可以用于优化后随观测中曝光时间的选取。根据引力波预警给出的距离分布，结合探测率曲线，保证一定的探测率下，我们可以选出一个合适的曝光时间进行探测。对于每个触发后可观测时段，通过计算每个时段的千新星平均视星等，我们就可以为每个时段每个波段分配曝光时间。</a:t>
            </a:r>
            <a:endParaRPr kumimoji="1" lang="en-US" altLang="zh-CN" dirty="0"/>
          </a:p>
          <a:p>
            <a:r>
              <a:rPr kumimoji="1" lang="zh-CN" altLang="en-US" dirty="0"/>
              <a:t>具体的观测顺序我们利用一些开源包，根据概率分布和曝光时间设计观测策略，右下角的动画是一个例子。</a:t>
            </a:r>
          </a:p>
        </p:txBody>
      </p:sp>
      <p:sp>
        <p:nvSpPr>
          <p:cNvPr id="4" name="灯片编号占位符 3"/>
          <p:cNvSpPr>
            <a:spLocks noGrp="1"/>
          </p:cNvSpPr>
          <p:nvPr>
            <p:ph type="sldNum" sz="quarter" idx="5"/>
          </p:nvPr>
        </p:nvSpPr>
        <p:spPr/>
        <p:txBody>
          <a:bodyPr/>
          <a:lstStyle/>
          <a:p>
            <a:fld id="{7EA84FCA-2B10-9B40-8B84-4E8041FE36FF}" type="slidenum">
              <a:rPr kumimoji="1" lang="zh-CN" altLang="en-US" smtClean="0"/>
              <a:t>35</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最后，我们估计了</a:t>
            </a:r>
            <a:r>
              <a:rPr kumimoji="1" lang="en-US" altLang="zh-CN" dirty="0"/>
              <a:t>WFST</a:t>
            </a:r>
            <a:r>
              <a:rPr kumimoji="1" lang="zh-CN" altLang="en-US" dirty="0"/>
              <a:t>在不同定位精度和不同距离下的</a:t>
            </a:r>
            <a:r>
              <a:rPr kumimoji="1" lang="en-US" altLang="zh-CN" dirty="0"/>
              <a:t>ToO</a:t>
            </a:r>
            <a:r>
              <a:rPr kumimoji="1" lang="zh-CN" altLang="en-US" dirty="0"/>
              <a:t>时间花费情况。根据视场和天区大小可以简单估算出需要的指向数目，再结合之前的曝光时间选取，可以得到左侧图中的结果：可以看出在</a:t>
            </a:r>
            <a:r>
              <a:rPr kumimoji="1" lang="en-US" altLang="zh-CN" dirty="0"/>
              <a:t>1000</a:t>
            </a:r>
            <a:r>
              <a:rPr kumimoji="1" lang="zh-CN" altLang="en-US" dirty="0"/>
              <a:t>平方度，</a:t>
            </a:r>
            <a:r>
              <a:rPr kumimoji="1" lang="en-US" altLang="zh-CN" dirty="0"/>
              <a:t>300Mpc</a:t>
            </a:r>
            <a:r>
              <a:rPr kumimoji="1" lang="zh-CN" altLang="en-US" dirty="0"/>
              <a:t>内的事件，</a:t>
            </a:r>
            <a:r>
              <a:rPr kumimoji="1" lang="en-US" altLang="zh-CN" dirty="0"/>
              <a:t>WFST</a:t>
            </a:r>
            <a:r>
              <a:rPr kumimoji="1" lang="zh-CN" altLang="en-US" dirty="0"/>
              <a:t>使用</a:t>
            </a:r>
            <a:r>
              <a:rPr kumimoji="1" lang="en-US" altLang="zh-CN" dirty="0"/>
              <a:t>6-8</a:t>
            </a:r>
            <a:r>
              <a:rPr kumimoji="1" lang="zh-CN" altLang="en-US" dirty="0"/>
              <a:t>小时就可以完成双波段的覆盖，对应两晚的时间。右侧展示了</a:t>
            </a:r>
            <a:r>
              <a:rPr kumimoji="1" lang="en-US" altLang="zh-CN" dirty="0"/>
              <a:t>O4</a:t>
            </a:r>
            <a:r>
              <a:rPr kumimoji="1" lang="zh-CN" altLang="en-US" dirty="0"/>
              <a:t>模拟的定位与距离情况，可以发现大部分事件都处于这个范围之内，考虑观测倾角，银河前景，天气等因素，</a:t>
            </a:r>
            <a:r>
              <a:rPr kumimoji="1" lang="en-US" altLang="zh-CN" dirty="0"/>
              <a:t>WFST</a:t>
            </a:r>
            <a:r>
              <a:rPr kumimoji="1" lang="zh-CN" altLang="en-US" dirty="0"/>
              <a:t>预计每年在</a:t>
            </a:r>
            <a:r>
              <a:rPr kumimoji="1" lang="en-US" altLang="zh-CN" dirty="0"/>
              <a:t>O4</a:t>
            </a:r>
            <a:r>
              <a:rPr kumimoji="1" lang="zh-CN" altLang="en-US" dirty="0"/>
              <a:t>观测</a:t>
            </a:r>
            <a:r>
              <a:rPr kumimoji="1" lang="en-US" altLang="zh-CN" dirty="0"/>
              <a:t>2-3</a:t>
            </a:r>
            <a:r>
              <a:rPr kumimoji="1" lang="zh-CN" altLang="en-US" dirty="0"/>
              <a:t>例千新星。</a:t>
            </a:r>
          </a:p>
        </p:txBody>
      </p:sp>
      <p:sp>
        <p:nvSpPr>
          <p:cNvPr id="4" name="灯片编号占位符 3"/>
          <p:cNvSpPr>
            <a:spLocks noGrp="1"/>
          </p:cNvSpPr>
          <p:nvPr>
            <p:ph type="sldNum" sz="quarter" idx="5"/>
          </p:nvPr>
        </p:nvSpPr>
        <p:spPr/>
        <p:txBody>
          <a:bodyPr/>
          <a:lstStyle/>
          <a:p>
            <a:fld id="{7EA84FCA-2B10-9B40-8B84-4E8041FE36FF}" type="slidenum">
              <a:rPr kumimoji="1" lang="zh-CN" altLang="en-US" smtClean="0"/>
              <a:t>36</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200" dirty="0">
                <a:latin typeface="宋体" panose="02010600030101010101" pitchFamily="2" charset="-122"/>
                <a:ea typeface="宋体" panose="02010600030101010101" pitchFamily="2" charset="-122"/>
              </a:rPr>
              <a:t>同样的，针对该事件，</a:t>
            </a:r>
            <a:r>
              <a:rPr kumimoji="1" lang="en-US" altLang="zh-CN" sz="200" dirty="0">
                <a:latin typeface="宋体" panose="02010600030101010101" pitchFamily="2" charset="-122"/>
                <a:ea typeface="宋体" panose="02010600030101010101" pitchFamily="2" charset="-122"/>
              </a:rPr>
              <a:t>WFST</a:t>
            </a:r>
            <a:r>
              <a:rPr kumimoji="1" lang="zh-CN" altLang="en-US" sz="200" dirty="0">
                <a:latin typeface="宋体" panose="02010600030101010101" pitchFamily="2" charset="-122"/>
                <a:ea typeface="宋体" panose="02010600030101010101" pitchFamily="2" charset="-122"/>
              </a:rPr>
              <a:t>望远镜也在光学波段开展了后随观测。由于该事件在南天，因此</a:t>
            </a:r>
            <a:r>
              <a:rPr kumimoji="1" lang="en-US" altLang="zh-CN" sz="200" dirty="0">
                <a:latin typeface="宋体" panose="02010600030101010101" pitchFamily="2" charset="-122"/>
                <a:ea typeface="宋体" panose="02010600030101010101" pitchFamily="2" charset="-122"/>
              </a:rPr>
              <a:t>WFST</a:t>
            </a:r>
            <a:r>
              <a:rPr kumimoji="1" lang="zh-CN" altLang="en-US" sz="200" dirty="0">
                <a:latin typeface="宋体" panose="02010600030101010101" pitchFamily="2" charset="-122"/>
                <a:ea typeface="宋体" panose="02010600030101010101" pitchFamily="2" charset="-122"/>
              </a:rPr>
              <a:t>望远镜只能观测到一小部分天区。观测事件长达一周，得到差分源总数约</a:t>
            </a:r>
            <a:r>
              <a:rPr kumimoji="1" lang="en-US" altLang="zh-CN" sz="200" dirty="0">
                <a:latin typeface="宋体" panose="02010600030101010101" pitchFamily="2" charset="-122"/>
                <a:ea typeface="宋体" panose="02010600030101010101" pitchFamily="2" charset="-122"/>
              </a:rPr>
              <a:t>76</a:t>
            </a:r>
            <a:r>
              <a:rPr kumimoji="1" lang="zh-CN" altLang="en-US" sz="200" dirty="0">
                <a:latin typeface="宋体" panose="02010600030101010101" pitchFamily="2" charset="-122"/>
                <a:ea typeface="宋体" panose="02010600030101010101" pitchFamily="2" charset="-122"/>
              </a:rPr>
              <a:t>万，重复源约</a:t>
            </a:r>
            <a:r>
              <a:rPr kumimoji="1" lang="en-US" altLang="zh-CN" sz="200" dirty="0">
                <a:latin typeface="宋体" panose="02010600030101010101" pitchFamily="2" charset="-122"/>
                <a:ea typeface="宋体" panose="02010600030101010101" pitchFamily="2" charset="-122"/>
              </a:rPr>
              <a:t>10</a:t>
            </a:r>
            <a:r>
              <a:rPr kumimoji="1" lang="zh-CN" altLang="en-US" sz="200" dirty="0">
                <a:latin typeface="宋体" panose="02010600030101010101" pitchFamily="2" charset="-122"/>
                <a:ea typeface="宋体" panose="02010600030101010101" pitchFamily="2" charset="-122"/>
              </a:rPr>
              <a:t>万。最后发现没有疑似的电磁对应体。</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ABB660-B7B4-4DD0-A819-51D710535C9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293772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模拟探测的方法主要有两种：第一种是比较千新星视星等与望远镜极限星等，第二种可以通过模拟图像研究能否探测，这种方式可以考虑宿主星系与图像相减带来的影响。</a:t>
            </a:r>
            <a:endParaRPr kumimoji="1" lang="en-US" altLang="zh-CN" dirty="0"/>
          </a:p>
          <a:p>
            <a:r>
              <a:rPr kumimoji="1" lang="zh-CN" altLang="en-US" dirty="0"/>
              <a:t>我们选择了第二种方式进行预研究。图像中包括宿主星系和</a:t>
            </a:r>
            <a:r>
              <a:rPr kumimoji="1" lang="en-US" altLang="zh-CN" dirty="0"/>
              <a:t>kilonova</a:t>
            </a:r>
            <a:r>
              <a:rPr kumimoji="1" lang="zh-CN" altLang="en-US" dirty="0"/>
              <a:t>，千新星使用类</a:t>
            </a:r>
            <a:r>
              <a:rPr kumimoji="1" lang="en-US" altLang="zh-CN" dirty="0"/>
              <a:t>170817</a:t>
            </a:r>
            <a:r>
              <a:rPr kumimoji="1" lang="zh-CN" altLang="en-US" dirty="0"/>
              <a:t>千新星由</a:t>
            </a:r>
            <a:r>
              <a:rPr kumimoji="1" lang="en-US" altLang="zh-CN" dirty="0"/>
              <a:t>mosfit</a:t>
            </a:r>
            <a:r>
              <a:rPr kumimoji="1" lang="zh-CN" altLang="en-US" dirty="0"/>
              <a:t>产生，宿主星系使用合成星表</a:t>
            </a:r>
            <a:r>
              <a:rPr kumimoji="1" lang="en-US" altLang="zh-CN" dirty="0"/>
              <a:t>cosmoDC2</a:t>
            </a:r>
            <a:r>
              <a:rPr kumimoji="1" lang="zh-CN" altLang="en-US" dirty="0"/>
              <a:t>的星系。在生成图像之前有两个问题需要处理：哪些星系更容易成为宿主星系以及宿主中心与并合位置的距离问题。</a:t>
            </a:r>
          </a:p>
          <a:p>
            <a:endParaRPr kumimoji="1" lang="zh-CN" altLang="en-US" dirty="0"/>
          </a:p>
        </p:txBody>
      </p:sp>
      <p:sp>
        <p:nvSpPr>
          <p:cNvPr id="4" name="灯片编号占位符 3"/>
          <p:cNvSpPr>
            <a:spLocks noGrp="1"/>
          </p:cNvSpPr>
          <p:nvPr>
            <p:ph type="sldNum" sz="quarter" idx="5"/>
          </p:nvPr>
        </p:nvSpPr>
        <p:spPr/>
        <p:txBody>
          <a:bodyPr/>
          <a:lstStyle/>
          <a:p>
            <a:fld id="{7EA84FCA-2B10-9B40-8B84-4E8041FE36FF}" type="slidenum">
              <a:rPr kumimoji="1" lang="zh-CN" altLang="en-US" smtClean="0"/>
              <a:t>50</a:t>
            </a:fld>
            <a:endParaRPr kumimoji="1" lang="zh-CN" altLang="en-US"/>
          </a:p>
        </p:txBody>
      </p:sp>
    </p:spTree>
    <p:extLst>
      <p:ext uri="{BB962C8B-B14F-4D97-AF65-F5344CB8AC3E}">
        <p14:creationId xmlns:p14="http://schemas.microsoft.com/office/powerpoint/2010/main" val="167760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对于权重问题，我们采取</a:t>
            </a:r>
            <a:r>
              <a:rPr kumimoji="1" lang="en-US" altLang="zh-CN" dirty="0"/>
              <a:t>2019</a:t>
            </a:r>
            <a:r>
              <a:rPr kumimoji="1" lang="zh-CN" altLang="en-US" dirty="0"/>
              <a:t>年这篇工作，它使用星族合成方法得到了并合事件率与星系恒星质量之间的拟合关系，利用此关系，可计算每个星系的权重大小。除此之外，通过对红移和权重做一定筛选，扔掉不重要的星系，进一步降低计算时间。</a:t>
            </a:r>
            <a:endParaRPr kumimoji="1" lang="en-US" altLang="zh-CN" dirty="0"/>
          </a:p>
          <a:p>
            <a:r>
              <a:rPr kumimoji="1" lang="zh-CN" altLang="en-US" dirty="0"/>
              <a:t>关于并合处与星系中心的距离，我们使用</a:t>
            </a:r>
            <a:r>
              <a:rPr kumimoji="1" lang="en-US" altLang="zh-CN" dirty="0"/>
              <a:t>sGRB</a:t>
            </a:r>
            <a:r>
              <a:rPr kumimoji="1" lang="zh-CN" altLang="en-US" dirty="0"/>
              <a:t>示踪双中子星并合的位置，基于</a:t>
            </a:r>
            <a:r>
              <a:rPr kumimoji="1" lang="en-US" altLang="zh-CN" dirty="0"/>
              <a:t>13</a:t>
            </a:r>
            <a:r>
              <a:rPr kumimoji="1" lang="zh-CN" altLang="en-US" dirty="0"/>
              <a:t>年报告的</a:t>
            </a:r>
            <a:r>
              <a:rPr kumimoji="1" lang="en-US" altLang="zh-CN" dirty="0"/>
              <a:t>22</a:t>
            </a:r>
            <a:r>
              <a:rPr kumimoji="1" lang="zh-CN" altLang="en-US" dirty="0"/>
              <a:t>个</a:t>
            </a:r>
            <a:r>
              <a:rPr kumimoji="1" lang="en-US" altLang="zh-CN" dirty="0"/>
              <a:t>sGRB</a:t>
            </a:r>
            <a:r>
              <a:rPr kumimoji="1" lang="zh-CN" altLang="en-US" dirty="0"/>
              <a:t>样本，我们又增加了表格中其他</a:t>
            </a:r>
            <a:r>
              <a:rPr kumimoji="1" lang="en-US" altLang="zh-CN" dirty="0"/>
              <a:t>5</a:t>
            </a:r>
            <a:r>
              <a:rPr kumimoji="1" lang="zh-CN" altLang="en-US" dirty="0"/>
              <a:t>个样本，得到了间距的分布拟合关系，用于生成间距样本。</a:t>
            </a:r>
          </a:p>
          <a:p>
            <a:endParaRPr kumimoji="1" lang="zh-CN" altLang="en-US" dirty="0"/>
          </a:p>
        </p:txBody>
      </p:sp>
      <p:sp>
        <p:nvSpPr>
          <p:cNvPr id="4" name="灯片编号占位符 3"/>
          <p:cNvSpPr>
            <a:spLocks noGrp="1"/>
          </p:cNvSpPr>
          <p:nvPr>
            <p:ph type="sldNum" sz="quarter" idx="5"/>
          </p:nvPr>
        </p:nvSpPr>
        <p:spPr/>
        <p:txBody>
          <a:bodyPr/>
          <a:lstStyle/>
          <a:p>
            <a:fld id="{7EA84FCA-2B10-9B40-8B84-4E8041FE36FF}" type="slidenum">
              <a:rPr kumimoji="1" lang="zh-CN" altLang="en-US" smtClean="0"/>
              <a:t>51</a:t>
            </a:fld>
            <a:endParaRPr kumimoji="1" lang="zh-CN" altLang="en-US"/>
          </a:p>
        </p:txBody>
      </p:sp>
    </p:spTree>
    <p:extLst>
      <p:ext uri="{BB962C8B-B14F-4D97-AF65-F5344CB8AC3E}">
        <p14:creationId xmlns:p14="http://schemas.microsoft.com/office/powerpoint/2010/main" val="3973882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301625"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4"/>
          <p:cNvSpPr>
            <a:spLocks noGrp="1"/>
          </p:cNvSpPr>
          <p:nvPr>
            <p:ph type="dt" sz="half" idx="12"/>
          </p:nvPr>
        </p:nvSpPr>
        <p:spPr>
          <a:xfrm>
            <a:off x="457200" y="6245225"/>
            <a:ext cx="2133600" cy="476250"/>
          </a:xfrm>
          <a:prstGeom prst="rect">
            <a:avLst/>
          </a:prstGeom>
        </p:spPr>
        <p:txBody>
          <a:bodyPr/>
          <a:lstStyle>
            <a:lvl1pPr>
              <a:buFont typeface="Arial" panose="020B0604020202020204" pitchFamily="34" charset="0"/>
              <a:buNone/>
              <a:defRPr noProof="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46904C4-345B-4506-80F0-8EA33A1B157A}"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2025/10/10</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5"/>
          <p:cNvSpPr>
            <a:spLocks noGrp="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noProof="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6"/>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en-US" altLang="zh-CN" dirty="0"/>
              <a:t>‹#›</a:t>
            </a:fld>
            <a:endParaRPr lang="en-US" altLang="zh-CN"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与项目符号">
    <p:bg>
      <p:bgPr>
        <a:solidFill>
          <a:schemeClr val="bg1"/>
        </a:solidFill>
        <a:effectLst/>
      </p:bgPr>
    </p:bg>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rPr lang="zh-CN" altLang="en-US"/>
              <a:t>单击此处编辑母版标题样式</a:t>
            </a:r>
          </a:p>
        </p:txBody>
      </p:sp>
      <p:sp>
        <p:nvSpPr>
          <p:cNvPr id="57" name="正文级别 1…"/>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027"/>
          <p:cNvSpPr>
            <a:spLocks noGrp="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1028"/>
          <p:cNvSpPr>
            <a:spLocks noGrp="1"/>
          </p:cNvSpPr>
          <p:nvPr>
            <p:ph type="ftr" sz="quarter" idx="3"/>
          </p:nvPr>
        </p:nvSpPr>
        <p:spPr>
          <a:xfrm>
            <a:off x="3124200" y="6245225"/>
            <a:ext cx="2895600" cy="47625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1029"/>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zh-CN" altLang="en-US" dirty="0"/>
              <a:t>‹#›</a:t>
            </a:fld>
            <a:endParaRPr lang="zh-CN" alt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2" name="矩形 11"/>
          <p:cNvSpPr/>
          <p:nvPr userDrawn="1"/>
        </p:nvSpPr>
        <p:spPr>
          <a:xfrm>
            <a:off x="-1" y="-24789"/>
            <a:ext cx="9144000" cy="447675"/>
          </a:xfrm>
          <a:prstGeom prst="rect">
            <a:avLst/>
          </a:prstGeom>
          <a:gradFill>
            <a:gsLst>
              <a:gs pos="98000">
                <a:srgbClr val="002161"/>
              </a:gs>
              <a:gs pos="0">
                <a:schemeClr val="accent1">
                  <a:lumMod val="75000"/>
                </a:schemeClr>
              </a:gs>
              <a:gs pos="54000">
                <a:schemeClr val="accent5">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 dirty="0"/>
          </a:p>
        </p:txBody>
      </p:sp>
      <p:sp>
        <p:nvSpPr>
          <p:cNvPr id="14" name="日期占位符 3"/>
          <p:cNvSpPr>
            <a:spLocks noGrp="1"/>
          </p:cNvSpPr>
          <p:nvPr>
            <p:ph type="dt" sz="half" idx="2"/>
          </p:nvPr>
        </p:nvSpPr>
        <p:spPr>
          <a:xfrm>
            <a:off x="8027124" y="23445"/>
            <a:ext cx="1116875" cy="365125"/>
          </a:xfrm>
          <a:prstGeom prst="rect">
            <a:avLst/>
          </a:prstGeom>
        </p:spPr>
        <p:txBody>
          <a:bodyPr/>
          <a:lstStyle>
            <a:lvl1pPr algn="ctr">
              <a:defRPr sz="1350" b="1">
                <a:solidFill>
                  <a:schemeClr val="bg1"/>
                </a:solidFill>
              </a:defRPr>
            </a:lvl1pPr>
          </a:lstStyle>
          <a:p>
            <a:endParaRPr kumimoji="1" lang="zh-CN" altLang="en-US" dirty="0"/>
          </a:p>
        </p:txBody>
      </p:sp>
      <p:sp>
        <p:nvSpPr>
          <p:cNvPr id="18" name="标题 17"/>
          <p:cNvSpPr>
            <a:spLocks noGrp="1"/>
          </p:cNvSpPr>
          <p:nvPr>
            <p:ph type="title"/>
          </p:nvPr>
        </p:nvSpPr>
        <p:spPr>
          <a:xfrm>
            <a:off x="-1" y="16485"/>
            <a:ext cx="2508068" cy="365125"/>
          </a:xfrm>
          <a:prstGeom prst="rect">
            <a:avLst/>
          </a:prstGeom>
        </p:spPr>
        <p:txBody>
          <a:bodyPr/>
          <a:lstStyle>
            <a:lvl1pPr>
              <a:defRPr sz="1500" b="1">
                <a:solidFill>
                  <a:schemeClr val="bg1"/>
                </a:solidFill>
                <a:latin typeface="Times" pitchFamily="2" charset="0"/>
                <a:ea typeface="黑体" panose="02010609060101010101" pitchFamily="49" charset="-122"/>
              </a:defRPr>
            </a:lvl1pPr>
          </a:lstStyle>
          <a:p>
            <a:r>
              <a:rPr kumimoji="1" lang="zh-CN" altLang="en-US" dirty="0"/>
              <a:t>单击此处编辑母版标题样式</a:t>
            </a:r>
          </a:p>
        </p:txBody>
      </p:sp>
      <p:sp>
        <p:nvSpPr>
          <p:cNvPr id="26" name="灯片编号占位符 5"/>
          <p:cNvSpPr>
            <a:spLocks noGrp="1"/>
          </p:cNvSpPr>
          <p:nvPr>
            <p:ph type="sldNum" sz="quarter" idx="12"/>
          </p:nvPr>
        </p:nvSpPr>
        <p:spPr>
          <a:xfrm>
            <a:off x="8572500" y="6642922"/>
            <a:ext cx="571500" cy="221673"/>
          </a:xfrm>
          <a:prstGeom prst="rect">
            <a:avLst/>
          </a:prstGeom>
        </p:spPr>
        <p:txBody>
          <a:bodyPr/>
          <a:lstStyle>
            <a:lvl1pPr algn="r">
              <a:defRPr sz="1050"/>
            </a:lvl1pPr>
          </a:lstStyle>
          <a:p>
            <a:fld id="{A6AAC7D9-B1C4-C240-BE78-4F83A6E576C8}" type="slidenum">
              <a:rPr kumimoji="1" lang="zh-CN" altLang="en-US" smtClean="0"/>
              <a:t>‹#›</a:t>
            </a:fld>
            <a:endParaRPr kumimoji="1"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425484" y="2821578"/>
            <a:ext cx="6293032" cy="781798"/>
          </a:xfrm>
          <a:prstGeom prst="rect">
            <a:avLst/>
          </a:prstGeom>
        </p:spPr>
        <p:txBody>
          <a:bodyPr anchor="b">
            <a:noAutofit/>
          </a:bodyPr>
          <a:lstStyle>
            <a:lvl1pPr algn="ctr">
              <a:defRPr sz="3300" b="1">
                <a:latin typeface="Times" pitchFamily="2" charset="0"/>
              </a:defRPr>
            </a:lvl1pPr>
          </a:lstStyle>
          <a:p>
            <a:r>
              <a:rPr kumimoji="1" lang="zh-CN" altLang="en-US" dirty="0"/>
              <a:t>单击此处编辑母版标题样式</a:t>
            </a:r>
          </a:p>
        </p:txBody>
      </p:sp>
      <p:sp>
        <p:nvSpPr>
          <p:cNvPr id="7" name="直角三角形 6"/>
          <p:cNvSpPr/>
          <p:nvPr userDrawn="1"/>
        </p:nvSpPr>
        <p:spPr>
          <a:xfrm rot="5400000">
            <a:off x="-292417" y="389890"/>
            <a:ext cx="2340000" cy="2340000"/>
          </a:xfrm>
          <a:prstGeom prst="rtTriangle">
            <a:avLst/>
          </a:prstGeom>
          <a:gradFill flip="none" rotWithShape="1">
            <a:gsLst>
              <a:gs pos="0">
                <a:srgbClr val="002060"/>
              </a:gs>
              <a:gs pos="88000">
                <a:srgbClr val="0070C0"/>
              </a:gs>
            </a:gsLst>
            <a:lin ang="1890000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lt1"/>
              </a:solidFill>
            </a:endParaRPr>
          </a:p>
        </p:txBody>
      </p:sp>
      <p:sp>
        <p:nvSpPr>
          <p:cNvPr id="8" name="直角三角形 7"/>
          <p:cNvSpPr/>
          <p:nvPr userDrawn="1"/>
        </p:nvSpPr>
        <p:spPr>
          <a:xfrm rot="16200000">
            <a:off x="7096418" y="4128110"/>
            <a:ext cx="2340000" cy="2340000"/>
          </a:xfrm>
          <a:prstGeom prst="rtTriangle">
            <a:avLst/>
          </a:prstGeom>
          <a:gradFill flip="none" rotWithShape="1">
            <a:gsLst>
              <a:gs pos="0">
                <a:srgbClr val="002060"/>
              </a:gs>
              <a:gs pos="88000">
                <a:srgbClr val="0070C0"/>
              </a:gs>
            </a:gsLst>
            <a:lin ang="1890000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lt1"/>
              </a:solidFill>
            </a:endParaRPr>
          </a:p>
        </p:txBody>
      </p:sp>
      <p:sp>
        <p:nvSpPr>
          <p:cNvPr id="11" name="灯片编号占位符 5"/>
          <p:cNvSpPr txBox="1"/>
          <p:nvPr userDrawn="1"/>
        </p:nvSpPr>
        <p:spPr>
          <a:xfrm>
            <a:off x="8572500" y="6633297"/>
            <a:ext cx="571500" cy="221673"/>
          </a:xfrm>
          <a:prstGeom prst="rect">
            <a:avLst/>
          </a:prstGeom>
        </p:spPr>
        <p:txBody>
          <a:bodyPr vert="horz" lIns="68580" tIns="34290" rIns="68580" bIns="34290" rtlCol="0" anchor="ctr"/>
          <a:lstStyle>
            <a:defPPr>
              <a:defRPr lang="zh-CN"/>
            </a:defPPr>
            <a:lvl1pPr marL="0" algn="ct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6AAC7D9-B1C4-C240-BE78-4F83A6E576C8}" type="slidenum">
              <a:rPr kumimoji="1" lang="zh-CN" altLang="en-US" sz="1050" smtClean="0"/>
              <a:t>‹#›</a:t>
            </a:fld>
            <a:endParaRPr kumimoji="1" lang="zh-CN" altLang="en-US" sz="105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
        <p:nvSpPr>
          <p:cNvPr id="12" name="矩形 11"/>
          <p:cNvSpPr/>
          <p:nvPr userDrawn="1"/>
        </p:nvSpPr>
        <p:spPr>
          <a:xfrm>
            <a:off x="-1" y="-24789"/>
            <a:ext cx="9144000" cy="447675"/>
          </a:xfrm>
          <a:prstGeom prst="rect">
            <a:avLst/>
          </a:prstGeom>
          <a:gradFill>
            <a:gsLst>
              <a:gs pos="98000">
                <a:srgbClr val="002161"/>
              </a:gs>
              <a:gs pos="0">
                <a:schemeClr val="accent1">
                  <a:lumMod val="75000"/>
                </a:schemeClr>
              </a:gs>
              <a:gs pos="54000">
                <a:schemeClr val="accent5">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标题 17"/>
          <p:cNvSpPr>
            <a:spLocks noGrp="1"/>
          </p:cNvSpPr>
          <p:nvPr>
            <p:ph type="title"/>
          </p:nvPr>
        </p:nvSpPr>
        <p:spPr>
          <a:xfrm>
            <a:off x="-1" y="16486"/>
            <a:ext cx="2508068" cy="365125"/>
          </a:xfrm>
          <a:prstGeom prst="rect">
            <a:avLst/>
          </a:prstGeom>
        </p:spPr>
        <p:txBody>
          <a:bodyPr/>
          <a:lstStyle>
            <a:lvl1pPr>
              <a:defRPr sz="1500" b="1" baseline="0">
                <a:solidFill>
                  <a:schemeClr val="bg1"/>
                </a:solidFill>
                <a:latin typeface="Times New Roman" panose="02020603050405020304" pitchFamily="18" charset="0"/>
                <a:ea typeface="等线" panose="02010600030101010101" pitchFamily="2" charset="-122"/>
              </a:defRPr>
            </a:lvl1pPr>
          </a:lstStyle>
          <a:p>
            <a:r>
              <a:rPr kumimoji="1" lang="zh-CN" altLang="en-US" dirty="0"/>
              <a:t>单击此处编辑母版标题样式</a:t>
            </a:r>
          </a:p>
        </p:txBody>
      </p:sp>
      <p:sp>
        <p:nvSpPr>
          <p:cNvPr id="26" name="灯片编号占位符 5"/>
          <p:cNvSpPr>
            <a:spLocks noGrp="1"/>
          </p:cNvSpPr>
          <p:nvPr>
            <p:ph type="sldNum" sz="quarter" idx="12"/>
          </p:nvPr>
        </p:nvSpPr>
        <p:spPr>
          <a:xfrm>
            <a:off x="8865973" y="6589437"/>
            <a:ext cx="315098" cy="268563"/>
          </a:xfrm>
          <a:prstGeom prst="rect">
            <a:avLst/>
          </a:prstGeom>
        </p:spPr>
        <p:txBody>
          <a:bodyPr/>
          <a:lstStyle>
            <a:lvl1pPr algn="ctr">
              <a:defRPr sz="1050"/>
            </a:lvl1pPr>
          </a:lstStyle>
          <a:p>
            <a:fld id="{A6AAC7D9-B1C4-C240-BE78-4F83A6E576C8}" type="slidenum">
              <a:rPr kumimoji="1" lang="zh-CN" altLang="en-US" smtClean="0"/>
              <a:t>‹#›</a:t>
            </a:fld>
            <a:endParaRPr kumimoji="1" lang="zh-CN" altLang="en-US" dirty="0"/>
          </a:p>
        </p:txBody>
      </p:sp>
      <p:sp>
        <p:nvSpPr>
          <p:cNvPr id="5" name="内容占位符 4"/>
          <p:cNvSpPr>
            <a:spLocks noGrp="1"/>
          </p:cNvSpPr>
          <p:nvPr>
            <p:ph sz="quarter" idx="13"/>
          </p:nvPr>
        </p:nvSpPr>
        <p:spPr>
          <a:xfrm>
            <a:off x="546497" y="1495425"/>
            <a:ext cx="3799992" cy="3311353"/>
          </a:xfrm>
        </p:spPr>
        <p:txBody>
          <a:bodyPr/>
          <a:lstStyle>
            <a:lvl1pPr marL="0" indent="0">
              <a:buNone/>
              <a:defRPr baseline="0">
                <a:latin typeface="Times New Roman" panose="02020603050405020304" pitchFamily="18" charset="0"/>
              </a:defRPr>
            </a:lvl1pPr>
            <a:lvl2pPr marL="342900" indent="0">
              <a:buNone/>
              <a:defRPr/>
            </a:lvl2pPr>
            <a:lvl3pPr marL="685800" indent="0">
              <a:buNone/>
              <a:defRPr/>
            </a:lvl3pPr>
            <a:lvl4pPr marL="1028700" indent="0">
              <a:buNone/>
              <a:defRPr/>
            </a:lvl4pPr>
            <a:lvl5pPr marL="1371600" indent="0">
              <a:buNone/>
              <a:defRPr/>
            </a:lvl5pPr>
          </a:lstStyle>
          <a:p>
            <a:pPr lvl="0"/>
            <a:endParaRPr kumimoji="1" lang="zh-CN" altLang="en-US" dirty="0"/>
          </a:p>
        </p:txBody>
      </p:sp>
    </p:spTree>
    <p:extLst>
      <p:ext uri="{BB962C8B-B14F-4D97-AF65-F5344CB8AC3E}">
        <p14:creationId xmlns:p14="http://schemas.microsoft.com/office/powerpoint/2010/main" val="3794112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301625"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4"/>
          <p:cNvSpPr>
            <a:spLocks noGrp="1"/>
          </p:cNvSpPr>
          <p:nvPr>
            <p:ph type="dt" sz="half" idx="12"/>
          </p:nvPr>
        </p:nvSpPr>
        <p:spPr>
          <a:xfrm>
            <a:off x="457200" y="6245225"/>
            <a:ext cx="2133600" cy="476250"/>
          </a:xfrm>
          <a:prstGeom prst="rect">
            <a:avLst/>
          </a:prstGeom>
        </p:spPr>
        <p:txBody>
          <a:bodyPr/>
          <a:lstStyle>
            <a:lvl1pPr>
              <a:buFont typeface="Arial" panose="020B0604020202020204" pitchFamily="34" charset="0"/>
              <a:buNone/>
              <a:defRPr noProof="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46904C4-345B-4506-80F0-8EA33A1B157A}"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2025/10/10</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5"/>
          <p:cNvSpPr>
            <a:spLocks noGrp="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noProof="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6"/>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en-US" altLang="zh-CN" dirty="0"/>
              <a:t>‹#›</a:t>
            </a:fld>
            <a:endParaRPr lang="en-US" altLang="zh-CN" dirty="0"/>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标题与项目符号">
    <p:bg>
      <p:bgPr>
        <a:solidFill>
          <a:schemeClr val="bg1"/>
        </a:solidFill>
        <a:effectLst/>
      </p:bgPr>
    </p:bg>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rPr lang="zh-CN" altLang="en-US"/>
              <a:t>单击此处编辑母版标题样式</a:t>
            </a:r>
          </a:p>
        </p:txBody>
      </p:sp>
      <p:sp>
        <p:nvSpPr>
          <p:cNvPr id="57" name="正文级别 1…"/>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027"/>
          <p:cNvSpPr>
            <a:spLocks noGrp="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1028"/>
          <p:cNvSpPr>
            <a:spLocks noGrp="1"/>
          </p:cNvSpPr>
          <p:nvPr>
            <p:ph type="ftr" sz="quarter" idx="3"/>
          </p:nvPr>
        </p:nvSpPr>
        <p:spPr>
          <a:xfrm>
            <a:off x="3124200" y="6245225"/>
            <a:ext cx="2895600" cy="47625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1029"/>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zh-CN" altLang="en-US" dirty="0"/>
              <a:t>‹#›</a:t>
            </a:fld>
            <a:endParaRPr lang="zh-CN" alt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301625"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4"/>
          <p:cNvSpPr>
            <a:spLocks noGrp="1"/>
          </p:cNvSpPr>
          <p:nvPr>
            <p:ph type="dt" sz="half" idx="12"/>
          </p:nvPr>
        </p:nvSpPr>
        <p:spPr>
          <a:xfrm>
            <a:off x="457200" y="6245225"/>
            <a:ext cx="2133600" cy="476250"/>
          </a:xfrm>
          <a:prstGeom prst="rect">
            <a:avLst/>
          </a:prstGeom>
        </p:spPr>
        <p:txBody>
          <a:bodyPr/>
          <a:lstStyle>
            <a:lvl1pPr>
              <a:buFont typeface="Arial" panose="020B0604020202020204" pitchFamily="34" charset="0"/>
              <a:buNone/>
              <a:defRPr noProof="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46904C4-345B-4506-80F0-8EA33A1B157A}"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2025/10/10</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5"/>
          <p:cNvSpPr>
            <a:spLocks noGrp="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noProof="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6"/>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en-US" altLang="zh-CN" dirty="0"/>
              <a:t>‹#›</a:t>
            </a:fld>
            <a:endParaRPr lang="en-US" altLang="zh-CN" dirty="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标题与项目符号">
    <p:bg>
      <p:bgPr>
        <a:solidFill>
          <a:schemeClr val="bg1"/>
        </a:solidFill>
        <a:effectLst/>
      </p:bgPr>
    </p:bg>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rPr lang="zh-CN" altLang="en-US"/>
              <a:t>单击此处编辑母版标题样式</a:t>
            </a:r>
          </a:p>
        </p:txBody>
      </p:sp>
      <p:sp>
        <p:nvSpPr>
          <p:cNvPr id="57" name="正文级别 1…"/>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027"/>
          <p:cNvSpPr>
            <a:spLocks noGrp="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1028"/>
          <p:cNvSpPr>
            <a:spLocks noGrp="1"/>
          </p:cNvSpPr>
          <p:nvPr>
            <p:ph type="ftr" sz="quarter" idx="3"/>
          </p:nvPr>
        </p:nvSpPr>
        <p:spPr>
          <a:xfrm>
            <a:off x="3124200" y="6245225"/>
            <a:ext cx="2895600" cy="47625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1029"/>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zh-CN" altLang="en-US" dirty="0"/>
              <a:t>‹#›</a:t>
            </a:fld>
            <a:endParaRPr lang="zh-CN" altLang="en-US" dirty="0"/>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301625"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4"/>
          <p:cNvSpPr>
            <a:spLocks noGrp="1"/>
          </p:cNvSpPr>
          <p:nvPr>
            <p:ph type="dt" sz="half" idx="12"/>
          </p:nvPr>
        </p:nvSpPr>
        <p:spPr>
          <a:xfrm>
            <a:off x="457200" y="6245225"/>
            <a:ext cx="2133600" cy="476250"/>
          </a:xfrm>
          <a:prstGeom prst="rect">
            <a:avLst/>
          </a:prstGeom>
        </p:spPr>
        <p:txBody>
          <a:bodyPr/>
          <a:lstStyle>
            <a:lvl1pPr>
              <a:buFont typeface="Arial" panose="020B0604020202020204" pitchFamily="34" charset="0"/>
              <a:buNone/>
              <a:defRPr noProof="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46904C4-345B-4506-80F0-8EA33A1B157A}"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2025/10/10</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5"/>
          <p:cNvSpPr>
            <a:spLocks noGrp="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noProof="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6"/>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en-US" altLang="zh-CN" dirty="0"/>
              <a:t>‹#›</a:t>
            </a:fld>
            <a:endParaRPr lang="en-US" altLang="zh-CN" dirty="0"/>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标题与项目符号">
    <p:bg>
      <p:bgPr>
        <a:solidFill>
          <a:schemeClr val="bg1"/>
        </a:solidFill>
        <a:effectLst/>
      </p:bgPr>
    </p:bg>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rPr lang="zh-CN" altLang="en-US"/>
              <a:t>单击此处编辑母版标题样式</a:t>
            </a:r>
          </a:p>
        </p:txBody>
      </p:sp>
      <p:sp>
        <p:nvSpPr>
          <p:cNvPr id="57" name="正文级别 1…"/>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027"/>
          <p:cNvSpPr>
            <a:spLocks noGrp="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1028"/>
          <p:cNvSpPr>
            <a:spLocks noGrp="1"/>
          </p:cNvSpPr>
          <p:nvPr>
            <p:ph type="ftr" sz="quarter" idx="3"/>
          </p:nvPr>
        </p:nvSpPr>
        <p:spPr>
          <a:xfrm>
            <a:off x="3124200" y="6245225"/>
            <a:ext cx="2895600" cy="47625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1029"/>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zh-CN" altLang="en-US" dirty="0"/>
              <a:t>‹#›</a:t>
            </a:fld>
            <a:endParaRPr lang="zh-CN" altLang="en-US" dirty="0"/>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301625"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905000"/>
            <a:ext cx="4194175" cy="41941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4"/>
          <p:cNvSpPr>
            <a:spLocks noGrp="1"/>
          </p:cNvSpPr>
          <p:nvPr>
            <p:ph type="dt" sz="half" idx="12"/>
          </p:nvPr>
        </p:nvSpPr>
        <p:spPr>
          <a:xfrm>
            <a:off x="457200" y="6245225"/>
            <a:ext cx="2133600" cy="476250"/>
          </a:xfrm>
          <a:prstGeom prst="rect">
            <a:avLst/>
          </a:prstGeom>
        </p:spPr>
        <p:txBody>
          <a:bodyPr/>
          <a:lstStyle>
            <a:lvl1pPr>
              <a:buFont typeface="Arial" panose="020B0604020202020204" pitchFamily="34" charset="0"/>
              <a:buNone/>
              <a:defRPr noProof="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46904C4-345B-4506-80F0-8EA33A1B157A}"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2025/10/10</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5"/>
          <p:cNvSpPr>
            <a:spLocks noGrp="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noProof="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6"/>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en-US" altLang="zh-CN" dirty="0"/>
              <a:t>‹#›</a:t>
            </a:fld>
            <a:endParaRPr lang="en-US" altLang="zh-CN" dirty="0"/>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标题与项目符号">
    <p:bg>
      <p:bgPr>
        <a:solidFill>
          <a:schemeClr val="bg1"/>
        </a:solidFill>
        <a:effectLst/>
      </p:bgPr>
    </p:bg>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rPr lang="zh-CN" altLang="en-US"/>
              <a:t>单击此处编辑母版标题样式</a:t>
            </a:r>
          </a:p>
        </p:txBody>
      </p:sp>
      <p:sp>
        <p:nvSpPr>
          <p:cNvPr id="57" name="正文级别 1…"/>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027"/>
          <p:cNvSpPr>
            <a:spLocks noGrp="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1028"/>
          <p:cNvSpPr>
            <a:spLocks noGrp="1"/>
          </p:cNvSpPr>
          <p:nvPr>
            <p:ph type="ftr" sz="quarter" idx="3"/>
          </p:nvPr>
        </p:nvSpPr>
        <p:spPr>
          <a:xfrm>
            <a:off x="3124200" y="6245225"/>
            <a:ext cx="2895600" cy="47625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1029"/>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fld id="{9A0DB2DC-4C9A-4742-B13C-FB6460FD3503}" type="slidenum">
              <a:rPr lang="zh-CN" altLang="en-US" dirty="0"/>
              <a:t>‹#›</a:t>
            </a:fld>
            <a:endParaRPr lang="zh-CN" alt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标题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p>
        </p:txBody>
      </p:sp>
      <p:sp>
        <p:nvSpPr>
          <p:cNvPr id="16387" name="文本占位符 1026"/>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noProof="1"/>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720" r:id="rId16"/>
  </p:sldLayoutIdLst>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标题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p>
        </p:txBody>
      </p:sp>
      <p:sp>
        <p:nvSpPr>
          <p:cNvPr id="17411" name="文本占位符 1026"/>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noProof="1"/>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标题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p>
        </p:txBody>
      </p:sp>
      <p:sp>
        <p:nvSpPr>
          <p:cNvPr id="18435" name="文本占位符 1026"/>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noProof="1"/>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标题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p>
        </p:txBody>
      </p:sp>
      <p:sp>
        <p:nvSpPr>
          <p:cNvPr id="19459" name="文本占位符 1026"/>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noProof="1"/>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标题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p>
        </p:txBody>
      </p:sp>
      <p:sp>
        <p:nvSpPr>
          <p:cNvPr id="20483" name="文本占位符 1026"/>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noProof="1"/>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1.png"/><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21.png"/><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4.png"/><Relationship Id="rId5" Type="http://schemas.openxmlformats.org/officeDocument/2006/relationships/oleObject" Target="../embeddings/oleObject8.bin"/><Relationship Id="rId4" Type="http://schemas.openxmlformats.org/officeDocument/2006/relationships/image" Target="../media/image27.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9.wmf"/><Relationship Id="rId4" Type="http://schemas.openxmlformats.org/officeDocument/2006/relationships/oleObject" Target="../embeddings/oleObject10.bin"/></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1.bin"/><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2.wmf"/><Relationship Id="rId5" Type="http://schemas.openxmlformats.org/officeDocument/2006/relationships/oleObject" Target="../embeddings/oleObject12.bin"/><Relationship Id="rId4" Type="http://schemas.openxmlformats.org/officeDocument/2006/relationships/image" Target="../media/image31.wm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49.wmf"/><Relationship Id="rId2" Type="http://schemas.openxmlformats.org/officeDocument/2006/relationships/slideLayout" Target="../slideLayouts/slideLayout35.xml"/><Relationship Id="rId1" Type="http://schemas.openxmlformats.org/officeDocument/2006/relationships/vmlDrawing" Target="../drawings/vmlDrawing10.vml"/><Relationship Id="rId6" Type="http://schemas.openxmlformats.org/officeDocument/2006/relationships/image" Target="../media/image46.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48.wmf"/><Relationship Id="rId4" Type="http://schemas.openxmlformats.org/officeDocument/2006/relationships/image" Target="../media/image45.png"/><Relationship Id="rId9" Type="http://schemas.openxmlformats.org/officeDocument/2006/relationships/oleObject" Target="../embeddings/oleObject16.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41.xml"/><Relationship Id="rId1" Type="http://schemas.openxmlformats.org/officeDocument/2006/relationships/vmlDrawing" Target="../drawings/vmlDrawing11.vml"/><Relationship Id="rId6" Type="http://schemas.openxmlformats.org/officeDocument/2006/relationships/image" Target="../media/image51.png"/><Relationship Id="rId5" Type="http://schemas.openxmlformats.org/officeDocument/2006/relationships/oleObject" Target="../embeddings/oleObject19.bin"/><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41.xml"/><Relationship Id="rId1" Type="http://schemas.openxmlformats.org/officeDocument/2006/relationships/vmlDrawing" Target="../drawings/vmlDrawing12.vml"/><Relationship Id="rId6" Type="http://schemas.openxmlformats.org/officeDocument/2006/relationships/image" Target="../media/image53.png"/><Relationship Id="rId5" Type="http://schemas.openxmlformats.org/officeDocument/2006/relationships/oleObject" Target="../embeddings/oleObject21.bin"/><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1.xml"/><Relationship Id="rId1" Type="http://schemas.openxmlformats.org/officeDocument/2006/relationships/vmlDrawing" Target="../drawings/vmlDrawing13.vml"/><Relationship Id="rId5" Type="http://schemas.openxmlformats.org/officeDocument/2006/relationships/image" Target="../media/image55.wmf"/><Relationship Id="rId4" Type="http://schemas.openxmlformats.org/officeDocument/2006/relationships/oleObject" Target="../embeddings/oleObject2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58.png"/><Relationship Id="rId5" Type="http://schemas.openxmlformats.org/officeDocument/2006/relationships/oleObject" Target="../embeddings/oleObject25.bin"/><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60.png"/><Relationship Id="rId5" Type="http://schemas.openxmlformats.org/officeDocument/2006/relationships/oleObject" Target="../embeddings/oleObject27.bin"/><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48.xml"/><Relationship Id="rId1" Type="http://schemas.openxmlformats.org/officeDocument/2006/relationships/vmlDrawing" Target="../drawings/vmlDrawing16.v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61.xml"/><Relationship Id="rId1" Type="http://schemas.openxmlformats.org/officeDocument/2006/relationships/vmlDrawing" Target="../drawings/vmlDrawing17.vml"/><Relationship Id="rId6" Type="http://schemas.openxmlformats.org/officeDocument/2006/relationships/image" Target="../media/image63.png"/><Relationship Id="rId5" Type="http://schemas.openxmlformats.org/officeDocument/2006/relationships/oleObject" Target="../embeddings/oleObject30.bin"/><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1.xml"/><Relationship Id="rId7" Type="http://schemas.openxmlformats.org/officeDocument/2006/relationships/image" Target="../media/image72.png"/><Relationship Id="rId2" Type="http://schemas.openxmlformats.org/officeDocument/2006/relationships/slideLayout" Target="../slideLayouts/slideLayout14.xml"/><Relationship Id="rId1" Type="http://schemas.openxmlformats.org/officeDocument/2006/relationships/vmlDrawing" Target="../drawings/vmlDrawing18.v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68.wm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4.xml"/><Relationship Id="rId1" Type="http://schemas.openxmlformats.org/officeDocument/2006/relationships/vmlDrawing" Target="../drawings/vmlDrawing19.vml"/><Relationship Id="rId4" Type="http://schemas.openxmlformats.org/officeDocument/2006/relationships/image" Target="../media/image76.wmf"/></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5.xml"/><Relationship Id="rId7" Type="http://schemas.openxmlformats.org/officeDocument/2006/relationships/image" Target="../media/image7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8.png"/><Relationship Id="rId5" Type="http://schemas.openxmlformats.org/officeDocument/2006/relationships/notesSlide" Target="../notesSlides/notesSlide4.xml"/><Relationship Id="rId4"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9.png"/><Relationship Id="rId5" Type="http://schemas.openxmlformats.org/officeDocument/2006/relationships/image" Target="../media/image81.png"/><Relationship Id="rId4"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930.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4.xml"/><Relationship Id="rId1" Type="http://schemas.openxmlformats.org/officeDocument/2006/relationships/vmlDrawing" Target="../drawings/vmlDrawing20.vml"/><Relationship Id="rId4" Type="http://schemas.openxmlformats.org/officeDocument/2006/relationships/image" Target="../media/image99.wmf"/></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890.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106.w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3.bin"/><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png"/><Relationship Id="rId5" Type="http://schemas.openxmlformats.org/officeDocument/2006/relationships/oleObject" Target="../embeddings/oleObject4.bin"/><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5.png"/><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3073" descr="7b0a20202020227461726765744d6f64756c65223a202270726f636573734f6e6c696e65466f6e7473220a7d0a"/>
          <p:cNvSpPr>
            <a:spLocks noGrp="1"/>
          </p:cNvSpPr>
          <p:nvPr>
            <p:ph type="ctrTitle"/>
          </p:nvPr>
        </p:nvSpPr>
        <p:spPr>
          <a:xfrm>
            <a:off x="685800" y="498793"/>
            <a:ext cx="7772400" cy="1470025"/>
          </a:xfrm>
        </p:spPr>
        <p:txBody>
          <a:bodyPr vert="horz" wrap="square" lIns="91440" tIns="45720" rIns="91440" bIns="45720" anchor="ctr" anchorCtr="0"/>
          <a:lstStyle/>
          <a:p>
            <a:pPr eaLnBrk="1" hangingPunct="1">
              <a:buClrTx/>
              <a:buSzTx/>
              <a:buFontTx/>
            </a:pPr>
            <a:r>
              <a:rPr lang="en-US" altLang="zh-CN" sz="3200" b="1" kern="1200" dirty="0">
                <a:solidFill>
                  <a:schemeClr val="tx1"/>
                </a:solidFill>
                <a:latin typeface="微软雅黑" panose="020B0503020204020204" charset="-122"/>
                <a:ea typeface="微软雅黑" panose="020B0503020204020204" charset="-122"/>
                <a:cs typeface="微软雅黑" panose="020B0503020204020204" charset="-122"/>
                <a:sym typeface="汉仪综艺体简" panose="02010600000101010101" charset="-122"/>
              </a:rPr>
              <a:t>Gravitational-wave standard sirens and implication for cosmology</a:t>
            </a:r>
            <a:endParaRPr lang="zh-CN" altLang="en-US" sz="3200" b="1" kern="1200" dirty="0">
              <a:solidFill>
                <a:schemeClr val="tx1"/>
              </a:solidFill>
              <a:latin typeface="微软雅黑" panose="020B0503020204020204" charset="-122"/>
              <a:ea typeface="微软雅黑" panose="020B0503020204020204" charset="-122"/>
              <a:cs typeface="微软雅黑" panose="020B0503020204020204" charset="-122"/>
              <a:sym typeface="汉仪综艺体简" panose="02010600000101010101" charset="-122"/>
            </a:endParaRPr>
          </a:p>
        </p:txBody>
      </p:sp>
      <p:sp>
        <p:nvSpPr>
          <p:cNvPr id="34819" name="副标题 3074"/>
          <p:cNvSpPr>
            <a:spLocks noGrp="1"/>
          </p:cNvSpPr>
          <p:nvPr>
            <p:ph type="subTitle" idx="1"/>
          </p:nvPr>
        </p:nvSpPr>
        <p:spPr>
          <a:xfrm>
            <a:off x="179512" y="4944804"/>
            <a:ext cx="8595360" cy="1296506"/>
          </a:xfrm>
        </p:spPr>
        <p:txBody>
          <a:bodyPr vert="horz" wrap="square" lIns="91440" tIns="45720" rIns="91440" bIns="45720" anchor="t" anchorCtr="0"/>
          <a:lstStyle/>
          <a:p>
            <a:pPr eaLnBrk="1" hangingPunct="1">
              <a:buClrTx/>
              <a:buSzTx/>
              <a:buFontTx/>
            </a:pPr>
            <a:r>
              <a:rPr lang="en-US" altLang="zh-CN" sz="2800" b="1" kern="1200" dirty="0">
                <a:latin typeface="+mn-lt"/>
                <a:ea typeface="+mn-ea"/>
                <a:cs typeface="+mn-cs"/>
              </a:rPr>
              <a:t>Wen Zhao</a:t>
            </a:r>
          </a:p>
          <a:p>
            <a:pPr eaLnBrk="1" hangingPunct="1">
              <a:buClrTx/>
              <a:buSzTx/>
              <a:buFontTx/>
            </a:pPr>
            <a:endParaRPr lang="en-US" altLang="zh-CN" sz="1000" b="1" kern="1200" dirty="0">
              <a:latin typeface="+mn-lt"/>
              <a:ea typeface="+mn-ea"/>
              <a:cs typeface="+mn-cs"/>
            </a:endParaRPr>
          </a:p>
          <a:p>
            <a:pPr eaLnBrk="1" hangingPunct="1">
              <a:buClrTx/>
              <a:buSzTx/>
              <a:buFontTx/>
            </a:pPr>
            <a:r>
              <a:rPr lang="en-US" altLang="zh-CN" b="1" kern="1200" dirty="0">
                <a:latin typeface="+mn-lt"/>
                <a:ea typeface="+mn-ea"/>
                <a:cs typeface="+mn-cs"/>
              </a:rPr>
              <a:t>Department of Astronomy, </a:t>
            </a:r>
          </a:p>
          <a:p>
            <a:pPr eaLnBrk="1" hangingPunct="1">
              <a:buClrTx/>
              <a:buSzTx/>
              <a:buFontTx/>
            </a:pPr>
            <a:r>
              <a:rPr lang="en-US" altLang="zh-CN" b="1" kern="1200" dirty="0">
                <a:latin typeface="+mn-lt"/>
                <a:ea typeface="+mn-ea"/>
                <a:cs typeface="+mn-cs"/>
              </a:rPr>
              <a:t>University of Science and Technology of China (</a:t>
            </a:r>
            <a:r>
              <a:rPr lang="en-US" altLang="zh-CN" b="1" kern="1200" dirty="0">
                <a:solidFill>
                  <a:srgbClr val="FF0000"/>
                </a:solidFill>
                <a:latin typeface="+mn-lt"/>
                <a:ea typeface="+mn-ea"/>
                <a:cs typeface="+mn-cs"/>
              </a:rPr>
              <a:t>USTC</a:t>
            </a:r>
            <a:r>
              <a:rPr lang="en-US" altLang="zh-CN" b="1" kern="1200" dirty="0">
                <a:latin typeface="+mn-lt"/>
                <a:ea typeface="+mn-ea"/>
                <a:cs typeface="+mn-cs"/>
              </a:rPr>
              <a:t>)</a:t>
            </a:r>
            <a:endParaRPr lang="en-US" altLang="zh-CN" sz="1400" b="1" kern="1200" dirty="0">
              <a:latin typeface="+mn-lt"/>
              <a:ea typeface="+mn-ea"/>
              <a:cs typeface="+mn-cs"/>
            </a:endParaRPr>
          </a:p>
        </p:txBody>
      </p:sp>
      <p:graphicFrame>
        <p:nvGraphicFramePr>
          <p:cNvPr id="2" name="对象 1"/>
          <p:cNvGraphicFramePr/>
          <p:nvPr/>
        </p:nvGraphicFramePr>
        <p:xfrm>
          <a:off x="2051685" y="2162810"/>
          <a:ext cx="4912360" cy="2440305"/>
        </p:xfrm>
        <a:graphic>
          <a:graphicData uri="http://schemas.openxmlformats.org/presentationml/2006/ole">
            <mc:AlternateContent xmlns:mc="http://schemas.openxmlformats.org/markup-compatibility/2006">
              <mc:Choice xmlns:v="urn:schemas-microsoft-com:vml" Requires="v">
                <p:oleObj spid="_x0000_s7265" r:id="rId3" imgW="454025" imgH="255905" progId="PBrush">
                  <p:embed/>
                </p:oleObj>
              </mc:Choice>
              <mc:Fallback>
                <p:oleObj r:id="rId3" imgW="454025" imgH="255905" progId="PBrush">
                  <p:embed/>
                  <p:pic>
                    <p:nvPicPr>
                      <p:cNvPr id="0" name="图片 7168" descr="image17"/>
                      <p:cNvPicPr/>
                      <p:nvPr/>
                    </p:nvPicPr>
                    <p:blipFill>
                      <a:blip r:embed="rId4"/>
                      <a:stretch>
                        <a:fillRect/>
                      </a:stretch>
                    </p:blipFill>
                    <p:spPr>
                      <a:xfrm>
                        <a:off x="2051685" y="2162810"/>
                        <a:ext cx="4912360" cy="2440305"/>
                      </a:xfrm>
                      <a:prstGeom prst="rect">
                        <a:avLst/>
                      </a:prstGeom>
                      <a:noFill/>
                      <a:ln w="9525">
                        <a:noFill/>
                      </a:ln>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a:xfrm>
            <a:off x="323850" y="0"/>
            <a:ext cx="8540750" cy="1143000"/>
          </a:xfrm>
        </p:spPr>
        <p:txBody>
          <a:bodyPr vert="horz" wrap="square" lIns="91440" tIns="45720" rIns="91440" bIns="45720" anchor="ctr" anchorCtr="0"/>
          <a:lstStyle/>
          <a:p>
            <a:pPr eaLnBrk="1" hangingPunct="1"/>
            <a:r>
              <a:rPr lang="en-US" altLang="zh-CN" sz="4000" b="1" dirty="0">
                <a:solidFill>
                  <a:srgbClr val="2004EC"/>
                </a:solidFill>
              </a:rPr>
              <a:t>GW sources as ‘standard sirens’</a:t>
            </a:r>
            <a:endParaRPr lang="zh-CN" altLang="en-US" sz="4000" dirty="0">
              <a:solidFill>
                <a:srgbClr val="2004EC"/>
              </a:solidFill>
            </a:endParaRPr>
          </a:p>
        </p:txBody>
      </p:sp>
      <p:sp>
        <p:nvSpPr>
          <p:cNvPr id="3" name="内容占位符 2"/>
          <p:cNvSpPr>
            <a:spLocks noGrp="1"/>
          </p:cNvSpPr>
          <p:nvPr>
            <p:ph idx="1"/>
          </p:nvPr>
        </p:nvSpPr>
        <p:spPr>
          <a:xfrm>
            <a:off x="0" y="1052513"/>
            <a:ext cx="9144000" cy="5329238"/>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a:pPr>
            <a:r>
              <a:rPr kumimoji="0" lang="en-US" altLang="zh-CN" sz="3200" b="1" i="0" u="none" strike="noStrike" kern="0" cap="none" spc="0" normalizeH="0" baseline="0" noProof="0" dirty="0">
                <a:ln>
                  <a:noFill/>
                </a:ln>
                <a:solidFill>
                  <a:srgbClr val="000000"/>
                </a:solidFill>
                <a:effectLst/>
                <a:uLnTx/>
                <a:uFillTx/>
                <a:latin typeface="+mn-lt"/>
                <a:ea typeface="+mn-ea"/>
                <a:cs typeface="+mn-cs"/>
              </a:rPr>
              <a:t>How to determine the ‘</a:t>
            </a:r>
            <a:r>
              <a:rPr kumimoji="0" lang="en-US" altLang="zh-CN" sz="3200" b="1" i="0" u="none" strike="noStrike" kern="0" cap="none" spc="0" normalizeH="0" baseline="0" noProof="0" dirty="0" err="1">
                <a:ln>
                  <a:noFill/>
                </a:ln>
                <a:solidFill>
                  <a:srgbClr val="000000"/>
                </a:solidFill>
                <a:effectLst/>
                <a:uLnTx/>
                <a:uFillTx/>
                <a:latin typeface="+mn-lt"/>
                <a:ea typeface="+mn-ea"/>
                <a:cs typeface="+mn-cs"/>
              </a:rPr>
              <a:t>redshift</a:t>
            </a:r>
            <a:r>
              <a:rPr kumimoji="0" lang="en-US" altLang="zh-CN" sz="3200" b="1" i="0" u="none" strike="noStrike" kern="0" cap="none" spc="0" normalizeH="0" baseline="0" noProof="0" dirty="0">
                <a:ln>
                  <a:noFill/>
                </a:ln>
                <a:solidFill>
                  <a:srgbClr val="000000"/>
                </a:solidFill>
                <a:effectLst/>
                <a:uLnTx/>
                <a:uFillTx/>
                <a:latin typeface="+mn-lt"/>
                <a:ea typeface="+mn-ea"/>
                <a:cs typeface="+mn-cs"/>
              </a:rPr>
              <a:t>’</a:t>
            </a:r>
            <a:r>
              <a:rPr kumimoji="0" lang="zh-CN" altLang="en-US" sz="3200" b="1" i="0" u="none" strike="noStrike" kern="0" cap="none" spc="0" normalizeH="0" baseline="0" noProof="0" dirty="0">
                <a:ln>
                  <a:noFill/>
                </a:ln>
                <a:solidFill>
                  <a:srgbClr val="000000"/>
                </a:solidFill>
                <a:effectLst/>
                <a:uLnTx/>
                <a:uFillTx/>
                <a:latin typeface="+mn-lt"/>
                <a:ea typeface="+mn-ea"/>
                <a:cs typeface="+mn-cs"/>
              </a:rPr>
              <a:t>？</a:t>
            </a:r>
            <a:endParaRPr kumimoji="0" lang="en-US" altLang="zh-CN" sz="3200" b="1" i="0" u="none" strike="noStrike" kern="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AutoNum type="arabicPeriod"/>
              <a:defRPr/>
            </a:pPr>
            <a:endParaRPr kumimoji="0" lang="en-US" altLang="zh-CN"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r>
              <a:rPr kumimoji="0" lang="en-US" altLang="zh-CN" sz="1800" b="1" i="0" u="none" strike="noStrike" kern="0" cap="none" spc="0" normalizeH="0" baseline="0" noProof="0" dirty="0">
                <a:ln>
                  <a:noFill/>
                </a:ln>
                <a:solidFill>
                  <a:srgbClr val="FF0000"/>
                </a:solidFill>
                <a:effectLst/>
                <a:uLnTx/>
                <a:uFillTx/>
                <a:latin typeface="+mj-lt"/>
                <a:ea typeface="华文琥珀" panose="02010800040101010101" pitchFamily="2" charset="-122"/>
                <a:cs typeface="+mn-cs"/>
              </a:rPr>
              <a:t>By observation of EM counterparts </a:t>
            </a: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r>
              <a:rPr kumimoji="0" lang="en-US" altLang="zh-CN" sz="1800" b="1"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华文琥珀" panose="02010800040101010101" pitchFamily="2" charset="-122"/>
                <a:cs typeface="+mn-cs"/>
              </a:rPr>
              <a:t>By fixing the host galaxies</a:t>
            </a: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r>
              <a:rPr lang="en-US" altLang="zh-CN" sz="1800" b="1" kern="0" noProof="0" dirty="0">
                <a:ln>
                  <a:noFill/>
                </a:ln>
                <a:solidFill>
                  <a:srgbClr val="FF0000"/>
                </a:solidFill>
                <a:effectLst>
                  <a:outerShdw blurRad="38100" dist="38100" dir="2700000" algn="tl">
                    <a:srgbClr val="C0C0C0"/>
                  </a:outerShdw>
                </a:effectLst>
                <a:uLnTx/>
                <a:uFillTx/>
                <a:latin typeface="+mj-lt"/>
                <a:ea typeface="华文琥珀" panose="02010800040101010101" pitchFamily="2" charset="-122"/>
                <a:sym typeface="+mn-ea"/>
              </a:rPr>
              <a:t>By tidal effect on GW phases</a:t>
            </a:r>
            <a:endParaRPr kumimoji="0" lang="en-US" altLang="zh-CN" sz="1800" b="1"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华文琥珀" panose="02010800040101010101" pitchFamily="2" charset="-122"/>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r>
              <a:rPr kumimoji="0" lang="en-US" altLang="zh-CN" sz="1800" b="1" i="0" u="none" strike="noStrike" kern="0" cap="none" spc="0" normalizeH="0" baseline="0" noProof="0" dirty="0">
                <a:ln>
                  <a:noFill/>
                </a:ln>
                <a:solidFill>
                  <a:schemeClr val="accent2">
                    <a:lumMod val="75000"/>
                  </a:schemeClr>
                </a:solidFill>
                <a:effectLst>
                  <a:outerShdw blurRad="38100" dist="38100" dir="2700000" algn="tl">
                    <a:srgbClr val="C0C0C0"/>
                  </a:outerShdw>
                </a:effectLst>
                <a:uLnTx/>
                <a:uFillTx/>
                <a:latin typeface="+mj-lt"/>
                <a:ea typeface="华文琥珀" panose="02010800040101010101" pitchFamily="2" charset="-122"/>
                <a:cs typeface="+mn-cs"/>
              </a:rPr>
              <a:t>By </a:t>
            </a:r>
            <a:r>
              <a:rPr kumimoji="0" lang="en-US" altLang="zh-CN" sz="1800" b="1" i="0" u="none" strike="noStrike" kern="0" cap="none" spc="0" normalizeH="0" baseline="0" noProof="0" dirty="0" err="1">
                <a:ln>
                  <a:noFill/>
                </a:ln>
                <a:solidFill>
                  <a:schemeClr val="accent2">
                    <a:lumMod val="75000"/>
                  </a:schemeClr>
                </a:solidFill>
                <a:effectLst>
                  <a:outerShdw blurRad="38100" dist="38100" dir="2700000" algn="tl">
                    <a:srgbClr val="C0C0C0"/>
                  </a:outerShdw>
                </a:effectLst>
                <a:uLnTx/>
                <a:uFillTx/>
                <a:latin typeface="+mj-lt"/>
                <a:ea typeface="华文琥珀" panose="02010800040101010101" pitchFamily="2" charset="-122"/>
                <a:cs typeface="+mn-cs"/>
              </a:rPr>
              <a:t>redshift</a:t>
            </a:r>
            <a:r>
              <a:rPr kumimoji="0" lang="en-US" altLang="zh-CN" sz="1800" b="1" i="0" u="none" strike="noStrike" kern="0" cap="none" spc="0" normalizeH="0" baseline="0" noProof="0" dirty="0">
                <a:ln>
                  <a:noFill/>
                </a:ln>
                <a:solidFill>
                  <a:schemeClr val="accent2">
                    <a:lumMod val="75000"/>
                  </a:schemeClr>
                </a:solidFill>
                <a:effectLst>
                  <a:outerShdw blurRad="38100" dist="38100" dir="2700000" algn="tl">
                    <a:srgbClr val="C0C0C0"/>
                  </a:outerShdw>
                </a:effectLst>
                <a:uLnTx/>
                <a:uFillTx/>
                <a:latin typeface="+mj-lt"/>
                <a:ea typeface="华文琥珀" panose="02010800040101010101" pitchFamily="2" charset="-122"/>
                <a:cs typeface="+mn-cs"/>
              </a:rPr>
              <a:t> distribution of compact binaries</a:t>
            </a: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r>
              <a:rPr kumimoji="0" lang="en-US" altLang="zh-CN" sz="1800" b="1" i="0" u="none" strike="noStrike" kern="0" cap="none" spc="0" normalizeH="0" baseline="0" noProof="0" dirty="0">
                <a:ln>
                  <a:noFill/>
                </a:ln>
                <a:solidFill>
                  <a:schemeClr val="accent2">
                    <a:lumMod val="75000"/>
                  </a:schemeClr>
                </a:solidFill>
                <a:effectLst>
                  <a:outerShdw blurRad="38100" dist="38100" dir="2700000" algn="tl">
                    <a:srgbClr val="C0C0C0"/>
                  </a:outerShdw>
                </a:effectLst>
                <a:uLnTx/>
                <a:uFillTx/>
                <a:latin typeface="+mj-lt"/>
                <a:ea typeface="华文琥珀" panose="02010800040101010101" pitchFamily="2" charset="-122"/>
                <a:cs typeface="+mn-cs"/>
              </a:rPr>
              <a:t>By mass distribution of compact objects</a:t>
            </a: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a:pPr>
            <a:endParaRPr kumimoji="0" lang="en-US" altLang="zh-CN" sz="1800" b="1" i="0" u="none" strike="noStrike" kern="0" cap="none" spc="0" normalizeH="0" baseline="0" noProof="0" dirty="0">
              <a:ln>
                <a:noFill/>
              </a:ln>
              <a:solidFill>
                <a:schemeClr val="accent2">
                  <a:lumMod val="75000"/>
                </a:schemeClr>
              </a:solidFill>
              <a:effectLst>
                <a:outerShdw blurRad="38100" dist="38100" dir="2700000" algn="tl">
                  <a:srgbClr val="C0C0C0"/>
                </a:outerShdw>
              </a:effectLst>
              <a:uLnTx/>
              <a:uFillTx/>
              <a:latin typeface="+mj-lt"/>
              <a:ea typeface="华文琥珀" panose="02010800040101010101" pitchFamily="2" charset="-122"/>
              <a:cs typeface="+mn-cs"/>
            </a:endParaRPr>
          </a:p>
        </p:txBody>
      </p:sp>
      <p:sp>
        <p:nvSpPr>
          <p:cNvPr id="37892" name="灯片编号占位符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zh-CN" altLang="en-US" sz="1400" dirty="0"/>
              <a:t>10</a:t>
            </a:fld>
            <a:endParaRPr lang="zh-CN" altLang="en-US" sz="1400" dirty="0"/>
          </a:p>
        </p:txBody>
      </p:sp>
      <p:pic>
        <p:nvPicPr>
          <p:cNvPr id="37893" name="Picture 6"/>
          <p:cNvPicPr>
            <a:picLocks noChangeAspect="1"/>
          </p:cNvPicPr>
          <p:nvPr/>
        </p:nvPicPr>
        <p:blipFill>
          <a:blip r:embed="rId2" cstate="print"/>
          <a:stretch>
            <a:fillRect/>
          </a:stretch>
        </p:blipFill>
        <p:spPr>
          <a:xfrm>
            <a:off x="5472113" y="1628775"/>
            <a:ext cx="3671887" cy="5229225"/>
          </a:xfrm>
          <a:prstGeom prst="rect">
            <a:avLst/>
          </a:prstGeom>
          <a:noFill/>
          <a:ln w="9525">
            <a:noFill/>
          </a:ln>
        </p:spPr>
      </p:pic>
      <p:pic>
        <p:nvPicPr>
          <p:cNvPr id="37894" name="Picture 2"/>
          <p:cNvPicPr>
            <a:picLocks noChangeAspect="1"/>
          </p:cNvPicPr>
          <p:nvPr/>
        </p:nvPicPr>
        <p:blipFill>
          <a:blip r:embed="rId3" cstate="print"/>
          <a:stretch>
            <a:fillRect/>
          </a:stretch>
        </p:blipFill>
        <p:spPr>
          <a:xfrm>
            <a:off x="0" y="3824288"/>
            <a:ext cx="5508625" cy="3033712"/>
          </a:xfrm>
          <a:prstGeom prst="rect">
            <a:avLst/>
          </a:prstGeom>
          <a:noFill/>
          <a:ln w="9525">
            <a:noFill/>
          </a:ln>
        </p:spPr>
      </p:pic>
      <p:sp>
        <p:nvSpPr>
          <p:cNvPr id="8" name="右箭头 7"/>
          <p:cNvSpPr/>
          <p:nvPr/>
        </p:nvSpPr>
        <p:spPr bwMode="auto">
          <a:xfrm>
            <a:off x="4356100" y="2060575"/>
            <a:ext cx="863600" cy="360363"/>
          </a:xfrm>
          <a:prstGeom prst="rightArrow">
            <a:avLst/>
          </a:prstGeom>
          <a:ln>
            <a:headEnd type="none" w="med" len="med"/>
            <a:tailEnd type="none" w="med" len="med"/>
          </a:ln>
        </p:spPr>
        <p:style>
          <a:lnRef idx="2">
            <a:schemeClr val="accent2">
              <a:shade val="50000"/>
            </a:schemeClr>
          </a:lnRef>
          <a:fillRef idx="1002">
            <a:schemeClr val="dk1"/>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9" name="Rectangle 2"/>
          <p:cNvSpPr txBox="1"/>
          <p:nvPr/>
        </p:nvSpPr>
        <p:spPr>
          <a:xfrm>
            <a:off x="827584" y="6453336"/>
            <a:ext cx="3995936" cy="404664"/>
          </a:xfrm>
          <a:prstGeom prst="rect">
            <a:avLst/>
          </a:prstGeom>
          <a:noFill/>
          <a:ln w="9525">
            <a:noFill/>
          </a:ln>
        </p:spPr>
        <p:txBody>
          <a:bodyPr vert="horz" wrap="square" lIns="91440" tIns="45720" rIns="91440" bIns="45720"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dirty="0">
                <a:solidFill>
                  <a:srgbClr val="FF0000"/>
                </a:solidFill>
                <a:latin typeface="+mj-lt"/>
                <a:ea typeface="+mj-ea"/>
                <a:cs typeface="+mj-cs"/>
              </a:rPr>
              <a:t>赵文， 中国科学 </a:t>
            </a:r>
            <a:r>
              <a:rPr lang="en-US" altLang="zh-CN" b="1" dirty="0">
                <a:solidFill>
                  <a:srgbClr val="FF0000"/>
                </a:solidFill>
                <a:latin typeface="+mj-lt"/>
                <a:ea typeface="+mj-ea"/>
                <a:cs typeface="+mj-cs"/>
              </a:rPr>
              <a:t>47, 079805 (2018)</a:t>
            </a:r>
            <a:endParaRPr kumimoji="0" lang="en-US" altLang="zh-CN"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p:txBody>
          <a:bodyPr vert="horz" wrap="square" lIns="91440" tIns="45720" rIns="91440" bIns="45720" anchor="ctr" anchorCtr="0"/>
          <a:lstStyle/>
          <a:p>
            <a:pPr eaLnBrk="1" hangingPunct="1"/>
            <a:endParaRPr lang="zh-CN" altLang="en-US" dirty="0"/>
          </a:p>
        </p:txBody>
      </p:sp>
      <p:sp>
        <p:nvSpPr>
          <p:cNvPr id="38915" name="内容占位符 2"/>
          <p:cNvSpPr>
            <a:spLocks noGrp="1"/>
          </p:cNvSpPr>
          <p:nvPr>
            <p:ph idx="1"/>
          </p:nvPr>
        </p:nvSpPr>
        <p:spPr/>
        <p:txBody>
          <a:bodyPr vert="horz" wrap="square" lIns="91440" tIns="45720" rIns="91440" bIns="45720" anchor="t" anchorCtr="0"/>
          <a:lstStyle/>
          <a:p>
            <a:pPr eaLnBrk="1" hangingPunct="1"/>
            <a:endParaRPr lang="zh-CN" altLang="en-US" dirty="0"/>
          </a:p>
        </p:txBody>
      </p:sp>
      <p:sp>
        <p:nvSpPr>
          <p:cNvPr id="38916" name="灯片编号占位符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t>11</a:t>
            </a:fld>
            <a:endParaRPr lang="en-US" altLang="zh-CN" sz="1400" dirty="0"/>
          </a:p>
        </p:txBody>
      </p:sp>
      <p:pic>
        <p:nvPicPr>
          <p:cNvPr id="38917" name="Picture 2"/>
          <p:cNvPicPr>
            <a:picLocks noChangeAspect="1"/>
          </p:cNvPicPr>
          <p:nvPr/>
        </p:nvPicPr>
        <p:blipFill>
          <a:blip r:embed="rId3" cstate="print"/>
          <a:stretch>
            <a:fillRect/>
          </a:stretch>
        </p:blipFill>
        <p:spPr>
          <a:xfrm>
            <a:off x="4763" y="9525"/>
            <a:ext cx="9134475" cy="6838950"/>
          </a:xfrm>
          <a:prstGeom prst="rect">
            <a:avLst/>
          </a:prstGeom>
          <a:noFill/>
          <a:ln w="9525">
            <a:noFill/>
          </a:ln>
        </p:spPr>
      </p:pic>
      <p:graphicFrame>
        <p:nvGraphicFramePr>
          <p:cNvPr id="5" name="对象 4"/>
          <p:cNvGraphicFramePr/>
          <p:nvPr/>
        </p:nvGraphicFramePr>
        <p:xfrm>
          <a:off x="4269105" y="4653280"/>
          <a:ext cx="1034415" cy="1290320"/>
        </p:xfrm>
        <a:graphic>
          <a:graphicData uri="http://schemas.openxmlformats.org/presentationml/2006/ole">
            <mc:AlternateContent xmlns:mc="http://schemas.openxmlformats.org/markup-compatibility/2006">
              <mc:Choice xmlns:v="urn:schemas-microsoft-com:vml" Requires="v">
                <p:oleObj spid="_x0000_s4188" r:id="rId4" imgW="2066925" imgH="2514600" progId="PBrush">
                  <p:embed/>
                </p:oleObj>
              </mc:Choice>
              <mc:Fallback>
                <p:oleObj r:id="rId4" imgW="2066925" imgH="2514600" progId="PBrush">
                  <p:embed/>
                  <p:pic>
                    <p:nvPicPr>
                      <p:cNvPr id="0" name="图片 4096" descr="image11"/>
                      <p:cNvPicPr/>
                      <p:nvPr/>
                    </p:nvPicPr>
                    <p:blipFill>
                      <a:blip r:embed="rId5"/>
                      <a:stretch>
                        <a:fillRect/>
                      </a:stretch>
                    </p:blipFill>
                    <p:spPr>
                      <a:xfrm>
                        <a:off x="4269105" y="4653280"/>
                        <a:ext cx="1034415" cy="1290320"/>
                      </a:xfrm>
                      <a:prstGeom prst="rect">
                        <a:avLst/>
                      </a:prstGeom>
                      <a:noFill/>
                      <a:ln w="9525">
                        <a:noFill/>
                      </a:ln>
                    </p:spPr>
                  </p:pic>
                </p:oleObj>
              </mc:Fallback>
            </mc:AlternateContent>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vert="horz" wrap="square" lIns="91440" tIns="45720" rIns="91440" bIns="45720" anchor="ctr" anchorCtr="0"/>
          <a:lstStyle/>
          <a:p>
            <a:pPr eaLnBrk="1" hangingPunct="1"/>
            <a:endParaRPr lang="zh-CN" altLang="en-US" dirty="0"/>
          </a:p>
        </p:txBody>
      </p:sp>
      <p:sp>
        <p:nvSpPr>
          <p:cNvPr id="39939" name="文本占位符 2"/>
          <p:cNvSpPr>
            <a:spLocks noGrp="1"/>
          </p:cNvSpPr>
          <p:nvPr>
            <p:ph type="body" sz="half" idx="1"/>
          </p:nvPr>
        </p:nvSpPr>
        <p:spPr/>
        <p:txBody>
          <a:bodyPr vert="horz" wrap="square" lIns="91440" tIns="45720" rIns="91440" bIns="45720" anchor="t" anchorCtr="0"/>
          <a:lstStyle/>
          <a:p>
            <a:pPr eaLnBrk="1" hangingPunct="1">
              <a:buClr>
                <a:schemeClr val="hlink"/>
              </a:buClr>
              <a:buSzTx/>
              <a:buFont typeface="Wingdings" panose="05000000000000000000" pitchFamily="2" charset="2"/>
              <a:buChar char="•"/>
            </a:pPr>
            <a:endParaRPr lang="zh-CN" altLang="en-US" dirty="0"/>
          </a:p>
        </p:txBody>
      </p:sp>
      <p:sp>
        <p:nvSpPr>
          <p:cNvPr id="39940" name="内容占位符 3"/>
          <p:cNvSpPr>
            <a:spLocks noGrp="1"/>
          </p:cNvSpPr>
          <p:nvPr>
            <p:ph sz="half" idx="2"/>
          </p:nvPr>
        </p:nvSpPr>
        <p:spPr/>
        <p:txBody>
          <a:bodyPr vert="horz" wrap="square" lIns="91440" tIns="45720" rIns="91440" bIns="45720" anchor="t" anchorCtr="0"/>
          <a:lstStyle/>
          <a:p>
            <a:pPr eaLnBrk="1" hangingPunct="1">
              <a:buClr>
                <a:schemeClr val="hlink"/>
              </a:buClr>
              <a:buSzTx/>
              <a:buFont typeface="Wingdings" panose="05000000000000000000" pitchFamily="2" charset="2"/>
              <a:buChar char="•"/>
            </a:pPr>
            <a:endParaRPr lang="zh-CN" altLang="en-US" dirty="0"/>
          </a:p>
        </p:txBody>
      </p:sp>
      <p:sp>
        <p:nvSpPr>
          <p:cNvPr id="39941" name="灯片编号占位符 4"/>
          <p:cNvSpPr txBox="1">
            <a:spLocks noGrp="1"/>
          </p:cNvSpPr>
          <p:nvPr>
            <p:ph type="sldNum" sz="quarter" idx="4"/>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t>12</a:t>
            </a:fld>
            <a:endParaRPr lang="en-US" altLang="zh-CN" sz="1400" dirty="0"/>
          </a:p>
        </p:txBody>
      </p:sp>
      <p:pic>
        <p:nvPicPr>
          <p:cNvPr id="39942" name="Picture 2"/>
          <p:cNvPicPr>
            <a:picLocks noChangeAspect="1"/>
          </p:cNvPicPr>
          <p:nvPr/>
        </p:nvPicPr>
        <p:blipFill>
          <a:blip r:embed="rId3" cstate="print"/>
          <a:stretch>
            <a:fillRect/>
          </a:stretch>
        </p:blipFill>
        <p:spPr>
          <a:xfrm>
            <a:off x="0" y="0"/>
            <a:ext cx="9144000" cy="6848475"/>
          </a:xfrm>
          <a:prstGeom prst="rect">
            <a:avLst/>
          </a:prstGeom>
          <a:noFill/>
          <a:ln w="9525">
            <a:noFill/>
          </a:ln>
        </p:spPr>
      </p:pic>
      <p:graphicFrame>
        <p:nvGraphicFramePr>
          <p:cNvPr id="5" name="对象 4"/>
          <p:cNvGraphicFramePr/>
          <p:nvPr/>
        </p:nvGraphicFramePr>
        <p:xfrm>
          <a:off x="8100695" y="3644900"/>
          <a:ext cx="1034415" cy="1290320"/>
        </p:xfrm>
        <a:graphic>
          <a:graphicData uri="http://schemas.openxmlformats.org/presentationml/2006/ole">
            <mc:AlternateContent xmlns:mc="http://schemas.openxmlformats.org/markup-compatibility/2006">
              <mc:Choice xmlns:v="urn:schemas-microsoft-com:vml" Requires="v">
                <p:oleObj spid="_x0000_s5212" r:id="rId4" imgW="2066925" imgH="2514600" progId="PBrush">
                  <p:embed/>
                </p:oleObj>
              </mc:Choice>
              <mc:Fallback>
                <p:oleObj r:id="rId4" imgW="2066925" imgH="2514600" progId="PBrush">
                  <p:embed/>
                  <p:pic>
                    <p:nvPicPr>
                      <p:cNvPr id="0" name="图片 5120" descr="image11"/>
                      <p:cNvPicPr/>
                      <p:nvPr/>
                    </p:nvPicPr>
                    <p:blipFill>
                      <a:blip r:embed="rId5"/>
                      <a:stretch>
                        <a:fillRect/>
                      </a:stretch>
                    </p:blipFill>
                    <p:spPr>
                      <a:xfrm>
                        <a:off x="8100695" y="3644900"/>
                        <a:ext cx="1034415" cy="1290320"/>
                      </a:xfrm>
                      <a:prstGeom prst="rect">
                        <a:avLst/>
                      </a:prstGeom>
                      <a:noFill/>
                      <a:ln w="9525">
                        <a:noFill/>
                      </a:ln>
                    </p:spPr>
                  </p:pic>
                </p:oleObj>
              </mc:Fallback>
            </mc:AlternateContent>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noRot="1"/>
          </p:cNvSpPr>
          <p:nvPr>
            <p:ph type="title"/>
          </p:nvPr>
        </p:nvSpPr>
        <p:spPr/>
        <p:txBody>
          <a:bodyPr vert="horz" wrap="square" lIns="91440" tIns="45720" rIns="91440" bIns="45720" anchor="ctr" anchorCtr="0"/>
          <a:lstStyle/>
          <a:p>
            <a:pPr eaLnBrk="1" hangingPunct="1"/>
            <a:r>
              <a:rPr lang="en-US" altLang="zh-CN" b="1" dirty="0">
                <a:solidFill>
                  <a:srgbClr val="2004EC"/>
                </a:solidFill>
              </a:rPr>
              <a:t>GW detectors</a:t>
            </a:r>
            <a:endParaRPr lang="zh-CN" altLang="en-US" dirty="0">
              <a:solidFill>
                <a:srgbClr val="2004EC"/>
              </a:solidFill>
            </a:endParaRPr>
          </a:p>
        </p:txBody>
      </p:sp>
      <p:sp>
        <p:nvSpPr>
          <p:cNvPr id="41987" name="灯片编号占位符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zh-CN" altLang="en-US" sz="1400" dirty="0"/>
              <a:t>13</a:t>
            </a:fld>
            <a:endParaRPr lang="zh-CN" altLang="en-US" sz="1400" dirty="0"/>
          </a:p>
        </p:txBody>
      </p:sp>
      <p:pic>
        <p:nvPicPr>
          <p:cNvPr id="41988" name="Picture 7"/>
          <p:cNvPicPr>
            <a:picLocks noChangeAspect="1"/>
          </p:cNvPicPr>
          <p:nvPr/>
        </p:nvPicPr>
        <p:blipFill>
          <a:blip r:embed="rId3" cstate="print"/>
          <a:stretch>
            <a:fillRect/>
          </a:stretch>
        </p:blipFill>
        <p:spPr>
          <a:xfrm>
            <a:off x="4795838" y="1086168"/>
            <a:ext cx="4348162" cy="3879850"/>
          </a:xfrm>
          <a:prstGeom prst="rect">
            <a:avLst/>
          </a:prstGeom>
          <a:noFill/>
          <a:ln w="9525">
            <a:noFill/>
          </a:ln>
        </p:spPr>
      </p:pic>
      <p:pic>
        <p:nvPicPr>
          <p:cNvPr id="41989" name="Picture 6"/>
          <p:cNvPicPr>
            <a:picLocks noChangeAspect="1"/>
          </p:cNvPicPr>
          <p:nvPr/>
        </p:nvPicPr>
        <p:blipFill>
          <a:blip r:embed="rId4" cstate="print"/>
          <a:stretch>
            <a:fillRect/>
          </a:stretch>
        </p:blipFill>
        <p:spPr>
          <a:xfrm>
            <a:off x="107950" y="1196023"/>
            <a:ext cx="4829175" cy="3770312"/>
          </a:xfrm>
          <a:prstGeom prst="rect">
            <a:avLst/>
          </a:prstGeom>
          <a:noFill/>
          <a:ln w="9525">
            <a:noFill/>
          </a:ln>
        </p:spPr>
      </p:pic>
      <p:graphicFrame>
        <p:nvGraphicFramePr>
          <p:cNvPr id="2" name="对象 1"/>
          <p:cNvGraphicFramePr/>
          <p:nvPr/>
        </p:nvGraphicFramePr>
        <p:xfrm>
          <a:off x="2771775" y="4940935"/>
          <a:ext cx="3911600" cy="1891665"/>
        </p:xfrm>
        <a:graphic>
          <a:graphicData uri="http://schemas.openxmlformats.org/presentationml/2006/ole">
            <mc:AlternateContent xmlns:mc="http://schemas.openxmlformats.org/markup-compatibility/2006">
              <mc:Choice xmlns:v="urn:schemas-microsoft-com:vml" Requires="v">
                <p:oleObj spid="_x0000_s6323" r:id="rId5" imgW="9715500" imgH="4962525" progId="PBrush">
                  <p:embed/>
                </p:oleObj>
              </mc:Choice>
              <mc:Fallback>
                <p:oleObj r:id="rId5" imgW="9715500" imgH="4962525" progId="PBrush">
                  <p:embed/>
                  <p:pic>
                    <p:nvPicPr>
                      <p:cNvPr id="0" name="图片 6144"/>
                      <p:cNvPicPr/>
                      <p:nvPr/>
                    </p:nvPicPr>
                    <p:blipFill>
                      <a:blip r:embed="rId6"/>
                      <a:stretch>
                        <a:fillRect/>
                      </a:stretch>
                    </p:blipFill>
                    <p:spPr>
                      <a:xfrm>
                        <a:off x="2771775" y="4940935"/>
                        <a:ext cx="3911600" cy="1891665"/>
                      </a:xfrm>
                      <a:prstGeom prst="rect">
                        <a:avLst/>
                      </a:prstGeom>
                      <a:noFill/>
                      <a:ln w="9525">
                        <a:noFill/>
                      </a:ln>
                    </p:spPr>
                  </p:pic>
                </p:oleObj>
              </mc:Fallback>
            </mc:AlternateContent>
          </a:graphicData>
        </a:graphic>
      </p:graphicFrame>
      <p:pic>
        <p:nvPicPr>
          <p:cNvPr id="261122" name="Picture 1"/>
          <p:cNvPicPr>
            <a:picLocks noChangeAspect="1" noChangeArrowheads="1"/>
          </p:cNvPicPr>
          <p:nvPr/>
        </p:nvPicPr>
        <p:blipFill>
          <a:blip r:embed="rId7" cstate="print"/>
          <a:srcRect/>
          <a:stretch>
            <a:fillRect/>
          </a:stretch>
        </p:blipFill>
        <p:spPr bwMode="auto">
          <a:xfrm>
            <a:off x="6621780" y="4940935"/>
            <a:ext cx="2522220" cy="1891665"/>
          </a:xfrm>
          <a:prstGeom prst="rect">
            <a:avLst/>
          </a:prstGeom>
          <a:noFill/>
          <a:ln w="9525">
            <a:noFill/>
            <a:miter lim="800000"/>
            <a:headEnd/>
            <a:tailEnd/>
          </a:ln>
        </p:spPr>
      </p:pic>
      <p:graphicFrame>
        <p:nvGraphicFramePr>
          <p:cNvPr id="4" name="对象 3"/>
          <p:cNvGraphicFramePr/>
          <p:nvPr/>
        </p:nvGraphicFramePr>
        <p:xfrm>
          <a:off x="-36830" y="4940935"/>
          <a:ext cx="2808605" cy="1885315"/>
        </p:xfrm>
        <a:graphic>
          <a:graphicData uri="http://schemas.openxmlformats.org/presentationml/2006/ole">
            <mc:AlternateContent xmlns:mc="http://schemas.openxmlformats.org/markup-compatibility/2006">
              <mc:Choice xmlns:v="urn:schemas-microsoft-com:vml" Requires="v">
                <p:oleObj spid="_x0000_s6324" r:id="rId8" imgW="6181725" imgH="2962275" progId="PBrush">
                  <p:embed/>
                </p:oleObj>
              </mc:Choice>
              <mc:Fallback>
                <p:oleObj r:id="rId8" imgW="6181725" imgH="2962275" progId="PBrush">
                  <p:embed/>
                  <p:pic>
                    <p:nvPicPr>
                      <p:cNvPr id="0" name="图片 6145"/>
                      <p:cNvPicPr/>
                      <p:nvPr/>
                    </p:nvPicPr>
                    <p:blipFill>
                      <a:blip r:embed="rId9"/>
                      <a:stretch>
                        <a:fillRect/>
                      </a:stretch>
                    </p:blipFill>
                    <p:spPr>
                      <a:xfrm>
                        <a:off x="-36830" y="4940935"/>
                        <a:ext cx="2808605" cy="1885315"/>
                      </a:xfrm>
                      <a:prstGeom prst="rect">
                        <a:avLst/>
                      </a:prstGeom>
                      <a:noFill/>
                      <a:ln w="9525">
                        <a:noFill/>
                      </a:ln>
                    </p:spPr>
                  </p:pic>
                </p:oleObj>
              </mc:Fallback>
            </mc:AlternateContent>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457200" y="188278"/>
            <a:ext cx="8229600" cy="1143000"/>
          </a:xfrm>
        </p:spPr>
        <p:txBody>
          <a:bodyPr vert="horz" wrap="square" lIns="91440" tIns="45720" rIns="91440" bIns="45720" anchor="ctr" anchorCtr="0"/>
          <a:lstStyle/>
          <a:p>
            <a:pPr eaLnBrk="1" hangingPunct="1"/>
            <a:r>
              <a:rPr lang="en-US" altLang="zh-CN" sz="3600" dirty="0"/>
              <a:t>Event rates of BNS and NSBH mergers</a:t>
            </a:r>
          </a:p>
        </p:txBody>
      </p:sp>
      <p:sp>
        <p:nvSpPr>
          <p:cNvPr id="11266" name="内容占位符 2"/>
          <p:cNvSpPr>
            <a:spLocks noGrp="1"/>
          </p:cNvSpPr>
          <p:nvPr>
            <p:ph idx="1"/>
          </p:nvPr>
        </p:nvSpPr>
        <p:spPr>
          <a:xfrm>
            <a:off x="457200" y="1333500"/>
            <a:ext cx="8229600" cy="4478655"/>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800" b="0" i="0" u="none" strike="noStrike" kern="1200" cap="none" spc="0" normalizeH="0" baseline="0" noProof="1">
                <a:ln>
                  <a:noFill/>
                </a:ln>
                <a:solidFill>
                  <a:schemeClr val="tx1"/>
                </a:solidFill>
                <a:effectLst/>
                <a:uLnTx/>
                <a:uFillTx/>
                <a:latin typeface="+mn-lt"/>
                <a:ea typeface="+mn-ea"/>
                <a:cs typeface="+mn-cs"/>
              </a:rPr>
              <a:t>From current LVK observations, we have the event rates </a:t>
            </a: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800" b="0" i="0" u="none" strike="noStrike" kern="1200" cap="none" spc="0" normalizeH="0" baseline="0" noProof="1">
                <a:ln>
                  <a:noFill/>
                </a:ln>
                <a:solidFill>
                  <a:schemeClr val="tx1"/>
                </a:solidFill>
                <a:effectLst/>
                <a:uLnTx/>
                <a:uFillTx/>
                <a:latin typeface="+mn-lt"/>
                <a:ea typeface="+mn-ea"/>
                <a:cs typeface="+mn-cs"/>
                <a:sym typeface="+mn-ea"/>
              </a:rPr>
              <a:t>    * BNSs (</a:t>
            </a:r>
            <a:r>
              <a:rPr lang="en-US" altLang="zh-CN" sz="1800" noProof="1">
                <a:solidFill>
                  <a:srgbClr val="FF0000"/>
                </a:solidFill>
                <a:sym typeface="+mn-ea"/>
              </a:rPr>
              <a:t>7.6-250</a:t>
            </a:r>
            <a:r>
              <a:rPr kumimoji="0" lang="en-US" altLang="zh-CN" sz="1800" b="0" i="0" u="none" strike="noStrike" kern="1200" cap="none" spc="0" normalizeH="0" baseline="0" noProof="1">
                <a:ln>
                  <a:noFill/>
                </a:ln>
                <a:solidFill>
                  <a:schemeClr val="tx1"/>
                </a:solidFill>
                <a:effectLst/>
                <a:uLnTx/>
                <a:uFillTx/>
                <a:latin typeface="+mn-lt"/>
                <a:ea typeface="+mn-ea"/>
                <a:cs typeface="+mn-cs"/>
                <a:sym typeface="+mn-ea"/>
              </a:rPr>
              <a:t>)/Gpc</a:t>
            </a:r>
            <a:r>
              <a:rPr kumimoji="0" lang="en-US" altLang="zh-CN" sz="1800" b="1" i="0" u="none" strike="noStrike" kern="0" cap="none" spc="0" normalizeH="0" baseline="30000" noProof="0" dirty="0">
                <a:ln>
                  <a:noFill/>
                </a:ln>
                <a:solidFill>
                  <a:srgbClr val="000000"/>
                </a:solidFill>
                <a:effectLst/>
                <a:uLnTx/>
                <a:uFillTx/>
                <a:latin typeface="+mn-lt"/>
                <a:ea typeface="+mn-ea"/>
                <a:cs typeface="+mn-cs"/>
                <a:sym typeface="+mn-ea"/>
              </a:rPr>
              <a:t>3</a:t>
            </a:r>
            <a:r>
              <a:rPr kumimoji="0" lang="en-US" altLang="zh-CN" sz="1800" b="0" i="0" u="none" strike="noStrike" kern="1200" cap="none" spc="0" normalizeH="0" baseline="0" noProof="1">
                <a:ln>
                  <a:noFill/>
                </a:ln>
                <a:solidFill>
                  <a:schemeClr val="tx1"/>
                </a:solidFill>
                <a:effectLst/>
                <a:uLnTx/>
                <a:uFillTx/>
                <a:latin typeface="+mn-lt"/>
                <a:ea typeface="+mn-ea"/>
                <a:cs typeface="+mn-cs"/>
                <a:sym typeface="+mn-ea"/>
              </a:rPr>
              <a:t>/year, c</a:t>
            </a:r>
            <a:r>
              <a:rPr lang="en-US" altLang="zh-CN" sz="1800" dirty="0" err="1">
                <a:ln>
                  <a:noFill/>
                </a:ln>
                <a:effectLst/>
                <a:uLnTx/>
                <a:uFillTx/>
                <a:sym typeface="+mn-ea"/>
              </a:rPr>
              <a:t>onsisting</a:t>
            </a:r>
            <a:r>
              <a:rPr lang="en-US" altLang="zh-CN" sz="1800" dirty="0">
                <a:ln>
                  <a:noFill/>
                </a:ln>
                <a:effectLst/>
                <a:uLnTx/>
                <a:uFillTx/>
                <a:sym typeface="+mn-ea"/>
              </a:rPr>
              <a:t> with the </a:t>
            </a:r>
            <a:r>
              <a:rPr lang="en-US" altLang="zh-CN" sz="1800" dirty="0" err="1">
                <a:ln>
                  <a:noFill/>
                </a:ln>
                <a:effectLst/>
                <a:uLnTx/>
                <a:uFillTx/>
                <a:sym typeface="+mn-ea"/>
              </a:rPr>
              <a:t>sGRB</a:t>
            </a:r>
            <a:r>
              <a:rPr lang="en-US" altLang="zh-CN" sz="1800" dirty="0">
                <a:ln>
                  <a:noFill/>
                </a:ln>
                <a:effectLst/>
                <a:uLnTx/>
                <a:uFillTx/>
                <a:sym typeface="+mn-ea"/>
              </a:rPr>
              <a:t> rate,</a:t>
            </a:r>
          </a:p>
          <a:p>
            <a:pPr marL="0" marR="0" lvl="0" indent="0" algn="l" defTabSz="914400" rtl="0" eaLnBrk="1" fontAlgn="base" latinLnBrk="0" hangingPunct="1">
              <a:lnSpc>
                <a:spcPct val="100000"/>
              </a:lnSpc>
              <a:spcBef>
                <a:spcPct val="20000"/>
              </a:spcBef>
              <a:spcAft>
                <a:spcPct val="0"/>
              </a:spcAft>
              <a:buClrTx/>
              <a:buSzTx/>
              <a:buFontTx/>
              <a:buNone/>
              <a:defRPr/>
            </a:pPr>
            <a:r>
              <a:rPr lang="en-US" altLang="zh-CN" sz="1800" dirty="0">
                <a:ln>
                  <a:noFill/>
                </a:ln>
                <a:effectLst/>
                <a:uLnTx/>
                <a:uFillTx/>
                <a:sym typeface="+mn-ea"/>
              </a:rPr>
              <a:t>    * NSBHs (</a:t>
            </a:r>
            <a:r>
              <a:rPr lang="en-US" altLang="zh-CN" sz="1800" dirty="0">
                <a:ln>
                  <a:noFill/>
                </a:ln>
                <a:solidFill>
                  <a:srgbClr val="FF0000"/>
                </a:solidFill>
                <a:effectLst/>
                <a:uLnTx/>
                <a:uFillTx/>
                <a:sym typeface="+mn-ea"/>
              </a:rPr>
              <a:t>9.1-84</a:t>
            </a:r>
            <a:r>
              <a:rPr lang="en-US" altLang="zh-CN" sz="1800" dirty="0">
                <a:ln>
                  <a:noFill/>
                </a:ln>
                <a:effectLst/>
                <a:uLnTx/>
                <a:uFillTx/>
                <a:sym typeface="+mn-ea"/>
              </a:rPr>
              <a:t>)/</a:t>
            </a:r>
            <a:r>
              <a:rPr lang="en-US" altLang="zh-CN" sz="1800" dirty="0" err="1">
                <a:ln>
                  <a:noFill/>
                </a:ln>
                <a:effectLst/>
                <a:uLnTx/>
                <a:uFillTx/>
                <a:sym typeface="+mn-ea"/>
              </a:rPr>
              <a:t>Gpc</a:t>
            </a:r>
            <a:r>
              <a:rPr lang="en-US" altLang="zh-CN" sz="1800" b="1" kern="0" baseline="30000" noProof="0" dirty="0">
                <a:ln>
                  <a:noFill/>
                </a:ln>
                <a:solidFill>
                  <a:srgbClr val="000000"/>
                </a:solidFill>
                <a:effectLst/>
                <a:uLnTx/>
                <a:uFillTx/>
                <a:sym typeface="+mn-ea"/>
              </a:rPr>
              <a:t>3</a:t>
            </a:r>
            <a:r>
              <a:rPr lang="en-US" altLang="zh-CN" sz="1800" dirty="0">
                <a:ln>
                  <a:noFill/>
                </a:ln>
                <a:effectLst/>
                <a:uLnTx/>
                <a:uFillTx/>
                <a:sym typeface="+mn-ea"/>
              </a:rPr>
              <a:t>/year.</a:t>
            </a:r>
            <a:endParaRPr kumimoji="0" lang="en-US" altLang="zh-CN" sz="1800" b="0" i="0" u="none" strike="noStrike" kern="1200" cap="none" spc="0" normalizeH="0" baseline="0" noProof="1">
              <a:ln>
                <a:noFill/>
              </a:ln>
              <a:solidFill>
                <a:schemeClr val="tx1"/>
              </a:solidFill>
              <a:effectLst/>
              <a:uLnTx/>
              <a:uFillTx/>
              <a:latin typeface="+mn-lt"/>
              <a:ea typeface="+mn-ea"/>
              <a:cs typeface="+mn-cs"/>
              <a:sym typeface="+mn-ea"/>
            </a:endParaRP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altLang="zh-CN" sz="1800" b="0" i="0" u="none" strike="noStrike" kern="1200" cap="none" spc="0" normalizeH="0" baseline="0" noProof="1">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1800" b="0" i="0" u="none" strike="noStrike" kern="1200" cap="none" spc="0" normalizeH="0" baseline="0" noProof="1">
                <a:ln>
                  <a:noFill/>
                </a:ln>
                <a:solidFill>
                  <a:srgbClr val="1503FB"/>
                </a:solidFill>
                <a:effectLst/>
                <a:uLnTx/>
                <a:uFillTx/>
                <a:latin typeface="+mn-lt"/>
                <a:ea typeface="+mn-ea"/>
                <a:cs typeface="+mn-cs"/>
                <a:sym typeface="+mn-ea"/>
              </a:rPr>
              <a:t>BNSs</a:t>
            </a:r>
            <a:r>
              <a:rPr kumimoji="0" lang="en-US" altLang="zh-CN" sz="1800" b="0" i="0" u="none" strike="noStrike" kern="1200" cap="none" spc="0" normalizeH="0" baseline="0" noProof="1">
                <a:ln>
                  <a:noFill/>
                </a:ln>
                <a:solidFill>
                  <a:schemeClr val="tx1"/>
                </a:solidFill>
                <a:effectLst/>
                <a:uLnTx/>
                <a:uFillTx/>
                <a:latin typeface="+mn-lt"/>
                <a:ea typeface="+mn-ea"/>
                <a:cs typeface="+mn-cs"/>
                <a:sym typeface="+mn-ea"/>
              </a:rPr>
              <a:t> rate is </a:t>
            </a:r>
            <a:r>
              <a:rPr kumimoji="0" lang="en-US" altLang="zh-CN" sz="1800" b="0" i="0" u="none" strike="noStrike" kern="1200" cap="none" spc="0" normalizeH="0" baseline="0" noProof="1">
                <a:ln>
                  <a:noFill/>
                </a:ln>
                <a:solidFill>
                  <a:srgbClr val="FF0000"/>
                </a:solidFill>
                <a:effectLst/>
                <a:uLnTx/>
                <a:uFillTx/>
                <a:latin typeface="+mn-lt"/>
                <a:ea typeface="+mn-ea"/>
                <a:cs typeface="+mn-cs"/>
                <a:sym typeface="+mn-ea"/>
              </a:rPr>
              <a:t>(2.4-80)/year </a:t>
            </a:r>
            <a:r>
              <a:rPr lang="en-US" altLang="zh-CN" sz="1800" dirty="0">
                <a:ln>
                  <a:noFill/>
                </a:ln>
                <a:effectLst/>
                <a:uLnTx/>
                <a:uFillTx/>
                <a:sym typeface="+mn-ea"/>
              </a:rPr>
              <a:t>for z&lt;0.1, and</a:t>
            </a:r>
            <a:r>
              <a:rPr kumimoji="0" lang="en-US" altLang="zh-CN" sz="1800" b="0" i="0" u="none" strike="noStrike" kern="1200" cap="none" spc="0" normalizeH="0" baseline="0" noProof="1">
                <a:ln>
                  <a:noFill/>
                </a:ln>
                <a:solidFill>
                  <a:schemeClr val="tx1"/>
                </a:solidFill>
                <a:effectLst/>
                <a:uLnTx/>
                <a:uFillTx/>
                <a:latin typeface="+mn-lt"/>
                <a:ea typeface="+mn-ea"/>
                <a:cs typeface="+mn-cs"/>
                <a:sym typeface="+mn-ea"/>
              </a:rPr>
              <a:t> </a:t>
            </a:r>
            <a:r>
              <a:rPr kumimoji="0" lang="en-US" altLang="zh-CN" sz="1800" b="0" i="0" u="none" strike="noStrike" kern="1200" cap="none" spc="0" normalizeH="0" baseline="0" noProof="1">
                <a:ln>
                  <a:noFill/>
                </a:ln>
                <a:solidFill>
                  <a:srgbClr val="FF0000"/>
                </a:solidFill>
                <a:effectLst/>
                <a:uLnTx/>
                <a:uFillTx/>
                <a:latin typeface="+mn-lt"/>
                <a:ea typeface="+mn-ea"/>
                <a:cs typeface="+mn-cs"/>
                <a:sym typeface="+mn-ea"/>
              </a:rPr>
              <a:t>(4.3*10</a:t>
            </a:r>
            <a:r>
              <a:rPr kumimoji="0" lang="en-US" altLang="zh-CN" sz="1800" b="0" i="0" u="none" strike="noStrike" kern="1200" cap="none" spc="0" normalizeH="0" baseline="30000" noProof="1">
                <a:ln>
                  <a:noFill/>
                </a:ln>
                <a:solidFill>
                  <a:srgbClr val="FF0000"/>
                </a:solidFill>
                <a:effectLst/>
                <a:uLnTx/>
                <a:uFillTx/>
                <a:latin typeface="+mn-lt"/>
                <a:ea typeface="+mn-ea"/>
                <a:cs typeface="+mn-cs"/>
                <a:sym typeface="+mn-ea"/>
              </a:rPr>
              <a:t>3</a:t>
            </a:r>
            <a:r>
              <a:rPr kumimoji="0" lang="en-US" altLang="zh-CN" sz="1800" b="0" i="0" u="none" strike="noStrike" kern="1200" cap="none" spc="0" normalizeH="0" baseline="0" noProof="1">
                <a:ln>
                  <a:noFill/>
                </a:ln>
                <a:solidFill>
                  <a:srgbClr val="FF0000"/>
                </a:solidFill>
                <a:effectLst/>
                <a:uLnTx/>
                <a:uFillTx/>
                <a:latin typeface="+mn-lt"/>
                <a:ea typeface="+mn-ea"/>
                <a:cs typeface="+mn-cs"/>
                <a:sym typeface="+mn-ea"/>
              </a:rPr>
              <a:t>-1.4*10</a:t>
            </a:r>
            <a:r>
              <a:rPr kumimoji="0" lang="en-US" altLang="zh-CN" sz="1800" b="0" i="0" u="none" strike="noStrike" kern="1200" cap="none" spc="0" normalizeH="0" baseline="30000" noProof="1">
                <a:ln>
                  <a:noFill/>
                </a:ln>
                <a:solidFill>
                  <a:srgbClr val="FF0000"/>
                </a:solidFill>
                <a:effectLst/>
                <a:uLnTx/>
                <a:uFillTx/>
                <a:latin typeface="+mn-lt"/>
                <a:ea typeface="+mn-ea"/>
                <a:cs typeface="+mn-cs"/>
                <a:sym typeface="+mn-ea"/>
              </a:rPr>
              <a:t>5</a:t>
            </a:r>
            <a:r>
              <a:rPr kumimoji="0" lang="en-US" altLang="zh-CN" sz="1800" b="0" i="0" u="none" strike="noStrike" kern="1200" cap="none" spc="0" normalizeH="0" baseline="0" noProof="1">
                <a:ln>
                  <a:noFill/>
                </a:ln>
                <a:solidFill>
                  <a:srgbClr val="FF0000"/>
                </a:solidFill>
                <a:effectLst/>
                <a:uLnTx/>
                <a:uFillTx/>
                <a:latin typeface="+mn-lt"/>
                <a:ea typeface="+mn-ea"/>
                <a:cs typeface="+mn-cs"/>
                <a:sym typeface="+mn-ea"/>
              </a:rPr>
              <a:t>)/year </a:t>
            </a:r>
            <a:r>
              <a:rPr lang="en-US" altLang="zh-CN" sz="1800" dirty="0">
                <a:ln>
                  <a:noFill/>
                </a:ln>
                <a:effectLst/>
                <a:uLnTx/>
                <a:uFillTx/>
                <a:sym typeface="+mn-ea"/>
              </a:rPr>
              <a:t>for z&lt;2.</a:t>
            </a:r>
            <a:endParaRPr kumimoji="0" lang="en-US" altLang="zh-CN" sz="1800" b="0" i="0" u="none" strike="noStrike" kern="1200" cap="none" spc="0" normalizeH="0" baseline="0" noProof="1">
              <a:ln>
                <a:noFill/>
              </a:ln>
              <a:solidFill>
                <a:schemeClr val="tx1"/>
              </a:solidFill>
              <a:effectLst/>
              <a:uLnTx/>
              <a:uFillTx/>
              <a:latin typeface="+mn-lt"/>
              <a:ea typeface="+mn-ea"/>
              <a:cs typeface="+mn-cs"/>
              <a:sym typeface="+mn-ea"/>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1800" b="0" i="0" u="none" strike="noStrike" kern="1200" cap="none" spc="0" normalizeH="0" baseline="0" noProof="1">
              <a:ln>
                <a:noFill/>
              </a:ln>
              <a:solidFill>
                <a:schemeClr val="tx1"/>
              </a:solidFill>
              <a:effectLst/>
              <a:uLnTx/>
              <a:uFillTx/>
              <a:latin typeface="+mn-lt"/>
              <a:ea typeface="+mn-ea"/>
              <a:cs typeface="+mn-cs"/>
              <a:sym typeface="+mn-ea"/>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lang="en-US" altLang="zh-CN" sz="1800" dirty="0">
                <a:ln>
                  <a:noFill/>
                </a:ln>
                <a:solidFill>
                  <a:srgbClr val="1503FB"/>
                </a:solidFill>
                <a:effectLst/>
                <a:uLnTx/>
                <a:uFillTx/>
                <a:sym typeface="+mn-ea"/>
              </a:rPr>
              <a:t>NSBHs</a:t>
            </a:r>
            <a:r>
              <a:rPr lang="en-US" altLang="zh-CN" sz="1800" dirty="0">
                <a:ln>
                  <a:noFill/>
                </a:ln>
                <a:effectLst/>
                <a:uLnTx/>
                <a:uFillTx/>
                <a:sym typeface="+mn-ea"/>
              </a:rPr>
              <a:t> rate is </a:t>
            </a:r>
            <a:r>
              <a:rPr lang="en-US" altLang="zh-CN" sz="1800" dirty="0">
                <a:ln>
                  <a:noFill/>
                </a:ln>
                <a:solidFill>
                  <a:srgbClr val="FF0000"/>
                </a:solidFill>
                <a:effectLst/>
                <a:uLnTx/>
                <a:uFillTx/>
                <a:sym typeface="+mn-ea"/>
              </a:rPr>
              <a:t>(</a:t>
            </a:r>
            <a:r>
              <a:rPr lang="en-US" altLang="zh-CN" sz="1800" dirty="0">
                <a:solidFill>
                  <a:srgbClr val="FF0000"/>
                </a:solidFill>
                <a:sym typeface="+mn-ea"/>
              </a:rPr>
              <a:t>2.9</a:t>
            </a:r>
            <a:r>
              <a:rPr lang="en-US" altLang="zh-CN" sz="1800" dirty="0">
                <a:ln>
                  <a:noFill/>
                </a:ln>
                <a:solidFill>
                  <a:srgbClr val="FF0000"/>
                </a:solidFill>
                <a:effectLst/>
                <a:uLnTx/>
                <a:uFillTx/>
                <a:sym typeface="+mn-ea"/>
              </a:rPr>
              <a:t>-27)/year </a:t>
            </a:r>
            <a:r>
              <a:rPr lang="en-US" altLang="zh-CN" sz="1800" dirty="0">
                <a:ln>
                  <a:noFill/>
                </a:ln>
                <a:effectLst/>
                <a:uLnTx/>
                <a:uFillTx/>
                <a:sym typeface="+mn-ea"/>
              </a:rPr>
              <a:t>for z&lt;0.1, and </a:t>
            </a:r>
            <a:r>
              <a:rPr lang="en-US" altLang="zh-CN" sz="1800" dirty="0">
                <a:ln>
                  <a:noFill/>
                </a:ln>
                <a:solidFill>
                  <a:srgbClr val="FF0000"/>
                </a:solidFill>
                <a:effectLst/>
                <a:uLnTx/>
                <a:uFillTx/>
                <a:sym typeface="+mn-ea"/>
              </a:rPr>
              <a:t>(</a:t>
            </a:r>
            <a:r>
              <a:rPr lang="en-US" altLang="zh-CN" sz="1800" dirty="0">
                <a:solidFill>
                  <a:srgbClr val="FF0000"/>
                </a:solidFill>
                <a:sym typeface="+mn-ea"/>
              </a:rPr>
              <a:t>5</a:t>
            </a:r>
            <a:r>
              <a:rPr lang="en-US" altLang="zh-CN" sz="1800" dirty="0">
                <a:ln>
                  <a:noFill/>
                </a:ln>
                <a:solidFill>
                  <a:srgbClr val="FF0000"/>
                </a:solidFill>
                <a:effectLst/>
                <a:uLnTx/>
                <a:uFillTx/>
                <a:sym typeface="+mn-ea"/>
              </a:rPr>
              <a:t>*10</a:t>
            </a:r>
            <a:r>
              <a:rPr lang="en-US" altLang="zh-CN" sz="1800" baseline="30000" dirty="0">
                <a:ln>
                  <a:noFill/>
                </a:ln>
                <a:solidFill>
                  <a:srgbClr val="FF0000"/>
                </a:solidFill>
                <a:effectLst/>
                <a:uLnTx/>
                <a:uFillTx/>
                <a:sym typeface="+mn-ea"/>
              </a:rPr>
              <a:t>3</a:t>
            </a:r>
            <a:r>
              <a:rPr lang="en-US" altLang="zh-CN" sz="1800" dirty="0">
                <a:ln>
                  <a:noFill/>
                </a:ln>
                <a:solidFill>
                  <a:srgbClr val="FF0000"/>
                </a:solidFill>
                <a:effectLst/>
                <a:uLnTx/>
                <a:uFillTx/>
                <a:sym typeface="+mn-ea"/>
              </a:rPr>
              <a:t>-4.8*10</a:t>
            </a:r>
            <a:r>
              <a:rPr lang="en-US" altLang="zh-CN" sz="1800" baseline="30000" dirty="0">
                <a:ln>
                  <a:noFill/>
                </a:ln>
                <a:solidFill>
                  <a:srgbClr val="FF0000"/>
                </a:solidFill>
                <a:effectLst/>
                <a:uLnTx/>
                <a:uFillTx/>
                <a:sym typeface="+mn-ea"/>
              </a:rPr>
              <a:t>4</a:t>
            </a:r>
            <a:r>
              <a:rPr lang="en-US" altLang="zh-CN" sz="1800" dirty="0">
                <a:ln>
                  <a:noFill/>
                </a:ln>
                <a:solidFill>
                  <a:srgbClr val="FF0000"/>
                </a:solidFill>
                <a:effectLst/>
                <a:uLnTx/>
                <a:uFillTx/>
                <a:sym typeface="+mn-ea"/>
              </a:rPr>
              <a:t>)/year </a:t>
            </a:r>
            <a:r>
              <a:rPr lang="en-US" altLang="zh-CN" sz="1800" dirty="0">
                <a:ln>
                  <a:noFill/>
                </a:ln>
                <a:effectLst/>
                <a:uLnTx/>
                <a:uFillTx/>
                <a:sym typeface="+mn-ea"/>
              </a:rPr>
              <a:t>for z&lt;2.</a:t>
            </a:r>
            <a:endParaRPr kumimoji="0" lang="en-US" altLang="zh-CN" sz="1800" b="0" i="0" u="none" strike="noStrike" kern="1200" cap="none" spc="0" normalizeH="0" baseline="0" noProof="1">
              <a:ln>
                <a:noFill/>
              </a:ln>
              <a:solidFill>
                <a:schemeClr val="tx1"/>
              </a:solidFill>
              <a:effectLst/>
              <a:uLnTx/>
              <a:uFillTx/>
              <a:latin typeface="+mn-lt"/>
              <a:ea typeface="+mn-ea"/>
              <a:cs typeface="+mn-cs"/>
              <a:sym typeface="+mn-ea"/>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0" i="0" u="none" strike="noStrike" kern="1200" cap="none" spc="0" normalizeH="0" baseline="0" noProof="1">
              <a:ln>
                <a:noFill/>
              </a:ln>
              <a:solidFill>
                <a:schemeClr val="tx1"/>
              </a:solidFill>
              <a:effectLst/>
              <a:uLnTx/>
              <a:uFillTx/>
              <a:latin typeface="+mn-lt"/>
              <a:ea typeface="+mn-ea"/>
              <a:cs typeface="+mn-cs"/>
              <a:sym typeface="+mn-ea"/>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2400" b="0" i="0" u="none" strike="noStrike" kern="1200" cap="none" spc="0" normalizeH="0" baseline="0" noProof="1">
                <a:ln>
                  <a:noFill/>
                </a:ln>
                <a:solidFill>
                  <a:schemeClr val="tx1"/>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0" i="0" u="none" strike="noStrike" kern="1200" cap="none" spc="0" normalizeH="0" baseline="0" noProof="1">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altLang="zh-CN" sz="2400" b="0" i="0" u="none" strike="noStrike" kern="1200" cap="none" spc="0" normalizeH="0" baseline="0" noProof="1">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altLang="zh-CN" sz="2400" b="0" i="0" u="none" strike="noStrike" kern="1200" cap="none" spc="0" normalizeH="0" baseline="0" noProof="1">
              <a:ln>
                <a:noFill/>
              </a:ln>
              <a:solidFill>
                <a:schemeClr val="tx1"/>
              </a:solidFill>
              <a:effectLst/>
              <a:uLnTx/>
              <a:uFillTx/>
              <a:latin typeface="+mn-lt"/>
              <a:ea typeface="+mn-ea"/>
              <a:cs typeface="+mn-cs"/>
            </a:endParaRPr>
          </a:p>
        </p:txBody>
      </p:sp>
      <p:pic>
        <p:nvPicPr>
          <p:cNvPr id="6" name="图片 5">
            <a:extLst>
              <a:ext uri="{FF2B5EF4-FFF2-40B4-BE49-F238E27FC236}">
                <a16:creationId xmlns:a16="http://schemas.microsoft.com/office/drawing/2014/main" id="{BD21A83E-DE2F-4FA7-8214-22D6D37C151A}"/>
              </a:ext>
            </a:extLst>
          </p:cNvPr>
          <p:cNvPicPr>
            <a:picLocks noChangeAspect="1"/>
          </p:cNvPicPr>
          <p:nvPr/>
        </p:nvPicPr>
        <p:blipFill>
          <a:blip r:embed="rId3"/>
          <a:stretch>
            <a:fillRect/>
          </a:stretch>
        </p:blipFill>
        <p:spPr>
          <a:xfrm>
            <a:off x="4860962" y="4063339"/>
            <a:ext cx="4230935" cy="2265989"/>
          </a:xfrm>
          <a:prstGeom prst="rect">
            <a:avLst/>
          </a:prstGeom>
        </p:spPr>
      </p:pic>
      <p:graphicFrame>
        <p:nvGraphicFramePr>
          <p:cNvPr id="7" name="对象 6">
            <a:extLst>
              <a:ext uri="{FF2B5EF4-FFF2-40B4-BE49-F238E27FC236}">
                <a16:creationId xmlns:a16="http://schemas.microsoft.com/office/drawing/2014/main" id="{95B0B182-4A5C-4099-9344-6999FF1D7112}"/>
              </a:ext>
            </a:extLst>
          </p:cNvPr>
          <p:cNvGraphicFramePr/>
          <p:nvPr>
            <p:extLst>
              <p:ext uri="{D42A27DB-BD31-4B8C-83A1-F6EECF244321}">
                <p14:modId xmlns:p14="http://schemas.microsoft.com/office/powerpoint/2010/main" val="181409898"/>
              </p:ext>
            </p:extLst>
          </p:nvPr>
        </p:nvGraphicFramePr>
        <p:xfrm>
          <a:off x="70916" y="4077072"/>
          <a:ext cx="4662982" cy="2252256"/>
        </p:xfrm>
        <a:graphic>
          <a:graphicData uri="http://schemas.openxmlformats.org/presentationml/2006/ole">
            <mc:AlternateContent xmlns:mc="http://schemas.openxmlformats.org/markup-compatibility/2006">
              <mc:Choice xmlns:v="urn:schemas-microsoft-com:vml" Requires="v">
                <p:oleObj spid="_x0000_s22646" r:id="rId4" imgW="10810240" imgH="7153275" progId="Paint.Picture">
                  <p:embed/>
                </p:oleObj>
              </mc:Choice>
              <mc:Fallback>
                <p:oleObj r:id="rId4" imgW="10810240" imgH="7153275" progId="Paint.Picture">
                  <p:embed/>
                  <p:pic>
                    <p:nvPicPr>
                      <p:cNvPr id="3" name="对象 2">
                        <a:extLst>
                          <a:ext uri="{FF2B5EF4-FFF2-40B4-BE49-F238E27FC236}">
                            <a16:creationId xmlns:a16="http://schemas.microsoft.com/office/drawing/2014/main" id="{703F2B20-2943-44C1-A06F-FD0035571D5B}"/>
                          </a:ext>
                        </a:extLst>
                      </p:cNvPr>
                      <p:cNvPicPr/>
                      <p:nvPr/>
                    </p:nvPicPr>
                    <p:blipFill>
                      <a:blip r:embed="rId5"/>
                      <a:stretch>
                        <a:fillRect/>
                      </a:stretch>
                    </p:blipFill>
                    <p:spPr>
                      <a:xfrm>
                        <a:off x="70916" y="4077072"/>
                        <a:ext cx="4662982" cy="2252256"/>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灯片编号占位符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t>15</a:t>
            </a:fld>
            <a:endParaRPr lang="en-US" altLang="zh-CN" sz="1400" dirty="0"/>
          </a:p>
        </p:txBody>
      </p:sp>
      <p:sp>
        <p:nvSpPr>
          <p:cNvPr id="44035" name="标题 4"/>
          <p:cNvSpPr>
            <a:spLocks noGrp="1" noRot="1"/>
          </p:cNvSpPr>
          <p:nvPr>
            <p:ph type="title"/>
          </p:nvPr>
        </p:nvSpPr>
        <p:spPr>
          <a:xfrm>
            <a:off x="0" y="115888"/>
            <a:ext cx="9144000" cy="865187"/>
          </a:xfrm>
        </p:spPr>
        <p:txBody>
          <a:bodyPr vert="horz" wrap="square" lIns="91440" tIns="45720" rIns="91440" bIns="45720" anchor="ctr" anchorCtr="0"/>
          <a:lstStyle/>
          <a:p>
            <a:pPr eaLnBrk="1" hangingPunct="1"/>
            <a:r>
              <a:rPr lang="en-US" altLang="zh-CN" sz="2800" b="1" dirty="0">
                <a:solidFill>
                  <a:srgbClr val="000000"/>
                </a:solidFill>
              </a:rPr>
              <a:t>Localization capabilities of  GW detector networks</a:t>
            </a:r>
            <a:endParaRPr lang="zh-CN" altLang="en-US" sz="2800" b="1" dirty="0">
              <a:solidFill>
                <a:srgbClr val="000000"/>
              </a:solidFill>
            </a:endParaRPr>
          </a:p>
        </p:txBody>
      </p:sp>
      <p:sp>
        <p:nvSpPr>
          <p:cNvPr id="7" name="椭圆 6"/>
          <p:cNvSpPr/>
          <p:nvPr/>
        </p:nvSpPr>
        <p:spPr bwMode="auto">
          <a:xfrm>
            <a:off x="971550" y="2060575"/>
            <a:ext cx="215900" cy="1081088"/>
          </a:xfrm>
          <a:prstGeom prst="ellipse">
            <a:avLst/>
          </a:prstGeom>
          <a:noFill/>
          <a:ln w="9525" cap="flat" cmpd="sng" algn="ctr">
            <a:noFill/>
            <a:prstDash val="solid"/>
            <a:round/>
            <a:headEnd type="none" w="med" len="med"/>
            <a:tailEnd type="none" w="med" len="me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sp>
        <p:nvSpPr>
          <p:cNvPr id="8" name="Rectangle 2"/>
          <p:cNvSpPr txBox="1"/>
          <p:nvPr/>
        </p:nvSpPr>
        <p:spPr>
          <a:xfrm>
            <a:off x="4932045" y="5876925"/>
            <a:ext cx="3867150" cy="353695"/>
          </a:xfrm>
          <a:prstGeom prst="rect">
            <a:avLst/>
          </a:prstGeom>
          <a:noFill/>
          <a:ln w="9525">
            <a:noFill/>
          </a:ln>
        </p:spPr>
        <p:txBody>
          <a:bodyPr vert="horz" wrap="square" lIns="91440" tIns="45720" rIns="91440" bIns="45720" anchor="ctr" anchorCtr="0"/>
          <a:lstStyle/>
          <a:p>
            <a:pPr lvl="0" algn="ctr"/>
            <a:r>
              <a:rPr lang="en-US" altLang="zh-CN" sz="1600" b="1" u="sng" dirty="0">
                <a:solidFill>
                  <a:srgbClr val="FF0000"/>
                </a:solidFill>
                <a:sym typeface="+mn-ea"/>
              </a:rPr>
              <a:t>WZ*</a:t>
            </a:r>
            <a:r>
              <a:rPr lang="en-US" altLang="zh-CN" sz="1600" b="1" dirty="0">
                <a:solidFill>
                  <a:srgbClr val="FF0000"/>
                </a:solidFill>
                <a:sym typeface="+mn-ea"/>
              </a:rPr>
              <a:t> &amp; L.</a:t>
            </a:r>
            <a:r>
              <a:rPr lang="en-US" altLang="zh-CN" sz="1600" b="1" dirty="0" err="1">
                <a:solidFill>
                  <a:srgbClr val="FF0000"/>
                </a:solidFill>
                <a:sym typeface="+mn-ea"/>
              </a:rPr>
              <a:t>Wen</a:t>
            </a:r>
            <a:r>
              <a:rPr lang="en-US" altLang="zh-CN" sz="1600" b="1" dirty="0">
                <a:solidFill>
                  <a:srgbClr val="FF0000"/>
                </a:solidFill>
                <a:sym typeface="+mn-ea"/>
              </a:rPr>
              <a:t>, PRD 97, 064031 (2018)</a:t>
            </a:r>
            <a:endParaRPr kumimoji="0" lang="en-US" altLang="zh-CN" sz="1600" b="1" i="0" u="none" strike="noStrike" kern="1200" cap="none" spc="0" normalizeH="0" baseline="0" noProof="0" dirty="0">
              <a:ln>
                <a:noFill/>
              </a:ln>
              <a:solidFill>
                <a:srgbClr val="FF0000"/>
              </a:solidFill>
              <a:effectLst/>
              <a:uLnTx/>
              <a:uFillTx/>
              <a:latin typeface="+mj-lt"/>
              <a:ea typeface="+mj-ea"/>
              <a:cs typeface="+mj-cs"/>
            </a:endParaRPr>
          </a:p>
        </p:txBody>
      </p:sp>
      <p:graphicFrame>
        <p:nvGraphicFramePr>
          <p:cNvPr id="2" name="对象 1"/>
          <p:cNvGraphicFramePr/>
          <p:nvPr/>
        </p:nvGraphicFramePr>
        <p:xfrm>
          <a:off x="5238750" y="2821305"/>
          <a:ext cx="3254375" cy="3055620"/>
        </p:xfrm>
        <a:graphic>
          <a:graphicData uri="http://schemas.openxmlformats.org/presentationml/2006/ole">
            <mc:AlternateContent xmlns:mc="http://schemas.openxmlformats.org/markup-compatibility/2006">
              <mc:Choice xmlns:v="urn:schemas-microsoft-com:vml" Requires="v">
                <p:oleObj spid="_x0000_s23729" r:id="rId3" imgW="4343400" imgH="3638550" progId="Paint.Picture">
                  <p:embed/>
                </p:oleObj>
              </mc:Choice>
              <mc:Fallback>
                <p:oleObj r:id="rId3" imgW="4343400" imgH="3638550" progId="Paint.Picture">
                  <p:embed/>
                  <p:pic>
                    <p:nvPicPr>
                      <p:cNvPr id="0" name="图片 2"/>
                      <p:cNvPicPr/>
                      <p:nvPr/>
                    </p:nvPicPr>
                    <p:blipFill>
                      <a:blip r:embed="rId4"/>
                      <a:stretch>
                        <a:fillRect/>
                      </a:stretch>
                    </p:blipFill>
                    <p:spPr>
                      <a:xfrm>
                        <a:off x="5238750" y="2821305"/>
                        <a:ext cx="3254375" cy="3055620"/>
                      </a:xfrm>
                      <a:prstGeom prst="rect">
                        <a:avLst/>
                      </a:prstGeom>
                    </p:spPr>
                  </p:pic>
                </p:oleObj>
              </mc:Fallback>
            </mc:AlternateContent>
          </a:graphicData>
        </a:graphic>
      </p:graphicFrame>
      <p:graphicFrame>
        <p:nvGraphicFramePr>
          <p:cNvPr id="4" name="对象 3"/>
          <p:cNvGraphicFramePr/>
          <p:nvPr/>
        </p:nvGraphicFramePr>
        <p:xfrm>
          <a:off x="179705" y="4088130"/>
          <a:ext cx="4349750" cy="2580005"/>
        </p:xfrm>
        <a:graphic>
          <a:graphicData uri="http://schemas.openxmlformats.org/presentationml/2006/ole">
            <mc:AlternateContent xmlns:mc="http://schemas.openxmlformats.org/markup-compatibility/2006">
              <mc:Choice xmlns:v="urn:schemas-microsoft-com:vml" Requires="v">
                <p:oleObj spid="_x0000_s23730" r:id="rId5" imgW="6076950" imgH="3324225" progId="Paint.Picture">
                  <p:embed/>
                </p:oleObj>
              </mc:Choice>
              <mc:Fallback>
                <p:oleObj r:id="rId5" imgW="6076950" imgH="3324225" progId="Paint.Picture">
                  <p:embed/>
                  <p:pic>
                    <p:nvPicPr>
                      <p:cNvPr id="0" name="图片 4"/>
                      <p:cNvPicPr/>
                      <p:nvPr/>
                    </p:nvPicPr>
                    <p:blipFill>
                      <a:blip r:embed="rId6"/>
                      <a:stretch>
                        <a:fillRect/>
                      </a:stretch>
                    </p:blipFill>
                    <p:spPr>
                      <a:xfrm>
                        <a:off x="179705" y="4088130"/>
                        <a:ext cx="4349750" cy="2580005"/>
                      </a:xfrm>
                      <a:prstGeom prst="rect">
                        <a:avLst/>
                      </a:prstGeom>
                    </p:spPr>
                  </p:pic>
                </p:oleObj>
              </mc:Fallback>
            </mc:AlternateContent>
          </a:graphicData>
        </a:graphic>
      </p:graphicFrame>
      <p:grpSp>
        <p:nvGrpSpPr>
          <p:cNvPr id="19" name="组合 18"/>
          <p:cNvGrpSpPr/>
          <p:nvPr/>
        </p:nvGrpSpPr>
        <p:grpSpPr>
          <a:xfrm>
            <a:off x="360045" y="1700530"/>
            <a:ext cx="4001770" cy="2387498"/>
            <a:chOff x="6402670" y="540858"/>
            <a:chExt cx="5553522" cy="3191269"/>
          </a:xfrm>
        </p:grpSpPr>
        <p:grpSp>
          <p:nvGrpSpPr>
            <p:cNvPr id="6" name="组合 5"/>
            <p:cNvGrpSpPr>
              <a:grpSpLocks noChangeAspect="1"/>
            </p:cNvGrpSpPr>
            <p:nvPr/>
          </p:nvGrpSpPr>
          <p:grpSpPr>
            <a:xfrm>
              <a:off x="6402670" y="540858"/>
              <a:ext cx="5553522" cy="2957992"/>
              <a:chOff x="4368153" y="4221088"/>
              <a:chExt cx="4637511" cy="2470094"/>
            </a:xfrm>
          </p:grpSpPr>
          <p:pic>
            <p:nvPicPr>
              <p:cNvPr id="9" name="图片 8"/>
              <p:cNvPicPr>
                <a:picLocks noChangeAspect="1"/>
              </p:cNvPicPr>
              <p:nvPr/>
            </p:nvPicPr>
            <p:blipFill>
              <a:blip r:embed="rId7"/>
              <a:stretch>
                <a:fillRect/>
              </a:stretch>
            </p:blipFill>
            <p:spPr>
              <a:xfrm>
                <a:off x="6745451" y="4221088"/>
                <a:ext cx="2260213" cy="2457509"/>
              </a:xfrm>
              <a:prstGeom prst="rect">
                <a:avLst/>
              </a:prstGeom>
            </p:spPr>
          </p:pic>
          <p:pic>
            <p:nvPicPr>
              <p:cNvPr id="10" name="图片 9"/>
              <p:cNvPicPr>
                <a:picLocks noChangeAspect="1"/>
              </p:cNvPicPr>
              <p:nvPr/>
            </p:nvPicPr>
            <p:blipFill>
              <a:blip r:embed="rId8"/>
              <a:stretch>
                <a:fillRect/>
              </a:stretch>
            </p:blipFill>
            <p:spPr>
              <a:xfrm>
                <a:off x="4368153" y="4254975"/>
                <a:ext cx="2305290" cy="2436207"/>
              </a:xfrm>
              <a:prstGeom prst="rect">
                <a:avLst/>
              </a:prstGeom>
            </p:spPr>
          </p:pic>
        </p:grpSp>
        <p:sp>
          <p:nvSpPr>
            <p:cNvPr id="14" name="矩形 13"/>
            <p:cNvSpPr/>
            <p:nvPr/>
          </p:nvSpPr>
          <p:spPr>
            <a:xfrm>
              <a:off x="8450875" y="3116763"/>
              <a:ext cx="1657377" cy="615364"/>
            </a:xfrm>
            <a:prstGeom prst="rect">
              <a:avLst/>
            </a:prstGeom>
          </p:spPr>
          <p:txBody>
            <a:bodyPr wrap="square">
              <a:spAutoFit/>
            </a:bodyPr>
            <a:lstStyle/>
            <a:p>
              <a:r>
                <a:rPr lang="zh-CN" altLang="en-US" sz="1200" dirty="0">
                  <a:latin typeface="Times" pitchFamily="2" charset="0"/>
                </a:rPr>
                <a:t>Kasliwal et al.</a:t>
              </a:r>
              <a:r>
                <a:rPr lang="en-US" altLang="zh-CN" sz="1200" dirty="0">
                  <a:latin typeface="Times" pitchFamily="2" charset="0"/>
                </a:rPr>
                <a:t>2020</a:t>
              </a:r>
              <a:r>
                <a:rPr lang="zh-CN" altLang="en-US" sz="1200" dirty="0">
                  <a:latin typeface="Times" pitchFamily="2" charset="0"/>
                </a:rPr>
                <a:t> </a:t>
              </a:r>
              <a:r>
                <a:rPr lang="en-US" altLang="zh-CN" sz="1200" dirty="0" err="1">
                  <a:latin typeface="Times" pitchFamily="2" charset="0"/>
                </a:rPr>
                <a:t>ApJ</a:t>
              </a:r>
              <a:endParaRPr lang="zh-CN" altLang="en-US" sz="1200" dirty="0">
                <a:latin typeface="Times" pitchFamily="2" charset="0"/>
              </a:endParaRPr>
            </a:p>
          </p:txBody>
        </p:sp>
      </p:grpSp>
      <p:sp>
        <p:nvSpPr>
          <p:cNvPr id="11" name="矩形 10"/>
          <p:cNvSpPr/>
          <p:nvPr/>
        </p:nvSpPr>
        <p:spPr>
          <a:xfrm>
            <a:off x="1115695" y="1052830"/>
            <a:ext cx="2324100" cy="398780"/>
          </a:xfrm>
          <a:prstGeom prst="rect">
            <a:avLst/>
          </a:prstGeom>
        </p:spPr>
        <p:txBody>
          <a:bodyPr wrap="square">
            <a:spAutoFit/>
          </a:bodyPr>
          <a:lstStyle/>
          <a:p>
            <a:pPr algn="ctr"/>
            <a:r>
              <a:rPr lang="en-US" sz="2000" b="1" dirty="0">
                <a:solidFill>
                  <a:srgbClr val="1503FB"/>
                </a:solidFill>
                <a:latin typeface="Times" pitchFamily="2" charset="0"/>
              </a:rPr>
              <a:t>In 2G Era: Status</a:t>
            </a:r>
          </a:p>
        </p:txBody>
      </p:sp>
      <p:sp>
        <p:nvSpPr>
          <p:cNvPr id="12" name="矩形 11"/>
          <p:cNvSpPr/>
          <p:nvPr/>
        </p:nvSpPr>
        <p:spPr>
          <a:xfrm>
            <a:off x="6012180" y="1052830"/>
            <a:ext cx="2324100" cy="398780"/>
          </a:xfrm>
          <a:prstGeom prst="rect">
            <a:avLst/>
          </a:prstGeom>
        </p:spPr>
        <p:txBody>
          <a:bodyPr wrap="square">
            <a:spAutoFit/>
          </a:bodyPr>
          <a:lstStyle/>
          <a:p>
            <a:pPr algn="ctr"/>
            <a:r>
              <a:rPr lang="en-US" sz="2000" b="1" dirty="0">
                <a:solidFill>
                  <a:srgbClr val="1503FB"/>
                </a:solidFill>
                <a:latin typeface="Times" pitchFamily="2" charset="0"/>
              </a:rPr>
              <a:t>In 3G Era: Future</a:t>
            </a:r>
          </a:p>
        </p:txBody>
      </p:sp>
      <p:sp>
        <p:nvSpPr>
          <p:cNvPr id="13" name="矩形 12"/>
          <p:cNvSpPr/>
          <p:nvPr/>
        </p:nvSpPr>
        <p:spPr>
          <a:xfrm>
            <a:off x="5611495" y="1590675"/>
            <a:ext cx="3442335" cy="1198880"/>
          </a:xfrm>
          <a:prstGeom prst="rect">
            <a:avLst/>
          </a:prstGeom>
        </p:spPr>
        <p:txBody>
          <a:bodyPr wrap="square">
            <a:spAutoFit/>
          </a:bodyPr>
          <a:lstStyle/>
          <a:p>
            <a:r>
              <a:rPr lang="en-US" sz="1800" b="1" dirty="0">
                <a:latin typeface="Times" pitchFamily="2" charset="0"/>
              </a:rPr>
              <a:t>In 3G era, due to </a:t>
            </a:r>
            <a:r>
              <a:rPr lang="en-US" sz="1800" b="1" dirty="0">
                <a:solidFill>
                  <a:srgbClr val="FF0000"/>
                </a:solidFill>
                <a:latin typeface="Times" pitchFamily="2" charset="0"/>
              </a:rPr>
              <a:t>Doppler effect caused by the Earth’s rotation</a:t>
            </a:r>
            <a:r>
              <a:rPr lang="en-US" sz="1800" b="1" dirty="0">
                <a:latin typeface="Times" pitchFamily="2" charset="0"/>
              </a:rPr>
              <a:t>, a single detector is equivalent to a detector network.</a:t>
            </a:r>
            <a:endParaRPr lang="zh-CN" altLang="en-US" sz="1800" b="1" dirty="0">
              <a:latin typeface="Times" pitchFamily="2"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灯片编号占位符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t>16</a:t>
            </a:fld>
            <a:endParaRPr lang="en-US" altLang="zh-CN" sz="1400" dirty="0"/>
          </a:p>
        </p:txBody>
      </p:sp>
      <p:sp>
        <p:nvSpPr>
          <p:cNvPr id="44035" name="标题 4"/>
          <p:cNvSpPr>
            <a:spLocks noGrp="1" noRot="1"/>
          </p:cNvSpPr>
          <p:nvPr>
            <p:ph type="title"/>
          </p:nvPr>
        </p:nvSpPr>
        <p:spPr>
          <a:xfrm>
            <a:off x="0" y="115888"/>
            <a:ext cx="9144000" cy="865187"/>
          </a:xfrm>
        </p:spPr>
        <p:txBody>
          <a:bodyPr vert="horz" wrap="square" lIns="91440" tIns="45720" rIns="91440" bIns="45720" anchor="ctr" anchorCtr="0"/>
          <a:lstStyle/>
          <a:p>
            <a:pPr eaLnBrk="1" hangingPunct="1"/>
            <a:r>
              <a:rPr lang="en-US" altLang="zh-CN" sz="2800" b="1" dirty="0">
                <a:solidFill>
                  <a:srgbClr val="000000"/>
                </a:solidFill>
              </a:rPr>
              <a:t>Localization capabilities of  3-detector network</a:t>
            </a:r>
            <a:endParaRPr lang="zh-CN" altLang="en-US" sz="2800" b="1" dirty="0">
              <a:solidFill>
                <a:srgbClr val="000000"/>
              </a:solidFill>
            </a:endParaRPr>
          </a:p>
        </p:txBody>
      </p:sp>
      <p:sp>
        <p:nvSpPr>
          <p:cNvPr id="7" name="椭圆 6"/>
          <p:cNvSpPr/>
          <p:nvPr/>
        </p:nvSpPr>
        <p:spPr bwMode="auto">
          <a:xfrm>
            <a:off x="971550" y="2060575"/>
            <a:ext cx="215900" cy="1081088"/>
          </a:xfrm>
          <a:prstGeom prst="ellipse">
            <a:avLst/>
          </a:prstGeom>
          <a:noFill/>
          <a:ln w="9525" cap="flat" cmpd="sng" algn="ctr">
            <a:noFill/>
            <a:prstDash val="solid"/>
            <a:round/>
            <a:headEnd type="none" w="med" len="med"/>
            <a:tailEnd type="none" w="med" len="me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44037" name="Picture 6"/>
          <p:cNvPicPr>
            <a:picLocks noChangeAspect="1"/>
          </p:cNvPicPr>
          <p:nvPr/>
        </p:nvPicPr>
        <p:blipFill>
          <a:blip r:embed="rId2" cstate="print"/>
          <a:stretch>
            <a:fillRect/>
          </a:stretch>
        </p:blipFill>
        <p:spPr>
          <a:xfrm>
            <a:off x="323850" y="1010285"/>
            <a:ext cx="7898765" cy="5414645"/>
          </a:xfrm>
          <a:prstGeom prst="rect">
            <a:avLst/>
          </a:prstGeom>
          <a:noFill/>
          <a:ln w="9525">
            <a:noFill/>
          </a:ln>
        </p:spPr>
      </p:pic>
      <p:pic>
        <p:nvPicPr>
          <p:cNvPr id="44038" name="Picture 6"/>
          <p:cNvPicPr>
            <a:picLocks noChangeAspect="1"/>
          </p:cNvPicPr>
          <p:nvPr/>
        </p:nvPicPr>
        <p:blipFill>
          <a:blip r:embed="rId3" cstate="print"/>
          <a:stretch>
            <a:fillRect/>
          </a:stretch>
        </p:blipFill>
        <p:spPr>
          <a:xfrm>
            <a:off x="7452360" y="2348548"/>
            <a:ext cx="1247775" cy="1228725"/>
          </a:xfrm>
          <a:prstGeom prst="rect">
            <a:avLst/>
          </a:prstGeom>
          <a:noFill/>
          <a:ln w="9525">
            <a:noFill/>
          </a:ln>
        </p:spPr>
      </p:pic>
      <p:pic>
        <p:nvPicPr>
          <p:cNvPr id="44039" name="Picture 7"/>
          <p:cNvPicPr>
            <a:picLocks noChangeAspect="1"/>
          </p:cNvPicPr>
          <p:nvPr/>
        </p:nvPicPr>
        <p:blipFill>
          <a:blip r:embed="rId3" cstate="print"/>
          <a:stretch>
            <a:fillRect/>
          </a:stretch>
        </p:blipFill>
        <p:spPr>
          <a:xfrm>
            <a:off x="7452360" y="5016183"/>
            <a:ext cx="1247775" cy="1228725"/>
          </a:xfrm>
          <a:prstGeom prst="rect">
            <a:avLst/>
          </a:prstGeom>
          <a:noFill/>
          <a:ln w="9525">
            <a:noFill/>
          </a:ln>
        </p:spPr>
      </p:pic>
      <p:sp>
        <p:nvSpPr>
          <p:cNvPr id="8" name="Rectangle 2"/>
          <p:cNvSpPr txBox="1"/>
          <p:nvPr/>
        </p:nvSpPr>
        <p:spPr>
          <a:xfrm>
            <a:off x="1979712" y="6453336"/>
            <a:ext cx="4427984" cy="404664"/>
          </a:xfrm>
          <a:prstGeom prst="rect">
            <a:avLst/>
          </a:prstGeom>
          <a:noFill/>
          <a:ln w="9525">
            <a:noFill/>
          </a:ln>
        </p:spPr>
        <p:txBody>
          <a:bodyPr vert="horz" wrap="square" lIns="91440" tIns="45720" rIns="91440" bIns="45720" anchor="ctr" anchorCtr="0"/>
          <a:lstStyle/>
          <a:p>
            <a:pPr lvl="0" algn="ctr"/>
            <a:r>
              <a:rPr lang="en-US" altLang="zh-CN" b="1" u="sng" dirty="0">
                <a:solidFill>
                  <a:srgbClr val="FF0000"/>
                </a:solidFill>
                <a:sym typeface="+mn-ea"/>
              </a:rPr>
              <a:t>WZ*</a:t>
            </a:r>
            <a:r>
              <a:rPr lang="en-US" altLang="zh-CN" b="1" dirty="0">
                <a:solidFill>
                  <a:srgbClr val="FF0000"/>
                </a:solidFill>
                <a:sym typeface="+mn-ea"/>
              </a:rPr>
              <a:t> &amp; L.</a:t>
            </a:r>
            <a:r>
              <a:rPr lang="en-US" altLang="zh-CN" b="1" dirty="0" err="1">
                <a:solidFill>
                  <a:srgbClr val="FF0000"/>
                </a:solidFill>
                <a:sym typeface="+mn-ea"/>
              </a:rPr>
              <a:t>Wen</a:t>
            </a:r>
            <a:r>
              <a:rPr lang="en-US" altLang="zh-CN" b="1" dirty="0">
                <a:solidFill>
                  <a:srgbClr val="FF0000"/>
                </a:solidFill>
                <a:sym typeface="+mn-ea"/>
              </a:rPr>
              <a:t>, PRD 97, 064031 (2018)</a:t>
            </a:r>
            <a:endParaRPr kumimoji="0" lang="en-US" altLang="zh-CN"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p:txBody>
          <a:bodyPr vert="horz" wrap="square" lIns="91440" tIns="45720" rIns="91440" bIns="45720" anchor="ctr" anchorCtr="0"/>
          <a:lstStyle/>
          <a:p>
            <a:pPr eaLnBrk="1" hangingPunct="1"/>
            <a:r>
              <a:rPr lang="en-US" altLang="zh-CN" sz="3600" b="1" dirty="0"/>
              <a:t>Electromagnetic counterparts and their detections</a:t>
            </a:r>
          </a:p>
        </p:txBody>
      </p:sp>
      <p:sp>
        <p:nvSpPr>
          <p:cNvPr id="46083" name="内容占位符 2"/>
          <p:cNvSpPr>
            <a:spLocks noGrp="1"/>
          </p:cNvSpPr>
          <p:nvPr>
            <p:ph idx="1"/>
          </p:nvPr>
        </p:nvSpPr>
        <p:spPr>
          <a:xfrm>
            <a:off x="-635" y="1600200"/>
            <a:ext cx="5220707" cy="4907280"/>
          </a:xfrm>
        </p:spPr>
        <p:txBody>
          <a:bodyPr vert="horz" wrap="square" lIns="91440" tIns="45720" rIns="91440" bIns="45720" anchor="t" anchorCtr="0"/>
          <a:lstStyle/>
          <a:p>
            <a:pPr eaLnBrk="1" hangingPunct="1"/>
            <a:r>
              <a:rPr lang="en-US" altLang="zh-CN" sz="1800" dirty="0"/>
              <a:t>For the high-z events, the expected EM counterparts are the short-GRBs and their afterglows.</a:t>
            </a:r>
          </a:p>
          <a:p>
            <a:pPr eaLnBrk="1" hangingPunct="1"/>
            <a:endParaRPr lang="en-US" altLang="zh-CN" sz="1800" dirty="0"/>
          </a:p>
          <a:p>
            <a:pPr eaLnBrk="1" hangingPunct="1"/>
            <a:r>
              <a:rPr lang="en-US" altLang="zh-CN" sz="1800" dirty="0"/>
              <a:t>However, GRBs are believed to be beamed: the gamma radiation is emitted in a narrow cone more or less perpendicular to the plane of the inspiral. Therefore, only a small fraction of BNS mergers are expected to have observed GRBs and afterglows.</a:t>
            </a:r>
          </a:p>
          <a:p>
            <a:pPr eaLnBrk="1" hangingPunct="1"/>
            <a:endParaRPr lang="en-US" altLang="zh-CN" sz="1800" dirty="0"/>
          </a:p>
          <a:p>
            <a:pPr eaLnBrk="1" hangingPunct="1"/>
            <a:r>
              <a:rPr lang="en-US" altLang="zh-CN" sz="1800" dirty="0"/>
              <a:t>In most previous works, we always roughly assume that </a:t>
            </a:r>
            <a:r>
              <a:rPr lang="en-US" altLang="zh-CN" sz="1800" dirty="0">
                <a:solidFill>
                  <a:srgbClr val="FF0000"/>
                </a:solidFill>
              </a:rPr>
              <a:t>~ 1000 events in z&lt;2 </a:t>
            </a:r>
            <a:r>
              <a:rPr lang="en-US" altLang="zh-CN" sz="1800" dirty="0"/>
              <a:t>will be detected by both GW and GRB detections in </a:t>
            </a:r>
            <a:r>
              <a:rPr lang="en-US" altLang="zh-CN" sz="1800" dirty="0">
                <a:solidFill>
                  <a:srgbClr val="FF0000"/>
                </a:solidFill>
              </a:rPr>
              <a:t>3G</a:t>
            </a:r>
            <a:r>
              <a:rPr lang="en-US" altLang="zh-CN" sz="1800" dirty="0"/>
              <a:t> era. (</a:t>
            </a:r>
            <a:r>
              <a:rPr lang="en-US" altLang="zh-CN" sz="1800" dirty="0">
                <a:solidFill>
                  <a:srgbClr val="00B050"/>
                </a:solidFill>
              </a:rPr>
              <a:t>This assumption will be justified by simulation in our recent work</a:t>
            </a:r>
            <a:r>
              <a:rPr lang="en-US" altLang="zh-CN" sz="1800" dirty="0"/>
              <a:t>)</a:t>
            </a:r>
          </a:p>
          <a:p>
            <a:pPr eaLnBrk="1" hangingPunct="1"/>
            <a:endParaRPr lang="en-US" altLang="zh-CN" sz="1800" dirty="0"/>
          </a:p>
        </p:txBody>
      </p:sp>
      <p:pic>
        <p:nvPicPr>
          <p:cNvPr id="106498" name="Picture 2"/>
          <p:cNvPicPr>
            <a:picLocks noChangeAspect="1" noChangeArrowheads="1"/>
          </p:cNvPicPr>
          <p:nvPr/>
        </p:nvPicPr>
        <p:blipFill>
          <a:blip r:embed="rId2" cstate="print"/>
          <a:srcRect/>
          <a:stretch>
            <a:fillRect/>
          </a:stretch>
        </p:blipFill>
        <p:spPr bwMode="auto">
          <a:xfrm>
            <a:off x="5220072" y="1988840"/>
            <a:ext cx="3923928" cy="403244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灯片编号占位符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t>18</a:t>
            </a:fld>
            <a:endParaRPr lang="en-US" altLang="zh-CN" sz="1400" dirty="0"/>
          </a:p>
        </p:txBody>
      </p:sp>
      <p:pic>
        <p:nvPicPr>
          <p:cNvPr id="49155" name="Picture 3"/>
          <p:cNvPicPr>
            <a:picLocks noChangeAspect="1"/>
          </p:cNvPicPr>
          <p:nvPr/>
        </p:nvPicPr>
        <p:blipFill>
          <a:blip r:embed="rId2" cstate="print"/>
          <a:stretch>
            <a:fillRect/>
          </a:stretch>
        </p:blipFill>
        <p:spPr>
          <a:xfrm>
            <a:off x="0" y="2060575"/>
            <a:ext cx="9144000" cy="1171575"/>
          </a:xfrm>
          <a:prstGeom prst="rect">
            <a:avLst/>
          </a:prstGeom>
          <a:noFill/>
          <a:ln w="9525">
            <a:noFill/>
          </a:ln>
        </p:spPr>
      </p:pic>
      <p:pic>
        <p:nvPicPr>
          <p:cNvPr id="49156" name="Picture 4"/>
          <p:cNvPicPr>
            <a:picLocks noChangeAspect="1"/>
          </p:cNvPicPr>
          <p:nvPr/>
        </p:nvPicPr>
        <p:blipFill>
          <a:blip r:embed="rId3" cstate="print"/>
          <a:stretch>
            <a:fillRect/>
          </a:stretch>
        </p:blipFill>
        <p:spPr>
          <a:xfrm>
            <a:off x="468313" y="3716338"/>
            <a:ext cx="3943350" cy="609600"/>
          </a:xfrm>
          <a:prstGeom prst="rect">
            <a:avLst/>
          </a:prstGeom>
          <a:noFill/>
          <a:ln w="9525">
            <a:noFill/>
          </a:ln>
        </p:spPr>
      </p:pic>
      <p:pic>
        <p:nvPicPr>
          <p:cNvPr id="49157" name="Picture 5"/>
          <p:cNvPicPr>
            <a:picLocks noChangeAspect="1"/>
          </p:cNvPicPr>
          <p:nvPr/>
        </p:nvPicPr>
        <p:blipFill>
          <a:blip r:embed="rId4" cstate="print"/>
          <a:stretch>
            <a:fillRect/>
          </a:stretch>
        </p:blipFill>
        <p:spPr>
          <a:xfrm>
            <a:off x="179388" y="5157788"/>
            <a:ext cx="4505325" cy="771525"/>
          </a:xfrm>
          <a:prstGeom prst="rect">
            <a:avLst/>
          </a:prstGeom>
          <a:noFill/>
          <a:ln w="9525">
            <a:noFill/>
          </a:ln>
        </p:spPr>
      </p:pic>
      <p:pic>
        <p:nvPicPr>
          <p:cNvPr id="49158" name="Picture 6"/>
          <p:cNvPicPr>
            <a:picLocks noChangeAspect="1"/>
          </p:cNvPicPr>
          <p:nvPr/>
        </p:nvPicPr>
        <p:blipFill>
          <a:blip r:embed="rId5" cstate="print"/>
          <a:stretch>
            <a:fillRect/>
          </a:stretch>
        </p:blipFill>
        <p:spPr>
          <a:xfrm>
            <a:off x="5940425" y="3284538"/>
            <a:ext cx="2898775" cy="3429000"/>
          </a:xfrm>
          <a:prstGeom prst="rect">
            <a:avLst/>
          </a:prstGeom>
          <a:noFill/>
          <a:ln w="9525">
            <a:noFill/>
          </a:ln>
        </p:spPr>
      </p:pic>
      <p:pic>
        <p:nvPicPr>
          <p:cNvPr id="49159" name="Picture 8"/>
          <p:cNvPicPr>
            <a:picLocks noChangeAspect="1"/>
          </p:cNvPicPr>
          <p:nvPr/>
        </p:nvPicPr>
        <p:blipFill>
          <a:blip r:embed="rId6" cstate="print"/>
          <a:stretch>
            <a:fillRect/>
          </a:stretch>
        </p:blipFill>
        <p:spPr>
          <a:xfrm>
            <a:off x="0" y="0"/>
            <a:ext cx="9153525" cy="1773238"/>
          </a:xfrm>
          <a:prstGeom prst="rect">
            <a:avLst/>
          </a:prstGeom>
          <a:noFill/>
          <a:ln w="9525">
            <a:noFill/>
          </a:ln>
        </p:spPr>
      </p:pic>
      <p:pic>
        <p:nvPicPr>
          <p:cNvPr id="49160" name="Picture 8"/>
          <p:cNvPicPr>
            <a:picLocks noChangeAspect="1"/>
          </p:cNvPicPr>
          <p:nvPr/>
        </p:nvPicPr>
        <p:blipFill>
          <a:blip r:embed="rId7" cstate="print"/>
          <a:stretch>
            <a:fillRect/>
          </a:stretch>
        </p:blipFill>
        <p:spPr>
          <a:xfrm>
            <a:off x="8024813" y="620713"/>
            <a:ext cx="1119187" cy="1106487"/>
          </a:xfrm>
          <a:prstGeom prst="rect">
            <a:avLst/>
          </a:prstGeom>
          <a:noFill/>
          <a:ln w="9525">
            <a:noFill/>
          </a:ln>
        </p:spPr>
      </p:pic>
      <p:pic>
        <p:nvPicPr>
          <p:cNvPr id="49161" name="Picture 9"/>
          <p:cNvPicPr>
            <a:picLocks noChangeAspect="1"/>
          </p:cNvPicPr>
          <p:nvPr/>
        </p:nvPicPr>
        <p:blipFill>
          <a:blip r:embed="rId8" cstate="print"/>
          <a:stretch>
            <a:fillRect/>
          </a:stretch>
        </p:blipFill>
        <p:spPr>
          <a:xfrm>
            <a:off x="4500563" y="3789363"/>
            <a:ext cx="1366837" cy="1352550"/>
          </a:xfrm>
          <a:prstGeom prst="rect">
            <a:avLst/>
          </a:prstGeom>
          <a:noFill/>
          <a:ln w="9525">
            <a:noFill/>
          </a:ln>
        </p:spPr>
      </p:pic>
      <p:sp>
        <p:nvSpPr>
          <p:cNvPr id="10" name="Rectangle 2"/>
          <p:cNvSpPr txBox="1"/>
          <p:nvPr/>
        </p:nvSpPr>
        <p:spPr>
          <a:xfrm>
            <a:off x="1979712" y="6453336"/>
            <a:ext cx="4427984" cy="404664"/>
          </a:xfrm>
          <a:prstGeom prst="rect">
            <a:avLst/>
          </a:prstGeom>
          <a:noFill/>
          <a:ln w="9525">
            <a:noFill/>
          </a:ln>
        </p:spPr>
        <p:txBody>
          <a:bodyPr vert="horz" wrap="square" lIns="91440" tIns="45720" rIns="91440" bIns="45720" anchor="ctr" anchorCtr="0"/>
          <a:lstStyle/>
          <a:p>
            <a:pPr lvl="0" algn="ctr"/>
            <a:r>
              <a:rPr lang="en-US" altLang="zh-CN" b="1" u="sng" dirty="0">
                <a:solidFill>
                  <a:srgbClr val="FF0000"/>
                </a:solidFill>
              </a:rPr>
              <a:t>WZ*</a:t>
            </a:r>
            <a:r>
              <a:rPr lang="en-US" altLang="zh-CN" b="1" dirty="0">
                <a:solidFill>
                  <a:srgbClr val="FF0000"/>
                </a:solidFill>
              </a:rPr>
              <a:t> et al., PRD 83, 023005 (2011)</a:t>
            </a:r>
            <a:endParaRPr kumimoji="0" lang="en-US" altLang="zh-CN"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标题 1"/>
          <p:cNvSpPr>
            <a:spLocks noGrp="1"/>
          </p:cNvSpPr>
          <p:nvPr>
            <p:ph type="title"/>
          </p:nvPr>
        </p:nvSpPr>
        <p:spPr>
          <a:xfrm>
            <a:off x="0" y="115888"/>
            <a:ext cx="9144000" cy="1143000"/>
          </a:xfrm>
        </p:spPr>
        <p:txBody>
          <a:bodyPr vert="horz" wrap="square" lIns="91440" tIns="45720" rIns="91440" bIns="45720" anchor="ctr" anchorCtr="0"/>
          <a:lstStyle/>
          <a:p>
            <a:pPr eaLnBrk="1" hangingPunct="1"/>
            <a:r>
              <a:rPr lang="en-US" altLang="zh-CN" sz="3200" b="1" dirty="0"/>
              <a:t>Joint observations of GW and “sGRB+afterglow” detecion</a:t>
            </a:r>
          </a:p>
        </p:txBody>
      </p:sp>
      <p:sp>
        <p:nvSpPr>
          <p:cNvPr id="3" name="内容占位符 2"/>
          <p:cNvSpPr>
            <a:spLocks noGrp="1"/>
          </p:cNvSpPr>
          <p:nvPr>
            <p:ph idx="4294967295"/>
          </p:nvPr>
        </p:nvSpPr>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Char char="v"/>
              <a:defRPr/>
            </a:pPr>
            <a:r>
              <a:rPr kumimoji="0" lang="en-US" altLang="zh-CN" sz="2000" b="0" i="0" u="none" strike="noStrike" kern="0" cap="none" spc="0" normalizeH="0" baseline="0" noProof="0" dirty="0">
                <a:ln>
                  <a:noFill/>
                </a:ln>
                <a:solidFill>
                  <a:schemeClr val="tx1"/>
                </a:solidFill>
                <a:effectLst/>
                <a:uLnTx/>
                <a:uFillTx/>
                <a:latin typeface="+mn-lt"/>
                <a:ea typeface="+mn-ea"/>
                <a:cs typeface="+mn-cs"/>
              </a:rPr>
              <a:t>We studied the detection rate of distributions of BNSs which can be detected by </a:t>
            </a:r>
            <a:r>
              <a:rPr kumimoji="0" lang="en-US" altLang="zh-CN" sz="2000" b="1" i="0" u="none" strike="noStrike" kern="0" cap="none" spc="0" normalizeH="0" baseline="0" noProof="0" dirty="0">
                <a:ln>
                  <a:noFill/>
                </a:ln>
                <a:solidFill>
                  <a:srgbClr val="1503FB"/>
                </a:solidFill>
                <a:effectLst/>
                <a:uLnTx/>
                <a:uFillTx/>
                <a:latin typeface="+mn-lt"/>
                <a:ea typeface="+mn-ea"/>
                <a:cs typeface="+mn-cs"/>
              </a:rPr>
              <a:t>GW detectors</a:t>
            </a:r>
            <a:r>
              <a:rPr kumimoji="0" lang="en-US" altLang="zh-CN" sz="2000" b="0" i="0" u="none" strike="noStrike" kern="0" cap="none" spc="0" normalizeH="0" baseline="0" noProof="0" dirty="0">
                <a:ln>
                  <a:noFill/>
                </a:ln>
                <a:solidFill>
                  <a:schemeClr val="tx1"/>
                </a:solidFill>
                <a:effectLst/>
                <a:uLnTx/>
                <a:uFillTx/>
                <a:latin typeface="+mn-lt"/>
                <a:ea typeface="+mn-ea"/>
                <a:cs typeface="+mn-cs"/>
              </a:rPr>
              <a:t> (2G, 2.5G, 3G) + </a:t>
            </a:r>
            <a:r>
              <a:rPr kumimoji="0" lang="en-US" altLang="zh-CN" sz="2000" b="1" i="0" u="none" strike="noStrike" kern="0" cap="none" spc="0" normalizeH="0" baseline="0" noProof="0" dirty="0">
                <a:ln>
                  <a:noFill/>
                </a:ln>
                <a:solidFill>
                  <a:srgbClr val="1503FB"/>
                </a:solidFill>
                <a:effectLst/>
                <a:uLnTx/>
                <a:uFillTx/>
                <a:latin typeface="+mn-lt"/>
                <a:ea typeface="+mn-ea"/>
                <a:cs typeface="+mn-cs"/>
              </a:rPr>
              <a:t>GRB detectors</a:t>
            </a:r>
            <a:r>
              <a:rPr kumimoji="0" lang="en-US" altLang="zh-CN" sz="2000" b="0" i="0" u="none" strike="noStrike" kern="0" cap="none" spc="0" normalizeH="0" baseline="0" noProof="0" dirty="0">
                <a:ln>
                  <a:noFill/>
                </a:ln>
                <a:solidFill>
                  <a:schemeClr val="tx1"/>
                </a:solidFill>
                <a:effectLst/>
                <a:uLnTx/>
                <a:uFillTx/>
                <a:latin typeface="+mn-lt"/>
                <a:ea typeface="+mn-ea"/>
                <a:cs typeface="+mn-cs"/>
              </a:rPr>
              <a:t> (EP, GECAM, Swift-BAT, SVOM-ECLAIRS, </a:t>
            </a:r>
            <a:r>
              <a:rPr kumimoji="0" lang="en-US" altLang="zh-CN" sz="2000" b="0" i="0" u="none" strike="noStrike" kern="0" cap="none" spc="0" normalizeH="0" baseline="0" noProof="0" dirty="0" err="1">
                <a:ln>
                  <a:noFill/>
                </a:ln>
                <a:solidFill>
                  <a:schemeClr val="tx1"/>
                </a:solidFill>
                <a:effectLst/>
                <a:uLnTx/>
                <a:uFillTx/>
                <a:latin typeface="+mn-lt"/>
                <a:ea typeface="+mn-ea"/>
                <a:cs typeface="+mn-cs"/>
              </a:rPr>
              <a:t>Fermin</a:t>
            </a:r>
            <a:r>
              <a:rPr kumimoji="0" lang="en-US" altLang="zh-CN" sz="2000" b="0" i="0" u="none" strike="noStrike" kern="0" cap="none" spc="0" normalizeH="0" baseline="0" noProof="0" dirty="0">
                <a:ln>
                  <a:noFill/>
                </a:ln>
                <a:solidFill>
                  <a:schemeClr val="tx1"/>
                </a:solidFill>
                <a:effectLst/>
                <a:uLnTx/>
                <a:uFillTx/>
                <a:latin typeface="+mn-lt"/>
                <a:ea typeface="+mn-ea"/>
                <a:cs typeface="+mn-cs"/>
              </a:rPr>
              <a:t>-GBM) + </a:t>
            </a:r>
            <a:r>
              <a:rPr kumimoji="0" lang="en-US" altLang="zh-CN" sz="2000" b="1" i="0" u="none" strike="noStrike" kern="0" cap="none" spc="0" normalizeH="0" baseline="0" noProof="0" dirty="0">
                <a:ln>
                  <a:noFill/>
                </a:ln>
                <a:solidFill>
                  <a:srgbClr val="1503FB"/>
                </a:solidFill>
                <a:effectLst/>
                <a:uLnTx/>
                <a:uFillTx/>
                <a:latin typeface="+mn-lt"/>
                <a:ea typeface="+mn-ea"/>
                <a:cs typeface="+mn-cs"/>
              </a:rPr>
              <a:t>the optical telescopes for their afterglow</a:t>
            </a:r>
            <a:r>
              <a:rPr kumimoji="0" lang="en-US" altLang="zh-CN" sz="2000" b="0" i="0" u="none" strike="noStrike" kern="0" cap="none" spc="0" normalizeH="0" baseline="0" noProof="0" dirty="0">
                <a:ln>
                  <a:noFill/>
                </a:ln>
                <a:solidFill>
                  <a:schemeClr val="tx1"/>
                </a:solidFill>
                <a:effectLst/>
                <a:uLnTx/>
                <a:uFillTx/>
                <a:latin typeface="+mn-lt"/>
                <a:ea typeface="+mn-ea"/>
                <a:cs typeface="+mn-cs"/>
              </a:rPr>
              <a:t> (LSST, WFST etc.).</a:t>
            </a:r>
          </a:p>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defRPr/>
            </a:pPr>
            <a:r>
              <a:rPr kumimoji="0" lang="en-US" altLang="zh-CN" sz="2000" b="0" i="0" u="none" strike="noStrike" kern="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Char char="v"/>
              <a:defRPr/>
            </a:pPr>
            <a:endParaRPr kumimoji="0" lang="zh-CN" altLang="en-US" sz="2000" b="0" i="0" u="none" strike="noStrike" kern="0" cap="none" spc="0" normalizeH="0" baseline="0" noProof="0" dirty="0">
              <a:ln>
                <a:noFill/>
              </a:ln>
              <a:solidFill>
                <a:schemeClr val="tx1"/>
              </a:solidFill>
              <a:effectLst/>
              <a:uLnTx/>
              <a:uFillTx/>
              <a:latin typeface="+mn-lt"/>
              <a:ea typeface="+mn-ea"/>
              <a:cs typeface="+mn-cs"/>
            </a:endParaRPr>
          </a:p>
        </p:txBody>
      </p:sp>
      <p:graphicFrame>
        <p:nvGraphicFramePr>
          <p:cNvPr id="2050" name="对象 1"/>
          <p:cNvGraphicFramePr/>
          <p:nvPr/>
        </p:nvGraphicFramePr>
        <p:xfrm>
          <a:off x="467043" y="2924810"/>
          <a:ext cx="8229600" cy="1436688"/>
        </p:xfrm>
        <a:graphic>
          <a:graphicData uri="http://schemas.openxmlformats.org/presentationml/2006/ole">
            <mc:AlternateContent xmlns:mc="http://schemas.openxmlformats.org/markup-compatibility/2006">
              <mc:Choice xmlns:v="urn:schemas-microsoft-com:vml" Requires="v">
                <p:oleObj spid="_x0000_s10695" r:id="rId3" imgW="468630" imgH="94615" progId="PBrush">
                  <p:embed/>
                </p:oleObj>
              </mc:Choice>
              <mc:Fallback>
                <p:oleObj r:id="rId3" imgW="468630" imgH="94615" progId="PBrush">
                  <p:embed/>
                  <p:pic>
                    <p:nvPicPr>
                      <p:cNvPr id="0" name="图片 10240" descr="image35"/>
                      <p:cNvPicPr/>
                      <p:nvPr/>
                    </p:nvPicPr>
                    <p:blipFill>
                      <a:blip r:embed="rId4"/>
                      <a:stretch>
                        <a:fillRect/>
                      </a:stretch>
                    </p:blipFill>
                    <p:spPr>
                      <a:xfrm>
                        <a:off x="467043" y="2924810"/>
                        <a:ext cx="8229600" cy="1436688"/>
                      </a:xfrm>
                      <a:prstGeom prst="rect">
                        <a:avLst/>
                      </a:prstGeom>
                      <a:noFill/>
                      <a:ln w="38100">
                        <a:noFill/>
                      </a:ln>
                    </p:spPr>
                  </p:pic>
                </p:oleObj>
              </mc:Fallback>
            </mc:AlternateContent>
          </a:graphicData>
        </a:graphic>
      </p:graphicFrame>
      <p:graphicFrame>
        <p:nvGraphicFramePr>
          <p:cNvPr id="42" name="对象 41"/>
          <p:cNvGraphicFramePr/>
          <p:nvPr/>
        </p:nvGraphicFramePr>
        <p:xfrm>
          <a:off x="251460" y="4682490"/>
          <a:ext cx="2223135" cy="1256665"/>
        </p:xfrm>
        <a:graphic>
          <a:graphicData uri="http://schemas.openxmlformats.org/presentationml/2006/ole">
            <mc:AlternateContent xmlns:mc="http://schemas.openxmlformats.org/markup-compatibility/2006">
              <mc:Choice xmlns:v="urn:schemas-microsoft-com:vml" Requires="v">
                <p:oleObj spid="_x0000_s10696" r:id="rId5" imgW="9477375" imgH="4457700" progId="Paint.Picture">
                  <p:embed/>
                </p:oleObj>
              </mc:Choice>
              <mc:Fallback>
                <p:oleObj r:id="rId5" imgW="9477375" imgH="4457700" progId="Paint.Picture">
                  <p:embed/>
                  <p:pic>
                    <p:nvPicPr>
                      <p:cNvPr id="0" name="图片 62"/>
                      <p:cNvPicPr/>
                      <p:nvPr/>
                    </p:nvPicPr>
                    <p:blipFill>
                      <a:blip r:embed="rId6"/>
                      <a:stretch>
                        <a:fillRect/>
                      </a:stretch>
                    </p:blipFill>
                    <p:spPr>
                      <a:xfrm>
                        <a:off x="251460" y="4682490"/>
                        <a:ext cx="2223135" cy="1256665"/>
                      </a:xfrm>
                      <a:prstGeom prst="rect">
                        <a:avLst/>
                      </a:prstGeom>
                    </p:spPr>
                  </p:pic>
                </p:oleObj>
              </mc:Fallback>
            </mc:AlternateContent>
          </a:graphicData>
        </a:graphic>
      </p:graphicFrame>
      <p:graphicFrame>
        <p:nvGraphicFramePr>
          <p:cNvPr id="21" name="对象 20"/>
          <p:cNvGraphicFramePr/>
          <p:nvPr/>
        </p:nvGraphicFramePr>
        <p:xfrm>
          <a:off x="2844165" y="4696460"/>
          <a:ext cx="2026920" cy="1228090"/>
        </p:xfrm>
        <a:graphic>
          <a:graphicData uri="http://schemas.openxmlformats.org/presentationml/2006/ole">
            <mc:AlternateContent xmlns:mc="http://schemas.openxmlformats.org/markup-compatibility/2006">
              <mc:Choice xmlns:v="urn:schemas-microsoft-com:vml" Requires="v">
                <p:oleObj spid="_x0000_s10697" r:id="rId7" imgW="5276850" imgH="3419475" progId="Paint.Picture">
                  <p:embed/>
                </p:oleObj>
              </mc:Choice>
              <mc:Fallback>
                <p:oleObj r:id="rId7" imgW="5276850" imgH="3419475" progId="Paint.Picture">
                  <p:embed/>
                  <p:pic>
                    <p:nvPicPr>
                      <p:cNvPr id="0" name="图片 53"/>
                      <p:cNvPicPr/>
                      <p:nvPr/>
                    </p:nvPicPr>
                    <p:blipFill>
                      <a:blip r:embed="rId8"/>
                      <a:stretch>
                        <a:fillRect/>
                      </a:stretch>
                    </p:blipFill>
                    <p:spPr>
                      <a:xfrm>
                        <a:off x="2844165" y="4696460"/>
                        <a:ext cx="2026920" cy="1228090"/>
                      </a:xfrm>
                      <a:prstGeom prst="rect">
                        <a:avLst/>
                      </a:prstGeom>
                    </p:spPr>
                  </p:pic>
                </p:oleObj>
              </mc:Fallback>
            </mc:AlternateContent>
          </a:graphicData>
        </a:graphic>
      </p:graphicFrame>
      <p:graphicFrame>
        <p:nvGraphicFramePr>
          <p:cNvPr id="4" name="对象 3"/>
          <p:cNvGraphicFramePr/>
          <p:nvPr/>
        </p:nvGraphicFramePr>
        <p:xfrm>
          <a:off x="5220335" y="4682490"/>
          <a:ext cx="1954530" cy="1227455"/>
        </p:xfrm>
        <a:graphic>
          <a:graphicData uri="http://schemas.openxmlformats.org/presentationml/2006/ole">
            <mc:AlternateContent xmlns:mc="http://schemas.openxmlformats.org/markup-compatibility/2006">
              <mc:Choice xmlns:v="urn:schemas-microsoft-com:vml" Requires="v">
                <p:oleObj spid="_x0000_s10698" r:id="rId9" imgW="4610100" imgH="2057400" progId="Paint.Picture">
                  <p:embed/>
                </p:oleObj>
              </mc:Choice>
              <mc:Fallback>
                <p:oleObj r:id="rId9" imgW="4610100" imgH="2057400" progId="Paint.Picture">
                  <p:embed/>
                  <p:pic>
                    <p:nvPicPr>
                      <p:cNvPr id="0" name="图片 3"/>
                      <p:cNvPicPr/>
                      <p:nvPr/>
                    </p:nvPicPr>
                    <p:blipFill>
                      <a:blip r:embed="rId10"/>
                      <a:stretch>
                        <a:fillRect/>
                      </a:stretch>
                    </p:blipFill>
                    <p:spPr>
                      <a:xfrm>
                        <a:off x="5220335" y="4682490"/>
                        <a:ext cx="1954530" cy="1227455"/>
                      </a:xfrm>
                      <a:prstGeom prst="rect">
                        <a:avLst/>
                      </a:prstGeom>
                    </p:spPr>
                  </p:pic>
                </p:oleObj>
              </mc:Fallback>
            </mc:AlternateContent>
          </a:graphicData>
        </a:graphic>
      </p:graphicFrame>
      <p:graphicFrame>
        <p:nvGraphicFramePr>
          <p:cNvPr id="8" name="对象 7"/>
          <p:cNvGraphicFramePr/>
          <p:nvPr/>
        </p:nvGraphicFramePr>
        <p:xfrm>
          <a:off x="7452360" y="4695825"/>
          <a:ext cx="1513840" cy="1228725"/>
        </p:xfrm>
        <a:graphic>
          <a:graphicData uri="http://schemas.openxmlformats.org/presentationml/2006/ole">
            <mc:AlternateContent xmlns:mc="http://schemas.openxmlformats.org/markup-compatibility/2006">
              <mc:Choice xmlns:v="urn:schemas-microsoft-com:vml" Requires="v">
                <p:oleObj spid="_x0000_s10699" r:id="rId11" imgW="5581650" imgH="5114925" progId="Paint.Picture">
                  <p:embed/>
                </p:oleObj>
              </mc:Choice>
              <mc:Fallback>
                <p:oleObj r:id="rId11" imgW="5581650" imgH="5114925" progId="Paint.Picture">
                  <p:embed/>
                  <p:pic>
                    <p:nvPicPr>
                      <p:cNvPr id="0" name="图片 8"/>
                      <p:cNvPicPr/>
                      <p:nvPr/>
                    </p:nvPicPr>
                    <p:blipFill>
                      <a:blip r:embed="rId12"/>
                      <a:stretch>
                        <a:fillRect/>
                      </a:stretch>
                    </p:blipFill>
                    <p:spPr>
                      <a:xfrm>
                        <a:off x="7452360" y="4695825"/>
                        <a:ext cx="1513840" cy="1228725"/>
                      </a:xfrm>
                      <a:prstGeom prst="rect">
                        <a:avLst/>
                      </a:prstGeom>
                    </p:spPr>
                  </p:pic>
                </p:oleObj>
              </mc:Fallback>
            </mc:AlternateContent>
          </a:graphicData>
        </a:graphic>
      </p:graphicFrame>
      <p:sp>
        <p:nvSpPr>
          <p:cNvPr id="6" name="矩形 5"/>
          <p:cNvSpPr/>
          <p:nvPr/>
        </p:nvSpPr>
        <p:spPr>
          <a:xfrm>
            <a:off x="2628543" y="1196117"/>
            <a:ext cx="4074642" cy="369332"/>
          </a:xfrm>
          <a:prstGeom prst="rect">
            <a:avLst/>
          </a:prstGeom>
        </p:spPr>
        <p:txBody>
          <a:bodyPr wrap="none">
            <a:spAutoFit/>
          </a:bodyPr>
          <a:lstStyle/>
          <a:p>
            <a:pPr algn="l"/>
            <a:r>
              <a:rPr lang="en-US" altLang="zh-CN" b="1" dirty="0" err="1">
                <a:solidFill>
                  <a:srgbClr val="FF0000"/>
                </a:solidFill>
                <a:sym typeface="+mn-ea"/>
              </a:rPr>
              <a:t>J.Yu</a:t>
            </a:r>
            <a:r>
              <a:rPr lang="en-US" altLang="zh-CN" b="1" dirty="0">
                <a:solidFill>
                  <a:srgbClr val="FF0000"/>
                </a:solidFill>
                <a:sym typeface="+mn-ea"/>
              </a:rPr>
              <a:t>, </a:t>
            </a:r>
            <a:r>
              <a:rPr lang="en-US" altLang="zh-CN" b="1" u="sng" dirty="0">
                <a:solidFill>
                  <a:srgbClr val="FF0000"/>
                </a:solidFill>
                <a:sym typeface="+mn-ea"/>
              </a:rPr>
              <a:t>WZ*</a:t>
            </a:r>
            <a:r>
              <a:rPr lang="en-US" altLang="zh-CN" b="1" dirty="0">
                <a:solidFill>
                  <a:srgbClr val="FF0000"/>
                </a:solidFill>
                <a:sym typeface="+mn-ea"/>
              </a:rPr>
              <a:t>, et al., ApJ, 916, 54 (2021)</a:t>
            </a:r>
            <a:endParaRPr lang="zh-CN" altLang="en-US"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OUTLINE</a:t>
            </a:r>
          </a:p>
        </p:txBody>
      </p:sp>
      <p:sp>
        <p:nvSpPr>
          <p:cNvPr id="3" name="内容占位符 2"/>
          <p:cNvSpPr>
            <a:spLocks noGrp="1"/>
          </p:cNvSpPr>
          <p:nvPr>
            <p:ph idx="1"/>
          </p:nvPr>
        </p:nvSpPr>
        <p:spPr>
          <a:xfrm>
            <a:off x="252095" y="1600200"/>
            <a:ext cx="8638540" cy="4526280"/>
          </a:xfrm>
        </p:spPr>
        <p:txBody>
          <a:bodyPr/>
          <a:lstStyle/>
          <a:p>
            <a:r>
              <a:rPr lang="en-US" altLang="zh-CN" dirty="0"/>
              <a:t>New era of GW astronomy</a:t>
            </a:r>
          </a:p>
          <a:p>
            <a:endParaRPr lang="en-US" altLang="zh-CN" dirty="0"/>
          </a:p>
          <a:p>
            <a:r>
              <a:rPr lang="en-US" altLang="zh-CN" dirty="0"/>
              <a:t>GW standard sirens and cosmology</a:t>
            </a:r>
          </a:p>
          <a:p>
            <a:endParaRPr lang="en-US" altLang="zh-CN" dirty="0"/>
          </a:p>
          <a:p>
            <a:r>
              <a:rPr lang="en-US" altLang="zh-CN" dirty="0"/>
              <a:t>Hunting for EM counterparts with WFST</a:t>
            </a:r>
          </a:p>
          <a:p>
            <a:endParaRPr lang="en-US" altLang="zh-CN" dirty="0"/>
          </a:p>
          <a:p>
            <a:r>
              <a:rPr lang="en-US" altLang="zh-CN" dirty="0"/>
              <a:t>Conclusions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标题 1"/>
          <p:cNvSpPr>
            <a:spLocks noGrp="1"/>
          </p:cNvSpPr>
          <p:nvPr>
            <p:ph type="title"/>
          </p:nvPr>
        </p:nvSpPr>
        <p:spPr/>
        <p:txBody>
          <a:bodyPr vert="horz" wrap="square" lIns="91440" tIns="45720" rIns="91440" bIns="45720" anchor="ctr" anchorCtr="0"/>
          <a:lstStyle/>
          <a:p>
            <a:pPr eaLnBrk="1" hangingPunct="1"/>
            <a:r>
              <a:rPr lang="en-US" altLang="zh-CN" sz="3600" b="1" dirty="0"/>
              <a:t>Event rate and redshift distribution</a:t>
            </a:r>
          </a:p>
        </p:txBody>
      </p:sp>
      <p:graphicFrame>
        <p:nvGraphicFramePr>
          <p:cNvPr id="3074" name="对象 1"/>
          <p:cNvGraphicFramePr/>
          <p:nvPr/>
        </p:nvGraphicFramePr>
        <p:xfrm>
          <a:off x="201613" y="1752600"/>
          <a:ext cx="8740775" cy="1782763"/>
        </p:xfrm>
        <a:graphic>
          <a:graphicData uri="http://schemas.openxmlformats.org/presentationml/2006/ole">
            <mc:AlternateContent xmlns:mc="http://schemas.openxmlformats.org/markup-compatibility/2006">
              <mc:Choice xmlns:v="urn:schemas-microsoft-com:vml" Requires="v">
                <p:oleObj spid="_x0000_s11443" r:id="rId3" imgW="8734425" imgH="1781175" progId="PBrush">
                  <p:embed/>
                </p:oleObj>
              </mc:Choice>
              <mc:Fallback>
                <p:oleObj r:id="rId3" imgW="8734425" imgH="1781175" progId="PBrush">
                  <p:embed/>
                  <p:pic>
                    <p:nvPicPr>
                      <p:cNvPr id="0" name="图片 11264" descr="image37"/>
                      <p:cNvPicPr/>
                      <p:nvPr/>
                    </p:nvPicPr>
                    <p:blipFill>
                      <a:blip r:embed="rId4"/>
                      <a:stretch>
                        <a:fillRect/>
                      </a:stretch>
                    </p:blipFill>
                    <p:spPr>
                      <a:xfrm>
                        <a:off x="201613" y="1752600"/>
                        <a:ext cx="8740775" cy="1782763"/>
                      </a:xfrm>
                      <a:prstGeom prst="rect">
                        <a:avLst/>
                      </a:prstGeom>
                      <a:noFill/>
                      <a:ln w="38100">
                        <a:noFill/>
                      </a:ln>
                    </p:spPr>
                  </p:pic>
                </p:oleObj>
              </mc:Fallback>
            </mc:AlternateContent>
          </a:graphicData>
        </a:graphic>
      </p:graphicFrame>
      <p:graphicFrame>
        <p:nvGraphicFramePr>
          <p:cNvPr id="3075" name="对象 3"/>
          <p:cNvGraphicFramePr/>
          <p:nvPr/>
        </p:nvGraphicFramePr>
        <p:xfrm>
          <a:off x="568325" y="3535363"/>
          <a:ext cx="8007350" cy="3322637"/>
        </p:xfrm>
        <a:graphic>
          <a:graphicData uri="http://schemas.openxmlformats.org/presentationml/2006/ole">
            <mc:AlternateContent xmlns:mc="http://schemas.openxmlformats.org/markup-compatibility/2006">
              <mc:Choice xmlns:v="urn:schemas-microsoft-com:vml" Requires="v">
                <p:oleObj spid="_x0000_s11444" r:id="rId5" imgW="11744325" imgH="4333875" progId="PBrush">
                  <p:embed/>
                </p:oleObj>
              </mc:Choice>
              <mc:Fallback>
                <p:oleObj r:id="rId5" imgW="11744325" imgH="4333875" progId="PBrush">
                  <p:embed/>
                  <p:pic>
                    <p:nvPicPr>
                      <p:cNvPr id="0" name="图片 11265" descr="image38"/>
                      <p:cNvPicPr/>
                      <p:nvPr/>
                    </p:nvPicPr>
                    <p:blipFill>
                      <a:blip r:embed="rId6"/>
                      <a:stretch>
                        <a:fillRect/>
                      </a:stretch>
                    </p:blipFill>
                    <p:spPr>
                      <a:xfrm>
                        <a:off x="568325" y="3535363"/>
                        <a:ext cx="8007350" cy="3322637"/>
                      </a:xfrm>
                      <a:prstGeom prst="rect">
                        <a:avLst/>
                      </a:prstGeom>
                      <a:noFill/>
                      <a:ln w="38100">
                        <a:noFill/>
                      </a:ln>
                    </p:spPr>
                  </p:pic>
                </p:oleObj>
              </mc:Fallback>
            </mc:AlternateContent>
          </a:graphicData>
        </a:graphic>
      </p:graphicFrame>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标题 1"/>
          <p:cNvSpPr>
            <a:spLocks noGrp="1"/>
          </p:cNvSpPr>
          <p:nvPr>
            <p:ph type="title"/>
          </p:nvPr>
        </p:nvSpPr>
        <p:spPr>
          <a:xfrm>
            <a:off x="301625" y="342900"/>
            <a:ext cx="8540750" cy="842963"/>
          </a:xfrm>
        </p:spPr>
        <p:txBody>
          <a:bodyPr vert="horz" wrap="square" lIns="91440" tIns="45720" rIns="91440" bIns="45720" anchor="ctr" anchorCtr="0"/>
          <a:lstStyle/>
          <a:p>
            <a:pPr eaLnBrk="1" hangingPunct="1"/>
            <a:r>
              <a:rPr lang="en-US" altLang="zh-CN" sz="3200" b="1" dirty="0"/>
              <a:t>Distribution of “inclination angles” and “the magnitudes of afterglows”</a:t>
            </a:r>
          </a:p>
        </p:txBody>
      </p:sp>
      <p:graphicFrame>
        <p:nvGraphicFramePr>
          <p:cNvPr id="4098" name="对象 4"/>
          <p:cNvGraphicFramePr/>
          <p:nvPr/>
        </p:nvGraphicFramePr>
        <p:xfrm>
          <a:off x="0" y="1676400"/>
          <a:ext cx="4679950" cy="4470400"/>
        </p:xfrm>
        <a:graphic>
          <a:graphicData uri="http://schemas.openxmlformats.org/presentationml/2006/ole">
            <mc:AlternateContent xmlns:mc="http://schemas.openxmlformats.org/markup-compatibility/2006">
              <mc:Choice xmlns:v="urn:schemas-microsoft-com:vml" Requires="v">
                <p:oleObj spid="_x0000_s12554" r:id="rId3" imgW="7800975" imgH="6457950" progId="PBrush">
                  <p:embed/>
                </p:oleObj>
              </mc:Choice>
              <mc:Fallback>
                <p:oleObj r:id="rId3" imgW="7800975" imgH="6457950" progId="PBrush">
                  <p:embed/>
                  <p:pic>
                    <p:nvPicPr>
                      <p:cNvPr id="0" name="图片 12288" descr="image39"/>
                      <p:cNvPicPr/>
                      <p:nvPr/>
                    </p:nvPicPr>
                    <p:blipFill>
                      <a:blip r:embed="rId4"/>
                      <a:stretch>
                        <a:fillRect/>
                      </a:stretch>
                    </p:blipFill>
                    <p:spPr>
                      <a:xfrm>
                        <a:off x="0" y="1676400"/>
                        <a:ext cx="4679950" cy="4470400"/>
                      </a:xfrm>
                      <a:prstGeom prst="rect">
                        <a:avLst/>
                      </a:prstGeom>
                      <a:noFill/>
                      <a:ln w="38100">
                        <a:noFill/>
                      </a:ln>
                    </p:spPr>
                  </p:pic>
                </p:oleObj>
              </mc:Fallback>
            </mc:AlternateContent>
          </a:graphicData>
        </a:graphic>
      </p:graphicFrame>
      <p:graphicFrame>
        <p:nvGraphicFramePr>
          <p:cNvPr id="4099" name="对象 6"/>
          <p:cNvGraphicFramePr/>
          <p:nvPr/>
        </p:nvGraphicFramePr>
        <p:xfrm>
          <a:off x="4757738" y="1676400"/>
          <a:ext cx="4386262" cy="1981200"/>
        </p:xfrm>
        <a:graphic>
          <a:graphicData uri="http://schemas.openxmlformats.org/presentationml/2006/ole">
            <mc:AlternateContent xmlns:mc="http://schemas.openxmlformats.org/markup-compatibility/2006">
              <mc:Choice xmlns:v="urn:schemas-microsoft-com:vml" Requires="v">
                <p:oleObj spid="_x0000_s12555" r:id="rId5" imgW="7972425" imgH="2933700" progId="PBrush">
                  <p:embed/>
                </p:oleObj>
              </mc:Choice>
              <mc:Fallback>
                <p:oleObj r:id="rId5" imgW="7972425" imgH="2933700" progId="PBrush">
                  <p:embed/>
                  <p:pic>
                    <p:nvPicPr>
                      <p:cNvPr id="0" name="图片 12289" descr="image40"/>
                      <p:cNvPicPr/>
                      <p:nvPr/>
                    </p:nvPicPr>
                    <p:blipFill>
                      <a:blip r:embed="rId6"/>
                      <a:stretch>
                        <a:fillRect/>
                      </a:stretch>
                    </p:blipFill>
                    <p:spPr>
                      <a:xfrm>
                        <a:off x="4757738" y="1676400"/>
                        <a:ext cx="4386262" cy="1981200"/>
                      </a:xfrm>
                      <a:prstGeom prst="rect">
                        <a:avLst/>
                      </a:prstGeom>
                      <a:noFill/>
                      <a:ln w="38100">
                        <a:noFill/>
                      </a:ln>
                    </p:spPr>
                  </p:pic>
                </p:oleObj>
              </mc:Fallback>
            </mc:AlternateContent>
          </a:graphicData>
        </a:graphic>
      </p:graphicFrame>
      <p:graphicFrame>
        <p:nvGraphicFramePr>
          <p:cNvPr id="2" name="对象 1"/>
          <p:cNvGraphicFramePr/>
          <p:nvPr/>
        </p:nvGraphicFramePr>
        <p:xfrm>
          <a:off x="4758055" y="3725545"/>
          <a:ext cx="4318635" cy="3028315"/>
        </p:xfrm>
        <a:graphic>
          <a:graphicData uri="http://schemas.openxmlformats.org/presentationml/2006/ole">
            <mc:AlternateContent xmlns:mc="http://schemas.openxmlformats.org/markup-compatibility/2006">
              <mc:Choice xmlns:v="urn:schemas-microsoft-com:vml" Requires="v">
                <p:oleObj spid="_x0000_s12556" r:id="rId7" imgW="5076825" imgH="3609975" progId="PBrush">
                  <p:embed/>
                </p:oleObj>
              </mc:Choice>
              <mc:Fallback>
                <p:oleObj r:id="rId7" imgW="5076825" imgH="3609975" progId="PBrush">
                  <p:embed/>
                  <p:pic>
                    <p:nvPicPr>
                      <p:cNvPr id="0" name="图片 12290" descr="image41"/>
                      <p:cNvPicPr/>
                      <p:nvPr/>
                    </p:nvPicPr>
                    <p:blipFill>
                      <a:blip r:embed="rId8"/>
                      <a:stretch>
                        <a:fillRect/>
                      </a:stretch>
                    </p:blipFill>
                    <p:spPr>
                      <a:xfrm>
                        <a:off x="4758055" y="3725545"/>
                        <a:ext cx="4318635" cy="3028315"/>
                      </a:xfrm>
                      <a:prstGeom prst="rect">
                        <a:avLst/>
                      </a:prstGeom>
                      <a:noFill/>
                      <a:ln w="9525">
                        <a:noFill/>
                      </a:ln>
                    </p:spPr>
                  </p:pic>
                </p:oleObj>
              </mc:Fallback>
            </mc:AlternateContent>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a:solidFill>
                  <a:srgbClr val="FF0000"/>
                </a:solidFill>
              </a:rPr>
              <a:t>Key Problems</a:t>
            </a:r>
          </a:p>
        </p:txBody>
      </p:sp>
      <p:sp>
        <p:nvSpPr>
          <p:cNvPr id="3" name="内容占位符 2"/>
          <p:cNvSpPr>
            <a:spLocks noGrp="1"/>
          </p:cNvSpPr>
          <p:nvPr>
            <p:ph idx="1"/>
          </p:nvPr>
        </p:nvSpPr>
        <p:spPr>
          <a:xfrm>
            <a:off x="40005" y="1482090"/>
            <a:ext cx="4397375" cy="2666365"/>
          </a:xfrm>
        </p:spPr>
        <p:txBody>
          <a:bodyPr/>
          <a:lstStyle/>
          <a:p>
            <a:r>
              <a:rPr lang="en-US" altLang="zh-CN" sz="2400"/>
              <a:t>The inclination angle (iota) should be fixed by EM observations </a:t>
            </a:r>
            <a:r>
              <a:rPr lang="en-US" altLang="zh-CN" sz="1400">
                <a:solidFill>
                  <a:srgbClr val="00B050"/>
                </a:solidFill>
              </a:rPr>
              <a:t>Zhao et al., JCAP (2019), Gupta et al., ApJ (2019)</a:t>
            </a:r>
            <a:r>
              <a:rPr lang="en-US" altLang="zh-CN"/>
              <a:t>.</a:t>
            </a:r>
          </a:p>
        </p:txBody>
      </p:sp>
      <p:pic>
        <p:nvPicPr>
          <p:cNvPr id="116739" name="Picture 3"/>
          <p:cNvPicPr>
            <a:picLocks noChangeAspect="1" noChangeArrowheads="1"/>
          </p:cNvPicPr>
          <p:nvPr/>
        </p:nvPicPr>
        <p:blipFill>
          <a:blip r:embed="rId3" cstate="print"/>
          <a:srcRect/>
          <a:stretch>
            <a:fillRect/>
          </a:stretch>
        </p:blipFill>
        <p:spPr bwMode="auto">
          <a:xfrm>
            <a:off x="4499992" y="1484784"/>
            <a:ext cx="4471417" cy="4536504"/>
          </a:xfrm>
          <a:prstGeom prst="rect">
            <a:avLst/>
          </a:prstGeom>
          <a:noFill/>
          <a:ln w="9525">
            <a:noFill/>
            <a:miter lim="800000"/>
            <a:headEnd/>
            <a:tailEnd/>
          </a:ln>
        </p:spPr>
      </p:pic>
      <p:graphicFrame>
        <p:nvGraphicFramePr>
          <p:cNvPr id="4" name="对象 3"/>
          <p:cNvGraphicFramePr/>
          <p:nvPr/>
        </p:nvGraphicFramePr>
        <p:xfrm>
          <a:off x="251460" y="4212590"/>
          <a:ext cx="4258310" cy="1595755"/>
        </p:xfrm>
        <a:graphic>
          <a:graphicData uri="http://schemas.openxmlformats.org/presentationml/2006/ole">
            <mc:AlternateContent xmlns:mc="http://schemas.openxmlformats.org/markup-compatibility/2006">
              <mc:Choice xmlns:v="urn:schemas-microsoft-com:vml" Requires="v">
                <p:oleObj spid="_x0000_s24666" r:id="rId4" imgW="5133975" imgH="1943100" progId="Paint.Picture">
                  <p:embed/>
                </p:oleObj>
              </mc:Choice>
              <mc:Fallback>
                <p:oleObj r:id="rId4" imgW="5133975" imgH="1943100" progId="Paint.Picture">
                  <p:embed/>
                  <p:pic>
                    <p:nvPicPr>
                      <p:cNvPr id="0" name="图片 5"/>
                      <p:cNvPicPr/>
                      <p:nvPr/>
                    </p:nvPicPr>
                    <p:blipFill>
                      <a:blip r:embed="rId5"/>
                      <a:stretch>
                        <a:fillRect/>
                      </a:stretch>
                    </p:blipFill>
                    <p:spPr>
                      <a:xfrm>
                        <a:off x="251460" y="4212590"/>
                        <a:ext cx="4258310" cy="1595755"/>
                      </a:xfrm>
                      <a:prstGeom prst="rect">
                        <a:avLst/>
                      </a:prstGeom>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172" name="标题 1"/>
          <p:cNvSpPr>
            <a:spLocks noGrp="1"/>
          </p:cNvSpPr>
          <p:nvPr>
            <p:ph type="title"/>
          </p:nvPr>
        </p:nvSpPr>
        <p:spPr/>
        <p:txBody>
          <a:bodyPr vert="horz" wrap="square" lIns="91440" tIns="45720" rIns="91440" bIns="45720" anchor="ctr" anchorCtr="0"/>
          <a:lstStyle/>
          <a:p>
            <a:pPr eaLnBrk="1" hangingPunct="1"/>
            <a:r>
              <a:rPr lang="en-US" altLang="zh-CN" sz="2800" dirty="0"/>
              <a:t>GW standard sirens with tidal effect of NS</a:t>
            </a:r>
          </a:p>
        </p:txBody>
      </p:sp>
      <p:sp>
        <p:nvSpPr>
          <p:cNvPr id="7173" name="内容占位符 1"/>
          <p:cNvSpPr>
            <a:spLocks noGrp="1"/>
          </p:cNvSpPr>
          <p:nvPr>
            <p:ph idx="1"/>
          </p:nvPr>
        </p:nvSpPr>
        <p:spPr/>
        <p:txBody>
          <a:bodyPr vert="horz" wrap="square" lIns="91440" tIns="45720" rIns="91440" bIns="45720" anchor="t" anchorCtr="0"/>
          <a:lstStyle/>
          <a:p>
            <a:pPr eaLnBrk="1" hangingPunct="1"/>
            <a:r>
              <a:rPr lang="zh-CN" altLang="en-US" sz="2000" dirty="0"/>
              <a:t>In the final stage of the inspiral BNS or NSBH, the tidal deformation which contains imprints of the internal structure of NS can affect the orbital motion as well as the waveform of the emitted GWs</a:t>
            </a:r>
            <a:r>
              <a:rPr lang="en-US" altLang="zh-CN" sz="2000" dirty="0"/>
              <a:t>.</a:t>
            </a:r>
          </a:p>
          <a:p>
            <a:pPr eaLnBrk="1" hangingPunct="1"/>
            <a:endParaRPr lang="en-US" altLang="zh-CN" sz="2000" dirty="0"/>
          </a:p>
          <a:p>
            <a:pPr eaLnBrk="1" hangingPunct="1"/>
            <a:endParaRPr lang="en-US" altLang="zh-CN" sz="2000" dirty="0"/>
          </a:p>
          <a:p>
            <a:pPr eaLnBrk="1" hangingPunct="1"/>
            <a:endParaRPr lang="en-US" altLang="zh-CN" sz="2000" dirty="0"/>
          </a:p>
          <a:p>
            <a:pPr eaLnBrk="1" hangingPunct="1"/>
            <a:endParaRPr lang="en-US" altLang="zh-CN" sz="2000" dirty="0"/>
          </a:p>
          <a:p>
            <a:pPr eaLnBrk="1" hangingPunct="1"/>
            <a:endParaRPr lang="en-US" altLang="zh-CN" sz="2000" dirty="0"/>
          </a:p>
          <a:p>
            <a:pPr eaLnBrk="1" hangingPunct="1"/>
            <a:r>
              <a:rPr lang="en-US" altLang="zh-CN" sz="2000" dirty="0"/>
              <a:t>The extra phase term depends on 'lambda' and physical mass 'M/(1+z)'. If 'lambda' is knows (depends on NS's EOS), the physical mass will be measured, which induces the redshift 'z'.</a:t>
            </a:r>
          </a:p>
          <a:p>
            <a:pPr eaLnBrk="1" hangingPunct="1"/>
            <a:endParaRPr lang="en-US" altLang="zh-CN" sz="2000" dirty="0"/>
          </a:p>
          <a:p>
            <a:pPr eaLnBrk="1" hangingPunct="1"/>
            <a:r>
              <a:rPr lang="en-US" altLang="zh-CN" sz="2000" dirty="0">
                <a:solidFill>
                  <a:srgbClr val="FF0000"/>
                </a:solidFill>
              </a:rPr>
              <a:t>Our ideal is that: (1) Using low-z BNS to fix NS's EOS; (2) Applying it to high BNSs, which can be used as standard sirens.</a:t>
            </a:r>
          </a:p>
        </p:txBody>
      </p:sp>
      <p:graphicFrame>
        <p:nvGraphicFramePr>
          <p:cNvPr id="7170" name="对象 2"/>
          <p:cNvGraphicFramePr/>
          <p:nvPr/>
        </p:nvGraphicFramePr>
        <p:xfrm>
          <a:off x="828040" y="2996565"/>
          <a:ext cx="5530215" cy="989330"/>
        </p:xfrm>
        <a:graphic>
          <a:graphicData uri="http://schemas.openxmlformats.org/presentationml/2006/ole">
            <mc:AlternateContent xmlns:mc="http://schemas.openxmlformats.org/markup-compatibility/2006">
              <mc:Choice xmlns:v="urn:schemas-microsoft-com:vml" Requires="v">
                <p:oleObj spid="_x0000_s16563" r:id="rId3" imgW="9324975" imgH="1676400" progId="PBrush">
                  <p:embed/>
                </p:oleObj>
              </mc:Choice>
              <mc:Fallback>
                <p:oleObj r:id="rId3" imgW="9324975" imgH="1676400" progId="PBrush">
                  <p:embed/>
                  <p:pic>
                    <p:nvPicPr>
                      <p:cNvPr id="0" name="图片 16384" descr="image45"/>
                      <p:cNvPicPr/>
                      <p:nvPr/>
                    </p:nvPicPr>
                    <p:blipFill>
                      <a:blip r:embed="rId4"/>
                      <a:stretch>
                        <a:fillRect/>
                      </a:stretch>
                    </p:blipFill>
                    <p:spPr>
                      <a:xfrm>
                        <a:off x="828040" y="2996565"/>
                        <a:ext cx="5530215" cy="989330"/>
                      </a:xfrm>
                      <a:prstGeom prst="rect">
                        <a:avLst/>
                      </a:prstGeom>
                      <a:noFill/>
                      <a:ln w="38100">
                        <a:noFill/>
                      </a:ln>
                    </p:spPr>
                  </p:pic>
                </p:oleObj>
              </mc:Fallback>
            </mc:AlternateContent>
          </a:graphicData>
        </a:graphic>
      </p:graphicFrame>
      <p:graphicFrame>
        <p:nvGraphicFramePr>
          <p:cNvPr id="13316" name="对象 9"/>
          <p:cNvGraphicFramePr/>
          <p:nvPr/>
        </p:nvGraphicFramePr>
        <p:xfrm>
          <a:off x="6443980" y="2511425"/>
          <a:ext cx="2571115" cy="1960245"/>
        </p:xfrm>
        <a:graphic>
          <a:graphicData uri="http://schemas.openxmlformats.org/presentationml/2006/ole">
            <mc:AlternateContent xmlns:mc="http://schemas.openxmlformats.org/markup-compatibility/2006">
              <mc:Choice xmlns:v="urn:schemas-microsoft-com:vml" Requires="v">
                <p:oleObj spid="_x0000_s16564" r:id="rId5" imgW="6915150" imgH="4829175" progId="PBrush">
                  <p:embed/>
                </p:oleObj>
              </mc:Choice>
              <mc:Fallback>
                <p:oleObj r:id="rId5" imgW="6915150" imgH="4829175" progId="PBrush">
                  <p:embed/>
                  <p:pic>
                    <p:nvPicPr>
                      <p:cNvPr id="0" name="图片 16385" descr="image1"/>
                      <p:cNvPicPr/>
                      <p:nvPr/>
                    </p:nvPicPr>
                    <p:blipFill>
                      <a:blip r:embed="rId6"/>
                      <a:stretch>
                        <a:fillRect/>
                      </a:stretch>
                    </p:blipFill>
                    <p:spPr>
                      <a:xfrm>
                        <a:off x="6443980" y="2511425"/>
                        <a:ext cx="2571115" cy="1960245"/>
                      </a:xfrm>
                      <a:prstGeom prst="rect">
                        <a:avLst/>
                      </a:prstGeom>
                      <a:noFill/>
                      <a:ln w="38100">
                        <a:noFill/>
                      </a:ln>
                    </p:spPr>
                  </p:pic>
                </p:oleObj>
              </mc:Fallback>
            </mc:AlternateContent>
          </a:graphicData>
        </a:graphic>
      </p:graphicFrame>
      <p:sp>
        <p:nvSpPr>
          <p:cNvPr id="6" name="矩形 5"/>
          <p:cNvSpPr/>
          <p:nvPr/>
        </p:nvSpPr>
        <p:spPr>
          <a:xfrm>
            <a:off x="1763673" y="1196117"/>
            <a:ext cx="5321300" cy="368300"/>
          </a:xfrm>
          <a:prstGeom prst="rect">
            <a:avLst/>
          </a:prstGeom>
        </p:spPr>
        <p:txBody>
          <a:bodyPr wrap="none">
            <a:spAutoFit/>
          </a:bodyPr>
          <a:lstStyle/>
          <a:p>
            <a:pPr algn="l"/>
            <a:r>
              <a:rPr lang="en-US" altLang="zh-CN" b="1">
                <a:solidFill>
                  <a:srgbClr val="FF0000"/>
                </a:solidFill>
                <a:sym typeface="+mn-ea"/>
              </a:rPr>
              <a:t>B.Wang, Z.Y.Zhu, A.Li &amp; </a:t>
            </a:r>
            <a:r>
              <a:rPr lang="en-US" altLang="zh-CN" b="1" u="sng">
                <a:solidFill>
                  <a:srgbClr val="FF0000"/>
                </a:solidFill>
                <a:sym typeface="+mn-ea"/>
              </a:rPr>
              <a:t>WZ*</a:t>
            </a:r>
            <a:r>
              <a:rPr lang="en-US" altLang="zh-CN" b="1" dirty="0">
                <a:solidFill>
                  <a:srgbClr val="FF0000"/>
                </a:solidFill>
                <a:sym typeface="+mn-ea"/>
              </a:rPr>
              <a:t> </a:t>
            </a:r>
            <a:r>
              <a:rPr lang="en-US" altLang="zh-CN" b="1" dirty="0" err="1">
                <a:solidFill>
                  <a:srgbClr val="FF0000"/>
                </a:solidFill>
                <a:sym typeface="+mn-ea"/>
              </a:rPr>
              <a:t>ApJS</a:t>
            </a:r>
            <a:r>
              <a:rPr lang="en-US" altLang="zh-CN" b="1" dirty="0">
                <a:solidFill>
                  <a:srgbClr val="FF0000"/>
                </a:solidFill>
                <a:sym typeface="+mn-ea"/>
              </a:rPr>
              <a:t> 250, 6 (2020)</a:t>
            </a:r>
            <a:endParaRPr lang="zh-CN" altLang="en-US" b="1"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05" y="582295"/>
            <a:ext cx="4837430" cy="1143000"/>
          </a:xfrm>
        </p:spPr>
        <p:txBody>
          <a:bodyPr/>
          <a:lstStyle/>
          <a:p>
            <a:r>
              <a:rPr lang="zh-CN" altLang="en-US"/>
              <a:t> </a:t>
            </a:r>
            <a:r>
              <a:rPr lang="zh-CN" altLang="en-US" sz="3200" b="1"/>
              <a:t>17 different EOSs of NSs or quark stars</a:t>
            </a:r>
          </a:p>
        </p:txBody>
      </p:sp>
      <p:graphicFrame>
        <p:nvGraphicFramePr>
          <p:cNvPr id="4" name="内容占位符 3"/>
          <p:cNvGraphicFramePr>
            <a:graphicFrameLocks noGrp="1"/>
          </p:cNvGraphicFramePr>
          <p:nvPr>
            <p:ph idx="1"/>
          </p:nvPr>
        </p:nvGraphicFramePr>
        <p:xfrm>
          <a:off x="457200" y="2348865"/>
          <a:ext cx="8229600" cy="4264025"/>
        </p:xfrm>
        <a:graphic>
          <a:graphicData uri="http://schemas.openxmlformats.org/presentationml/2006/ole">
            <mc:AlternateContent xmlns:mc="http://schemas.openxmlformats.org/markup-compatibility/2006">
              <mc:Choice xmlns:v="urn:schemas-microsoft-com:vml" Requires="v">
                <p:oleObj spid="_x0000_s17587" r:id="rId3" imgW="455930" imgH="225425" progId="PBrush">
                  <p:embed/>
                </p:oleObj>
              </mc:Choice>
              <mc:Fallback>
                <p:oleObj r:id="rId3" imgW="455930" imgH="225425" progId="PBrush">
                  <p:embed/>
                  <p:pic>
                    <p:nvPicPr>
                      <p:cNvPr id="0" name="图片 17408" descr="image47"/>
                      <p:cNvPicPr/>
                      <p:nvPr/>
                    </p:nvPicPr>
                    <p:blipFill>
                      <a:blip r:embed="rId4"/>
                      <a:stretch>
                        <a:fillRect/>
                      </a:stretch>
                    </p:blipFill>
                    <p:spPr>
                      <a:xfrm>
                        <a:off x="457200" y="2348865"/>
                        <a:ext cx="8229600" cy="4264025"/>
                      </a:xfrm>
                      <a:prstGeom prst="rect">
                        <a:avLst/>
                      </a:prstGeom>
                      <a:noFill/>
                      <a:ln w="9525">
                        <a:noFill/>
                      </a:ln>
                    </p:spPr>
                  </p:pic>
                </p:oleObj>
              </mc:Fallback>
            </mc:AlternateContent>
          </a:graphicData>
        </a:graphic>
      </p:graphicFrame>
      <p:graphicFrame>
        <p:nvGraphicFramePr>
          <p:cNvPr id="3" name="对象 2"/>
          <p:cNvGraphicFramePr/>
          <p:nvPr/>
        </p:nvGraphicFramePr>
        <p:xfrm>
          <a:off x="5507990" y="188595"/>
          <a:ext cx="2448560" cy="1929765"/>
        </p:xfrm>
        <a:graphic>
          <a:graphicData uri="http://schemas.openxmlformats.org/presentationml/2006/ole">
            <mc:AlternateContent xmlns:mc="http://schemas.openxmlformats.org/markup-compatibility/2006">
              <mc:Choice xmlns:v="urn:schemas-microsoft-com:vml" Requires="v">
                <p:oleObj spid="_x0000_s17588" r:id="rId5" imgW="5029200" imgH="4276725" progId="PBrush">
                  <p:embed/>
                </p:oleObj>
              </mc:Choice>
              <mc:Fallback>
                <p:oleObj r:id="rId5" imgW="5029200" imgH="4276725" progId="PBrush">
                  <p:embed/>
                  <p:pic>
                    <p:nvPicPr>
                      <p:cNvPr id="0" name="图片 2" descr="image1"/>
                      <p:cNvPicPr/>
                      <p:nvPr/>
                    </p:nvPicPr>
                    <p:blipFill>
                      <a:blip r:embed="rId6"/>
                      <a:stretch>
                        <a:fillRect/>
                      </a:stretch>
                    </p:blipFill>
                    <p:spPr>
                      <a:xfrm>
                        <a:off x="5507990" y="188595"/>
                        <a:ext cx="2448560" cy="1929765"/>
                      </a:xfrm>
                      <a:prstGeom prst="rect">
                        <a:avLst/>
                      </a:prstGeom>
                      <a:noFill/>
                      <a:ln w="9525">
                        <a:noFill/>
                      </a:ln>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196" name="标题 1"/>
          <p:cNvSpPr>
            <a:spLocks noGrp="1"/>
          </p:cNvSpPr>
          <p:nvPr>
            <p:ph type="title"/>
          </p:nvPr>
        </p:nvSpPr>
        <p:spPr>
          <a:xfrm>
            <a:off x="293688" y="5410200"/>
            <a:ext cx="8229600" cy="1273175"/>
          </a:xfrm>
        </p:spPr>
        <p:txBody>
          <a:bodyPr vert="horz" wrap="square" lIns="91440" tIns="45720" rIns="91440" bIns="45720" anchor="ctr" anchorCtr="0"/>
          <a:lstStyle/>
          <a:p>
            <a:pPr eaLnBrk="1" hangingPunct="1"/>
            <a:r>
              <a:rPr lang="en-US" altLang="zh-CN" sz="2000" dirty="0"/>
              <a:t>Considering LHVIK network with pesimmistic event rate, we get the constraints of EOS constraints: </a:t>
            </a:r>
            <a:r>
              <a:rPr lang="en-US" altLang="zh-CN" sz="2000" dirty="0">
                <a:solidFill>
                  <a:srgbClr val="FF0000"/>
                </a:solidFill>
              </a:rPr>
              <a:t>Left (without EM counterparts); Right (with EM counterparts).</a:t>
            </a:r>
            <a:r>
              <a:rPr lang="en-US" altLang="zh-CN" sz="2000" dirty="0"/>
              <a:t> </a:t>
            </a:r>
            <a:r>
              <a:rPr lang="en-US" altLang="zh-CN" sz="2000" dirty="0">
                <a:solidFill>
                  <a:schemeClr val="accent2"/>
                </a:solidFill>
              </a:rPr>
              <a:t>Note that, for low-z events, kilonovas are expected to be detected in the future observations.</a:t>
            </a:r>
          </a:p>
        </p:txBody>
      </p:sp>
      <p:graphicFrame>
        <p:nvGraphicFramePr>
          <p:cNvPr id="8194" name="对象 1"/>
          <p:cNvGraphicFramePr/>
          <p:nvPr/>
        </p:nvGraphicFramePr>
        <p:xfrm>
          <a:off x="0" y="1417638"/>
          <a:ext cx="9144000" cy="3797300"/>
        </p:xfrm>
        <a:graphic>
          <a:graphicData uri="http://schemas.openxmlformats.org/presentationml/2006/ole">
            <mc:AlternateContent xmlns:mc="http://schemas.openxmlformats.org/markup-compatibility/2006">
              <mc:Choice xmlns:v="urn:schemas-microsoft-com:vml" Requires="v">
                <p:oleObj spid="_x0000_s19548" r:id="rId3" imgW="459740" imgH="204470" progId="PBrush">
                  <p:embed/>
                </p:oleObj>
              </mc:Choice>
              <mc:Fallback>
                <p:oleObj r:id="rId3" imgW="459740" imgH="204470" progId="PBrush">
                  <p:embed/>
                  <p:pic>
                    <p:nvPicPr>
                      <p:cNvPr id="0" name="图片 19456" descr="image50"/>
                      <p:cNvPicPr/>
                      <p:nvPr/>
                    </p:nvPicPr>
                    <p:blipFill>
                      <a:blip r:embed="rId4"/>
                      <a:stretch>
                        <a:fillRect/>
                      </a:stretch>
                    </p:blipFill>
                    <p:spPr>
                      <a:xfrm>
                        <a:off x="0" y="1417638"/>
                        <a:ext cx="9144000" cy="3797300"/>
                      </a:xfrm>
                      <a:prstGeom prst="rect">
                        <a:avLst/>
                      </a:prstGeom>
                      <a:noFill/>
                      <a:ln w="38100">
                        <a:noFill/>
                      </a:ln>
                    </p:spPr>
                  </p:pic>
                </p:oleObj>
              </mc:Fallback>
            </mc:AlternateContent>
          </a:graphicData>
        </a:graphic>
      </p:graphicFrame>
      <p:sp>
        <p:nvSpPr>
          <p:cNvPr id="8197" name="标题 1"/>
          <p:cNvSpPr>
            <a:spLocks noGrp="1"/>
          </p:cNvSpPr>
          <p:nvPr/>
        </p:nvSpPr>
        <p:spPr>
          <a:xfrm>
            <a:off x="736600" y="193675"/>
            <a:ext cx="8229600" cy="1143000"/>
          </a:xfrm>
          <a:prstGeom prst="rect">
            <a:avLst/>
          </a:prstGeom>
          <a:noFill/>
          <a:ln w="9525">
            <a:noFill/>
          </a:ln>
        </p:spPr>
        <p:txBody>
          <a:bodyPr anchor="ctr" anchorCtr="0"/>
          <a:lstStyle/>
          <a:p>
            <a:pPr algn="ctr"/>
            <a:r>
              <a:rPr lang="en-US" altLang="zh-CN" sz="4000" dirty="0">
                <a:solidFill>
                  <a:schemeClr val="tx2"/>
                </a:solidFill>
                <a:latin typeface="Arial" panose="020B0604020202020204" pitchFamily="34" charset="0"/>
              </a:rPr>
              <a:t>Fixing NS's EOS by z&lt;0.1 events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245" name="标题 1"/>
          <p:cNvSpPr>
            <a:spLocks noGrp="1"/>
          </p:cNvSpPr>
          <p:nvPr>
            <p:ph type="title"/>
          </p:nvPr>
        </p:nvSpPr>
        <p:spPr>
          <a:xfrm>
            <a:off x="292100" y="5583238"/>
            <a:ext cx="8674100" cy="1274762"/>
          </a:xfrm>
        </p:spPr>
        <p:txBody>
          <a:bodyPr vert="horz" wrap="square" lIns="91440" tIns="45720" rIns="91440" bIns="45720" anchor="ctr" anchorCtr="0"/>
          <a:lstStyle/>
          <a:p>
            <a:pPr eaLnBrk="1" hangingPunct="1"/>
            <a:r>
              <a:rPr lang="en-US" altLang="zh-CN" sz="2000" dirty="0"/>
              <a:t>Considering 3G detector networks of ET+CE+CE, we get the constraints of dark energy's EOS. </a:t>
            </a:r>
            <a:r>
              <a:rPr lang="en-US" altLang="zh-CN" sz="2000" dirty="0">
                <a:solidFill>
                  <a:srgbClr val="FF0000"/>
                </a:solidFill>
              </a:rPr>
              <a:t>Left (pessimistic case for event rate); Right (optimastic case for event rate).</a:t>
            </a:r>
            <a:r>
              <a:rPr lang="en-US" altLang="zh-CN" sz="2000" dirty="0"/>
              <a:t> </a:t>
            </a:r>
            <a:endParaRPr lang="en-US" altLang="zh-CN" sz="2000" dirty="0">
              <a:solidFill>
                <a:schemeClr val="accent2"/>
              </a:solidFill>
            </a:endParaRPr>
          </a:p>
        </p:txBody>
      </p:sp>
      <p:sp>
        <p:nvSpPr>
          <p:cNvPr id="10246" name="标题 1"/>
          <p:cNvSpPr>
            <a:spLocks noGrp="1"/>
          </p:cNvSpPr>
          <p:nvPr/>
        </p:nvSpPr>
        <p:spPr>
          <a:xfrm>
            <a:off x="736600" y="193675"/>
            <a:ext cx="8229600" cy="1143000"/>
          </a:xfrm>
          <a:prstGeom prst="rect">
            <a:avLst/>
          </a:prstGeom>
          <a:noFill/>
          <a:ln w="9525">
            <a:noFill/>
          </a:ln>
        </p:spPr>
        <p:txBody>
          <a:bodyPr anchor="ctr" anchorCtr="0"/>
          <a:lstStyle/>
          <a:p>
            <a:pPr algn="ctr"/>
            <a:r>
              <a:rPr lang="en-US" altLang="zh-CN" sz="4000" dirty="0">
                <a:solidFill>
                  <a:schemeClr val="tx2"/>
                </a:solidFill>
                <a:latin typeface="Arial" panose="020B0604020202020204" pitchFamily="34" charset="0"/>
              </a:rPr>
              <a:t>Constraining EOS of dark energy</a:t>
            </a:r>
          </a:p>
        </p:txBody>
      </p:sp>
      <p:graphicFrame>
        <p:nvGraphicFramePr>
          <p:cNvPr id="10242" name="对象 1"/>
          <p:cNvGraphicFramePr/>
          <p:nvPr/>
        </p:nvGraphicFramePr>
        <p:xfrm>
          <a:off x="561975" y="1139825"/>
          <a:ext cx="2454275" cy="4448175"/>
        </p:xfrm>
        <a:graphic>
          <a:graphicData uri="http://schemas.openxmlformats.org/presentationml/2006/ole">
            <mc:AlternateContent xmlns:mc="http://schemas.openxmlformats.org/markup-compatibility/2006">
              <mc:Choice xmlns:v="urn:schemas-microsoft-com:vml" Requires="v">
                <p:oleObj spid="_x0000_s20659" r:id="rId3" imgW="3181350" imgH="5381625" progId="PBrush">
                  <p:embed/>
                </p:oleObj>
              </mc:Choice>
              <mc:Fallback>
                <p:oleObj r:id="rId3" imgW="3181350" imgH="5381625" progId="PBrush">
                  <p:embed/>
                  <p:pic>
                    <p:nvPicPr>
                      <p:cNvPr id="0" name="图片 20480" descr="image51"/>
                      <p:cNvPicPr/>
                      <p:nvPr/>
                    </p:nvPicPr>
                    <p:blipFill>
                      <a:blip r:embed="rId4"/>
                      <a:stretch>
                        <a:fillRect/>
                      </a:stretch>
                    </p:blipFill>
                    <p:spPr>
                      <a:xfrm>
                        <a:off x="561975" y="1139825"/>
                        <a:ext cx="2454275" cy="4448175"/>
                      </a:xfrm>
                      <a:prstGeom prst="rect">
                        <a:avLst/>
                      </a:prstGeom>
                      <a:noFill/>
                      <a:ln w="38100">
                        <a:noFill/>
                      </a:ln>
                    </p:spPr>
                  </p:pic>
                </p:oleObj>
              </mc:Fallback>
            </mc:AlternateContent>
          </a:graphicData>
        </a:graphic>
      </p:graphicFrame>
      <p:graphicFrame>
        <p:nvGraphicFramePr>
          <p:cNvPr id="10243" name="对象 8"/>
          <p:cNvGraphicFramePr/>
          <p:nvPr/>
        </p:nvGraphicFramePr>
        <p:xfrm>
          <a:off x="3111500" y="1139825"/>
          <a:ext cx="3022600" cy="4448175"/>
        </p:xfrm>
        <a:graphic>
          <a:graphicData uri="http://schemas.openxmlformats.org/presentationml/2006/ole">
            <mc:AlternateContent xmlns:mc="http://schemas.openxmlformats.org/markup-compatibility/2006">
              <mc:Choice xmlns:v="urn:schemas-microsoft-com:vml" Requires="v">
                <p:oleObj spid="_x0000_s20660" r:id="rId5" imgW="3981450" imgH="5372100" progId="PBrush">
                  <p:embed/>
                </p:oleObj>
              </mc:Choice>
              <mc:Fallback>
                <p:oleObj r:id="rId5" imgW="3981450" imgH="5372100" progId="PBrush">
                  <p:embed/>
                  <p:pic>
                    <p:nvPicPr>
                      <p:cNvPr id="0" name="图片 20481" descr="image52"/>
                      <p:cNvPicPr/>
                      <p:nvPr/>
                    </p:nvPicPr>
                    <p:blipFill>
                      <a:blip r:embed="rId6"/>
                      <a:stretch>
                        <a:fillRect/>
                      </a:stretch>
                    </p:blipFill>
                    <p:spPr>
                      <a:xfrm>
                        <a:off x="3111500" y="1139825"/>
                        <a:ext cx="3022600" cy="4448175"/>
                      </a:xfrm>
                      <a:prstGeom prst="rect">
                        <a:avLst/>
                      </a:prstGeom>
                      <a:noFill/>
                      <a:ln w="38100">
                        <a:noFill/>
                      </a:ln>
                    </p:spPr>
                  </p:pic>
                </p:oleObj>
              </mc:Fallback>
            </mc:AlternateContent>
          </a:graphicData>
        </a:graphic>
      </p:graphicFrame>
      <p:sp>
        <p:nvSpPr>
          <p:cNvPr id="10247" name="标题 1"/>
          <p:cNvSpPr>
            <a:spLocks noGrp="1"/>
          </p:cNvSpPr>
          <p:nvPr/>
        </p:nvSpPr>
        <p:spPr>
          <a:xfrm>
            <a:off x="6486525" y="1254125"/>
            <a:ext cx="2479675" cy="4232275"/>
          </a:xfrm>
          <a:prstGeom prst="rect">
            <a:avLst/>
          </a:prstGeom>
          <a:solidFill>
            <a:srgbClr val="FFFF00"/>
          </a:solidFill>
          <a:ln w="9525">
            <a:noFill/>
          </a:ln>
        </p:spPr>
        <p:txBody>
          <a:bodyPr anchor="ctr" anchorCtr="0"/>
          <a:lstStyle/>
          <a:p>
            <a:pPr algn="ctr">
              <a:buNone/>
            </a:pPr>
            <a:r>
              <a:rPr lang="en-US" altLang="zh-CN" sz="3200" dirty="0">
                <a:solidFill>
                  <a:srgbClr val="FF0000"/>
                </a:solidFill>
                <a:latin typeface="Arial" panose="020B0604020202020204" pitchFamily="34" charset="0"/>
              </a:rPr>
              <a:t>Conclusion</a:t>
            </a:r>
          </a:p>
          <a:p>
            <a:pPr algn="ctr">
              <a:buNone/>
            </a:pPr>
            <a:endParaRPr lang="en-US" altLang="zh-CN" sz="2000" dirty="0">
              <a:solidFill>
                <a:schemeClr val="tx2"/>
              </a:solidFill>
              <a:latin typeface="Arial" panose="020B0604020202020204" pitchFamily="34" charset="0"/>
            </a:endParaRPr>
          </a:p>
          <a:p>
            <a:pPr algn="ctr">
              <a:buNone/>
            </a:pPr>
            <a:r>
              <a:rPr lang="en-US" altLang="zh-CN" sz="2000" dirty="0">
                <a:solidFill>
                  <a:schemeClr val="tx2"/>
                </a:solidFill>
                <a:latin typeface="Arial" panose="020B0604020202020204" pitchFamily="34" charset="0"/>
              </a:rPr>
              <a:t>BNSs and NSBH with tidal effect, combining with the low-z (z&lt;0.1 or z&lt;0.05) EM counterparts observations, may guide the future of GW cosmology!</a:t>
            </a:r>
            <a:endParaRPr lang="en-US" altLang="zh-CN" sz="2000" dirty="0">
              <a:solidFill>
                <a:schemeClr val="accent2"/>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p:txBody>
          <a:bodyPr vert="horz" wrap="square" lIns="91440" tIns="45720" rIns="91440" bIns="45720" anchor="ctr" anchorCtr="0"/>
          <a:lstStyle/>
          <a:p>
            <a:pPr eaLnBrk="1" hangingPunct="1"/>
            <a:r>
              <a:rPr lang="en-US" altLang="zh-CN" sz="3600" b="1" dirty="0"/>
              <a:t>Electromagnetic counterparts and their detections</a:t>
            </a:r>
          </a:p>
        </p:txBody>
      </p:sp>
      <p:sp>
        <p:nvSpPr>
          <p:cNvPr id="3" name="内容占位符 2"/>
          <p:cNvSpPr>
            <a:spLocks noGrp="1"/>
          </p:cNvSpPr>
          <p:nvPr>
            <p:ph idx="1"/>
          </p:nvPr>
        </p:nvSpPr>
        <p:spPr>
          <a:xfrm>
            <a:off x="0" y="1417638"/>
            <a:ext cx="5652755" cy="452628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000" b="0" i="0" u="none" strike="noStrike" kern="1200" cap="none" spc="0" normalizeH="0" baseline="0" noProof="1">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2000" b="0" i="0" u="none" strike="noStrike" kern="1200" cap="none" spc="0" normalizeH="0" baseline="0" noProof="1">
                <a:ln>
                  <a:noFill/>
                </a:ln>
                <a:solidFill>
                  <a:schemeClr val="tx1"/>
                </a:solidFill>
                <a:effectLst/>
                <a:uLnTx/>
                <a:uFillTx/>
                <a:latin typeface="+mn-lt"/>
                <a:ea typeface="+mn-ea"/>
                <a:cs typeface="+mn-cs"/>
              </a:rPr>
              <a:t>The emission of kilonovas are nearly </a:t>
            </a:r>
            <a:r>
              <a:rPr kumimoji="0" lang="en-US" altLang="zh-CN" sz="2000" b="0" i="0" u="none" strike="noStrike" kern="1200" cap="none" spc="0" normalizeH="0" baseline="0" noProof="1">
                <a:ln>
                  <a:noFill/>
                </a:ln>
                <a:solidFill>
                  <a:srgbClr val="FF0000"/>
                </a:solidFill>
                <a:effectLst/>
                <a:uLnTx/>
                <a:uFillTx/>
                <a:latin typeface="+mn-lt"/>
                <a:ea typeface="+mn-ea"/>
                <a:cs typeface="+mn-cs"/>
              </a:rPr>
              <a:t>isotropic</a:t>
            </a:r>
            <a:r>
              <a:rPr kumimoji="0" lang="en-US" altLang="zh-CN" sz="2000" b="0" i="0" u="none" strike="noStrike" kern="1200" cap="none" spc="0" normalizeH="0" baseline="0" noProof="1">
                <a:ln>
                  <a:noFill/>
                </a:ln>
                <a:solidFill>
                  <a:schemeClr val="tx1"/>
                </a:solidFill>
                <a:effectLst/>
                <a:uLnTx/>
                <a:uFillTx/>
                <a:latin typeface="+mn-lt"/>
                <a:ea typeface="+mn-ea"/>
                <a:cs typeface="+mn-cs"/>
              </a:rPr>
              <a:t>, so for the low-z (i.e. z&lt;0.1 or even lower) GW events, most events are expected to be discovered with kilonovas by LSST, </a:t>
            </a:r>
            <a:r>
              <a:rPr kumimoji="0" lang="en-US" altLang="zh-CN" sz="2000" b="0" i="0" u="none" strike="noStrike" kern="1200" cap="none" spc="0" normalizeH="0" baseline="0" noProof="1">
                <a:ln>
                  <a:noFill/>
                </a:ln>
                <a:solidFill>
                  <a:srgbClr val="FF0000"/>
                </a:solidFill>
                <a:effectLst/>
                <a:uLnTx/>
                <a:uFillTx/>
                <a:latin typeface="+mn-lt"/>
                <a:ea typeface="+mn-ea"/>
                <a:cs typeface="+mn-cs"/>
              </a:rPr>
              <a:t>WFST</a:t>
            </a:r>
            <a:r>
              <a:rPr kumimoji="0" lang="en-US" altLang="zh-CN" sz="2000" b="0" i="0" u="none" strike="noStrike" kern="1200" cap="none" spc="0" normalizeH="0" baseline="0" noProof="1">
                <a:ln>
                  <a:noFill/>
                </a:ln>
                <a:solidFill>
                  <a:schemeClr val="tx1"/>
                </a:solidFill>
                <a:effectLst/>
                <a:uLnTx/>
                <a:uFillTx/>
                <a:latin typeface="+mn-lt"/>
                <a:ea typeface="+mn-ea"/>
                <a:cs typeface="+mn-cs"/>
              </a:rPr>
              <a:t> and so on, which can be treated as standard sirens to measuring Hubble constant.  </a:t>
            </a: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1400" b="1" i="0" u="none" strike="noStrike" kern="1200" cap="none" spc="0" normalizeH="0" baseline="0" noProof="1">
                <a:ln>
                  <a:noFill/>
                </a:ln>
                <a:solidFill>
                  <a:srgbClr val="000000"/>
                </a:solidFill>
                <a:effectLst/>
                <a:uLnTx/>
                <a:uFillTx/>
                <a:latin typeface="+mn-lt"/>
                <a:ea typeface="+mn-ea"/>
                <a:cs typeface="+mn-cs"/>
                <a:sym typeface="+mn-ea"/>
              </a:rPr>
              <a:t>       </a:t>
            </a:r>
            <a:endParaRPr kumimoji="0" lang="en-US" altLang="zh-CN" sz="1400" b="1" i="0" u="none" strike="noStrike" kern="1200" cap="none" spc="0" normalizeH="0" noProof="1">
              <a:ln>
                <a:noFill/>
              </a:ln>
              <a:solidFill>
                <a:srgbClr val="000000"/>
              </a:solidFill>
              <a:effectLst/>
              <a:uLnTx/>
              <a:uFillTx/>
              <a:latin typeface="+mn-lt"/>
              <a:ea typeface="+mn-ea"/>
              <a:cs typeface="+mn-cs"/>
              <a:sym typeface="+mn-ea"/>
            </a:endParaRP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altLang="zh-CN" sz="2000" b="0" i="0" u="none" strike="noStrike" kern="1200" cap="none" spc="0" normalizeH="0" baseline="0" noProof="1">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2000" b="0" i="0" u="none" strike="noStrike" kern="1200" cap="none" spc="0" normalizeH="0" baseline="0" noProof="1">
                <a:ln>
                  <a:noFill/>
                </a:ln>
                <a:solidFill>
                  <a:srgbClr val="000000"/>
                </a:solidFill>
                <a:effectLst/>
                <a:uLnTx/>
                <a:uFillTx/>
                <a:latin typeface="+mn-lt"/>
                <a:ea typeface="+mn-ea"/>
                <a:cs typeface="+mn-cs"/>
                <a:sym typeface="+mn-ea"/>
              </a:rPr>
              <a:t>GW170817: z=0.01, d</a:t>
            </a:r>
            <a:r>
              <a:rPr kumimoji="0" lang="en-US" altLang="zh-CN" sz="1200" b="0" i="0" u="none" strike="noStrike" kern="1200" cap="none" spc="0" normalizeH="0" baseline="0" noProof="1">
                <a:ln>
                  <a:noFill/>
                </a:ln>
                <a:solidFill>
                  <a:srgbClr val="000000"/>
                </a:solidFill>
                <a:effectLst/>
                <a:uLnTx/>
                <a:uFillTx/>
                <a:latin typeface="+mn-lt"/>
                <a:ea typeface="+mn-ea"/>
                <a:cs typeface="+mn-cs"/>
                <a:sym typeface="+mn-ea"/>
              </a:rPr>
              <a:t>L</a:t>
            </a:r>
            <a:r>
              <a:rPr kumimoji="0" lang="en-US" altLang="zh-CN" sz="2000" b="0" i="0" u="none" strike="noStrike" kern="1200" cap="none" spc="0" normalizeH="0" baseline="0" noProof="1">
                <a:ln>
                  <a:noFill/>
                </a:ln>
                <a:solidFill>
                  <a:srgbClr val="000000"/>
                </a:solidFill>
                <a:effectLst/>
                <a:uLnTx/>
                <a:uFillTx/>
                <a:latin typeface="+mn-lt"/>
                <a:ea typeface="+mn-ea"/>
                <a:cs typeface="+mn-cs"/>
                <a:sym typeface="+mn-ea"/>
              </a:rPr>
              <a:t>=(43.8</a:t>
            </a:r>
            <a:r>
              <a:rPr kumimoji="0" lang="en-US" altLang="zh-CN" sz="2000" b="0" i="0" u="none" strike="noStrike" kern="1200" cap="none" spc="0" normalizeH="0" baseline="30000" noProof="1">
                <a:ln>
                  <a:noFill/>
                </a:ln>
                <a:solidFill>
                  <a:schemeClr val="tx1"/>
                </a:solidFill>
                <a:effectLst/>
                <a:uLnTx/>
                <a:uFillTx/>
                <a:latin typeface="+mn-lt"/>
                <a:ea typeface="+mn-ea"/>
                <a:cs typeface="+mn-cs"/>
                <a:sym typeface="+mn-ea"/>
              </a:rPr>
              <a:t>+2.9</a:t>
            </a:r>
            <a:r>
              <a:rPr kumimoji="0" lang="en-US" altLang="zh-CN" sz="2000" b="0" i="0" u="none" strike="noStrike" kern="1200" cap="none" spc="0" normalizeH="0" baseline="-25000" noProof="1">
                <a:ln>
                  <a:noFill/>
                </a:ln>
                <a:solidFill>
                  <a:schemeClr val="tx1"/>
                </a:solidFill>
                <a:effectLst/>
                <a:uLnTx/>
                <a:uFillTx/>
                <a:latin typeface="+mn-lt"/>
                <a:ea typeface="+mn-ea"/>
                <a:cs typeface="+mn-cs"/>
                <a:sym typeface="+mn-ea"/>
              </a:rPr>
              <a:t>-6.9</a:t>
            </a:r>
            <a:r>
              <a:rPr kumimoji="0" lang="en-US" altLang="zh-CN" sz="2000" b="0" i="0" u="none" strike="noStrike" kern="1200" cap="none" spc="0" normalizeH="0" baseline="0" noProof="1">
                <a:ln>
                  <a:noFill/>
                </a:ln>
                <a:solidFill>
                  <a:srgbClr val="000000"/>
                </a:solidFill>
                <a:effectLst/>
                <a:uLnTx/>
                <a:uFillTx/>
                <a:latin typeface="+mn-lt"/>
                <a:ea typeface="+mn-ea"/>
                <a:cs typeface="+mn-cs"/>
                <a:sym typeface="+mn-ea"/>
              </a:rPr>
              <a:t>)Mpc. According to Hubble law, the derived h=(0.7</a:t>
            </a:r>
            <a:r>
              <a:rPr kumimoji="0" lang="en-US" altLang="zh-CN" sz="2000" b="0" i="0" u="none" strike="noStrike" kern="1200" cap="none" spc="0" normalizeH="0" baseline="0" noProof="1">
                <a:ln>
                  <a:noFill/>
                </a:ln>
                <a:solidFill>
                  <a:schemeClr val="tx1"/>
                </a:solidFill>
                <a:effectLst/>
                <a:uLnTx/>
                <a:uFillTx/>
                <a:latin typeface="+mn-lt"/>
                <a:ea typeface="+mn-ea"/>
                <a:cs typeface="+mn-cs"/>
                <a:sym typeface="+mn-ea"/>
              </a:rPr>
              <a:t>0</a:t>
            </a:r>
            <a:r>
              <a:rPr kumimoji="0" lang="en-US" altLang="zh-CN" sz="2000" b="0" i="0" u="none" strike="noStrike" kern="1200" cap="none" spc="0" normalizeH="0" baseline="30000" noProof="1">
                <a:ln>
                  <a:noFill/>
                </a:ln>
                <a:solidFill>
                  <a:schemeClr val="tx1"/>
                </a:solidFill>
                <a:effectLst/>
                <a:uLnTx/>
                <a:uFillTx/>
                <a:latin typeface="+mn-lt"/>
                <a:ea typeface="+mn-ea"/>
                <a:cs typeface="+mn-cs"/>
                <a:sym typeface="+mn-ea"/>
              </a:rPr>
              <a:t>+0.12</a:t>
            </a:r>
            <a:r>
              <a:rPr kumimoji="0" lang="en-US" altLang="zh-CN" sz="2000" b="0" i="0" u="none" strike="noStrike" kern="1200" cap="none" spc="0" normalizeH="0" baseline="-25000" noProof="1">
                <a:ln>
                  <a:noFill/>
                </a:ln>
                <a:solidFill>
                  <a:schemeClr val="tx1"/>
                </a:solidFill>
                <a:effectLst/>
                <a:uLnTx/>
                <a:uFillTx/>
                <a:latin typeface="+mn-lt"/>
                <a:ea typeface="+mn-ea"/>
                <a:cs typeface="+mn-cs"/>
                <a:sym typeface="+mn-ea"/>
              </a:rPr>
              <a:t>-0.08</a:t>
            </a:r>
            <a:r>
              <a:rPr kumimoji="0" lang="en-US" altLang="zh-CN" sz="2000" b="0" i="0" u="none" strike="noStrike" kern="1200" cap="none" spc="0" normalizeH="0" baseline="0" noProof="1">
                <a:ln>
                  <a:noFill/>
                </a:ln>
                <a:solidFill>
                  <a:srgbClr val="000000"/>
                </a:solidFill>
                <a:effectLst/>
                <a:uLnTx/>
                <a:uFillTx/>
                <a:latin typeface="+mn-lt"/>
                <a:ea typeface="+mn-ea"/>
                <a:cs typeface="+mn-cs"/>
                <a:sym typeface="+mn-ea"/>
              </a:rPr>
              <a:t>). </a:t>
            </a:r>
            <a:r>
              <a:rPr kumimoji="0" lang="en-US" altLang="zh-CN" sz="1400" b="0" i="0" u="none" strike="noStrike" kern="1200" cap="none" spc="0" normalizeH="0" baseline="0" noProof="1">
                <a:ln>
                  <a:noFill/>
                </a:ln>
                <a:solidFill>
                  <a:srgbClr val="FF0000"/>
                </a:solidFill>
                <a:effectLst/>
                <a:uLnTx/>
                <a:uFillTx/>
                <a:latin typeface="+mn-lt"/>
                <a:ea typeface="+mn-ea"/>
                <a:cs typeface="+mn-cs"/>
                <a:sym typeface="+mn-ea"/>
              </a:rPr>
              <a:t>(LVC collaboration 2017)</a:t>
            </a:r>
            <a:r>
              <a:rPr kumimoji="0" lang="en-US" altLang="zh-CN" sz="2000" b="0" i="0" u="none" strike="noStrike" kern="1200" cap="none" spc="0" normalizeH="0" baseline="0" noProof="1">
                <a:ln>
                  <a:noFill/>
                </a:ln>
                <a:solidFill>
                  <a:schemeClr val="tx1"/>
                </a:solidFill>
                <a:effectLst/>
                <a:uLnTx/>
                <a:uFillTx/>
                <a:latin typeface="+mn-lt"/>
                <a:ea typeface="+mn-ea"/>
                <a:cs typeface="+mn-cs"/>
                <a:sym typeface="+mn-ea"/>
              </a:rPr>
              <a:t>. The Hubble tension problem is expected to be sovled by GW observation in the near future.</a:t>
            </a:r>
            <a:endParaRPr kumimoji="0" lang="en-US" altLang="zh-CN" sz="2000" b="0" i="0" u="none" strike="noStrike" kern="1200" cap="none" spc="0" normalizeH="0" baseline="0" noProof="1">
              <a:ln>
                <a:noFill/>
              </a:ln>
              <a:solidFill>
                <a:schemeClr val="tx1"/>
              </a:solidFill>
              <a:effectLst/>
              <a:uLnTx/>
              <a:uFillTx/>
              <a:latin typeface="+mn-lt"/>
              <a:ea typeface="+mn-ea"/>
              <a:cs typeface="+mn-cs"/>
            </a:endParaRPr>
          </a:p>
        </p:txBody>
      </p:sp>
      <p:pic>
        <p:nvPicPr>
          <p:cNvPr id="104450" name="Picture 2"/>
          <p:cNvPicPr>
            <a:picLocks noChangeAspect="1" noChangeArrowheads="1"/>
          </p:cNvPicPr>
          <p:nvPr/>
        </p:nvPicPr>
        <p:blipFill>
          <a:blip r:embed="rId2" cstate="print"/>
          <a:srcRect/>
          <a:stretch>
            <a:fillRect/>
          </a:stretch>
        </p:blipFill>
        <p:spPr bwMode="auto">
          <a:xfrm>
            <a:off x="5507923" y="2430413"/>
            <a:ext cx="3655762" cy="3696469"/>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BD74744-F5BD-46BD-B4E7-6FCFCF54691E}"/>
              </a:ext>
            </a:extLst>
          </p:cNvPr>
          <p:cNvPicPr>
            <a:picLocks noChangeAspect="1"/>
          </p:cNvPicPr>
          <p:nvPr/>
        </p:nvPicPr>
        <p:blipFill>
          <a:blip r:embed="rId2"/>
          <a:stretch>
            <a:fillRect/>
          </a:stretch>
        </p:blipFill>
        <p:spPr>
          <a:xfrm>
            <a:off x="611560" y="4077072"/>
            <a:ext cx="3275856" cy="2419796"/>
          </a:xfrm>
          <a:prstGeom prst="rect">
            <a:avLst/>
          </a:prstGeom>
        </p:spPr>
      </p:pic>
      <p:pic>
        <p:nvPicPr>
          <p:cNvPr id="7" name="Picture 2" descr="Ligo20160211c">
            <a:extLst>
              <a:ext uri="{FF2B5EF4-FFF2-40B4-BE49-F238E27FC236}">
                <a16:creationId xmlns:a16="http://schemas.microsoft.com/office/drawing/2014/main" id="{2F68E485-F9AB-4DD5-B6F1-BAC1A8391AFF}"/>
              </a:ext>
            </a:extLst>
          </p:cNvPr>
          <p:cNvPicPr>
            <a:picLocks noChangeAspect="1" noChangeArrowheads="1"/>
          </p:cNvPicPr>
          <p:nvPr/>
        </p:nvPicPr>
        <p:blipFill>
          <a:blip r:embed="rId3" cstate="print"/>
          <a:srcRect/>
          <a:stretch>
            <a:fillRect/>
          </a:stretch>
        </p:blipFill>
        <p:spPr bwMode="auto">
          <a:xfrm>
            <a:off x="4355976" y="4077072"/>
            <a:ext cx="4299206" cy="2419796"/>
          </a:xfrm>
          <a:prstGeom prst="rect">
            <a:avLst/>
          </a:prstGeom>
          <a:noFill/>
          <a:ln w="9525">
            <a:noFill/>
            <a:miter lim="800000"/>
            <a:headEnd/>
            <a:tailEnd/>
          </a:ln>
        </p:spPr>
      </p:pic>
      <p:pic>
        <p:nvPicPr>
          <p:cNvPr id="3" name="图片 2">
            <a:extLst>
              <a:ext uri="{FF2B5EF4-FFF2-40B4-BE49-F238E27FC236}">
                <a16:creationId xmlns:a16="http://schemas.microsoft.com/office/drawing/2014/main" id="{C336E3B5-027B-4A3B-9816-51F210DC26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6" y="44624"/>
            <a:ext cx="9122324" cy="365729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000" dirty="0"/>
              <a:t>WFST Overview</a:t>
            </a:r>
            <a:endParaRPr kumimoji="1" lang="en-US" altLang="zh-CN" sz="2000" dirty="0"/>
          </a:p>
        </p:txBody>
      </p:sp>
      <p:sp>
        <p:nvSpPr>
          <p:cNvPr id="3" name="矩形 2"/>
          <p:cNvSpPr/>
          <p:nvPr/>
        </p:nvSpPr>
        <p:spPr>
          <a:xfrm>
            <a:off x="7793861" y="866459"/>
            <a:ext cx="346075" cy="106680"/>
          </a:xfrm>
          <a:prstGeom prst="rect">
            <a:avLst/>
          </a:prstGeom>
        </p:spPr>
        <p:txBody>
          <a:bodyPr wrap="none">
            <a:spAutoFit/>
          </a:bodyPr>
          <a:lstStyle/>
          <a:p>
            <a:pPr algn="ctr"/>
            <a:r>
              <a:rPr lang="en-US" altLang="zh-CN" sz="100" b="1" dirty="0">
                <a:solidFill>
                  <a:schemeClr val="bg1"/>
                </a:solidFill>
                <a:latin typeface="Times" pitchFamily="2" charset="0"/>
                <a:ea typeface="LANTINGHEI SC DEMIBOLD" panose="02000000000000000000" pitchFamily="2" charset="-122"/>
              </a:rPr>
              <a:t>Introduction</a:t>
            </a:r>
            <a:r>
              <a:rPr lang="zh-CN" altLang="en-US" sz="100" b="1" dirty="0">
                <a:solidFill>
                  <a:schemeClr val="bg1"/>
                </a:solidFill>
                <a:latin typeface="Times" pitchFamily="2" charset="0"/>
                <a:ea typeface="LANTINGHEI SC DEMIBOLD" panose="02000000000000000000" pitchFamily="2" charset="-122"/>
              </a:rPr>
              <a:t> </a:t>
            </a:r>
            <a:r>
              <a:rPr lang="en-US" altLang="zh-CN" sz="100" b="1" dirty="0">
                <a:solidFill>
                  <a:schemeClr val="bg1"/>
                </a:solidFill>
                <a:latin typeface="Times" pitchFamily="2" charset="0"/>
                <a:ea typeface="LANTINGHEI SC DEMIBOLD" panose="02000000000000000000" pitchFamily="2" charset="-122"/>
              </a:rPr>
              <a:t>and</a:t>
            </a:r>
            <a:r>
              <a:rPr lang="zh-CN" altLang="en-US" sz="100" b="1" dirty="0">
                <a:solidFill>
                  <a:schemeClr val="bg1"/>
                </a:solidFill>
                <a:latin typeface="Times" pitchFamily="2" charset="0"/>
                <a:ea typeface="LANTINGHEI SC DEMIBOLD" panose="02000000000000000000" pitchFamily="2" charset="-122"/>
              </a:rPr>
              <a:t> </a:t>
            </a:r>
            <a:r>
              <a:rPr lang="en-US" altLang="zh-CN" sz="100" b="1" dirty="0">
                <a:solidFill>
                  <a:schemeClr val="bg1"/>
                </a:solidFill>
                <a:latin typeface="Times" pitchFamily="2" charset="0"/>
                <a:ea typeface="LANTINGHEI SC DEMIBOLD" panose="02000000000000000000" pitchFamily="2" charset="-122"/>
              </a:rPr>
              <a:t>Background</a:t>
            </a:r>
          </a:p>
        </p:txBody>
      </p:sp>
      <p:sp>
        <p:nvSpPr>
          <p:cNvPr id="7" name="矩形 6"/>
          <p:cNvSpPr/>
          <p:nvPr/>
        </p:nvSpPr>
        <p:spPr>
          <a:xfrm>
            <a:off x="2402205" y="3573016"/>
            <a:ext cx="6595110" cy="3123932"/>
          </a:xfrm>
          <a:prstGeom prst="rect">
            <a:avLst/>
          </a:prstGeom>
        </p:spPr>
        <p:txBody>
          <a:bodyPr wrap="square">
            <a:spAutoFit/>
          </a:bodyPr>
          <a:lstStyle/>
          <a:p>
            <a:pPr marL="342900" indent="-342900">
              <a:buFont typeface="Arial" panose="020B0604020202020204" pitchFamily="34" charset="0"/>
              <a:buChar char="•"/>
            </a:pPr>
            <a:r>
              <a:rPr kumimoji="1" lang="en-US" altLang="zh-CN" sz="1500" dirty="0">
                <a:solidFill>
                  <a:srgbClr val="1503FB"/>
                </a:solidFill>
                <a:latin typeface="Times" pitchFamily="2" charset="0"/>
              </a:rPr>
              <a:t>2.5-meter</a:t>
            </a:r>
            <a:r>
              <a:rPr kumimoji="1" lang="en-US" altLang="zh-CN" sz="1500" dirty="0">
                <a:latin typeface="Times" pitchFamily="2" charset="0"/>
              </a:rPr>
              <a:t> primary mirror </a:t>
            </a:r>
          </a:p>
          <a:p>
            <a:pPr marL="342900" indent="-342900">
              <a:buFont typeface="Arial" panose="020B0604020202020204" pitchFamily="34" charset="0"/>
              <a:buChar char="•"/>
            </a:pPr>
            <a:endParaRPr kumimoji="1" lang="en-US" altLang="zh-CN" sz="800" dirty="0">
              <a:latin typeface="Times" pitchFamily="2" charset="0"/>
            </a:endParaRPr>
          </a:p>
          <a:p>
            <a:pPr marL="342900" indent="-342900">
              <a:buFont typeface="Arial" panose="020B0604020202020204" pitchFamily="34" charset="0"/>
              <a:buChar char="•"/>
            </a:pPr>
            <a:r>
              <a:rPr kumimoji="1" lang="en-US" altLang="zh-CN" sz="1500" dirty="0">
                <a:latin typeface="Times" pitchFamily="2" charset="0"/>
              </a:rPr>
              <a:t>A prime focus camera with </a:t>
            </a:r>
            <a:r>
              <a:rPr kumimoji="1" lang="en-US" altLang="zh-CN" sz="1500" dirty="0">
                <a:solidFill>
                  <a:srgbClr val="1503FB"/>
                </a:solidFill>
                <a:latin typeface="Times" pitchFamily="2" charset="0"/>
              </a:rPr>
              <a:t>a field of view of 6 square degrees</a:t>
            </a:r>
            <a:endParaRPr kumimoji="1" lang="en-US" altLang="zh-CN" sz="1500" dirty="0">
              <a:solidFill>
                <a:srgbClr val="FF0000"/>
              </a:solidFill>
              <a:latin typeface="Times" pitchFamily="2" charset="0"/>
            </a:endParaRPr>
          </a:p>
          <a:p>
            <a:pPr marL="342900" indent="-342900">
              <a:buFont typeface="Arial" panose="020B0604020202020204" pitchFamily="34" charset="0"/>
              <a:buChar char="•"/>
            </a:pPr>
            <a:endParaRPr kumimoji="1" lang="en-US" altLang="zh-CN" sz="800" dirty="0">
              <a:latin typeface="Times" pitchFamily="2" charset="0"/>
            </a:endParaRPr>
          </a:p>
          <a:p>
            <a:pPr marL="342900" indent="-342900">
              <a:buFont typeface="Arial" panose="020B0604020202020204" pitchFamily="34" charset="0"/>
              <a:buChar char="•"/>
            </a:pPr>
            <a:r>
              <a:rPr kumimoji="1" lang="en-US" altLang="zh-CN" sz="1500" dirty="0">
                <a:latin typeface="Times" pitchFamily="2" charset="0"/>
              </a:rPr>
              <a:t>Filled with a 9 × 9K×9K mosaic CCD detector. </a:t>
            </a:r>
          </a:p>
          <a:p>
            <a:pPr marL="342900" indent="-342900">
              <a:buFont typeface="Arial" panose="020B0604020202020204" pitchFamily="34" charset="0"/>
              <a:buChar char="•"/>
            </a:pPr>
            <a:endParaRPr kumimoji="1" lang="en-US" altLang="zh-CN" sz="800" dirty="0">
              <a:latin typeface="Times" pitchFamily="2" charset="0"/>
            </a:endParaRPr>
          </a:p>
          <a:p>
            <a:pPr marL="342900" indent="-342900">
              <a:buFont typeface="Arial" panose="020B0604020202020204" pitchFamily="34" charset="0"/>
              <a:buChar char="•"/>
            </a:pPr>
            <a:r>
              <a:rPr kumimoji="1" lang="en-US" altLang="zh-CN" sz="1500" dirty="0">
                <a:latin typeface="Times" pitchFamily="2" charset="0"/>
              </a:rPr>
              <a:t>Five bands: </a:t>
            </a:r>
            <a:r>
              <a:rPr kumimoji="1" lang="en-US" altLang="zh-CN" sz="1500" dirty="0">
                <a:solidFill>
                  <a:srgbClr val="1503FB"/>
                </a:solidFill>
                <a:latin typeface="Times" pitchFamily="2" charset="0"/>
              </a:rPr>
              <a:t>ugriz</a:t>
            </a:r>
            <a:endParaRPr kumimoji="1" lang="en-US" altLang="zh-CN" sz="1500" dirty="0">
              <a:latin typeface="Times" pitchFamily="2" charset="0"/>
            </a:endParaRPr>
          </a:p>
          <a:p>
            <a:pPr marL="342900" indent="-342900">
              <a:buFont typeface="Arial" panose="020B0604020202020204" pitchFamily="34" charset="0"/>
              <a:buChar char="•"/>
            </a:pPr>
            <a:endParaRPr kumimoji="1" lang="en-US" altLang="zh-CN" sz="800" dirty="0">
              <a:solidFill>
                <a:srgbClr val="FF0000"/>
              </a:solidFill>
              <a:latin typeface="Times" pitchFamily="2" charset="0"/>
            </a:endParaRPr>
          </a:p>
          <a:p>
            <a:pPr marL="342900" indent="-342900">
              <a:buFont typeface="Arial" panose="020B0604020202020204" pitchFamily="34" charset="0"/>
              <a:buChar char="•"/>
            </a:pPr>
            <a:r>
              <a:rPr kumimoji="1" lang="en-US" altLang="zh-CN" sz="1500" dirty="0">
                <a:solidFill>
                  <a:srgbClr val="1503FB"/>
                </a:solidFill>
                <a:latin typeface="Times" pitchFamily="2" charset="0"/>
              </a:rPr>
              <a:t>r ~ 22.5 mag in 30s integration</a:t>
            </a:r>
            <a:r>
              <a:rPr kumimoji="1" lang="en-US" altLang="zh-CN" sz="1500" dirty="0">
                <a:latin typeface="Times" pitchFamily="2" charset="0"/>
              </a:rPr>
              <a:t>,  6000 square deg/night</a:t>
            </a:r>
          </a:p>
          <a:p>
            <a:pPr marL="342900" indent="-342900">
              <a:buFont typeface="Arial" panose="020B0604020202020204" pitchFamily="34" charset="0"/>
              <a:buChar char="•"/>
            </a:pPr>
            <a:endParaRPr kumimoji="1" lang="en-US" altLang="zh-CN" sz="1500" dirty="0">
              <a:latin typeface="Times" pitchFamily="2" charset="0"/>
            </a:endParaRPr>
          </a:p>
          <a:p>
            <a:pPr marL="342900" indent="-342900">
              <a:buFont typeface="Arial" panose="020B0604020202020204" pitchFamily="34" charset="0"/>
              <a:buChar char="•"/>
            </a:pPr>
            <a:r>
              <a:rPr kumimoji="1" lang="en-US" altLang="zh-CN" sz="1500" dirty="0">
                <a:latin typeface="Times" pitchFamily="2" charset="0"/>
              </a:rPr>
              <a:t>Key scientific goals: </a:t>
            </a:r>
            <a:r>
              <a:rPr kumimoji="1" lang="en-US" altLang="zh-CN" sz="1500" dirty="0">
                <a:solidFill>
                  <a:srgbClr val="1503FB"/>
                </a:solidFill>
                <a:latin typeface="Times" pitchFamily="2" charset="0"/>
              </a:rPr>
              <a:t>time-domain astronomy</a:t>
            </a:r>
          </a:p>
          <a:p>
            <a:pPr marL="342900" indent="-342900">
              <a:buFont typeface="Arial" panose="020B0604020202020204" pitchFamily="34" charset="0"/>
              <a:buChar char="•"/>
            </a:pPr>
            <a:endParaRPr kumimoji="1" lang="en-US" altLang="zh-CN" sz="1500" b="1" dirty="0">
              <a:solidFill>
                <a:srgbClr val="00438A"/>
              </a:solidFill>
              <a:latin typeface="Times" pitchFamily="2" charset="0"/>
            </a:endParaRPr>
          </a:p>
          <a:p>
            <a:pPr marL="342900" indent="-342900">
              <a:buFont typeface="Arial" panose="020B0604020202020204" pitchFamily="34" charset="0"/>
              <a:buChar char="•"/>
            </a:pPr>
            <a:r>
              <a:rPr kumimoji="1" lang="en-US" altLang="zh-CN" sz="1500" b="1" dirty="0">
                <a:solidFill>
                  <a:srgbClr val="FF0000"/>
                </a:solidFill>
                <a:latin typeface="Times" pitchFamily="2" charset="0"/>
              </a:rPr>
              <a:t>WFST is complementary with ZTF, DECAM, PanSTARRS, etc in position (7h for PanSTARRS, 10h for ZTF). They have the equal opportunities for first discovery.</a:t>
            </a:r>
          </a:p>
        </p:txBody>
      </p:sp>
      <p:pic>
        <p:nvPicPr>
          <p:cNvPr id="8" name="图片 7"/>
          <p:cNvPicPr>
            <a:picLocks noChangeAspect="1"/>
          </p:cNvPicPr>
          <p:nvPr/>
        </p:nvPicPr>
        <p:blipFill>
          <a:blip r:embed="rId4" cstate="screen"/>
          <a:stretch>
            <a:fillRect/>
          </a:stretch>
        </p:blipFill>
        <p:spPr>
          <a:xfrm>
            <a:off x="6316369" y="914545"/>
            <a:ext cx="2535025" cy="2559400"/>
          </a:xfrm>
          <a:prstGeom prst="rect">
            <a:avLst/>
          </a:prstGeom>
        </p:spPr>
      </p:pic>
      <p:grpSp>
        <p:nvGrpSpPr>
          <p:cNvPr id="11" name="组合 10"/>
          <p:cNvGrpSpPr/>
          <p:nvPr/>
        </p:nvGrpSpPr>
        <p:grpSpPr>
          <a:xfrm>
            <a:off x="-153174" y="908379"/>
            <a:ext cx="2737792" cy="2590868"/>
            <a:chOff x="8705866" y="3178957"/>
            <a:chExt cx="3650390" cy="3454491"/>
          </a:xfrm>
        </p:grpSpPr>
        <p:sp>
          <p:nvSpPr>
            <p:cNvPr id="5" name="矩形 4"/>
            <p:cNvSpPr/>
            <p:nvPr/>
          </p:nvSpPr>
          <p:spPr>
            <a:xfrm>
              <a:off x="8705866" y="6265995"/>
              <a:ext cx="3650390" cy="367453"/>
            </a:xfrm>
            <a:prstGeom prst="rect">
              <a:avLst/>
            </a:prstGeom>
          </p:spPr>
          <p:txBody>
            <a:bodyPr wrap="square">
              <a:spAutoFit/>
            </a:bodyPr>
            <a:lstStyle/>
            <a:p>
              <a:pPr algn="ctr"/>
              <a:r>
                <a:rPr lang="en-US" altLang="zh-CN" sz="1200" b="1" dirty="0">
                  <a:solidFill>
                    <a:srgbClr val="00438A"/>
                  </a:solidFill>
                  <a:latin typeface="Times" pitchFamily="2" charset="0"/>
                </a:rPr>
                <a:t>Wide Field Survey Telescope</a:t>
              </a:r>
              <a:endParaRPr lang="zh-CN" altLang="en-US" sz="1200" b="1" dirty="0">
                <a:solidFill>
                  <a:srgbClr val="00438A"/>
                </a:solidFill>
                <a:latin typeface="Times" pitchFamily="2" charset="0"/>
              </a:endParaRPr>
            </a:p>
          </p:txBody>
        </p:sp>
        <p:pic>
          <p:nvPicPr>
            <p:cNvPr id="10" name="图片 9"/>
            <p:cNvPicPr>
              <a:picLocks noChangeAspect="1"/>
            </p:cNvPicPr>
            <p:nvPr/>
          </p:nvPicPr>
          <p:blipFill rotWithShape="1">
            <a:blip r:embed="rId5" cstate="screen"/>
            <a:srcRect/>
            <a:stretch>
              <a:fillRect/>
            </a:stretch>
          </p:blipFill>
          <p:spPr>
            <a:xfrm>
              <a:off x="9054065" y="3178957"/>
              <a:ext cx="2953993" cy="3111824"/>
            </a:xfrm>
            <a:prstGeom prst="rect">
              <a:avLst/>
            </a:prstGeom>
          </p:spPr>
        </p:pic>
      </p:grpSp>
      <p:grpSp>
        <p:nvGrpSpPr>
          <p:cNvPr id="16" name="组合 15"/>
          <p:cNvGrpSpPr/>
          <p:nvPr/>
        </p:nvGrpSpPr>
        <p:grpSpPr>
          <a:xfrm>
            <a:off x="2584618" y="919799"/>
            <a:ext cx="3470369" cy="2584861"/>
            <a:chOff x="323529" y="830730"/>
            <a:chExt cx="4627158" cy="3446481"/>
          </a:xfrm>
        </p:grpSpPr>
        <p:pic>
          <p:nvPicPr>
            <p:cNvPr id="13" name="图片 12"/>
            <p:cNvPicPr>
              <a:picLocks noChangeAspect="1"/>
            </p:cNvPicPr>
            <p:nvPr/>
          </p:nvPicPr>
          <p:blipFill>
            <a:blip r:embed="rId6"/>
            <a:stretch>
              <a:fillRect/>
            </a:stretch>
          </p:blipFill>
          <p:spPr>
            <a:xfrm>
              <a:off x="323529" y="830730"/>
              <a:ext cx="4627158" cy="3446481"/>
            </a:xfrm>
            <a:prstGeom prst="rect">
              <a:avLst/>
            </a:prstGeom>
          </p:spPr>
        </p:pic>
        <p:sp>
          <p:nvSpPr>
            <p:cNvPr id="14" name="文本框 1"/>
            <p:cNvSpPr txBox="1">
              <a:spLocks noChangeArrowheads="1"/>
            </p:cNvSpPr>
            <p:nvPr/>
          </p:nvSpPr>
          <p:spPr bwMode="auto">
            <a:xfrm>
              <a:off x="404860" y="2902716"/>
              <a:ext cx="4464495" cy="1354217"/>
            </a:xfrm>
            <a:prstGeom prst="rect">
              <a:avLst/>
            </a:prstGeom>
            <a:solidFill>
              <a:schemeClr val="bg1"/>
            </a:solidFill>
            <a:ln>
              <a:noFill/>
            </a:ln>
          </p:spPr>
          <p:txBody>
            <a:bodyPr wrap="square">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pPr marL="0" marR="0" lvl="0" indent="0" algn="just" defTabSz="457200" eaLnBrk="1" fontAlgn="auto" latinLnBrk="0" hangingPunct="1">
                <a:lnSpc>
                  <a:spcPct val="100000"/>
                </a:lnSpc>
                <a:spcBef>
                  <a:spcPts val="0"/>
                </a:spcBef>
                <a:spcAft>
                  <a:spcPts val="0"/>
                </a:spcAft>
                <a:buClrTx/>
                <a:buSzTx/>
                <a:buFontTx/>
                <a:buNone/>
                <a:defRPr/>
              </a:pPr>
              <a:r>
                <a:rPr lang="en-US" altLang="zh-CN" sz="1200" b="1" kern="0" dirty="0">
                  <a:solidFill>
                    <a:srgbClr val="2B2B83"/>
                  </a:solidFill>
                  <a:latin typeface="+mn-lt"/>
                  <a:ea typeface="+mn-ea"/>
                </a:rPr>
                <a:t>O</a:t>
              </a:r>
              <a:r>
                <a:rPr lang="en-GB" altLang="zh-CN" sz="1200" b="1" kern="0" dirty="0">
                  <a:solidFill>
                    <a:srgbClr val="2B2B83"/>
                  </a:solidFill>
                  <a:latin typeface="+mn-lt"/>
                  <a:ea typeface="+mn-ea"/>
                </a:rPr>
                <a:t>n </a:t>
              </a:r>
              <a:r>
                <a:rPr lang="en-US" altLang="zh-CN" sz="1200" b="1" kern="0" dirty="0">
                  <a:solidFill>
                    <a:srgbClr val="2B2B83"/>
                  </a:solidFill>
                  <a:latin typeface="+mn-lt"/>
                  <a:ea typeface="+mn-ea"/>
                </a:rPr>
                <a:t>the</a:t>
              </a:r>
              <a:r>
                <a:rPr lang="zh-CN" altLang="en-US" sz="1200" b="1" kern="0" dirty="0">
                  <a:solidFill>
                    <a:srgbClr val="2B2B83"/>
                  </a:solidFill>
                  <a:latin typeface="+mn-lt"/>
                  <a:ea typeface="+mn-ea"/>
                </a:rPr>
                <a:t> </a:t>
              </a:r>
              <a:r>
                <a:rPr lang="en-GB" altLang="zh-CN" sz="1200" b="1" kern="0" dirty="0">
                  <a:solidFill>
                    <a:srgbClr val="2B2B83"/>
                  </a:solidFill>
                  <a:latin typeface="+mn-lt"/>
                  <a:ea typeface="+mn-ea"/>
                </a:rPr>
                <a:t>top of </a:t>
              </a:r>
              <a:r>
                <a:rPr lang="en-GB" altLang="zh-CN" sz="1200" b="1" kern="0" dirty="0" err="1">
                  <a:solidFill>
                    <a:srgbClr val="2B2B83"/>
                  </a:solidFill>
                  <a:latin typeface="+mn-lt"/>
                  <a:ea typeface="+mn-ea"/>
                </a:rPr>
                <a:t>Saishiteng</a:t>
              </a:r>
              <a:r>
                <a:rPr lang="en-GB" altLang="zh-CN" sz="1200" b="1" kern="0" dirty="0">
                  <a:solidFill>
                    <a:srgbClr val="2B2B83"/>
                  </a:solidFill>
                  <a:latin typeface="+mn-lt"/>
                  <a:ea typeface="+mn-ea"/>
                </a:rPr>
                <a:t> mountain near the town of </a:t>
              </a:r>
              <a:r>
                <a:rPr lang="en-GB" altLang="zh-CN" sz="1200" b="1" kern="0" dirty="0" err="1">
                  <a:solidFill>
                    <a:srgbClr val="2B2B83"/>
                  </a:solidFill>
                  <a:latin typeface="+mn-lt"/>
                  <a:ea typeface="+mn-ea"/>
                </a:rPr>
                <a:t>Lenghu</a:t>
              </a:r>
              <a:r>
                <a:rPr lang="en-GB" altLang="zh-CN" sz="1200" b="1" kern="0" dirty="0">
                  <a:solidFill>
                    <a:srgbClr val="2B2B83"/>
                  </a:solidFill>
                  <a:latin typeface="+mn-lt"/>
                  <a:ea typeface="+mn-ea"/>
                </a:rPr>
                <a:t>, Qinghai province. </a:t>
              </a:r>
            </a:p>
            <a:p>
              <a:pPr marL="0" marR="0" lvl="0" indent="0" algn="just" defTabSz="457200" eaLnBrk="1" fontAlgn="auto" latinLnBrk="0" hangingPunct="1">
                <a:lnSpc>
                  <a:spcPct val="100000"/>
                </a:lnSpc>
                <a:spcBef>
                  <a:spcPts val="0"/>
                </a:spcBef>
                <a:spcAft>
                  <a:spcPts val="0"/>
                </a:spcAft>
                <a:buClrTx/>
                <a:buSzTx/>
                <a:buFontTx/>
                <a:buNone/>
                <a:defRPr/>
              </a:pPr>
              <a:endParaRPr lang="en-GB" altLang="zh-CN" sz="1200" b="1" kern="0" dirty="0">
                <a:solidFill>
                  <a:srgbClr val="2B2B83"/>
                </a:solidFill>
                <a:latin typeface="+mn-lt"/>
                <a:ea typeface="+mn-ea"/>
              </a:endParaRPr>
            </a:p>
            <a:p>
              <a:pPr marL="0" marR="0" lvl="0" indent="0" algn="just" defTabSz="457200" eaLnBrk="1" fontAlgn="auto" latinLnBrk="0" hangingPunct="1">
                <a:lnSpc>
                  <a:spcPct val="100000"/>
                </a:lnSpc>
                <a:spcBef>
                  <a:spcPts val="0"/>
                </a:spcBef>
                <a:spcAft>
                  <a:spcPts val="0"/>
                </a:spcAft>
                <a:buClrTx/>
                <a:buSzTx/>
                <a:buFontTx/>
                <a:buNone/>
                <a:defRPr/>
              </a:pPr>
              <a:r>
                <a:rPr lang="en-GB" altLang="zh-CN" sz="1200" b="1" kern="0" dirty="0">
                  <a:solidFill>
                    <a:srgbClr val="2B2B83"/>
                  </a:solidFill>
                  <a:latin typeface="+mn-lt"/>
                  <a:ea typeface="+mn-ea"/>
                </a:rPr>
                <a:t>The site locates at N38.74</a:t>
              </a:r>
              <a:r>
                <a:rPr lang="zh-CN" altLang="en-US" sz="1200" b="1" kern="0" dirty="0">
                  <a:solidFill>
                    <a:srgbClr val="2B2B83"/>
                  </a:solidFill>
                  <a:latin typeface="+mn-lt"/>
                  <a:ea typeface="+mn-ea"/>
                </a:rPr>
                <a:t> </a:t>
              </a:r>
              <a:r>
                <a:rPr lang="en-US" altLang="zh-CN" sz="1200" b="1" kern="0" dirty="0" err="1">
                  <a:solidFill>
                    <a:srgbClr val="2B2B83"/>
                  </a:solidFill>
                  <a:latin typeface="+mn-lt"/>
                  <a:ea typeface="+mn-ea"/>
                </a:rPr>
                <a:t>deg</a:t>
              </a:r>
              <a:r>
                <a:rPr lang="en-GB" altLang="zh-CN" sz="1200" b="1" kern="0" dirty="0">
                  <a:solidFill>
                    <a:srgbClr val="2B2B83"/>
                  </a:solidFill>
                  <a:latin typeface="+mn-lt"/>
                  <a:ea typeface="+mn-ea"/>
                </a:rPr>
                <a:t>, E93.34</a:t>
              </a:r>
              <a:r>
                <a:rPr lang="zh-CN" altLang="en-US" sz="1200" b="1" kern="0" dirty="0">
                  <a:solidFill>
                    <a:srgbClr val="2B2B83"/>
                  </a:solidFill>
                  <a:latin typeface="+mn-lt"/>
                  <a:ea typeface="+mn-ea"/>
                </a:rPr>
                <a:t> </a:t>
              </a:r>
              <a:r>
                <a:rPr lang="en-US" altLang="zh-CN" sz="1200" b="1" kern="0" dirty="0">
                  <a:solidFill>
                    <a:srgbClr val="2B2B83"/>
                  </a:solidFill>
                  <a:latin typeface="+mn-lt"/>
                  <a:ea typeface="+mn-ea"/>
                </a:rPr>
                <a:t>deg</a:t>
              </a:r>
              <a:r>
                <a:rPr lang="zh-CN" altLang="en-US" sz="1200" b="1" kern="0" dirty="0">
                  <a:solidFill>
                    <a:srgbClr val="2B2B83"/>
                  </a:solidFill>
                  <a:latin typeface="+mn-lt"/>
                  <a:ea typeface="+mn-ea"/>
                </a:rPr>
                <a:t> </a:t>
              </a:r>
              <a:r>
                <a:rPr lang="en-GB" altLang="zh-CN" sz="1200" b="1" kern="0" dirty="0">
                  <a:solidFill>
                    <a:srgbClr val="2B2B83"/>
                  </a:solidFill>
                  <a:latin typeface="+mn-lt"/>
                  <a:ea typeface="+mn-ea"/>
                </a:rPr>
                <a:t>with an altitude of 4200m</a:t>
              </a:r>
              <a:r>
                <a:rPr lang="en-US" altLang="zh-CN" sz="1200" b="1" kern="0" dirty="0">
                  <a:solidFill>
                    <a:srgbClr val="2B2B83"/>
                  </a:solidFill>
                  <a:latin typeface="+mn-lt"/>
                  <a:ea typeface="+mn-ea"/>
                </a:rPr>
                <a:t>, seeing of 0.75’’</a:t>
              </a:r>
              <a:endParaRPr lang="zh-CN" altLang="en-US" sz="1350" b="1" kern="0" dirty="0">
                <a:solidFill>
                  <a:srgbClr val="2B2B83"/>
                </a:solidFill>
                <a:latin typeface="+mn-lt"/>
                <a:ea typeface="+mn-ea"/>
              </a:endParaRPr>
            </a:p>
          </p:txBody>
        </p:sp>
        <p:pic>
          <p:nvPicPr>
            <p:cNvPr id="15" name="图片 14"/>
            <p:cNvPicPr>
              <a:picLocks noChangeAspect="1"/>
            </p:cNvPicPr>
            <p:nvPr/>
          </p:nvPicPr>
          <p:blipFill rotWithShape="1">
            <a:blip r:embed="rId7" cstate="screen"/>
            <a:srcRect/>
            <a:stretch>
              <a:fillRect/>
            </a:stretch>
          </p:blipFill>
          <p:spPr>
            <a:xfrm>
              <a:off x="1720447" y="2222487"/>
              <a:ext cx="187257" cy="318144"/>
            </a:xfrm>
            <a:prstGeom prst="rect">
              <a:avLst/>
            </a:prstGeom>
            <a:effectLst>
              <a:outerShdw blurRad="50800" dist="50800" dir="5400000" algn="ctr" rotWithShape="0">
                <a:srgbClr val="000000">
                  <a:alpha val="0"/>
                </a:srgbClr>
              </a:outerShdw>
            </a:effectLst>
          </p:spPr>
        </p:pic>
      </p:grpSp>
      <p:sp>
        <p:nvSpPr>
          <p:cNvPr id="17" name="灯片编号占位符 1"/>
          <p:cNvSpPr>
            <a:spLocks noGrp="1"/>
          </p:cNvSpPr>
          <p:nvPr>
            <p:ph type="sldNum" sz="quarter" idx="12"/>
          </p:nvPr>
        </p:nvSpPr>
        <p:spPr>
          <a:xfrm>
            <a:off x="8572500" y="5839442"/>
            <a:ext cx="571500" cy="166255"/>
          </a:xfrm>
        </p:spPr>
        <p:txBody>
          <a:bodyPr/>
          <a:lstStyle/>
          <a:p>
            <a:fld id="{A6AAC7D9-B1C4-C240-BE78-4F83A6E576C8}" type="slidenum">
              <a:rPr kumimoji="1" lang="zh-CN" altLang="en-US" sz="790" smtClean="0"/>
              <a:t>29</a:t>
            </a:fld>
            <a:endParaRPr kumimoji="1" lang="zh-CN" altLang="en-US" sz="790" dirty="0"/>
          </a:p>
        </p:txBody>
      </p:sp>
      <p:graphicFrame>
        <p:nvGraphicFramePr>
          <p:cNvPr id="12" name="对象 11"/>
          <p:cNvGraphicFramePr/>
          <p:nvPr/>
        </p:nvGraphicFramePr>
        <p:xfrm>
          <a:off x="146685" y="3928586"/>
          <a:ext cx="2215039" cy="2072164"/>
        </p:xfrm>
        <a:graphic>
          <a:graphicData uri="http://schemas.openxmlformats.org/presentationml/2006/ole">
            <mc:AlternateContent xmlns:mc="http://schemas.openxmlformats.org/markup-compatibility/2006">
              <mc:Choice xmlns:v="urn:schemas-microsoft-com:vml" Requires="v">
                <p:oleObj spid="_x0000_s26714" r:id="rId8" imgW="4086225" imgH="3743325" progId="Paint.Picture">
                  <p:embed/>
                </p:oleObj>
              </mc:Choice>
              <mc:Fallback>
                <p:oleObj r:id="rId8" imgW="4086225" imgH="3743325" progId="Paint.Picture">
                  <p:embed/>
                  <p:pic>
                    <p:nvPicPr>
                      <p:cNvPr id="0" name="图片 17"/>
                      <p:cNvPicPr/>
                      <p:nvPr/>
                    </p:nvPicPr>
                    <p:blipFill>
                      <a:blip r:embed="rId9"/>
                      <a:stretch>
                        <a:fillRect/>
                      </a:stretch>
                    </p:blipFill>
                    <p:spPr>
                      <a:xfrm>
                        <a:off x="146685" y="3928586"/>
                        <a:ext cx="2215039" cy="2072164"/>
                      </a:xfrm>
                      <a:prstGeom prst="rect">
                        <a:avLst/>
                      </a:prstGeom>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标题 1"/>
          <p:cNvSpPr>
            <a:spLocks noGrp="1"/>
          </p:cNvSpPr>
          <p:nvPr>
            <p:ph type="title"/>
          </p:nvPr>
        </p:nvSpPr>
        <p:spPr>
          <a:xfrm>
            <a:off x="217488" y="274638"/>
            <a:ext cx="8594725" cy="1143000"/>
          </a:xfrm>
        </p:spPr>
        <p:txBody>
          <a:bodyPr vert="horz" wrap="square" lIns="91440" tIns="45720" rIns="91440" bIns="45720" anchor="ctr" anchorCtr="0"/>
          <a:lstStyle/>
          <a:p>
            <a:pPr eaLnBrk="1" hangingPunct="1"/>
            <a:r>
              <a:rPr lang="en-US" altLang="zh-CN" sz="4000" b="1" dirty="0"/>
              <a:t>New era of GW astronomy</a:t>
            </a:r>
          </a:p>
        </p:txBody>
      </p:sp>
      <p:sp>
        <p:nvSpPr>
          <p:cNvPr id="11" name="矩形 10"/>
          <p:cNvSpPr/>
          <p:nvPr/>
        </p:nvSpPr>
        <p:spPr>
          <a:xfrm>
            <a:off x="79445" y="1772920"/>
            <a:ext cx="3923928" cy="1323439"/>
          </a:xfrm>
          <a:prstGeom prst="rect">
            <a:avLst/>
          </a:prstGeom>
        </p:spPr>
        <p:txBody>
          <a:bodyPr wrap="square">
            <a:spAutoFit/>
          </a:bodyPr>
          <a:lstStyle>
            <a:defPPr>
              <a:defRPr lang="zh-CN"/>
            </a:defPPr>
            <a:lvl1pPr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1pPr>
            <a:lvl2pPr marL="457200"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2pPr>
            <a:lvl3pPr marL="914400"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3pPr>
            <a:lvl4pPr marL="1371600"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4pPr>
            <a:lvl5pPr marL="1828800"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5pPr>
            <a:lvl6pPr marL="2286000" algn="l" defTabSz="914400" rtl="0" eaLnBrk="1" latinLnBrk="0" hangingPunct="1">
              <a:defRPr kumimoji="1" sz="2800" kern="1200">
                <a:solidFill>
                  <a:srgbClr val="000066"/>
                </a:solidFill>
                <a:latin typeface="Times New Roman" panose="02020603050405020304" charset="0"/>
                <a:ea typeface="隶书" panose="02010509060101010101" pitchFamily="49" charset="-122"/>
                <a:cs typeface="+mn-cs"/>
              </a:defRPr>
            </a:lvl6pPr>
            <a:lvl7pPr marL="2743200" algn="l" defTabSz="914400" rtl="0" eaLnBrk="1" latinLnBrk="0" hangingPunct="1">
              <a:defRPr kumimoji="1" sz="2800" kern="1200">
                <a:solidFill>
                  <a:srgbClr val="000066"/>
                </a:solidFill>
                <a:latin typeface="Times New Roman" panose="02020603050405020304" charset="0"/>
                <a:ea typeface="隶书" panose="02010509060101010101" pitchFamily="49" charset="-122"/>
                <a:cs typeface="+mn-cs"/>
              </a:defRPr>
            </a:lvl7pPr>
            <a:lvl8pPr marL="3200400" algn="l" defTabSz="914400" rtl="0" eaLnBrk="1" latinLnBrk="0" hangingPunct="1">
              <a:defRPr kumimoji="1" sz="2800" kern="1200">
                <a:solidFill>
                  <a:srgbClr val="000066"/>
                </a:solidFill>
                <a:latin typeface="Times New Roman" panose="02020603050405020304" charset="0"/>
                <a:ea typeface="隶书" panose="02010509060101010101" pitchFamily="49" charset="-122"/>
                <a:cs typeface="+mn-cs"/>
              </a:defRPr>
            </a:lvl8pPr>
            <a:lvl9pPr marL="3657600" algn="l" defTabSz="914400" rtl="0" eaLnBrk="1" latinLnBrk="0" hangingPunct="1">
              <a:defRPr kumimoji="1" sz="2800" kern="1200">
                <a:solidFill>
                  <a:srgbClr val="000066"/>
                </a:solidFill>
                <a:latin typeface="Times New Roman" panose="02020603050405020304" charset="0"/>
                <a:ea typeface="隶书" panose="02010509060101010101" pitchFamily="49" charset="-122"/>
                <a:cs typeface="+mn-cs"/>
              </a:defRPr>
            </a:lvl9pPr>
          </a:lstStyle>
          <a:p>
            <a:r>
              <a:rPr lang="en-US" altLang="zh-CN" sz="2000" b="1" kern="0" dirty="0">
                <a:ea typeface="黑体" panose="02010609060101010101" pitchFamily="49" charset="-122"/>
              </a:rPr>
              <a:t>GW150914:</a:t>
            </a:r>
            <a:r>
              <a:rPr lang="zh-CN" altLang="en-US" sz="2000" b="1" kern="0" dirty="0">
                <a:ea typeface="黑体" panose="02010609060101010101" pitchFamily="49" charset="-122"/>
              </a:rPr>
              <a:t> </a:t>
            </a:r>
            <a:r>
              <a:rPr lang="en-US" altLang="zh-CN" sz="2000" b="1" kern="0" dirty="0">
                <a:solidFill>
                  <a:srgbClr val="FF0000"/>
                </a:solidFill>
                <a:ea typeface="黑体" panose="02010609060101010101" pitchFamily="49" charset="-122"/>
              </a:rPr>
              <a:t>the</a:t>
            </a:r>
            <a:r>
              <a:rPr lang="zh-CN" altLang="en-US" sz="2000" b="1" kern="0" dirty="0">
                <a:solidFill>
                  <a:srgbClr val="FF0000"/>
                </a:solidFill>
                <a:ea typeface="黑体" panose="02010609060101010101" pitchFamily="49" charset="-122"/>
              </a:rPr>
              <a:t> </a:t>
            </a:r>
            <a:r>
              <a:rPr lang="en-US" altLang="zh-CN" sz="2000" b="1" kern="0" dirty="0">
                <a:solidFill>
                  <a:srgbClr val="FF0000"/>
                </a:solidFill>
                <a:ea typeface="黑体" panose="02010609060101010101" pitchFamily="49" charset="-122"/>
              </a:rPr>
              <a:t>first</a:t>
            </a:r>
            <a:r>
              <a:rPr lang="zh-CN" altLang="en-US" sz="2000" b="1" kern="0" dirty="0">
                <a:solidFill>
                  <a:srgbClr val="FF0000"/>
                </a:solidFill>
                <a:ea typeface="黑体" panose="02010609060101010101" pitchFamily="49" charset="-122"/>
              </a:rPr>
              <a:t> </a:t>
            </a:r>
            <a:r>
              <a:rPr lang="en-US" altLang="zh-CN" sz="2000" b="1" kern="0" dirty="0">
                <a:solidFill>
                  <a:srgbClr val="FF0000"/>
                </a:solidFill>
                <a:ea typeface="黑体" panose="02010609060101010101" pitchFamily="49" charset="-122"/>
              </a:rPr>
              <a:t>GW</a:t>
            </a:r>
            <a:r>
              <a:rPr lang="zh-CN" altLang="en-US" sz="2000" b="1" kern="0" dirty="0">
                <a:solidFill>
                  <a:srgbClr val="FF0000"/>
                </a:solidFill>
                <a:ea typeface="黑体" panose="02010609060101010101" pitchFamily="49" charset="-122"/>
              </a:rPr>
              <a:t> </a:t>
            </a:r>
            <a:r>
              <a:rPr lang="en-US" altLang="zh-CN" sz="2000" b="1" kern="0" dirty="0">
                <a:ea typeface="黑体" panose="02010609060101010101" pitchFamily="49" charset="-122"/>
              </a:rPr>
              <a:t>generated</a:t>
            </a:r>
            <a:r>
              <a:rPr lang="zh-CN" altLang="en-US" sz="2000" b="1" kern="0" dirty="0">
                <a:ea typeface="黑体" panose="02010609060101010101" pitchFamily="49" charset="-122"/>
              </a:rPr>
              <a:t> </a:t>
            </a:r>
            <a:r>
              <a:rPr lang="en-US" altLang="zh-CN" sz="2000" b="1" kern="0" dirty="0">
                <a:ea typeface="黑体" panose="02010609060101010101" pitchFamily="49" charset="-122"/>
              </a:rPr>
              <a:t>by</a:t>
            </a:r>
            <a:r>
              <a:rPr lang="zh-CN" altLang="en-US" sz="2000" b="1" kern="0" dirty="0">
                <a:ea typeface="黑体" panose="02010609060101010101" pitchFamily="49" charset="-122"/>
              </a:rPr>
              <a:t> </a:t>
            </a:r>
            <a:r>
              <a:rPr lang="en-US" altLang="zh-CN" sz="2000" b="1" kern="0" dirty="0">
                <a:solidFill>
                  <a:srgbClr val="FF0000"/>
                </a:solidFill>
                <a:ea typeface="黑体" panose="02010609060101010101" pitchFamily="49" charset="-122"/>
              </a:rPr>
              <a:t>BBH</a:t>
            </a:r>
            <a:r>
              <a:rPr lang="zh-CN" altLang="en-US" sz="2000" b="1" kern="0" dirty="0">
                <a:solidFill>
                  <a:srgbClr val="FF0000"/>
                </a:solidFill>
                <a:ea typeface="黑体" panose="02010609060101010101" pitchFamily="49" charset="-122"/>
              </a:rPr>
              <a:t> </a:t>
            </a:r>
            <a:r>
              <a:rPr lang="en-US" altLang="zh-CN" sz="2000" b="1" kern="0" dirty="0">
                <a:solidFill>
                  <a:srgbClr val="FF0000"/>
                </a:solidFill>
                <a:ea typeface="黑体" panose="02010609060101010101" pitchFamily="49" charset="-122"/>
              </a:rPr>
              <a:t>merger</a:t>
            </a:r>
            <a:r>
              <a:rPr lang="zh-CN" altLang="en-US" sz="2000" b="1" kern="0" dirty="0">
                <a:ea typeface="黑体" panose="02010609060101010101" pitchFamily="49" charset="-122"/>
              </a:rPr>
              <a:t> </a:t>
            </a:r>
            <a:r>
              <a:rPr lang="en-US" altLang="zh-CN" sz="2000" b="1" kern="0" dirty="0">
                <a:ea typeface="黑体" panose="02010609060101010101" pitchFamily="49" charset="-122"/>
              </a:rPr>
              <a:t>has</a:t>
            </a:r>
            <a:r>
              <a:rPr lang="zh-CN" altLang="en-US" sz="2000" b="1" kern="0" dirty="0">
                <a:ea typeface="黑体" panose="02010609060101010101" pitchFamily="49" charset="-122"/>
              </a:rPr>
              <a:t> </a:t>
            </a:r>
            <a:r>
              <a:rPr lang="en-US" altLang="zh-CN" sz="2000" b="1" kern="0" dirty="0">
                <a:ea typeface="黑体" panose="02010609060101010101" pitchFamily="49" charset="-122"/>
              </a:rPr>
              <a:t>been</a:t>
            </a:r>
            <a:r>
              <a:rPr lang="zh-CN" altLang="en-US" sz="2000" b="1" kern="0" dirty="0">
                <a:ea typeface="黑体" panose="02010609060101010101" pitchFamily="49" charset="-122"/>
              </a:rPr>
              <a:t> </a:t>
            </a:r>
            <a:r>
              <a:rPr lang="en-US" altLang="zh-CN" sz="2000" b="1" kern="0" dirty="0">
                <a:ea typeface="黑体" panose="02010609060101010101" pitchFamily="49" charset="-122"/>
              </a:rPr>
              <a:t>detected</a:t>
            </a:r>
            <a:r>
              <a:rPr lang="zh-CN" altLang="en-US" sz="2000" b="1" kern="0" dirty="0">
                <a:ea typeface="黑体" panose="02010609060101010101" pitchFamily="49" charset="-122"/>
              </a:rPr>
              <a:t>，</a:t>
            </a:r>
            <a:r>
              <a:rPr lang="en-US" altLang="zh-CN" sz="2000" b="1" kern="0" dirty="0">
                <a:ea typeface="黑体" panose="02010609060101010101" pitchFamily="49" charset="-122"/>
              </a:rPr>
              <a:t>which opens the new era of GW astronomy.</a:t>
            </a:r>
          </a:p>
        </p:txBody>
      </p:sp>
      <p:sp>
        <p:nvSpPr>
          <p:cNvPr id="8" name="矩形 7"/>
          <p:cNvSpPr/>
          <p:nvPr/>
        </p:nvSpPr>
        <p:spPr>
          <a:xfrm>
            <a:off x="4283710" y="1772920"/>
            <a:ext cx="4889500" cy="1630045"/>
          </a:xfrm>
          <a:prstGeom prst="rect">
            <a:avLst/>
          </a:prstGeom>
        </p:spPr>
        <p:txBody>
          <a:bodyPr wrap="square">
            <a:spAutoFit/>
          </a:bodyPr>
          <a:lstStyle>
            <a:defPPr>
              <a:defRPr lang="zh-CN"/>
            </a:defPPr>
            <a:lvl1pPr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1pPr>
            <a:lvl2pPr marL="457200"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2pPr>
            <a:lvl3pPr marL="914400"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3pPr>
            <a:lvl4pPr marL="1371600"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4pPr>
            <a:lvl5pPr marL="1828800" algn="l" rtl="0" eaLnBrk="0" fontAlgn="base" hangingPunct="0">
              <a:spcBef>
                <a:spcPct val="0"/>
              </a:spcBef>
              <a:spcAft>
                <a:spcPct val="0"/>
              </a:spcAft>
              <a:defRPr kumimoji="1" sz="2800" kern="1200">
                <a:solidFill>
                  <a:srgbClr val="000066"/>
                </a:solidFill>
                <a:latin typeface="Times New Roman" panose="02020603050405020304" charset="0"/>
                <a:ea typeface="隶书" panose="02010509060101010101" pitchFamily="49" charset="-122"/>
                <a:cs typeface="+mn-cs"/>
              </a:defRPr>
            </a:lvl5pPr>
            <a:lvl6pPr marL="2286000" algn="l" defTabSz="914400" rtl="0" eaLnBrk="1" latinLnBrk="0" hangingPunct="1">
              <a:defRPr kumimoji="1" sz="2800" kern="1200">
                <a:solidFill>
                  <a:srgbClr val="000066"/>
                </a:solidFill>
                <a:latin typeface="Times New Roman" panose="02020603050405020304" charset="0"/>
                <a:ea typeface="隶书" panose="02010509060101010101" pitchFamily="49" charset="-122"/>
                <a:cs typeface="+mn-cs"/>
              </a:defRPr>
            </a:lvl6pPr>
            <a:lvl7pPr marL="2743200" algn="l" defTabSz="914400" rtl="0" eaLnBrk="1" latinLnBrk="0" hangingPunct="1">
              <a:defRPr kumimoji="1" sz="2800" kern="1200">
                <a:solidFill>
                  <a:srgbClr val="000066"/>
                </a:solidFill>
                <a:latin typeface="Times New Roman" panose="02020603050405020304" charset="0"/>
                <a:ea typeface="隶书" panose="02010509060101010101" pitchFamily="49" charset="-122"/>
                <a:cs typeface="+mn-cs"/>
              </a:defRPr>
            </a:lvl7pPr>
            <a:lvl8pPr marL="3200400" algn="l" defTabSz="914400" rtl="0" eaLnBrk="1" latinLnBrk="0" hangingPunct="1">
              <a:defRPr kumimoji="1" sz="2800" kern="1200">
                <a:solidFill>
                  <a:srgbClr val="000066"/>
                </a:solidFill>
                <a:latin typeface="Times New Roman" panose="02020603050405020304" charset="0"/>
                <a:ea typeface="隶书" panose="02010509060101010101" pitchFamily="49" charset="-122"/>
                <a:cs typeface="+mn-cs"/>
              </a:defRPr>
            </a:lvl8pPr>
            <a:lvl9pPr marL="3657600" algn="l" defTabSz="914400" rtl="0" eaLnBrk="1" latinLnBrk="0" hangingPunct="1">
              <a:defRPr kumimoji="1" sz="2800" kern="1200">
                <a:solidFill>
                  <a:srgbClr val="000066"/>
                </a:solidFill>
                <a:latin typeface="Times New Roman" panose="02020603050405020304" charset="0"/>
                <a:ea typeface="隶书" panose="02010509060101010101" pitchFamily="49" charset="-122"/>
                <a:cs typeface="+mn-cs"/>
              </a:defRPr>
            </a:lvl9pPr>
          </a:lstStyle>
          <a:p>
            <a:r>
              <a:rPr lang="en-US" altLang="zh-CN" sz="2000" b="1" kern="0" dirty="0">
                <a:ea typeface="黑体" panose="02010609060101010101" pitchFamily="49" charset="-122"/>
              </a:rPr>
              <a:t>GW170817:</a:t>
            </a:r>
            <a:r>
              <a:rPr lang="zh-CN" altLang="en-US" sz="2000" b="1" kern="0" dirty="0">
                <a:ea typeface="黑体" panose="02010609060101010101" pitchFamily="49" charset="-122"/>
              </a:rPr>
              <a:t> </a:t>
            </a:r>
            <a:r>
              <a:rPr lang="en-US" altLang="zh-CN" sz="2000" b="1" kern="0" dirty="0">
                <a:solidFill>
                  <a:srgbClr val="FF0000"/>
                </a:solidFill>
                <a:ea typeface="黑体" panose="02010609060101010101" pitchFamily="49" charset="-122"/>
              </a:rPr>
              <a:t>the</a:t>
            </a:r>
            <a:r>
              <a:rPr lang="zh-CN" altLang="en-US" sz="2000" b="1" kern="0" dirty="0">
                <a:solidFill>
                  <a:srgbClr val="FF0000"/>
                </a:solidFill>
                <a:ea typeface="黑体" panose="02010609060101010101" pitchFamily="49" charset="-122"/>
              </a:rPr>
              <a:t> </a:t>
            </a:r>
            <a:r>
              <a:rPr lang="en-US" altLang="zh-CN" sz="2000" b="1" kern="0" dirty="0">
                <a:solidFill>
                  <a:srgbClr val="FF0000"/>
                </a:solidFill>
                <a:ea typeface="黑体" panose="02010609060101010101" pitchFamily="49" charset="-122"/>
              </a:rPr>
              <a:t>first</a:t>
            </a:r>
            <a:r>
              <a:rPr lang="zh-CN" altLang="en-US" sz="2000" b="1" kern="0" dirty="0">
                <a:solidFill>
                  <a:srgbClr val="FF0000"/>
                </a:solidFill>
                <a:ea typeface="黑体" panose="02010609060101010101" pitchFamily="49" charset="-122"/>
              </a:rPr>
              <a:t> </a:t>
            </a:r>
            <a:r>
              <a:rPr lang="en-US" altLang="zh-CN" sz="2000" b="1" kern="0" dirty="0">
                <a:solidFill>
                  <a:srgbClr val="FF0000"/>
                </a:solidFill>
                <a:ea typeface="黑体" panose="02010609060101010101" pitchFamily="49" charset="-122"/>
              </a:rPr>
              <a:t>electromagnetic</a:t>
            </a:r>
            <a:r>
              <a:rPr lang="zh-CN" altLang="en-US" sz="2000" b="1" kern="0" dirty="0">
                <a:solidFill>
                  <a:srgbClr val="FF0000"/>
                </a:solidFill>
                <a:ea typeface="黑体" panose="02010609060101010101" pitchFamily="49" charset="-122"/>
              </a:rPr>
              <a:t> </a:t>
            </a:r>
            <a:r>
              <a:rPr lang="en-US" altLang="zh-CN" sz="2000" b="1" kern="0" dirty="0">
                <a:solidFill>
                  <a:srgbClr val="FF0000"/>
                </a:solidFill>
                <a:ea typeface="黑体" panose="02010609060101010101" pitchFamily="49" charset="-122"/>
              </a:rPr>
              <a:t>counterpart</a:t>
            </a:r>
            <a:r>
              <a:rPr lang="zh-CN" altLang="en-US" sz="2000" b="1" kern="0" dirty="0">
                <a:ea typeface="黑体" panose="02010609060101010101" pitchFamily="49" charset="-122"/>
              </a:rPr>
              <a:t> </a:t>
            </a:r>
            <a:r>
              <a:rPr lang="en-US" altLang="zh-CN" sz="2000" b="1" kern="0" dirty="0">
                <a:ea typeface="黑体" panose="02010609060101010101" pitchFamily="49" charset="-122"/>
              </a:rPr>
              <a:t>of</a:t>
            </a:r>
            <a:r>
              <a:rPr lang="zh-CN" altLang="en-US" sz="2000" b="1" kern="0" dirty="0">
                <a:ea typeface="黑体" panose="02010609060101010101" pitchFamily="49" charset="-122"/>
              </a:rPr>
              <a:t> </a:t>
            </a:r>
            <a:r>
              <a:rPr lang="en-US" altLang="zh-CN" sz="2000" b="1" kern="0" dirty="0">
                <a:ea typeface="黑体" panose="02010609060101010101" pitchFamily="49" charset="-122"/>
              </a:rPr>
              <a:t>GW</a:t>
            </a:r>
            <a:r>
              <a:rPr lang="zh-CN" altLang="en-US" sz="2000" b="1" kern="0" dirty="0">
                <a:ea typeface="黑体" panose="02010609060101010101" pitchFamily="49" charset="-122"/>
              </a:rPr>
              <a:t> </a:t>
            </a:r>
            <a:r>
              <a:rPr lang="en-US" altLang="zh-CN" sz="2000" b="1" kern="0" dirty="0">
                <a:ea typeface="黑体" panose="02010609060101010101" pitchFamily="49" charset="-122"/>
              </a:rPr>
              <a:t>event</a:t>
            </a:r>
            <a:r>
              <a:rPr lang="zh-CN" altLang="en-US" sz="2000" b="1" kern="0" dirty="0">
                <a:ea typeface="黑体" panose="02010609060101010101" pitchFamily="49" charset="-122"/>
              </a:rPr>
              <a:t> </a:t>
            </a:r>
            <a:r>
              <a:rPr lang="en-US" altLang="zh-CN" sz="2000" b="1" kern="0" dirty="0">
                <a:ea typeface="黑体" panose="02010609060101010101" pitchFamily="49" charset="-122"/>
              </a:rPr>
              <a:t>has</a:t>
            </a:r>
            <a:r>
              <a:rPr lang="zh-CN" altLang="en-US" sz="2000" b="1" kern="0" dirty="0">
                <a:ea typeface="黑体" panose="02010609060101010101" pitchFamily="49" charset="-122"/>
              </a:rPr>
              <a:t> </a:t>
            </a:r>
            <a:r>
              <a:rPr lang="en-US" altLang="zh-CN" sz="2000" b="1" kern="0" dirty="0">
                <a:ea typeface="黑体" panose="02010609060101010101" pitchFamily="49" charset="-122"/>
              </a:rPr>
              <a:t>been</a:t>
            </a:r>
            <a:r>
              <a:rPr lang="zh-CN" altLang="en-US" sz="2000" b="1" kern="0" dirty="0">
                <a:ea typeface="黑体" panose="02010609060101010101" pitchFamily="49" charset="-122"/>
              </a:rPr>
              <a:t> </a:t>
            </a:r>
            <a:r>
              <a:rPr lang="en-US" altLang="zh-CN" sz="2000" b="1" kern="0" dirty="0">
                <a:ea typeface="黑体" panose="02010609060101010101" pitchFamily="49" charset="-122"/>
              </a:rPr>
              <a:t>detected,</a:t>
            </a:r>
            <a:r>
              <a:rPr lang="zh-CN" altLang="en-US" sz="2000" b="1" kern="0" dirty="0">
                <a:ea typeface="黑体" panose="02010609060101010101" pitchFamily="49" charset="-122"/>
              </a:rPr>
              <a:t> </a:t>
            </a:r>
            <a:r>
              <a:rPr lang="en-US" altLang="zh-CN" sz="2000" b="1" kern="0" dirty="0">
                <a:ea typeface="黑体" panose="02010609060101010101" pitchFamily="49" charset="-122"/>
              </a:rPr>
              <a:t>including</a:t>
            </a:r>
            <a:r>
              <a:rPr lang="zh-CN" altLang="en-US" sz="2000" b="1" kern="0" dirty="0">
                <a:ea typeface="黑体" panose="02010609060101010101" pitchFamily="49" charset="-122"/>
              </a:rPr>
              <a:t> </a:t>
            </a:r>
            <a:r>
              <a:rPr lang="en-US" altLang="zh-CN" sz="2000" b="1" dirty="0">
                <a:solidFill>
                  <a:srgbClr val="FF0000"/>
                </a:solidFill>
                <a:latin typeface="Times" pitchFamily="2" charset="0"/>
              </a:rPr>
              <a:t>sGRB,</a:t>
            </a:r>
            <a:r>
              <a:rPr lang="zh-CN" altLang="en-US" sz="2000" b="1" dirty="0">
                <a:solidFill>
                  <a:srgbClr val="FF0000"/>
                </a:solidFill>
                <a:latin typeface="Times" pitchFamily="2" charset="0"/>
              </a:rPr>
              <a:t> </a:t>
            </a:r>
            <a:r>
              <a:rPr lang="en-US" altLang="zh-CN" sz="2000" b="1" dirty="0">
                <a:solidFill>
                  <a:srgbClr val="FF0000"/>
                </a:solidFill>
                <a:latin typeface="Times" pitchFamily="2" charset="0"/>
              </a:rPr>
              <a:t>x-ray</a:t>
            </a:r>
            <a:r>
              <a:rPr lang="zh-CN" altLang="en-US" sz="2000" b="1" dirty="0">
                <a:solidFill>
                  <a:srgbClr val="FF0000"/>
                </a:solidFill>
                <a:latin typeface="Times" pitchFamily="2" charset="0"/>
              </a:rPr>
              <a:t> </a:t>
            </a:r>
            <a:r>
              <a:rPr lang="en-US" altLang="zh-CN" sz="2000" b="1" dirty="0">
                <a:solidFill>
                  <a:srgbClr val="FF0000"/>
                </a:solidFill>
                <a:latin typeface="Times" pitchFamily="2" charset="0"/>
              </a:rPr>
              <a:t>and</a:t>
            </a:r>
            <a:r>
              <a:rPr lang="zh-CN" altLang="en-US" sz="2000" b="1" dirty="0">
                <a:solidFill>
                  <a:srgbClr val="FF0000"/>
                </a:solidFill>
                <a:latin typeface="Times" pitchFamily="2" charset="0"/>
              </a:rPr>
              <a:t> </a:t>
            </a:r>
            <a:r>
              <a:rPr lang="en-US" altLang="zh-CN" sz="2000" b="1" dirty="0">
                <a:solidFill>
                  <a:srgbClr val="FF0000"/>
                </a:solidFill>
                <a:latin typeface="Times" pitchFamily="2" charset="0"/>
              </a:rPr>
              <a:t>radio</a:t>
            </a:r>
            <a:r>
              <a:rPr lang="zh-CN" altLang="en-US" sz="2000" b="1" dirty="0">
                <a:solidFill>
                  <a:srgbClr val="FF0000"/>
                </a:solidFill>
                <a:latin typeface="Times" pitchFamily="2" charset="0"/>
              </a:rPr>
              <a:t> </a:t>
            </a:r>
            <a:r>
              <a:rPr lang="en-US" altLang="zh-CN" sz="2000" b="1" dirty="0">
                <a:solidFill>
                  <a:srgbClr val="FF0000"/>
                </a:solidFill>
                <a:latin typeface="Times" pitchFamily="2" charset="0"/>
              </a:rPr>
              <a:t>from</a:t>
            </a:r>
            <a:r>
              <a:rPr lang="zh-CN" altLang="en-US" sz="2000" b="1" dirty="0">
                <a:solidFill>
                  <a:srgbClr val="FF0000"/>
                </a:solidFill>
                <a:latin typeface="Times" pitchFamily="2" charset="0"/>
              </a:rPr>
              <a:t> </a:t>
            </a:r>
            <a:r>
              <a:rPr lang="en-US" altLang="zh-CN" sz="2000" b="1" dirty="0">
                <a:solidFill>
                  <a:srgbClr val="FF0000"/>
                </a:solidFill>
                <a:latin typeface="Times" pitchFamily="2" charset="0"/>
              </a:rPr>
              <a:t>afterglow</a:t>
            </a:r>
            <a:r>
              <a:rPr lang="zh-CN" altLang="en-US" sz="2000" b="1" dirty="0">
                <a:solidFill>
                  <a:srgbClr val="FF0000"/>
                </a:solidFill>
                <a:latin typeface="Times" pitchFamily="2" charset="0"/>
              </a:rPr>
              <a:t> </a:t>
            </a:r>
            <a:r>
              <a:rPr lang="en-US" altLang="zh-CN" sz="2000" b="1" dirty="0">
                <a:solidFill>
                  <a:srgbClr val="FF0000"/>
                </a:solidFill>
                <a:latin typeface="Times" pitchFamily="2" charset="0"/>
              </a:rPr>
              <a:t>and</a:t>
            </a:r>
            <a:r>
              <a:rPr lang="zh-CN" altLang="en-US" sz="2000" b="1" dirty="0">
                <a:solidFill>
                  <a:srgbClr val="FF0000"/>
                </a:solidFill>
                <a:latin typeface="Times" pitchFamily="2" charset="0"/>
              </a:rPr>
              <a:t> </a:t>
            </a:r>
            <a:r>
              <a:rPr lang="en-US" altLang="zh-CN" sz="2000" b="1" dirty="0">
                <a:solidFill>
                  <a:srgbClr val="FF0000"/>
                </a:solidFill>
                <a:latin typeface="Times" pitchFamily="2" charset="0"/>
              </a:rPr>
              <a:t>kilonova</a:t>
            </a:r>
            <a:r>
              <a:rPr lang="zh-CN" altLang="en-US" sz="2000" b="1" dirty="0">
                <a:solidFill>
                  <a:srgbClr val="FF0000"/>
                </a:solidFill>
                <a:latin typeface="Times" pitchFamily="2" charset="0"/>
              </a:rPr>
              <a:t> </a:t>
            </a:r>
            <a:r>
              <a:rPr lang="en-US" altLang="zh-CN" sz="2000" b="1" dirty="0">
                <a:solidFill>
                  <a:srgbClr val="FF0000"/>
                </a:solidFill>
                <a:latin typeface="Times" pitchFamily="2" charset="0"/>
              </a:rPr>
              <a:t>emission.</a:t>
            </a:r>
            <a:endParaRPr lang="zh-CN" altLang="en-US" sz="2000" dirty="0"/>
          </a:p>
          <a:p>
            <a:r>
              <a:rPr lang="zh-CN" altLang="en-US" sz="2000" b="1" kern="0" dirty="0">
                <a:ea typeface="黑体" panose="02010609060101010101" pitchFamily="49" charset="-122"/>
              </a:rPr>
              <a:t> </a:t>
            </a:r>
          </a:p>
        </p:txBody>
      </p:sp>
      <p:pic>
        <p:nvPicPr>
          <p:cNvPr id="3" name="Picture 2" descr="GW15091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48" b="3052"/>
          <a:stretch>
            <a:fillRect/>
          </a:stretch>
        </p:blipFill>
        <p:spPr bwMode="auto">
          <a:xfrm>
            <a:off x="109669" y="3644900"/>
            <a:ext cx="3704590" cy="260794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3" cstate="print"/>
          <a:stretch>
            <a:fillRect/>
          </a:stretch>
        </p:blipFill>
        <p:spPr>
          <a:xfrm>
            <a:off x="4283710" y="3611245"/>
            <a:ext cx="4695190" cy="2641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Targets</a:t>
            </a:r>
          </a:p>
        </p:txBody>
      </p:sp>
      <p:sp>
        <p:nvSpPr>
          <p:cNvPr id="3" name="内容占位符 2"/>
          <p:cNvSpPr>
            <a:spLocks noGrp="1"/>
          </p:cNvSpPr>
          <p:nvPr>
            <p:ph idx="1"/>
          </p:nvPr>
        </p:nvSpPr>
        <p:spPr>
          <a:xfrm>
            <a:off x="611505" y="4293235"/>
            <a:ext cx="3268980" cy="2186305"/>
          </a:xfrm>
        </p:spPr>
        <p:txBody>
          <a:bodyPr>
            <a:normAutofit fontScale="70000" lnSpcReduction="20000"/>
          </a:bodyPr>
          <a:lstStyle/>
          <a:p>
            <a:pPr marL="0" indent="0">
              <a:lnSpc>
                <a:spcPct val="120000"/>
              </a:lnSpc>
              <a:buNone/>
            </a:pPr>
            <a:r>
              <a:rPr lang="en-US" altLang="zh-CN" dirty="0"/>
              <a:t>According to the current restrictions on the EoS of NS, when M</a:t>
            </a:r>
            <a:r>
              <a:rPr lang="en-US" altLang="zh-CN" baseline="-25000" dirty="0"/>
              <a:t>BH</a:t>
            </a:r>
            <a:r>
              <a:rPr lang="en-US" altLang="zh-CN" dirty="0"/>
              <a:t>&gt;3M</a:t>
            </a:r>
            <a:r>
              <a:rPr lang="en-US" altLang="zh-CN" baseline="-25000" dirty="0"/>
              <a:t>sun</a:t>
            </a:r>
            <a:r>
              <a:rPr lang="en-US" altLang="zh-CN" dirty="0"/>
              <a:t>, the kilonovae is basically unobservable </a:t>
            </a:r>
            <a:r>
              <a:rPr lang="en-US" altLang="zh-CN" sz="2335" dirty="0">
                <a:gradFill>
                  <a:gsLst>
                    <a:gs pos="0">
                      <a:srgbClr val="14CD68"/>
                    </a:gs>
                    <a:gs pos="100000">
                      <a:srgbClr val="035C7D"/>
                    </a:gs>
                  </a:gsLst>
                  <a:lin scaled="0"/>
                </a:gradFill>
              </a:rPr>
              <a:t>(C.D.Capano et al., arXiv:1908.10352)</a:t>
            </a:r>
            <a:r>
              <a:rPr lang="en-US" altLang="zh-CN" dirty="0"/>
              <a:t>.</a:t>
            </a:r>
          </a:p>
          <a:p>
            <a:endParaRPr lang="en-US" altLang="zh-CN" dirty="0"/>
          </a:p>
          <a:p>
            <a:endParaRPr lang="en-US" altLang="zh-CN" dirty="0"/>
          </a:p>
          <a:p>
            <a:endParaRPr lang="en-US" altLang="zh-CN" dirty="0"/>
          </a:p>
        </p:txBody>
      </p:sp>
      <p:pic>
        <p:nvPicPr>
          <p:cNvPr id="4" name="图片 3"/>
          <p:cNvPicPr>
            <a:picLocks noChangeAspect="1"/>
          </p:cNvPicPr>
          <p:nvPr/>
        </p:nvPicPr>
        <p:blipFill>
          <a:blip r:embed="rId3"/>
          <a:stretch>
            <a:fillRect/>
          </a:stretch>
        </p:blipFill>
        <p:spPr>
          <a:xfrm>
            <a:off x="828278" y="1417697"/>
            <a:ext cx="7779544" cy="2400300"/>
          </a:xfrm>
          <a:prstGeom prst="rect">
            <a:avLst/>
          </a:prstGeom>
        </p:spPr>
      </p:pic>
      <p:pic>
        <p:nvPicPr>
          <p:cNvPr id="5" name="图片 4"/>
          <p:cNvPicPr>
            <a:picLocks noChangeAspect="1"/>
          </p:cNvPicPr>
          <p:nvPr>
            <p:custDataLst>
              <p:tags r:id="rId1"/>
            </p:custDataLst>
          </p:nvPr>
        </p:nvPicPr>
        <p:blipFill>
          <a:blip r:embed="rId4"/>
          <a:stretch>
            <a:fillRect/>
          </a:stretch>
        </p:blipFill>
        <p:spPr>
          <a:xfrm>
            <a:off x="4085590" y="3951605"/>
            <a:ext cx="4742180" cy="267716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lang="en-US" altLang="zh-CN" sz="2000" dirty="0"/>
              <a:t>How to detect?</a:t>
            </a:r>
            <a:endParaRPr lang="zh-CN" altLang="en-US" sz="2000" dirty="0">
              <a:latin typeface="Times" pitchFamily="2" charset="0"/>
            </a:endParaRPr>
          </a:p>
        </p:txBody>
      </p:sp>
      <p:sp>
        <p:nvSpPr>
          <p:cNvPr id="2" name="灯片编号占位符 1"/>
          <p:cNvSpPr>
            <a:spLocks noGrp="1"/>
          </p:cNvSpPr>
          <p:nvPr>
            <p:ph type="sldNum" sz="quarter" idx="12"/>
          </p:nvPr>
        </p:nvSpPr>
        <p:spPr/>
        <p:txBody>
          <a:bodyPr/>
          <a:lstStyle/>
          <a:p>
            <a:fld id="{F00DEF08-CB92-45F9-99F2-620C4DF325D3}" type="slidenum">
              <a:rPr lang="zh-CN" altLang="en-US" sz="790" smtClean="0"/>
              <a:t>31</a:t>
            </a:fld>
            <a:endParaRPr lang="zh-CN" altLang="en-US" sz="790" dirty="0"/>
          </a:p>
        </p:txBody>
      </p:sp>
      <p:grpSp>
        <p:nvGrpSpPr>
          <p:cNvPr id="12" name="组合 11"/>
          <p:cNvGrpSpPr/>
          <p:nvPr/>
        </p:nvGrpSpPr>
        <p:grpSpPr>
          <a:xfrm>
            <a:off x="899661" y="1052723"/>
            <a:ext cx="2984689" cy="2306132"/>
            <a:chOff x="1606384" y="-6287538"/>
            <a:chExt cx="4034050" cy="2915256"/>
          </a:xfrm>
        </p:grpSpPr>
        <p:pic>
          <p:nvPicPr>
            <p:cNvPr id="6" name="图片 5"/>
            <p:cNvPicPr>
              <a:picLocks noChangeAspect="1"/>
            </p:cNvPicPr>
            <p:nvPr/>
          </p:nvPicPr>
          <p:blipFill rotWithShape="1">
            <a:blip r:embed="rId3"/>
            <a:srcRect t="450"/>
            <a:stretch>
              <a:fillRect/>
            </a:stretch>
          </p:blipFill>
          <p:spPr>
            <a:xfrm>
              <a:off x="1606384" y="-6287538"/>
              <a:ext cx="4034050" cy="2915256"/>
            </a:xfrm>
            <a:prstGeom prst="rect">
              <a:avLst/>
            </a:prstGeom>
          </p:spPr>
        </p:pic>
        <p:sp>
          <p:nvSpPr>
            <p:cNvPr id="7" name="矩形 6"/>
            <p:cNvSpPr/>
            <p:nvPr/>
          </p:nvSpPr>
          <p:spPr>
            <a:xfrm>
              <a:off x="3756922" y="-6130281"/>
              <a:ext cx="1637549" cy="465580"/>
            </a:xfrm>
            <a:prstGeom prst="rect">
              <a:avLst/>
            </a:prstGeom>
          </p:spPr>
          <p:txBody>
            <a:bodyPr wrap="none">
              <a:spAutoFit/>
            </a:bodyPr>
            <a:lstStyle/>
            <a:p>
              <a:pPr algn="ctr"/>
              <a:r>
                <a:rPr lang="en-US" altLang="zh-CN" sz="900" dirty="0">
                  <a:latin typeface="Times" pitchFamily="2" charset="0"/>
                </a:rPr>
                <a:t>AT2017gfo</a:t>
              </a:r>
            </a:p>
            <a:p>
              <a:pPr algn="ctr"/>
              <a:r>
                <a:rPr lang="zh-CN" altLang="en-US" sz="900" dirty="0">
                  <a:latin typeface="Times" pitchFamily="2" charset="0"/>
                </a:rPr>
                <a:t>Villar et al.</a:t>
              </a:r>
              <a:r>
                <a:rPr lang="en-US" altLang="zh-CN" sz="900" dirty="0">
                  <a:latin typeface="Times" pitchFamily="2" charset="0"/>
                </a:rPr>
                <a:t>2017</a:t>
              </a:r>
              <a:r>
                <a:rPr lang="zh-CN" altLang="en-US" sz="900" dirty="0">
                  <a:latin typeface="Times" pitchFamily="2" charset="0"/>
                </a:rPr>
                <a:t> </a:t>
              </a:r>
              <a:r>
                <a:rPr lang="en-US" altLang="zh-CN" sz="900" dirty="0">
                  <a:latin typeface="Times" pitchFamily="2" charset="0"/>
                </a:rPr>
                <a:t>ApJL</a:t>
              </a:r>
              <a:endParaRPr lang="zh-CN" altLang="en-US" sz="900" dirty="0">
                <a:latin typeface="Times" pitchFamily="2" charset="0"/>
              </a:endParaRPr>
            </a:p>
          </p:txBody>
        </p:sp>
      </p:grpSp>
      <p:sp>
        <p:nvSpPr>
          <p:cNvPr id="10" name="文本框 9"/>
          <p:cNvSpPr txBox="1"/>
          <p:nvPr/>
        </p:nvSpPr>
        <p:spPr>
          <a:xfrm>
            <a:off x="4757273" y="4091109"/>
            <a:ext cx="4369876" cy="183515"/>
          </a:xfrm>
          <a:prstGeom prst="rect">
            <a:avLst/>
          </a:prstGeom>
          <a:noFill/>
        </p:spPr>
        <p:txBody>
          <a:bodyPr wrap="square" rtlCol="0">
            <a:spAutoFit/>
          </a:bodyPr>
          <a:lstStyle/>
          <a:p>
            <a:pPr marL="342900" indent="-342900">
              <a:buFont typeface="Arial" panose="020B0604020202020204" pitchFamily="34" charset="0"/>
              <a:buChar char="•"/>
            </a:pPr>
            <a:r>
              <a:rPr lang="en-US" altLang="zh-CN" sz="100" dirty="0">
                <a:latin typeface="Times" pitchFamily="2" charset="0"/>
              </a:rPr>
              <a:t>In</a:t>
            </a:r>
            <a:r>
              <a:rPr lang="zh-CN" altLang="en-US" sz="100" dirty="0">
                <a:latin typeface="Times" pitchFamily="2" charset="0"/>
              </a:rPr>
              <a:t> </a:t>
            </a:r>
            <a:r>
              <a:rPr lang="en-US" altLang="zh-CN" sz="100" dirty="0">
                <a:latin typeface="Times" pitchFamily="2" charset="0"/>
              </a:rPr>
              <a:t>O3</a:t>
            </a:r>
            <a:r>
              <a:rPr lang="zh-CN" altLang="en-US" sz="100" dirty="0">
                <a:latin typeface="Times" pitchFamily="2" charset="0"/>
              </a:rPr>
              <a:t> </a:t>
            </a:r>
            <a:r>
              <a:rPr lang="en-US" altLang="zh-CN" sz="100" dirty="0">
                <a:latin typeface="Times" pitchFamily="2" charset="0"/>
              </a:rPr>
              <a:t>stage,</a:t>
            </a:r>
            <a:r>
              <a:rPr lang="zh-CN" altLang="en-US" sz="100" dirty="0">
                <a:latin typeface="Times" pitchFamily="2" charset="0"/>
              </a:rPr>
              <a:t> </a:t>
            </a:r>
            <a:r>
              <a:rPr lang="en-US" altLang="zh-CN" sz="100" dirty="0">
                <a:latin typeface="Times" pitchFamily="2" charset="0"/>
              </a:rPr>
              <a:t>ZTF</a:t>
            </a:r>
            <a:r>
              <a:rPr lang="zh-CN" altLang="en-US" sz="100" dirty="0">
                <a:latin typeface="Times" pitchFamily="2" charset="0"/>
              </a:rPr>
              <a:t> </a:t>
            </a:r>
            <a:r>
              <a:rPr lang="en-US" altLang="zh-CN" sz="100" dirty="0">
                <a:latin typeface="Times" pitchFamily="2" charset="0"/>
              </a:rPr>
              <a:t>follow-up</a:t>
            </a:r>
            <a:r>
              <a:rPr lang="zh-CN" altLang="en-US" sz="100" dirty="0">
                <a:latin typeface="Times" pitchFamily="2" charset="0"/>
              </a:rPr>
              <a:t> </a:t>
            </a:r>
            <a:r>
              <a:rPr lang="en-US" altLang="zh-CN" sz="100" dirty="0">
                <a:latin typeface="Times" pitchFamily="2" charset="0"/>
              </a:rPr>
              <a:t>observed</a:t>
            </a:r>
            <a:r>
              <a:rPr lang="zh-CN" altLang="en-US" sz="100" dirty="0">
                <a:latin typeface="Times" pitchFamily="2" charset="0"/>
              </a:rPr>
              <a:t> </a:t>
            </a:r>
            <a:r>
              <a:rPr lang="en-US" altLang="zh-CN" sz="100" dirty="0">
                <a:latin typeface="Times" pitchFamily="2" charset="0"/>
              </a:rPr>
              <a:t>13</a:t>
            </a:r>
            <a:r>
              <a:rPr lang="zh-CN" altLang="en-US" sz="100" dirty="0">
                <a:latin typeface="Times" pitchFamily="2" charset="0"/>
              </a:rPr>
              <a:t> </a:t>
            </a:r>
            <a:r>
              <a:rPr lang="en-US" altLang="zh-CN" sz="100" dirty="0">
                <a:latin typeface="Times" pitchFamily="2" charset="0"/>
              </a:rPr>
              <a:t>BNS&amp;NSBH</a:t>
            </a:r>
            <a:r>
              <a:rPr lang="zh-CN" altLang="en-US" sz="100" dirty="0">
                <a:latin typeface="Times" pitchFamily="2" charset="0"/>
              </a:rPr>
              <a:t> </a:t>
            </a:r>
            <a:r>
              <a:rPr lang="en-US" altLang="zh-CN" sz="100" dirty="0">
                <a:latin typeface="Times" pitchFamily="2" charset="0"/>
              </a:rPr>
              <a:t>events,</a:t>
            </a:r>
            <a:r>
              <a:rPr lang="zh-CN" altLang="en-US" sz="100" dirty="0">
                <a:latin typeface="Times" pitchFamily="2" charset="0"/>
              </a:rPr>
              <a:t> </a:t>
            </a:r>
            <a:r>
              <a:rPr lang="en-US" altLang="zh-CN" sz="100" dirty="0">
                <a:latin typeface="Times" pitchFamily="2" charset="0"/>
              </a:rPr>
              <a:t>but</a:t>
            </a:r>
            <a:r>
              <a:rPr lang="zh-CN" altLang="en-US" sz="100" dirty="0">
                <a:latin typeface="Times" pitchFamily="2" charset="0"/>
              </a:rPr>
              <a:t> </a:t>
            </a:r>
            <a:r>
              <a:rPr lang="en-US" altLang="zh-CN" sz="100" dirty="0">
                <a:latin typeface="Times" pitchFamily="2" charset="0"/>
              </a:rPr>
              <a:t>detected</a:t>
            </a:r>
            <a:r>
              <a:rPr lang="zh-CN" altLang="en-US" sz="100" dirty="0">
                <a:latin typeface="Times" pitchFamily="2" charset="0"/>
              </a:rPr>
              <a:t> </a:t>
            </a:r>
            <a:r>
              <a:rPr lang="en-US" altLang="zh-CN" sz="100" dirty="0">
                <a:latin typeface="Times" pitchFamily="2" charset="0"/>
              </a:rPr>
              <a:t>zero</a:t>
            </a:r>
            <a:r>
              <a:rPr lang="zh-CN" altLang="en-US" sz="100" dirty="0">
                <a:latin typeface="Times" pitchFamily="2" charset="0"/>
              </a:rPr>
              <a:t> </a:t>
            </a:r>
            <a:r>
              <a:rPr lang="en-US" altLang="zh-CN" sz="100" dirty="0">
                <a:latin typeface="Times" pitchFamily="2" charset="0"/>
              </a:rPr>
              <a:t>kilonova:</a:t>
            </a:r>
          </a:p>
          <a:p>
            <a:pPr marL="800100" lvl="1" indent="-342900">
              <a:buFont typeface="Arial" panose="020B0604020202020204" pitchFamily="34" charset="0"/>
              <a:buChar char="•"/>
            </a:pPr>
            <a:r>
              <a:rPr lang="en-US" altLang="zh-CN" sz="100" dirty="0">
                <a:latin typeface="Times" pitchFamily="2" charset="0"/>
              </a:rPr>
              <a:t>ZTF</a:t>
            </a:r>
            <a:r>
              <a:rPr lang="zh-CN" altLang="en-US" sz="100" dirty="0">
                <a:latin typeface="Times" pitchFamily="2" charset="0"/>
              </a:rPr>
              <a:t> </a:t>
            </a:r>
            <a:r>
              <a:rPr lang="en-US" altLang="zh-CN" sz="100" dirty="0">
                <a:solidFill>
                  <a:srgbClr val="FF0000"/>
                </a:solidFill>
                <a:latin typeface="Times" pitchFamily="2" charset="0"/>
              </a:rPr>
              <a:t>detection</a:t>
            </a:r>
            <a:r>
              <a:rPr lang="zh-CN" altLang="en-US" sz="100" dirty="0">
                <a:solidFill>
                  <a:srgbClr val="FF0000"/>
                </a:solidFill>
                <a:latin typeface="Times" pitchFamily="2" charset="0"/>
              </a:rPr>
              <a:t> </a:t>
            </a:r>
            <a:r>
              <a:rPr lang="en-US" altLang="zh-CN" sz="100" dirty="0">
                <a:solidFill>
                  <a:srgbClr val="FF0000"/>
                </a:solidFill>
                <a:latin typeface="Times" pitchFamily="2" charset="0"/>
              </a:rPr>
              <a:t>depth</a:t>
            </a:r>
          </a:p>
          <a:p>
            <a:pPr marL="800100" lvl="1" indent="-342900">
              <a:buFont typeface="Arial" panose="020B0604020202020204" pitchFamily="34" charset="0"/>
              <a:buChar char="•"/>
            </a:pPr>
            <a:r>
              <a:rPr lang="en-US" altLang="zh-CN" sz="100" dirty="0">
                <a:solidFill>
                  <a:srgbClr val="FF0000"/>
                </a:solidFill>
                <a:latin typeface="Times" pitchFamily="2" charset="0"/>
              </a:rPr>
              <a:t>Insufficient</a:t>
            </a:r>
            <a:r>
              <a:rPr lang="zh-CN" altLang="en-US" sz="100" dirty="0">
                <a:solidFill>
                  <a:srgbClr val="FF0000"/>
                </a:solidFill>
                <a:latin typeface="Times" pitchFamily="2" charset="0"/>
              </a:rPr>
              <a:t> </a:t>
            </a:r>
            <a:r>
              <a:rPr lang="en-US" altLang="zh-CN" sz="100" dirty="0">
                <a:solidFill>
                  <a:srgbClr val="FF0000"/>
                </a:solidFill>
                <a:latin typeface="Times" pitchFamily="2" charset="0"/>
              </a:rPr>
              <a:t>sky</a:t>
            </a:r>
            <a:r>
              <a:rPr lang="zh-CN" altLang="en-US" sz="100" dirty="0">
                <a:solidFill>
                  <a:srgbClr val="FF0000"/>
                </a:solidFill>
                <a:latin typeface="Times" pitchFamily="2" charset="0"/>
              </a:rPr>
              <a:t> </a:t>
            </a:r>
            <a:r>
              <a:rPr lang="en-US" altLang="zh-CN" sz="100" dirty="0">
                <a:solidFill>
                  <a:srgbClr val="FF0000"/>
                </a:solidFill>
                <a:latin typeface="Times" pitchFamily="2" charset="0"/>
              </a:rPr>
              <a:t>coverage</a:t>
            </a:r>
          </a:p>
          <a:p>
            <a:pPr marL="800100" lvl="1" indent="-342900">
              <a:buFont typeface="Arial" panose="020B0604020202020204" pitchFamily="34" charset="0"/>
              <a:buChar char="•"/>
            </a:pPr>
            <a:r>
              <a:rPr lang="en-US" altLang="zh-CN" sz="100" dirty="0">
                <a:solidFill>
                  <a:srgbClr val="FF0000"/>
                </a:solidFill>
                <a:latin typeface="Times" pitchFamily="2" charset="0"/>
              </a:rPr>
              <a:t>Uncertainty</a:t>
            </a:r>
            <a:r>
              <a:rPr lang="zh-CN" altLang="en-US" sz="100" dirty="0">
                <a:solidFill>
                  <a:srgbClr val="FF0000"/>
                </a:solidFill>
                <a:latin typeface="Times" pitchFamily="2" charset="0"/>
              </a:rPr>
              <a:t> </a:t>
            </a:r>
            <a:r>
              <a:rPr lang="en-US" altLang="zh-CN" sz="100" dirty="0">
                <a:latin typeface="Times" pitchFamily="2" charset="0"/>
              </a:rPr>
              <a:t>of</a:t>
            </a:r>
            <a:r>
              <a:rPr lang="zh-CN" altLang="en-US" sz="100" dirty="0">
                <a:latin typeface="Times" pitchFamily="2" charset="0"/>
              </a:rPr>
              <a:t> </a:t>
            </a:r>
            <a:r>
              <a:rPr lang="en-US" altLang="zh-CN" sz="100" dirty="0">
                <a:latin typeface="Times" pitchFamily="2" charset="0"/>
              </a:rPr>
              <a:t>kilonova</a:t>
            </a:r>
            <a:r>
              <a:rPr lang="zh-CN" altLang="en-US" sz="100" dirty="0">
                <a:latin typeface="Times" pitchFamily="2" charset="0"/>
              </a:rPr>
              <a:t> </a:t>
            </a:r>
            <a:r>
              <a:rPr lang="en-US" altLang="zh-CN" sz="100" dirty="0">
                <a:latin typeface="Times" pitchFamily="2" charset="0"/>
              </a:rPr>
              <a:t>from</a:t>
            </a:r>
            <a:r>
              <a:rPr lang="zh-CN" altLang="en-US" sz="100" dirty="0">
                <a:latin typeface="Times" pitchFamily="2" charset="0"/>
              </a:rPr>
              <a:t> </a:t>
            </a:r>
            <a:r>
              <a:rPr lang="en-US" altLang="zh-CN" sz="100" dirty="0">
                <a:latin typeface="Times" pitchFamily="2" charset="0"/>
              </a:rPr>
              <a:t>NSBH</a:t>
            </a:r>
            <a:endParaRPr lang="en-US" altLang="zh-CN" sz="100" dirty="0">
              <a:solidFill>
                <a:srgbClr val="FF0000"/>
              </a:solidFill>
              <a:latin typeface="Times" pitchFamily="2" charset="0"/>
            </a:endParaRPr>
          </a:p>
          <a:p>
            <a:pPr marL="800100" lvl="1" indent="-342900">
              <a:buFont typeface="Arial" panose="020B0604020202020204" pitchFamily="34" charset="0"/>
              <a:buChar char="•"/>
            </a:pPr>
            <a:r>
              <a:rPr lang="en-US" altLang="zh-CN" sz="100" dirty="0">
                <a:latin typeface="Times" pitchFamily="2" charset="0"/>
              </a:rPr>
              <a:t>……</a:t>
            </a:r>
          </a:p>
          <a:p>
            <a:endParaRPr kumimoji="1" lang="en-US" altLang="zh-CN" sz="100" b="1" dirty="0">
              <a:latin typeface="Times" pitchFamily="2" charset="0"/>
            </a:endParaRPr>
          </a:p>
        </p:txBody>
      </p:sp>
      <p:sp>
        <p:nvSpPr>
          <p:cNvPr id="13" name="矩形 12"/>
          <p:cNvSpPr/>
          <p:nvPr/>
        </p:nvSpPr>
        <p:spPr>
          <a:xfrm>
            <a:off x="496137" y="6093165"/>
            <a:ext cx="8151726" cy="368300"/>
          </a:xfrm>
          <a:prstGeom prst="rect">
            <a:avLst/>
          </a:prstGeom>
          <a:ln w="38100">
            <a:solidFill>
              <a:schemeClr val="bg1">
                <a:lumMod val="65000"/>
              </a:schemeClr>
            </a:solidFill>
          </a:ln>
        </p:spPr>
        <p:txBody>
          <a:bodyPr wrap="square">
            <a:spAutoFit/>
          </a:bodyPr>
          <a:lstStyle/>
          <a:p>
            <a:pPr marL="0" lvl="1" algn="ctr"/>
            <a:r>
              <a:rPr lang="en-US" altLang="zh-CN" sz="1800" b="1" dirty="0">
                <a:solidFill>
                  <a:srgbClr val="FF0000"/>
                </a:solidFill>
                <a:latin typeface="Times" pitchFamily="2" charset="0"/>
              </a:rPr>
              <a:t>WFST</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is</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expected</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to</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strength</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the</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detection</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depth</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of</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counterpart</a:t>
            </a:r>
            <a:r>
              <a:rPr lang="zh-CN" altLang="en-US" sz="1800" b="1" dirty="0">
                <a:solidFill>
                  <a:srgbClr val="FF0000"/>
                </a:solidFill>
                <a:latin typeface="Times" pitchFamily="2" charset="0"/>
              </a:rPr>
              <a:t> </a:t>
            </a:r>
            <a:r>
              <a:rPr lang="en-US" altLang="zh-CN" sz="1800" b="1" dirty="0">
                <a:solidFill>
                  <a:srgbClr val="FF0000"/>
                </a:solidFill>
                <a:latin typeface="Times" pitchFamily="2" charset="0"/>
              </a:rPr>
              <a:t>in</a:t>
            </a:r>
            <a:r>
              <a:rPr lang="zh-CN" altLang="en-US" sz="1800" b="1" dirty="0">
                <a:solidFill>
                  <a:srgbClr val="FF0000"/>
                </a:solidFill>
                <a:latin typeface="Times" pitchFamily="2" charset="0"/>
              </a:rPr>
              <a:t> </a:t>
            </a:r>
            <a:r>
              <a:rPr lang="en-GB" altLang="zh-CN" sz="1800" b="1" dirty="0">
                <a:solidFill>
                  <a:srgbClr val="FF0000"/>
                </a:solidFill>
                <a:latin typeface="Times" pitchFamily="2" charset="0"/>
              </a:rPr>
              <a:t>Northern sky</a:t>
            </a:r>
            <a:endParaRPr lang="en-US" altLang="zh-CN" sz="1800" b="1" dirty="0">
              <a:solidFill>
                <a:srgbClr val="FF0000"/>
              </a:solidFill>
              <a:latin typeface="Times" pitchFamily="2" charset="0"/>
            </a:endParaRPr>
          </a:p>
        </p:txBody>
      </p:sp>
      <p:grpSp>
        <p:nvGrpSpPr>
          <p:cNvPr id="19" name="组合 18"/>
          <p:cNvGrpSpPr/>
          <p:nvPr/>
        </p:nvGrpSpPr>
        <p:grpSpPr>
          <a:xfrm>
            <a:off x="4885312" y="1151777"/>
            <a:ext cx="4165142" cy="2218494"/>
            <a:chOff x="6402670" y="540858"/>
            <a:chExt cx="5553522" cy="2957992"/>
          </a:xfrm>
        </p:grpSpPr>
        <p:grpSp>
          <p:nvGrpSpPr>
            <p:cNvPr id="8" name="组合 7"/>
            <p:cNvGrpSpPr>
              <a:grpSpLocks noChangeAspect="1"/>
            </p:cNvGrpSpPr>
            <p:nvPr/>
          </p:nvGrpSpPr>
          <p:grpSpPr>
            <a:xfrm>
              <a:off x="6402670" y="540858"/>
              <a:ext cx="5553522" cy="2957992"/>
              <a:chOff x="4368153" y="4221088"/>
              <a:chExt cx="4637511" cy="2470094"/>
            </a:xfrm>
          </p:grpSpPr>
          <p:pic>
            <p:nvPicPr>
              <p:cNvPr id="4" name="图片 3"/>
              <p:cNvPicPr>
                <a:picLocks noChangeAspect="1"/>
              </p:cNvPicPr>
              <p:nvPr/>
            </p:nvPicPr>
            <p:blipFill>
              <a:blip r:embed="rId4"/>
              <a:stretch>
                <a:fillRect/>
              </a:stretch>
            </p:blipFill>
            <p:spPr>
              <a:xfrm>
                <a:off x="6745451" y="4221088"/>
                <a:ext cx="2260213" cy="2457509"/>
              </a:xfrm>
              <a:prstGeom prst="rect">
                <a:avLst/>
              </a:prstGeom>
            </p:spPr>
          </p:pic>
          <p:pic>
            <p:nvPicPr>
              <p:cNvPr id="5" name="图片 4"/>
              <p:cNvPicPr>
                <a:picLocks noChangeAspect="1"/>
              </p:cNvPicPr>
              <p:nvPr/>
            </p:nvPicPr>
            <p:blipFill>
              <a:blip r:embed="rId5"/>
              <a:stretch>
                <a:fillRect/>
              </a:stretch>
            </p:blipFill>
            <p:spPr>
              <a:xfrm>
                <a:off x="4368153" y="4254975"/>
                <a:ext cx="2305290" cy="2436207"/>
              </a:xfrm>
              <a:prstGeom prst="rect">
                <a:avLst/>
              </a:prstGeom>
            </p:spPr>
          </p:pic>
        </p:grpSp>
        <p:sp>
          <p:nvSpPr>
            <p:cNvPr id="14" name="矩形 13"/>
            <p:cNvSpPr/>
            <p:nvPr/>
          </p:nvSpPr>
          <p:spPr>
            <a:xfrm>
              <a:off x="8377733" y="840340"/>
              <a:ext cx="1708573" cy="306493"/>
            </a:xfrm>
            <a:prstGeom prst="rect">
              <a:avLst/>
            </a:prstGeom>
          </p:spPr>
          <p:txBody>
            <a:bodyPr wrap="none">
              <a:spAutoFit/>
            </a:bodyPr>
            <a:lstStyle/>
            <a:p>
              <a:r>
                <a:rPr lang="zh-CN" altLang="en-US" sz="900" dirty="0">
                  <a:latin typeface="Times" pitchFamily="2" charset="0"/>
                </a:rPr>
                <a:t>Kasliwal et al.</a:t>
              </a:r>
              <a:r>
                <a:rPr lang="en-US" altLang="zh-CN" sz="900" dirty="0">
                  <a:latin typeface="Times" pitchFamily="2" charset="0"/>
                </a:rPr>
                <a:t>2020</a:t>
              </a:r>
              <a:r>
                <a:rPr lang="zh-CN" altLang="en-US" sz="900" dirty="0">
                  <a:latin typeface="Times" pitchFamily="2" charset="0"/>
                </a:rPr>
                <a:t> </a:t>
              </a:r>
              <a:r>
                <a:rPr lang="en-US" altLang="zh-CN" sz="900" dirty="0" err="1">
                  <a:latin typeface="Times" pitchFamily="2" charset="0"/>
                </a:rPr>
                <a:t>ApJ</a:t>
              </a:r>
              <a:endParaRPr lang="zh-CN" altLang="en-US" sz="900" dirty="0">
                <a:latin typeface="Times" pitchFamily="2" charset="0"/>
              </a:endParaRPr>
            </a:p>
          </p:txBody>
        </p:sp>
      </p:grpSp>
      <p:sp>
        <p:nvSpPr>
          <p:cNvPr id="16" name="矩形 15"/>
          <p:cNvSpPr/>
          <p:nvPr/>
        </p:nvSpPr>
        <p:spPr>
          <a:xfrm>
            <a:off x="7793861" y="866459"/>
            <a:ext cx="346075" cy="106680"/>
          </a:xfrm>
          <a:prstGeom prst="rect">
            <a:avLst/>
          </a:prstGeom>
        </p:spPr>
        <p:txBody>
          <a:bodyPr wrap="none">
            <a:spAutoFit/>
          </a:bodyPr>
          <a:lstStyle/>
          <a:p>
            <a:pPr algn="ctr"/>
            <a:r>
              <a:rPr lang="en-US" altLang="zh-CN" sz="100" b="1" dirty="0">
                <a:solidFill>
                  <a:schemeClr val="bg1"/>
                </a:solidFill>
                <a:latin typeface="Times" pitchFamily="2" charset="0"/>
                <a:ea typeface="LANTINGHEI SC DEMIBOLD" panose="02000000000000000000" pitchFamily="2" charset="-122"/>
              </a:rPr>
              <a:t>Introduction</a:t>
            </a:r>
            <a:r>
              <a:rPr lang="zh-CN" altLang="en-US" sz="100" b="1" dirty="0">
                <a:solidFill>
                  <a:schemeClr val="bg1"/>
                </a:solidFill>
                <a:latin typeface="Times" pitchFamily="2" charset="0"/>
                <a:ea typeface="LANTINGHEI SC DEMIBOLD" panose="02000000000000000000" pitchFamily="2" charset="-122"/>
              </a:rPr>
              <a:t> </a:t>
            </a:r>
            <a:r>
              <a:rPr lang="en-US" altLang="zh-CN" sz="100" b="1" dirty="0">
                <a:solidFill>
                  <a:schemeClr val="bg1"/>
                </a:solidFill>
                <a:latin typeface="Times" pitchFamily="2" charset="0"/>
                <a:ea typeface="LANTINGHEI SC DEMIBOLD" panose="02000000000000000000" pitchFamily="2" charset="-122"/>
              </a:rPr>
              <a:t>and</a:t>
            </a:r>
            <a:r>
              <a:rPr lang="zh-CN" altLang="en-US" sz="100" b="1" dirty="0">
                <a:solidFill>
                  <a:schemeClr val="bg1"/>
                </a:solidFill>
                <a:latin typeface="Times" pitchFamily="2" charset="0"/>
                <a:ea typeface="LANTINGHEI SC DEMIBOLD" panose="02000000000000000000" pitchFamily="2" charset="-122"/>
              </a:rPr>
              <a:t> </a:t>
            </a:r>
            <a:r>
              <a:rPr lang="en-US" altLang="zh-CN" sz="100" b="1" dirty="0">
                <a:solidFill>
                  <a:schemeClr val="bg1"/>
                </a:solidFill>
                <a:latin typeface="Times" pitchFamily="2" charset="0"/>
                <a:ea typeface="LANTINGHEI SC DEMIBOLD" panose="02000000000000000000" pitchFamily="2" charset="-122"/>
              </a:rPr>
              <a:t>Background</a:t>
            </a:r>
          </a:p>
        </p:txBody>
      </p:sp>
      <p:sp>
        <p:nvSpPr>
          <p:cNvPr id="18" name="文本框 17"/>
          <p:cNvSpPr txBox="1"/>
          <p:nvPr/>
        </p:nvSpPr>
        <p:spPr>
          <a:xfrm>
            <a:off x="4923734" y="495524"/>
            <a:ext cx="4035973" cy="368300"/>
          </a:xfrm>
          <a:prstGeom prst="rect">
            <a:avLst/>
          </a:prstGeom>
          <a:noFill/>
        </p:spPr>
        <p:txBody>
          <a:bodyPr wrap="square" rtlCol="0">
            <a:spAutoFit/>
          </a:bodyPr>
          <a:lstStyle/>
          <a:p>
            <a:r>
              <a:rPr kumimoji="1" lang="en-US" altLang="zh-CN" sz="1800" b="1" dirty="0">
                <a:solidFill>
                  <a:srgbClr val="00438A"/>
                </a:solidFill>
                <a:latin typeface="Times" pitchFamily="2" charset="0"/>
              </a:rPr>
              <a:t>2.</a:t>
            </a:r>
            <a:r>
              <a:rPr kumimoji="1" lang="zh-CN" altLang="en-US" sz="1800" b="1" dirty="0">
                <a:solidFill>
                  <a:srgbClr val="00438A"/>
                </a:solidFill>
                <a:latin typeface="Times" pitchFamily="2" charset="0"/>
              </a:rPr>
              <a:t> </a:t>
            </a:r>
            <a:r>
              <a:rPr kumimoji="1" lang="en-US" sz="1800" b="1" dirty="0">
                <a:solidFill>
                  <a:srgbClr val="00438A"/>
                </a:solidFill>
                <a:latin typeface="Times" pitchFamily="2" charset="0"/>
              </a:rPr>
              <a:t>ToO observations</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base</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on</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GW</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alert:</a:t>
            </a:r>
            <a:endParaRPr kumimoji="1" lang="zh-CN" altLang="en-US" sz="1800" b="1" dirty="0">
              <a:solidFill>
                <a:srgbClr val="00438A"/>
              </a:solidFill>
              <a:latin typeface="Times" pitchFamily="2" charset="0"/>
            </a:endParaRPr>
          </a:p>
        </p:txBody>
      </p:sp>
      <p:grpSp>
        <p:nvGrpSpPr>
          <p:cNvPr id="15" name="组合 14"/>
          <p:cNvGrpSpPr/>
          <p:nvPr/>
        </p:nvGrpSpPr>
        <p:grpSpPr>
          <a:xfrm>
            <a:off x="35560" y="495300"/>
            <a:ext cx="4967605" cy="5384358"/>
            <a:chOff x="-10079" y="3041778"/>
            <a:chExt cx="6529236" cy="7676885"/>
          </a:xfrm>
        </p:grpSpPr>
        <p:sp>
          <p:nvSpPr>
            <p:cNvPr id="21" name="文本框 20"/>
            <p:cNvSpPr txBox="1"/>
            <p:nvPr/>
          </p:nvSpPr>
          <p:spPr>
            <a:xfrm>
              <a:off x="-10079" y="3041778"/>
              <a:ext cx="6529236" cy="525113"/>
            </a:xfrm>
            <a:prstGeom prst="rect">
              <a:avLst/>
            </a:prstGeom>
            <a:noFill/>
          </p:spPr>
          <p:txBody>
            <a:bodyPr wrap="square" rtlCol="0">
              <a:spAutoFit/>
            </a:bodyPr>
            <a:lstStyle/>
            <a:p>
              <a:r>
                <a:rPr kumimoji="1" lang="en-US" altLang="zh-CN" sz="1800" b="1" dirty="0">
                  <a:solidFill>
                    <a:srgbClr val="00438A"/>
                  </a:solidFill>
                  <a:latin typeface="Times" pitchFamily="2" charset="0"/>
                </a:rPr>
                <a:t>1.</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Random</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search base</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on</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a</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certain</a:t>
              </a:r>
              <a:r>
                <a:rPr kumimoji="1" lang="zh-CN" altLang="en-US" sz="1800" b="1" dirty="0">
                  <a:solidFill>
                    <a:srgbClr val="00438A"/>
                  </a:solidFill>
                  <a:latin typeface="Times" pitchFamily="2" charset="0"/>
                </a:rPr>
                <a:t> </a:t>
              </a:r>
              <a:r>
                <a:rPr kumimoji="1" lang="en-US" altLang="zh-CN" sz="1800" b="1" dirty="0">
                  <a:solidFill>
                    <a:srgbClr val="00438A"/>
                  </a:solidFill>
                  <a:latin typeface="Times" pitchFamily="2" charset="0"/>
                </a:rPr>
                <a:t>survey:</a:t>
              </a:r>
              <a:endParaRPr kumimoji="1" lang="zh-CN" altLang="en-US" sz="1800" b="1" dirty="0">
                <a:solidFill>
                  <a:srgbClr val="00438A"/>
                </a:solidFill>
                <a:latin typeface="Times" pitchFamily="2" charset="0"/>
              </a:endParaRPr>
            </a:p>
          </p:txBody>
        </p:sp>
        <p:sp>
          <p:nvSpPr>
            <p:cNvPr id="22" name="文本框 21"/>
            <p:cNvSpPr txBox="1"/>
            <p:nvPr/>
          </p:nvSpPr>
          <p:spPr>
            <a:xfrm>
              <a:off x="-9990" y="7429463"/>
              <a:ext cx="5990816" cy="3289200"/>
            </a:xfrm>
            <a:prstGeom prst="rect">
              <a:avLst/>
            </a:prstGeom>
            <a:noFill/>
          </p:spPr>
          <p:txBody>
            <a:bodyPr wrap="square" rtlCol="0">
              <a:spAutoFit/>
            </a:bodyPr>
            <a:lstStyle/>
            <a:p>
              <a:r>
                <a:rPr kumimoji="1" lang="zh-CN" altLang="en-US" dirty="0">
                  <a:latin typeface="Times" pitchFamily="2" charset="0"/>
                </a:rPr>
                <a:t> </a:t>
              </a:r>
              <a:r>
                <a:rPr kumimoji="1" lang="en-US" altLang="zh-CN" dirty="0">
                  <a:latin typeface="Times" pitchFamily="2" charset="0"/>
                </a:rPr>
                <a:t>Given</a:t>
              </a:r>
              <a:r>
                <a:rPr kumimoji="1" lang="zh-CN" altLang="en-US" dirty="0">
                  <a:latin typeface="Times" pitchFamily="2" charset="0"/>
                </a:rPr>
                <a:t> </a:t>
              </a:r>
              <a:r>
                <a:rPr kumimoji="1" lang="en-US" altLang="zh-CN" dirty="0">
                  <a:latin typeface="Times" pitchFamily="2" charset="0"/>
                </a:rPr>
                <a:t>the</a:t>
              </a:r>
              <a:r>
                <a:rPr kumimoji="1" lang="zh-CN" altLang="en-US" dirty="0">
                  <a:latin typeface="Times" pitchFamily="2" charset="0"/>
                </a:rPr>
                <a:t> </a:t>
              </a:r>
              <a:r>
                <a:rPr kumimoji="1" lang="en-US" altLang="zh-CN" dirty="0">
                  <a:solidFill>
                    <a:srgbClr val="FF0000"/>
                  </a:solidFill>
                  <a:latin typeface="Times" pitchFamily="2" charset="0"/>
                </a:rPr>
                <a:t>luminosity</a:t>
              </a:r>
              <a:r>
                <a:rPr kumimoji="1" lang="zh-CN" altLang="en-US" dirty="0">
                  <a:latin typeface="Times" pitchFamily="2" charset="0"/>
                </a:rPr>
                <a:t> </a:t>
              </a:r>
              <a:r>
                <a:rPr kumimoji="1" lang="en-US" altLang="zh-CN" dirty="0">
                  <a:latin typeface="Times" pitchFamily="2" charset="0"/>
                </a:rPr>
                <a:t>of</a:t>
              </a:r>
              <a:r>
                <a:rPr kumimoji="1" lang="zh-CN" altLang="en-US" dirty="0">
                  <a:latin typeface="Times" pitchFamily="2" charset="0"/>
                </a:rPr>
                <a:t> </a:t>
              </a:r>
              <a:r>
                <a:rPr kumimoji="1" lang="en-US" altLang="zh-CN" dirty="0">
                  <a:latin typeface="Times" pitchFamily="2" charset="0"/>
                </a:rPr>
                <a:t>kilonova</a:t>
              </a:r>
              <a:r>
                <a:rPr kumimoji="1" lang="zh-CN" altLang="en-US" dirty="0">
                  <a:latin typeface="Times" pitchFamily="2" charset="0"/>
                </a:rPr>
                <a:t> </a:t>
              </a:r>
              <a:r>
                <a:rPr kumimoji="1" lang="en-US" altLang="zh-CN" dirty="0">
                  <a:latin typeface="Times" pitchFamily="2" charset="0"/>
                </a:rPr>
                <a:t>and</a:t>
              </a:r>
              <a:r>
                <a:rPr kumimoji="1" lang="zh-CN" altLang="en-US" dirty="0">
                  <a:latin typeface="Times" pitchFamily="2" charset="0"/>
                </a:rPr>
                <a:t> </a:t>
              </a:r>
              <a:r>
                <a:rPr kumimoji="1" lang="en-US" altLang="zh-CN" dirty="0">
                  <a:latin typeface="Times" pitchFamily="2" charset="0"/>
                </a:rPr>
                <a:t>its</a:t>
              </a:r>
              <a:r>
                <a:rPr kumimoji="1" lang="zh-CN" altLang="en-US" dirty="0">
                  <a:latin typeface="Times" pitchFamily="2" charset="0"/>
                </a:rPr>
                <a:t> </a:t>
              </a:r>
              <a:r>
                <a:rPr kumimoji="1" lang="en-US" altLang="zh-CN" dirty="0">
                  <a:solidFill>
                    <a:srgbClr val="FF0000"/>
                  </a:solidFill>
                  <a:latin typeface="Times" pitchFamily="2" charset="0"/>
                </a:rPr>
                <a:t>event</a:t>
              </a:r>
              <a:r>
                <a:rPr kumimoji="1" lang="zh-CN" altLang="en-US" dirty="0">
                  <a:solidFill>
                    <a:srgbClr val="FF0000"/>
                  </a:solidFill>
                  <a:latin typeface="Times" pitchFamily="2" charset="0"/>
                </a:rPr>
                <a:t> </a:t>
              </a:r>
              <a:r>
                <a:rPr kumimoji="1" lang="en-US" altLang="zh-CN" dirty="0">
                  <a:solidFill>
                    <a:srgbClr val="FF0000"/>
                  </a:solidFill>
                  <a:latin typeface="Times" pitchFamily="2" charset="0"/>
                </a:rPr>
                <a:t>rate</a:t>
              </a:r>
              <a:r>
                <a:rPr kumimoji="1" lang="en-US" altLang="zh-CN" dirty="0">
                  <a:latin typeface="Times" pitchFamily="2" charset="0"/>
                </a:rPr>
                <a:t>,</a:t>
              </a:r>
              <a:r>
                <a:rPr kumimoji="1" lang="zh-CN" altLang="en-US" dirty="0">
                  <a:latin typeface="Times" pitchFamily="2" charset="0"/>
                </a:rPr>
                <a:t>  </a:t>
              </a:r>
              <a:r>
                <a:rPr kumimoji="1" lang="en-US" altLang="zh-CN" dirty="0">
                  <a:latin typeface="Times" pitchFamily="2" charset="0"/>
                </a:rPr>
                <a:t>the</a:t>
              </a:r>
              <a:r>
                <a:rPr kumimoji="1" lang="zh-CN" altLang="en-US" dirty="0">
                  <a:latin typeface="Times" pitchFamily="2" charset="0"/>
                </a:rPr>
                <a:t> </a:t>
              </a:r>
              <a:r>
                <a:rPr kumimoji="1" lang="en-US" altLang="zh-CN" dirty="0">
                  <a:latin typeface="Times" pitchFamily="2" charset="0"/>
                </a:rPr>
                <a:t>detection</a:t>
              </a:r>
              <a:r>
                <a:rPr kumimoji="1" lang="zh-CN" altLang="en-US" dirty="0">
                  <a:latin typeface="Times" pitchFamily="2" charset="0"/>
                </a:rPr>
                <a:t> </a:t>
              </a:r>
              <a:r>
                <a:rPr kumimoji="1" lang="en-US" altLang="zh-CN" dirty="0">
                  <a:latin typeface="Times" pitchFamily="2" charset="0"/>
                </a:rPr>
                <a:t>efficiency</a:t>
              </a:r>
              <a:r>
                <a:rPr kumimoji="1" lang="zh-CN" altLang="en-US" dirty="0">
                  <a:latin typeface="Times" pitchFamily="2" charset="0"/>
                </a:rPr>
                <a:t> </a:t>
              </a:r>
              <a:r>
                <a:rPr kumimoji="1" lang="en-US" altLang="zh-CN" dirty="0">
                  <a:latin typeface="Times" pitchFamily="2" charset="0"/>
                </a:rPr>
                <a:t>is</a:t>
              </a:r>
              <a:r>
                <a:rPr kumimoji="1" lang="zh-CN" altLang="en-US" dirty="0">
                  <a:latin typeface="Times" pitchFamily="2" charset="0"/>
                </a:rPr>
                <a:t> </a:t>
              </a:r>
              <a:r>
                <a:rPr kumimoji="1" lang="en-US" altLang="zh-CN" dirty="0">
                  <a:latin typeface="Times" pitchFamily="2" charset="0"/>
                </a:rPr>
                <a:t>low:</a:t>
              </a:r>
            </a:p>
            <a:p>
              <a:pPr marL="285750" indent="-285750">
                <a:buFont typeface="Arial" panose="020B0604020202020204" pitchFamily="34" charset="0"/>
                <a:buChar char="•"/>
              </a:pPr>
              <a:r>
                <a:rPr kumimoji="1" lang="en-US" altLang="zh-CN" dirty="0">
                  <a:solidFill>
                    <a:srgbClr val="FF0000"/>
                  </a:solidFill>
                  <a:latin typeface="Times" pitchFamily="2" charset="0"/>
                </a:rPr>
                <a:t>~0.2/0.8/20</a:t>
              </a:r>
              <a:r>
                <a:rPr kumimoji="1" lang="zh-CN" altLang="en-US" dirty="0">
                  <a:solidFill>
                    <a:srgbClr val="FF0000"/>
                  </a:solidFill>
                  <a:latin typeface="Times" pitchFamily="2" charset="0"/>
                </a:rPr>
                <a:t> </a:t>
              </a:r>
              <a:r>
                <a:rPr kumimoji="1" lang="en-US" altLang="zh-CN" dirty="0">
                  <a:solidFill>
                    <a:srgbClr val="FF0000"/>
                  </a:solidFill>
                  <a:latin typeface="Times" pitchFamily="2" charset="0"/>
                </a:rPr>
                <a:t>yr</a:t>
              </a:r>
              <a:r>
                <a:rPr kumimoji="1" lang="en-US" altLang="zh-CN" baseline="30000" dirty="0">
                  <a:solidFill>
                    <a:srgbClr val="FF0000"/>
                  </a:solidFill>
                  <a:latin typeface="Times" pitchFamily="2" charset="0"/>
                </a:rPr>
                <a:t>-1</a:t>
              </a:r>
              <a:r>
                <a:rPr kumimoji="1" lang="zh-CN" altLang="en-US" dirty="0">
                  <a:solidFill>
                    <a:srgbClr val="FF0000"/>
                  </a:solidFill>
                  <a:latin typeface="Times" pitchFamily="2" charset="0"/>
                </a:rPr>
                <a:t> </a:t>
              </a:r>
              <a:r>
                <a:rPr kumimoji="1" lang="en-US" altLang="zh-CN" dirty="0">
                  <a:latin typeface="Times" pitchFamily="2" charset="0"/>
                </a:rPr>
                <a:t>for</a:t>
              </a:r>
              <a:r>
                <a:rPr kumimoji="1" lang="zh-CN" altLang="en-US" dirty="0">
                  <a:latin typeface="Times" pitchFamily="2" charset="0"/>
                </a:rPr>
                <a:t> </a:t>
              </a:r>
              <a:r>
                <a:rPr kumimoji="1" lang="en-US" altLang="zh-CN" dirty="0">
                  <a:latin typeface="Times" pitchFamily="2" charset="0"/>
                </a:rPr>
                <a:t>ZTF/WFST/LSST</a:t>
              </a:r>
              <a:r>
                <a:rPr kumimoji="1" lang="zh-CN" altLang="en-US" dirty="0">
                  <a:latin typeface="Times" pitchFamily="2" charset="0"/>
                </a:rPr>
                <a:t> </a:t>
              </a:r>
              <a:r>
                <a:rPr kumimoji="1" lang="en-US" altLang="zh-CN" dirty="0">
                  <a:solidFill>
                    <a:schemeClr val="bg1">
                      <a:lumMod val="50000"/>
                    </a:schemeClr>
                  </a:solidFill>
                  <a:latin typeface="Times" pitchFamily="2" charset="0"/>
                </a:rPr>
                <a:t>(Zhu</a:t>
              </a:r>
              <a:r>
                <a:rPr kumimoji="1" lang="zh-CN" altLang="en-US" dirty="0">
                  <a:solidFill>
                    <a:schemeClr val="bg1">
                      <a:lumMod val="50000"/>
                    </a:schemeClr>
                  </a:solidFill>
                  <a:latin typeface="Times" pitchFamily="2" charset="0"/>
                </a:rPr>
                <a:t> </a:t>
              </a:r>
              <a:r>
                <a:rPr kumimoji="1" lang="en-US" altLang="zh-CN" dirty="0">
                  <a:solidFill>
                    <a:schemeClr val="bg1">
                      <a:lumMod val="50000"/>
                    </a:schemeClr>
                  </a:solidFill>
                  <a:latin typeface="Times" pitchFamily="2" charset="0"/>
                </a:rPr>
                <a:t>et</a:t>
              </a:r>
              <a:r>
                <a:rPr kumimoji="1" lang="zh-CN" altLang="en-US" dirty="0">
                  <a:solidFill>
                    <a:schemeClr val="bg1">
                      <a:lumMod val="50000"/>
                    </a:schemeClr>
                  </a:solidFill>
                  <a:latin typeface="Times" pitchFamily="2" charset="0"/>
                </a:rPr>
                <a:t> </a:t>
              </a:r>
              <a:r>
                <a:rPr kumimoji="1" lang="en-US" altLang="zh-CN" dirty="0">
                  <a:solidFill>
                    <a:schemeClr val="bg1">
                      <a:lumMod val="50000"/>
                    </a:schemeClr>
                  </a:solidFill>
                  <a:latin typeface="Times" pitchFamily="2" charset="0"/>
                </a:rPr>
                <a:t>al.2021</a:t>
              </a:r>
              <a:r>
                <a:rPr kumimoji="1" lang="zh-CN" altLang="en-US" dirty="0">
                  <a:solidFill>
                    <a:schemeClr val="bg1">
                      <a:lumMod val="50000"/>
                    </a:schemeClr>
                  </a:solidFill>
                  <a:latin typeface="Times" pitchFamily="2" charset="0"/>
                </a:rPr>
                <a:t> </a:t>
              </a:r>
              <a:r>
                <a:rPr kumimoji="1" lang="en-US" altLang="zh-CN" dirty="0">
                  <a:solidFill>
                    <a:schemeClr val="bg1">
                      <a:lumMod val="50000"/>
                    </a:schemeClr>
                  </a:solidFill>
                  <a:latin typeface="Times" pitchFamily="2" charset="0"/>
                </a:rPr>
                <a:t>ApJL)</a:t>
              </a:r>
            </a:p>
            <a:p>
              <a:pPr marL="285750" indent="-285750">
                <a:buFont typeface="Arial" panose="020B0604020202020204" pitchFamily="34" charset="0"/>
                <a:buChar char="•"/>
              </a:pPr>
              <a:r>
                <a:rPr kumimoji="1" lang="en-US" altLang="zh-CN" dirty="0">
                  <a:solidFill>
                    <a:srgbClr val="FF0000"/>
                  </a:solidFill>
                  <a:latin typeface="Times" pitchFamily="2" charset="0"/>
                </a:rPr>
                <a:t>3~6</a:t>
              </a:r>
              <a:r>
                <a:rPr kumimoji="1" lang="zh-CN" altLang="en-US" dirty="0">
                  <a:solidFill>
                    <a:srgbClr val="FF0000"/>
                  </a:solidFill>
                  <a:latin typeface="Times" pitchFamily="2" charset="0"/>
                </a:rPr>
                <a:t> </a:t>
              </a:r>
              <a:r>
                <a:rPr kumimoji="1" lang="en-US" altLang="zh-CN" dirty="0">
                  <a:latin typeface="Times" pitchFamily="2" charset="0"/>
                </a:rPr>
                <a:t>kilonovae</a:t>
              </a:r>
              <a:r>
                <a:rPr kumimoji="1" lang="zh-CN" altLang="en-US" dirty="0">
                  <a:latin typeface="Times" pitchFamily="2" charset="0"/>
                </a:rPr>
                <a:t> </a:t>
              </a:r>
              <a:r>
                <a:rPr kumimoji="1" lang="en-US" altLang="zh-CN" dirty="0">
                  <a:latin typeface="Times" pitchFamily="2" charset="0"/>
                </a:rPr>
                <a:t>for</a:t>
              </a:r>
              <a:r>
                <a:rPr kumimoji="1" lang="zh-CN" altLang="en-US" dirty="0">
                  <a:latin typeface="Times" pitchFamily="2" charset="0"/>
                </a:rPr>
                <a:t> </a:t>
              </a:r>
              <a:r>
                <a:rPr kumimoji="1" lang="en-US" altLang="zh-CN" dirty="0">
                  <a:latin typeface="Times" pitchFamily="2" charset="0"/>
                </a:rPr>
                <a:t>LSST</a:t>
              </a:r>
              <a:r>
                <a:rPr kumimoji="1" lang="zh-CN" altLang="en-US" dirty="0">
                  <a:latin typeface="Times" pitchFamily="2" charset="0"/>
                </a:rPr>
                <a:t> </a:t>
              </a:r>
              <a:r>
                <a:rPr kumimoji="1" lang="en-US" altLang="zh-CN" dirty="0">
                  <a:latin typeface="Times" pitchFamily="2" charset="0"/>
                </a:rPr>
                <a:t>per</a:t>
              </a:r>
              <a:r>
                <a:rPr kumimoji="1" lang="zh-CN" altLang="en-US" dirty="0">
                  <a:latin typeface="Times" pitchFamily="2" charset="0"/>
                </a:rPr>
                <a:t> </a:t>
              </a:r>
              <a:r>
                <a:rPr kumimoji="1" lang="en-US" altLang="zh-CN" dirty="0">
                  <a:latin typeface="Times" pitchFamily="2" charset="0"/>
                </a:rPr>
                <a:t>year</a:t>
              </a:r>
              <a:r>
                <a:rPr kumimoji="1" lang="zh-CN" altLang="en-US" dirty="0">
                  <a:latin typeface="Times" pitchFamily="2" charset="0"/>
                </a:rPr>
                <a:t> </a:t>
              </a:r>
              <a:r>
                <a:rPr kumimoji="1" lang="en-US" altLang="zh-CN" dirty="0">
                  <a:solidFill>
                    <a:schemeClr val="bg1">
                      <a:lumMod val="50000"/>
                    </a:schemeClr>
                  </a:solidFill>
                  <a:latin typeface="Times" pitchFamily="2" charset="0"/>
                </a:rPr>
                <a:t>(</a:t>
              </a:r>
              <a:r>
                <a:rPr kumimoji="1" lang="en-GB" altLang="zh-CN" dirty="0">
                  <a:solidFill>
                    <a:schemeClr val="bg1">
                      <a:lumMod val="50000"/>
                    </a:schemeClr>
                  </a:solidFill>
                  <a:latin typeface="Times" pitchFamily="2" charset="0"/>
                </a:rPr>
                <a:t>Cowperthwaite</a:t>
              </a:r>
              <a:r>
                <a:rPr kumimoji="1" lang="zh-CN" altLang="en-US" dirty="0">
                  <a:solidFill>
                    <a:schemeClr val="bg1">
                      <a:lumMod val="50000"/>
                    </a:schemeClr>
                  </a:solidFill>
                  <a:latin typeface="Times" pitchFamily="2" charset="0"/>
                </a:rPr>
                <a:t> </a:t>
              </a:r>
              <a:r>
                <a:rPr kumimoji="1" lang="en-US" altLang="zh-CN" dirty="0">
                  <a:solidFill>
                    <a:schemeClr val="bg1">
                      <a:lumMod val="50000"/>
                    </a:schemeClr>
                  </a:solidFill>
                  <a:latin typeface="Times" pitchFamily="2" charset="0"/>
                </a:rPr>
                <a:t>et</a:t>
              </a:r>
              <a:r>
                <a:rPr kumimoji="1" lang="zh-CN" altLang="en-US" dirty="0">
                  <a:solidFill>
                    <a:schemeClr val="bg1">
                      <a:lumMod val="50000"/>
                    </a:schemeClr>
                  </a:solidFill>
                  <a:latin typeface="Times" pitchFamily="2" charset="0"/>
                </a:rPr>
                <a:t> </a:t>
              </a:r>
              <a:r>
                <a:rPr kumimoji="1" lang="en-US" altLang="zh-CN" dirty="0">
                  <a:solidFill>
                    <a:schemeClr val="bg1">
                      <a:lumMod val="50000"/>
                    </a:schemeClr>
                  </a:solidFill>
                  <a:latin typeface="Times" pitchFamily="2" charset="0"/>
                </a:rPr>
                <a:t>al.2019</a:t>
              </a:r>
              <a:r>
                <a:rPr kumimoji="1" lang="zh-CN" altLang="en-US" dirty="0">
                  <a:solidFill>
                    <a:schemeClr val="bg1">
                      <a:lumMod val="50000"/>
                    </a:schemeClr>
                  </a:solidFill>
                  <a:latin typeface="Times" pitchFamily="2" charset="0"/>
                </a:rPr>
                <a:t> </a:t>
              </a:r>
              <a:r>
                <a:rPr kumimoji="1" lang="en-US" altLang="zh-CN" dirty="0">
                  <a:solidFill>
                    <a:schemeClr val="bg1">
                      <a:lumMod val="50000"/>
                    </a:schemeClr>
                  </a:solidFill>
                  <a:latin typeface="Times" pitchFamily="2" charset="0"/>
                </a:rPr>
                <a:t>ApJL)</a:t>
              </a:r>
            </a:p>
            <a:p>
              <a:r>
                <a:rPr kumimoji="1" lang="en-US" altLang="zh-CN" b="1" dirty="0">
                  <a:solidFill>
                    <a:srgbClr val="00438A"/>
                  </a:solidFill>
                  <a:latin typeface="Times" pitchFamily="2" charset="0"/>
                </a:rPr>
                <a:t>Follow-up</a:t>
              </a:r>
              <a:r>
                <a:rPr kumimoji="1" lang="zh-CN" altLang="en-US" b="1" dirty="0">
                  <a:solidFill>
                    <a:srgbClr val="00438A"/>
                  </a:solidFill>
                  <a:latin typeface="Times" pitchFamily="2" charset="0"/>
                </a:rPr>
                <a:t> </a:t>
              </a:r>
              <a:r>
                <a:rPr kumimoji="1" lang="en-US" altLang="zh-CN" b="1" dirty="0">
                  <a:solidFill>
                    <a:srgbClr val="00438A"/>
                  </a:solidFill>
                  <a:latin typeface="Times" pitchFamily="2" charset="0"/>
                </a:rPr>
                <a:t>observation</a:t>
              </a:r>
              <a:r>
                <a:rPr kumimoji="1" lang="zh-CN" altLang="en-US" b="1" dirty="0">
                  <a:solidFill>
                    <a:srgbClr val="00438A"/>
                  </a:solidFill>
                  <a:latin typeface="Times" pitchFamily="2" charset="0"/>
                </a:rPr>
                <a:t> </a:t>
              </a:r>
              <a:r>
                <a:rPr kumimoji="1" lang="en-US" altLang="zh-CN" b="1" dirty="0">
                  <a:solidFill>
                    <a:srgbClr val="00438A"/>
                  </a:solidFill>
                  <a:latin typeface="Times" pitchFamily="2" charset="0"/>
                </a:rPr>
                <a:t>may</a:t>
              </a:r>
              <a:r>
                <a:rPr kumimoji="1" lang="zh-CN" altLang="en-US" b="1" dirty="0">
                  <a:solidFill>
                    <a:srgbClr val="00438A"/>
                  </a:solidFill>
                  <a:latin typeface="Times" pitchFamily="2" charset="0"/>
                </a:rPr>
                <a:t> </a:t>
              </a:r>
              <a:r>
                <a:rPr kumimoji="1" lang="en-US" altLang="zh-CN" b="1" dirty="0">
                  <a:solidFill>
                    <a:srgbClr val="00438A"/>
                  </a:solidFill>
                  <a:latin typeface="Times" pitchFamily="2" charset="0"/>
                </a:rPr>
                <a:t>be</a:t>
              </a:r>
              <a:r>
                <a:rPr kumimoji="1" lang="zh-CN" altLang="en-US" b="1" dirty="0">
                  <a:solidFill>
                    <a:srgbClr val="00438A"/>
                  </a:solidFill>
                  <a:latin typeface="Times" pitchFamily="2" charset="0"/>
                </a:rPr>
                <a:t> </a:t>
              </a:r>
              <a:r>
                <a:rPr kumimoji="1" lang="en-US" altLang="zh-CN" b="1" dirty="0">
                  <a:solidFill>
                    <a:srgbClr val="00438A"/>
                  </a:solidFill>
                  <a:latin typeface="Times" pitchFamily="2" charset="0"/>
                </a:rPr>
                <a:t>a</a:t>
              </a:r>
              <a:r>
                <a:rPr kumimoji="1" lang="zh-CN" altLang="en-US" b="1" dirty="0">
                  <a:solidFill>
                    <a:srgbClr val="00438A"/>
                  </a:solidFill>
                  <a:latin typeface="Times" pitchFamily="2" charset="0"/>
                </a:rPr>
                <a:t> </a:t>
              </a:r>
              <a:r>
                <a:rPr kumimoji="1" lang="en-US" altLang="zh-CN" b="1" dirty="0">
                  <a:solidFill>
                    <a:srgbClr val="00438A"/>
                  </a:solidFill>
                  <a:latin typeface="Times" pitchFamily="2" charset="0"/>
                </a:rPr>
                <a:t>better</a:t>
              </a:r>
              <a:r>
                <a:rPr kumimoji="1" lang="zh-CN" altLang="en-US" b="1" dirty="0">
                  <a:solidFill>
                    <a:srgbClr val="00438A"/>
                  </a:solidFill>
                  <a:latin typeface="Times" pitchFamily="2" charset="0"/>
                </a:rPr>
                <a:t> </a:t>
              </a:r>
              <a:r>
                <a:rPr kumimoji="1" lang="en-US" altLang="zh-CN" b="1" dirty="0">
                  <a:solidFill>
                    <a:srgbClr val="00438A"/>
                  </a:solidFill>
                  <a:latin typeface="Times" pitchFamily="2" charset="0"/>
                </a:rPr>
                <a:t>choice!</a:t>
              </a:r>
            </a:p>
          </p:txBody>
        </p:sp>
      </p:grpSp>
      <p:sp>
        <p:nvSpPr>
          <p:cNvPr id="23" name="文本框 22"/>
          <p:cNvSpPr txBox="1"/>
          <p:nvPr/>
        </p:nvSpPr>
        <p:spPr>
          <a:xfrm>
            <a:off x="4572000" y="3578860"/>
            <a:ext cx="4373880" cy="2306955"/>
          </a:xfrm>
          <a:prstGeom prst="rect">
            <a:avLst/>
          </a:prstGeom>
          <a:noFill/>
        </p:spPr>
        <p:txBody>
          <a:bodyPr wrap="square" rtlCol="0">
            <a:spAutoFit/>
          </a:bodyPr>
          <a:lstStyle/>
          <a:p>
            <a:pPr marL="342900" indent="-342900">
              <a:buFont typeface="Arial" panose="020B0604020202020204" pitchFamily="34" charset="0"/>
              <a:buChar char="•"/>
            </a:pPr>
            <a:r>
              <a:rPr lang="en-US" altLang="zh-CN" dirty="0">
                <a:latin typeface="Times" pitchFamily="2" charset="0"/>
              </a:rPr>
              <a:t>In</a:t>
            </a:r>
            <a:r>
              <a:rPr lang="zh-CN" altLang="en-US" dirty="0">
                <a:latin typeface="Times" pitchFamily="2" charset="0"/>
              </a:rPr>
              <a:t> </a:t>
            </a:r>
            <a:r>
              <a:rPr lang="en-US" altLang="zh-CN" dirty="0">
                <a:latin typeface="Times" pitchFamily="2" charset="0"/>
              </a:rPr>
              <a:t>O3</a:t>
            </a:r>
            <a:r>
              <a:rPr lang="zh-CN" altLang="en-US" dirty="0">
                <a:latin typeface="Times" pitchFamily="2" charset="0"/>
              </a:rPr>
              <a:t> </a:t>
            </a:r>
            <a:r>
              <a:rPr lang="en-US" altLang="zh-CN" dirty="0">
                <a:latin typeface="Times" pitchFamily="2" charset="0"/>
              </a:rPr>
              <a:t>stage,</a:t>
            </a:r>
            <a:r>
              <a:rPr lang="zh-CN" altLang="en-US" dirty="0">
                <a:latin typeface="Times" pitchFamily="2" charset="0"/>
              </a:rPr>
              <a:t> </a:t>
            </a:r>
            <a:r>
              <a:rPr lang="en-US" altLang="zh-CN" dirty="0">
                <a:latin typeface="Times" pitchFamily="2" charset="0"/>
              </a:rPr>
              <a:t>ZTF</a:t>
            </a:r>
            <a:r>
              <a:rPr lang="zh-CN" altLang="en-US" dirty="0">
                <a:latin typeface="Times" pitchFamily="2" charset="0"/>
              </a:rPr>
              <a:t> </a:t>
            </a:r>
            <a:r>
              <a:rPr lang="en-US" altLang="zh-CN" dirty="0">
                <a:latin typeface="Times" pitchFamily="2" charset="0"/>
              </a:rPr>
              <a:t>follow-up</a:t>
            </a:r>
            <a:r>
              <a:rPr lang="zh-CN" altLang="en-US" dirty="0">
                <a:latin typeface="Times" pitchFamily="2" charset="0"/>
              </a:rPr>
              <a:t> </a:t>
            </a:r>
            <a:r>
              <a:rPr lang="en-US" altLang="zh-CN" dirty="0">
                <a:latin typeface="Times" pitchFamily="2" charset="0"/>
              </a:rPr>
              <a:t>observed</a:t>
            </a:r>
            <a:r>
              <a:rPr lang="zh-CN" altLang="en-US" dirty="0">
                <a:latin typeface="Times" pitchFamily="2" charset="0"/>
              </a:rPr>
              <a:t> </a:t>
            </a:r>
            <a:r>
              <a:rPr lang="en-US" altLang="zh-CN" dirty="0">
                <a:latin typeface="Times" pitchFamily="2" charset="0"/>
              </a:rPr>
              <a:t>13</a:t>
            </a:r>
            <a:r>
              <a:rPr lang="zh-CN" altLang="en-US" dirty="0">
                <a:latin typeface="Times" pitchFamily="2" charset="0"/>
              </a:rPr>
              <a:t> </a:t>
            </a:r>
            <a:r>
              <a:rPr lang="en-US" altLang="zh-CN" dirty="0">
                <a:latin typeface="Times" pitchFamily="2" charset="0"/>
              </a:rPr>
              <a:t>BNS&amp;NSBH</a:t>
            </a:r>
            <a:r>
              <a:rPr lang="zh-CN" altLang="en-US" dirty="0">
                <a:latin typeface="Times" pitchFamily="2" charset="0"/>
              </a:rPr>
              <a:t> </a:t>
            </a:r>
            <a:r>
              <a:rPr lang="en-US" altLang="zh-CN" dirty="0">
                <a:latin typeface="Times" pitchFamily="2" charset="0"/>
              </a:rPr>
              <a:t>events,</a:t>
            </a:r>
            <a:r>
              <a:rPr lang="zh-CN" altLang="en-US" dirty="0">
                <a:latin typeface="Times" pitchFamily="2" charset="0"/>
              </a:rPr>
              <a:t> </a:t>
            </a:r>
            <a:r>
              <a:rPr lang="en-US" altLang="zh-CN" dirty="0">
                <a:latin typeface="Times" pitchFamily="2" charset="0"/>
              </a:rPr>
              <a:t>but</a:t>
            </a:r>
            <a:r>
              <a:rPr lang="zh-CN" altLang="en-US" dirty="0">
                <a:latin typeface="Times" pitchFamily="2" charset="0"/>
              </a:rPr>
              <a:t> </a:t>
            </a:r>
            <a:r>
              <a:rPr lang="en-US" altLang="zh-CN" dirty="0">
                <a:latin typeface="Times" pitchFamily="2" charset="0"/>
              </a:rPr>
              <a:t>detected</a:t>
            </a:r>
            <a:r>
              <a:rPr lang="zh-CN" altLang="en-US" dirty="0">
                <a:latin typeface="Times" pitchFamily="2" charset="0"/>
              </a:rPr>
              <a:t> </a:t>
            </a:r>
            <a:r>
              <a:rPr lang="en-US" altLang="zh-CN" dirty="0">
                <a:latin typeface="Times" pitchFamily="2" charset="0"/>
              </a:rPr>
              <a:t>zero</a:t>
            </a:r>
            <a:r>
              <a:rPr lang="zh-CN" altLang="en-US" dirty="0">
                <a:latin typeface="Times" pitchFamily="2" charset="0"/>
              </a:rPr>
              <a:t> </a:t>
            </a:r>
            <a:r>
              <a:rPr lang="en-US" altLang="zh-CN" dirty="0">
                <a:latin typeface="Times" pitchFamily="2" charset="0"/>
              </a:rPr>
              <a:t>kilonova:</a:t>
            </a:r>
          </a:p>
          <a:p>
            <a:pPr marL="800100" lvl="1" indent="-342900">
              <a:buFont typeface="Arial" panose="020B0604020202020204" pitchFamily="34" charset="0"/>
              <a:buChar char="•"/>
            </a:pPr>
            <a:r>
              <a:rPr lang="en-US" altLang="zh-CN" dirty="0">
                <a:latin typeface="Times" pitchFamily="2" charset="0"/>
              </a:rPr>
              <a:t>ZTF</a:t>
            </a:r>
            <a:r>
              <a:rPr lang="zh-CN" altLang="en-US" dirty="0">
                <a:latin typeface="Times" pitchFamily="2" charset="0"/>
              </a:rPr>
              <a:t> </a:t>
            </a:r>
            <a:r>
              <a:rPr lang="en-US" altLang="zh-CN" dirty="0">
                <a:solidFill>
                  <a:srgbClr val="FF0000"/>
                </a:solidFill>
                <a:latin typeface="Times" pitchFamily="2" charset="0"/>
              </a:rPr>
              <a:t>detection</a:t>
            </a:r>
            <a:r>
              <a:rPr lang="zh-CN" altLang="en-US" dirty="0">
                <a:solidFill>
                  <a:srgbClr val="FF0000"/>
                </a:solidFill>
                <a:latin typeface="Times" pitchFamily="2" charset="0"/>
              </a:rPr>
              <a:t> </a:t>
            </a:r>
            <a:r>
              <a:rPr lang="en-US" altLang="zh-CN" dirty="0">
                <a:solidFill>
                  <a:srgbClr val="FF0000"/>
                </a:solidFill>
                <a:latin typeface="Times" pitchFamily="2" charset="0"/>
              </a:rPr>
              <a:t>depth</a:t>
            </a:r>
          </a:p>
          <a:p>
            <a:pPr marL="800100" lvl="1" indent="-342900">
              <a:buFont typeface="Arial" panose="020B0604020202020204" pitchFamily="34" charset="0"/>
              <a:buChar char="•"/>
            </a:pPr>
            <a:r>
              <a:rPr lang="en-US" altLang="zh-CN" dirty="0">
                <a:solidFill>
                  <a:srgbClr val="FF0000"/>
                </a:solidFill>
                <a:latin typeface="Times" pitchFamily="2" charset="0"/>
              </a:rPr>
              <a:t>Insufficient</a:t>
            </a:r>
            <a:r>
              <a:rPr lang="zh-CN" altLang="en-US" dirty="0">
                <a:solidFill>
                  <a:srgbClr val="FF0000"/>
                </a:solidFill>
                <a:latin typeface="Times" pitchFamily="2" charset="0"/>
              </a:rPr>
              <a:t> </a:t>
            </a:r>
            <a:r>
              <a:rPr lang="en-US" altLang="zh-CN" dirty="0">
                <a:solidFill>
                  <a:srgbClr val="FF0000"/>
                </a:solidFill>
                <a:latin typeface="Times" pitchFamily="2" charset="0"/>
              </a:rPr>
              <a:t>sky</a:t>
            </a:r>
            <a:r>
              <a:rPr lang="zh-CN" altLang="en-US" dirty="0">
                <a:solidFill>
                  <a:srgbClr val="FF0000"/>
                </a:solidFill>
                <a:latin typeface="Times" pitchFamily="2" charset="0"/>
              </a:rPr>
              <a:t> </a:t>
            </a:r>
            <a:r>
              <a:rPr lang="en-US" altLang="zh-CN" dirty="0">
                <a:solidFill>
                  <a:srgbClr val="FF0000"/>
                </a:solidFill>
                <a:latin typeface="Times" pitchFamily="2" charset="0"/>
              </a:rPr>
              <a:t>coverage</a:t>
            </a:r>
          </a:p>
          <a:p>
            <a:pPr marL="800100" lvl="1" indent="-342900">
              <a:buFont typeface="Arial" panose="020B0604020202020204" pitchFamily="34" charset="0"/>
              <a:buChar char="•"/>
            </a:pPr>
            <a:r>
              <a:rPr lang="en-US" altLang="zh-CN" dirty="0">
                <a:solidFill>
                  <a:srgbClr val="FF0000"/>
                </a:solidFill>
                <a:latin typeface="Times" pitchFamily="2" charset="0"/>
              </a:rPr>
              <a:t>Uncertainty</a:t>
            </a:r>
            <a:r>
              <a:rPr lang="zh-CN" altLang="en-US" dirty="0">
                <a:solidFill>
                  <a:srgbClr val="FF0000"/>
                </a:solidFill>
                <a:latin typeface="Times" pitchFamily="2" charset="0"/>
              </a:rPr>
              <a:t> </a:t>
            </a:r>
            <a:r>
              <a:rPr lang="en-US" altLang="zh-CN" dirty="0">
                <a:latin typeface="Times" pitchFamily="2" charset="0"/>
              </a:rPr>
              <a:t>of</a:t>
            </a:r>
            <a:r>
              <a:rPr lang="zh-CN" altLang="en-US" dirty="0">
                <a:latin typeface="Times" pitchFamily="2" charset="0"/>
              </a:rPr>
              <a:t> </a:t>
            </a:r>
            <a:r>
              <a:rPr lang="en-US" altLang="zh-CN" dirty="0">
                <a:latin typeface="Times" pitchFamily="2" charset="0"/>
              </a:rPr>
              <a:t>kilonova</a:t>
            </a:r>
            <a:r>
              <a:rPr lang="zh-CN" altLang="en-US" dirty="0">
                <a:latin typeface="Times" pitchFamily="2" charset="0"/>
              </a:rPr>
              <a:t> </a:t>
            </a:r>
            <a:r>
              <a:rPr lang="en-US" altLang="zh-CN" dirty="0">
                <a:latin typeface="Times" pitchFamily="2" charset="0"/>
              </a:rPr>
              <a:t>from</a:t>
            </a:r>
            <a:r>
              <a:rPr lang="zh-CN" altLang="en-US" dirty="0">
                <a:latin typeface="Times" pitchFamily="2" charset="0"/>
              </a:rPr>
              <a:t> </a:t>
            </a:r>
            <a:r>
              <a:rPr lang="en-US" altLang="zh-CN" dirty="0">
                <a:latin typeface="Times" pitchFamily="2" charset="0"/>
              </a:rPr>
              <a:t>NSBH</a:t>
            </a:r>
            <a:endParaRPr lang="en-US" altLang="zh-CN" dirty="0">
              <a:solidFill>
                <a:srgbClr val="FF0000"/>
              </a:solidFill>
              <a:latin typeface="Times" pitchFamily="2" charset="0"/>
            </a:endParaRPr>
          </a:p>
          <a:p>
            <a:pPr marL="800100" lvl="1" indent="-342900">
              <a:buFont typeface="Arial" panose="020B0604020202020204" pitchFamily="34" charset="0"/>
              <a:buChar char="•"/>
            </a:pPr>
            <a:r>
              <a:rPr lang="en-US" altLang="zh-CN" dirty="0">
                <a:latin typeface="Times" pitchFamily="2" charset="0"/>
              </a:rPr>
              <a:t>……</a:t>
            </a:r>
          </a:p>
          <a:p>
            <a:endParaRPr kumimoji="1" lang="en-US" altLang="zh-CN" b="1" dirty="0">
              <a:latin typeface="Times" pitchFamily="2"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510"/>
            <a:ext cx="3618230" cy="365125"/>
          </a:xfrm>
        </p:spPr>
        <p:txBody>
          <a:bodyPr/>
          <a:lstStyle/>
          <a:p>
            <a:r>
              <a:rPr lang="en-US" altLang="zh-CN" sz="2000"/>
              <a:t>Pipeline for GWE detection</a:t>
            </a:r>
          </a:p>
        </p:txBody>
      </p:sp>
      <p:graphicFrame>
        <p:nvGraphicFramePr>
          <p:cNvPr id="3" name="对象 2"/>
          <p:cNvGraphicFramePr/>
          <p:nvPr/>
        </p:nvGraphicFramePr>
        <p:xfrm>
          <a:off x="35560" y="1124585"/>
          <a:ext cx="8999855" cy="5202555"/>
        </p:xfrm>
        <a:graphic>
          <a:graphicData uri="http://schemas.openxmlformats.org/presentationml/2006/ole">
            <mc:AlternateContent xmlns:mc="http://schemas.openxmlformats.org/markup-compatibility/2006">
              <mc:Choice xmlns:v="urn:schemas-microsoft-com:vml" Requires="v">
                <p:oleObj spid="_x0000_s27738" r:id="rId3" imgW="10991850" imgH="6905625" progId="Paint.Picture">
                  <p:embed/>
                </p:oleObj>
              </mc:Choice>
              <mc:Fallback>
                <p:oleObj r:id="rId3" imgW="10991850" imgH="6905625" progId="Paint.Picture">
                  <p:embed/>
                  <p:pic>
                    <p:nvPicPr>
                      <p:cNvPr id="0" name="图片 3"/>
                      <p:cNvPicPr/>
                      <p:nvPr/>
                    </p:nvPicPr>
                    <p:blipFill>
                      <a:blip r:embed="rId4"/>
                      <a:stretch>
                        <a:fillRect/>
                      </a:stretch>
                    </p:blipFill>
                    <p:spPr>
                      <a:xfrm>
                        <a:off x="35560" y="1124585"/>
                        <a:ext cx="8999855" cy="5202555"/>
                      </a:xfrm>
                      <a:prstGeom prst="rect">
                        <a:avLst/>
                      </a:prstGeom>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510"/>
            <a:ext cx="3080385" cy="365125"/>
          </a:xfrm>
        </p:spPr>
        <p:txBody>
          <a:bodyPr>
            <a:noAutofit/>
          </a:bodyPr>
          <a:lstStyle/>
          <a:p>
            <a:r>
              <a:rPr kumimoji="1" lang="en-US" sz="2000" dirty="0"/>
              <a:t>Simulations for WFST</a:t>
            </a:r>
          </a:p>
        </p:txBody>
      </p:sp>
      <p:sp>
        <p:nvSpPr>
          <p:cNvPr id="3" name="矩形 2"/>
          <p:cNvSpPr/>
          <p:nvPr/>
        </p:nvSpPr>
        <p:spPr>
          <a:xfrm>
            <a:off x="8252089" y="869614"/>
            <a:ext cx="283845" cy="106680"/>
          </a:xfrm>
          <a:prstGeom prst="rect">
            <a:avLst/>
          </a:prstGeom>
        </p:spPr>
        <p:txBody>
          <a:bodyPr wrap="none">
            <a:spAutoFit/>
          </a:bodyPr>
          <a:lstStyle/>
          <a:p>
            <a:pPr algn="ctr"/>
            <a:r>
              <a:rPr lang="en-US" altLang="zh-CN" sz="100" b="1" dirty="0">
                <a:solidFill>
                  <a:schemeClr val="bg1"/>
                </a:solidFill>
                <a:latin typeface="Times" pitchFamily="2" charset="0"/>
                <a:ea typeface="LANTINGHEI SC DEMIBOLD" panose="02000000000000000000" pitchFamily="2" charset="-122"/>
              </a:rPr>
              <a:t>R</a:t>
            </a:r>
            <a:r>
              <a:rPr lang="en-GB" altLang="zh-CN" sz="100" b="1" dirty="0">
                <a:solidFill>
                  <a:schemeClr val="bg1"/>
                </a:solidFill>
                <a:latin typeface="Times" pitchFamily="2" charset="0"/>
                <a:ea typeface="LANTINGHEI SC DEMIBOLD" panose="02000000000000000000" pitchFamily="2" charset="-122"/>
              </a:rPr>
              <a:t>esearch </a:t>
            </a:r>
            <a:r>
              <a:rPr lang="en-US" altLang="zh-CN" sz="100" b="1" dirty="0">
                <a:solidFill>
                  <a:schemeClr val="bg1"/>
                </a:solidFill>
                <a:latin typeface="Times" pitchFamily="2" charset="0"/>
                <a:ea typeface="LANTINGHEI SC DEMIBOLD" panose="02000000000000000000" pitchFamily="2" charset="-122"/>
              </a:rPr>
              <a:t>P</a:t>
            </a:r>
            <a:r>
              <a:rPr lang="en-GB" altLang="zh-CN" sz="100" b="1" dirty="0">
                <a:solidFill>
                  <a:schemeClr val="bg1"/>
                </a:solidFill>
                <a:latin typeface="Times" pitchFamily="2" charset="0"/>
                <a:ea typeface="LANTINGHEI SC DEMIBOLD" panose="02000000000000000000" pitchFamily="2" charset="-122"/>
              </a:rPr>
              <a:t>rogress</a:t>
            </a:r>
          </a:p>
        </p:txBody>
      </p:sp>
      <p:sp>
        <p:nvSpPr>
          <p:cNvPr id="4" name="文本框 3"/>
          <p:cNvSpPr txBox="1"/>
          <p:nvPr/>
        </p:nvSpPr>
        <p:spPr>
          <a:xfrm>
            <a:off x="49000" y="1166918"/>
            <a:ext cx="3142615" cy="4784725"/>
          </a:xfrm>
          <a:prstGeom prst="rect">
            <a:avLst/>
          </a:prstGeom>
          <a:noFill/>
        </p:spPr>
        <p:txBody>
          <a:bodyPr wrap="square" rtlCol="0">
            <a:spAutoFit/>
          </a:bodyPr>
          <a:lstStyle/>
          <a:p>
            <a:r>
              <a:rPr kumimoji="1" lang="en-US" altLang="zh-CN" sz="100" b="1" dirty="0">
                <a:latin typeface="Times" pitchFamily="2" charset="0"/>
              </a:rPr>
              <a:t>on:</a:t>
            </a:r>
            <a:endParaRPr kumimoji="1" lang="en-US" altLang="zh-CN" sz="1200" dirty="0">
              <a:latin typeface="Times" pitchFamily="2" charset="0"/>
            </a:endParaRPr>
          </a:p>
          <a:p>
            <a:pPr>
              <a:buFont typeface="Arial" panose="020B0604020202020204" pitchFamily="34" charset="0"/>
            </a:pPr>
            <a:r>
              <a:rPr kumimoji="1" lang="en-US" altLang="zh-CN" sz="1600" b="1" dirty="0">
                <a:latin typeface="Times" pitchFamily="2" charset="0"/>
                <a:sym typeface="+mn-ea"/>
              </a:rPr>
              <a:t>The</a:t>
            </a:r>
            <a:r>
              <a:rPr kumimoji="1" lang="zh-CN" altLang="en-US" sz="1600" b="1" dirty="0">
                <a:latin typeface="Times" pitchFamily="2" charset="0"/>
                <a:sym typeface="+mn-ea"/>
              </a:rPr>
              <a:t> </a:t>
            </a:r>
            <a:r>
              <a:rPr kumimoji="1" lang="en-US" altLang="zh-CN" sz="1600" b="1" dirty="0">
                <a:latin typeface="Times" pitchFamily="2" charset="0"/>
                <a:sym typeface="+mn-ea"/>
              </a:rPr>
              <a:t>way</a:t>
            </a:r>
            <a:r>
              <a:rPr kumimoji="1" lang="zh-CN" altLang="en-US" sz="1600" b="1" dirty="0">
                <a:latin typeface="Times" pitchFamily="2" charset="0"/>
                <a:sym typeface="+mn-ea"/>
              </a:rPr>
              <a:t> </a:t>
            </a:r>
            <a:r>
              <a:rPr kumimoji="1" lang="en-US" altLang="zh-CN" sz="1600" b="1" dirty="0">
                <a:latin typeface="Times" pitchFamily="2" charset="0"/>
                <a:sym typeface="+mn-ea"/>
              </a:rPr>
              <a:t>for</a:t>
            </a:r>
            <a:r>
              <a:rPr kumimoji="1" lang="zh-CN" altLang="en-US" sz="1600" b="1" dirty="0">
                <a:latin typeface="Times" pitchFamily="2" charset="0"/>
                <a:sym typeface="+mn-ea"/>
              </a:rPr>
              <a:t> </a:t>
            </a:r>
            <a:r>
              <a:rPr kumimoji="1" lang="en-US" altLang="zh-CN" sz="1600" b="1" dirty="0">
                <a:latin typeface="Times" pitchFamily="2" charset="0"/>
                <a:sym typeface="+mn-ea"/>
              </a:rPr>
              <a:t>simulating</a:t>
            </a:r>
            <a:r>
              <a:rPr kumimoji="1" lang="zh-CN" altLang="en-US" sz="1600" b="1" dirty="0">
                <a:latin typeface="Times" pitchFamily="2" charset="0"/>
                <a:sym typeface="+mn-ea"/>
              </a:rPr>
              <a:t> </a:t>
            </a:r>
            <a:r>
              <a:rPr kumimoji="1" lang="en-US" altLang="zh-CN" sz="1600" b="1" dirty="0">
                <a:latin typeface="Times" pitchFamily="2" charset="0"/>
                <a:sym typeface="+mn-ea"/>
              </a:rPr>
              <a:t>kilonova</a:t>
            </a:r>
            <a:r>
              <a:rPr kumimoji="1" lang="zh-CN" altLang="en-US" sz="1600" b="1" dirty="0">
                <a:latin typeface="Times" pitchFamily="2" charset="0"/>
                <a:sym typeface="+mn-ea"/>
              </a:rPr>
              <a:t> </a:t>
            </a:r>
            <a:r>
              <a:rPr kumimoji="1" lang="en-US" altLang="zh-CN" sz="1600" b="1" dirty="0">
                <a:latin typeface="Times" pitchFamily="2" charset="0"/>
                <a:sym typeface="+mn-ea"/>
              </a:rPr>
              <a:t>detection:</a:t>
            </a:r>
            <a:endParaRPr kumimoji="1" lang="en-US" altLang="zh-CN" sz="1600" dirty="0">
              <a:latin typeface="Times" pitchFamily="2" charset="0"/>
            </a:endParaRPr>
          </a:p>
          <a:p>
            <a:pPr marL="285750" indent="-285750">
              <a:buFont typeface="Arial" panose="020B0604020202020204" pitchFamily="34" charset="0"/>
              <a:buChar char="•"/>
            </a:pPr>
            <a:endParaRPr kumimoji="1" lang="en-US" altLang="zh-CN" sz="1600" dirty="0">
              <a:latin typeface="Times" pitchFamily="2" charset="0"/>
            </a:endParaRPr>
          </a:p>
          <a:p>
            <a:pPr marL="285750" indent="-285750">
              <a:buFont typeface="Arial" panose="020B0604020202020204" pitchFamily="34" charset="0"/>
              <a:buChar char="•"/>
            </a:pPr>
            <a:r>
              <a:rPr kumimoji="1" lang="en-US" altLang="zh-CN" sz="1600" dirty="0">
                <a:latin typeface="Times" pitchFamily="2" charset="0"/>
              </a:rPr>
              <a:t>Generate</a:t>
            </a:r>
            <a:r>
              <a:rPr kumimoji="1" lang="zh-CN" altLang="en-US" sz="1600" dirty="0">
                <a:latin typeface="Times" pitchFamily="2" charset="0"/>
              </a:rPr>
              <a:t> </a:t>
            </a:r>
            <a:r>
              <a:rPr kumimoji="1" lang="en-US" altLang="zh-CN" sz="1600" dirty="0">
                <a:latin typeface="Times" pitchFamily="2" charset="0"/>
              </a:rPr>
              <a:t>simulated</a:t>
            </a:r>
            <a:r>
              <a:rPr kumimoji="1" lang="zh-CN" altLang="en-US" sz="1600" dirty="0">
                <a:latin typeface="Times" pitchFamily="2" charset="0"/>
              </a:rPr>
              <a:t> </a:t>
            </a:r>
            <a:r>
              <a:rPr kumimoji="1" lang="en-US" altLang="zh-CN" sz="1600" dirty="0">
                <a:latin typeface="Times" pitchFamily="2" charset="0"/>
              </a:rPr>
              <a:t>image,</a:t>
            </a:r>
            <a:r>
              <a:rPr kumimoji="1" lang="zh-CN" altLang="en-US" sz="1600" dirty="0">
                <a:latin typeface="Times" pitchFamily="2" charset="0"/>
              </a:rPr>
              <a:t> </a:t>
            </a:r>
            <a:r>
              <a:rPr kumimoji="1" lang="en-US" altLang="zh-CN" sz="1600" dirty="0">
                <a:latin typeface="Times" pitchFamily="2" charset="0"/>
              </a:rPr>
              <a:t>do</a:t>
            </a:r>
            <a:r>
              <a:rPr kumimoji="1" lang="zh-CN" altLang="en-US" sz="1600" dirty="0">
                <a:latin typeface="Times" pitchFamily="2" charset="0"/>
              </a:rPr>
              <a:t> </a:t>
            </a:r>
            <a:r>
              <a:rPr kumimoji="1" lang="en-US" altLang="zh-CN" sz="1600" dirty="0">
                <a:latin typeface="Times" pitchFamily="2" charset="0"/>
              </a:rPr>
              <a:t>judgement</a:t>
            </a:r>
            <a:r>
              <a:rPr kumimoji="1" lang="zh-CN" altLang="en-US" sz="1600" dirty="0">
                <a:latin typeface="Times" pitchFamily="2" charset="0"/>
              </a:rPr>
              <a:t> </a:t>
            </a:r>
            <a:r>
              <a:rPr kumimoji="1" lang="en-US" altLang="zh-CN" sz="1600" dirty="0">
                <a:latin typeface="Times" pitchFamily="2" charset="0"/>
              </a:rPr>
              <a:t>according</a:t>
            </a:r>
            <a:r>
              <a:rPr kumimoji="1" lang="zh-CN" altLang="en-US" sz="1600" dirty="0">
                <a:latin typeface="Times" pitchFamily="2" charset="0"/>
              </a:rPr>
              <a:t> </a:t>
            </a:r>
            <a:r>
              <a:rPr kumimoji="1" lang="en-US" altLang="zh-CN" sz="1600" dirty="0">
                <a:latin typeface="Times" pitchFamily="2" charset="0"/>
              </a:rPr>
              <a:t>to</a:t>
            </a:r>
            <a:r>
              <a:rPr kumimoji="1" lang="zh-CN" altLang="en-US" sz="1600" dirty="0">
                <a:latin typeface="Times" pitchFamily="2" charset="0"/>
              </a:rPr>
              <a:t> </a:t>
            </a:r>
            <a:r>
              <a:rPr kumimoji="1" lang="en-US" altLang="zh-CN" sz="1600" dirty="0">
                <a:latin typeface="Times" pitchFamily="2" charset="0"/>
              </a:rPr>
              <a:t>SNR:</a:t>
            </a:r>
          </a:p>
          <a:p>
            <a:pPr marL="742950" lvl="1" indent="-285750">
              <a:buFont typeface="Arial" panose="020B0604020202020204" pitchFamily="34" charset="0"/>
              <a:buChar char="•"/>
            </a:pPr>
            <a:r>
              <a:rPr kumimoji="1" lang="en-US" altLang="zh-CN" sz="1600" dirty="0">
                <a:solidFill>
                  <a:srgbClr val="1503FB"/>
                </a:solidFill>
                <a:latin typeface="Times" pitchFamily="2" charset="0"/>
              </a:rPr>
              <a:t>Noise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from</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host</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galaxy</a:t>
            </a:r>
            <a:r>
              <a:rPr kumimoji="1" lang="zh-CN" altLang="en-US" sz="1600" dirty="0">
                <a:solidFill>
                  <a:srgbClr val="1503FB"/>
                </a:solidFill>
                <a:latin typeface="Times" pitchFamily="2" charset="0"/>
              </a:rPr>
              <a:t> </a:t>
            </a:r>
            <a:r>
              <a:rPr kumimoji="1" lang="en-US" altLang="zh-CN" sz="1600" dirty="0">
                <a:latin typeface="Times" pitchFamily="2" charset="0"/>
              </a:rPr>
              <a:t>and</a:t>
            </a:r>
            <a:r>
              <a:rPr kumimoji="1" lang="zh-CN" altLang="en-US" sz="1600" dirty="0">
                <a:latin typeface="Times" pitchFamily="2" charset="0"/>
              </a:rPr>
              <a:t> </a:t>
            </a:r>
            <a:r>
              <a:rPr kumimoji="1" lang="en-US" altLang="zh-CN" sz="1600" dirty="0">
                <a:latin typeface="Times" pitchFamily="2" charset="0"/>
              </a:rPr>
              <a:t>atmosphere</a:t>
            </a:r>
          </a:p>
          <a:p>
            <a:pPr marL="742950" lvl="1" indent="-285750">
              <a:buFont typeface="Arial" panose="020B0604020202020204" pitchFamily="34" charset="0"/>
              <a:buChar char="•"/>
            </a:pPr>
            <a:r>
              <a:rPr kumimoji="1" lang="en-US" altLang="zh-CN" sz="1600" dirty="0">
                <a:solidFill>
                  <a:srgbClr val="1503FB"/>
                </a:solidFill>
                <a:latin typeface="Times" pitchFamily="2" charset="0"/>
              </a:rPr>
              <a:t>The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effect</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from</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image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subtraction</a:t>
            </a:r>
          </a:p>
          <a:p>
            <a:pPr marL="742950" lvl="1" indent="-285750">
              <a:buFont typeface="Arial" panose="020B0604020202020204" pitchFamily="34" charset="0"/>
              <a:buChar char="•"/>
            </a:pPr>
            <a:endParaRPr kumimoji="1" lang="en-US" altLang="zh-CN" sz="1600" dirty="0">
              <a:solidFill>
                <a:srgbClr val="FF0000"/>
              </a:solidFill>
              <a:latin typeface="Times" pitchFamily="2" charset="0"/>
            </a:endParaRPr>
          </a:p>
          <a:p>
            <a:r>
              <a:rPr kumimoji="1" lang="en-US" altLang="zh-CN" sz="1600" b="1" dirty="0">
                <a:solidFill>
                  <a:srgbClr val="00438A"/>
                </a:solidFill>
                <a:latin typeface="Times" pitchFamily="2" charset="0"/>
              </a:rPr>
              <a:t>The</a:t>
            </a:r>
            <a:r>
              <a:rPr kumimoji="1" lang="zh-CN" altLang="en-US" sz="1600" b="1" dirty="0">
                <a:solidFill>
                  <a:srgbClr val="00438A"/>
                </a:solidFill>
                <a:latin typeface="Times" pitchFamily="2" charset="0"/>
              </a:rPr>
              <a:t> </a:t>
            </a:r>
            <a:r>
              <a:rPr kumimoji="1" lang="en-US" altLang="zh-CN" sz="1600" b="1" dirty="0">
                <a:solidFill>
                  <a:srgbClr val="00438A"/>
                </a:solidFill>
                <a:latin typeface="Times" pitchFamily="2" charset="0"/>
              </a:rPr>
              <a:t>elements</a:t>
            </a:r>
            <a:r>
              <a:rPr kumimoji="1" lang="zh-CN" altLang="en-US" sz="1600" b="1" dirty="0">
                <a:solidFill>
                  <a:srgbClr val="00438A"/>
                </a:solidFill>
                <a:latin typeface="Times" pitchFamily="2" charset="0"/>
              </a:rPr>
              <a:t> </a:t>
            </a:r>
            <a:r>
              <a:rPr kumimoji="1" lang="en-US" altLang="zh-CN" sz="1600" b="1" dirty="0">
                <a:solidFill>
                  <a:srgbClr val="00438A"/>
                </a:solidFill>
                <a:latin typeface="Times" pitchFamily="2" charset="0"/>
              </a:rPr>
              <a:t>of</a:t>
            </a:r>
            <a:r>
              <a:rPr kumimoji="1" lang="zh-CN" altLang="en-US" sz="1600" b="1" dirty="0">
                <a:solidFill>
                  <a:srgbClr val="00438A"/>
                </a:solidFill>
                <a:latin typeface="Times" pitchFamily="2" charset="0"/>
              </a:rPr>
              <a:t> </a:t>
            </a:r>
            <a:r>
              <a:rPr kumimoji="1" lang="en-US" altLang="zh-CN" sz="1600" b="1" dirty="0">
                <a:solidFill>
                  <a:srgbClr val="00438A"/>
                </a:solidFill>
                <a:latin typeface="Times" pitchFamily="2" charset="0"/>
              </a:rPr>
              <a:t>image:</a:t>
            </a:r>
          </a:p>
          <a:p>
            <a:pPr marL="285750" indent="-285750">
              <a:buFont typeface="Arial" panose="020B0604020202020204" pitchFamily="34" charset="0"/>
              <a:buChar char="•"/>
            </a:pPr>
            <a:r>
              <a:rPr kumimoji="1" lang="en-US" altLang="zh-CN" sz="1600" b="1" dirty="0">
                <a:latin typeface="Times" pitchFamily="2" charset="0"/>
              </a:rPr>
              <a:t>Kilonova</a:t>
            </a:r>
            <a:r>
              <a:rPr kumimoji="1" lang="zh-CN" altLang="en-US" sz="1600" b="1" dirty="0">
                <a:latin typeface="Times" pitchFamily="2" charset="0"/>
              </a:rPr>
              <a:t> </a:t>
            </a:r>
            <a:r>
              <a:rPr kumimoji="1" lang="en-US" altLang="zh-CN" sz="1600" b="1" dirty="0">
                <a:latin typeface="Times" pitchFamily="2" charset="0"/>
              </a:rPr>
              <a:t>template:</a:t>
            </a:r>
            <a:r>
              <a:rPr kumimoji="1" lang="zh-CN" altLang="en-US" sz="1600" b="1" dirty="0">
                <a:latin typeface="Times" pitchFamily="2" charset="0"/>
              </a:rPr>
              <a:t> </a:t>
            </a:r>
            <a:endParaRPr kumimoji="1" lang="en-US" altLang="zh-CN" sz="1600" b="1" dirty="0">
              <a:latin typeface="Times" pitchFamily="2" charset="0"/>
            </a:endParaRPr>
          </a:p>
          <a:p>
            <a:pPr marL="742950" lvl="1" indent="-285750">
              <a:buFont typeface="Arial" panose="020B0604020202020204" pitchFamily="34" charset="0"/>
              <a:buChar char="•"/>
            </a:pPr>
            <a:r>
              <a:rPr kumimoji="1" lang="en-US" altLang="zh-CN" sz="1600" dirty="0">
                <a:latin typeface="Times" pitchFamily="2" charset="0"/>
              </a:rPr>
              <a:t>AT2017gfo-like</a:t>
            </a:r>
            <a:r>
              <a:rPr kumimoji="1" lang="zh-CN" altLang="en-US" sz="1600" dirty="0">
                <a:latin typeface="Times" pitchFamily="2" charset="0"/>
              </a:rPr>
              <a:t> </a:t>
            </a:r>
            <a:r>
              <a:rPr kumimoji="1" lang="en-US" altLang="zh-CN" sz="1600" dirty="0">
                <a:latin typeface="Times" pitchFamily="2" charset="0"/>
              </a:rPr>
              <a:t>lightcurve</a:t>
            </a:r>
            <a:r>
              <a:rPr kumimoji="1" lang="zh-CN" altLang="en-US" sz="1600" dirty="0">
                <a:latin typeface="Times" pitchFamily="2" charset="0"/>
              </a:rPr>
              <a:t> </a:t>
            </a:r>
            <a:r>
              <a:rPr kumimoji="1" lang="en-US" altLang="zh-CN" sz="1600" dirty="0">
                <a:latin typeface="Times" pitchFamily="2" charset="0"/>
              </a:rPr>
              <a:t>by</a:t>
            </a:r>
            <a:r>
              <a:rPr kumimoji="1" lang="zh-CN" altLang="en-US" sz="1600" dirty="0">
                <a:latin typeface="Times" pitchFamily="2" charset="0"/>
              </a:rPr>
              <a:t> </a:t>
            </a:r>
            <a:r>
              <a:rPr kumimoji="1" lang="en-US" altLang="zh-CN" sz="1600" dirty="0">
                <a:latin typeface="Times" pitchFamily="2" charset="0"/>
              </a:rPr>
              <a:t>mosfit</a:t>
            </a:r>
          </a:p>
          <a:p>
            <a:pPr marL="742950" lvl="1" indent="-285750">
              <a:buFont typeface="Arial" panose="020B0604020202020204" pitchFamily="34" charset="0"/>
              <a:buChar char="•"/>
            </a:pPr>
            <a:endParaRPr kumimoji="1" lang="en-US" altLang="zh-CN" sz="1600" dirty="0">
              <a:latin typeface="Times" pitchFamily="2" charset="0"/>
            </a:endParaRPr>
          </a:p>
          <a:p>
            <a:pPr marL="285750" indent="-285750">
              <a:buFont typeface="Arial" panose="020B0604020202020204" pitchFamily="34" charset="0"/>
              <a:buChar char="•"/>
            </a:pPr>
            <a:r>
              <a:rPr kumimoji="1" lang="en-US" altLang="zh-CN" sz="1600" b="1" dirty="0">
                <a:latin typeface="Times" pitchFamily="2" charset="0"/>
              </a:rPr>
              <a:t>Host</a:t>
            </a:r>
            <a:r>
              <a:rPr kumimoji="1" lang="zh-CN" altLang="en-US" sz="1600" b="1" dirty="0">
                <a:latin typeface="Times" pitchFamily="2" charset="0"/>
              </a:rPr>
              <a:t> </a:t>
            </a:r>
            <a:r>
              <a:rPr kumimoji="1" lang="en-US" altLang="zh-CN" sz="1600" b="1" dirty="0">
                <a:latin typeface="Times" pitchFamily="2" charset="0"/>
              </a:rPr>
              <a:t>galaxy:</a:t>
            </a:r>
          </a:p>
          <a:p>
            <a:pPr marL="742950" lvl="1" indent="-285750">
              <a:buFont typeface="Arial" panose="020B0604020202020204" pitchFamily="34" charset="0"/>
              <a:buChar char="•"/>
            </a:pPr>
            <a:r>
              <a:rPr kumimoji="1" lang="en-US" altLang="zh-CN" sz="1600" dirty="0">
                <a:latin typeface="Times" pitchFamily="2" charset="0"/>
              </a:rPr>
              <a:t>Use</a:t>
            </a:r>
            <a:r>
              <a:rPr kumimoji="1" lang="zh-CN" altLang="en-US" sz="1600" dirty="0">
                <a:latin typeface="Times" pitchFamily="2" charset="0"/>
              </a:rPr>
              <a:t> </a:t>
            </a:r>
            <a:r>
              <a:rPr kumimoji="1" lang="en-US" altLang="zh-CN" sz="1600" dirty="0">
                <a:latin typeface="Times" pitchFamily="2" charset="0"/>
              </a:rPr>
              <a:t>the</a:t>
            </a:r>
            <a:r>
              <a:rPr kumimoji="1" lang="zh-CN" altLang="en-US" sz="1600" dirty="0">
                <a:latin typeface="Times" pitchFamily="2" charset="0"/>
              </a:rPr>
              <a:t> </a:t>
            </a:r>
            <a:r>
              <a:rPr kumimoji="1" lang="en-US" altLang="zh-CN" sz="1600" dirty="0">
                <a:latin typeface="Times" pitchFamily="2" charset="0"/>
              </a:rPr>
              <a:t>galaxy</a:t>
            </a:r>
            <a:r>
              <a:rPr kumimoji="1" lang="zh-CN" altLang="en-US" sz="1600" dirty="0">
                <a:latin typeface="Times" pitchFamily="2" charset="0"/>
              </a:rPr>
              <a:t> </a:t>
            </a:r>
            <a:r>
              <a:rPr kumimoji="1" lang="en-US" altLang="zh-CN" sz="1600" dirty="0">
                <a:latin typeface="Times" pitchFamily="2" charset="0"/>
              </a:rPr>
              <a:t>in</a:t>
            </a:r>
            <a:r>
              <a:rPr kumimoji="1" lang="zh-CN" altLang="en-US" sz="1600" dirty="0">
                <a:latin typeface="Times" pitchFamily="2" charset="0"/>
              </a:rPr>
              <a:t> </a:t>
            </a:r>
            <a:r>
              <a:rPr kumimoji="1" lang="en-GB" altLang="zh-CN" sz="1600" dirty="0">
                <a:latin typeface="Times" pitchFamily="2" charset="0"/>
              </a:rPr>
              <a:t>synthetic galaxy catalog cosmoDC2</a:t>
            </a:r>
          </a:p>
          <a:p>
            <a:pPr marL="742950" lvl="1" indent="-285750">
              <a:buFont typeface="Arial" panose="020B0604020202020204" pitchFamily="34" charset="0"/>
              <a:buChar char="•"/>
            </a:pPr>
            <a:endParaRPr kumimoji="1" lang="en-US" altLang="zh-CN" sz="1600" dirty="0">
              <a:solidFill>
                <a:srgbClr val="FF0000"/>
              </a:solidFill>
              <a:latin typeface="Times" pitchFamily="2" charset="0"/>
            </a:endParaRPr>
          </a:p>
        </p:txBody>
      </p:sp>
      <p:sp>
        <p:nvSpPr>
          <p:cNvPr id="6" name="矩形 5"/>
          <p:cNvSpPr/>
          <p:nvPr/>
        </p:nvSpPr>
        <p:spPr>
          <a:xfrm>
            <a:off x="4473896" y="3290501"/>
            <a:ext cx="189230" cy="106680"/>
          </a:xfrm>
          <a:prstGeom prst="rect">
            <a:avLst/>
          </a:prstGeom>
        </p:spPr>
        <p:txBody>
          <a:bodyPr wrap="none">
            <a:spAutoFit/>
          </a:bodyPr>
          <a:lstStyle/>
          <a:p>
            <a:r>
              <a:rPr lang="zh-CN" altLang="en-US" sz="100" dirty="0">
                <a:solidFill>
                  <a:srgbClr val="000000"/>
                </a:solidFill>
                <a:latin typeface="PingFang SC" panose="020B0400000000000000" pitchFamily="34" charset="-122"/>
                <a:ea typeface="PingFang SC" panose="020B0400000000000000" pitchFamily="34" charset="-122"/>
              </a:rPr>
              <a:t> </a:t>
            </a:r>
            <a:endParaRPr lang="zh-CN" altLang="en-US" sz="100" dirty="0">
              <a:solidFill>
                <a:srgbClr val="000000"/>
              </a:solidFill>
              <a:effectLst/>
              <a:latin typeface="PingFang SC" panose="020B0400000000000000" pitchFamily="34" charset="-122"/>
              <a:ea typeface="PingFang SC" panose="020B0400000000000000" pitchFamily="34" charset="-122"/>
            </a:endParaRPr>
          </a:p>
        </p:txBody>
      </p:sp>
      <p:grpSp>
        <p:nvGrpSpPr>
          <p:cNvPr id="9" name="组合 8"/>
          <p:cNvGrpSpPr>
            <a:grpSpLocks noChangeAspect="1"/>
          </p:cNvGrpSpPr>
          <p:nvPr/>
        </p:nvGrpSpPr>
        <p:grpSpPr>
          <a:xfrm>
            <a:off x="3142648" y="1494826"/>
            <a:ext cx="5952352" cy="3868347"/>
            <a:chOff x="2711976" y="531575"/>
            <a:chExt cx="9394752" cy="6105513"/>
          </a:xfrm>
        </p:grpSpPr>
        <p:pic>
          <p:nvPicPr>
            <p:cNvPr id="10" name="图片 9"/>
            <p:cNvPicPr>
              <a:picLocks noChangeAspect="1"/>
            </p:cNvPicPr>
            <p:nvPr/>
          </p:nvPicPr>
          <p:blipFill rotWithShape="1">
            <a:blip r:embed="rId3"/>
            <a:srcRect t="22303"/>
            <a:stretch>
              <a:fillRect/>
            </a:stretch>
          </p:blipFill>
          <p:spPr>
            <a:xfrm>
              <a:off x="2711976" y="531575"/>
              <a:ext cx="9394752" cy="6105513"/>
            </a:xfrm>
            <a:prstGeom prst="rect">
              <a:avLst/>
            </a:prstGeom>
            <a:ln>
              <a:solidFill>
                <a:schemeClr val="bg1"/>
              </a:solidFill>
            </a:ln>
          </p:spPr>
        </p:pic>
        <p:sp>
          <p:nvSpPr>
            <p:cNvPr id="11" name="椭圆 10"/>
            <p:cNvSpPr/>
            <p:nvPr/>
          </p:nvSpPr>
          <p:spPr>
            <a:xfrm>
              <a:off x="5672051" y="1219752"/>
              <a:ext cx="1837117" cy="276741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 dirty="0"/>
            </a:p>
          </p:txBody>
        </p:sp>
      </p:grpSp>
      <p:sp>
        <p:nvSpPr>
          <p:cNvPr id="7" name="文本框 6"/>
          <p:cNvSpPr txBox="1"/>
          <p:nvPr/>
        </p:nvSpPr>
        <p:spPr>
          <a:xfrm>
            <a:off x="2483485" y="6452870"/>
            <a:ext cx="5786120" cy="337185"/>
          </a:xfrm>
          <a:prstGeom prst="rect">
            <a:avLst/>
          </a:prstGeom>
          <a:noFill/>
        </p:spPr>
        <p:txBody>
          <a:bodyPr wrap="square" rtlCol="0" anchor="t">
            <a:spAutoFit/>
          </a:bodyPr>
          <a:lstStyle/>
          <a:p>
            <a:r>
              <a:rPr lang="en-US" altLang="zh-CN" sz="1600" dirty="0" err="1">
                <a:solidFill>
                  <a:srgbClr val="FF0000"/>
                </a:solidFill>
              </a:rPr>
              <a:t>Z.Liu</a:t>
            </a:r>
            <a:r>
              <a:rPr lang="en-US" altLang="zh-CN" sz="1600" dirty="0">
                <a:solidFill>
                  <a:srgbClr val="FF0000"/>
                </a:solidFill>
              </a:rPr>
              <a:t>, </a:t>
            </a:r>
            <a:r>
              <a:rPr lang="en-US" altLang="zh-CN" sz="1600" u="sng" dirty="0">
                <a:solidFill>
                  <a:srgbClr val="FF0000"/>
                </a:solidFill>
              </a:rPr>
              <a:t>WZ*</a:t>
            </a:r>
            <a:r>
              <a:rPr lang="en-US" altLang="zh-CN" sz="1600" dirty="0">
                <a:solidFill>
                  <a:srgbClr val="FF0000"/>
                </a:solidFill>
              </a:rPr>
              <a:t>, et al., </a:t>
            </a:r>
            <a:r>
              <a:rPr lang="zh-CN" altLang="en-US" sz="1600" dirty="0">
                <a:solidFill>
                  <a:srgbClr val="FF0000"/>
                </a:solidFill>
              </a:rPr>
              <a:t>A</a:t>
            </a:r>
            <a:r>
              <a:rPr lang="en-US" altLang="zh-CN" sz="1600" dirty="0">
                <a:solidFill>
                  <a:srgbClr val="FF0000"/>
                </a:solidFill>
              </a:rPr>
              <a:t>p</a:t>
            </a:r>
            <a:r>
              <a:rPr lang="zh-CN" altLang="en-US" sz="1600" dirty="0">
                <a:solidFill>
                  <a:srgbClr val="FF0000"/>
                </a:solidFill>
              </a:rPr>
              <a:t>J</a:t>
            </a:r>
            <a:r>
              <a:rPr lang="en-US" altLang="zh-CN" sz="1600" dirty="0">
                <a:solidFill>
                  <a:srgbClr val="FF0000"/>
                </a:solidFill>
              </a:rPr>
              <a:t> 947, 59 (2023)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sz="2000" dirty="0"/>
              <a:t>Simulation Results</a:t>
            </a:r>
          </a:p>
        </p:txBody>
      </p:sp>
      <p:sp>
        <p:nvSpPr>
          <p:cNvPr id="3" name="矩形 2"/>
          <p:cNvSpPr/>
          <p:nvPr/>
        </p:nvSpPr>
        <p:spPr>
          <a:xfrm>
            <a:off x="8252089" y="869614"/>
            <a:ext cx="283845" cy="106680"/>
          </a:xfrm>
          <a:prstGeom prst="rect">
            <a:avLst/>
          </a:prstGeom>
        </p:spPr>
        <p:txBody>
          <a:bodyPr wrap="none">
            <a:spAutoFit/>
          </a:bodyPr>
          <a:lstStyle/>
          <a:p>
            <a:pPr algn="ctr"/>
            <a:r>
              <a:rPr lang="en-US" altLang="zh-CN" sz="100" b="1" dirty="0">
                <a:solidFill>
                  <a:schemeClr val="bg1"/>
                </a:solidFill>
                <a:latin typeface="Times" pitchFamily="2" charset="0"/>
                <a:ea typeface="LANTINGHEI SC DEMIBOLD" panose="02000000000000000000" pitchFamily="2" charset="-122"/>
              </a:rPr>
              <a:t>R</a:t>
            </a:r>
            <a:r>
              <a:rPr lang="en-GB" altLang="zh-CN" sz="100" b="1" dirty="0">
                <a:solidFill>
                  <a:schemeClr val="bg1"/>
                </a:solidFill>
                <a:latin typeface="Times" pitchFamily="2" charset="0"/>
                <a:ea typeface="LANTINGHEI SC DEMIBOLD" panose="02000000000000000000" pitchFamily="2" charset="-122"/>
              </a:rPr>
              <a:t>esearch </a:t>
            </a:r>
            <a:r>
              <a:rPr lang="en-US" altLang="zh-CN" sz="100" b="1" dirty="0">
                <a:solidFill>
                  <a:schemeClr val="bg1"/>
                </a:solidFill>
                <a:latin typeface="Times" pitchFamily="2" charset="0"/>
                <a:ea typeface="LANTINGHEI SC DEMIBOLD" panose="02000000000000000000" pitchFamily="2" charset="-122"/>
              </a:rPr>
              <a:t>P</a:t>
            </a:r>
            <a:r>
              <a:rPr lang="en-GB" altLang="zh-CN" sz="100" b="1" dirty="0">
                <a:solidFill>
                  <a:schemeClr val="bg1"/>
                </a:solidFill>
                <a:latin typeface="Times" pitchFamily="2" charset="0"/>
                <a:ea typeface="LANTINGHEI SC DEMIBOLD" panose="02000000000000000000" pitchFamily="2" charset="-122"/>
              </a:rPr>
              <a:t>rogress</a:t>
            </a:r>
          </a:p>
        </p:txBody>
      </p:sp>
      <p:sp>
        <p:nvSpPr>
          <p:cNvPr id="8" name="灯片编号占位符 1"/>
          <p:cNvSpPr>
            <a:spLocks noGrp="1"/>
          </p:cNvSpPr>
          <p:nvPr>
            <p:ph type="sldNum" sz="quarter" idx="12"/>
          </p:nvPr>
        </p:nvSpPr>
        <p:spPr>
          <a:xfrm>
            <a:off x="8572500" y="5839442"/>
            <a:ext cx="571500" cy="166255"/>
          </a:xfrm>
        </p:spPr>
        <p:txBody>
          <a:bodyPr/>
          <a:lstStyle/>
          <a:p>
            <a:fld id="{A6AAC7D9-B1C4-C240-BE78-4F83A6E576C8}" type="slidenum">
              <a:rPr kumimoji="1" lang="zh-CN" altLang="en-US" sz="790" smtClean="0"/>
              <a:t>34</a:t>
            </a:fld>
            <a:endParaRPr kumimoji="1" lang="zh-CN" altLang="en-US" sz="790" dirty="0"/>
          </a:p>
        </p:txBody>
      </p:sp>
      <p:pic>
        <p:nvPicPr>
          <p:cNvPr id="24" name="图片 23"/>
          <p:cNvPicPr>
            <a:picLocks noChangeAspect="1"/>
          </p:cNvPicPr>
          <p:nvPr>
            <p:custDataLst>
              <p:tags r:id="rId1"/>
            </p:custDataLst>
          </p:nvPr>
        </p:nvPicPr>
        <p:blipFill>
          <a:blip r:embed="rId6"/>
          <a:stretch>
            <a:fillRect/>
          </a:stretch>
        </p:blipFill>
        <p:spPr>
          <a:xfrm>
            <a:off x="3507906" y="764694"/>
            <a:ext cx="5335974" cy="1757546"/>
          </a:xfrm>
          <a:prstGeom prst="rect">
            <a:avLst/>
          </a:prstGeom>
        </p:spPr>
      </p:pic>
      <p:pic>
        <p:nvPicPr>
          <p:cNvPr id="4" name="图片 3"/>
          <p:cNvPicPr>
            <a:picLocks noChangeAspect="1"/>
          </p:cNvPicPr>
          <p:nvPr>
            <p:custDataLst>
              <p:tags r:id="rId2"/>
            </p:custDataLst>
          </p:nvPr>
        </p:nvPicPr>
        <p:blipFill>
          <a:blip r:embed="rId7"/>
          <a:stretch>
            <a:fillRect/>
          </a:stretch>
        </p:blipFill>
        <p:spPr>
          <a:xfrm>
            <a:off x="107782" y="1916327"/>
            <a:ext cx="3194776" cy="4509161"/>
          </a:xfrm>
          <a:prstGeom prst="rect">
            <a:avLst/>
          </a:prstGeom>
        </p:spPr>
      </p:pic>
      <p:pic>
        <p:nvPicPr>
          <p:cNvPr id="21" name="图片 20"/>
          <p:cNvPicPr>
            <a:picLocks noChangeAspect="1"/>
          </p:cNvPicPr>
          <p:nvPr>
            <p:custDataLst>
              <p:tags r:id="rId3"/>
            </p:custDataLst>
          </p:nvPr>
        </p:nvPicPr>
        <p:blipFill>
          <a:blip r:embed="rId8"/>
          <a:stretch>
            <a:fillRect/>
          </a:stretch>
        </p:blipFill>
        <p:spPr>
          <a:xfrm>
            <a:off x="3520423" y="3925622"/>
            <a:ext cx="5239561" cy="1315512"/>
          </a:xfrm>
          <a:prstGeom prst="rect">
            <a:avLst/>
          </a:prstGeom>
        </p:spPr>
      </p:pic>
      <p:sp>
        <p:nvSpPr>
          <p:cNvPr id="5" name="文本框 4"/>
          <p:cNvSpPr txBox="1"/>
          <p:nvPr/>
        </p:nvSpPr>
        <p:spPr>
          <a:xfrm>
            <a:off x="3348355" y="2665730"/>
            <a:ext cx="5654675" cy="922020"/>
          </a:xfrm>
          <a:prstGeom prst="rect">
            <a:avLst/>
          </a:prstGeom>
          <a:noFill/>
        </p:spPr>
        <p:txBody>
          <a:bodyPr wrap="square" rtlCol="0">
            <a:spAutoFit/>
          </a:bodyPr>
          <a:lstStyle/>
          <a:p>
            <a:pPr algn="ctr"/>
            <a:r>
              <a:rPr kumimoji="1" lang="en-US" altLang="zh-CN" dirty="0">
                <a:solidFill>
                  <a:srgbClr val="1503FB"/>
                </a:solidFill>
                <a:latin typeface="Times" pitchFamily="2" charset="0"/>
              </a:rPr>
              <a:t>According</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the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sensitivity</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of</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LVK</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in</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O4</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stage,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with</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30s~90s</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exposures,</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WFST</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can</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detect</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the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most</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kilonovae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which</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locate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in</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WFST’s</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field.</a:t>
            </a:r>
          </a:p>
        </p:txBody>
      </p:sp>
      <p:sp>
        <p:nvSpPr>
          <p:cNvPr id="6" name="文本框 5"/>
          <p:cNvSpPr txBox="1"/>
          <p:nvPr/>
        </p:nvSpPr>
        <p:spPr>
          <a:xfrm>
            <a:off x="3420110" y="5276850"/>
            <a:ext cx="5644515" cy="1476375"/>
          </a:xfrm>
          <a:prstGeom prst="rect">
            <a:avLst/>
          </a:prstGeom>
          <a:noFill/>
        </p:spPr>
        <p:txBody>
          <a:bodyPr wrap="square" rtlCol="0">
            <a:spAutoFit/>
          </a:bodyPr>
          <a:lstStyle/>
          <a:p>
            <a:r>
              <a:rPr kumimoji="1" lang="en-US" altLang="zh-CN" b="1" dirty="0">
                <a:latin typeface="Times" pitchFamily="2" charset="0"/>
              </a:rPr>
              <a:t>Exposure</a:t>
            </a:r>
            <a:r>
              <a:rPr kumimoji="1" lang="zh-CN" altLang="en-US" b="1" dirty="0">
                <a:latin typeface="Times" pitchFamily="2" charset="0"/>
              </a:rPr>
              <a:t> </a:t>
            </a:r>
            <a:r>
              <a:rPr kumimoji="1" lang="en-US" altLang="zh-CN" b="1" dirty="0">
                <a:latin typeface="Times" pitchFamily="2" charset="0"/>
              </a:rPr>
              <a:t>time</a:t>
            </a:r>
            <a:r>
              <a:rPr kumimoji="1" lang="zh-CN" altLang="en-US" b="1" dirty="0">
                <a:latin typeface="Times" pitchFamily="2" charset="0"/>
              </a:rPr>
              <a:t> </a:t>
            </a:r>
            <a:r>
              <a:rPr kumimoji="1" lang="en-US" altLang="zh-CN" b="1" dirty="0">
                <a:latin typeface="Times" pitchFamily="2" charset="0"/>
              </a:rPr>
              <a:t>set:</a:t>
            </a:r>
            <a:r>
              <a:rPr kumimoji="1" lang="zh-CN" altLang="en-US" b="1" dirty="0">
                <a:latin typeface="Times" pitchFamily="2" charset="0"/>
              </a:rPr>
              <a:t> </a:t>
            </a:r>
            <a:r>
              <a:rPr kumimoji="1" lang="en-US" altLang="zh-CN" dirty="0">
                <a:solidFill>
                  <a:srgbClr val="1503FB"/>
                </a:solidFill>
                <a:latin typeface="Times" pitchFamily="2" charset="0"/>
              </a:rPr>
              <a:t>30,</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40,</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200s</a:t>
            </a:r>
            <a:r>
              <a:rPr kumimoji="1" lang="zh-CN" altLang="en-US" dirty="0">
                <a:latin typeface="Times" pitchFamily="2" charset="0"/>
              </a:rPr>
              <a:t> </a:t>
            </a:r>
            <a:r>
              <a:rPr kumimoji="1" lang="en-US" altLang="zh-CN" dirty="0">
                <a:latin typeface="Times" pitchFamily="2" charset="0"/>
              </a:rPr>
              <a:t>respectively</a:t>
            </a:r>
            <a:r>
              <a:rPr kumimoji="1" lang="zh-CN" altLang="en-US" dirty="0">
                <a:latin typeface="Times" pitchFamily="2" charset="0"/>
              </a:rPr>
              <a:t> </a:t>
            </a:r>
            <a:r>
              <a:rPr kumimoji="1" lang="en-US" altLang="zh-CN" dirty="0">
                <a:latin typeface="Times" pitchFamily="2" charset="0"/>
              </a:rPr>
              <a:t>for</a:t>
            </a:r>
            <a:r>
              <a:rPr kumimoji="1" lang="zh-CN" altLang="en-US" dirty="0">
                <a:latin typeface="Times" pitchFamily="2" charset="0"/>
              </a:rPr>
              <a:t> </a:t>
            </a:r>
            <a:r>
              <a:rPr kumimoji="1" lang="en-US" altLang="zh-CN" dirty="0">
                <a:solidFill>
                  <a:srgbClr val="1503FB"/>
                </a:solidFill>
                <a:latin typeface="Times" pitchFamily="2" charset="0"/>
              </a:rPr>
              <a:t>WFST,</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LSST</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and</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ZTF</a:t>
            </a:r>
            <a:r>
              <a:rPr kumimoji="1" lang="en-US" altLang="zh-CN" dirty="0">
                <a:latin typeface="Times" pitchFamily="2" charset="0"/>
              </a:rPr>
              <a:t>,</a:t>
            </a:r>
            <a:r>
              <a:rPr kumimoji="1" lang="zh-CN" altLang="en-US" dirty="0">
                <a:latin typeface="Times" pitchFamily="2" charset="0"/>
              </a:rPr>
              <a:t> </a:t>
            </a:r>
            <a:r>
              <a:rPr kumimoji="1" lang="en-US" altLang="zh-CN" dirty="0">
                <a:latin typeface="Times" pitchFamily="2" charset="0"/>
              </a:rPr>
              <a:t>which</a:t>
            </a:r>
            <a:r>
              <a:rPr kumimoji="1" lang="zh-CN" altLang="en-US" dirty="0">
                <a:latin typeface="Times" pitchFamily="2" charset="0"/>
              </a:rPr>
              <a:t> </a:t>
            </a:r>
            <a:r>
              <a:rPr kumimoji="1" lang="en-US" altLang="zh-CN" dirty="0">
                <a:latin typeface="Times" pitchFamily="2" charset="0"/>
              </a:rPr>
              <a:t>is</a:t>
            </a:r>
            <a:r>
              <a:rPr kumimoji="1" lang="zh-CN" altLang="en-US" dirty="0">
                <a:latin typeface="Times" pitchFamily="2" charset="0"/>
              </a:rPr>
              <a:t> </a:t>
            </a:r>
            <a:r>
              <a:rPr kumimoji="1" lang="en-US" altLang="zh-CN" dirty="0">
                <a:solidFill>
                  <a:srgbClr val="1503FB"/>
                </a:solidFill>
                <a:latin typeface="Times" pitchFamily="2" charset="0"/>
              </a:rPr>
              <a:t>inversely</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proportional</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to</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telescopes’</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FoV</a:t>
            </a:r>
            <a:r>
              <a:rPr kumimoji="1" lang="en-US" altLang="zh-CN" dirty="0">
                <a:latin typeface="Times" pitchFamily="2" charset="0"/>
              </a:rPr>
              <a:t>.</a:t>
            </a:r>
          </a:p>
          <a:p>
            <a:r>
              <a:rPr kumimoji="1" lang="en-US" altLang="zh-CN" dirty="0">
                <a:latin typeface="Times" pitchFamily="2" charset="0"/>
              </a:rPr>
              <a:t>Even</a:t>
            </a:r>
            <a:r>
              <a:rPr kumimoji="1" lang="zh-CN" altLang="en-US" dirty="0">
                <a:latin typeface="Times" pitchFamily="2" charset="0"/>
              </a:rPr>
              <a:t> </a:t>
            </a:r>
            <a:r>
              <a:rPr kumimoji="1" lang="en-US" altLang="zh-CN" dirty="0">
                <a:latin typeface="Times" pitchFamily="2" charset="0"/>
              </a:rPr>
              <a:t>considering</a:t>
            </a:r>
            <a:r>
              <a:rPr kumimoji="1" lang="zh-CN" altLang="en-US" dirty="0">
                <a:latin typeface="Times" pitchFamily="2" charset="0"/>
              </a:rPr>
              <a:t> </a:t>
            </a:r>
            <a:r>
              <a:rPr kumimoji="1" lang="en-US" altLang="zh-CN" dirty="0">
                <a:latin typeface="Times" pitchFamily="2" charset="0"/>
              </a:rPr>
              <a:t>the</a:t>
            </a:r>
            <a:r>
              <a:rPr kumimoji="1" lang="zh-CN" altLang="en-US" dirty="0">
                <a:latin typeface="Times" pitchFamily="2" charset="0"/>
              </a:rPr>
              <a:t> </a:t>
            </a:r>
            <a:r>
              <a:rPr kumimoji="1" lang="en-US" altLang="zh-CN" dirty="0">
                <a:latin typeface="Times" pitchFamily="2" charset="0"/>
              </a:rPr>
              <a:t>FoV</a:t>
            </a:r>
            <a:r>
              <a:rPr kumimoji="1" lang="zh-CN" altLang="en-US" dirty="0">
                <a:latin typeface="Times" pitchFamily="2" charset="0"/>
              </a:rPr>
              <a:t> </a:t>
            </a:r>
            <a:r>
              <a:rPr kumimoji="1" lang="en-US" altLang="zh-CN" dirty="0">
                <a:latin typeface="Times" pitchFamily="2" charset="0"/>
              </a:rPr>
              <a:t>difference,</a:t>
            </a:r>
            <a:r>
              <a:rPr kumimoji="1" lang="zh-CN" altLang="en-US" dirty="0">
                <a:latin typeface="Times" pitchFamily="2" charset="0"/>
              </a:rPr>
              <a:t> </a:t>
            </a:r>
            <a:r>
              <a:rPr kumimoji="1" lang="en-US" altLang="zh-CN" dirty="0">
                <a:latin typeface="Times" pitchFamily="2" charset="0"/>
              </a:rPr>
              <a:t>WFST</a:t>
            </a:r>
            <a:r>
              <a:rPr kumimoji="1" lang="zh-CN" altLang="en-US" dirty="0">
                <a:latin typeface="Times" pitchFamily="2" charset="0"/>
              </a:rPr>
              <a:t> </a:t>
            </a:r>
            <a:r>
              <a:rPr kumimoji="1" lang="en-US" altLang="zh-CN" dirty="0">
                <a:latin typeface="Times" pitchFamily="2" charset="0"/>
              </a:rPr>
              <a:t>can</a:t>
            </a:r>
            <a:r>
              <a:rPr kumimoji="1" lang="zh-CN" altLang="en-US" dirty="0">
                <a:latin typeface="Times" pitchFamily="2" charset="0"/>
              </a:rPr>
              <a:t> </a:t>
            </a:r>
            <a:r>
              <a:rPr kumimoji="1" lang="en-US" altLang="zh-CN" dirty="0">
                <a:latin typeface="Times" pitchFamily="2" charset="0"/>
              </a:rPr>
              <a:t>detect</a:t>
            </a:r>
            <a:r>
              <a:rPr kumimoji="1" lang="zh-CN" altLang="en-US" dirty="0">
                <a:latin typeface="Times" pitchFamily="2" charset="0"/>
              </a:rPr>
              <a:t> </a:t>
            </a:r>
            <a:r>
              <a:rPr kumimoji="1" lang="en-US" altLang="zh-CN" dirty="0">
                <a:latin typeface="Times" pitchFamily="2" charset="0"/>
              </a:rPr>
              <a:t>kilonovae</a:t>
            </a:r>
            <a:r>
              <a:rPr kumimoji="1" lang="zh-CN" altLang="en-US" dirty="0">
                <a:latin typeface="Times" pitchFamily="2" charset="0"/>
              </a:rPr>
              <a:t> </a:t>
            </a:r>
            <a:r>
              <a:rPr kumimoji="1" lang="en-US" altLang="zh-CN" dirty="0">
                <a:latin typeface="Times" pitchFamily="2" charset="0"/>
              </a:rPr>
              <a:t>more</a:t>
            </a:r>
            <a:r>
              <a:rPr kumimoji="1" lang="zh-CN" altLang="en-US" dirty="0">
                <a:latin typeface="Times" pitchFamily="2" charset="0"/>
              </a:rPr>
              <a:t> </a:t>
            </a:r>
            <a:r>
              <a:rPr kumimoji="1" lang="en-US" altLang="zh-CN" dirty="0">
                <a:latin typeface="Times" pitchFamily="2" charset="0"/>
              </a:rPr>
              <a:t>distant</a:t>
            </a:r>
            <a:r>
              <a:rPr kumimoji="1" lang="zh-CN" altLang="en-US" dirty="0">
                <a:latin typeface="Times" pitchFamily="2" charset="0"/>
              </a:rPr>
              <a:t> </a:t>
            </a:r>
            <a:r>
              <a:rPr kumimoji="1" lang="en-US" altLang="zh-CN" dirty="0">
                <a:latin typeface="Times" pitchFamily="2" charset="0"/>
              </a:rPr>
              <a:t>than</a:t>
            </a:r>
            <a:r>
              <a:rPr kumimoji="1" lang="zh-CN" altLang="en-US" dirty="0">
                <a:latin typeface="Times" pitchFamily="2" charset="0"/>
              </a:rPr>
              <a:t> </a:t>
            </a:r>
            <a:r>
              <a:rPr kumimoji="1" lang="en-US" altLang="zh-CN" dirty="0">
                <a:latin typeface="Times" pitchFamily="2" charset="0"/>
              </a:rPr>
              <a:t>ZTF.</a:t>
            </a:r>
            <a:endParaRPr kumimoji="1" lang="zh-CN" altLang="en-US" dirty="0">
              <a:latin typeface="Times" pitchFamily="2" charset="0"/>
            </a:endParaRPr>
          </a:p>
        </p:txBody>
      </p:sp>
      <p:sp>
        <p:nvSpPr>
          <p:cNvPr id="7" name="文本框 6"/>
          <p:cNvSpPr txBox="1"/>
          <p:nvPr/>
        </p:nvSpPr>
        <p:spPr>
          <a:xfrm>
            <a:off x="35560" y="1052830"/>
            <a:ext cx="3540760" cy="645160"/>
          </a:xfrm>
          <a:prstGeom prst="rect">
            <a:avLst/>
          </a:prstGeom>
          <a:noFill/>
        </p:spPr>
        <p:txBody>
          <a:bodyPr wrap="square" rtlCol="0">
            <a:spAutoFit/>
          </a:bodyPr>
          <a:lstStyle/>
          <a:p>
            <a:r>
              <a:rPr kumimoji="1" lang="en-US" altLang="zh-CN" b="1" dirty="0">
                <a:latin typeface="Times" pitchFamily="2" charset="0"/>
              </a:rPr>
              <a:t>For</a:t>
            </a:r>
            <a:r>
              <a:rPr kumimoji="1" lang="zh-CN" altLang="en-US" b="1" dirty="0">
                <a:latin typeface="Times" pitchFamily="2" charset="0"/>
              </a:rPr>
              <a:t> </a:t>
            </a:r>
            <a:r>
              <a:rPr kumimoji="1" lang="en-US" altLang="zh-CN" b="1" dirty="0">
                <a:latin typeface="Times" pitchFamily="2" charset="0"/>
              </a:rPr>
              <a:t>peak</a:t>
            </a:r>
            <a:r>
              <a:rPr kumimoji="1" lang="zh-CN" altLang="en-US" b="1" dirty="0">
                <a:latin typeface="Times" pitchFamily="2" charset="0"/>
              </a:rPr>
              <a:t> </a:t>
            </a:r>
            <a:r>
              <a:rPr kumimoji="1" lang="en-US" altLang="zh-CN" b="1" dirty="0">
                <a:latin typeface="Times" pitchFamily="2" charset="0"/>
              </a:rPr>
              <a:t>of</a:t>
            </a:r>
            <a:r>
              <a:rPr kumimoji="1" lang="zh-CN" altLang="en-US" b="1" dirty="0">
                <a:latin typeface="Times" pitchFamily="2" charset="0"/>
              </a:rPr>
              <a:t> </a:t>
            </a:r>
            <a:r>
              <a:rPr kumimoji="1" lang="en-US" altLang="zh-CN" b="1" dirty="0">
                <a:latin typeface="Times" pitchFamily="2" charset="0"/>
              </a:rPr>
              <a:t>kilonova</a:t>
            </a:r>
            <a:r>
              <a:rPr kumimoji="1" lang="zh-CN" altLang="en-US" b="1" dirty="0">
                <a:latin typeface="Times" pitchFamily="2" charset="0"/>
              </a:rPr>
              <a:t> </a:t>
            </a:r>
            <a:r>
              <a:rPr kumimoji="1" lang="en-US" altLang="zh-CN" b="1" dirty="0">
                <a:latin typeface="Times" pitchFamily="2" charset="0"/>
              </a:rPr>
              <a:t>for</a:t>
            </a:r>
            <a:r>
              <a:rPr kumimoji="1" lang="zh-CN" altLang="en-US" b="1" dirty="0">
                <a:latin typeface="Times" pitchFamily="2" charset="0"/>
              </a:rPr>
              <a:t> </a:t>
            </a:r>
            <a:r>
              <a:rPr kumimoji="1" lang="en-US" altLang="zh-CN" b="1" dirty="0">
                <a:latin typeface="Times" pitchFamily="2" charset="0"/>
              </a:rPr>
              <a:t>each</a:t>
            </a:r>
            <a:r>
              <a:rPr kumimoji="1" lang="zh-CN" altLang="en-US" b="1" dirty="0">
                <a:latin typeface="Times" pitchFamily="2" charset="0"/>
              </a:rPr>
              <a:t> </a:t>
            </a:r>
            <a:r>
              <a:rPr kumimoji="1" lang="en-US" altLang="zh-CN" b="1" dirty="0">
                <a:latin typeface="Times" pitchFamily="2" charset="0"/>
              </a:rPr>
              <a:t>band:</a:t>
            </a:r>
            <a:endParaRPr kumimoji="1" lang="zh-CN" altLang="en-US" b="1" dirty="0">
              <a:latin typeface="Times" pitchFamily="2"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510"/>
            <a:ext cx="3347085" cy="365125"/>
          </a:xfrm>
        </p:spPr>
        <p:txBody>
          <a:bodyPr>
            <a:noAutofit/>
          </a:bodyPr>
          <a:lstStyle/>
          <a:p>
            <a:r>
              <a:rPr kumimoji="1" lang="en-US" altLang="zh-CN" sz="2000" dirty="0"/>
              <a:t>Optimize</a:t>
            </a:r>
            <a:r>
              <a:rPr kumimoji="1" lang="zh-CN" altLang="en-US" sz="2000" dirty="0"/>
              <a:t> </a:t>
            </a:r>
            <a:r>
              <a:rPr kumimoji="1" lang="en-US" altLang="zh-CN" sz="2000" dirty="0"/>
              <a:t>exposure</a:t>
            </a:r>
            <a:r>
              <a:rPr kumimoji="1" lang="zh-CN" altLang="en-US" sz="2000" dirty="0"/>
              <a:t> </a:t>
            </a:r>
            <a:r>
              <a:rPr kumimoji="1" lang="en-US" altLang="zh-CN" sz="2000" dirty="0"/>
              <a:t>time</a:t>
            </a:r>
          </a:p>
        </p:txBody>
      </p:sp>
      <p:pic>
        <p:nvPicPr>
          <p:cNvPr id="7" name="图片 6"/>
          <p:cNvPicPr>
            <a:picLocks noChangeAspect="1"/>
          </p:cNvPicPr>
          <p:nvPr/>
        </p:nvPicPr>
        <p:blipFill>
          <a:blip r:embed="rId5"/>
          <a:stretch>
            <a:fillRect/>
          </a:stretch>
        </p:blipFill>
        <p:spPr>
          <a:xfrm>
            <a:off x="107950" y="446405"/>
            <a:ext cx="4250690" cy="3060700"/>
          </a:xfrm>
          <a:prstGeom prst="rect">
            <a:avLst/>
          </a:prstGeom>
        </p:spPr>
      </p:pic>
      <p:sp>
        <p:nvSpPr>
          <p:cNvPr id="8" name="标题 1"/>
          <p:cNvSpPr>
            <a:spLocks noGrp="1"/>
          </p:cNvSpPr>
          <p:nvPr/>
        </p:nvSpPr>
        <p:spPr>
          <a:xfrm>
            <a:off x="0" y="857250"/>
            <a:ext cx="2508068" cy="273844"/>
          </a:xfrm>
          <a:prstGeom prst="rect">
            <a:avLst/>
          </a:prstGeom>
        </p:spPr>
        <p:txBody>
          <a:bodyPr vert="horz" lIns="68580" tIns="34290" rIns="68580" bIns="34290" rtlCol="0" anchor="ctr">
            <a:normAutofit fontScale="95000"/>
          </a:bodyPr>
          <a:lstStyle>
            <a:lvl1pPr algn="l" defTabSz="914400" rtl="0" eaLnBrk="1" latinLnBrk="0" hangingPunct="1">
              <a:lnSpc>
                <a:spcPct val="90000"/>
              </a:lnSpc>
              <a:spcBef>
                <a:spcPct val="0"/>
              </a:spcBef>
              <a:buNone/>
              <a:defRPr sz="2000" b="1" kern="1200">
                <a:solidFill>
                  <a:schemeClr val="bg1"/>
                </a:solidFill>
                <a:latin typeface="Times" pitchFamily="2" charset="0"/>
                <a:ea typeface="黑体" panose="02010609060101010101" pitchFamily="49" charset="-122"/>
                <a:cs typeface="+mj-cs"/>
              </a:defRPr>
            </a:lvl1pPr>
          </a:lstStyle>
          <a:p>
            <a:endParaRPr kumimoji="1" lang="zh-CN" altLang="en-US" sz="1500" dirty="0"/>
          </a:p>
        </p:txBody>
      </p:sp>
      <p:pic>
        <p:nvPicPr>
          <p:cNvPr id="9" name="图片 8"/>
          <p:cNvPicPr>
            <a:picLocks noChangeAspect="1"/>
          </p:cNvPicPr>
          <p:nvPr/>
        </p:nvPicPr>
        <p:blipFill rotWithShape="1">
          <a:blip r:embed="rId6"/>
          <a:srcRect b="50000"/>
          <a:stretch>
            <a:fillRect/>
          </a:stretch>
        </p:blipFill>
        <p:spPr>
          <a:xfrm>
            <a:off x="251460" y="3571875"/>
            <a:ext cx="3932555" cy="2775585"/>
          </a:xfrm>
          <a:prstGeom prst="rect">
            <a:avLst/>
          </a:prstGeom>
        </p:spPr>
      </p:pic>
      <p:cxnSp>
        <p:nvCxnSpPr>
          <p:cNvPr id="18" name="直线连接符 17"/>
          <p:cNvCxnSpPr>
            <a:stCxn id="7" idx="3"/>
          </p:cNvCxnSpPr>
          <p:nvPr/>
        </p:nvCxnSpPr>
        <p:spPr>
          <a:xfrm>
            <a:off x="4358602" y="1977000"/>
            <a:ext cx="935491" cy="122124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a:stCxn id="9" idx="3"/>
          </p:cNvCxnSpPr>
          <p:nvPr/>
        </p:nvCxnSpPr>
        <p:spPr>
          <a:xfrm flipV="1">
            <a:off x="4184086" y="3791965"/>
            <a:ext cx="1087147" cy="116806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rot="3154667">
            <a:off x="3886669" y="2921528"/>
            <a:ext cx="830077" cy="106680"/>
          </a:xfrm>
          <a:prstGeom prst="rect">
            <a:avLst/>
          </a:prstGeom>
          <a:noFill/>
        </p:spPr>
        <p:txBody>
          <a:bodyPr wrap="square" rtlCol="0">
            <a:spAutoFit/>
          </a:bodyPr>
          <a:lstStyle/>
          <a:p>
            <a:pPr algn="ctr"/>
            <a:r>
              <a:rPr kumimoji="1" lang="en-US" altLang="zh-CN" sz="100" b="1" dirty="0">
                <a:latin typeface="Times" pitchFamily="2" charset="0"/>
              </a:rPr>
              <a:t>distance</a:t>
            </a:r>
            <a:endParaRPr kumimoji="1" lang="zh-CN" altLang="en-US" sz="100" b="1" dirty="0">
              <a:latin typeface="Times" pitchFamily="2" charset="0"/>
            </a:endParaRPr>
          </a:p>
        </p:txBody>
      </p:sp>
      <p:sp>
        <p:nvSpPr>
          <p:cNvPr id="23" name="文本框 22"/>
          <p:cNvSpPr txBox="1"/>
          <p:nvPr/>
        </p:nvSpPr>
        <p:spPr>
          <a:xfrm rot="18814417">
            <a:off x="3639502" y="4013900"/>
            <a:ext cx="1125047" cy="106680"/>
          </a:xfrm>
          <a:prstGeom prst="rect">
            <a:avLst/>
          </a:prstGeom>
          <a:noFill/>
        </p:spPr>
        <p:txBody>
          <a:bodyPr wrap="square" rtlCol="0">
            <a:spAutoFit/>
          </a:bodyPr>
          <a:lstStyle/>
          <a:p>
            <a:pPr algn="ctr"/>
            <a:r>
              <a:rPr kumimoji="1" lang="en-US" altLang="zh-CN" sz="100" b="1" dirty="0">
                <a:latin typeface="Times" pitchFamily="2" charset="0"/>
              </a:rPr>
              <a:t>detectability</a:t>
            </a:r>
            <a:endParaRPr kumimoji="1" lang="zh-CN" altLang="en-US" sz="100" b="1" dirty="0">
              <a:latin typeface="Times" pitchFamily="2" charset="0"/>
            </a:endParaRPr>
          </a:p>
        </p:txBody>
      </p:sp>
      <p:sp>
        <p:nvSpPr>
          <p:cNvPr id="14" name="灯片编号占位符 1"/>
          <p:cNvSpPr>
            <a:spLocks noGrp="1"/>
          </p:cNvSpPr>
          <p:nvPr>
            <p:ph type="sldNum" sz="quarter" idx="12"/>
          </p:nvPr>
        </p:nvSpPr>
        <p:spPr>
          <a:xfrm>
            <a:off x="8572500" y="5839442"/>
            <a:ext cx="571500" cy="166255"/>
          </a:xfrm>
        </p:spPr>
        <p:txBody>
          <a:bodyPr/>
          <a:lstStyle/>
          <a:p>
            <a:fld id="{A6AAC7D9-B1C4-C240-BE78-4F83A6E576C8}" type="slidenum">
              <a:rPr kumimoji="1" lang="zh-CN" altLang="en-US" sz="790" smtClean="0"/>
              <a:t>35</a:t>
            </a:fld>
            <a:endParaRPr kumimoji="1" lang="zh-CN" altLang="en-US" sz="790" dirty="0"/>
          </a:p>
        </p:txBody>
      </p:sp>
      <p:sp>
        <p:nvSpPr>
          <p:cNvPr id="3" name="文本框 2"/>
          <p:cNvSpPr txBox="1"/>
          <p:nvPr/>
        </p:nvSpPr>
        <p:spPr>
          <a:xfrm rot="3154667">
            <a:off x="4173845" y="2600605"/>
            <a:ext cx="1106769" cy="369332"/>
          </a:xfrm>
          <a:prstGeom prst="rect">
            <a:avLst/>
          </a:prstGeom>
          <a:noFill/>
        </p:spPr>
        <p:txBody>
          <a:bodyPr wrap="square" rtlCol="0">
            <a:spAutoFit/>
          </a:bodyPr>
          <a:lstStyle/>
          <a:p>
            <a:pPr algn="ctr"/>
            <a:r>
              <a:rPr kumimoji="1" lang="en-US" altLang="zh-CN" b="1" dirty="0">
                <a:latin typeface="Times" pitchFamily="2" charset="0"/>
              </a:rPr>
              <a:t>distance</a:t>
            </a:r>
            <a:endParaRPr kumimoji="1" lang="zh-CN" altLang="en-US" b="1" dirty="0">
              <a:latin typeface="Times" pitchFamily="2" charset="0"/>
            </a:endParaRPr>
          </a:p>
        </p:txBody>
      </p:sp>
      <p:sp>
        <p:nvSpPr>
          <p:cNvPr id="4" name="文本框 3"/>
          <p:cNvSpPr txBox="1"/>
          <p:nvPr/>
        </p:nvSpPr>
        <p:spPr>
          <a:xfrm rot="18814417">
            <a:off x="3825239" y="3986617"/>
            <a:ext cx="1500062" cy="369332"/>
          </a:xfrm>
          <a:prstGeom prst="rect">
            <a:avLst/>
          </a:prstGeom>
          <a:noFill/>
        </p:spPr>
        <p:txBody>
          <a:bodyPr wrap="square" rtlCol="0">
            <a:spAutoFit/>
          </a:bodyPr>
          <a:lstStyle/>
          <a:p>
            <a:pPr algn="ctr"/>
            <a:r>
              <a:rPr kumimoji="1" lang="en-US" altLang="zh-CN" b="1" dirty="0">
                <a:latin typeface="Times" pitchFamily="2" charset="0"/>
              </a:rPr>
              <a:t>detectability</a:t>
            </a:r>
            <a:endParaRPr kumimoji="1" lang="zh-CN" altLang="en-US" b="1" dirty="0">
              <a:latin typeface="Times" pitchFamily="2" charset="0"/>
            </a:endParaRPr>
          </a:p>
        </p:txBody>
      </p:sp>
      <p:sp>
        <p:nvSpPr>
          <p:cNvPr id="6" name="文本框 5"/>
          <p:cNvSpPr txBox="1"/>
          <p:nvPr/>
        </p:nvSpPr>
        <p:spPr>
          <a:xfrm>
            <a:off x="5226050" y="476250"/>
            <a:ext cx="3835400" cy="2861310"/>
          </a:xfrm>
          <a:prstGeom prst="rect">
            <a:avLst/>
          </a:prstGeom>
          <a:noFill/>
          <a:ln>
            <a:noFill/>
          </a:ln>
        </p:spPr>
        <p:txBody>
          <a:bodyPr wrap="square" rtlCol="0">
            <a:spAutoFit/>
          </a:bodyPr>
          <a:lstStyle/>
          <a:p>
            <a:r>
              <a:rPr kumimoji="1" lang="en-US" altLang="zh-CN" b="1" dirty="0">
                <a:latin typeface="Times" pitchFamily="2" charset="0"/>
              </a:rPr>
              <a:t>Base</a:t>
            </a:r>
            <a:r>
              <a:rPr kumimoji="1" lang="zh-CN" altLang="en-US" b="1" dirty="0">
                <a:latin typeface="Times" pitchFamily="2" charset="0"/>
              </a:rPr>
              <a:t> </a:t>
            </a:r>
            <a:r>
              <a:rPr kumimoji="1" lang="en-US" altLang="zh-CN" b="1" dirty="0">
                <a:latin typeface="Times" pitchFamily="2" charset="0"/>
              </a:rPr>
              <a:t>on</a:t>
            </a:r>
            <a:r>
              <a:rPr kumimoji="1" lang="zh-CN" altLang="en-US" b="1" dirty="0">
                <a:latin typeface="Times" pitchFamily="2" charset="0"/>
              </a:rPr>
              <a:t> </a:t>
            </a:r>
            <a:r>
              <a:rPr kumimoji="1" lang="en-US" altLang="zh-CN" b="1" dirty="0">
                <a:latin typeface="Times" pitchFamily="2" charset="0"/>
              </a:rPr>
              <a:t>these</a:t>
            </a:r>
            <a:r>
              <a:rPr kumimoji="1" lang="zh-CN" altLang="en-US" b="1" dirty="0">
                <a:latin typeface="Times" pitchFamily="2" charset="0"/>
              </a:rPr>
              <a:t> </a:t>
            </a:r>
            <a:r>
              <a:rPr kumimoji="1" lang="en-US" altLang="zh-CN" b="1" dirty="0">
                <a:latin typeface="Times" pitchFamily="2" charset="0"/>
              </a:rPr>
              <a:t>result:</a:t>
            </a:r>
            <a:r>
              <a:rPr kumimoji="1" lang="zh-CN" altLang="en-US" b="1" dirty="0">
                <a:latin typeface="Times" pitchFamily="2" charset="0"/>
              </a:rPr>
              <a:t> </a:t>
            </a:r>
            <a:endParaRPr kumimoji="1" lang="en-US" altLang="zh-CN" b="1" dirty="0">
              <a:latin typeface="Times" pitchFamily="2" charset="0"/>
            </a:endParaRPr>
          </a:p>
          <a:p>
            <a:pPr marL="285750" indent="-285750">
              <a:buFont typeface="Arial" panose="020B0604020202020204" pitchFamily="34" charset="0"/>
              <a:buChar char="•"/>
            </a:pPr>
            <a:r>
              <a:rPr kumimoji="1" lang="en-US" altLang="zh-CN" dirty="0">
                <a:latin typeface="Times" pitchFamily="2" charset="0"/>
              </a:rPr>
              <a:t>For</a:t>
            </a:r>
            <a:r>
              <a:rPr kumimoji="1" lang="zh-CN" altLang="en-US" dirty="0">
                <a:latin typeface="Times" pitchFamily="2" charset="0"/>
              </a:rPr>
              <a:t> </a:t>
            </a:r>
            <a:r>
              <a:rPr kumimoji="1" lang="en-US" altLang="zh-CN" dirty="0">
                <a:solidFill>
                  <a:srgbClr val="1503FB"/>
                </a:solidFill>
                <a:latin typeface="Times" pitchFamily="2" charset="0"/>
              </a:rPr>
              <a:t>each</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observable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time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segment</a:t>
            </a:r>
            <a:r>
              <a:rPr kumimoji="1" lang="zh-CN" altLang="en-US" dirty="0">
                <a:latin typeface="Times" pitchFamily="2" charset="0"/>
              </a:rPr>
              <a:t> </a:t>
            </a:r>
            <a:r>
              <a:rPr kumimoji="1" lang="en-US" altLang="zh-CN" dirty="0">
                <a:latin typeface="Times" pitchFamily="2" charset="0"/>
              </a:rPr>
              <a:t>after</a:t>
            </a:r>
            <a:r>
              <a:rPr kumimoji="1" lang="zh-CN" altLang="en-US" dirty="0">
                <a:latin typeface="Times" pitchFamily="2" charset="0"/>
              </a:rPr>
              <a:t> </a:t>
            </a:r>
            <a:r>
              <a:rPr kumimoji="1" lang="en-US" altLang="zh-CN" dirty="0">
                <a:latin typeface="Times" pitchFamily="2" charset="0"/>
              </a:rPr>
              <a:t>merger,</a:t>
            </a:r>
            <a:r>
              <a:rPr kumimoji="1" lang="zh-CN" altLang="en-US" dirty="0">
                <a:latin typeface="Times" pitchFamily="2" charset="0"/>
              </a:rPr>
              <a:t> </a:t>
            </a:r>
            <a:r>
              <a:rPr kumimoji="1" lang="en-US" altLang="zh-CN" dirty="0">
                <a:latin typeface="Times" pitchFamily="2" charset="0"/>
              </a:rPr>
              <a:t>we</a:t>
            </a:r>
            <a:r>
              <a:rPr kumimoji="1" lang="zh-CN" altLang="en-US" dirty="0">
                <a:latin typeface="Times" pitchFamily="2" charset="0"/>
              </a:rPr>
              <a:t> </a:t>
            </a:r>
            <a:r>
              <a:rPr kumimoji="1" lang="en-US" altLang="zh-CN" dirty="0">
                <a:latin typeface="Times" pitchFamily="2" charset="0"/>
              </a:rPr>
              <a:t>can</a:t>
            </a:r>
            <a:r>
              <a:rPr kumimoji="1" lang="zh-CN" altLang="en-US" dirty="0">
                <a:latin typeface="Times" pitchFamily="2" charset="0"/>
              </a:rPr>
              <a:t> </a:t>
            </a:r>
            <a:r>
              <a:rPr kumimoji="1" lang="en-US" altLang="zh-CN" dirty="0">
                <a:solidFill>
                  <a:srgbClr val="1503FB"/>
                </a:solidFill>
                <a:latin typeface="Times" pitchFamily="2" charset="0"/>
              </a:rPr>
              <a:t>choose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the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exposure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time</a:t>
            </a:r>
            <a:r>
              <a:rPr kumimoji="1" lang="zh-CN" altLang="en-US" dirty="0">
                <a:solidFill>
                  <a:srgbClr val="FF0000"/>
                </a:solidFill>
                <a:latin typeface="Times" pitchFamily="2" charset="0"/>
              </a:rPr>
              <a:t> </a:t>
            </a:r>
            <a:r>
              <a:rPr kumimoji="1" lang="en-US" altLang="zh-CN" dirty="0">
                <a:latin typeface="Times" pitchFamily="2" charset="0"/>
              </a:rPr>
              <a:t>according</a:t>
            </a:r>
            <a:r>
              <a:rPr kumimoji="1" lang="zh-CN" altLang="en-US" dirty="0">
                <a:latin typeface="Times" pitchFamily="2" charset="0"/>
              </a:rPr>
              <a:t> </a:t>
            </a:r>
            <a:r>
              <a:rPr kumimoji="1" lang="en-US" altLang="zh-CN" dirty="0">
                <a:latin typeface="Times" pitchFamily="2" charset="0"/>
              </a:rPr>
              <a:t>the</a:t>
            </a:r>
            <a:r>
              <a:rPr kumimoji="1" lang="zh-CN" altLang="en-US" dirty="0">
                <a:latin typeface="Times" pitchFamily="2" charset="0"/>
              </a:rPr>
              <a:t> </a:t>
            </a:r>
            <a:r>
              <a:rPr kumimoji="1" lang="en-US" altLang="zh-CN" dirty="0">
                <a:solidFill>
                  <a:srgbClr val="1503FB"/>
                </a:solidFill>
                <a:latin typeface="Times" pitchFamily="2" charset="0"/>
              </a:rPr>
              <a:t>distance</a:t>
            </a:r>
            <a:r>
              <a:rPr kumimoji="1" lang="zh-CN" altLang="en-US" dirty="0">
                <a:latin typeface="Times" pitchFamily="2" charset="0"/>
              </a:rPr>
              <a:t> </a:t>
            </a:r>
            <a:r>
              <a:rPr kumimoji="1" lang="en-US" altLang="zh-CN" dirty="0">
                <a:latin typeface="Times" pitchFamily="2" charset="0"/>
              </a:rPr>
              <a:t>information</a:t>
            </a:r>
            <a:r>
              <a:rPr kumimoji="1" lang="zh-CN" altLang="en-US" dirty="0">
                <a:latin typeface="Times" pitchFamily="2" charset="0"/>
              </a:rPr>
              <a:t> </a:t>
            </a:r>
            <a:r>
              <a:rPr kumimoji="1" lang="en-US" altLang="zh-CN" dirty="0">
                <a:latin typeface="Times" pitchFamily="2" charset="0"/>
              </a:rPr>
              <a:t>and</a:t>
            </a:r>
            <a:r>
              <a:rPr kumimoji="1" lang="zh-CN" altLang="en-US" dirty="0">
                <a:latin typeface="Times" pitchFamily="2" charset="0"/>
              </a:rPr>
              <a:t> </a:t>
            </a:r>
            <a:r>
              <a:rPr kumimoji="1" lang="en-US" altLang="zh-CN" dirty="0">
                <a:latin typeface="Times" pitchFamily="2" charset="0"/>
              </a:rPr>
              <a:t>the</a:t>
            </a:r>
            <a:r>
              <a:rPr kumimoji="1" lang="zh-CN" altLang="en-US" dirty="0">
                <a:latin typeface="Times" pitchFamily="2" charset="0"/>
              </a:rPr>
              <a:t> </a:t>
            </a:r>
            <a:r>
              <a:rPr kumimoji="1" lang="en-US" altLang="zh-CN" dirty="0">
                <a:solidFill>
                  <a:srgbClr val="1503FB"/>
                </a:solidFill>
                <a:latin typeface="Times" pitchFamily="2" charset="0"/>
              </a:rPr>
              <a:t>average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magnitude</a:t>
            </a:r>
            <a:r>
              <a:rPr kumimoji="1" lang="zh-CN" altLang="en-US" dirty="0">
                <a:solidFill>
                  <a:srgbClr val="FF0000"/>
                </a:solidFill>
                <a:latin typeface="Times" pitchFamily="2" charset="0"/>
              </a:rPr>
              <a:t> </a:t>
            </a:r>
            <a:r>
              <a:rPr kumimoji="1" lang="en-US" altLang="zh-CN" dirty="0">
                <a:latin typeface="Times" pitchFamily="2" charset="0"/>
              </a:rPr>
              <a:t>of</a:t>
            </a:r>
            <a:r>
              <a:rPr kumimoji="1" lang="zh-CN" altLang="en-US" dirty="0">
                <a:latin typeface="Times" pitchFamily="2" charset="0"/>
              </a:rPr>
              <a:t> </a:t>
            </a:r>
            <a:r>
              <a:rPr kumimoji="1" lang="en-US" altLang="zh-CN" dirty="0">
                <a:latin typeface="Times" pitchFamily="2" charset="0"/>
              </a:rPr>
              <a:t>the</a:t>
            </a:r>
            <a:r>
              <a:rPr kumimoji="1" lang="zh-CN" altLang="en-US" dirty="0">
                <a:latin typeface="Times" pitchFamily="2" charset="0"/>
              </a:rPr>
              <a:t> </a:t>
            </a:r>
            <a:r>
              <a:rPr kumimoji="1" lang="en-US" altLang="zh-CN" dirty="0">
                <a:latin typeface="Times" pitchFamily="2" charset="0"/>
              </a:rPr>
              <a:t>kilonova.</a:t>
            </a:r>
          </a:p>
          <a:p>
            <a:pPr marL="285750" indent="-285750">
              <a:buFont typeface="Arial" panose="020B0604020202020204" pitchFamily="34" charset="0"/>
              <a:buChar char="•"/>
            </a:pPr>
            <a:r>
              <a:rPr kumimoji="1" lang="en-US" altLang="zh-CN" dirty="0">
                <a:latin typeface="Times" pitchFamily="2" charset="0"/>
              </a:rPr>
              <a:t>Using</a:t>
            </a:r>
            <a:r>
              <a:rPr kumimoji="1" lang="zh-CN" altLang="en-US" dirty="0">
                <a:latin typeface="Times" pitchFamily="2" charset="0"/>
              </a:rPr>
              <a:t> </a:t>
            </a:r>
            <a:r>
              <a:rPr kumimoji="1" lang="en-US" altLang="zh-CN" dirty="0">
                <a:latin typeface="Times" pitchFamily="2" charset="0"/>
              </a:rPr>
              <a:t>the</a:t>
            </a:r>
            <a:r>
              <a:rPr kumimoji="1" lang="zh-CN" altLang="en-US" dirty="0">
                <a:latin typeface="Times" pitchFamily="2" charset="0"/>
              </a:rPr>
              <a:t> </a:t>
            </a:r>
            <a:r>
              <a:rPr kumimoji="1" lang="en-US" altLang="zh-CN" dirty="0">
                <a:latin typeface="Times" pitchFamily="2" charset="0"/>
              </a:rPr>
              <a:t>package</a:t>
            </a:r>
            <a:r>
              <a:rPr kumimoji="1" lang="zh-CN" altLang="en-US" dirty="0">
                <a:latin typeface="Times" pitchFamily="2" charset="0"/>
              </a:rPr>
              <a:t> </a:t>
            </a:r>
            <a:r>
              <a:rPr kumimoji="1" lang="en-US" altLang="zh-CN" dirty="0">
                <a:latin typeface="Times" pitchFamily="2" charset="0"/>
              </a:rPr>
              <a:t>like</a:t>
            </a:r>
            <a:r>
              <a:rPr kumimoji="1" lang="zh-CN" altLang="en-US" dirty="0">
                <a:latin typeface="Times" pitchFamily="2" charset="0"/>
              </a:rPr>
              <a:t> </a:t>
            </a:r>
            <a:r>
              <a:rPr kumimoji="1" lang="en-US" altLang="zh-CN" b="1" dirty="0">
                <a:latin typeface="Times" pitchFamily="2" charset="0"/>
              </a:rPr>
              <a:t>gwemopt</a:t>
            </a:r>
            <a:r>
              <a:rPr kumimoji="1" lang="en-US" altLang="zh-CN" dirty="0">
                <a:latin typeface="Times" pitchFamily="2" charset="0"/>
              </a:rPr>
              <a:t>,</a:t>
            </a:r>
            <a:r>
              <a:rPr kumimoji="1" lang="zh-CN" altLang="en-US" dirty="0">
                <a:latin typeface="Times" pitchFamily="2" charset="0"/>
              </a:rPr>
              <a:t> </a:t>
            </a:r>
            <a:r>
              <a:rPr kumimoji="1" lang="en-US" altLang="zh-CN" dirty="0">
                <a:latin typeface="Times" pitchFamily="2" charset="0"/>
              </a:rPr>
              <a:t>we</a:t>
            </a:r>
            <a:r>
              <a:rPr kumimoji="1" lang="zh-CN" altLang="en-US" dirty="0">
                <a:latin typeface="Times" pitchFamily="2" charset="0"/>
              </a:rPr>
              <a:t> </a:t>
            </a:r>
            <a:r>
              <a:rPr kumimoji="1" lang="en-US" altLang="zh-CN" dirty="0">
                <a:latin typeface="Times" pitchFamily="2" charset="0"/>
              </a:rPr>
              <a:t>can</a:t>
            </a:r>
            <a:r>
              <a:rPr kumimoji="1" lang="zh-CN" altLang="en-US" dirty="0">
                <a:latin typeface="Times" pitchFamily="2" charset="0"/>
              </a:rPr>
              <a:t> </a:t>
            </a:r>
            <a:r>
              <a:rPr kumimoji="1" lang="en-US" altLang="zh-CN" dirty="0">
                <a:solidFill>
                  <a:srgbClr val="1503FB"/>
                </a:solidFill>
                <a:latin typeface="Times" pitchFamily="2" charset="0"/>
              </a:rPr>
              <a:t>generate</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a</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search</a:t>
            </a:r>
            <a:r>
              <a:rPr kumimoji="1" lang="zh-CN" altLang="en-US" dirty="0">
                <a:solidFill>
                  <a:srgbClr val="1503FB"/>
                </a:solidFill>
                <a:latin typeface="Times" pitchFamily="2" charset="0"/>
              </a:rPr>
              <a:t> </a:t>
            </a:r>
            <a:r>
              <a:rPr kumimoji="1" lang="en-US" altLang="zh-CN" dirty="0">
                <a:solidFill>
                  <a:srgbClr val="1503FB"/>
                </a:solidFill>
                <a:latin typeface="Times" pitchFamily="2" charset="0"/>
              </a:rPr>
              <a:t>strategy</a:t>
            </a:r>
            <a:r>
              <a:rPr kumimoji="1" lang="zh-CN" altLang="en-US" dirty="0">
                <a:solidFill>
                  <a:srgbClr val="1503FB"/>
                </a:solidFill>
                <a:latin typeface="Times" pitchFamily="2" charset="0"/>
              </a:rPr>
              <a:t> </a:t>
            </a:r>
            <a:r>
              <a:rPr kumimoji="1" lang="en-US" altLang="zh-CN" dirty="0">
                <a:latin typeface="Times" pitchFamily="2" charset="0"/>
              </a:rPr>
              <a:t>for</a:t>
            </a:r>
            <a:r>
              <a:rPr kumimoji="1" lang="zh-CN" altLang="en-US" dirty="0">
                <a:latin typeface="Times" pitchFamily="2" charset="0"/>
              </a:rPr>
              <a:t> </a:t>
            </a:r>
            <a:r>
              <a:rPr kumimoji="1" lang="en-US" altLang="zh-CN" dirty="0">
                <a:latin typeface="Times" pitchFamily="2" charset="0"/>
              </a:rPr>
              <a:t>certain</a:t>
            </a:r>
            <a:r>
              <a:rPr kumimoji="1" lang="zh-CN" altLang="en-US" dirty="0">
                <a:latin typeface="Times" pitchFamily="2" charset="0"/>
              </a:rPr>
              <a:t> </a:t>
            </a:r>
            <a:r>
              <a:rPr kumimoji="1" lang="en-US" altLang="zh-CN" dirty="0">
                <a:latin typeface="Times" pitchFamily="2" charset="0"/>
              </a:rPr>
              <a:t>GW</a:t>
            </a:r>
            <a:r>
              <a:rPr kumimoji="1" lang="zh-CN" altLang="en-US" dirty="0">
                <a:latin typeface="Times" pitchFamily="2" charset="0"/>
              </a:rPr>
              <a:t> </a:t>
            </a:r>
            <a:r>
              <a:rPr kumimoji="1" lang="en-US" altLang="zh-CN" dirty="0">
                <a:latin typeface="Times" pitchFamily="2" charset="0"/>
              </a:rPr>
              <a:t>event</a:t>
            </a:r>
            <a:r>
              <a:rPr kumimoji="1" lang="zh-CN" altLang="en-US" dirty="0">
                <a:latin typeface="Times" pitchFamily="2" charset="0"/>
              </a:rPr>
              <a:t> </a:t>
            </a:r>
            <a:r>
              <a:rPr kumimoji="1" lang="en-US" altLang="zh-CN" dirty="0">
                <a:latin typeface="Times" pitchFamily="2" charset="0"/>
              </a:rPr>
              <a:t>by</a:t>
            </a:r>
            <a:r>
              <a:rPr kumimoji="1" lang="zh-CN" altLang="en-US" dirty="0">
                <a:latin typeface="Times" pitchFamily="2" charset="0"/>
              </a:rPr>
              <a:t> </a:t>
            </a:r>
            <a:r>
              <a:rPr kumimoji="1" lang="en-US" altLang="zh-CN" dirty="0">
                <a:latin typeface="Times" pitchFamily="2" charset="0"/>
              </a:rPr>
              <a:t>setting</a:t>
            </a:r>
            <a:r>
              <a:rPr kumimoji="1" lang="zh-CN" altLang="en-US" dirty="0">
                <a:latin typeface="Times" pitchFamily="2" charset="0"/>
              </a:rPr>
              <a:t> </a:t>
            </a:r>
            <a:r>
              <a:rPr kumimoji="1" lang="en-US" altLang="zh-CN" dirty="0">
                <a:latin typeface="Times" pitchFamily="2" charset="0"/>
              </a:rPr>
              <a:t>bands</a:t>
            </a:r>
            <a:r>
              <a:rPr kumimoji="1" lang="zh-CN" altLang="en-US" dirty="0">
                <a:latin typeface="Times" pitchFamily="2" charset="0"/>
              </a:rPr>
              <a:t> </a:t>
            </a:r>
            <a:r>
              <a:rPr kumimoji="1" lang="en-US" altLang="zh-CN" dirty="0">
                <a:latin typeface="Times" pitchFamily="2" charset="0"/>
              </a:rPr>
              <a:t>and</a:t>
            </a:r>
            <a:r>
              <a:rPr kumimoji="1" lang="zh-CN" altLang="en-US" dirty="0">
                <a:latin typeface="Times" pitchFamily="2" charset="0"/>
              </a:rPr>
              <a:t> </a:t>
            </a:r>
            <a:r>
              <a:rPr kumimoji="1" lang="en-US" altLang="zh-CN" dirty="0">
                <a:latin typeface="Times" pitchFamily="2" charset="0"/>
              </a:rPr>
              <a:t>exposures.</a:t>
            </a:r>
            <a:endParaRPr kumimoji="1" lang="zh-CN" altLang="en-US" dirty="0">
              <a:latin typeface="Times" pitchFamily="2" charset="0"/>
            </a:endParaRPr>
          </a:p>
        </p:txBody>
      </p:sp>
      <p:pic>
        <p:nvPicPr>
          <p:cNvPr id="10" name="aaa" descr="aa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b="9327"/>
          <a:stretch>
            <a:fillRect/>
          </a:stretch>
        </p:blipFill>
        <p:spPr>
          <a:xfrm>
            <a:off x="5300345" y="3568700"/>
            <a:ext cx="3539490" cy="2038985"/>
          </a:xfrm>
          <a:prstGeom prst="rect">
            <a:avLst/>
          </a:prstGeom>
        </p:spPr>
      </p:pic>
      <p:sp>
        <p:nvSpPr>
          <p:cNvPr id="11" name="文本框 10"/>
          <p:cNvSpPr txBox="1"/>
          <p:nvPr/>
        </p:nvSpPr>
        <p:spPr>
          <a:xfrm>
            <a:off x="5940399" y="5877150"/>
            <a:ext cx="2283115" cy="307777"/>
          </a:xfrm>
          <a:prstGeom prst="rect">
            <a:avLst/>
          </a:prstGeom>
          <a:noFill/>
          <a:ln w="12700">
            <a:solidFill>
              <a:schemeClr val="tx1"/>
            </a:solidFill>
          </a:ln>
        </p:spPr>
        <p:txBody>
          <a:bodyPr wrap="square" rtlCol="0">
            <a:spAutoFit/>
          </a:bodyPr>
          <a:lstStyle/>
          <a:p>
            <a:pPr algn="ctr"/>
            <a:r>
              <a:rPr kumimoji="1" lang="en-US" altLang="zh-CN" sz="1400" b="1" dirty="0">
                <a:solidFill>
                  <a:srgbClr val="1503FB"/>
                </a:solidFill>
                <a:latin typeface="Times" pitchFamily="2" charset="0"/>
              </a:rPr>
              <a:t>An</a:t>
            </a:r>
            <a:r>
              <a:rPr kumimoji="1" lang="zh-CN" altLang="en-US" sz="1400" b="1" dirty="0">
                <a:solidFill>
                  <a:srgbClr val="1503FB"/>
                </a:solidFill>
                <a:latin typeface="Times" pitchFamily="2" charset="0"/>
              </a:rPr>
              <a:t> </a:t>
            </a:r>
            <a:r>
              <a:rPr kumimoji="1" lang="en-US" altLang="zh-CN" sz="1400" b="1" dirty="0">
                <a:solidFill>
                  <a:srgbClr val="1503FB"/>
                </a:solidFill>
                <a:latin typeface="Times" pitchFamily="2" charset="0"/>
              </a:rPr>
              <a:t>example</a:t>
            </a:r>
            <a:r>
              <a:rPr kumimoji="1" lang="zh-CN" altLang="en-US" sz="1400" b="1" dirty="0">
                <a:solidFill>
                  <a:srgbClr val="1503FB"/>
                </a:solidFill>
                <a:latin typeface="Times" pitchFamily="2" charset="0"/>
              </a:rPr>
              <a:t> </a:t>
            </a:r>
            <a:r>
              <a:rPr kumimoji="1" lang="en-US" altLang="zh-CN" sz="1400" b="1" dirty="0">
                <a:solidFill>
                  <a:srgbClr val="1503FB"/>
                </a:solidFill>
                <a:latin typeface="Times" pitchFamily="2" charset="0"/>
              </a:rPr>
              <a:t>for</a:t>
            </a:r>
            <a:r>
              <a:rPr kumimoji="1" lang="zh-CN" altLang="en-US" sz="1400" b="1" dirty="0">
                <a:solidFill>
                  <a:srgbClr val="1503FB"/>
                </a:solidFill>
                <a:latin typeface="Times" pitchFamily="2" charset="0"/>
              </a:rPr>
              <a:t> </a:t>
            </a:r>
            <a:r>
              <a:rPr kumimoji="1" lang="en-US" altLang="zh-CN" sz="1400" b="1" dirty="0">
                <a:solidFill>
                  <a:srgbClr val="1503FB"/>
                </a:solidFill>
                <a:latin typeface="Times" pitchFamily="2" charset="0"/>
              </a:rPr>
              <a:t>GW190426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sz="2000" dirty="0"/>
              <a:t>ToO</a:t>
            </a:r>
            <a:r>
              <a:rPr kumimoji="1" lang="zh-CN" altLang="en-US" sz="2000" dirty="0"/>
              <a:t> </a:t>
            </a:r>
            <a:r>
              <a:rPr kumimoji="1" lang="en-US" altLang="zh-CN" sz="2000" dirty="0"/>
              <a:t>estimation</a:t>
            </a:r>
          </a:p>
        </p:txBody>
      </p:sp>
      <p:pic>
        <p:nvPicPr>
          <p:cNvPr id="7" name="图片 6"/>
          <p:cNvPicPr>
            <a:picLocks noChangeAspect="1"/>
          </p:cNvPicPr>
          <p:nvPr/>
        </p:nvPicPr>
        <p:blipFill>
          <a:blip r:embed="rId3"/>
          <a:stretch>
            <a:fillRect/>
          </a:stretch>
        </p:blipFill>
        <p:spPr>
          <a:xfrm>
            <a:off x="67034" y="1772992"/>
            <a:ext cx="5102333" cy="3312710"/>
          </a:xfrm>
          <a:prstGeom prst="rect">
            <a:avLst/>
          </a:prstGeom>
        </p:spPr>
      </p:pic>
      <mc:AlternateContent xmlns:mc="http://schemas.openxmlformats.org/markup-compatibility/2006" xmlns:a14="http://schemas.microsoft.com/office/drawing/2010/main">
        <mc:Choice Requires="a14">
          <p:sp>
            <p:nvSpPr>
              <p:cNvPr id="8" name="文本框 4"/>
              <p:cNvSpPr txBox="1"/>
              <p:nvPr/>
            </p:nvSpPr>
            <p:spPr>
              <a:xfrm>
                <a:off x="66998" y="5157838"/>
                <a:ext cx="5316680" cy="7900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kumimoji="1" lang="en-US" altLang="zh-CN" sz="1500" dirty="0">
                    <a:latin typeface="Times" pitchFamily="2" charset="0"/>
                  </a:rPr>
                  <a:t>For</a:t>
                </a:r>
                <a:r>
                  <a:rPr kumimoji="1" lang="zh-CN" altLang="en-US" sz="1500" dirty="0">
                    <a:latin typeface="Times" pitchFamily="2" charset="0"/>
                  </a:rPr>
                  <a:t> </a:t>
                </a:r>
                <a:r>
                  <a:rPr kumimoji="1" lang="en-US" altLang="zh-CN" sz="1500" dirty="0">
                    <a:latin typeface="Times" pitchFamily="2" charset="0"/>
                  </a:rPr>
                  <a:t>WFST</a:t>
                </a:r>
                <a:r>
                  <a:rPr kumimoji="1" lang="zh-CN" altLang="en-US" sz="1500" dirty="0">
                    <a:latin typeface="Times" pitchFamily="2" charset="0"/>
                  </a:rPr>
                  <a:t> </a:t>
                </a:r>
                <a:r>
                  <a:rPr kumimoji="1" lang="en-US" altLang="zh-CN" sz="1500" dirty="0">
                    <a:latin typeface="Times" pitchFamily="2" charset="0"/>
                  </a:rPr>
                  <a:t>with</a:t>
                </a:r>
                <a:r>
                  <a:rPr kumimoji="1" lang="zh-CN" altLang="en-US" sz="1500" dirty="0">
                    <a:latin typeface="Times" pitchFamily="2" charset="0"/>
                  </a:rPr>
                  <a:t> </a:t>
                </a:r>
                <a:r>
                  <a:rPr kumimoji="1" lang="en-US" altLang="zh-CN" sz="1500" dirty="0">
                    <a:latin typeface="Times" pitchFamily="2" charset="0"/>
                  </a:rPr>
                  <a:t>two</a:t>
                </a:r>
                <a:r>
                  <a:rPr kumimoji="1" lang="zh-CN" altLang="en-US" sz="1500" dirty="0">
                    <a:latin typeface="Times" pitchFamily="2" charset="0"/>
                  </a:rPr>
                  <a:t> </a:t>
                </a:r>
                <a:r>
                  <a:rPr kumimoji="1" lang="en-US" altLang="zh-CN" sz="1500" dirty="0">
                    <a:latin typeface="Times" pitchFamily="2" charset="0"/>
                  </a:rPr>
                  <a:t>bands:</a:t>
                </a:r>
                <a:r>
                  <a:rPr kumimoji="1" lang="zh-CN" altLang="en-US" sz="1500" dirty="0">
                    <a:solidFill>
                      <a:srgbClr val="FF0000"/>
                    </a:solidFill>
                    <a:latin typeface="Times" pitchFamily="2" charset="0"/>
                  </a:rPr>
                  <a:t> </a:t>
                </a:r>
                <a14:m>
                  <m:oMath xmlns:m="http://schemas.openxmlformats.org/officeDocument/2006/math">
                    <m:r>
                      <a:rPr kumimoji="1" lang="en-US" altLang="zh-CN" sz="1500" b="1" i="1" dirty="0" smtClean="0">
                        <a:solidFill>
                          <a:srgbClr val="1503FB"/>
                        </a:solidFill>
                        <a:latin typeface="Cambria Math" panose="02040503050406030204" pitchFamily="18" charset="0"/>
                      </a:rPr>
                      <m:t>~</m:t>
                    </m:r>
                    <m:r>
                      <a:rPr kumimoji="1" lang="en-US" altLang="zh-CN" sz="1500" b="1" i="1" dirty="0" smtClean="0">
                        <a:solidFill>
                          <a:srgbClr val="1503FB"/>
                        </a:solidFill>
                        <a:latin typeface="Cambria Math" panose="02040503050406030204" pitchFamily="18" charset="0"/>
                      </a:rPr>
                      <m:t>𝟏𝟎𝟎𝟎</m:t>
                    </m:r>
                    <m:sSup>
                      <m:sSupPr>
                        <m:ctrlPr>
                          <a:rPr kumimoji="1" lang="en-US" altLang="zh-CN" sz="1500" b="1" i="1" dirty="0" smtClean="0">
                            <a:solidFill>
                              <a:srgbClr val="1503FB"/>
                            </a:solidFill>
                            <a:latin typeface="Cambria Math" panose="02040503050406030204" pitchFamily="18" charset="0"/>
                          </a:rPr>
                        </m:ctrlPr>
                      </m:sSupPr>
                      <m:e>
                        <m:r>
                          <a:rPr kumimoji="1" lang="en-US" altLang="zh-CN" sz="1500" b="1" i="1" dirty="0">
                            <a:solidFill>
                              <a:srgbClr val="1503FB"/>
                            </a:solidFill>
                            <a:latin typeface="Cambria Math" panose="02040503050406030204" pitchFamily="18" charset="0"/>
                          </a:rPr>
                          <m:t>𝒅</m:t>
                        </m:r>
                        <m:r>
                          <a:rPr kumimoji="1" lang="en-US" altLang="zh-CN" sz="1500" b="1" i="1" dirty="0" smtClean="0">
                            <a:solidFill>
                              <a:srgbClr val="1503FB"/>
                            </a:solidFill>
                            <a:latin typeface="Cambria Math" panose="02040503050406030204" pitchFamily="18" charset="0"/>
                          </a:rPr>
                          <m:t>𝒆𝒈</m:t>
                        </m:r>
                      </m:e>
                      <m:sup>
                        <m:r>
                          <a:rPr kumimoji="1" lang="en-US" altLang="zh-CN" sz="1500" b="1" i="1" dirty="0" smtClean="0">
                            <a:solidFill>
                              <a:srgbClr val="1503FB"/>
                            </a:solidFill>
                            <a:latin typeface="Cambria Math" panose="02040503050406030204" pitchFamily="18" charset="0"/>
                          </a:rPr>
                          <m:t>𝟐</m:t>
                        </m:r>
                      </m:sup>
                    </m:sSup>
                  </m:oMath>
                </a14:m>
                <a:r>
                  <a:rPr kumimoji="1" lang="zh-CN" altLang="en-US" sz="1500" dirty="0">
                    <a:latin typeface="Times" pitchFamily="2" charset="0"/>
                  </a:rPr>
                  <a:t> </a:t>
                </a:r>
                <a:r>
                  <a:rPr kumimoji="1" lang="en-US" altLang="zh-CN" sz="1500" dirty="0">
                    <a:latin typeface="Times" pitchFamily="2" charset="0"/>
                  </a:rPr>
                  <a:t>and</a:t>
                </a:r>
                <a:r>
                  <a:rPr kumimoji="1" lang="zh-CN" altLang="en-US" sz="1500" dirty="0">
                    <a:latin typeface="Times" pitchFamily="2" charset="0"/>
                  </a:rPr>
                  <a:t> </a:t>
                </a:r>
                <a14:m>
                  <m:oMath xmlns:m="http://schemas.openxmlformats.org/officeDocument/2006/math">
                    <m:r>
                      <a:rPr kumimoji="1" lang="zh-CN" altLang="en-US" sz="1500" b="0" i="0" dirty="0" smtClean="0">
                        <a:latin typeface="Cambria Math" panose="02040503050406030204" pitchFamily="18" charset="0"/>
                      </a:rPr>
                      <m:t> </m:t>
                    </m:r>
                    <m:r>
                      <a:rPr kumimoji="1" lang="en-US" altLang="zh-CN" sz="1500" b="1" i="1" dirty="0" smtClean="0">
                        <a:solidFill>
                          <a:srgbClr val="1503FB"/>
                        </a:solidFill>
                        <a:latin typeface="Cambria Math" panose="02040503050406030204" pitchFamily="18" charset="0"/>
                      </a:rPr>
                      <m:t>&lt;</m:t>
                    </m:r>
                    <m:r>
                      <a:rPr kumimoji="1" lang="en-US" altLang="zh-CN" sz="1500" b="1" i="1" dirty="0" smtClean="0">
                        <a:solidFill>
                          <a:srgbClr val="1503FB"/>
                        </a:solidFill>
                        <a:latin typeface="Cambria Math" panose="02040503050406030204" pitchFamily="18" charset="0"/>
                      </a:rPr>
                      <m:t>𝟑𝟎𝟎</m:t>
                    </m:r>
                    <m:r>
                      <a:rPr kumimoji="1" lang="en-US" altLang="zh-CN" sz="1500" b="1" i="1" dirty="0">
                        <a:solidFill>
                          <a:srgbClr val="1503FB"/>
                        </a:solidFill>
                        <a:latin typeface="Cambria Math" panose="02040503050406030204" pitchFamily="18" charset="0"/>
                      </a:rPr>
                      <m:t>𝑴𝒑𝒄</m:t>
                    </m:r>
                    <m:r>
                      <a:rPr kumimoji="1" lang="en-US" altLang="zh-CN" sz="1500" b="1" i="0" dirty="0" smtClean="0">
                        <a:solidFill>
                          <a:srgbClr val="1503FB"/>
                        </a:solidFill>
                        <a:latin typeface="Cambria Math" panose="02040503050406030204" pitchFamily="18" charset="0"/>
                      </a:rPr>
                      <m:t>.</m:t>
                    </m:r>
                  </m:oMath>
                </a14:m>
                <a:endParaRPr kumimoji="1" lang="en-US" altLang="zh-CN" sz="1500" dirty="0">
                  <a:latin typeface="Times" pitchFamily="2" charset="0"/>
                </a:endParaRPr>
              </a:p>
              <a:p>
                <a:pPr marL="342900" indent="-342900">
                  <a:buFont typeface="Arial" panose="020B0604020202020204" pitchFamily="34" charset="0"/>
                  <a:buChar char="•"/>
                </a:pPr>
                <a:r>
                  <a:rPr kumimoji="1" lang="en-US" altLang="zh-CN" sz="1500" dirty="0">
                    <a:latin typeface="Times" pitchFamily="2" charset="0"/>
                  </a:rPr>
                  <a:t>Given</a:t>
                </a:r>
                <a:r>
                  <a:rPr kumimoji="1" lang="zh-CN" altLang="en-US" sz="1500" dirty="0">
                    <a:latin typeface="Times" pitchFamily="2" charset="0"/>
                  </a:rPr>
                  <a:t> </a:t>
                </a:r>
                <a:r>
                  <a:rPr kumimoji="1" lang="en-US" altLang="zh-CN" sz="1500" dirty="0">
                    <a:latin typeface="Times" pitchFamily="2" charset="0"/>
                  </a:rPr>
                  <a:t>observable</a:t>
                </a:r>
                <a:r>
                  <a:rPr kumimoji="1" lang="zh-CN" altLang="en-US" sz="1500" dirty="0">
                    <a:latin typeface="Times" pitchFamily="2" charset="0"/>
                  </a:rPr>
                  <a:t> </a:t>
                </a:r>
                <a:r>
                  <a:rPr kumimoji="1" lang="en-US" altLang="zh-CN" sz="1500" dirty="0">
                    <a:latin typeface="Times" pitchFamily="2" charset="0"/>
                  </a:rPr>
                  <a:t>sky,</a:t>
                </a:r>
                <a:r>
                  <a:rPr kumimoji="1" lang="zh-CN" altLang="en-US" sz="1500" dirty="0">
                    <a:latin typeface="Times" pitchFamily="2" charset="0"/>
                  </a:rPr>
                  <a:t> </a:t>
                </a:r>
                <a:r>
                  <a:rPr kumimoji="1" lang="en-US" altLang="zh-CN" sz="1500" dirty="0">
                    <a:latin typeface="Times" pitchFamily="2" charset="0"/>
                  </a:rPr>
                  <a:t>Milky</a:t>
                </a:r>
                <a:r>
                  <a:rPr kumimoji="1" lang="zh-CN" altLang="en-US" sz="1500" dirty="0">
                    <a:latin typeface="Times" pitchFamily="2" charset="0"/>
                  </a:rPr>
                  <a:t> </a:t>
                </a:r>
                <a:r>
                  <a:rPr kumimoji="1" lang="en-US" altLang="zh-CN" sz="1500" dirty="0">
                    <a:latin typeface="Times" pitchFamily="2" charset="0"/>
                  </a:rPr>
                  <a:t>Way,</a:t>
                </a:r>
                <a:r>
                  <a:rPr kumimoji="1" lang="zh-CN" altLang="en-US" sz="1500" dirty="0">
                    <a:latin typeface="Times" pitchFamily="2" charset="0"/>
                  </a:rPr>
                  <a:t> </a:t>
                </a:r>
                <a:r>
                  <a:rPr kumimoji="1" lang="en-US" altLang="zh-CN" sz="1500" dirty="0">
                    <a:latin typeface="Times" pitchFamily="2" charset="0"/>
                  </a:rPr>
                  <a:t>weather</a:t>
                </a:r>
                <a:r>
                  <a:rPr kumimoji="1" lang="zh-CN" altLang="en-US" sz="1500" dirty="0">
                    <a:latin typeface="Times" pitchFamily="2" charset="0"/>
                  </a:rPr>
                  <a:t> </a:t>
                </a:r>
                <a:r>
                  <a:rPr kumimoji="1" lang="en-US" altLang="zh-CN" sz="1500" dirty="0">
                    <a:latin typeface="Times" pitchFamily="2" charset="0"/>
                  </a:rPr>
                  <a:t>efficiency,</a:t>
                </a:r>
                <a:r>
                  <a:rPr kumimoji="1" lang="zh-CN" altLang="en-US" sz="1500" dirty="0">
                    <a:latin typeface="Times" pitchFamily="2" charset="0"/>
                  </a:rPr>
                  <a:t> </a:t>
                </a:r>
                <a:r>
                  <a:rPr kumimoji="1" lang="en-US" altLang="zh-CN" sz="1500" dirty="0">
                    <a:latin typeface="Times" pitchFamily="2" charset="0"/>
                  </a:rPr>
                  <a:t>moon,</a:t>
                </a:r>
                <a:r>
                  <a:rPr kumimoji="1" lang="zh-CN" altLang="en-US" sz="1500" dirty="0">
                    <a:latin typeface="Times" pitchFamily="2" charset="0"/>
                  </a:rPr>
                  <a:t> </a:t>
                </a:r>
                <a:r>
                  <a:rPr kumimoji="1" lang="en-US" altLang="zh-CN" sz="1500" dirty="0">
                    <a:latin typeface="Times" pitchFamily="2" charset="0"/>
                  </a:rPr>
                  <a:t>sun...,</a:t>
                </a:r>
                <a:r>
                  <a:rPr kumimoji="1" lang="zh-CN" altLang="en-US" sz="1500" dirty="0">
                    <a:latin typeface="Times" pitchFamily="2" charset="0"/>
                  </a:rPr>
                  <a:t> </a:t>
                </a:r>
                <a:r>
                  <a:rPr kumimoji="1" lang="en-US" altLang="zh-CN" sz="1500" dirty="0">
                    <a:latin typeface="Times" pitchFamily="2" charset="0"/>
                  </a:rPr>
                  <a:t>WFST</a:t>
                </a:r>
                <a:r>
                  <a:rPr kumimoji="1" lang="zh-CN" altLang="en-US" sz="1500" dirty="0">
                    <a:latin typeface="Times" pitchFamily="2" charset="0"/>
                  </a:rPr>
                  <a:t> </a:t>
                </a:r>
                <a:r>
                  <a:rPr kumimoji="1" lang="en-US" altLang="zh-CN" sz="1500" dirty="0">
                    <a:latin typeface="Times" pitchFamily="2" charset="0"/>
                  </a:rPr>
                  <a:t>is</a:t>
                </a:r>
                <a:r>
                  <a:rPr kumimoji="1" lang="zh-CN" altLang="en-US" sz="1500" dirty="0">
                    <a:latin typeface="Times" pitchFamily="2" charset="0"/>
                  </a:rPr>
                  <a:t> </a:t>
                </a:r>
                <a:r>
                  <a:rPr kumimoji="1" lang="en-US" altLang="zh-CN" sz="1500" dirty="0">
                    <a:latin typeface="Times" pitchFamily="2" charset="0"/>
                  </a:rPr>
                  <a:t>expected</a:t>
                </a:r>
                <a:r>
                  <a:rPr kumimoji="1" lang="zh-CN" altLang="en-US" sz="1500" dirty="0">
                    <a:latin typeface="Times" pitchFamily="2" charset="0"/>
                  </a:rPr>
                  <a:t> </a:t>
                </a:r>
                <a:r>
                  <a:rPr kumimoji="1" lang="en-US" altLang="zh-CN" sz="1500" dirty="0">
                    <a:latin typeface="Times" pitchFamily="2" charset="0"/>
                  </a:rPr>
                  <a:t>to</a:t>
                </a:r>
                <a:r>
                  <a:rPr kumimoji="1" lang="zh-CN" altLang="en-US" sz="1500" dirty="0">
                    <a:latin typeface="Times" pitchFamily="2" charset="0"/>
                  </a:rPr>
                  <a:t> </a:t>
                </a:r>
                <a:r>
                  <a:rPr kumimoji="1" lang="en-US" altLang="zh-CN" sz="1500" dirty="0">
                    <a:latin typeface="Times" pitchFamily="2" charset="0"/>
                  </a:rPr>
                  <a:t>find</a:t>
                </a:r>
                <a:r>
                  <a:rPr kumimoji="1" lang="zh-CN" altLang="en-US" sz="1500" dirty="0">
                    <a:latin typeface="Times" pitchFamily="2" charset="0"/>
                  </a:rPr>
                  <a:t> </a:t>
                </a:r>
                <a:r>
                  <a:rPr kumimoji="1" lang="en-US" altLang="zh-CN" sz="1500" b="1" dirty="0">
                    <a:solidFill>
                      <a:srgbClr val="1503FB"/>
                    </a:solidFill>
                    <a:latin typeface="Times" pitchFamily="2" charset="0"/>
                  </a:rPr>
                  <a:t>~ 1</a:t>
                </a:r>
                <a:r>
                  <a:rPr kumimoji="1" lang="zh-CN" altLang="en-US" sz="1500" dirty="0">
                    <a:solidFill>
                      <a:srgbClr val="FF0000"/>
                    </a:solidFill>
                    <a:latin typeface="Times" pitchFamily="2" charset="0"/>
                  </a:rPr>
                  <a:t> </a:t>
                </a:r>
                <a:r>
                  <a:rPr kumimoji="1" lang="en-US" altLang="zh-CN" sz="1500" dirty="0">
                    <a:latin typeface="Times" pitchFamily="2" charset="0"/>
                  </a:rPr>
                  <a:t>kilonovae</a:t>
                </a:r>
                <a:r>
                  <a:rPr kumimoji="1" lang="zh-CN" altLang="en-US" sz="1500" dirty="0">
                    <a:latin typeface="Times" pitchFamily="2" charset="0"/>
                  </a:rPr>
                  <a:t> </a:t>
                </a:r>
                <a:r>
                  <a:rPr kumimoji="1" lang="en-US" altLang="zh-CN" sz="1500" dirty="0">
                    <a:latin typeface="Times" pitchFamily="2" charset="0"/>
                  </a:rPr>
                  <a:t>each</a:t>
                </a:r>
                <a:r>
                  <a:rPr kumimoji="1" lang="zh-CN" altLang="en-US" sz="1500" dirty="0">
                    <a:latin typeface="Times" pitchFamily="2" charset="0"/>
                  </a:rPr>
                  <a:t> </a:t>
                </a:r>
                <a:r>
                  <a:rPr kumimoji="1" lang="en-US" altLang="zh-CN" sz="1500" dirty="0">
                    <a:latin typeface="Times" pitchFamily="2" charset="0"/>
                  </a:rPr>
                  <a:t>year</a:t>
                </a:r>
                <a:r>
                  <a:rPr kumimoji="1" lang="zh-CN" altLang="en-US" sz="1500" dirty="0">
                    <a:latin typeface="Times" pitchFamily="2" charset="0"/>
                  </a:rPr>
                  <a:t> </a:t>
                </a:r>
                <a:r>
                  <a:rPr kumimoji="1" lang="en-US" altLang="zh-CN" sz="1500" dirty="0">
                    <a:latin typeface="Times" pitchFamily="2" charset="0"/>
                  </a:rPr>
                  <a:t>in</a:t>
                </a:r>
                <a:r>
                  <a:rPr kumimoji="1" lang="zh-CN" altLang="en-US" sz="1500" dirty="0">
                    <a:latin typeface="Times" pitchFamily="2" charset="0"/>
                  </a:rPr>
                  <a:t> </a:t>
                </a:r>
                <a:r>
                  <a:rPr kumimoji="1" lang="en-US" altLang="zh-CN" sz="1500" dirty="0">
                    <a:latin typeface="Times" pitchFamily="2" charset="0"/>
                  </a:rPr>
                  <a:t>O4.</a:t>
                </a:r>
                <a:endParaRPr kumimoji="1" lang="zh-CN" altLang="en-US" sz="1500" dirty="0">
                  <a:latin typeface="Times" pitchFamily="2" charset="0"/>
                </a:endParaRPr>
              </a:p>
            </p:txBody>
          </p:sp>
        </mc:Choice>
        <mc:Fallback xmlns="">
          <p:sp>
            <p:nvSpPr>
              <p:cNvPr id="8" name="文本框 4"/>
              <p:cNvSpPr txBox="1">
                <a:spLocks noRot="1" noChangeAspect="1" noMove="1" noResize="1" noEditPoints="1" noAdjustHandles="1" noChangeArrowheads="1" noChangeShapeType="1" noTextEdit="1"/>
              </p:cNvSpPr>
              <p:nvPr/>
            </p:nvSpPr>
            <p:spPr>
              <a:xfrm>
                <a:off x="66998" y="5157838"/>
                <a:ext cx="5316680" cy="790088"/>
              </a:xfrm>
              <a:prstGeom prst="rect">
                <a:avLst/>
              </a:prstGeom>
              <a:blipFill>
                <a:blip r:embed="rId4"/>
                <a:stretch>
                  <a:fillRect l="-229" r="-1030" b="-6818"/>
                </a:stretch>
              </a:blipFill>
            </p:spPr>
            <p:txBody>
              <a:bodyPr/>
              <a:lstStyle/>
              <a:p>
                <a:r>
                  <a:rPr lang="zh-CN" altLang="en-US">
                    <a:noFill/>
                  </a:rPr>
                  <a:t> </a:t>
                </a:r>
              </a:p>
            </p:txBody>
          </p:sp>
        </mc:Fallback>
      </mc:AlternateContent>
      <p:grpSp>
        <p:nvGrpSpPr>
          <p:cNvPr id="13" name="组合 12"/>
          <p:cNvGrpSpPr>
            <a:grpSpLocks noChangeAspect="1"/>
          </p:cNvGrpSpPr>
          <p:nvPr/>
        </p:nvGrpSpPr>
        <p:grpSpPr>
          <a:xfrm>
            <a:off x="5444174" y="980562"/>
            <a:ext cx="3469171" cy="2310239"/>
            <a:chOff x="2580389" y="667217"/>
            <a:chExt cx="9220200" cy="6140046"/>
          </a:xfrm>
        </p:grpSpPr>
        <p:pic>
          <p:nvPicPr>
            <p:cNvPr id="11" name="图片 10"/>
            <p:cNvPicPr>
              <a:picLocks noChangeAspect="1"/>
            </p:cNvPicPr>
            <p:nvPr/>
          </p:nvPicPr>
          <p:blipFill rotWithShape="1">
            <a:blip r:embed="rId5"/>
            <a:srcRect l="2521" t="2217"/>
            <a:stretch>
              <a:fillRect/>
            </a:stretch>
          </p:blipFill>
          <p:spPr>
            <a:xfrm>
              <a:off x="2580389" y="667217"/>
              <a:ext cx="9220200" cy="6140046"/>
            </a:xfrm>
            <a:prstGeom prst="rect">
              <a:avLst/>
            </a:prstGeom>
          </p:spPr>
        </p:pic>
        <p:cxnSp>
          <p:nvCxnSpPr>
            <p:cNvPr id="5" name="直线连接符 4"/>
            <p:cNvCxnSpPr/>
            <p:nvPr/>
          </p:nvCxnSpPr>
          <p:spPr>
            <a:xfrm flipV="1">
              <a:off x="9933709" y="820882"/>
              <a:ext cx="0" cy="515569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 name="组合 16"/>
          <p:cNvGrpSpPr>
            <a:grpSpLocks noChangeAspect="1"/>
          </p:cNvGrpSpPr>
          <p:nvPr/>
        </p:nvGrpSpPr>
        <p:grpSpPr>
          <a:xfrm>
            <a:off x="5495900" y="3721331"/>
            <a:ext cx="3366010" cy="2455949"/>
            <a:chOff x="161562" y="813380"/>
            <a:chExt cx="7932956" cy="5788140"/>
          </a:xfrm>
        </p:grpSpPr>
        <p:pic>
          <p:nvPicPr>
            <p:cNvPr id="12" name="图片 11"/>
            <p:cNvPicPr>
              <a:picLocks noChangeAspect="1"/>
            </p:cNvPicPr>
            <p:nvPr/>
          </p:nvPicPr>
          <p:blipFill rotWithShape="1">
            <a:blip r:embed="rId6"/>
            <a:srcRect l="3086"/>
            <a:stretch>
              <a:fillRect/>
            </a:stretch>
          </p:blipFill>
          <p:spPr>
            <a:xfrm>
              <a:off x="161562" y="813380"/>
              <a:ext cx="7932956" cy="5788140"/>
            </a:xfrm>
            <a:prstGeom prst="rect">
              <a:avLst/>
            </a:prstGeom>
          </p:spPr>
        </p:pic>
        <p:cxnSp>
          <p:nvCxnSpPr>
            <p:cNvPr id="15" name="直线连接符 14"/>
            <p:cNvCxnSpPr/>
            <p:nvPr/>
          </p:nvCxnSpPr>
          <p:spPr>
            <a:xfrm flipV="1">
              <a:off x="4395355" y="1480618"/>
              <a:ext cx="103909" cy="441102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4" name="灯片编号占位符 1"/>
          <p:cNvSpPr>
            <a:spLocks noGrp="1"/>
          </p:cNvSpPr>
          <p:nvPr>
            <p:ph type="sldNum" sz="quarter" idx="12"/>
          </p:nvPr>
        </p:nvSpPr>
        <p:spPr>
          <a:xfrm>
            <a:off x="8572500" y="5839442"/>
            <a:ext cx="571500" cy="166255"/>
          </a:xfrm>
        </p:spPr>
        <p:txBody>
          <a:bodyPr/>
          <a:lstStyle/>
          <a:p>
            <a:fld id="{A6AAC7D9-B1C4-C240-BE78-4F83A6E576C8}" type="slidenum">
              <a:rPr kumimoji="1" lang="zh-CN" altLang="en-US" sz="790" smtClean="0"/>
              <a:t>36</a:t>
            </a:fld>
            <a:endParaRPr kumimoji="1" lang="zh-CN" altLang="en-US" sz="790" dirty="0"/>
          </a:p>
        </p:txBody>
      </p:sp>
      <p:sp>
        <p:nvSpPr>
          <p:cNvPr id="3" name="文本框 2"/>
          <p:cNvSpPr txBox="1"/>
          <p:nvPr/>
        </p:nvSpPr>
        <p:spPr>
          <a:xfrm>
            <a:off x="0" y="692986"/>
            <a:ext cx="5259583" cy="9233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zh-CN" b="1" dirty="0">
                <a:latin typeface="Times" pitchFamily="2" charset="0"/>
              </a:rPr>
              <a:t>Total</a:t>
            </a:r>
            <a:r>
              <a:rPr kumimoji="1" lang="zh-CN" altLang="en-US" b="1" dirty="0">
                <a:latin typeface="Times" pitchFamily="2" charset="0"/>
              </a:rPr>
              <a:t> </a:t>
            </a:r>
            <a:r>
              <a:rPr kumimoji="1" lang="en-US" altLang="zh-CN" b="1" dirty="0">
                <a:latin typeface="Times" pitchFamily="2" charset="0"/>
              </a:rPr>
              <a:t>time</a:t>
            </a:r>
            <a:r>
              <a:rPr kumimoji="1" lang="zh-CN" altLang="en-US" b="1" dirty="0">
                <a:latin typeface="Times" pitchFamily="2" charset="0"/>
              </a:rPr>
              <a:t> </a:t>
            </a:r>
            <a:r>
              <a:rPr kumimoji="1" lang="en-US" altLang="zh-CN" b="1" dirty="0">
                <a:latin typeface="Times" pitchFamily="2" charset="0"/>
              </a:rPr>
              <a:t>with</a:t>
            </a:r>
            <a:r>
              <a:rPr kumimoji="1" lang="zh-CN" altLang="en-US" b="1" dirty="0">
                <a:latin typeface="Times" pitchFamily="2" charset="0"/>
              </a:rPr>
              <a:t> </a:t>
            </a:r>
            <a:r>
              <a:rPr kumimoji="1" lang="en-US" altLang="zh-CN" b="1" dirty="0">
                <a:latin typeface="Times" pitchFamily="2" charset="0"/>
              </a:rPr>
              <a:t>different</a:t>
            </a:r>
            <a:r>
              <a:rPr kumimoji="1" lang="zh-CN" altLang="en-US" b="1" dirty="0">
                <a:latin typeface="Times" pitchFamily="2" charset="0"/>
              </a:rPr>
              <a:t> </a:t>
            </a:r>
            <a:r>
              <a:rPr kumimoji="1" lang="en-US" altLang="zh-CN" b="1" dirty="0">
                <a:latin typeface="Times" pitchFamily="2" charset="0"/>
              </a:rPr>
              <a:t>localizations</a:t>
            </a:r>
            <a:r>
              <a:rPr kumimoji="1" lang="zh-CN" altLang="en-US" b="1" dirty="0">
                <a:latin typeface="Times" pitchFamily="2" charset="0"/>
              </a:rPr>
              <a:t> </a:t>
            </a:r>
            <a:r>
              <a:rPr kumimoji="1" lang="en-US" altLang="zh-CN" b="1" dirty="0">
                <a:latin typeface="Times" pitchFamily="2" charset="0"/>
              </a:rPr>
              <a:t>and</a:t>
            </a:r>
            <a:r>
              <a:rPr kumimoji="1" lang="zh-CN" altLang="en-US" b="1" dirty="0">
                <a:latin typeface="Times" pitchFamily="2" charset="0"/>
              </a:rPr>
              <a:t> </a:t>
            </a:r>
            <a:r>
              <a:rPr kumimoji="1" lang="en-US" altLang="zh-CN" b="1" dirty="0">
                <a:latin typeface="Times" pitchFamily="2" charset="0"/>
              </a:rPr>
              <a:t>distances</a:t>
            </a:r>
          </a:p>
          <a:p>
            <a:pPr marL="285750" indent="-285750">
              <a:buFont typeface="Arial" panose="020B0604020202020204" pitchFamily="34" charset="0"/>
              <a:buChar char="•"/>
            </a:pPr>
            <a:r>
              <a:rPr kumimoji="1" lang="en-US" altLang="zh-CN" dirty="0">
                <a:latin typeface="Times" pitchFamily="2" charset="0"/>
              </a:rPr>
              <a:t>The</a:t>
            </a:r>
            <a:r>
              <a:rPr kumimoji="1" lang="zh-CN" altLang="en-US" dirty="0">
                <a:latin typeface="Times" pitchFamily="2" charset="0"/>
              </a:rPr>
              <a:t> </a:t>
            </a:r>
            <a:r>
              <a:rPr kumimoji="1" lang="en-US" altLang="zh-CN" dirty="0">
                <a:latin typeface="Times" pitchFamily="2" charset="0"/>
              </a:rPr>
              <a:t>number</a:t>
            </a:r>
            <a:r>
              <a:rPr kumimoji="1" lang="zh-CN" altLang="en-US" dirty="0">
                <a:latin typeface="Times" pitchFamily="2" charset="0"/>
              </a:rPr>
              <a:t> </a:t>
            </a:r>
            <a:r>
              <a:rPr kumimoji="1" lang="en-US" altLang="zh-CN" dirty="0">
                <a:latin typeface="Times" pitchFamily="2" charset="0"/>
              </a:rPr>
              <a:t>of</a:t>
            </a:r>
            <a:r>
              <a:rPr kumimoji="1" lang="zh-CN" altLang="en-US" dirty="0">
                <a:latin typeface="Times" pitchFamily="2" charset="0"/>
              </a:rPr>
              <a:t> </a:t>
            </a:r>
            <a:r>
              <a:rPr kumimoji="1" lang="en-US" altLang="zh-CN" dirty="0">
                <a:latin typeface="Times" pitchFamily="2" charset="0"/>
              </a:rPr>
              <a:t>pointing:</a:t>
            </a:r>
            <a:r>
              <a:rPr kumimoji="1" lang="zh-CN" altLang="en-US" dirty="0">
                <a:latin typeface="Times" pitchFamily="2" charset="0"/>
              </a:rPr>
              <a:t> </a:t>
            </a:r>
            <a:r>
              <a:rPr kumimoji="1" lang="en-US" altLang="zh-CN" dirty="0">
                <a:latin typeface="Times" pitchFamily="2" charset="0"/>
              </a:rPr>
              <a:t>area</a:t>
            </a:r>
            <a:r>
              <a:rPr kumimoji="1" lang="zh-CN" altLang="en-US" dirty="0">
                <a:latin typeface="Times" pitchFamily="2" charset="0"/>
              </a:rPr>
              <a:t> </a:t>
            </a:r>
            <a:r>
              <a:rPr kumimoji="1" lang="en-US" altLang="zh-CN" dirty="0">
                <a:latin typeface="Times" pitchFamily="2" charset="0"/>
              </a:rPr>
              <a:t>&amp;</a:t>
            </a:r>
            <a:r>
              <a:rPr kumimoji="1" lang="zh-CN" altLang="en-US" dirty="0">
                <a:latin typeface="Times" pitchFamily="2" charset="0"/>
              </a:rPr>
              <a:t> </a:t>
            </a:r>
            <a:r>
              <a:rPr kumimoji="1" lang="en-US" altLang="zh-CN" dirty="0">
                <a:latin typeface="Times" pitchFamily="2" charset="0"/>
              </a:rPr>
              <a:t>FoV</a:t>
            </a:r>
          </a:p>
          <a:p>
            <a:pPr marL="285750" indent="-285750">
              <a:buFont typeface="Arial" panose="020B0604020202020204" pitchFamily="34" charset="0"/>
              <a:buChar char="•"/>
            </a:pPr>
            <a:r>
              <a:rPr kumimoji="1" lang="en-US" altLang="zh-CN" dirty="0">
                <a:latin typeface="Times" pitchFamily="2" charset="0"/>
              </a:rPr>
              <a:t>Exposure</a:t>
            </a:r>
            <a:r>
              <a:rPr kumimoji="1" lang="zh-CN" altLang="en-US" dirty="0">
                <a:latin typeface="Times" pitchFamily="2" charset="0"/>
              </a:rPr>
              <a:t> </a:t>
            </a:r>
            <a:r>
              <a:rPr kumimoji="1" lang="en-US" altLang="zh-CN" dirty="0">
                <a:latin typeface="Times" pitchFamily="2" charset="0"/>
              </a:rPr>
              <a:t>time:</a:t>
            </a:r>
            <a:r>
              <a:rPr kumimoji="1" lang="zh-CN" altLang="en-US" dirty="0">
                <a:latin typeface="Times" pitchFamily="2" charset="0"/>
              </a:rPr>
              <a:t> </a:t>
            </a:r>
            <a:r>
              <a:rPr kumimoji="1" lang="en-US" altLang="zh-CN" dirty="0">
                <a:latin typeface="Times" pitchFamily="2" charset="0"/>
              </a:rPr>
              <a:t>based</a:t>
            </a:r>
            <a:r>
              <a:rPr kumimoji="1" lang="zh-CN" altLang="en-US" dirty="0">
                <a:latin typeface="Times" pitchFamily="2" charset="0"/>
              </a:rPr>
              <a:t> </a:t>
            </a:r>
            <a:r>
              <a:rPr kumimoji="1" lang="en-US" altLang="zh-CN" dirty="0">
                <a:latin typeface="Times" pitchFamily="2" charset="0"/>
              </a:rPr>
              <a:t>on</a:t>
            </a:r>
            <a:r>
              <a:rPr kumimoji="1" lang="zh-CN" altLang="en-US" dirty="0">
                <a:latin typeface="Times" pitchFamily="2" charset="0"/>
              </a:rPr>
              <a:t> </a:t>
            </a:r>
            <a:r>
              <a:rPr kumimoji="1" lang="en-US" altLang="zh-CN" dirty="0">
                <a:latin typeface="Times" pitchFamily="2" charset="0"/>
              </a:rPr>
              <a:t>the</a:t>
            </a:r>
            <a:r>
              <a:rPr kumimoji="1" lang="zh-CN" altLang="en-US" dirty="0">
                <a:latin typeface="Times" pitchFamily="2" charset="0"/>
              </a:rPr>
              <a:t> </a:t>
            </a:r>
            <a:r>
              <a:rPr kumimoji="1" lang="en-US" altLang="zh-CN" dirty="0">
                <a:latin typeface="Times" pitchFamily="2" charset="0"/>
              </a:rPr>
              <a:t>method</a:t>
            </a:r>
            <a:r>
              <a:rPr kumimoji="1" lang="zh-CN" altLang="en-US" dirty="0">
                <a:latin typeface="Times" pitchFamily="2" charset="0"/>
              </a:rPr>
              <a:t> </a:t>
            </a:r>
            <a:r>
              <a:rPr kumimoji="1" lang="en-US" altLang="zh-CN" dirty="0">
                <a:latin typeface="Times" pitchFamily="2" charset="0"/>
              </a:rPr>
              <a:t>in</a:t>
            </a:r>
            <a:r>
              <a:rPr kumimoji="1" lang="zh-CN" altLang="en-US" dirty="0">
                <a:latin typeface="Times" pitchFamily="2" charset="0"/>
              </a:rPr>
              <a:t> </a:t>
            </a:r>
            <a:r>
              <a:rPr kumimoji="1" lang="en-US" altLang="zh-CN" dirty="0">
                <a:latin typeface="Times" pitchFamily="2" charset="0"/>
              </a:rPr>
              <a:t>this</a:t>
            </a:r>
            <a:r>
              <a:rPr kumimoji="1" lang="zh-CN" altLang="en-US" dirty="0">
                <a:latin typeface="Times" pitchFamily="2" charset="0"/>
              </a:rPr>
              <a:t> </a:t>
            </a:r>
            <a:r>
              <a:rPr kumimoji="1" lang="en-US" altLang="zh-CN" dirty="0">
                <a:latin typeface="Times" pitchFamily="2" charset="0"/>
              </a:rPr>
              <a:t>work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35A70C6-F919-4806-946F-217E05712B6A}"/>
              </a:ext>
            </a:extLst>
          </p:cNvPr>
          <p:cNvPicPr>
            <a:picLocks noChangeAspect="1"/>
          </p:cNvPicPr>
          <p:nvPr/>
        </p:nvPicPr>
        <p:blipFill>
          <a:blip r:embed="rId2"/>
          <a:stretch>
            <a:fillRect/>
          </a:stretch>
        </p:blipFill>
        <p:spPr>
          <a:xfrm>
            <a:off x="0" y="548680"/>
            <a:ext cx="9144000" cy="3673541"/>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E474E630-C54A-4B08-ABB1-80D52037999F}"/>
                  </a:ext>
                </a:extLst>
              </p:cNvPr>
              <p:cNvSpPr txBox="1"/>
              <p:nvPr/>
            </p:nvSpPr>
            <p:spPr>
              <a:xfrm>
                <a:off x="179512" y="4725144"/>
                <a:ext cx="8856984" cy="193899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FF0000"/>
                    </a:solidFill>
                    <a:latin typeface="Times" pitchFamily="2" charset="0"/>
                  </a:rPr>
                  <a:t>S230518h:    </a:t>
                </a:r>
                <a:r>
                  <a:rPr kumimoji="1" lang="en-US" altLang="zh-CN" sz="2400" dirty="0">
                    <a:latin typeface="Times" pitchFamily="2" charset="0"/>
                  </a:rPr>
                  <a:t>First GW event during O4! LVK predicted </a:t>
                </a:r>
                <a:r>
                  <a:rPr kumimoji="1" lang="en-US" altLang="zh-CN" sz="2400" dirty="0" err="1">
                    <a:latin typeface="Times" pitchFamily="2" charset="0"/>
                  </a:rPr>
                  <a:t>HasRemnant</a:t>
                </a:r>
                <a:r>
                  <a:rPr kumimoji="1" lang="en-US" altLang="zh-CN" sz="2400" dirty="0">
                    <a:latin typeface="Times" pitchFamily="2" charset="0"/>
                  </a:rPr>
                  <a:t> &lt;1%.</a:t>
                </a:r>
              </a:p>
              <a:p>
                <a:r>
                  <a:rPr kumimoji="1" lang="en-US" altLang="zh-CN" sz="2400" b="1" dirty="0">
                    <a:solidFill>
                      <a:srgbClr val="FF0000"/>
                    </a:solidFill>
                    <a:latin typeface="Times" pitchFamily="2" charset="0"/>
                  </a:rPr>
                  <a:t>GW230529: </a:t>
                </a:r>
                <a:r>
                  <a:rPr kumimoji="1" lang="en-US" altLang="zh-CN" sz="2400" dirty="0">
                    <a:latin typeface="Times" pitchFamily="2" charset="0"/>
                  </a:rPr>
                  <a:t>Too bad sky coverage (~ 24100 </a:t>
                </a:r>
                <a14:m>
                  <m:oMath xmlns:m="http://schemas.openxmlformats.org/officeDocument/2006/math">
                    <m:sSup>
                      <m:sSupPr>
                        <m:ctrlPr>
                          <a:rPr kumimoji="1" lang="en-US" altLang="zh-CN" sz="2400" i="1" dirty="0">
                            <a:latin typeface="Cambria Math" panose="02040503050406030204" pitchFamily="18" charset="0"/>
                          </a:rPr>
                        </m:ctrlPr>
                      </m:sSupPr>
                      <m:e>
                        <m:r>
                          <m:rPr>
                            <m:sty m:val="p"/>
                          </m:rPr>
                          <a:rPr kumimoji="1" lang="en-US" altLang="zh-CN" sz="2400" dirty="0">
                            <a:latin typeface="Cambria Math" panose="02040503050406030204" pitchFamily="18" charset="0"/>
                          </a:rPr>
                          <m:t>deg</m:t>
                        </m:r>
                      </m:e>
                      <m:sup>
                        <m:r>
                          <a:rPr kumimoji="1" lang="en-US" altLang="zh-CN" sz="2400" dirty="0">
                            <a:latin typeface="Cambria Math" panose="02040503050406030204" pitchFamily="18" charset="0"/>
                          </a:rPr>
                          <m:t>2</m:t>
                        </m:r>
                      </m:sup>
                    </m:sSup>
                  </m:oMath>
                </a14:m>
                <a:r>
                  <a:rPr kumimoji="1" lang="zh-CN" altLang="en-US" sz="2400" dirty="0">
                    <a:latin typeface="Times" pitchFamily="2" charset="0"/>
                  </a:rPr>
                  <a:t> </a:t>
                </a:r>
                <a:r>
                  <a:rPr kumimoji="1" lang="en-US" altLang="zh-CN" sz="2400" dirty="0">
                    <a:latin typeface="Times" pitchFamily="2" charset="0"/>
                  </a:rPr>
                  <a:t>)</a:t>
                </a:r>
              </a:p>
              <a:p>
                <a:r>
                  <a:rPr kumimoji="1" lang="en-US" altLang="zh-CN" sz="2400" b="1" dirty="0">
                    <a:solidFill>
                      <a:srgbClr val="FF0000"/>
                    </a:solidFill>
                    <a:latin typeface="Times" pitchFamily="2" charset="0"/>
                  </a:rPr>
                  <a:t>S230627c:    </a:t>
                </a:r>
                <a:r>
                  <a:rPr kumimoji="1" lang="en-US" altLang="zh-CN" sz="2400" dirty="0">
                    <a:latin typeface="Times" pitchFamily="2" charset="0"/>
                  </a:rPr>
                  <a:t>Too bad follow-up observation!</a:t>
                </a:r>
              </a:p>
              <a:p>
                <a:r>
                  <a:rPr kumimoji="1" lang="en-US" altLang="zh-CN" sz="2400" b="1" dirty="0">
                    <a:solidFill>
                      <a:srgbClr val="FF0000"/>
                    </a:solidFill>
                    <a:latin typeface="Times" pitchFamily="2" charset="0"/>
                  </a:rPr>
                  <a:t>S240422d:    </a:t>
                </a:r>
                <a:r>
                  <a:rPr kumimoji="1" lang="en-US" altLang="zh-CN" sz="2400" dirty="0">
                    <a:latin typeface="Times" pitchFamily="2" charset="0"/>
                  </a:rPr>
                  <a:t>Classification of being non-Astrophysical (93%)</a:t>
                </a:r>
              </a:p>
            </p:txBody>
          </p:sp>
        </mc:Choice>
        <mc:Fallback xmlns="">
          <p:sp>
            <p:nvSpPr>
              <p:cNvPr id="5" name="文本框 4">
                <a:extLst>
                  <a:ext uri="{FF2B5EF4-FFF2-40B4-BE49-F238E27FC236}">
                    <a16:creationId xmlns:a16="http://schemas.microsoft.com/office/drawing/2014/main" id="{E474E630-C54A-4B08-ABB1-80D52037999F}"/>
                  </a:ext>
                </a:extLst>
              </p:cNvPr>
              <p:cNvSpPr txBox="1">
                <a:spLocks noRot="1" noChangeAspect="1" noMove="1" noResize="1" noEditPoints="1" noAdjustHandles="1" noChangeArrowheads="1" noChangeShapeType="1" noTextEdit="1"/>
              </p:cNvSpPr>
              <p:nvPr/>
            </p:nvSpPr>
            <p:spPr>
              <a:xfrm>
                <a:off x="179512" y="4725144"/>
                <a:ext cx="8856984" cy="1938992"/>
              </a:xfrm>
              <a:prstGeom prst="rect">
                <a:avLst/>
              </a:prstGeom>
              <a:blipFill>
                <a:blip r:embed="rId3"/>
                <a:stretch>
                  <a:fillRect l="-962" t="-2188" b="-59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46639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1"/>
          <p:cNvSpPr>
            <a:spLocks noGrp="1"/>
          </p:cNvSpPr>
          <p:nvPr>
            <p:ph type="title"/>
          </p:nvPr>
        </p:nvSpPr>
        <p:spPr>
          <a:xfrm>
            <a:off x="63385" y="332656"/>
            <a:ext cx="9080615" cy="483003"/>
          </a:xfrm>
        </p:spPr>
        <p:txBody>
          <a:bodyPr>
            <a:normAutofit fontScale="90000"/>
          </a:bodyPr>
          <a:lstStyle/>
          <a:p>
            <a:pPr algn="ctr"/>
            <a:r>
              <a:rPr kumimoji="1" lang="en-US" altLang="zh-CN" sz="3000" b="1" dirty="0">
                <a:latin typeface="微软雅黑" panose="020B0503020204020204" pitchFamily="34" charset="-122"/>
                <a:ea typeface="微软雅黑" panose="020B0503020204020204" pitchFamily="34" charset="-122"/>
                <a:cs typeface="Times New Roman" panose="02020603050405020304" pitchFamily="18" charset="0"/>
              </a:rPr>
              <a:t>S250206dm</a:t>
            </a:r>
            <a:r>
              <a:rPr kumimoji="1" lang="zh-CN" altLang="en-US" sz="3000" b="1" dirty="0">
                <a:latin typeface="微软雅黑" panose="020B0503020204020204" pitchFamily="34" charset="-122"/>
                <a:ea typeface="微软雅黑" panose="020B0503020204020204" pitchFamily="34" charset="-122"/>
                <a:cs typeface="Times New Roman" panose="02020603050405020304" pitchFamily="18" charset="0"/>
              </a:rPr>
              <a:t>事件的</a:t>
            </a:r>
            <a:r>
              <a:rPr kumimoji="1" lang="en-US" altLang="zh-CN" sz="3000" b="1" dirty="0">
                <a:latin typeface="微软雅黑" panose="020B0503020204020204" pitchFamily="34" charset="-122"/>
                <a:ea typeface="微软雅黑" panose="020B0503020204020204" pitchFamily="34" charset="-122"/>
                <a:cs typeface="Times New Roman" panose="02020603050405020304" pitchFamily="18" charset="0"/>
              </a:rPr>
              <a:t>WFST</a:t>
            </a:r>
            <a:r>
              <a:rPr kumimoji="1" lang="zh-CN" altLang="en-US" sz="3000" b="1" dirty="0">
                <a:latin typeface="微软雅黑" panose="020B0503020204020204" pitchFamily="34" charset="-122"/>
                <a:ea typeface="微软雅黑" panose="020B0503020204020204" pitchFamily="34" charset="-122"/>
                <a:cs typeface="Times New Roman" panose="02020603050405020304" pitchFamily="18" charset="0"/>
              </a:rPr>
              <a:t>后随观测</a:t>
            </a:r>
          </a:p>
        </p:txBody>
      </p:sp>
      <p:pic>
        <p:nvPicPr>
          <p:cNvPr id="13" name="图片 12">
            <a:extLst>
              <a:ext uri="{FF2B5EF4-FFF2-40B4-BE49-F238E27FC236}">
                <a16:creationId xmlns:a16="http://schemas.microsoft.com/office/drawing/2014/main" id="{4171D493-4D10-48F4-8A4E-103A179F3933}"/>
              </a:ext>
            </a:extLst>
          </p:cNvPr>
          <p:cNvPicPr>
            <a:picLocks noChangeAspect="1"/>
          </p:cNvPicPr>
          <p:nvPr/>
        </p:nvPicPr>
        <p:blipFill>
          <a:blip r:embed="rId3"/>
          <a:stretch>
            <a:fillRect/>
          </a:stretch>
        </p:blipFill>
        <p:spPr>
          <a:xfrm>
            <a:off x="336012" y="1382222"/>
            <a:ext cx="3061351" cy="2671398"/>
          </a:xfrm>
          <a:prstGeom prst="rect">
            <a:avLst/>
          </a:prstGeom>
        </p:spPr>
      </p:pic>
      <p:pic>
        <p:nvPicPr>
          <p:cNvPr id="14" name="图片 13">
            <a:extLst>
              <a:ext uri="{FF2B5EF4-FFF2-40B4-BE49-F238E27FC236}">
                <a16:creationId xmlns:a16="http://schemas.microsoft.com/office/drawing/2014/main" id="{3FFF08D9-DDCE-4F04-AE5D-912E4C733C77}"/>
              </a:ext>
            </a:extLst>
          </p:cNvPr>
          <p:cNvPicPr>
            <a:picLocks noChangeAspect="1"/>
          </p:cNvPicPr>
          <p:nvPr/>
        </p:nvPicPr>
        <p:blipFill>
          <a:blip r:embed="rId4"/>
          <a:stretch>
            <a:fillRect/>
          </a:stretch>
        </p:blipFill>
        <p:spPr>
          <a:xfrm>
            <a:off x="241612" y="4175343"/>
            <a:ext cx="1646285" cy="1758278"/>
          </a:xfrm>
          <a:prstGeom prst="rect">
            <a:avLst/>
          </a:prstGeom>
        </p:spPr>
      </p:pic>
      <p:pic>
        <p:nvPicPr>
          <p:cNvPr id="15" name="图片 14">
            <a:extLst>
              <a:ext uri="{FF2B5EF4-FFF2-40B4-BE49-F238E27FC236}">
                <a16:creationId xmlns:a16="http://schemas.microsoft.com/office/drawing/2014/main" id="{1881FF13-949B-46C3-A95C-34C1A51586C7}"/>
              </a:ext>
            </a:extLst>
          </p:cNvPr>
          <p:cNvPicPr>
            <a:picLocks noChangeAspect="1"/>
          </p:cNvPicPr>
          <p:nvPr/>
        </p:nvPicPr>
        <p:blipFill>
          <a:blip r:embed="rId5"/>
          <a:stretch>
            <a:fillRect/>
          </a:stretch>
        </p:blipFill>
        <p:spPr>
          <a:xfrm>
            <a:off x="1887897" y="4175343"/>
            <a:ext cx="1509466" cy="1687749"/>
          </a:xfrm>
          <a:prstGeom prst="rect">
            <a:avLst/>
          </a:prstGeom>
        </p:spPr>
      </p:pic>
      <p:pic>
        <p:nvPicPr>
          <p:cNvPr id="16" name="图片 15">
            <a:extLst>
              <a:ext uri="{FF2B5EF4-FFF2-40B4-BE49-F238E27FC236}">
                <a16:creationId xmlns:a16="http://schemas.microsoft.com/office/drawing/2014/main" id="{FD1D5B25-EC34-4AD9-978B-216A51446C43}"/>
              </a:ext>
            </a:extLst>
          </p:cNvPr>
          <p:cNvPicPr>
            <a:picLocks noChangeAspect="1"/>
          </p:cNvPicPr>
          <p:nvPr/>
        </p:nvPicPr>
        <p:blipFill>
          <a:blip r:embed="rId6"/>
          <a:stretch>
            <a:fillRect/>
          </a:stretch>
        </p:blipFill>
        <p:spPr>
          <a:xfrm>
            <a:off x="3824071" y="1397690"/>
            <a:ext cx="4458881" cy="2560260"/>
          </a:xfrm>
          <a:prstGeom prst="rect">
            <a:avLst/>
          </a:prstGeom>
        </p:spPr>
      </p:pic>
      <p:sp>
        <p:nvSpPr>
          <p:cNvPr id="17" name="文本框 16">
            <a:extLst>
              <a:ext uri="{FF2B5EF4-FFF2-40B4-BE49-F238E27FC236}">
                <a16:creationId xmlns:a16="http://schemas.microsoft.com/office/drawing/2014/main" id="{33741E65-7361-43CF-BD14-D708B2364886}"/>
              </a:ext>
            </a:extLst>
          </p:cNvPr>
          <p:cNvSpPr txBox="1"/>
          <p:nvPr/>
        </p:nvSpPr>
        <p:spPr>
          <a:xfrm>
            <a:off x="3756017" y="3924143"/>
            <a:ext cx="5077872" cy="2539157"/>
          </a:xfrm>
          <a:prstGeom prst="rect">
            <a:avLst/>
          </a:prstGeom>
          <a:noFill/>
        </p:spPr>
        <p:txBody>
          <a:bodyPr wrap="square" rtlCol="0">
            <a:spAutoFit/>
          </a:bodyPr>
          <a:lstStyle/>
          <a:p>
            <a:r>
              <a:rPr kumimoji="1" lang="zh-CN" altLang="en-US" b="1" dirty="0">
                <a:latin typeface="Times New Roman" panose="02020603050405020304" pitchFamily="18" charset="0"/>
                <a:cs typeface="Times New Roman" panose="02020603050405020304" pitchFamily="18" charset="0"/>
              </a:rPr>
              <a:t>观测执行情况和天区覆盖：</a:t>
            </a:r>
            <a:endParaRPr kumimoji="1" lang="en-US" altLang="zh-CN" b="1"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endParaRPr kumimoji="1" lang="en-US" altLang="zh-CN"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2025.2.7-12</a:t>
            </a:r>
            <a:r>
              <a:rPr kumimoji="1" lang="zh-CN" altLang="en-US" dirty="0">
                <a:latin typeface="Times New Roman" panose="02020603050405020304" pitchFamily="18" charset="0"/>
                <a:cs typeface="Times New Roman" panose="02020603050405020304" pitchFamily="18" charset="0"/>
              </a:rPr>
              <a:t>，除</a:t>
            </a:r>
            <a:r>
              <a:rPr kumimoji="1" lang="en-US" altLang="zh-CN" dirty="0">
                <a:latin typeface="Times New Roman" panose="02020603050405020304" pitchFamily="18" charset="0"/>
                <a:cs typeface="Times New Roman" panose="02020603050405020304" pitchFamily="18" charset="0"/>
              </a:rPr>
              <a:t>10</a:t>
            </a:r>
            <a:r>
              <a:rPr kumimoji="1" lang="zh-CN" altLang="en-US" dirty="0">
                <a:latin typeface="Times New Roman" panose="02020603050405020304" pitchFamily="18" charset="0"/>
                <a:cs typeface="Times New Roman" panose="02020603050405020304" pitchFamily="18" charset="0"/>
              </a:rPr>
              <a:t>号下雪未观测外，其他夜晚观测正常执行，其中</a:t>
            </a:r>
            <a:r>
              <a:rPr kumimoji="1" lang="en-US" altLang="zh-CN" dirty="0">
                <a:latin typeface="Times New Roman" panose="02020603050405020304" pitchFamily="18" charset="0"/>
                <a:cs typeface="Times New Roman" panose="02020603050405020304" pitchFamily="18" charset="0"/>
              </a:rPr>
              <a:t> 8</a:t>
            </a:r>
            <a:r>
              <a:rPr kumimoji="1" lang="zh-CN" altLang="en-US" dirty="0">
                <a:latin typeface="Times New Roman" panose="02020603050405020304" pitchFamily="18" charset="0"/>
                <a:cs typeface="Times New Roman" panose="02020603050405020304" pitchFamily="18" charset="0"/>
              </a:rPr>
              <a:t>号多云，其余天气较好</a:t>
            </a:r>
            <a:endParaRPr kumimoji="1" lang="en-US" altLang="zh-CN"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endParaRPr kumimoji="1" lang="en-US" altLang="zh-CN" b="1"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kumimoji="1" lang="zh-CN" altLang="en-US" b="1" dirty="0">
                <a:latin typeface="Times New Roman" panose="02020603050405020304" pitchFamily="18" charset="0"/>
                <a:cs typeface="Times New Roman" panose="02020603050405020304" pitchFamily="18" charset="0"/>
              </a:rPr>
              <a:t>覆盖情况</a:t>
            </a:r>
            <a:endParaRPr kumimoji="1" lang="en-US" altLang="zh-CN" b="1" dirty="0">
              <a:latin typeface="Times New Roman" panose="02020603050405020304" pitchFamily="18" charset="0"/>
              <a:cs typeface="Times New Roman" panose="02020603050405020304" pitchFamily="18" charset="0"/>
            </a:endParaRPr>
          </a:p>
          <a:p>
            <a:pPr marL="600075" lvl="1" indent="-257175">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7-9</a:t>
            </a:r>
            <a:r>
              <a:rPr kumimoji="1" lang="zh-CN" altLang="en-US" dirty="0">
                <a:latin typeface="Times New Roman" panose="02020603050405020304" pitchFamily="18" charset="0"/>
                <a:cs typeface="Times New Roman" panose="02020603050405020304" pitchFamily="18" charset="0"/>
              </a:rPr>
              <a:t>号：</a:t>
            </a:r>
            <a:r>
              <a:rPr kumimoji="1" lang="en-US" altLang="zh-CN" dirty="0">
                <a:latin typeface="Times New Roman" panose="02020603050405020304" pitchFamily="18" charset="0"/>
                <a:cs typeface="Times New Roman" panose="02020603050405020304" pitchFamily="18" charset="0"/>
              </a:rPr>
              <a:t>~64%</a:t>
            </a:r>
            <a:r>
              <a:rPr kumimoji="1" lang="zh-CN" altLang="en-US" dirty="0">
                <a:latin typeface="Times New Roman" panose="02020603050405020304" pitchFamily="18" charset="0"/>
                <a:cs typeface="Times New Roman" panose="02020603050405020304" pitchFamily="18" charset="0"/>
              </a:rPr>
              <a:t>，</a:t>
            </a:r>
            <a:r>
              <a:rPr kumimoji="1" lang="en-US" altLang="zh-CN" dirty="0">
                <a:latin typeface="Times New Roman" panose="02020603050405020304" pitchFamily="18" charset="0"/>
                <a:cs typeface="Times New Roman" panose="02020603050405020304" pitchFamily="18" charset="0"/>
              </a:rPr>
              <a:t>~333</a:t>
            </a:r>
            <a:r>
              <a:rPr kumimoji="1" lang="zh-CN" altLang="en-US" dirty="0">
                <a:latin typeface="Times New Roman" panose="02020603050405020304" pitchFamily="18" charset="0"/>
                <a:cs typeface="Times New Roman" panose="02020603050405020304" pitchFamily="18" charset="0"/>
              </a:rPr>
              <a:t>平方度</a:t>
            </a:r>
            <a:endParaRPr kumimoji="1" lang="en-US" altLang="zh-CN" dirty="0">
              <a:latin typeface="Times New Roman" panose="02020603050405020304" pitchFamily="18" charset="0"/>
              <a:cs typeface="Times New Roman" panose="02020603050405020304" pitchFamily="18" charset="0"/>
            </a:endParaRPr>
          </a:p>
          <a:p>
            <a:pPr marL="600075" lvl="1" indent="-257175">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11-12</a:t>
            </a:r>
            <a:r>
              <a:rPr kumimoji="1" lang="zh-CN" altLang="en-US" dirty="0">
                <a:latin typeface="Times New Roman" panose="02020603050405020304" pitchFamily="18" charset="0"/>
                <a:cs typeface="Times New Roman" panose="02020603050405020304" pitchFamily="18" charset="0"/>
              </a:rPr>
              <a:t>号：</a:t>
            </a:r>
            <a:r>
              <a:rPr kumimoji="1" lang="en-US" altLang="zh-CN" dirty="0">
                <a:latin typeface="Times New Roman" panose="02020603050405020304" pitchFamily="18" charset="0"/>
                <a:cs typeface="Times New Roman" panose="02020603050405020304" pitchFamily="18" charset="0"/>
              </a:rPr>
              <a:t>~56%</a:t>
            </a:r>
            <a:r>
              <a:rPr kumimoji="1" lang="zh-CN" altLang="en-US" dirty="0">
                <a:latin typeface="Times New Roman" panose="02020603050405020304" pitchFamily="18" charset="0"/>
                <a:cs typeface="Times New Roman" panose="02020603050405020304" pitchFamily="18" charset="0"/>
              </a:rPr>
              <a:t>，</a:t>
            </a:r>
            <a:r>
              <a:rPr kumimoji="1" lang="en-US" altLang="zh-CN" dirty="0">
                <a:latin typeface="Times New Roman" panose="02020603050405020304" pitchFamily="18" charset="0"/>
                <a:cs typeface="Times New Roman" panose="02020603050405020304" pitchFamily="18" charset="0"/>
              </a:rPr>
              <a:t>~120</a:t>
            </a:r>
            <a:r>
              <a:rPr kumimoji="1" lang="zh-CN" altLang="en-US" dirty="0">
                <a:latin typeface="Times New Roman" panose="02020603050405020304" pitchFamily="18" charset="0"/>
                <a:cs typeface="Times New Roman" panose="02020603050405020304" pitchFamily="18" charset="0"/>
              </a:rPr>
              <a:t>平方度</a:t>
            </a:r>
            <a:endParaRPr kumimoji="1" lang="en-US" altLang="zh-CN" dirty="0">
              <a:latin typeface="Times New Roman" panose="02020603050405020304" pitchFamily="18" charset="0"/>
              <a:cs typeface="Times New Roman" panose="02020603050405020304" pitchFamily="18" charset="0"/>
            </a:endParaRPr>
          </a:p>
          <a:p>
            <a:pPr marL="600075" lvl="1" indent="-257175">
              <a:buFont typeface="Arial" panose="020B0604020202020204" pitchFamily="34" charset="0"/>
              <a:buChar char="•"/>
            </a:pPr>
            <a:endParaRPr kumimoji="1" lang="en-US" altLang="zh-CN"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2645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E1AD1B8-D2B1-4DB0-94A2-AD9F609E68D4}"/>
              </a:ext>
            </a:extLst>
          </p:cNvPr>
          <p:cNvPicPr>
            <a:picLocks noChangeAspect="1"/>
          </p:cNvPicPr>
          <p:nvPr/>
        </p:nvPicPr>
        <p:blipFill>
          <a:blip r:embed="rId2"/>
          <a:stretch>
            <a:fillRect/>
          </a:stretch>
        </p:blipFill>
        <p:spPr>
          <a:xfrm>
            <a:off x="716281" y="1203007"/>
            <a:ext cx="7548879" cy="4246244"/>
          </a:xfrm>
          <a:prstGeom prst="rect">
            <a:avLst/>
          </a:prstGeom>
        </p:spPr>
      </p:pic>
      <p:sp>
        <p:nvSpPr>
          <p:cNvPr id="6" name="标题 1">
            <a:extLst>
              <a:ext uri="{FF2B5EF4-FFF2-40B4-BE49-F238E27FC236}">
                <a16:creationId xmlns:a16="http://schemas.microsoft.com/office/drawing/2014/main" id="{EA961489-A578-427A-AA97-446A7A5296A4}"/>
              </a:ext>
            </a:extLst>
          </p:cNvPr>
          <p:cNvSpPr txBox="1">
            <a:spLocks/>
          </p:cNvSpPr>
          <p:nvPr/>
        </p:nvSpPr>
        <p:spPr>
          <a:xfrm>
            <a:off x="2339752" y="5654993"/>
            <a:ext cx="4673873" cy="331112"/>
          </a:xfrm>
          <a:prstGeom prst="rect">
            <a:avLst/>
          </a:prstGeom>
        </p:spPr>
        <p:txBody>
          <a:bodyPr tIns="54000" bIns="54000" anchor="ctr" anchorCtr="0"/>
          <a:lstStyle>
            <a:lvl1pPr algn="l" defTabSz="914400" rtl="0" eaLnBrk="1" latinLnBrk="0" hangingPunct="1">
              <a:lnSpc>
                <a:spcPct val="90000"/>
              </a:lnSpc>
              <a:spcBef>
                <a:spcPct val="0"/>
              </a:spcBef>
              <a:buNone/>
              <a:defRPr kumimoji="0" lang="zh-CN" altLang="en-US" sz="3200" b="1" i="0" u="none" strike="noStrike" kern="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defRPr>
            </a:lvl1pPr>
          </a:lstStyle>
          <a:p>
            <a:pPr algn="ctr"/>
            <a:r>
              <a:rPr lang="en-US" altLang="zh-CN" sz="1800" dirty="0" err="1">
                <a:solidFill>
                  <a:srgbClr val="C00000"/>
                </a:solidFill>
              </a:rPr>
              <a:t>Z.Liu</a:t>
            </a:r>
            <a:r>
              <a:rPr lang="en-US" altLang="zh-CN" sz="1800" dirty="0">
                <a:solidFill>
                  <a:srgbClr val="C00000"/>
                </a:solidFill>
              </a:rPr>
              <a:t>, WZ* et al., submitted</a:t>
            </a:r>
            <a:r>
              <a:rPr lang="zh-CN" altLang="en-US" sz="1800" dirty="0">
                <a:solidFill>
                  <a:srgbClr val="C00000"/>
                </a:solidFill>
              </a:rPr>
              <a:t>（</a:t>
            </a:r>
            <a:r>
              <a:rPr lang="en-US" altLang="zh-CN" sz="1800" dirty="0">
                <a:solidFill>
                  <a:srgbClr val="C00000"/>
                </a:solidFill>
              </a:rPr>
              <a:t>2025</a:t>
            </a:r>
            <a:r>
              <a:rPr lang="zh-CN" altLang="en-US" sz="1800" dirty="0">
                <a:solidFill>
                  <a:srgbClr val="C00000"/>
                </a:solidFill>
              </a:rPr>
              <a:t>）</a:t>
            </a:r>
          </a:p>
        </p:txBody>
      </p:sp>
    </p:spTree>
    <p:extLst>
      <p:ext uri="{BB962C8B-B14F-4D97-AF65-F5344CB8AC3E}">
        <p14:creationId xmlns:p14="http://schemas.microsoft.com/office/powerpoint/2010/main" val="214227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p:txBody>
          <a:bodyPr vert="horz" wrap="square" lIns="68580" tIns="34290" rIns="68580" bIns="34290" anchor="ctr" anchorCtr="0"/>
          <a:lstStyle/>
          <a:p>
            <a:pPr algn="ctr" eaLnBrk="1" hangingPunct="1"/>
            <a:r>
              <a:rPr lang="zh-CN" altLang="en-US" sz="2700" b="1" dirty="0"/>
              <a:t>The electromagnetic counterpart of the merging of </a:t>
            </a:r>
            <a:r>
              <a:rPr lang="en-US" altLang="zh-CN" sz="2700" b="1" dirty="0"/>
              <a:t>binary </a:t>
            </a:r>
            <a:r>
              <a:rPr lang="zh-CN" altLang="en-US" sz="2700" b="1" dirty="0"/>
              <a:t>neutron</a:t>
            </a:r>
            <a:r>
              <a:rPr lang="en-US" altLang="zh-CN" sz="2700" b="1" dirty="0"/>
              <a:t> </a:t>
            </a:r>
            <a:r>
              <a:rPr lang="zh-CN" altLang="en-US" sz="2700" b="1" dirty="0"/>
              <a:t>star</a:t>
            </a:r>
            <a:r>
              <a:rPr lang="en-US" altLang="zh-CN" sz="2700" b="1" dirty="0"/>
              <a:t>s</a:t>
            </a:r>
          </a:p>
        </p:txBody>
      </p:sp>
      <p:sp>
        <p:nvSpPr>
          <p:cNvPr id="3" name="内容占位符 2"/>
          <p:cNvSpPr>
            <a:spLocks noGrp="1"/>
          </p:cNvSpPr>
          <p:nvPr>
            <p:ph idx="1"/>
          </p:nvPr>
        </p:nvSpPr>
        <p:spPr>
          <a:xfrm>
            <a:off x="628650" y="1556792"/>
            <a:ext cx="7886700" cy="3716655"/>
          </a:xfrm>
        </p:spPr>
        <p:txBody>
          <a:bodyPr vert="horz" wrap="square" lIns="68580" tIns="34290" rIns="68580" bIns="3429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000" i="0" u="none" strike="noStrike" kern="1200" cap="none" spc="0" normalizeH="0" baseline="0" noProof="1">
                <a:ln>
                  <a:noFill/>
                </a:ln>
                <a:effectLst/>
                <a:uLnTx/>
                <a:uFillTx/>
              </a:rPr>
              <a:t>For </a:t>
            </a:r>
            <a:r>
              <a:rPr lang="en-US" altLang="zh-CN" sz="2000" noProof="1"/>
              <a:t>binary</a:t>
            </a:r>
            <a:r>
              <a:rPr kumimoji="0" lang="zh-CN" altLang="en-US" sz="2000" i="0" u="none" strike="noStrike" kern="1200" cap="none" spc="0" normalizeH="0" baseline="0" noProof="1">
                <a:ln>
                  <a:noFill/>
                </a:ln>
                <a:effectLst/>
                <a:uLnTx/>
                <a:uFillTx/>
              </a:rPr>
              <a:t> neutron star merging events, the most important electromagnetic counterparts include: </a:t>
            </a:r>
            <a:r>
              <a:rPr kumimoji="0" lang="zh-CN" altLang="en-US" sz="2000" b="1" i="0" u="none" strike="noStrike" kern="1200" cap="none" spc="0" normalizeH="0" baseline="0" noProof="1">
                <a:ln>
                  <a:noFill/>
                </a:ln>
                <a:solidFill>
                  <a:srgbClr val="1503FB"/>
                </a:solidFill>
                <a:effectLst/>
                <a:uLnTx/>
                <a:uFillTx/>
              </a:rPr>
              <a:t>short gamma</a:t>
            </a:r>
            <a:r>
              <a:rPr kumimoji="0" lang="en-US" altLang="zh-CN" sz="2000" b="1" i="0" u="none" strike="noStrike" kern="1200" cap="none" spc="0" normalizeH="0" baseline="0" noProof="1">
                <a:ln>
                  <a:noFill/>
                </a:ln>
                <a:solidFill>
                  <a:srgbClr val="1503FB"/>
                </a:solidFill>
                <a:effectLst/>
                <a:uLnTx/>
                <a:uFillTx/>
              </a:rPr>
              <a:t>-ray</a:t>
            </a:r>
            <a:r>
              <a:rPr kumimoji="0" lang="zh-CN" altLang="en-US" sz="2000" b="1" i="0" u="none" strike="noStrike" kern="1200" cap="none" spc="0" normalizeH="0" baseline="0" noProof="1">
                <a:ln>
                  <a:noFill/>
                </a:ln>
                <a:solidFill>
                  <a:srgbClr val="1503FB"/>
                </a:solidFill>
                <a:effectLst/>
                <a:uLnTx/>
                <a:uFillTx/>
              </a:rPr>
              <a:t> bursts, multi</a:t>
            </a:r>
            <a:r>
              <a:rPr kumimoji="0" lang="en-US" altLang="zh-CN" sz="2000" b="1" i="0" u="none" strike="noStrike" kern="1200" cap="none" spc="0" normalizeH="0" baseline="0" noProof="1">
                <a:ln>
                  <a:noFill/>
                </a:ln>
                <a:solidFill>
                  <a:srgbClr val="1503FB"/>
                </a:solidFill>
                <a:effectLst/>
                <a:uLnTx/>
                <a:uFillTx/>
              </a:rPr>
              <a:t>-</a:t>
            </a:r>
            <a:r>
              <a:rPr kumimoji="0" lang="zh-CN" altLang="en-US" sz="2000" b="1" i="0" u="none" strike="noStrike" kern="1200" cap="none" spc="0" normalizeH="0" baseline="0" noProof="1">
                <a:ln>
                  <a:noFill/>
                </a:ln>
                <a:solidFill>
                  <a:srgbClr val="1503FB"/>
                </a:solidFill>
                <a:effectLst/>
                <a:uLnTx/>
                <a:uFillTx/>
              </a:rPr>
              <a:t>band afterglow</a:t>
            </a:r>
            <a:r>
              <a:rPr kumimoji="0" lang="en-US" altLang="zh-CN" sz="2000" b="1" i="0" u="none" strike="noStrike" kern="1200" cap="none" spc="0" normalizeH="0" baseline="0" noProof="1">
                <a:ln>
                  <a:noFill/>
                </a:ln>
                <a:solidFill>
                  <a:srgbClr val="1503FB"/>
                </a:solidFill>
                <a:effectLst/>
                <a:uLnTx/>
                <a:uFillTx/>
              </a:rPr>
              <a:t>s</a:t>
            </a:r>
            <a:r>
              <a:rPr kumimoji="0" lang="zh-CN" altLang="en-US" sz="2000" b="1" i="0" u="none" strike="noStrike" kern="1200" cap="none" spc="0" normalizeH="0" baseline="0" noProof="1">
                <a:ln>
                  <a:noFill/>
                </a:ln>
                <a:solidFill>
                  <a:srgbClr val="1503FB"/>
                </a:solidFill>
                <a:effectLst/>
                <a:uLnTx/>
                <a:uFillTx/>
              </a:rPr>
              <a:t>, </a:t>
            </a:r>
            <a:r>
              <a:rPr kumimoji="0" lang="en-US" altLang="zh-CN" sz="2000" b="1" i="0" u="none" strike="noStrike" kern="1200" cap="none" spc="0" normalizeH="0" baseline="0" noProof="1">
                <a:ln>
                  <a:noFill/>
                </a:ln>
                <a:solidFill>
                  <a:srgbClr val="1503FB"/>
                </a:solidFill>
                <a:effectLst/>
                <a:uLnTx/>
                <a:uFillTx/>
              </a:rPr>
              <a:t>kilo</a:t>
            </a:r>
            <a:r>
              <a:rPr kumimoji="0" lang="zh-CN" altLang="en-US" sz="2000" b="1" i="0" u="none" strike="noStrike" kern="1200" cap="none" spc="0" normalizeH="0" baseline="0" noProof="1">
                <a:ln>
                  <a:noFill/>
                </a:ln>
                <a:solidFill>
                  <a:srgbClr val="1503FB"/>
                </a:solidFill>
                <a:effectLst/>
                <a:uLnTx/>
                <a:uFillTx/>
              </a:rPr>
              <a:t>novae, </a:t>
            </a:r>
            <a:r>
              <a:rPr kumimoji="0" lang="en-US" altLang="zh-CN" sz="2000" b="1" i="0" u="none" strike="noStrike" kern="1200" cap="none" spc="0" normalizeH="0" baseline="0" noProof="1">
                <a:ln>
                  <a:noFill/>
                </a:ln>
                <a:solidFill>
                  <a:srgbClr val="1503FB"/>
                </a:solidFill>
                <a:effectLst/>
                <a:uLnTx/>
                <a:uFillTx/>
              </a:rPr>
              <a:t>X-ray plateau</a:t>
            </a:r>
            <a:r>
              <a:rPr kumimoji="0" lang="en-US" altLang="zh-CN" sz="2000" i="0" u="none" strike="noStrike" kern="1200" cap="none" spc="0" normalizeH="0" baseline="0" noProof="1">
                <a:ln>
                  <a:noFill/>
                </a:ln>
                <a:effectLst/>
                <a:uLnTx/>
                <a:uFillTx/>
              </a:rPr>
              <a:t>, </a:t>
            </a:r>
            <a:r>
              <a:rPr kumimoji="0" lang="zh-CN" altLang="en-US" sz="2000" i="0" u="none" strike="noStrike" kern="1200" cap="none" spc="0" normalizeH="0" baseline="0" noProof="1">
                <a:ln>
                  <a:noFill/>
                </a:ln>
                <a:effectLst/>
                <a:uLnTx/>
                <a:uFillTx/>
              </a:rPr>
              <a:t>etc</a:t>
            </a: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1500" b="0" i="0" u="none" strike="noStrike" kern="1200" cap="none" spc="0" normalizeH="0" baseline="0" noProof="1">
              <a:ln>
                <a:noFill/>
              </a:ln>
              <a:solidFill>
                <a:schemeClr val="tx1"/>
              </a:solidFill>
              <a:effectLst/>
              <a:uLnTx/>
              <a:uFillTx/>
              <a:latin typeface="+mn-lt"/>
              <a:ea typeface="+mn-ea"/>
              <a:cs typeface="+mn-cs"/>
            </a:endParaRPr>
          </a:p>
        </p:txBody>
      </p:sp>
      <p:graphicFrame>
        <p:nvGraphicFramePr>
          <p:cNvPr id="2" name="对象 1"/>
          <p:cNvGraphicFramePr/>
          <p:nvPr/>
        </p:nvGraphicFramePr>
        <p:xfrm>
          <a:off x="504190" y="2636520"/>
          <a:ext cx="8135620" cy="4039235"/>
        </p:xfrm>
        <a:graphic>
          <a:graphicData uri="http://schemas.openxmlformats.org/presentationml/2006/ole">
            <mc:AlternateContent xmlns:mc="http://schemas.openxmlformats.org/markup-compatibility/2006">
              <mc:Choice xmlns:v="urn:schemas-microsoft-com:vml" Requires="v">
                <p:oleObj spid="_x0000_s9306" r:id="rId3" imgW="454025" imgH="255905" progId="PBrush">
                  <p:embed/>
                </p:oleObj>
              </mc:Choice>
              <mc:Fallback>
                <p:oleObj r:id="rId3" imgW="454025" imgH="255905" progId="PBrush">
                  <p:embed/>
                  <p:pic>
                    <p:nvPicPr>
                      <p:cNvPr id="0" name="图片 7168" descr="image17"/>
                      <p:cNvPicPr/>
                      <p:nvPr/>
                    </p:nvPicPr>
                    <p:blipFill>
                      <a:blip r:embed="rId4"/>
                      <a:stretch>
                        <a:fillRect/>
                      </a:stretch>
                    </p:blipFill>
                    <p:spPr>
                      <a:xfrm>
                        <a:off x="504190" y="2636520"/>
                        <a:ext cx="8135620" cy="4039235"/>
                      </a:xfrm>
                      <a:prstGeom prst="rect">
                        <a:avLst/>
                      </a:prstGeom>
                      <a:noFill/>
                      <a:ln w="9525">
                        <a:noFill/>
                      </a:ln>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FCB76-1E28-BB81-8985-51A150791CC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95B46BE-3306-DB62-AD7E-111A15888A02}"/>
              </a:ext>
            </a:extLst>
          </p:cNvPr>
          <p:cNvSpPr>
            <a:spLocks noGrp="1"/>
          </p:cNvSpPr>
          <p:nvPr>
            <p:ph type="title"/>
          </p:nvPr>
        </p:nvSpPr>
        <p:spPr>
          <a:xfrm>
            <a:off x="3317965" y="857250"/>
            <a:ext cx="2508068" cy="273844"/>
          </a:xfrm>
        </p:spPr>
        <p:txBody>
          <a:bodyPr>
            <a:noAutofit/>
          </a:bodyPr>
          <a:lstStyle/>
          <a:p>
            <a:pPr algn="ctr"/>
            <a:r>
              <a:rPr kumimoji="1" lang="zh-CN" altLang="en-US" sz="1800" dirty="0"/>
              <a:t>观测计划安排</a:t>
            </a:r>
          </a:p>
        </p:txBody>
      </p:sp>
      <p:pic>
        <p:nvPicPr>
          <p:cNvPr id="6" name="Coverage_1">
            <a:hlinkClick r:id="" action="ppaction://media"/>
            <a:extLst>
              <a:ext uri="{FF2B5EF4-FFF2-40B4-BE49-F238E27FC236}">
                <a16:creationId xmlns:a16="http://schemas.microsoft.com/office/drawing/2014/main" id="{A4DE77CB-F482-E6D6-62BB-7F0CA64259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0001" y="1333225"/>
            <a:ext cx="7208240" cy="4579353"/>
          </a:xfrm>
          <a:prstGeom prst="rect">
            <a:avLst/>
          </a:prstGeom>
        </p:spPr>
      </p:pic>
    </p:spTree>
    <p:extLst>
      <p:ext uri="{BB962C8B-B14F-4D97-AF65-F5344CB8AC3E}">
        <p14:creationId xmlns:p14="http://schemas.microsoft.com/office/powerpoint/2010/main" val="161207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57DB11D-BC5A-4893-B44D-F94B7D44171B}"/>
              </a:ext>
            </a:extLst>
          </p:cNvPr>
          <p:cNvPicPr>
            <a:picLocks noChangeAspect="1"/>
          </p:cNvPicPr>
          <p:nvPr/>
        </p:nvPicPr>
        <p:blipFill>
          <a:blip r:embed="rId2"/>
          <a:stretch>
            <a:fillRect/>
          </a:stretch>
        </p:blipFill>
        <p:spPr>
          <a:xfrm>
            <a:off x="550069" y="1042988"/>
            <a:ext cx="8043863" cy="4772025"/>
          </a:xfrm>
          <a:prstGeom prst="rect">
            <a:avLst/>
          </a:prstGeom>
        </p:spPr>
      </p:pic>
    </p:spTree>
    <p:extLst>
      <p:ext uri="{BB962C8B-B14F-4D97-AF65-F5344CB8AC3E}">
        <p14:creationId xmlns:p14="http://schemas.microsoft.com/office/powerpoint/2010/main" val="3355049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070CB89-6B36-4B63-90EC-75AC3350CE86}"/>
              </a:ext>
            </a:extLst>
          </p:cNvPr>
          <p:cNvPicPr>
            <a:picLocks noChangeAspect="1"/>
          </p:cNvPicPr>
          <p:nvPr/>
        </p:nvPicPr>
        <p:blipFill>
          <a:blip r:embed="rId2"/>
          <a:stretch>
            <a:fillRect/>
          </a:stretch>
        </p:blipFill>
        <p:spPr>
          <a:xfrm>
            <a:off x="0" y="1108840"/>
            <a:ext cx="9144000" cy="4640321"/>
          </a:xfrm>
          <a:prstGeom prst="rect">
            <a:avLst/>
          </a:prstGeom>
        </p:spPr>
      </p:pic>
      <p:sp>
        <p:nvSpPr>
          <p:cNvPr id="6" name="标题 1">
            <a:extLst>
              <a:ext uri="{FF2B5EF4-FFF2-40B4-BE49-F238E27FC236}">
                <a16:creationId xmlns:a16="http://schemas.microsoft.com/office/drawing/2014/main" id="{BD728A9D-52EB-4F97-A6CE-048D39613E70}"/>
              </a:ext>
            </a:extLst>
          </p:cNvPr>
          <p:cNvSpPr txBox="1">
            <a:spLocks/>
          </p:cNvSpPr>
          <p:nvPr/>
        </p:nvSpPr>
        <p:spPr>
          <a:xfrm>
            <a:off x="2339752" y="5949280"/>
            <a:ext cx="4673873" cy="331112"/>
          </a:xfrm>
          <a:prstGeom prst="rect">
            <a:avLst/>
          </a:prstGeom>
        </p:spPr>
        <p:txBody>
          <a:bodyPr tIns="54000" bIns="54000" anchor="ctr" anchorCtr="0"/>
          <a:lstStyle>
            <a:lvl1pPr algn="l" defTabSz="914400" rtl="0" eaLnBrk="1" latinLnBrk="0" hangingPunct="1">
              <a:lnSpc>
                <a:spcPct val="90000"/>
              </a:lnSpc>
              <a:spcBef>
                <a:spcPct val="0"/>
              </a:spcBef>
              <a:buNone/>
              <a:defRPr kumimoji="0" lang="zh-CN" altLang="en-US" sz="3200" b="1" i="0" u="none" strike="noStrike" kern="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defRPr>
            </a:lvl1pPr>
          </a:lstStyle>
          <a:p>
            <a:pPr algn="ctr"/>
            <a:r>
              <a:rPr lang="en-US" altLang="zh-CN" sz="1800" dirty="0" err="1">
                <a:solidFill>
                  <a:srgbClr val="C00000"/>
                </a:solidFill>
              </a:rPr>
              <a:t>Z.Liu</a:t>
            </a:r>
            <a:r>
              <a:rPr lang="en-US" altLang="zh-CN" sz="1800" dirty="0">
                <a:solidFill>
                  <a:srgbClr val="C00000"/>
                </a:solidFill>
              </a:rPr>
              <a:t>, WZ* et al., submitted</a:t>
            </a:r>
            <a:r>
              <a:rPr lang="zh-CN" altLang="en-US" sz="1800" dirty="0">
                <a:solidFill>
                  <a:srgbClr val="C00000"/>
                </a:solidFill>
              </a:rPr>
              <a:t>（</a:t>
            </a:r>
            <a:r>
              <a:rPr lang="en-US" altLang="zh-CN" sz="1800" dirty="0">
                <a:solidFill>
                  <a:srgbClr val="C00000"/>
                </a:solidFill>
              </a:rPr>
              <a:t>2025</a:t>
            </a:r>
            <a:r>
              <a:rPr lang="zh-CN" altLang="en-US" sz="1800" dirty="0">
                <a:solidFill>
                  <a:srgbClr val="C00000"/>
                </a:solidFill>
              </a:rPr>
              <a:t>）</a:t>
            </a:r>
          </a:p>
        </p:txBody>
      </p:sp>
    </p:spTree>
    <p:extLst>
      <p:ext uri="{BB962C8B-B14F-4D97-AF65-F5344CB8AC3E}">
        <p14:creationId xmlns:p14="http://schemas.microsoft.com/office/powerpoint/2010/main" val="3612413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0436727-01E0-4D64-ADA7-1D039D399343}"/>
              </a:ext>
            </a:extLst>
          </p:cNvPr>
          <p:cNvPicPr>
            <a:picLocks noChangeAspect="1"/>
          </p:cNvPicPr>
          <p:nvPr/>
        </p:nvPicPr>
        <p:blipFill>
          <a:blip r:embed="rId2"/>
          <a:stretch>
            <a:fillRect/>
          </a:stretch>
        </p:blipFill>
        <p:spPr>
          <a:xfrm>
            <a:off x="711200" y="1187767"/>
            <a:ext cx="8204200" cy="4614863"/>
          </a:xfrm>
          <a:prstGeom prst="rect">
            <a:avLst/>
          </a:prstGeom>
        </p:spPr>
      </p:pic>
    </p:spTree>
    <p:extLst>
      <p:ext uri="{BB962C8B-B14F-4D97-AF65-F5344CB8AC3E}">
        <p14:creationId xmlns:p14="http://schemas.microsoft.com/office/powerpoint/2010/main" val="1714313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35DA0C3-1C46-4781-8C61-D1AB6952761F}"/>
              </a:ext>
            </a:extLst>
          </p:cNvPr>
          <p:cNvPicPr>
            <a:picLocks noChangeAspect="1"/>
          </p:cNvPicPr>
          <p:nvPr/>
        </p:nvPicPr>
        <p:blipFill>
          <a:blip r:embed="rId2"/>
          <a:stretch>
            <a:fillRect/>
          </a:stretch>
        </p:blipFill>
        <p:spPr>
          <a:xfrm>
            <a:off x="215516" y="692696"/>
            <a:ext cx="8712968" cy="5647811"/>
          </a:xfrm>
          <a:prstGeom prst="rect">
            <a:avLst/>
          </a:prstGeom>
        </p:spPr>
      </p:pic>
    </p:spTree>
    <p:extLst>
      <p:ext uri="{BB962C8B-B14F-4D97-AF65-F5344CB8AC3E}">
        <p14:creationId xmlns:p14="http://schemas.microsoft.com/office/powerpoint/2010/main" val="4074027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Conclusions</a:t>
            </a:r>
            <a:endParaRPr lang="zh-CN" altLang="en-US" dirty="0"/>
          </a:p>
        </p:txBody>
      </p:sp>
      <p:sp>
        <p:nvSpPr>
          <p:cNvPr id="3" name="内容占位符 2"/>
          <p:cNvSpPr>
            <a:spLocks noGrp="1"/>
          </p:cNvSpPr>
          <p:nvPr>
            <p:ph idx="1"/>
          </p:nvPr>
        </p:nvSpPr>
        <p:spPr/>
        <p:txBody>
          <a:bodyPr/>
          <a:lstStyle/>
          <a:p>
            <a:r>
              <a:rPr lang="en-US" altLang="zh-CN" sz="2400" dirty="0"/>
              <a:t>We are in the new era of multi-messenger GW astronomy.</a:t>
            </a:r>
          </a:p>
          <a:p>
            <a:endParaRPr lang="en-US" altLang="zh-CN" sz="2400" dirty="0"/>
          </a:p>
          <a:p>
            <a:r>
              <a:rPr lang="en-US" altLang="zh-CN" sz="2400" dirty="0"/>
              <a:t>As an application of GW events and EM counterparts, standard sirens can be used to constrain Hubble constant in 2G era, and to detect dark energy in 3G era. </a:t>
            </a:r>
          </a:p>
          <a:p>
            <a:endParaRPr lang="en-US" altLang="zh-CN" sz="2400" dirty="0"/>
          </a:p>
          <a:p>
            <a:r>
              <a:rPr lang="en-US" altLang="zh-CN" sz="2400" dirty="0"/>
              <a:t>In the near future, WFST is hopeful to detect several GW EM counterparts of BNS and/or NSBH mergers in O4 and O5 (</a:t>
            </a:r>
            <a:r>
              <a:rPr lang="en-US" altLang="zh-CN" sz="2400" dirty="0">
                <a:solidFill>
                  <a:srgbClr val="FF0000"/>
                </a:solidFill>
              </a:rPr>
              <a:t>Need good luck!).</a:t>
            </a:r>
          </a:p>
          <a:p>
            <a:endParaRPr lang="zh-CN"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标题 1"/>
          <p:cNvSpPr>
            <a:spLocks noGrp="1"/>
          </p:cNvSpPr>
          <p:nvPr>
            <p:ph type="title"/>
          </p:nvPr>
        </p:nvSpPr>
        <p:spPr>
          <a:xfrm>
            <a:off x="322898" y="2708910"/>
            <a:ext cx="8229600" cy="1143000"/>
          </a:xfrm>
        </p:spPr>
        <p:txBody>
          <a:bodyPr vert="horz" wrap="square" lIns="91440" tIns="45720" rIns="91440" bIns="45720" anchor="ctr" anchorCtr="0"/>
          <a:lstStyle/>
          <a:p>
            <a:pPr eaLnBrk="1" hangingPunct="1"/>
            <a:r>
              <a:rPr lang="en-US" altLang="zh-CN" dirty="0"/>
              <a:t>Thank you for your attention!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32F0C6-D6E1-4FD1-B3E2-4D471073C67C}"/>
              </a:ext>
            </a:extLst>
          </p:cNvPr>
          <p:cNvPicPr>
            <a:picLocks noChangeAspect="1"/>
          </p:cNvPicPr>
          <p:nvPr/>
        </p:nvPicPr>
        <p:blipFill>
          <a:blip r:embed="rId2"/>
          <a:stretch>
            <a:fillRect/>
          </a:stretch>
        </p:blipFill>
        <p:spPr>
          <a:xfrm>
            <a:off x="2654949" y="1900177"/>
            <a:ext cx="6352075" cy="4040159"/>
          </a:xfrm>
          <a:prstGeom prst="rect">
            <a:avLst/>
          </a:prstGeom>
        </p:spPr>
      </p:pic>
      <p:sp>
        <p:nvSpPr>
          <p:cNvPr id="5" name="Rectangle 4">
            <a:extLst>
              <a:ext uri="{FF2B5EF4-FFF2-40B4-BE49-F238E27FC236}">
                <a16:creationId xmlns:a16="http://schemas.microsoft.com/office/drawing/2014/main" id="{C8890E05-3451-E5CC-74A0-ECAB681B3DB2}"/>
              </a:ext>
            </a:extLst>
          </p:cNvPr>
          <p:cNvSpPr>
            <a:spLocks noChangeArrowheads="1"/>
          </p:cNvSpPr>
          <p:nvPr/>
        </p:nvSpPr>
        <p:spPr bwMode="auto">
          <a:xfrm>
            <a:off x="87062" y="3972371"/>
            <a:ext cx="2486024" cy="2049260"/>
          </a:xfrm>
          <a:prstGeom prst="rect">
            <a:avLst/>
          </a:prstGeom>
          <a:noFill/>
          <a:ln>
            <a:noFill/>
          </a:ln>
        </p:spPr>
        <p:txBody>
          <a:bodyPr/>
          <a:lstStyle/>
          <a:p>
            <a:pPr defTabSz="685800">
              <a:lnSpc>
                <a:spcPts val="2100"/>
              </a:lnSpc>
              <a:spcBef>
                <a:spcPts val="0"/>
              </a:spcBef>
              <a:buClr>
                <a:srgbClr val="BFBFBF"/>
              </a:buClr>
              <a:buSzPct val="60000"/>
              <a:defRPr/>
            </a:pPr>
            <a:r>
              <a:rPr lang="zh-CN" altLang="en-US" sz="1500" b="1" spc="75"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人员</a:t>
            </a:r>
            <a:r>
              <a:rPr lang="zh-CN" altLang="en-US" sz="1500" b="1" spc="75"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rPr>
              <a:t>赵文</a:t>
            </a:r>
            <a:r>
              <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rPr>
              <a:t>*</a:t>
            </a:r>
            <a:r>
              <a:rPr lang="zh-CN" altLang="en-US"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rPr>
              <a:t>、陶炼、</a:t>
            </a:r>
            <a:endPar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endParaRPr>
          </a:p>
          <a:p>
            <a:pPr defTabSz="685800">
              <a:lnSpc>
                <a:spcPts val="2100"/>
              </a:lnSpc>
              <a:spcBef>
                <a:spcPts val="0"/>
              </a:spcBef>
              <a:buClr>
                <a:srgbClr val="BFBFBF"/>
              </a:buClr>
              <a:buSzPct val="60000"/>
              <a:defRPr/>
            </a:pPr>
            <a:r>
              <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rPr>
              <a:t>          </a:t>
            </a:r>
            <a:r>
              <a:rPr lang="zh-CN" altLang="en-US"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rPr>
              <a:t>薛永泉、孙宁晨等</a:t>
            </a:r>
            <a:endPar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endParaRPr>
          </a:p>
          <a:p>
            <a:pPr defTabSz="685800">
              <a:lnSpc>
                <a:spcPts val="2100"/>
              </a:lnSpc>
              <a:spcBef>
                <a:spcPts val="0"/>
              </a:spcBef>
              <a:buClr>
                <a:srgbClr val="BFBFBF"/>
              </a:buClr>
              <a:buSzPct val="60000"/>
              <a:defRPr/>
            </a:pPr>
            <a:r>
              <a:rPr lang="zh-CN" altLang="en-US" sz="1500" b="1" spc="75" dirty="0">
                <a:solidFill>
                  <a:srgbClr val="FF0000"/>
                </a:solidFill>
                <a:latin typeface="Times New Roman" panose="02020603050405020304" pitchFamily="18" charset="0"/>
                <a:ea typeface="微软雅黑" panose="020B0503020204020204" charset="-122"/>
                <a:cs typeface="Times New Roman" panose="02020603050405020304" pitchFamily="18" charset="0"/>
              </a:rPr>
              <a:t>单</a:t>
            </a:r>
            <a:r>
              <a:rPr lang="zh-CN" altLang="en-US" sz="1500" b="1" spc="225" dirty="0">
                <a:solidFill>
                  <a:srgbClr val="FF0000"/>
                </a:solidFill>
                <a:latin typeface="Times New Roman" panose="02020603050405020304" pitchFamily="18" charset="0"/>
                <a:ea typeface="微软雅黑" panose="020B0503020204020204" charset="-122"/>
                <a:cs typeface="Times New Roman" panose="02020603050405020304" pitchFamily="18" charset="0"/>
              </a:rPr>
              <a:t>位</a:t>
            </a:r>
            <a:r>
              <a:rPr lang="zh-CN" altLang="en-US" sz="1500" b="1" spc="75"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rPr>
              <a:t>中国科学技术大学、</a:t>
            </a:r>
            <a:endPar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endParaRPr>
          </a:p>
          <a:p>
            <a:pPr defTabSz="685800">
              <a:lnSpc>
                <a:spcPts val="2100"/>
              </a:lnSpc>
              <a:spcBef>
                <a:spcPts val="0"/>
              </a:spcBef>
              <a:buClr>
                <a:srgbClr val="BFBFBF"/>
              </a:buClr>
              <a:buSzPct val="60000"/>
              <a:defRPr/>
            </a:pPr>
            <a:r>
              <a:rPr lang="zh-CN" altLang="en-US"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rPr>
              <a:t>           高能物理研究所、</a:t>
            </a:r>
            <a:endPar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295400" indent="-1295400" defTabSz="685800">
              <a:lnSpc>
                <a:spcPts val="2100"/>
              </a:lnSpc>
              <a:spcBef>
                <a:spcPts val="0"/>
              </a:spcBef>
              <a:buClr>
                <a:srgbClr val="BFBFBF"/>
              </a:buClr>
              <a:buSzPct val="60000"/>
              <a:defRPr/>
            </a:pPr>
            <a:r>
              <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rPr>
              <a:t>国家空间科学中心、</a:t>
            </a:r>
            <a:endPar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295400" indent="-1295400" defTabSz="685800">
              <a:lnSpc>
                <a:spcPts val="2100"/>
              </a:lnSpc>
              <a:spcBef>
                <a:spcPts val="0"/>
              </a:spcBef>
              <a:buClr>
                <a:srgbClr val="BFBFBF"/>
              </a:buClr>
              <a:buSzPct val="60000"/>
              <a:defRPr/>
            </a:pPr>
            <a:r>
              <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rPr>
              <a:t>中国科学院大学、</a:t>
            </a:r>
            <a:endParaRPr lang="en-US" altLang="zh-CN"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295400" indent="-1295400" defTabSz="685800">
              <a:lnSpc>
                <a:spcPts val="2100"/>
              </a:lnSpc>
              <a:spcBef>
                <a:spcPts val="0"/>
              </a:spcBef>
              <a:buClr>
                <a:srgbClr val="BFBFBF"/>
              </a:buClr>
              <a:buSzPct val="60000"/>
              <a:defRPr/>
            </a:pPr>
            <a:r>
              <a:rPr lang="zh-CN" altLang="en-US"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rPr>
              <a:t>           国家天文台</a:t>
            </a:r>
            <a:r>
              <a:rPr lang="zh-CN" altLang="en-US" sz="1500" b="1" spc="75" dirty="0">
                <a:solidFill>
                  <a:srgbClr val="0000FF"/>
                </a:solidFill>
                <a:latin typeface="Times New Roman" panose="02020603050405020304" pitchFamily="18" charset="0"/>
                <a:ea typeface="微软雅黑" panose="020B0503020204020204" charset="-122"/>
                <a:cs typeface="Times New Roman" panose="02020603050405020304" pitchFamily="18" charset="0"/>
              </a:rPr>
              <a:t>                                     </a:t>
            </a:r>
          </a:p>
        </p:txBody>
      </p:sp>
      <p:sp>
        <p:nvSpPr>
          <p:cNvPr id="6" name="文本框 14"/>
          <p:cNvSpPr txBox="1"/>
          <p:nvPr/>
        </p:nvSpPr>
        <p:spPr>
          <a:xfrm>
            <a:off x="136976" y="1793398"/>
            <a:ext cx="1772828" cy="369332"/>
          </a:xfrm>
          <a:prstGeom prst="rect">
            <a:avLst/>
          </a:prstGeom>
          <a:noFill/>
        </p:spPr>
        <p:txBody>
          <a:bodyPr wrap="square">
            <a:spAutoFit/>
          </a:bodyPr>
          <a:lstStyle/>
          <a:p>
            <a:pPr marL="257175" indent="-257175" defTabSz="685800" fontAlgn="auto">
              <a:spcBef>
                <a:spcPts val="0"/>
              </a:spcBef>
              <a:spcAft>
                <a:spcPts val="0"/>
              </a:spcAft>
              <a:buFont typeface="Wingdings" panose="05000000000000000000" pitchFamily="2" charset="2"/>
              <a:buChar char="q"/>
              <a:defRPr/>
            </a:pP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研究目标：</a:t>
            </a:r>
            <a:endParaRPr lang="zh-CN" altLang="en-US" dirty="0">
              <a:solidFill>
                <a:srgbClr val="FF0000"/>
              </a:solidFill>
              <a:latin typeface="等线" panose="02010600030101010101" charset="-122"/>
              <a:ea typeface="等线" panose="02010600030101010101" charset="-122"/>
            </a:endParaRPr>
          </a:p>
        </p:txBody>
      </p:sp>
      <p:sp>
        <p:nvSpPr>
          <p:cNvPr id="7" name="文本框 13"/>
          <p:cNvSpPr txBox="1"/>
          <p:nvPr/>
        </p:nvSpPr>
        <p:spPr>
          <a:xfrm>
            <a:off x="87062" y="2212097"/>
            <a:ext cx="2240145" cy="1708160"/>
          </a:xfrm>
          <a:prstGeom prst="rect">
            <a:avLst/>
          </a:prstGeom>
          <a:solidFill>
            <a:schemeClr val="accent5">
              <a:lumMod val="20000"/>
              <a:lumOff val="80000"/>
            </a:schemeClr>
          </a:solidFill>
        </p:spPr>
        <p:txBody>
          <a:bodyPr wrap="square">
            <a:spAutoFit/>
          </a:bodyPr>
          <a:lstStyle/>
          <a:p>
            <a:pPr algn="just" defTabSz="685800" fontAlgn="auto">
              <a:spcBef>
                <a:spcPts val="0"/>
              </a:spcBef>
              <a:spcAft>
                <a:spcPts val="0"/>
              </a:spcAft>
              <a:defRPr/>
            </a:pPr>
            <a:r>
              <a:rPr lang="zh-CN" altLang="zh-CN"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基于</a:t>
            </a:r>
            <a:r>
              <a:rPr lang="en-US" altLang="zh-CN"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WFST</a:t>
            </a:r>
            <a:r>
              <a:rPr lang="zh-CN" altLang="en-US"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EP</a:t>
            </a:r>
            <a:r>
              <a:rPr lang="zh-CN" altLang="en-US"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SVOM</a:t>
            </a:r>
            <a:r>
              <a:rPr lang="zh-CN" altLang="en-US"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GECAM</a:t>
            </a:r>
            <a:r>
              <a:rPr lang="zh-CN" altLang="en-US"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等设施的</a:t>
            </a:r>
            <a:r>
              <a:rPr lang="zh-CN" altLang="zh-CN"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天地一体化多波段协同观测</a:t>
            </a:r>
            <a:r>
              <a:rPr lang="zh-CN" altLang="en-US"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，完成多次引力波电磁对应体的</a:t>
            </a:r>
            <a:r>
              <a:rPr lang="zh-CN" altLang="en-US" sz="15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高能、光学搜寻与多波段后随观测研究。</a:t>
            </a:r>
            <a:endParaRPr lang="zh-CN" altLang="zh-CN" sz="15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标题 1"/>
          <p:cNvSpPr>
            <a:spLocks noGrp="1"/>
          </p:cNvSpPr>
          <p:nvPr>
            <p:ph type="title"/>
          </p:nvPr>
        </p:nvSpPr>
        <p:spPr>
          <a:xfrm>
            <a:off x="300188" y="430628"/>
            <a:ext cx="8543624" cy="677423"/>
          </a:xfrm>
        </p:spPr>
        <p:txBody>
          <a:bodyPr>
            <a:normAutofit/>
          </a:bodyPr>
          <a:lstStyle/>
          <a:p>
            <a:pPr algn="ctr"/>
            <a:r>
              <a:rPr lang="zh-CN" altLang="en-US" sz="3000" b="1" dirty="0">
                <a:latin typeface="微软雅黑" panose="020B0503020204020204" pitchFamily="34" charset="-122"/>
                <a:ea typeface="微软雅黑" panose="020B0503020204020204" pitchFamily="34" charset="-122"/>
              </a:rPr>
              <a:t>面对时域天文的天地一体化协同观测网络</a:t>
            </a:r>
          </a:p>
        </p:txBody>
      </p:sp>
    </p:spTree>
    <p:extLst>
      <p:ext uri="{BB962C8B-B14F-4D97-AF65-F5344CB8AC3E}">
        <p14:creationId xmlns:p14="http://schemas.microsoft.com/office/powerpoint/2010/main" val="4047463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000">
                <a:sym typeface="+mn-ea"/>
              </a:rPr>
              <a:t>ZTF surveys in O3</a:t>
            </a:r>
            <a:endParaRPr lang="zh-CN" altLang="en-US" sz="2000"/>
          </a:p>
        </p:txBody>
      </p:sp>
      <p:graphicFrame>
        <p:nvGraphicFramePr>
          <p:cNvPr id="3" name="对象 2"/>
          <p:cNvGraphicFramePr/>
          <p:nvPr/>
        </p:nvGraphicFramePr>
        <p:xfrm>
          <a:off x="107950" y="620395"/>
          <a:ext cx="8924925" cy="5930265"/>
        </p:xfrm>
        <a:graphic>
          <a:graphicData uri="http://schemas.openxmlformats.org/presentationml/2006/ole">
            <mc:AlternateContent xmlns:mc="http://schemas.openxmlformats.org/markup-compatibility/2006">
              <mc:Choice xmlns:v="urn:schemas-microsoft-com:vml" Requires="v">
                <p:oleObj spid="_x0000_s29702" r:id="rId3" imgW="11515725" imgH="7305675" progId="Paint.Picture">
                  <p:embed/>
                </p:oleObj>
              </mc:Choice>
              <mc:Fallback>
                <p:oleObj r:id="rId3" imgW="11515725" imgH="7305675" progId="Paint.Picture">
                  <p:embed/>
                  <p:pic>
                    <p:nvPicPr>
                      <p:cNvPr id="3" name="对象 2"/>
                      <p:cNvPicPr/>
                      <p:nvPr/>
                    </p:nvPicPr>
                    <p:blipFill>
                      <a:blip r:embed="rId4"/>
                      <a:stretch>
                        <a:fillRect/>
                      </a:stretch>
                    </p:blipFill>
                    <p:spPr>
                      <a:xfrm>
                        <a:off x="107950" y="620395"/>
                        <a:ext cx="8924925" cy="5930265"/>
                      </a:xfrm>
                      <a:prstGeom prst="rect">
                        <a:avLst/>
                      </a:prstGeom>
                    </p:spPr>
                  </p:pic>
                </p:oleObj>
              </mc:Fallback>
            </mc:AlternateContent>
          </a:graphicData>
        </a:graphic>
      </p:graphicFrame>
    </p:spTree>
    <p:extLst>
      <p:ext uri="{BB962C8B-B14F-4D97-AF65-F5344CB8AC3E}">
        <p14:creationId xmlns:p14="http://schemas.microsoft.com/office/powerpoint/2010/main" val="1937303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000"/>
              <a:t>ZTF detection in O3</a:t>
            </a:r>
          </a:p>
        </p:txBody>
      </p:sp>
      <p:pic>
        <p:nvPicPr>
          <p:cNvPr id="4" name="图片 3"/>
          <p:cNvPicPr>
            <a:picLocks noChangeAspect="1"/>
          </p:cNvPicPr>
          <p:nvPr/>
        </p:nvPicPr>
        <p:blipFill>
          <a:blip r:embed="rId2"/>
          <a:stretch>
            <a:fillRect/>
          </a:stretch>
        </p:blipFill>
        <p:spPr>
          <a:xfrm>
            <a:off x="395605" y="692785"/>
            <a:ext cx="8701405" cy="5652770"/>
          </a:xfrm>
          <a:prstGeom prst="rect">
            <a:avLst/>
          </a:prstGeom>
        </p:spPr>
      </p:pic>
    </p:spTree>
    <p:extLst>
      <p:ext uri="{BB962C8B-B14F-4D97-AF65-F5344CB8AC3E}">
        <p14:creationId xmlns:p14="http://schemas.microsoft.com/office/powerpoint/2010/main" val="908794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9" name="Picture 3"/>
          <p:cNvPicPr>
            <a:picLocks noChangeAspect="1" noChangeArrowheads="1"/>
          </p:cNvPicPr>
          <p:nvPr/>
        </p:nvPicPr>
        <p:blipFill>
          <a:blip r:embed="rId2" cstate="print"/>
          <a:srcRect/>
          <a:stretch>
            <a:fillRect/>
          </a:stretch>
        </p:blipFill>
        <p:spPr bwMode="auto">
          <a:xfrm>
            <a:off x="5254625" y="260350"/>
            <a:ext cx="3630930" cy="2634615"/>
          </a:xfrm>
          <a:prstGeom prst="rect">
            <a:avLst/>
          </a:prstGeom>
          <a:noFill/>
          <a:ln w="9525">
            <a:noFill/>
            <a:miter lim="800000"/>
            <a:headEnd/>
            <a:tailEnd/>
          </a:ln>
        </p:spPr>
      </p:pic>
      <p:pic>
        <p:nvPicPr>
          <p:cNvPr id="705540" name="Picture 4"/>
          <p:cNvPicPr>
            <a:picLocks noChangeAspect="1" noChangeArrowheads="1"/>
          </p:cNvPicPr>
          <p:nvPr/>
        </p:nvPicPr>
        <p:blipFill>
          <a:blip r:embed="rId3" cstate="print"/>
          <a:srcRect/>
          <a:stretch>
            <a:fillRect/>
          </a:stretch>
        </p:blipFill>
        <p:spPr bwMode="auto">
          <a:xfrm>
            <a:off x="5254625" y="3618230"/>
            <a:ext cx="3630930" cy="2657475"/>
          </a:xfrm>
          <a:prstGeom prst="rect">
            <a:avLst/>
          </a:prstGeom>
          <a:noFill/>
          <a:ln w="9525">
            <a:noFill/>
            <a:miter lim="800000"/>
            <a:headEnd/>
            <a:tailEnd/>
          </a:ln>
        </p:spPr>
      </p:pic>
      <p:pic>
        <p:nvPicPr>
          <p:cNvPr id="705541" name="Picture 5"/>
          <p:cNvPicPr>
            <a:picLocks noChangeAspect="1" noChangeArrowheads="1"/>
          </p:cNvPicPr>
          <p:nvPr/>
        </p:nvPicPr>
        <p:blipFill>
          <a:blip r:embed="rId4" cstate="print"/>
          <a:srcRect/>
          <a:stretch>
            <a:fillRect/>
          </a:stretch>
        </p:blipFill>
        <p:spPr bwMode="auto">
          <a:xfrm>
            <a:off x="5148580" y="2996565"/>
            <a:ext cx="3736975" cy="222885"/>
          </a:xfrm>
          <a:prstGeom prst="rect">
            <a:avLst/>
          </a:prstGeom>
          <a:noFill/>
          <a:ln w="9525">
            <a:noFill/>
            <a:miter lim="800000"/>
            <a:headEnd/>
            <a:tailEnd/>
          </a:ln>
        </p:spPr>
      </p:pic>
      <p:pic>
        <p:nvPicPr>
          <p:cNvPr id="705542" name="Picture 6"/>
          <p:cNvPicPr>
            <a:picLocks noChangeAspect="1" noChangeArrowheads="1"/>
          </p:cNvPicPr>
          <p:nvPr/>
        </p:nvPicPr>
        <p:blipFill>
          <a:blip r:embed="rId5" cstate="print"/>
          <a:srcRect/>
          <a:stretch>
            <a:fillRect/>
          </a:stretch>
        </p:blipFill>
        <p:spPr bwMode="auto">
          <a:xfrm>
            <a:off x="467995" y="332740"/>
            <a:ext cx="4566285" cy="6092825"/>
          </a:xfrm>
          <a:prstGeom prst="rect">
            <a:avLst/>
          </a:prstGeom>
          <a:noFill/>
          <a:ln w="9525">
            <a:noFill/>
            <a:miter lim="800000"/>
            <a:headEnd/>
            <a:tailEnd/>
          </a:ln>
        </p:spPr>
      </p:pic>
    </p:spTree>
  </p:cSld>
  <p:clrMapOvr>
    <a:masterClrMapping/>
  </p:clrMapOvr>
  <p:transition spd="med" advTm="50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510"/>
            <a:ext cx="3080385" cy="365125"/>
          </a:xfrm>
        </p:spPr>
        <p:txBody>
          <a:bodyPr>
            <a:noAutofit/>
          </a:bodyPr>
          <a:lstStyle/>
          <a:p>
            <a:r>
              <a:rPr kumimoji="1" lang="en-US" sz="2000" dirty="0"/>
              <a:t>Simulations for WFST</a:t>
            </a:r>
          </a:p>
        </p:txBody>
      </p:sp>
      <p:sp>
        <p:nvSpPr>
          <p:cNvPr id="3" name="矩形 2"/>
          <p:cNvSpPr/>
          <p:nvPr/>
        </p:nvSpPr>
        <p:spPr>
          <a:xfrm>
            <a:off x="8252089" y="869614"/>
            <a:ext cx="283845" cy="106680"/>
          </a:xfrm>
          <a:prstGeom prst="rect">
            <a:avLst/>
          </a:prstGeom>
        </p:spPr>
        <p:txBody>
          <a:bodyPr wrap="none">
            <a:spAutoFit/>
          </a:bodyPr>
          <a:lstStyle/>
          <a:p>
            <a:pPr algn="ctr"/>
            <a:r>
              <a:rPr lang="en-US" altLang="zh-CN" sz="100" b="1" dirty="0">
                <a:solidFill>
                  <a:schemeClr val="bg1"/>
                </a:solidFill>
                <a:latin typeface="Times" pitchFamily="2" charset="0"/>
                <a:ea typeface="LANTINGHEI SC DEMIBOLD" panose="02000000000000000000" pitchFamily="2" charset="-122"/>
              </a:rPr>
              <a:t>R</a:t>
            </a:r>
            <a:r>
              <a:rPr lang="en-GB" altLang="zh-CN" sz="100" b="1" dirty="0">
                <a:solidFill>
                  <a:schemeClr val="bg1"/>
                </a:solidFill>
                <a:latin typeface="Times" pitchFamily="2" charset="0"/>
                <a:ea typeface="LANTINGHEI SC DEMIBOLD" panose="02000000000000000000" pitchFamily="2" charset="-122"/>
              </a:rPr>
              <a:t>esearch </a:t>
            </a:r>
            <a:r>
              <a:rPr lang="en-US" altLang="zh-CN" sz="100" b="1" dirty="0">
                <a:solidFill>
                  <a:schemeClr val="bg1"/>
                </a:solidFill>
                <a:latin typeface="Times" pitchFamily="2" charset="0"/>
                <a:ea typeface="LANTINGHEI SC DEMIBOLD" panose="02000000000000000000" pitchFamily="2" charset="-122"/>
              </a:rPr>
              <a:t>P</a:t>
            </a:r>
            <a:r>
              <a:rPr lang="en-GB" altLang="zh-CN" sz="100" b="1" dirty="0">
                <a:solidFill>
                  <a:schemeClr val="bg1"/>
                </a:solidFill>
                <a:latin typeface="Times" pitchFamily="2" charset="0"/>
                <a:ea typeface="LANTINGHEI SC DEMIBOLD" panose="02000000000000000000" pitchFamily="2" charset="-122"/>
              </a:rPr>
              <a:t>rogress</a:t>
            </a:r>
          </a:p>
        </p:txBody>
      </p:sp>
      <p:sp>
        <p:nvSpPr>
          <p:cNvPr id="4" name="文本框 3"/>
          <p:cNvSpPr txBox="1"/>
          <p:nvPr/>
        </p:nvSpPr>
        <p:spPr>
          <a:xfrm>
            <a:off x="0" y="692785"/>
            <a:ext cx="3142615" cy="4784725"/>
          </a:xfrm>
          <a:prstGeom prst="rect">
            <a:avLst/>
          </a:prstGeom>
          <a:noFill/>
        </p:spPr>
        <p:txBody>
          <a:bodyPr wrap="square" rtlCol="0">
            <a:spAutoFit/>
          </a:bodyPr>
          <a:lstStyle/>
          <a:p>
            <a:r>
              <a:rPr kumimoji="1" lang="en-US" altLang="zh-CN" sz="100" b="1" dirty="0">
                <a:latin typeface="Times" pitchFamily="2" charset="0"/>
              </a:rPr>
              <a:t>on:</a:t>
            </a:r>
            <a:endParaRPr kumimoji="1" lang="en-US" altLang="zh-CN" sz="1200" dirty="0">
              <a:latin typeface="Times" pitchFamily="2" charset="0"/>
            </a:endParaRPr>
          </a:p>
          <a:p>
            <a:pPr>
              <a:buFont typeface="Arial" panose="020B0604020202020204" pitchFamily="34" charset="0"/>
            </a:pPr>
            <a:r>
              <a:rPr kumimoji="1" lang="en-US" altLang="zh-CN" sz="1600" b="1" dirty="0">
                <a:latin typeface="Times" pitchFamily="2" charset="0"/>
                <a:sym typeface="+mn-ea"/>
              </a:rPr>
              <a:t>The</a:t>
            </a:r>
            <a:r>
              <a:rPr kumimoji="1" lang="zh-CN" altLang="en-US" sz="1600" b="1" dirty="0">
                <a:latin typeface="Times" pitchFamily="2" charset="0"/>
                <a:sym typeface="+mn-ea"/>
              </a:rPr>
              <a:t> </a:t>
            </a:r>
            <a:r>
              <a:rPr kumimoji="1" lang="en-US" altLang="zh-CN" sz="1600" b="1" dirty="0">
                <a:latin typeface="Times" pitchFamily="2" charset="0"/>
                <a:sym typeface="+mn-ea"/>
              </a:rPr>
              <a:t>way</a:t>
            </a:r>
            <a:r>
              <a:rPr kumimoji="1" lang="zh-CN" altLang="en-US" sz="1600" b="1" dirty="0">
                <a:latin typeface="Times" pitchFamily="2" charset="0"/>
                <a:sym typeface="+mn-ea"/>
              </a:rPr>
              <a:t> </a:t>
            </a:r>
            <a:r>
              <a:rPr kumimoji="1" lang="en-US" altLang="zh-CN" sz="1600" b="1" dirty="0">
                <a:latin typeface="Times" pitchFamily="2" charset="0"/>
                <a:sym typeface="+mn-ea"/>
              </a:rPr>
              <a:t>for</a:t>
            </a:r>
            <a:r>
              <a:rPr kumimoji="1" lang="zh-CN" altLang="en-US" sz="1600" b="1" dirty="0">
                <a:latin typeface="Times" pitchFamily="2" charset="0"/>
                <a:sym typeface="+mn-ea"/>
              </a:rPr>
              <a:t> </a:t>
            </a:r>
            <a:r>
              <a:rPr kumimoji="1" lang="en-US" altLang="zh-CN" sz="1600" b="1" dirty="0">
                <a:latin typeface="Times" pitchFamily="2" charset="0"/>
                <a:sym typeface="+mn-ea"/>
              </a:rPr>
              <a:t>simulating</a:t>
            </a:r>
            <a:r>
              <a:rPr kumimoji="1" lang="zh-CN" altLang="en-US" sz="1600" b="1" dirty="0">
                <a:latin typeface="Times" pitchFamily="2" charset="0"/>
                <a:sym typeface="+mn-ea"/>
              </a:rPr>
              <a:t> </a:t>
            </a:r>
            <a:r>
              <a:rPr kumimoji="1" lang="en-US" altLang="zh-CN" sz="1600" b="1" dirty="0">
                <a:latin typeface="Times" pitchFamily="2" charset="0"/>
                <a:sym typeface="+mn-ea"/>
              </a:rPr>
              <a:t>kilonova</a:t>
            </a:r>
            <a:r>
              <a:rPr kumimoji="1" lang="zh-CN" altLang="en-US" sz="1600" b="1" dirty="0">
                <a:latin typeface="Times" pitchFamily="2" charset="0"/>
                <a:sym typeface="+mn-ea"/>
              </a:rPr>
              <a:t> </a:t>
            </a:r>
            <a:r>
              <a:rPr kumimoji="1" lang="en-US" altLang="zh-CN" sz="1600" b="1" dirty="0">
                <a:latin typeface="Times" pitchFamily="2" charset="0"/>
                <a:sym typeface="+mn-ea"/>
              </a:rPr>
              <a:t>detection:</a:t>
            </a:r>
            <a:endParaRPr kumimoji="1" lang="en-US" altLang="zh-CN" sz="1600" dirty="0">
              <a:latin typeface="Times" pitchFamily="2" charset="0"/>
            </a:endParaRPr>
          </a:p>
          <a:p>
            <a:pPr marL="285750" indent="-285750">
              <a:buFont typeface="Arial" panose="020B0604020202020204" pitchFamily="34" charset="0"/>
              <a:buChar char="•"/>
            </a:pPr>
            <a:endParaRPr kumimoji="1" lang="en-US" altLang="zh-CN" sz="1600" dirty="0">
              <a:latin typeface="Times" pitchFamily="2" charset="0"/>
            </a:endParaRPr>
          </a:p>
          <a:p>
            <a:pPr marL="285750" indent="-285750">
              <a:buFont typeface="Arial" panose="020B0604020202020204" pitchFamily="34" charset="0"/>
              <a:buChar char="•"/>
            </a:pPr>
            <a:r>
              <a:rPr kumimoji="1" lang="en-US" altLang="zh-CN" sz="1600" dirty="0">
                <a:latin typeface="Times" pitchFamily="2" charset="0"/>
              </a:rPr>
              <a:t>Generate</a:t>
            </a:r>
            <a:r>
              <a:rPr kumimoji="1" lang="zh-CN" altLang="en-US" sz="1600" dirty="0">
                <a:latin typeface="Times" pitchFamily="2" charset="0"/>
              </a:rPr>
              <a:t> </a:t>
            </a:r>
            <a:r>
              <a:rPr kumimoji="1" lang="en-US" altLang="zh-CN" sz="1600" dirty="0">
                <a:latin typeface="Times" pitchFamily="2" charset="0"/>
              </a:rPr>
              <a:t>simulated</a:t>
            </a:r>
            <a:r>
              <a:rPr kumimoji="1" lang="zh-CN" altLang="en-US" sz="1600" dirty="0">
                <a:latin typeface="Times" pitchFamily="2" charset="0"/>
              </a:rPr>
              <a:t> </a:t>
            </a:r>
            <a:r>
              <a:rPr kumimoji="1" lang="en-US" altLang="zh-CN" sz="1600" dirty="0">
                <a:latin typeface="Times" pitchFamily="2" charset="0"/>
              </a:rPr>
              <a:t>image,</a:t>
            </a:r>
            <a:r>
              <a:rPr kumimoji="1" lang="zh-CN" altLang="en-US" sz="1600" dirty="0">
                <a:latin typeface="Times" pitchFamily="2" charset="0"/>
              </a:rPr>
              <a:t> </a:t>
            </a:r>
            <a:r>
              <a:rPr kumimoji="1" lang="en-US" altLang="zh-CN" sz="1600" dirty="0">
                <a:latin typeface="Times" pitchFamily="2" charset="0"/>
              </a:rPr>
              <a:t>do</a:t>
            </a:r>
            <a:r>
              <a:rPr kumimoji="1" lang="zh-CN" altLang="en-US" sz="1600" dirty="0">
                <a:latin typeface="Times" pitchFamily="2" charset="0"/>
              </a:rPr>
              <a:t> </a:t>
            </a:r>
            <a:r>
              <a:rPr kumimoji="1" lang="en-US" altLang="zh-CN" sz="1600" dirty="0">
                <a:latin typeface="Times" pitchFamily="2" charset="0"/>
              </a:rPr>
              <a:t>judgement</a:t>
            </a:r>
            <a:r>
              <a:rPr kumimoji="1" lang="zh-CN" altLang="en-US" sz="1600" dirty="0">
                <a:latin typeface="Times" pitchFamily="2" charset="0"/>
              </a:rPr>
              <a:t> </a:t>
            </a:r>
            <a:r>
              <a:rPr kumimoji="1" lang="en-US" altLang="zh-CN" sz="1600" dirty="0">
                <a:latin typeface="Times" pitchFamily="2" charset="0"/>
              </a:rPr>
              <a:t>according</a:t>
            </a:r>
            <a:r>
              <a:rPr kumimoji="1" lang="zh-CN" altLang="en-US" sz="1600" dirty="0">
                <a:latin typeface="Times" pitchFamily="2" charset="0"/>
              </a:rPr>
              <a:t> </a:t>
            </a:r>
            <a:r>
              <a:rPr kumimoji="1" lang="en-US" altLang="zh-CN" sz="1600" dirty="0">
                <a:latin typeface="Times" pitchFamily="2" charset="0"/>
              </a:rPr>
              <a:t>to</a:t>
            </a:r>
            <a:r>
              <a:rPr kumimoji="1" lang="zh-CN" altLang="en-US" sz="1600" dirty="0">
                <a:latin typeface="Times" pitchFamily="2" charset="0"/>
              </a:rPr>
              <a:t> </a:t>
            </a:r>
            <a:r>
              <a:rPr kumimoji="1" lang="en-US" altLang="zh-CN" sz="1600" dirty="0">
                <a:latin typeface="Times" pitchFamily="2" charset="0"/>
              </a:rPr>
              <a:t>SNR:</a:t>
            </a:r>
          </a:p>
          <a:p>
            <a:pPr marL="742950" lvl="1" indent="-285750">
              <a:buFont typeface="Arial" panose="020B0604020202020204" pitchFamily="34" charset="0"/>
              <a:buChar char="•"/>
            </a:pPr>
            <a:r>
              <a:rPr kumimoji="1" lang="en-US" altLang="zh-CN" sz="1600" dirty="0">
                <a:solidFill>
                  <a:srgbClr val="1503FB"/>
                </a:solidFill>
                <a:latin typeface="Times" pitchFamily="2" charset="0"/>
              </a:rPr>
              <a:t>Noise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from</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host</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galaxy</a:t>
            </a:r>
            <a:r>
              <a:rPr kumimoji="1" lang="zh-CN" altLang="en-US" sz="1600" dirty="0">
                <a:solidFill>
                  <a:srgbClr val="1503FB"/>
                </a:solidFill>
                <a:latin typeface="Times" pitchFamily="2" charset="0"/>
              </a:rPr>
              <a:t> </a:t>
            </a:r>
            <a:r>
              <a:rPr kumimoji="1" lang="en-US" altLang="zh-CN" sz="1600" dirty="0">
                <a:latin typeface="Times" pitchFamily="2" charset="0"/>
              </a:rPr>
              <a:t>and</a:t>
            </a:r>
            <a:r>
              <a:rPr kumimoji="1" lang="zh-CN" altLang="en-US" sz="1600" dirty="0">
                <a:latin typeface="Times" pitchFamily="2" charset="0"/>
              </a:rPr>
              <a:t> </a:t>
            </a:r>
            <a:r>
              <a:rPr kumimoji="1" lang="en-US" altLang="zh-CN" sz="1600" dirty="0">
                <a:latin typeface="Times" pitchFamily="2" charset="0"/>
              </a:rPr>
              <a:t>atmosphere</a:t>
            </a:r>
          </a:p>
          <a:p>
            <a:pPr marL="742950" lvl="1" indent="-285750">
              <a:buFont typeface="Arial" panose="020B0604020202020204" pitchFamily="34" charset="0"/>
              <a:buChar char="•"/>
            </a:pPr>
            <a:r>
              <a:rPr kumimoji="1" lang="en-US" altLang="zh-CN" sz="1600" dirty="0">
                <a:solidFill>
                  <a:srgbClr val="1503FB"/>
                </a:solidFill>
                <a:latin typeface="Times" pitchFamily="2" charset="0"/>
              </a:rPr>
              <a:t>The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effect</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from</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image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subtraction</a:t>
            </a:r>
          </a:p>
          <a:p>
            <a:pPr marL="742950" lvl="1" indent="-285750">
              <a:buFont typeface="Arial" panose="020B0604020202020204" pitchFamily="34" charset="0"/>
              <a:buChar char="•"/>
            </a:pPr>
            <a:endParaRPr kumimoji="1" lang="en-US" altLang="zh-CN" sz="1600" dirty="0">
              <a:solidFill>
                <a:srgbClr val="FF0000"/>
              </a:solidFill>
              <a:latin typeface="Times" pitchFamily="2" charset="0"/>
            </a:endParaRPr>
          </a:p>
          <a:p>
            <a:r>
              <a:rPr kumimoji="1" lang="en-US" altLang="zh-CN" sz="1600" b="1" dirty="0">
                <a:solidFill>
                  <a:srgbClr val="00438A"/>
                </a:solidFill>
                <a:latin typeface="Times" pitchFamily="2" charset="0"/>
              </a:rPr>
              <a:t>The</a:t>
            </a:r>
            <a:r>
              <a:rPr kumimoji="1" lang="zh-CN" altLang="en-US" sz="1600" b="1" dirty="0">
                <a:solidFill>
                  <a:srgbClr val="00438A"/>
                </a:solidFill>
                <a:latin typeface="Times" pitchFamily="2" charset="0"/>
              </a:rPr>
              <a:t> </a:t>
            </a:r>
            <a:r>
              <a:rPr kumimoji="1" lang="en-US" altLang="zh-CN" sz="1600" b="1" dirty="0">
                <a:solidFill>
                  <a:srgbClr val="00438A"/>
                </a:solidFill>
                <a:latin typeface="Times" pitchFamily="2" charset="0"/>
              </a:rPr>
              <a:t>elements</a:t>
            </a:r>
            <a:r>
              <a:rPr kumimoji="1" lang="zh-CN" altLang="en-US" sz="1600" b="1" dirty="0">
                <a:solidFill>
                  <a:srgbClr val="00438A"/>
                </a:solidFill>
                <a:latin typeface="Times" pitchFamily="2" charset="0"/>
              </a:rPr>
              <a:t> </a:t>
            </a:r>
            <a:r>
              <a:rPr kumimoji="1" lang="en-US" altLang="zh-CN" sz="1600" b="1" dirty="0">
                <a:solidFill>
                  <a:srgbClr val="00438A"/>
                </a:solidFill>
                <a:latin typeface="Times" pitchFamily="2" charset="0"/>
              </a:rPr>
              <a:t>of</a:t>
            </a:r>
            <a:r>
              <a:rPr kumimoji="1" lang="zh-CN" altLang="en-US" sz="1600" b="1" dirty="0">
                <a:solidFill>
                  <a:srgbClr val="00438A"/>
                </a:solidFill>
                <a:latin typeface="Times" pitchFamily="2" charset="0"/>
              </a:rPr>
              <a:t> </a:t>
            </a:r>
            <a:r>
              <a:rPr kumimoji="1" lang="en-US" altLang="zh-CN" sz="1600" b="1" dirty="0">
                <a:solidFill>
                  <a:srgbClr val="00438A"/>
                </a:solidFill>
                <a:latin typeface="Times" pitchFamily="2" charset="0"/>
              </a:rPr>
              <a:t>image:</a:t>
            </a:r>
          </a:p>
          <a:p>
            <a:pPr marL="285750" indent="-285750">
              <a:buFont typeface="Arial" panose="020B0604020202020204" pitchFamily="34" charset="0"/>
              <a:buChar char="•"/>
            </a:pPr>
            <a:r>
              <a:rPr kumimoji="1" lang="en-US" altLang="zh-CN" sz="1600" b="1" dirty="0">
                <a:latin typeface="Times" pitchFamily="2" charset="0"/>
              </a:rPr>
              <a:t>Kilonova</a:t>
            </a:r>
            <a:r>
              <a:rPr kumimoji="1" lang="zh-CN" altLang="en-US" sz="1600" b="1" dirty="0">
                <a:latin typeface="Times" pitchFamily="2" charset="0"/>
              </a:rPr>
              <a:t> </a:t>
            </a:r>
            <a:r>
              <a:rPr kumimoji="1" lang="en-US" altLang="zh-CN" sz="1600" b="1" dirty="0">
                <a:latin typeface="Times" pitchFamily="2" charset="0"/>
              </a:rPr>
              <a:t>template:</a:t>
            </a:r>
            <a:r>
              <a:rPr kumimoji="1" lang="zh-CN" altLang="en-US" sz="1600" b="1" dirty="0">
                <a:latin typeface="Times" pitchFamily="2" charset="0"/>
              </a:rPr>
              <a:t> </a:t>
            </a:r>
            <a:endParaRPr kumimoji="1" lang="en-US" altLang="zh-CN" sz="1600" b="1" dirty="0">
              <a:latin typeface="Times" pitchFamily="2" charset="0"/>
            </a:endParaRPr>
          </a:p>
          <a:p>
            <a:pPr marL="742950" lvl="1" indent="-285750">
              <a:buFont typeface="Arial" panose="020B0604020202020204" pitchFamily="34" charset="0"/>
              <a:buChar char="•"/>
            </a:pPr>
            <a:r>
              <a:rPr kumimoji="1" lang="en-US" altLang="zh-CN" sz="1600" dirty="0">
                <a:latin typeface="Times" pitchFamily="2" charset="0"/>
              </a:rPr>
              <a:t>AT2017gfo-like</a:t>
            </a:r>
            <a:r>
              <a:rPr kumimoji="1" lang="zh-CN" altLang="en-US" sz="1600" dirty="0">
                <a:latin typeface="Times" pitchFamily="2" charset="0"/>
              </a:rPr>
              <a:t> </a:t>
            </a:r>
            <a:r>
              <a:rPr kumimoji="1" lang="en-US" altLang="zh-CN" sz="1600" dirty="0">
                <a:latin typeface="Times" pitchFamily="2" charset="0"/>
              </a:rPr>
              <a:t>lightcurve</a:t>
            </a:r>
            <a:r>
              <a:rPr kumimoji="1" lang="zh-CN" altLang="en-US" sz="1600" dirty="0">
                <a:latin typeface="Times" pitchFamily="2" charset="0"/>
              </a:rPr>
              <a:t> </a:t>
            </a:r>
            <a:r>
              <a:rPr kumimoji="1" lang="en-US" altLang="zh-CN" sz="1600" dirty="0">
                <a:latin typeface="Times" pitchFamily="2" charset="0"/>
              </a:rPr>
              <a:t>by</a:t>
            </a:r>
            <a:r>
              <a:rPr kumimoji="1" lang="zh-CN" altLang="en-US" sz="1600" dirty="0">
                <a:latin typeface="Times" pitchFamily="2" charset="0"/>
              </a:rPr>
              <a:t> </a:t>
            </a:r>
            <a:r>
              <a:rPr kumimoji="1" lang="en-US" altLang="zh-CN" sz="1600" dirty="0">
                <a:latin typeface="Times" pitchFamily="2" charset="0"/>
              </a:rPr>
              <a:t>mosfit</a:t>
            </a:r>
          </a:p>
          <a:p>
            <a:pPr marL="742950" lvl="1" indent="-285750">
              <a:buFont typeface="Arial" panose="020B0604020202020204" pitchFamily="34" charset="0"/>
              <a:buChar char="•"/>
            </a:pPr>
            <a:endParaRPr kumimoji="1" lang="en-US" altLang="zh-CN" sz="1600" dirty="0">
              <a:latin typeface="Times" pitchFamily="2" charset="0"/>
            </a:endParaRPr>
          </a:p>
          <a:p>
            <a:pPr marL="285750" indent="-285750">
              <a:buFont typeface="Arial" panose="020B0604020202020204" pitchFamily="34" charset="0"/>
              <a:buChar char="•"/>
            </a:pPr>
            <a:r>
              <a:rPr kumimoji="1" lang="en-US" altLang="zh-CN" sz="1600" b="1" dirty="0">
                <a:latin typeface="Times" pitchFamily="2" charset="0"/>
              </a:rPr>
              <a:t>Host</a:t>
            </a:r>
            <a:r>
              <a:rPr kumimoji="1" lang="zh-CN" altLang="en-US" sz="1600" b="1" dirty="0">
                <a:latin typeface="Times" pitchFamily="2" charset="0"/>
              </a:rPr>
              <a:t> </a:t>
            </a:r>
            <a:r>
              <a:rPr kumimoji="1" lang="en-US" altLang="zh-CN" sz="1600" b="1" dirty="0">
                <a:latin typeface="Times" pitchFamily="2" charset="0"/>
              </a:rPr>
              <a:t>galaxy:</a:t>
            </a:r>
          </a:p>
          <a:p>
            <a:pPr marL="742950" lvl="1" indent="-285750">
              <a:buFont typeface="Arial" panose="020B0604020202020204" pitchFamily="34" charset="0"/>
              <a:buChar char="•"/>
            </a:pPr>
            <a:r>
              <a:rPr kumimoji="1" lang="en-US" altLang="zh-CN" sz="1600" dirty="0">
                <a:latin typeface="Times" pitchFamily="2" charset="0"/>
              </a:rPr>
              <a:t>Use</a:t>
            </a:r>
            <a:r>
              <a:rPr kumimoji="1" lang="zh-CN" altLang="en-US" sz="1600" dirty="0">
                <a:latin typeface="Times" pitchFamily="2" charset="0"/>
              </a:rPr>
              <a:t> </a:t>
            </a:r>
            <a:r>
              <a:rPr kumimoji="1" lang="en-US" altLang="zh-CN" sz="1600" dirty="0">
                <a:latin typeface="Times" pitchFamily="2" charset="0"/>
              </a:rPr>
              <a:t>the</a:t>
            </a:r>
            <a:r>
              <a:rPr kumimoji="1" lang="zh-CN" altLang="en-US" sz="1600" dirty="0">
                <a:latin typeface="Times" pitchFamily="2" charset="0"/>
              </a:rPr>
              <a:t> </a:t>
            </a:r>
            <a:r>
              <a:rPr kumimoji="1" lang="en-US" altLang="zh-CN" sz="1600" dirty="0">
                <a:latin typeface="Times" pitchFamily="2" charset="0"/>
              </a:rPr>
              <a:t>galaxy</a:t>
            </a:r>
            <a:r>
              <a:rPr kumimoji="1" lang="zh-CN" altLang="en-US" sz="1600" dirty="0">
                <a:latin typeface="Times" pitchFamily="2" charset="0"/>
              </a:rPr>
              <a:t> </a:t>
            </a:r>
            <a:r>
              <a:rPr kumimoji="1" lang="en-US" altLang="zh-CN" sz="1600" dirty="0">
                <a:latin typeface="Times" pitchFamily="2" charset="0"/>
              </a:rPr>
              <a:t>in</a:t>
            </a:r>
            <a:r>
              <a:rPr kumimoji="1" lang="zh-CN" altLang="en-US" sz="1600" dirty="0">
                <a:latin typeface="Times" pitchFamily="2" charset="0"/>
              </a:rPr>
              <a:t> </a:t>
            </a:r>
            <a:r>
              <a:rPr kumimoji="1" lang="en-GB" altLang="zh-CN" sz="1600" dirty="0">
                <a:latin typeface="Times" pitchFamily="2" charset="0"/>
              </a:rPr>
              <a:t>synthetic galaxy catalog cosmoDC2</a:t>
            </a:r>
          </a:p>
          <a:p>
            <a:pPr marL="742950" lvl="1" indent="-285750">
              <a:buFont typeface="Arial" panose="020B0604020202020204" pitchFamily="34" charset="0"/>
              <a:buChar char="•"/>
            </a:pPr>
            <a:endParaRPr kumimoji="1" lang="en-US" altLang="zh-CN" sz="1600" dirty="0">
              <a:solidFill>
                <a:srgbClr val="FF0000"/>
              </a:solidFill>
              <a:latin typeface="Times" pitchFamily="2" charset="0"/>
            </a:endParaRPr>
          </a:p>
        </p:txBody>
      </p:sp>
      <p:sp>
        <p:nvSpPr>
          <p:cNvPr id="6" name="矩形 5"/>
          <p:cNvSpPr/>
          <p:nvPr/>
        </p:nvSpPr>
        <p:spPr>
          <a:xfrm>
            <a:off x="4473896" y="3290501"/>
            <a:ext cx="189230" cy="106680"/>
          </a:xfrm>
          <a:prstGeom prst="rect">
            <a:avLst/>
          </a:prstGeom>
        </p:spPr>
        <p:txBody>
          <a:bodyPr wrap="none">
            <a:spAutoFit/>
          </a:bodyPr>
          <a:lstStyle/>
          <a:p>
            <a:r>
              <a:rPr lang="zh-CN" altLang="en-US" sz="100" dirty="0">
                <a:solidFill>
                  <a:srgbClr val="000000"/>
                </a:solidFill>
                <a:latin typeface="PingFang SC" panose="020B0400000000000000" pitchFamily="34" charset="-122"/>
                <a:ea typeface="PingFang SC" panose="020B0400000000000000" pitchFamily="34" charset="-122"/>
              </a:rPr>
              <a:t> </a:t>
            </a:r>
            <a:endParaRPr lang="zh-CN" altLang="en-US" sz="100" dirty="0">
              <a:solidFill>
                <a:srgbClr val="000000"/>
              </a:solidFill>
              <a:effectLst/>
              <a:latin typeface="PingFang SC" panose="020B0400000000000000" pitchFamily="34" charset="-122"/>
              <a:ea typeface="PingFang SC" panose="020B0400000000000000" pitchFamily="34" charset="-122"/>
            </a:endParaRPr>
          </a:p>
        </p:txBody>
      </p:sp>
      <p:sp>
        <p:nvSpPr>
          <p:cNvPr id="8" name="灯片编号占位符 1"/>
          <p:cNvSpPr>
            <a:spLocks noGrp="1"/>
          </p:cNvSpPr>
          <p:nvPr>
            <p:ph type="sldNum" sz="quarter" idx="12"/>
          </p:nvPr>
        </p:nvSpPr>
        <p:spPr>
          <a:xfrm>
            <a:off x="8572500" y="5839442"/>
            <a:ext cx="571500" cy="166255"/>
          </a:xfrm>
        </p:spPr>
        <p:txBody>
          <a:bodyPr/>
          <a:lstStyle/>
          <a:p>
            <a:fld id="{A6AAC7D9-B1C4-C240-BE78-4F83A6E576C8}" type="slidenum">
              <a:rPr kumimoji="1" lang="zh-CN" altLang="en-US" sz="790" smtClean="0"/>
              <a:t>50</a:t>
            </a:fld>
            <a:endParaRPr kumimoji="1" lang="zh-CN" altLang="en-US" sz="790" dirty="0"/>
          </a:p>
        </p:txBody>
      </p:sp>
      <p:grpSp>
        <p:nvGrpSpPr>
          <p:cNvPr id="9" name="组合 8"/>
          <p:cNvGrpSpPr>
            <a:grpSpLocks noChangeAspect="1"/>
          </p:cNvGrpSpPr>
          <p:nvPr/>
        </p:nvGrpSpPr>
        <p:grpSpPr>
          <a:xfrm>
            <a:off x="3191615" y="1151555"/>
            <a:ext cx="5952352" cy="3868347"/>
            <a:chOff x="2711976" y="531575"/>
            <a:chExt cx="9394752" cy="6105513"/>
          </a:xfrm>
        </p:grpSpPr>
        <p:pic>
          <p:nvPicPr>
            <p:cNvPr id="10" name="图片 9"/>
            <p:cNvPicPr>
              <a:picLocks noChangeAspect="1"/>
            </p:cNvPicPr>
            <p:nvPr/>
          </p:nvPicPr>
          <p:blipFill rotWithShape="1">
            <a:blip r:embed="rId3"/>
            <a:srcRect t="22303"/>
            <a:stretch>
              <a:fillRect/>
            </a:stretch>
          </p:blipFill>
          <p:spPr>
            <a:xfrm>
              <a:off x="2711976" y="531575"/>
              <a:ext cx="9394752" cy="6105513"/>
            </a:xfrm>
            <a:prstGeom prst="rect">
              <a:avLst/>
            </a:prstGeom>
            <a:ln>
              <a:solidFill>
                <a:schemeClr val="bg1"/>
              </a:solidFill>
            </a:ln>
          </p:spPr>
        </p:pic>
        <p:sp>
          <p:nvSpPr>
            <p:cNvPr id="11" name="椭圆 10"/>
            <p:cNvSpPr/>
            <p:nvPr/>
          </p:nvSpPr>
          <p:spPr>
            <a:xfrm>
              <a:off x="5672051" y="1219752"/>
              <a:ext cx="1837117" cy="276741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 dirty="0"/>
            </a:p>
          </p:txBody>
        </p:sp>
      </p:grpSp>
      <p:sp>
        <p:nvSpPr>
          <p:cNvPr id="5" name="文本框 4"/>
          <p:cNvSpPr txBox="1"/>
          <p:nvPr/>
        </p:nvSpPr>
        <p:spPr>
          <a:xfrm>
            <a:off x="683260" y="5589270"/>
            <a:ext cx="8165465" cy="845185"/>
          </a:xfrm>
          <a:prstGeom prst="rect">
            <a:avLst/>
          </a:prstGeom>
          <a:noFill/>
        </p:spPr>
        <p:txBody>
          <a:bodyPr wrap="square" rtlCol="0">
            <a:spAutoFit/>
          </a:bodyPr>
          <a:lstStyle/>
          <a:p>
            <a:r>
              <a:rPr kumimoji="1" lang="en-US" altLang="zh-CN" sz="100" b="1" dirty="0">
                <a:latin typeface="Times" pitchFamily="2" charset="0"/>
              </a:rPr>
              <a:t>on:</a:t>
            </a:r>
            <a:endParaRPr kumimoji="1" lang="en-US" altLang="zh-CN" sz="1200" dirty="0">
              <a:latin typeface="Times" pitchFamily="2" charset="0"/>
            </a:endParaRPr>
          </a:p>
          <a:p>
            <a:r>
              <a:rPr kumimoji="1" lang="en-US" altLang="zh-CN" sz="1600" dirty="0">
                <a:latin typeface="Times" pitchFamily="2" charset="0"/>
              </a:rPr>
              <a:t>Two</a:t>
            </a:r>
            <a:r>
              <a:rPr kumimoji="1" lang="zh-CN" altLang="en-US" sz="1600" dirty="0">
                <a:latin typeface="Times" pitchFamily="2" charset="0"/>
              </a:rPr>
              <a:t> </a:t>
            </a:r>
            <a:r>
              <a:rPr kumimoji="1" lang="en-US" altLang="zh-CN" sz="1600" dirty="0">
                <a:latin typeface="Times" pitchFamily="2" charset="0"/>
              </a:rPr>
              <a:t>questions</a:t>
            </a:r>
            <a:r>
              <a:rPr kumimoji="1" lang="zh-CN" altLang="en-US" sz="1600" dirty="0">
                <a:latin typeface="Times" pitchFamily="2" charset="0"/>
              </a:rPr>
              <a:t> </a:t>
            </a:r>
            <a:r>
              <a:rPr kumimoji="1" lang="en-US" altLang="zh-CN" sz="1600" dirty="0">
                <a:latin typeface="Times" pitchFamily="2" charset="0"/>
              </a:rPr>
              <a:t>before</a:t>
            </a:r>
            <a:r>
              <a:rPr kumimoji="1" lang="zh-CN" altLang="en-US" sz="1600" dirty="0">
                <a:latin typeface="Times" pitchFamily="2" charset="0"/>
              </a:rPr>
              <a:t> </a:t>
            </a:r>
            <a:r>
              <a:rPr kumimoji="1" lang="en-US" altLang="zh-CN" sz="1600" dirty="0">
                <a:latin typeface="Times" pitchFamily="2" charset="0"/>
              </a:rPr>
              <a:t>combining</a:t>
            </a:r>
            <a:r>
              <a:rPr kumimoji="1" lang="zh-CN" altLang="en-US" sz="1600" dirty="0">
                <a:latin typeface="Times" pitchFamily="2" charset="0"/>
              </a:rPr>
              <a:t> </a:t>
            </a:r>
            <a:r>
              <a:rPr kumimoji="1" lang="en-US" altLang="zh-CN" sz="1600" dirty="0">
                <a:latin typeface="Times" pitchFamily="2" charset="0"/>
              </a:rPr>
              <a:t>kilonova</a:t>
            </a:r>
            <a:r>
              <a:rPr kumimoji="1" lang="zh-CN" altLang="en-US" sz="1600" dirty="0">
                <a:latin typeface="Times" pitchFamily="2" charset="0"/>
              </a:rPr>
              <a:t> </a:t>
            </a:r>
            <a:r>
              <a:rPr kumimoji="1" lang="en-US" altLang="zh-CN" sz="1600" dirty="0">
                <a:latin typeface="Times" pitchFamily="2" charset="0"/>
              </a:rPr>
              <a:t>lightcurve</a:t>
            </a:r>
            <a:r>
              <a:rPr kumimoji="1" lang="zh-CN" altLang="en-US" sz="1600" dirty="0">
                <a:latin typeface="Times" pitchFamily="2" charset="0"/>
              </a:rPr>
              <a:t> </a:t>
            </a:r>
            <a:r>
              <a:rPr kumimoji="1" lang="en-US" altLang="zh-CN" sz="1600" dirty="0">
                <a:latin typeface="Times" pitchFamily="2" charset="0"/>
              </a:rPr>
              <a:t>with</a:t>
            </a:r>
            <a:r>
              <a:rPr kumimoji="1" lang="zh-CN" altLang="en-US" sz="1600" dirty="0">
                <a:latin typeface="Times" pitchFamily="2" charset="0"/>
              </a:rPr>
              <a:t> </a:t>
            </a:r>
            <a:r>
              <a:rPr kumimoji="1" lang="en-US" altLang="zh-CN" sz="1600" dirty="0">
                <a:latin typeface="Times" pitchFamily="2" charset="0"/>
              </a:rPr>
              <a:t>galaxy</a:t>
            </a:r>
            <a:r>
              <a:rPr kumimoji="1" lang="zh-CN" altLang="en-US" sz="1600" dirty="0">
                <a:latin typeface="Times" pitchFamily="2" charset="0"/>
              </a:rPr>
              <a:t> </a:t>
            </a:r>
            <a:r>
              <a:rPr kumimoji="1" lang="en-US" altLang="zh-CN" sz="1600" dirty="0">
                <a:latin typeface="Times" pitchFamily="2" charset="0"/>
              </a:rPr>
              <a:t>to</a:t>
            </a:r>
            <a:r>
              <a:rPr kumimoji="1" lang="zh-CN" altLang="en-US" sz="1600" dirty="0">
                <a:latin typeface="Times" pitchFamily="2" charset="0"/>
              </a:rPr>
              <a:t> </a:t>
            </a:r>
            <a:r>
              <a:rPr kumimoji="1" lang="en-US" altLang="zh-CN" sz="1600" dirty="0">
                <a:latin typeface="Times" pitchFamily="2" charset="0"/>
              </a:rPr>
              <a:t>generate</a:t>
            </a:r>
            <a:r>
              <a:rPr kumimoji="1" lang="zh-CN" altLang="en-US" sz="1600" dirty="0">
                <a:latin typeface="Times" pitchFamily="2" charset="0"/>
              </a:rPr>
              <a:t> </a:t>
            </a:r>
            <a:r>
              <a:rPr kumimoji="1" lang="en-US" altLang="zh-CN" sz="1600" dirty="0">
                <a:latin typeface="Times" pitchFamily="2" charset="0"/>
              </a:rPr>
              <a:t>images:</a:t>
            </a:r>
          </a:p>
          <a:p>
            <a:pPr marL="285750" indent="-285750">
              <a:buFont typeface="Arial" panose="020B0604020202020204" pitchFamily="34" charset="0"/>
              <a:buChar char="•"/>
            </a:pPr>
            <a:r>
              <a:rPr kumimoji="1" lang="en-US" altLang="zh-CN" sz="1600" dirty="0">
                <a:solidFill>
                  <a:srgbClr val="1503FB"/>
                </a:solidFill>
                <a:latin typeface="Times" pitchFamily="2" charset="0"/>
              </a:rPr>
              <a:t>Which</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galaxies</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can</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produce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BNS</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and</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have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more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weight?</a:t>
            </a:r>
          </a:p>
          <a:p>
            <a:pPr marL="285750" indent="-285750">
              <a:buFont typeface="Arial" panose="020B0604020202020204" pitchFamily="34" charset="0"/>
              <a:buChar char="•"/>
            </a:pPr>
            <a:r>
              <a:rPr kumimoji="1" lang="en-US" altLang="zh-CN" sz="1600" dirty="0">
                <a:solidFill>
                  <a:srgbClr val="1503FB"/>
                </a:solidFill>
                <a:latin typeface="Times" pitchFamily="2" charset="0"/>
              </a:rPr>
              <a:t>The</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offset</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between</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galaxy</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center</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and</a:t>
            </a:r>
            <a:r>
              <a:rPr kumimoji="1" lang="zh-CN" altLang="en-US" sz="1600" dirty="0">
                <a:solidFill>
                  <a:srgbClr val="1503FB"/>
                </a:solidFill>
                <a:latin typeface="Times" pitchFamily="2" charset="0"/>
              </a:rPr>
              <a:t> </a:t>
            </a:r>
            <a:r>
              <a:rPr kumimoji="1" lang="en-US" altLang="zh-CN" sz="1600" dirty="0">
                <a:solidFill>
                  <a:srgbClr val="1503FB"/>
                </a:solidFill>
                <a:latin typeface="Times" pitchFamily="2" charset="0"/>
              </a:rPr>
              <a:t>kilonova?</a:t>
            </a:r>
          </a:p>
        </p:txBody>
      </p:sp>
      <p:sp>
        <p:nvSpPr>
          <p:cNvPr id="7" name="文本框 6"/>
          <p:cNvSpPr txBox="1"/>
          <p:nvPr/>
        </p:nvSpPr>
        <p:spPr>
          <a:xfrm>
            <a:off x="2483485" y="6452870"/>
            <a:ext cx="5786120" cy="337185"/>
          </a:xfrm>
          <a:prstGeom prst="rect">
            <a:avLst/>
          </a:prstGeom>
          <a:noFill/>
        </p:spPr>
        <p:txBody>
          <a:bodyPr wrap="square" rtlCol="0" anchor="t">
            <a:spAutoFit/>
          </a:bodyPr>
          <a:lstStyle/>
          <a:p>
            <a:r>
              <a:rPr lang="en-US" altLang="zh-CN" sz="1600" dirty="0" err="1">
                <a:solidFill>
                  <a:srgbClr val="FF0000"/>
                </a:solidFill>
              </a:rPr>
              <a:t>Z.Liu</a:t>
            </a:r>
            <a:r>
              <a:rPr lang="en-US" altLang="zh-CN" sz="1600" dirty="0">
                <a:solidFill>
                  <a:srgbClr val="FF0000"/>
                </a:solidFill>
              </a:rPr>
              <a:t>, </a:t>
            </a:r>
            <a:r>
              <a:rPr lang="en-US" altLang="zh-CN" sz="1600" u="sng" dirty="0">
                <a:solidFill>
                  <a:srgbClr val="FF0000"/>
                </a:solidFill>
              </a:rPr>
              <a:t>WZ*</a:t>
            </a:r>
            <a:r>
              <a:rPr lang="en-US" altLang="zh-CN" sz="1600" dirty="0">
                <a:solidFill>
                  <a:srgbClr val="FF0000"/>
                </a:solidFill>
              </a:rPr>
              <a:t>, et al., </a:t>
            </a:r>
            <a:r>
              <a:rPr lang="zh-CN" altLang="en-US" sz="1600" dirty="0">
                <a:solidFill>
                  <a:srgbClr val="FF0000"/>
                </a:solidFill>
              </a:rPr>
              <a:t>A</a:t>
            </a:r>
            <a:r>
              <a:rPr lang="en-US" altLang="zh-CN" sz="1600" dirty="0">
                <a:solidFill>
                  <a:srgbClr val="FF0000"/>
                </a:solidFill>
              </a:rPr>
              <a:t>p</a:t>
            </a:r>
            <a:r>
              <a:rPr lang="zh-CN" altLang="en-US" sz="1600" dirty="0">
                <a:solidFill>
                  <a:srgbClr val="FF0000"/>
                </a:solidFill>
              </a:rPr>
              <a:t>J</a:t>
            </a:r>
            <a:r>
              <a:rPr lang="en-US" altLang="zh-CN" sz="1600" dirty="0">
                <a:solidFill>
                  <a:srgbClr val="FF0000"/>
                </a:solidFill>
              </a:rPr>
              <a:t> 947, 59 (2023)</a:t>
            </a:r>
          </a:p>
        </p:txBody>
      </p:sp>
    </p:spTree>
    <p:extLst>
      <p:ext uri="{BB962C8B-B14F-4D97-AF65-F5344CB8AC3E}">
        <p14:creationId xmlns:p14="http://schemas.microsoft.com/office/powerpoint/2010/main" val="1388771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4212712" y="2540798"/>
            <a:ext cx="4931288" cy="1802837"/>
          </a:xfrm>
          <a:prstGeom prst="rect">
            <a:avLst/>
          </a:prstGeom>
        </p:spPr>
      </p:pic>
      <p:sp>
        <p:nvSpPr>
          <p:cNvPr id="2" name="标题 1"/>
          <p:cNvSpPr>
            <a:spLocks noGrp="1"/>
          </p:cNvSpPr>
          <p:nvPr>
            <p:ph type="title"/>
          </p:nvPr>
        </p:nvSpPr>
        <p:spPr>
          <a:xfrm>
            <a:off x="0" y="16510"/>
            <a:ext cx="2957830" cy="365125"/>
          </a:xfrm>
        </p:spPr>
        <p:txBody>
          <a:bodyPr>
            <a:noAutofit/>
          </a:bodyPr>
          <a:lstStyle/>
          <a:p>
            <a:r>
              <a:rPr kumimoji="1" lang="en-US" sz="2000" dirty="0"/>
              <a:t>Simulations for WFST</a:t>
            </a:r>
          </a:p>
        </p:txBody>
      </p:sp>
      <p:sp>
        <p:nvSpPr>
          <p:cNvPr id="3" name="矩形 2"/>
          <p:cNvSpPr/>
          <p:nvPr/>
        </p:nvSpPr>
        <p:spPr>
          <a:xfrm>
            <a:off x="8252089" y="869614"/>
            <a:ext cx="283845" cy="106680"/>
          </a:xfrm>
          <a:prstGeom prst="rect">
            <a:avLst/>
          </a:prstGeom>
        </p:spPr>
        <p:txBody>
          <a:bodyPr wrap="none">
            <a:spAutoFit/>
          </a:bodyPr>
          <a:lstStyle/>
          <a:p>
            <a:pPr algn="ctr"/>
            <a:r>
              <a:rPr lang="en-US" altLang="zh-CN" sz="100" b="1" dirty="0">
                <a:solidFill>
                  <a:schemeClr val="bg1"/>
                </a:solidFill>
                <a:latin typeface="Times" pitchFamily="2" charset="0"/>
                <a:ea typeface="LANTINGHEI SC DEMIBOLD" panose="02000000000000000000" pitchFamily="2" charset="-122"/>
              </a:rPr>
              <a:t>R</a:t>
            </a:r>
            <a:r>
              <a:rPr lang="en-GB" altLang="zh-CN" sz="100" b="1" dirty="0">
                <a:solidFill>
                  <a:schemeClr val="bg1"/>
                </a:solidFill>
                <a:latin typeface="Times" pitchFamily="2" charset="0"/>
                <a:ea typeface="LANTINGHEI SC DEMIBOLD" panose="02000000000000000000" pitchFamily="2" charset="-122"/>
              </a:rPr>
              <a:t>esearch </a:t>
            </a:r>
            <a:r>
              <a:rPr lang="en-US" altLang="zh-CN" sz="100" b="1" dirty="0">
                <a:solidFill>
                  <a:schemeClr val="bg1"/>
                </a:solidFill>
                <a:latin typeface="Times" pitchFamily="2" charset="0"/>
                <a:ea typeface="LANTINGHEI SC DEMIBOLD" panose="02000000000000000000" pitchFamily="2" charset="-122"/>
              </a:rPr>
              <a:t>P</a:t>
            </a:r>
            <a:r>
              <a:rPr lang="en-GB" altLang="zh-CN" sz="100" b="1" dirty="0">
                <a:solidFill>
                  <a:schemeClr val="bg1"/>
                </a:solidFill>
                <a:latin typeface="Times" pitchFamily="2" charset="0"/>
                <a:ea typeface="LANTINGHEI SC DEMIBOLD" panose="02000000000000000000" pitchFamily="2" charset="-122"/>
              </a:rPr>
              <a:t>rogress</a:t>
            </a:r>
          </a:p>
        </p:txBody>
      </p:sp>
      <p:sp>
        <p:nvSpPr>
          <p:cNvPr id="4" name="文本框 3"/>
          <p:cNvSpPr txBox="1"/>
          <p:nvPr/>
        </p:nvSpPr>
        <p:spPr>
          <a:xfrm>
            <a:off x="89666" y="620414"/>
            <a:ext cx="4427418" cy="553085"/>
          </a:xfrm>
          <a:prstGeom prst="rect">
            <a:avLst/>
          </a:prstGeom>
          <a:noFill/>
        </p:spPr>
        <p:txBody>
          <a:bodyPr wrap="square" rtlCol="0">
            <a:spAutoFit/>
          </a:bodyPr>
          <a:lstStyle/>
          <a:p>
            <a:r>
              <a:rPr kumimoji="1" lang="en-US" altLang="zh-CN" sz="1500" b="1" dirty="0">
                <a:solidFill>
                  <a:srgbClr val="00438A"/>
                </a:solidFill>
                <a:latin typeface="Times" pitchFamily="2" charset="0"/>
              </a:rPr>
              <a:t>1.</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Which</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galaxies</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can</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produce</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BNS</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and</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have</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more</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weight?</a:t>
            </a:r>
          </a:p>
        </p:txBody>
      </p:sp>
      <p:sp>
        <p:nvSpPr>
          <p:cNvPr id="5" name="矩形 4"/>
          <p:cNvSpPr/>
          <p:nvPr/>
        </p:nvSpPr>
        <p:spPr>
          <a:xfrm>
            <a:off x="4517269" y="620382"/>
            <a:ext cx="4225290" cy="321945"/>
          </a:xfrm>
          <a:prstGeom prst="rect">
            <a:avLst/>
          </a:prstGeom>
        </p:spPr>
        <p:txBody>
          <a:bodyPr wrap="none">
            <a:spAutoFit/>
          </a:bodyPr>
          <a:lstStyle/>
          <a:p>
            <a:r>
              <a:rPr kumimoji="1" lang="en-US" altLang="zh-CN" sz="1500" b="1" dirty="0">
                <a:solidFill>
                  <a:srgbClr val="00438A"/>
                </a:solidFill>
                <a:latin typeface="Times" pitchFamily="2" charset="0"/>
              </a:rPr>
              <a:t>2.</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The</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offset</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between</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galaxy</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center</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and</a:t>
            </a:r>
            <a:r>
              <a:rPr kumimoji="1" lang="zh-CN" altLang="en-US" sz="1500" b="1" dirty="0">
                <a:solidFill>
                  <a:srgbClr val="00438A"/>
                </a:solidFill>
                <a:latin typeface="Times" pitchFamily="2" charset="0"/>
              </a:rPr>
              <a:t> </a:t>
            </a:r>
            <a:r>
              <a:rPr kumimoji="1" lang="en-US" altLang="zh-CN" sz="1500" b="1" dirty="0">
                <a:solidFill>
                  <a:srgbClr val="00438A"/>
                </a:solidFill>
                <a:latin typeface="Times" pitchFamily="2" charset="0"/>
              </a:rPr>
              <a:t>kilonova?</a:t>
            </a:r>
          </a:p>
        </p:txBody>
      </p:sp>
      <p:pic>
        <p:nvPicPr>
          <p:cNvPr id="9" name="图片 8"/>
          <p:cNvPicPr>
            <a:picLocks noChangeAspect="1"/>
          </p:cNvPicPr>
          <p:nvPr/>
        </p:nvPicPr>
        <p:blipFill>
          <a:blip r:embed="rId4"/>
          <a:stretch>
            <a:fillRect/>
          </a:stretch>
        </p:blipFill>
        <p:spPr>
          <a:xfrm>
            <a:off x="179564" y="4940852"/>
            <a:ext cx="3866415" cy="204445"/>
          </a:xfrm>
          <a:prstGeom prst="rect">
            <a:avLst/>
          </a:prstGeom>
          <a:ln>
            <a:solidFill>
              <a:schemeClr val="bg1">
                <a:lumMod val="65000"/>
              </a:schemeClr>
            </a:solidFill>
          </a:ln>
        </p:spPr>
      </p:pic>
      <p:grpSp>
        <p:nvGrpSpPr>
          <p:cNvPr id="12" name="组合 11"/>
          <p:cNvGrpSpPr/>
          <p:nvPr/>
        </p:nvGrpSpPr>
        <p:grpSpPr>
          <a:xfrm>
            <a:off x="251460" y="1412240"/>
            <a:ext cx="3619500" cy="2607310"/>
            <a:chOff x="1031650" y="844029"/>
            <a:chExt cx="3051328" cy="2140961"/>
          </a:xfrm>
        </p:grpSpPr>
        <p:pic>
          <p:nvPicPr>
            <p:cNvPr id="8" name="图片 7"/>
            <p:cNvPicPr>
              <a:picLocks noChangeAspect="1"/>
            </p:cNvPicPr>
            <p:nvPr/>
          </p:nvPicPr>
          <p:blipFill>
            <a:blip r:embed="rId5"/>
            <a:stretch>
              <a:fillRect/>
            </a:stretch>
          </p:blipFill>
          <p:spPr>
            <a:xfrm>
              <a:off x="1031650" y="844029"/>
              <a:ext cx="3051328" cy="2140961"/>
            </a:xfrm>
            <a:prstGeom prst="rect">
              <a:avLst/>
            </a:prstGeom>
          </p:spPr>
        </p:pic>
        <p:sp>
          <p:nvSpPr>
            <p:cNvPr id="10" name="文本框 9"/>
            <p:cNvSpPr txBox="1"/>
            <p:nvPr/>
          </p:nvSpPr>
          <p:spPr>
            <a:xfrm>
              <a:off x="1980801" y="2344874"/>
              <a:ext cx="1781666" cy="188755"/>
            </a:xfrm>
            <a:prstGeom prst="rect">
              <a:avLst/>
            </a:prstGeom>
            <a:noFill/>
          </p:spPr>
          <p:txBody>
            <a:bodyPr wrap="square" rtlCol="0">
              <a:spAutoFit/>
            </a:bodyPr>
            <a:lstStyle/>
            <a:p>
              <a:pPr algn="ctr"/>
              <a:r>
                <a:rPr kumimoji="1" lang="en-US" altLang="zh-CN" sz="900" dirty="0" err="1">
                  <a:latin typeface="Times" pitchFamily="2" charset="0"/>
                </a:rPr>
                <a:t>Artale</a:t>
              </a:r>
              <a:r>
                <a:rPr kumimoji="1" lang="zh-CN" altLang="en-US" sz="900" dirty="0">
                  <a:latin typeface="Times" pitchFamily="2" charset="0"/>
                </a:rPr>
                <a:t> </a:t>
              </a:r>
              <a:r>
                <a:rPr kumimoji="1" lang="en-US" altLang="zh-CN" sz="900" dirty="0">
                  <a:latin typeface="Times" pitchFamily="2" charset="0"/>
                </a:rPr>
                <a:t>et</a:t>
              </a:r>
              <a:r>
                <a:rPr kumimoji="1" lang="zh-CN" altLang="en-US" sz="900" dirty="0">
                  <a:latin typeface="Times" pitchFamily="2" charset="0"/>
                </a:rPr>
                <a:t> </a:t>
              </a:r>
              <a:r>
                <a:rPr kumimoji="1" lang="en-US" altLang="zh-CN" sz="900" dirty="0">
                  <a:latin typeface="Times" pitchFamily="2" charset="0"/>
                </a:rPr>
                <a:t>al.2019</a:t>
              </a:r>
              <a:endParaRPr kumimoji="1" lang="zh-CN" altLang="en-US" sz="900" dirty="0">
                <a:latin typeface="Times" pitchFamily="2" charset="0"/>
              </a:endParaRPr>
            </a:p>
          </p:txBody>
        </p:sp>
      </p:grpSp>
      <p:sp>
        <p:nvSpPr>
          <p:cNvPr id="11" name="文本框 10"/>
          <p:cNvSpPr txBox="1"/>
          <p:nvPr/>
        </p:nvSpPr>
        <p:spPr>
          <a:xfrm>
            <a:off x="107950" y="4220845"/>
            <a:ext cx="3984625" cy="583565"/>
          </a:xfrm>
          <a:prstGeom prst="rect">
            <a:avLst/>
          </a:prstGeom>
          <a:noFill/>
        </p:spPr>
        <p:txBody>
          <a:bodyPr wrap="square" rtlCol="0">
            <a:spAutoFit/>
          </a:bodyPr>
          <a:lstStyle/>
          <a:p>
            <a:r>
              <a:rPr kumimoji="1" lang="en-US" altLang="zh-CN" sz="1600" dirty="0">
                <a:latin typeface="Times" pitchFamily="2" charset="0"/>
              </a:rPr>
              <a:t>We</a:t>
            </a:r>
            <a:r>
              <a:rPr kumimoji="1" lang="zh-CN" altLang="en-US" sz="1600" dirty="0">
                <a:latin typeface="Times" pitchFamily="2" charset="0"/>
              </a:rPr>
              <a:t> </a:t>
            </a:r>
            <a:r>
              <a:rPr kumimoji="1" lang="en-US" altLang="zh-CN" sz="1600" dirty="0">
                <a:latin typeface="Times" pitchFamily="2" charset="0"/>
              </a:rPr>
              <a:t>can</a:t>
            </a:r>
            <a:r>
              <a:rPr kumimoji="1" lang="zh-CN" altLang="en-US" sz="1600" dirty="0">
                <a:latin typeface="Times" pitchFamily="2" charset="0"/>
              </a:rPr>
              <a:t> </a:t>
            </a:r>
            <a:r>
              <a:rPr kumimoji="1" lang="en-US" altLang="zh-CN" sz="1600" dirty="0">
                <a:latin typeface="Times" pitchFamily="2" charset="0"/>
              </a:rPr>
              <a:t>calculate</a:t>
            </a:r>
            <a:r>
              <a:rPr kumimoji="1" lang="zh-CN" altLang="en-US" sz="1600" dirty="0">
                <a:latin typeface="Times" pitchFamily="2" charset="0"/>
              </a:rPr>
              <a:t> </a:t>
            </a:r>
            <a:r>
              <a:rPr kumimoji="1" lang="en-US" altLang="zh-CN" sz="1600" dirty="0">
                <a:latin typeface="Times" pitchFamily="2" charset="0"/>
              </a:rPr>
              <a:t>the</a:t>
            </a:r>
            <a:r>
              <a:rPr kumimoji="1" lang="zh-CN" altLang="en-US" sz="1600" dirty="0">
                <a:latin typeface="Times" pitchFamily="2" charset="0"/>
              </a:rPr>
              <a:t> </a:t>
            </a:r>
            <a:r>
              <a:rPr kumimoji="1" lang="en-US" altLang="zh-CN" sz="1600" dirty="0">
                <a:latin typeface="Times" pitchFamily="2" charset="0"/>
              </a:rPr>
              <a:t>weight</a:t>
            </a:r>
            <a:r>
              <a:rPr kumimoji="1" lang="zh-CN" altLang="en-US" sz="1600" dirty="0">
                <a:latin typeface="Times" pitchFamily="2" charset="0"/>
              </a:rPr>
              <a:t> </a:t>
            </a:r>
            <a:r>
              <a:rPr kumimoji="1" lang="en-US" altLang="zh-CN" sz="1600" dirty="0">
                <a:latin typeface="Times" pitchFamily="2" charset="0"/>
              </a:rPr>
              <a:t>for</a:t>
            </a:r>
            <a:r>
              <a:rPr kumimoji="1" lang="zh-CN" altLang="en-US" sz="1600" dirty="0">
                <a:latin typeface="Times" pitchFamily="2" charset="0"/>
              </a:rPr>
              <a:t> </a:t>
            </a:r>
            <a:r>
              <a:rPr kumimoji="1" lang="en-US" altLang="zh-CN" sz="1600" dirty="0">
                <a:latin typeface="Times" pitchFamily="2" charset="0"/>
              </a:rPr>
              <a:t>each</a:t>
            </a:r>
            <a:r>
              <a:rPr kumimoji="1" lang="zh-CN" altLang="en-US" sz="1600" dirty="0">
                <a:latin typeface="Times" pitchFamily="2" charset="0"/>
              </a:rPr>
              <a:t> </a:t>
            </a:r>
            <a:r>
              <a:rPr kumimoji="1" lang="en-US" altLang="zh-CN" sz="1600" dirty="0">
                <a:latin typeface="Times" pitchFamily="2" charset="0"/>
              </a:rPr>
              <a:t>galaxy</a:t>
            </a:r>
            <a:r>
              <a:rPr kumimoji="1" lang="zh-CN" altLang="en-US" sz="1600" dirty="0">
                <a:latin typeface="Times" pitchFamily="2" charset="0"/>
              </a:rPr>
              <a:t> </a:t>
            </a:r>
            <a:r>
              <a:rPr kumimoji="1" lang="en-US" altLang="zh-CN" sz="1600" dirty="0">
                <a:latin typeface="Times" pitchFamily="2" charset="0"/>
              </a:rPr>
              <a:t>as</a:t>
            </a:r>
            <a:r>
              <a:rPr kumimoji="1" lang="zh-CN" altLang="en-US" sz="1600" dirty="0">
                <a:latin typeface="Times" pitchFamily="2" charset="0"/>
              </a:rPr>
              <a:t> </a:t>
            </a:r>
            <a:r>
              <a:rPr kumimoji="1" lang="en-US" altLang="zh-CN" sz="1600" dirty="0">
                <a:latin typeface="Times" pitchFamily="2" charset="0"/>
              </a:rPr>
              <a:t>a</a:t>
            </a:r>
            <a:r>
              <a:rPr kumimoji="1" lang="zh-CN" altLang="en-US" sz="1600" dirty="0">
                <a:latin typeface="Times" pitchFamily="2" charset="0"/>
              </a:rPr>
              <a:t> </a:t>
            </a:r>
            <a:r>
              <a:rPr kumimoji="1" lang="en-US" altLang="zh-CN" sz="1600" dirty="0">
                <a:latin typeface="Times" pitchFamily="2" charset="0"/>
              </a:rPr>
              <a:t>host</a:t>
            </a:r>
            <a:r>
              <a:rPr kumimoji="1" lang="zh-CN" altLang="en-US" sz="1600" dirty="0">
                <a:latin typeface="Times" pitchFamily="2" charset="0"/>
              </a:rPr>
              <a:t> </a:t>
            </a:r>
            <a:r>
              <a:rPr kumimoji="1" lang="en-US" altLang="zh-CN" sz="1600" dirty="0">
                <a:latin typeface="Times" pitchFamily="2" charset="0"/>
              </a:rPr>
              <a:t>of</a:t>
            </a:r>
            <a:r>
              <a:rPr kumimoji="1" lang="zh-CN" altLang="en-US" sz="1600" dirty="0">
                <a:latin typeface="Times" pitchFamily="2" charset="0"/>
              </a:rPr>
              <a:t> </a:t>
            </a:r>
            <a:r>
              <a:rPr kumimoji="1" lang="en-US" altLang="zh-CN" sz="1600" dirty="0">
                <a:latin typeface="Times" pitchFamily="2" charset="0"/>
              </a:rPr>
              <a:t>kilonova</a:t>
            </a:r>
            <a:r>
              <a:rPr kumimoji="1" lang="zh-CN" altLang="en-US" sz="1600" dirty="0">
                <a:latin typeface="Times" pitchFamily="2" charset="0"/>
              </a:rPr>
              <a:t> </a:t>
            </a:r>
            <a:r>
              <a:rPr kumimoji="1" lang="en-US" altLang="zh-CN" sz="1600" dirty="0">
                <a:latin typeface="Times" pitchFamily="2" charset="0"/>
              </a:rPr>
              <a:t>by:</a:t>
            </a:r>
            <a:r>
              <a:rPr kumimoji="1" lang="zh-CN" altLang="en-US" sz="1200" dirty="0">
                <a:latin typeface="Times" pitchFamily="2" charset="0"/>
              </a:rPr>
              <a:t> </a:t>
            </a:r>
          </a:p>
        </p:txBody>
      </p:sp>
      <p:pic>
        <p:nvPicPr>
          <p:cNvPr id="16" name="图片 15"/>
          <p:cNvPicPr>
            <a:picLocks noChangeAspect="1"/>
          </p:cNvPicPr>
          <p:nvPr/>
        </p:nvPicPr>
        <p:blipFill>
          <a:blip r:embed="rId6"/>
          <a:stretch>
            <a:fillRect/>
          </a:stretch>
        </p:blipFill>
        <p:spPr>
          <a:xfrm>
            <a:off x="4260300" y="5156739"/>
            <a:ext cx="4836111" cy="1392299"/>
          </a:xfrm>
          <a:prstGeom prst="rect">
            <a:avLst/>
          </a:prstGeom>
        </p:spPr>
      </p:pic>
      <p:sp>
        <p:nvSpPr>
          <p:cNvPr id="17" name="文本框 16"/>
          <p:cNvSpPr txBox="1"/>
          <p:nvPr/>
        </p:nvSpPr>
        <p:spPr>
          <a:xfrm>
            <a:off x="4517231" y="1052989"/>
            <a:ext cx="4579144" cy="1322070"/>
          </a:xfrm>
          <a:prstGeom prst="rect">
            <a:avLst/>
          </a:prstGeom>
          <a:noFill/>
        </p:spPr>
        <p:txBody>
          <a:bodyPr wrap="square" rtlCol="0">
            <a:spAutoFit/>
          </a:bodyPr>
          <a:lstStyle/>
          <a:p>
            <a:r>
              <a:rPr kumimoji="1" lang="en-US" altLang="zh-CN" sz="1600" dirty="0">
                <a:latin typeface="Times" pitchFamily="2" charset="0"/>
              </a:rPr>
              <a:t>Two</a:t>
            </a:r>
            <a:r>
              <a:rPr kumimoji="1" lang="zh-CN" altLang="en-US" sz="1600" dirty="0">
                <a:latin typeface="Times" pitchFamily="2" charset="0"/>
              </a:rPr>
              <a:t> </a:t>
            </a:r>
            <a:r>
              <a:rPr kumimoji="1" lang="en-US" altLang="zh-CN" sz="1600" dirty="0">
                <a:latin typeface="Times" pitchFamily="2" charset="0"/>
              </a:rPr>
              <a:t>methods</a:t>
            </a:r>
            <a:r>
              <a:rPr kumimoji="1" lang="zh-CN" altLang="en-US" sz="1600" dirty="0">
                <a:latin typeface="Times" pitchFamily="2" charset="0"/>
              </a:rPr>
              <a:t>：</a:t>
            </a:r>
            <a:endParaRPr kumimoji="1" lang="en-US" altLang="zh-CN" sz="1600" dirty="0">
              <a:latin typeface="Times" pitchFamily="2" charset="0"/>
            </a:endParaRPr>
          </a:p>
          <a:p>
            <a:pPr marL="285750" indent="-285750">
              <a:buFont typeface="Arial" panose="020B0604020202020204" pitchFamily="34" charset="0"/>
              <a:buChar char="•"/>
            </a:pPr>
            <a:r>
              <a:rPr kumimoji="1" lang="en-US" altLang="zh-CN" sz="1600" b="1" dirty="0">
                <a:solidFill>
                  <a:srgbClr val="1503FB"/>
                </a:solidFill>
                <a:latin typeface="Times" pitchFamily="2" charset="0"/>
              </a:rPr>
              <a:t>Trace</a:t>
            </a:r>
            <a:r>
              <a:rPr kumimoji="1" lang="zh-CN" altLang="en-US" sz="1600" b="1" dirty="0">
                <a:solidFill>
                  <a:srgbClr val="1503FB"/>
                </a:solidFill>
                <a:latin typeface="Times" pitchFamily="2" charset="0"/>
              </a:rPr>
              <a:t> </a:t>
            </a:r>
            <a:r>
              <a:rPr kumimoji="1" lang="en-US" altLang="zh-CN" sz="1600" b="1" dirty="0">
                <a:solidFill>
                  <a:srgbClr val="1503FB"/>
                </a:solidFill>
                <a:latin typeface="Times" pitchFamily="2" charset="0"/>
              </a:rPr>
              <a:t>BNS</a:t>
            </a:r>
            <a:r>
              <a:rPr kumimoji="1" lang="zh-CN" altLang="en-US" sz="1600" b="1" dirty="0">
                <a:solidFill>
                  <a:srgbClr val="1503FB"/>
                </a:solidFill>
                <a:latin typeface="Times" pitchFamily="2" charset="0"/>
              </a:rPr>
              <a:t> </a:t>
            </a:r>
            <a:r>
              <a:rPr kumimoji="1" lang="en-US" altLang="zh-CN" sz="1600" b="1" dirty="0">
                <a:solidFill>
                  <a:srgbClr val="1503FB"/>
                </a:solidFill>
                <a:latin typeface="Times" pitchFamily="2" charset="0"/>
              </a:rPr>
              <a:t>by</a:t>
            </a:r>
            <a:r>
              <a:rPr kumimoji="1" lang="zh-CN" altLang="en-US" sz="1600" b="1" dirty="0">
                <a:solidFill>
                  <a:srgbClr val="1503FB"/>
                </a:solidFill>
                <a:latin typeface="Times" pitchFamily="2" charset="0"/>
              </a:rPr>
              <a:t> </a:t>
            </a:r>
            <a:r>
              <a:rPr kumimoji="1" lang="en-US" altLang="zh-CN" sz="1600" b="1" dirty="0">
                <a:solidFill>
                  <a:srgbClr val="1503FB"/>
                </a:solidFill>
                <a:latin typeface="Times" pitchFamily="2" charset="0"/>
              </a:rPr>
              <a:t>observed</a:t>
            </a:r>
            <a:r>
              <a:rPr kumimoji="1" lang="zh-CN" altLang="en-US" sz="1600" b="1" dirty="0">
                <a:solidFill>
                  <a:srgbClr val="1503FB"/>
                </a:solidFill>
                <a:latin typeface="Times" pitchFamily="2" charset="0"/>
              </a:rPr>
              <a:t> </a:t>
            </a:r>
            <a:r>
              <a:rPr kumimoji="1" lang="en-US" altLang="zh-CN" sz="1600" b="1" dirty="0">
                <a:solidFill>
                  <a:srgbClr val="1503FB"/>
                </a:solidFill>
                <a:latin typeface="Times" pitchFamily="2" charset="0"/>
              </a:rPr>
              <a:t>sGRBs</a:t>
            </a:r>
            <a:r>
              <a:rPr kumimoji="1" lang="zh-CN" altLang="en-US" sz="1600" b="1" dirty="0">
                <a:solidFill>
                  <a:srgbClr val="1503FB"/>
                </a:solidFill>
                <a:latin typeface="Times" pitchFamily="2" charset="0"/>
              </a:rPr>
              <a:t> </a:t>
            </a:r>
            <a:r>
              <a:rPr kumimoji="1" lang="en-US" altLang="zh-CN" sz="1600" b="1" dirty="0">
                <a:solidFill>
                  <a:srgbClr val="1503FB"/>
                </a:solidFill>
                <a:latin typeface="Times" pitchFamily="2" charset="0"/>
              </a:rPr>
              <a:t>which</a:t>
            </a:r>
            <a:r>
              <a:rPr kumimoji="1" lang="zh-CN" altLang="en-US" sz="1600" b="1" dirty="0">
                <a:solidFill>
                  <a:srgbClr val="1503FB"/>
                </a:solidFill>
                <a:latin typeface="Times" pitchFamily="2" charset="0"/>
              </a:rPr>
              <a:t> </a:t>
            </a:r>
            <a:r>
              <a:rPr kumimoji="1" lang="en-US" altLang="zh-CN" sz="1600" b="1" dirty="0">
                <a:solidFill>
                  <a:srgbClr val="1503FB"/>
                </a:solidFill>
                <a:latin typeface="Times" pitchFamily="2" charset="0"/>
              </a:rPr>
              <a:t>have</a:t>
            </a:r>
            <a:r>
              <a:rPr kumimoji="1" lang="zh-CN" altLang="en-US" sz="1600" b="1" dirty="0">
                <a:solidFill>
                  <a:srgbClr val="1503FB"/>
                </a:solidFill>
                <a:latin typeface="Times" pitchFamily="2" charset="0"/>
              </a:rPr>
              <a:t> </a:t>
            </a:r>
            <a:r>
              <a:rPr kumimoji="1" lang="en-US" altLang="zh-CN" sz="1600" b="1" dirty="0">
                <a:solidFill>
                  <a:srgbClr val="1503FB"/>
                </a:solidFill>
                <a:latin typeface="Times" pitchFamily="2" charset="0"/>
              </a:rPr>
              <a:t>offset</a:t>
            </a:r>
            <a:r>
              <a:rPr kumimoji="1" lang="zh-CN" altLang="en-US" sz="1600" b="1" dirty="0">
                <a:solidFill>
                  <a:srgbClr val="1503FB"/>
                </a:solidFill>
                <a:latin typeface="Times" pitchFamily="2" charset="0"/>
              </a:rPr>
              <a:t> </a:t>
            </a:r>
            <a:r>
              <a:rPr kumimoji="1" lang="en-US" altLang="zh-CN" sz="1600" b="1" dirty="0">
                <a:solidFill>
                  <a:srgbClr val="1503FB"/>
                </a:solidFill>
                <a:latin typeface="Times" pitchFamily="2" charset="0"/>
              </a:rPr>
              <a:t>measurements</a:t>
            </a:r>
            <a:endParaRPr kumimoji="1" lang="en-US" altLang="zh-CN" sz="1600" dirty="0">
              <a:solidFill>
                <a:srgbClr val="1503FB"/>
              </a:solidFill>
              <a:latin typeface="Times" pitchFamily="2" charset="0"/>
            </a:endParaRPr>
          </a:p>
          <a:p>
            <a:pPr marL="285750" indent="-285750">
              <a:buFont typeface="Arial" panose="020B0604020202020204" pitchFamily="34" charset="0"/>
              <a:buChar char="•"/>
            </a:pPr>
            <a:r>
              <a:rPr kumimoji="1" lang="en-US" altLang="zh-CN" sz="1600" dirty="0">
                <a:latin typeface="Times" pitchFamily="2" charset="0"/>
              </a:rPr>
              <a:t>Use</a:t>
            </a:r>
            <a:r>
              <a:rPr kumimoji="1" lang="zh-CN" altLang="en-US" sz="1600" dirty="0">
                <a:latin typeface="Times" pitchFamily="2" charset="0"/>
              </a:rPr>
              <a:t> </a:t>
            </a:r>
            <a:r>
              <a:rPr kumimoji="1" lang="en-US" altLang="zh-CN" sz="1600" dirty="0">
                <a:latin typeface="Times" pitchFamily="2" charset="0"/>
              </a:rPr>
              <a:t>the</a:t>
            </a:r>
            <a:r>
              <a:rPr kumimoji="1" lang="zh-CN" altLang="en-US" sz="1600" dirty="0">
                <a:latin typeface="Times" pitchFamily="2" charset="0"/>
              </a:rPr>
              <a:t> </a:t>
            </a:r>
            <a:r>
              <a:rPr kumimoji="1" lang="en-US" altLang="zh-CN" sz="1600" dirty="0">
                <a:latin typeface="Times" pitchFamily="2" charset="0"/>
              </a:rPr>
              <a:t>result</a:t>
            </a:r>
            <a:r>
              <a:rPr kumimoji="1" lang="zh-CN" altLang="en-US" sz="1600" dirty="0">
                <a:latin typeface="Times" pitchFamily="2" charset="0"/>
              </a:rPr>
              <a:t> </a:t>
            </a:r>
            <a:r>
              <a:rPr kumimoji="1" lang="en-US" altLang="zh-CN" sz="1600" dirty="0">
                <a:latin typeface="Times" pitchFamily="2" charset="0"/>
              </a:rPr>
              <a:t>from</a:t>
            </a:r>
            <a:r>
              <a:rPr kumimoji="1" lang="zh-CN" altLang="en-US" sz="1600" dirty="0">
                <a:latin typeface="Times" pitchFamily="2" charset="0"/>
              </a:rPr>
              <a:t> </a:t>
            </a:r>
            <a:r>
              <a:rPr kumimoji="1" lang="en-US" altLang="zh-CN" sz="1600" dirty="0">
                <a:latin typeface="Times" pitchFamily="2" charset="0"/>
              </a:rPr>
              <a:t>population</a:t>
            </a:r>
            <a:r>
              <a:rPr kumimoji="1" lang="zh-CN" altLang="en-US" sz="1600" dirty="0">
                <a:latin typeface="Times" pitchFamily="2" charset="0"/>
              </a:rPr>
              <a:t> </a:t>
            </a:r>
            <a:r>
              <a:rPr kumimoji="1" lang="en-US" altLang="zh-CN" sz="1600" dirty="0">
                <a:latin typeface="Times" pitchFamily="2" charset="0"/>
              </a:rPr>
              <a:t>synthesis</a:t>
            </a:r>
          </a:p>
          <a:p>
            <a:r>
              <a:rPr kumimoji="1" lang="en-US" altLang="zh-CN" sz="1600" dirty="0">
                <a:latin typeface="Times" pitchFamily="2" charset="0"/>
              </a:rPr>
              <a:t>Base</a:t>
            </a:r>
            <a:r>
              <a:rPr kumimoji="1" lang="zh-CN" altLang="en-US" sz="1600" dirty="0">
                <a:latin typeface="Times" pitchFamily="2" charset="0"/>
              </a:rPr>
              <a:t> </a:t>
            </a:r>
            <a:r>
              <a:rPr kumimoji="1" lang="en-US" altLang="zh-CN" sz="1600" dirty="0">
                <a:latin typeface="Times" pitchFamily="2" charset="0"/>
              </a:rPr>
              <a:t>on</a:t>
            </a:r>
            <a:r>
              <a:rPr kumimoji="1" lang="zh-CN" altLang="en-US" sz="1600" dirty="0">
                <a:latin typeface="Times" pitchFamily="2" charset="0"/>
              </a:rPr>
              <a:t> </a:t>
            </a:r>
            <a:r>
              <a:rPr kumimoji="1" lang="en-US" altLang="zh-CN" sz="1600" dirty="0">
                <a:latin typeface="Times" pitchFamily="2" charset="0"/>
              </a:rPr>
              <a:t>the</a:t>
            </a:r>
            <a:r>
              <a:rPr kumimoji="1" lang="zh-CN" altLang="en-US" sz="1600" dirty="0">
                <a:latin typeface="Times" pitchFamily="2" charset="0"/>
              </a:rPr>
              <a:t> </a:t>
            </a:r>
            <a:r>
              <a:rPr kumimoji="1" lang="en-US" altLang="zh-CN" sz="1600" dirty="0">
                <a:latin typeface="Times" pitchFamily="2" charset="0"/>
              </a:rPr>
              <a:t>sample</a:t>
            </a:r>
            <a:r>
              <a:rPr kumimoji="1" lang="zh-CN" altLang="en-US" sz="1600" dirty="0">
                <a:latin typeface="Times" pitchFamily="2" charset="0"/>
              </a:rPr>
              <a:t> </a:t>
            </a:r>
            <a:r>
              <a:rPr kumimoji="1" lang="en-US" altLang="zh-CN" sz="1600" dirty="0">
                <a:latin typeface="Times" pitchFamily="2" charset="0"/>
              </a:rPr>
              <a:t>reported</a:t>
            </a:r>
            <a:r>
              <a:rPr kumimoji="1" lang="zh-CN" altLang="en-US" sz="1600" dirty="0">
                <a:latin typeface="Times" pitchFamily="2" charset="0"/>
              </a:rPr>
              <a:t> </a:t>
            </a:r>
            <a:r>
              <a:rPr kumimoji="1" lang="en-US" altLang="zh-CN" sz="1600" dirty="0">
                <a:latin typeface="Times" pitchFamily="2" charset="0"/>
              </a:rPr>
              <a:t>in</a:t>
            </a:r>
            <a:r>
              <a:rPr kumimoji="1" lang="zh-CN" altLang="en-US" sz="1600" dirty="0">
                <a:latin typeface="Times" pitchFamily="2" charset="0"/>
              </a:rPr>
              <a:t> </a:t>
            </a:r>
            <a:r>
              <a:rPr kumimoji="1" lang="en-US" altLang="zh-CN" sz="1600" dirty="0">
                <a:latin typeface="Times" pitchFamily="2" charset="0"/>
              </a:rPr>
              <a:t>Fong</a:t>
            </a:r>
            <a:r>
              <a:rPr kumimoji="1" lang="zh-CN" altLang="en-US" sz="1600" dirty="0">
                <a:latin typeface="Times" pitchFamily="2" charset="0"/>
              </a:rPr>
              <a:t> </a:t>
            </a:r>
            <a:r>
              <a:rPr kumimoji="1" lang="en-US" altLang="zh-CN" sz="1600" dirty="0">
                <a:latin typeface="Times" pitchFamily="2" charset="0"/>
              </a:rPr>
              <a:t>et</a:t>
            </a:r>
            <a:r>
              <a:rPr kumimoji="1" lang="zh-CN" altLang="en-US" sz="1600" dirty="0">
                <a:latin typeface="Times" pitchFamily="2" charset="0"/>
              </a:rPr>
              <a:t> </a:t>
            </a:r>
            <a:r>
              <a:rPr kumimoji="1" lang="en-US" altLang="zh-CN" sz="1600" dirty="0">
                <a:latin typeface="Times" pitchFamily="2" charset="0"/>
              </a:rPr>
              <a:t>al.2013:</a:t>
            </a:r>
            <a:endParaRPr kumimoji="1" lang="zh-CN" altLang="en-US" sz="1600" dirty="0">
              <a:latin typeface="Times" pitchFamily="2" charset="0"/>
            </a:endParaRPr>
          </a:p>
        </p:txBody>
      </p:sp>
      <p:pic>
        <p:nvPicPr>
          <p:cNvPr id="19" name="图片 18"/>
          <p:cNvPicPr>
            <a:picLocks noChangeAspect="1"/>
          </p:cNvPicPr>
          <p:nvPr/>
        </p:nvPicPr>
        <p:blipFill>
          <a:blip r:embed="rId7"/>
          <a:stretch>
            <a:fillRect/>
          </a:stretch>
        </p:blipFill>
        <p:spPr>
          <a:xfrm>
            <a:off x="5445621" y="4509168"/>
            <a:ext cx="2722282" cy="393136"/>
          </a:xfrm>
          <a:prstGeom prst="rect">
            <a:avLst/>
          </a:prstGeom>
          <a:ln>
            <a:solidFill>
              <a:schemeClr val="bg1">
                <a:lumMod val="65000"/>
              </a:schemeClr>
            </a:solidFill>
          </a:ln>
        </p:spPr>
      </p:pic>
      <p:sp>
        <p:nvSpPr>
          <p:cNvPr id="21" name="灯片编号占位符 1"/>
          <p:cNvSpPr>
            <a:spLocks noGrp="1"/>
          </p:cNvSpPr>
          <p:nvPr>
            <p:ph type="sldNum" sz="quarter" idx="12"/>
          </p:nvPr>
        </p:nvSpPr>
        <p:spPr>
          <a:xfrm>
            <a:off x="8572500" y="5839442"/>
            <a:ext cx="571500" cy="166255"/>
          </a:xfrm>
        </p:spPr>
        <p:txBody>
          <a:bodyPr/>
          <a:lstStyle/>
          <a:p>
            <a:fld id="{A6AAC7D9-B1C4-C240-BE78-4F83A6E576C8}" type="slidenum">
              <a:rPr kumimoji="1" lang="zh-CN" altLang="en-US" sz="790" smtClean="0"/>
              <a:t>51</a:t>
            </a:fld>
            <a:endParaRPr kumimoji="1" lang="zh-CN" altLang="en-US" sz="790" dirty="0"/>
          </a:p>
        </p:txBody>
      </p:sp>
      <mc:AlternateContent xmlns:mc="http://schemas.openxmlformats.org/markup-compatibility/2006" xmlns:a14="http://schemas.microsoft.com/office/drawing/2010/main">
        <mc:Choice Requires="a14">
          <p:sp>
            <p:nvSpPr>
              <p:cNvPr id="7" name="文本框 6"/>
              <p:cNvSpPr txBox="1"/>
              <p:nvPr/>
            </p:nvSpPr>
            <p:spPr>
              <a:xfrm>
                <a:off x="89535" y="5373370"/>
                <a:ext cx="4253865" cy="829945"/>
              </a:xfrm>
              <a:prstGeom prst="rect">
                <a:avLst/>
              </a:prstGeom>
              <a:noFill/>
            </p:spPr>
            <p:txBody>
              <a:bodyPr wrap="square" rtlCol="0">
                <a:spAutoFit/>
              </a:bodyPr>
              <a:lstStyle/>
              <a:p>
                <a:r>
                  <a:rPr kumimoji="1" lang="en-US" altLang="zh-CN" sz="1600" b="1" dirty="0">
                    <a:latin typeface="Times" pitchFamily="2" charset="0"/>
                    <a:ea typeface="微软雅黑" panose="020B0503020204020204" charset="-122"/>
                  </a:rPr>
                  <a:t>Some</a:t>
                </a:r>
                <a:r>
                  <a:rPr kumimoji="1" lang="zh-CN" altLang="en-US" sz="1600" b="1" dirty="0">
                    <a:latin typeface="Times" pitchFamily="2" charset="0"/>
                    <a:ea typeface="微软雅黑" panose="020B0503020204020204" charset="-122"/>
                  </a:rPr>
                  <a:t> </a:t>
                </a:r>
                <a:r>
                  <a:rPr kumimoji="1" lang="en-US" altLang="zh-CN" sz="1600" b="1" dirty="0">
                    <a:latin typeface="Times" pitchFamily="2" charset="0"/>
                    <a:ea typeface="微软雅黑" panose="020B0503020204020204" charset="-122"/>
                  </a:rPr>
                  <a:t>filters</a:t>
                </a:r>
                <a:r>
                  <a:rPr kumimoji="1" lang="zh-CN" altLang="en-US" sz="1600" b="1" dirty="0">
                    <a:latin typeface="Times" pitchFamily="2" charset="0"/>
                    <a:ea typeface="微软雅黑" panose="020B0503020204020204" charset="-122"/>
                  </a:rPr>
                  <a:t> </a:t>
                </a:r>
                <a:r>
                  <a:rPr kumimoji="1" lang="en-US" altLang="zh-CN" sz="1600" b="1" dirty="0">
                    <a:latin typeface="Times" pitchFamily="2" charset="0"/>
                    <a:ea typeface="微软雅黑" panose="020B0503020204020204" charset="-122"/>
                  </a:rPr>
                  <a:t>for</a:t>
                </a:r>
                <a:r>
                  <a:rPr kumimoji="1" lang="zh-CN" altLang="en-US" sz="1600" b="1" dirty="0">
                    <a:latin typeface="Times" pitchFamily="2" charset="0"/>
                    <a:ea typeface="微软雅黑" panose="020B0503020204020204" charset="-122"/>
                  </a:rPr>
                  <a:t> </a:t>
                </a:r>
                <a:r>
                  <a:rPr kumimoji="1" lang="en-US" altLang="zh-CN" sz="1600" b="1" dirty="0">
                    <a:latin typeface="Times" pitchFamily="2" charset="0"/>
                    <a:ea typeface="微软雅黑" panose="020B0503020204020204" charset="-122"/>
                  </a:rPr>
                  <a:t>galaxy</a:t>
                </a:r>
                <a:r>
                  <a:rPr kumimoji="1" lang="zh-CN" altLang="en-US" sz="1600" b="1" dirty="0">
                    <a:latin typeface="Times" pitchFamily="2" charset="0"/>
                    <a:ea typeface="微软雅黑" panose="020B0503020204020204" charset="-122"/>
                  </a:rPr>
                  <a:t> </a:t>
                </a:r>
                <a:r>
                  <a:rPr kumimoji="1" lang="en-US" altLang="zh-CN" sz="1600" b="1" dirty="0">
                    <a:latin typeface="Times" pitchFamily="2" charset="0"/>
                    <a:ea typeface="微软雅黑" panose="020B0503020204020204" charset="-122"/>
                  </a:rPr>
                  <a:t>catalog</a:t>
                </a:r>
                <a:r>
                  <a:rPr kumimoji="1" lang="zh-CN" altLang="en-US" sz="1600" b="1" dirty="0">
                    <a:latin typeface="Times" pitchFamily="2" charset="0"/>
                    <a:ea typeface="微软雅黑" panose="020B0503020204020204" charset="-122"/>
                  </a:rPr>
                  <a:t> </a:t>
                </a:r>
                <a:r>
                  <a:rPr kumimoji="1" lang="en-GB" altLang="zh-CN" sz="1600" b="1" dirty="0">
                    <a:latin typeface="Times" pitchFamily="2" charset="0"/>
                    <a:ea typeface="微软雅黑" panose="020B0503020204020204" charset="-122"/>
                  </a:rPr>
                  <a:t>cosmoDC2</a:t>
                </a:r>
                <a:r>
                  <a:rPr kumimoji="1" lang="en-US" altLang="zh-CN" sz="1600" b="1" dirty="0">
                    <a:latin typeface="Times" pitchFamily="2" charset="0"/>
                    <a:ea typeface="微软雅黑" panose="020B0503020204020204" charset="-122"/>
                  </a:rPr>
                  <a:t>:</a:t>
                </a:r>
              </a:p>
              <a:p>
                <a:pPr marL="285750" indent="-285750">
                  <a:buFont typeface="Arial" panose="020B0604020202020204" pitchFamily="34" charset="0"/>
                  <a:buChar char="•"/>
                </a:pPr>
                <a14:m>
                  <m:oMath xmlns:m="http://schemas.openxmlformats.org/officeDocument/2006/math">
                    <m:r>
                      <a:rPr kumimoji="1" lang="en-US" altLang="zh-CN" sz="1600" b="0" i="1" smtClean="0">
                        <a:latin typeface="Cambria Math" panose="02040503050406030204" pitchFamily="18" charset="0"/>
                        <a:ea typeface="微软雅黑" panose="020B0503020204020204" charset="-122"/>
                      </a:rPr>
                      <m:t>𝑧</m:t>
                    </m:r>
                    <m:r>
                      <a:rPr kumimoji="1" lang="en-US" altLang="zh-CN" sz="1600" b="0" i="1" smtClean="0">
                        <a:latin typeface="Cambria Math" panose="02040503050406030204" pitchFamily="18" charset="0"/>
                        <a:ea typeface="微软雅黑" panose="020B0503020204020204" charset="-122"/>
                      </a:rPr>
                      <m:t>&lt;0.2</m:t>
                    </m:r>
                  </m:oMath>
                </a14:m>
                <a:endParaRPr kumimoji="1" lang="en-US" altLang="zh-CN" sz="1600" dirty="0">
                  <a:latin typeface="Times" pitchFamily="2" charset="0"/>
                  <a:ea typeface="微软雅黑" panose="020B0503020204020204" charset="-122"/>
                </a:endParaRPr>
              </a:p>
              <a:p>
                <a:pPr marL="285750" indent="-285750">
                  <a:buFont typeface="Arial" panose="020B0604020202020204" pitchFamily="34" charset="0"/>
                  <a:buChar char="•"/>
                </a:pPr>
                <a14:m>
                  <m:oMath xmlns:m="http://schemas.openxmlformats.org/officeDocument/2006/math">
                    <m:sSub>
                      <m:sSubPr>
                        <m:ctrlPr>
                          <a:rPr kumimoji="1" lang="en-US" altLang="zh-CN" sz="1600" i="1" smtClean="0">
                            <a:latin typeface="Cambria Math" panose="02040503050406030204" pitchFamily="18" charset="0"/>
                            <a:ea typeface="微软雅黑" panose="020B0503020204020204" charset="-122"/>
                          </a:rPr>
                        </m:ctrlPr>
                      </m:sSubPr>
                      <m:e>
                        <m:r>
                          <m:rPr>
                            <m:sty m:val="p"/>
                          </m:rPr>
                          <a:rPr kumimoji="1" lang="en-US" altLang="zh-CN" sz="1600" b="0" i="0" smtClean="0">
                            <a:latin typeface="Cambria Math" panose="02040503050406030204" pitchFamily="18" charset="0"/>
                            <a:ea typeface="微软雅黑" panose="020B0503020204020204" charset="-122"/>
                          </a:rPr>
                          <m:t>log</m:t>
                        </m:r>
                      </m:e>
                      <m:sub>
                        <m:r>
                          <a:rPr kumimoji="1" lang="en-US" altLang="zh-CN" sz="1600" b="0" i="1" smtClean="0">
                            <a:latin typeface="Cambria Math" panose="02040503050406030204" pitchFamily="18" charset="0"/>
                            <a:ea typeface="微软雅黑" panose="020B0503020204020204" charset="-122"/>
                          </a:rPr>
                          <m:t>10</m:t>
                        </m:r>
                      </m:sub>
                    </m:sSub>
                    <m:d>
                      <m:dPr>
                        <m:ctrlPr>
                          <a:rPr kumimoji="1" lang="en-US" altLang="zh-CN" sz="1600" i="1" smtClean="0">
                            <a:latin typeface="Cambria Math" panose="02040503050406030204" pitchFamily="18" charset="0"/>
                            <a:ea typeface="微软雅黑" panose="020B0503020204020204" charset="-122"/>
                          </a:rPr>
                        </m:ctrlPr>
                      </m:dPr>
                      <m:e>
                        <m:sSub>
                          <m:sSubPr>
                            <m:ctrlPr>
                              <a:rPr kumimoji="1" lang="en-US" altLang="zh-CN" sz="1600" i="1" smtClean="0">
                                <a:latin typeface="Cambria Math" panose="02040503050406030204" pitchFamily="18" charset="0"/>
                                <a:ea typeface="微软雅黑" panose="020B0503020204020204" charset="-122"/>
                              </a:rPr>
                            </m:ctrlPr>
                          </m:sSubPr>
                          <m:e>
                            <m:r>
                              <a:rPr kumimoji="1" lang="en-US" altLang="zh-CN" sz="1600" b="0" i="1" smtClean="0">
                                <a:latin typeface="Cambria Math" panose="02040503050406030204" pitchFamily="18" charset="0"/>
                                <a:ea typeface="微软雅黑" panose="020B0503020204020204" charset="-122"/>
                              </a:rPr>
                              <m:t>𝑛</m:t>
                            </m:r>
                          </m:e>
                          <m:sub>
                            <m:r>
                              <m:rPr>
                                <m:sty m:val="p"/>
                              </m:rPr>
                              <a:rPr kumimoji="1" lang="en-US" altLang="zh-CN" sz="1600" b="0" i="0" smtClean="0">
                                <a:latin typeface="Cambria Math" panose="02040503050406030204" pitchFamily="18" charset="0"/>
                                <a:ea typeface="微软雅黑" panose="020B0503020204020204" charset="-122"/>
                              </a:rPr>
                              <m:t>GW</m:t>
                            </m:r>
                          </m:sub>
                        </m:sSub>
                      </m:e>
                    </m:d>
                    <m:r>
                      <a:rPr kumimoji="1" lang="en-US" altLang="zh-CN" sz="1600" b="0" i="1" smtClean="0">
                        <a:latin typeface="Cambria Math" panose="02040503050406030204" pitchFamily="18" charset="0"/>
                        <a:ea typeface="微软雅黑" panose="020B0503020204020204" charset="-122"/>
                      </a:rPr>
                      <m:t>&gt;4</m:t>
                    </m:r>
                  </m:oMath>
                </a14:m>
                <a:endParaRPr kumimoji="1" lang="en-GB" altLang="zh-CN" sz="1600" dirty="0">
                  <a:latin typeface="Times" pitchFamily="2" charset="0"/>
                  <a:ea typeface="微软雅黑" panose="020B0503020204020204" charset="-122"/>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89535" y="5373370"/>
                <a:ext cx="4253865" cy="829945"/>
              </a:xfrm>
              <a:prstGeom prst="rect">
                <a:avLst/>
              </a:prstGeom>
              <a:blipFill rotWithShape="1">
                <a:blip r:embed="rId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43253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p:cNvGraphicFramePr/>
          <p:nvPr/>
        </p:nvGraphicFramePr>
        <p:xfrm>
          <a:off x="395605" y="836295"/>
          <a:ext cx="8540115" cy="5417185"/>
        </p:xfrm>
        <a:graphic>
          <a:graphicData uri="http://schemas.openxmlformats.org/presentationml/2006/ole">
            <mc:AlternateContent xmlns:mc="http://schemas.openxmlformats.org/markup-compatibility/2006">
              <mc:Choice xmlns:v="urn:schemas-microsoft-com:vml" Requires="v">
                <p:oleObj spid="_x0000_s30726" r:id="rId3" imgW="10820400" imgH="7724775" progId="Paint.Picture">
                  <p:embed/>
                </p:oleObj>
              </mc:Choice>
              <mc:Fallback>
                <p:oleObj r:id="rId3" imgW="10820400" imgH="7724775" progId="Paint.Picture">
                  <p:embed/>
                  <p:pic>
                    <p:nvPicPr>
                      <p:cNvPr id="4" name="对象 3"/>
                      <p:cNvPicPr/>
                      <p:nvPr/>
                    </p:nvPicPr>
                    <p:blipFill>
                      <a:blip r:embed="rId4"/>
                      <a:stretch>
                        <a:fillRect/>
                      </a:stretch>
                    </p:blipFill>
                    <p:spPr>
                      <a:xfrm>
                        <a:off x="395605" y="836295"/>
                        <a:ext cx="8540115" cy="5417185"/>
                      </a:xfrm>
                      <a:prstGeom prst="rect">
                        <a:avLst/>
                      </a:prstGeom>
                    </p:spPr>
                  </p:pic>
                </p:oleObj>
              </mc:Fallback>
            </mc:AlternateContent>
          </a:graphicData>
        </a:graphic>
      </p:graphicFrame>
    </p:spTree>
    <p:extLst>
      <p:ext uri="{BB962C8B-B14F-4D97-AF65-F5344CB8AC3E}">
        <p14:creationId xmlns:p14="http://schemas.microsoft.com/office/powerpoint/2010/main" val="678216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p:cNvSpPr txBox="1"/>
          <p:nvPr/>
        </p:nvSpPr>
        <p:spPr>
          <a:xfrm>
            <a:off x="827654" y="1484623"/>
            <a:ext cx="3344089"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chemeClr val="bg1"/>
                </a:solidFill>
                <a:latin typeface="黑体" panose="02010609060101010101" pitchFamily="49" charset="-122"/>
                <a:ea typeface="黑体" panose="02010609060101010101" pitchFamily="49" charset="-122"/>
                <a:cs typeface="+mj-cs"/>
              </a:defRPr>
            </a:lvl1pPr>
          </a:lstStyle>
          <a:p>
            <a:pPr algn="ctr"/>
            <a:r>
              <a:rPr lang="en-US" altLang="zh-CN" dirty="0">
                <a:solidFill>
                  <a:srgbClr val="00438A"/>
                </a:solidFill>
                <a:latin typeface="Times" pitchFamily="2" charset="0"/>
              </a:rPr>
              <a:t>1.</a:t>
            </a:r>
            <a:r>
              <a:rPr lang="zh-CN" altLang="en-US" dirty="0">
                <a:solidFill>
                  <a:srgbClr val="00438A"/>
                </a:solidFill>
                <a:latin typeface="Times" pitchFamily="2" charset="0"/>
              </a:rPr>
              <a:t> </a:t>
            </a:r>
            <a:r>
              <a:rPr lang="en-US" altLang="zh-CN" dirty="0">
                <a:solidFill>
                  <a:srgbClr val="00438A"/>
                </a:solidFill>
                <a:latin typeface="Times" pitchFamily="2" charset="0"/>
              </a:rPr>
              <a:t>Origin</a:t>
            </a:r>
            <a:r>
              <a:rPr lang="zh-CN" altLang="en-US" dirty="0">
                <a:solidFill>
                  <a:srgbClr val="00438A"/>
                </a:solidFill>
                <a:latin typeface="Times" pitchFamily="2" charset="0"/>
              </a:rPr>
              <a:t> </a:t>
            </a:r>
            <a:r>
              <a:rPr lang="en-US" altLang="zh-CN" dirty="0">
                <a:solidFill>
                  <a:srgbClr val="00438A"/>
                </a:solidFill>
                <a:latin typeface="Times" pitchFamily="2" charset="0"/>
              </a:rPr>
              <a:t>of</a:t>
            </a:r>
            <a:r>
              <a:rPr lang="zh-CN" altLang="en-US" dirty="0">
                <a:solidFill>
                  <a:srgbClr val="00438A"/>
                </a:solidFill>
                <a:latin typeface="Times" pitchFamily="2" charset="0"/>
              </a:rPr>
              <a:t> </a:t>
            </a:r>
            <a:r>
              <a:rPr lang="en-US" altLang="zh-CN" dirty="0">
                <a:solidFill>
                  <a:srgbClr val="00438A"/>
                </a:solidFill>
                <a:latin typeface="Times" pitchFamily="2" charset="0"/>
              </a:rPr>
              <a:t>heavy</a:t>
            </a:r>
            <a:r>
              <a:rPr lang="zh-CN" altLang="en-US" dirty="0">
                <a:solidFill>
                  <a:srgbClr val="00438A"/>
                </a:solidFill>
                <a:latin typeface="Times" pitchFamily="2" charset="0"/>
              </a:rPr>
              <a:t> </a:t>
            </a:r>
            <a:r>
              <a:rPr lang="en-US" altLang="zh-CN" dirty="0">
                <a:solidFill>
                  <a:srgbClr val="00438A"/>
                </a:solidFill>
                <a:latin typeface="Times" pitchFamily="2" charset="0"/>
              </a:rPr>
              <a:t>element</a:t>
            </a:r>
          </a:p>
        </p:txBody>
      </p:sp>
      <p:grpSp>
        <p:nvGrpSpPr>
          <p:cNvPr id="30" name="组合 29"/>
          <p:cNvGrpSpPr/>
          <p:nvPr/>
        </p:nvGrpSpPr>
        <p:grpSpPr>
          <a:xfrm>
            <a:off x="332526" y="2205115"/>
            <a:ext cx="4333785" cy="1633138"/>
            <a:chOff x="55335" y="828343"/>
            <a:chExt cx="4333785" cy="1633138"/>
          </a:xfrm>
        </p:grpSpPr>
        <p:pic>
          <p:nvPicPr>
            <p:cNvPr id="6" name="图片 5"/>
            <p:cNvPicPr>
              <a:picLocks noChangeAspect="1"/>
            </p:cNvPicPr>
            <p:nvPr/>
          </p:nvPicPr>
          <p:blipFill>
            <a:blip r:embed="rId2"/>
            <a:stretch>
              <a:fillRect/>
            </a:stretch>
          </p:blipFill>
          <p:spPr>
            <a:xfrm>
              <a:off x="55335" y="828343"/>
              <a:ext cx="4333785" cy="1421772"/>
            </a:xfrm>
            <a:prstGeom prst="rect">
              <a:avLst/>
            </a:prstGeom>
          </p:spPr>
        </p:pic>
        <p:sp>
          <p:nvSpPr>
            <p:cNvPr id="21" name="矩形 20"/>
            <p:cNvSpPr/>
            <p:nvPr/>
          </p:nvSpPr>
          <p:spPr>
            <a:xfrm>
              <a:off x="1384182" y="2184482"/>
              <a:ext cx="1675459" cy="276999"/>
            </a:xfrm>
            <a:prstGeom prst="rect">
              <a:avLst/>
            </a:prstGeom>
          </p:spPr>
          <p:txBody>
            <a:bodyPr wrap="none">
              <a:spAutoFit/>
            </a:bodyPr>
            <a:lstStyle/>
            <a:p>
              <a:r>
                <a:rPr lang="zh-CN" altLang="en-US" sz="1200" dirty="0">
                  <a:solidFill>
                    <a:schemeClr val="tx1"/>
                  </a:solidFill>
                  <a:latin typeface="Times" pitchFamily="2" charset="0"/>
                </a:rPr>
                <a:t>Kasen </a:t>
              </a:r>
              <a:r>
                <a:rPr lang="en-US" altLang="zh-CN" sz="1200" dirty="0">
                  <a:solidFill>
                    <a:schemeClr val="tx1"/>
                  </a:solidFill>
                  <a:latin typeface="Times" pitchFamily="2" charset="0"/>
                </a:rPr>
                <a:t>et</a:t>
              </a:r>
              <a:r>
                <a:rPr lang="zh-CN" altLang="en-US" sz="1200" dirty="0">
                  <a:solidFill>
                    <a:schemeClr val="tx1"/>
                  </a:solidFill>
                  <a:latin typeface="Times" pitchFamily="2" charset="0"/>
                </a:rPr>
                <a:t> </a:t>
              </a:r>
              <a:r>
                <a:rPr lang="en-US" altLang="zh-CN" sz="1200" dirty="0">
                  <a:solidFill>
                    <a:schemeClr val="tx1"/>
                  </a:solidFill>
                  <a:latin typeface="Times" pitchFamily="2" charset="0"/>
                </a:rPr>
                <a:t>al.2017</a:t>
              </a:r>
              <a:r>
                <a:rPr lang="zh-CN" altLang="en-US" sz="1200" dirty="0">
                  <a:solidFill>
                    <a:schemeClr val="tx1"/>
                  </a:solidFill>
                  <a:latin typeface="Times" pitchFamily="2" charset="0"/>
                </a:rPr>
                <a:t> </a:t>
              </a:r>
              <a:r>
                <a:rPr lang="en-US" altLang="zh-CN" sz="1200" dirty="0">
                  <a:solidFill>
                    <a:schemeClr val="tx1"/>
                  </a:solidFill>
                  <a:latin typeface="Times" pitchFamily="2" charset="0"/>
                </a:rPr>
                <a:t>Nature</a:t>
              </a:r>
              <a:endParaRPr lang="zh-CN" altLang="en-US" sz="1200" dirty="0">
                <a:solidFill>
                  <a:schemeClr val="tx1"/>
                </a:solidFill>
                <a:latin typeface="Times" pitchFamily="2" charset="0"/>
              </a:endParaRPr>
            </a:p>
          </p:txBody>
        </p:sp>
      </p:grpSp>
      <p:sp>
        <p:nvSpPr>
          <p:cNvPr id="23" name="文本框 22"/>
          <p:cNvSpPr txBox="1"/>
          <p:nvPr/>
        </p:nvSpPr>
        <p:spPr>
          <a:xfrm>
            <a:off x="269555" y="3933253"/>
            <a:ext cx="4478777" cy="646331"/>
          </a:xfrm>
          <a:prstGeom prst="rect">
            <a:avLst/>
          </a:prstGeom>
          <a:ln w="19050">
            <a:solidFill>
              <a:schemeClr val="bg1">
                <a:lumMod val="6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buSzPct val="100000"/>
            </a:pPr>
            <a:r>
              <a:rPr kumimoji="1" lang="en-US" altLang="zh-CN" b="1" dirty="0">
                <a:latin typeface="Times" pitchFamily="2" charset="0"/>
                <a:ea typeface="黑体" panose="02010609060101010101" pitchFamily="49" charset="-122"/>
              </a:rPr>
              <a:t>According</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AT2017gfo,</a:t>
            </a:r>
            <a:r>
              <a:rPr kumimoji="1" lang="zh-CN" altLang="en-US" b="1" dirty="0">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the</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compact</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binary</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merger</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may</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be</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the</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main</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way</a:t>
            </a:r>
            <a:r>
              <a:rPr kumimoji="1" lang="zh-CN" altLang="en-US" b="1" dirty="0">
                <a:solidFill>
                  <a:srgbClr val="FF0000"/>
                </a:solidFill>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for</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its</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origin.</a:t>
            </a:r>
            <a:r>
              <a:rPr kumimoji="1" lang="zh-CN" altLang="en-US" b="1" dirty="0">
                <a:latin typeface="Times" pitchFamily="2" charset="0"/>
                <a:ea typeface="黑体" panose="02010609060101010101" pitchFamily="49" charset="-122"/>
              </a:rPr>
              <a:t> </a:t>
            </a:r>
            <a:endParaRPr kumimoji="1" lang="en-US" altLang="zh-CN" b="1" dirty="0">
              <a:latin typeface="Times" pitchFamily="2" charset="0"/>
              <a:ea typeface="黑体" panose="02010609060101010101" pitchFamily="49" charset="-122"/>
            </a:endParaRPr>
          </a:p>
        </p:txBody>
      </p:sp>
      <p:grpSp>
        <p:nvGrpSpPr>
          <p:cNvPr id="29" name="组合 28"/>
          <p:cNvGrpSpPr/>
          <p:nvPr/>
        </p:nvGrpSpPr>
        <p:grpSpPr>
          <a:xfrm>
            <a:off x="341524" y="4725316"/>
            <a:ext cx="4315793" cy="1948383"/>
            <a:chOff x="382957" y="4520233"/>
            <a:chExt cx="4315793" cy="1948383"/>
          </a:xfrm>
        </p:grpSpPr>
        <p:pic>
          <p:nvPicPr>
            <p:cNvPr id="24" name="Picture 1" descr="Screen Shot 2021-12-06 at 11.08.39 AM"/>
            <p:cNvPicPr>
              <a:picLocks noChangeAspect="1"/>
            </p:cNvPicPr>
            <p:nvPr/>
          </p:nvPicPr>
          <p:blipFill rotWithShape="1">
            <a:blip r:embed="rId3"/>
            <a:srcRect b="25141"/>
            <a:stretch>
              <a:fillRect/>
            </a:stretch>
          </p:blipFill>
          <p:spPr>
            <a:xfrm>
              <a:off x="382957" y="4520233"/>
              <a:ext cx="4315793" cy="1948383"/>
            </a:xfrm>
            <a:prstGeom prst="rect">
              <a:avLst/>
            </a:prstGeom>
          </p:spPr>
        </p:pic>
        <p:sp>
          <p:nvSpPr>
            <p:cNvPr id="26" name="Han et al. 2020 ApJL"/>
            <p:cNvSpPr txBox="1"/>
            <p:nvPr/>
          </p:nvSpPr>
          <p:spPr>
            <a:xfrm>
              <a:off x="1614277" y="4666495"/>
              <a:ext cx="1853151" cy="271308"/>
            </a:xfrm>
            <a:prstGeom prst="rect">
              <a:avLst/>
            </a:prstGeom>
            <a:noFill/>
            <a:ln w="12700">
              <a:noFill/>
            </a:ln>
          </p:spPr>
          <p:txBody>
            <a:bodyPr wrap="none" lIns="42902" tIns="42902" rIns="42902" bIns="42902" anchor="t">
              <a:spAutoFit/>
            </a:bodyPr>
            <a:lstStyle/>
            <a:p>
              <a:pPr indent="0"/>
              <a:r>
                <a:rPr lang="en-US" altLang="zh-CN" sz="1200" b="0" dirty="0">
                  <a:solidFill>
                    <a:schemeClr val="tx1"/>
                  </a:solidFill>
                  <a:latin typeface="Times New Roman" panose="02020603050405020304" charset="0"/>
                </a:rPr>
                <a:t>Ascenzi et al. 2019 MNRAS</a:t>
              </a:r>
            </a:p>
          </p:txBody>
        </p:sp>
      </p:grpSp>
      <p:sp>
        <p:nvSpPr>
          <p:cNvPr id="20" name="标题 1"/>
          <p:cNvSpPr txBox="1"/>
          <p:nvPr/>
        </p:nvSpPr>
        <p:spPr>
          <a:xfrm>
            <a:off x="5436041" y="1554244"/>
            <a:ext cx="3193844" cy="50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chemeClr val="bg1"/>
                </a:solidFill>
                <a:latin typeface="黑体" panose="02010609060101010101" pitchFamily="49" charset="-122"/>
                <a:ea typeface="黑体" panose="02010609060101010101" pitchFamily="49" charset="-122"/>
                <a:cs typeface="+mj-cs"/>
              </a:defRPr>
            </a:lvl1pPr>
          </a:lstStyle>
          <a:p>
            <a:pPr algn="ctr"/>
            <a:r>
              <a:rPr lang="en-US" altLang="zh-CN" dirty="0">
                <a:solidFill>
                  <a:srgbClr val="00438A"/>
                </a:solidFill>
                <a:latin typeface="Times" pitchFamily="2" charset="0"/>
              </a:rPr>
              <a:t>2.</a:t>
            </a:r>
            <a:r>
              <a:rPr lang="zh-CN" altLang="en-US" dirty="0">
                <a:solidFill>
                  <a:srgbClr val="00438A"/>
                </a:solidFill>
                <a:latin typeface="Times" pitchFamily="2" charset="0"/>
              </a:rPr>
              <a:t> </a:t>
            </a:r>
            <a:r>
              <a:rPr lang="en-US" altLang="zh-CN" dirty="0">
                <a:solidFill>
                  <a:srgbClr val="00438A"/>
                </a:solidFill>
                <a:latin typeface="Times" pitchFamily="2" charset="0"/>
              </a:rPr>
              <a:t>Physics</a:t>
            </a:r>
            <a:r>
              <a:rPr lang="zh-CN" altLang="en-US" dirty="0">
                <a:solidFill>
                  <a:srgbClr val="00438A"/>
                </a:solidFill>
                <a:latin typeface="Times" pitchFamily="2" charset="0"/>
              </a:rPr>
              <a:t> </a:t>
            </a:r>
            <a:r>
              <a:rPr lang="en-US" altLang="zh-CN" dirty="0">
                <a:solidFill>
                  <a:srgbClr val="00438A"/>
                </a:solidFill>
                <a:latin typeface="Times" pitchFamily="2" charset="0"/>
              </a:rPr>
              <a:t>of</a:t>
            </a:r>
            <a:r>
              <a:rPr lang="zh-CN" altLang="en-US" dirty="0">
                <a:solidFill>
                  <a:srgbClr val="00438A"/>
                </a:solidFill>
                <a:latin typeface="Times" pitchFamily="2" charset="0"/>
              </a:rPr>
              <a:t> </a:t>
            </a:r>
            <a:r>
              <a:rPr lang="en-US" altLang="zh-CN" dirty="0">
                <a:solidFill>
                  <a:srgbClr val="00438A"/>
                </a:solidFill>
                <a:latin typeface="Times" pitchFamily="2" charset="0"/>
              </a:rPr>
              <a:t>compact</a:t>
            </a:r>
            <a:r>
              <a:rPr lang="zh-CN" altLang="en-US" dirty="0">
                <a:solidFill>
                  <a:srgbClr val="00438A"/>
                </a:solidFill>
                <a:latin typeface="Times" pitchFamily="2" charset="0"/>
              </a:rPr>
              <a:t> </a:t>
            </a:r>
            <a:r>
              <a:rPr lang="en-US" altLang="zh-CN" dirty="0">
                <a:solidFill>
                  <a:srgbClr val="00438A"/>
                </a:solidFill>
                <a:latin typeface="Times" pitchFamily="2" charset="0"/>
              </a:rPr>
              <a:t>star</a:t>
            </a:r>
          </a:p>
        </p:txBody>
      </p:sp>
      <p:sp>
        <p:nvSpPr>
          <p:cNvPr id="35" name="文本框 34"/>
          <p:cNvSpPr txBox="1"/>
          <p:nvPr/>
        </p:nvSpPr>
        <p:spPr>
          <a:xfrm>
            <a:off x="4734452" y="2241374"/>
            <a:ext cx="4366981" cy="646331"/>
          </a:xfrm>
          <a:prstGeom prst="rect">
            <a:avLst/>
          </a:prstGeom>
          <a:ln w="19050">
            <a:solidFill>
              <a:schemeClr val="bg1">
                <a:lumMod val="6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buSzPct val="100000"/>
            </a:pPr>
            <a:r>
              <a:rPr kumimoji="1" lang="en-US" altLang="zh-CN" b="1" dirty="0">
                <a:latin typeface="Times" pitchFamily="2" charset="0"/>
                <a:ea typeface="黑体" panose="02010609060101010101" pitchFamily="49" charset="-122"/>
              </a:rPr>
              <a:t>The</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observation</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of</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kilonova</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can</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be</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used</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to</a:t>
            </a:r>
            <a:r>
              <a:rPr kumimoji="1" lang="zh-CN" altLang="en-US" b="1" dirty="0">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constrain</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the</a:t>
            </a:r>
            <a:r>
              <a:rPr kumimoji="1" lang="zh-CN" altLang="en-US" b="1" dirty="0">
                <a:solidFill>
                  <a:srgbClr val="FF0000"/>
                </a:solidFill>
                <a:latin typeface="Times" pitchFamily="2" charset="0"/>
                <a:ea typeface="黑体" panose="02010609060101010101" pitchFamily="49" charset="-122"/>
              </a:rPr>
              <a:t> </a:t>
            </a:r>
            <a:r>
              <a:rPr kumimoji="1" lang="en-US" altLang="zh-CN" b="1" dirty="0">
                <a:solidFill>
                  <a:srgbClr val="FF0000"/>
                </a:solidFill>
                <a:latin typeface="Times" pitchFamily="2" charset="0"/>
                <a:ea typeface="黑体" panose="02010609060101010101" pitchFamily="49" charset="-122"/>
              </a:rPr>
              <a:t>EOS</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of</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Neutron</a:t>
            </a:r>
            <a:r>
              <a:rPr kumimoji="1" lang="zh-CN" altLang="en-US" b="1" dirty="0">
                <a:latin typeface="Times" pitchFamily="2" charset="0"/>
                <a:ea typeface="黑体" panose="02010609060101010101" pitchFamily="49" charset="-122"/>
              </a:rPr>
              <a:t> </a:t>
            </a:r>
            <a:r>
              <a:rPr kumimoji="1" lang="en-US" altLang="zh-CN" b="1" dirty="0">
                <a:latin typeface="Times" pitchFamily="2" charset="0"/>
                <a:ea typeface="黑体" panose="02010609060101010101" pitchFamily="49" charset="-122"/>
              </a:rPr>
              <a:t>star.</a:t>
            </a:r>
          </a:p>
        </p:txBody>
      </p:sp>
      <p:grpSp>
        <p:nvGrpSpPr>
          <p:cNvPr id="12" name="组合 11"/>
          <p:cNvGrpSpPr>
            <a:grpSpLocks noChangeAspect="1"/>
          </p:cNvGrpSpPr>
          <p:nvPr/>
        </p:nvGrpSpPr>
        <p:grpSpPr>
          <a:xfrm>
            <a:off x="5044440" y="3068955"/>
            <a:ext cx="3585210" cy="3665855"/>
            <a:chOff x="7633516" y="2674558"/>
            <a:chExt cx="3296349" cy="3370594"/>
          </a:xfrm>
        </p:grpSpPr>
        <p:pic>
          <p:nvPicPr>
            <p:cNvPr id="13" name="图片 12"/>
            <p:cNvPicPr>
              <a:picLocks noChangeAspect="1"/>
            </p:cNvPicPr>
            <p:nvPr/>
          </p:nvPicPr>
          <p:blipFill rotWithShape="1">
            <a:blip r:embed="rId4"/>
            <a:srcRect l="3419" r="4771" b="1370"/>
            <a:stretch>
              <a:fillRect/>
            </a:stretch>
          </p:blipFill>
          <p:spPr>
            <a:xfrm>
              <a:off x="7633516" y="2674558"/>
              <a:ext cx="3296349" cy="3370594"/>
            </a:xfrm>
            <a:prstGeom prst="rect">
              <a:avLst/>
            </a:prstGeom>
          </p:spPr>
        </p:pic>
        <p:sp>
          <p:nvSpPr>
            <p:cNvPr id="14" name="Text Box 3"/>
            <p:cNvSpPr txBox="1"/>
            <p:nvPr/>
          </p:nvSpPr>
          <p:spPr>
            <a:xfrm>
              <a:off x="8685616" y="3063404"/>
              <a:ext cx="2201531" cy="253393"/>
            </a:xfrm>
            <a:prstGeom prst="rect">
              <a:avLst/>
            </a:prstGeom>
            <a:noFill/>
          </p:spPr>
          <p:txBody>
            <a:bodyPr wrap="square" rtlCol="0" anchor="t">
              <a:spAutoFit/>
            </a:bodyPr>
            <a:lstStyle/>
            <a:p>
              <a:pPr algn="ctr"/>
              <a:r>
                <a:rPr lang="en-US" sz="1200" dirty="0">
                  <a:solidFill>
                    <a:schemeClr val="tx1"/>
                  </a:solidFill>
                  <a:latin typeface="Times" pitchFamily="2" charset="0"/>
                </a:rPr>
                <a:t>Coughlin et al. 2019 MNRAS</a:t>
              </a:r>
            </a:p>
          </p:txBody>
        </p:sp>
      </p:grpSp>
      <p:sp>
        <p:nvSpPr>
          <p:cNvPr id="45058" name="标题 1"/>
          <p:cNvSpPr>
            <a:spLocks noGrp="1"/>
          </p:cNvSpPr>
          <p:nvPr>
            <p:ph type="title"/>
          </p:nvPr>
        </p:nvSpPr>
        <p:spPr/>
        <p:txBody>
          <a:bodyPr vert="horz" wrap="square" lIns="68580" tIns="34290" rIns="68580" bIns="34290" anchor="ctr" anchorCtr="0"/>
          <a:lstStyle/>
          <a:p>
            <a:pPr algn="ctr" eaLnBrk="1" hangingPunct="1"/>
            <a:r>
              <a:rPr lang="en-US" sz="3600" b="1" dirty="0"/>
              <a:t>Scientific achievements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p:cNvSpPr txBox="1"/>
          <p:nvPr/>
        </p:nvSpPr>
        <p:spPr>
          <a:xfrm>
            <a:off x="756106" y="1415941"/>
            <a:ext cx="3344089"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chemeClr val="bg1"/>
                </a:solidFill>
                <a:latin typeface="黑体" panose="02010609060101010101" pitchFamily="49" charset="-122"/>
                <a:ea typeface="黑体" panose="02010609060101010101" pitchFamily="49" charset="-122"/>
                <a:cs typeface="+mj-cs"/>
              </a:defRPr>
            </a:lvl1pPr>
          </a:lstStyle>
          <a:p>
            <a:pPr algn="ctr"/>
            <a:r>
              <a:rPr lang="en-US" altLang="zh-CN" dirty="0">
                <a:solidFill>
                  <a:srgbClr val="00438A"/>
                </a:solidFill>
                <a:latin typeface="Times" pitchFamily="2" charset="0"/>
              </a:rPr>
              <a:t>3.1</a:t>
            </a:r>
            <a:r>
              <a:rPr lang="zh-CN" altLang="en-US" dirty="0">
                <a:solidFill>
                  <a:srgbClr val="00438A"/>
                </a:solidFill>
                <a:latin typeface="Times" pitchFamily="2" charset="0"/>
              </a:rPr>
              <a:t> </a:t>
            </a:r>
            <a:r>
              <a:rPr lang="en-US" altLang="zh-CN" dirty="0">
                <a:solidFill>
                  <a:srgbClr val="00438A"/>
                </a:solidFill>
                <a:latin typeface="Times" pitchFamily="2" charset="0"/>
              </a:rPr>
              <a:t>Bright sirens</a:t>
            </a:r>
            <a:endParaRPr lang="en-US" altLang="zh-CN" baseline="-25000" dirty="0">
              <a:solidFill>
                <a:srgbClr val="00438A"/>
              </a:solidFill>
              <a:latin typeface="Times" pitchFamily="2" charset="0"/>
            </a:endParaRPr>
          </a:p>
        </p:txBody>
      </p:sp>
      <p:sp>
        <p:nvSpPr>
          <p:cNvPr id="45058" name="标题 1"/>
          <p:cNvSpPr>
            <a:spLocks noGrp="1"/>
          </p:cNvSpPr>
          <p:nvPr>
            <p:ph type="title"/>
          </p:nvPr>
        </p:nvSpPr>
        <p:spPr/>
        <p:txBody>
          <a:bodyPr vert="horz" wrap="square" lIns="68580" tIns="34290" rIns="68580" bIns="34290" anchor="ctr" anchorCtr="0"/>
          <a:lstStyle/>
          <a:p>
            <a:pPr algn="ctr" eaLnBrk="1" hangingPunct="1"/>
            <a:r>
              <a:rPr lang="en-US" sz="3600" b="1" dirty="0"/>
              <a:t>Scientific achievements</a:t>
            </a:r>
            <a:br>
              <a:rPr lang="en-US" sz="3600" b="1" dirty="0"/>
            </a:br>
            <a:r>
              <a:rPr lang="en-US" sz="2400" b="1" dirty="0"/>
              <a:t>------ measurements of Hubble constant</a:t>
            </a:r>
          </a:p>
        </p:txBody>
      </p:sp>
      <p:sp>
        <p:nvSpPr>
          <p:cNvPr id="2" name="标题 1"/>
          <p:cNvSpPr txBox="1"/>
          <p:nvPr/>
        </p:nvSpPr>
        <p:spPr>
          <a:xfrm>
            <a:off x="5088917" y="1414244"/>
            <a:ext cx="3344089"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chemeClr val="bg1"/>
                </a:solidFill>
                <a:latin typeface="黑体" panose="02010609060101010101" pitchFamily="49" charset="-122"/>
                <a:ea typeface="黑体" panose="02010609060101010101" pitchFamily="49" charset="-122"/>
                <a:cs typeface="+mj-cs"/>
              </a:defRPr>
            </a:lvl1pPr>
          </a:lstStyle>
          <a:p>
            <a:pPr algn="ctr"/>
            <a:r>
              <a:rPr lang="en-US" altLang="zh-CN" dirty="0">
                <a:solidFill>
                  <a:srgbClr val="00438A"/>
                </a:solidFill>
                <a:latin typeface="Times" pitchFamily="2" charset="0"/>
              </a:rPr>
              <a:t>3.2</a:t>
            </a:r>
            <a:r>
              <a:rPr lang="zh-CN" altLang="en-US" dirty="0">
                <a:solidFill>
                  <a:srgbClr val="00438A"/>
                </a:solidFill>
                <a:latin typeface="Times" pitchFamily="2" charset="0"/>
              </a:rPr>
              <a:t> </a:t>
            </a:r>
            <a:r>
              <a:rPr lang="en-US" altLang="zh-CN" dirty="0">
                <a:solidFill>
                  <a:srgbClr val="00438A"/>
                </a:solidFill>
                <a:latin typeface="Times" pitchFamily="2" charset="0"/>
              </a:rPr>
              <a:t>Dark sirens</a:t>
            </a:r>
            <a:endParaRPr lang="en-US" altLang="zh-CN" baseline="-25000" dirty="0">
              <a:solidFill>
                <a:srgbClr val="00438A"/>
              </a:solidFill>
              <a:latin typeface="Times" pitchFamily="2" charset="0"/>
            </a:endParaRPr>
          </a:p>
        </p:txBody>
      </p:sp>
      <p:graphicFrame>
        <p:nvGraphicFramePr>
          <p:cNvPr id="6" name="对象 5"/>
          <p:cNvGraphicFramePr/>
          <p:nvPr/>
        </p:nvGraphicFramePr>
        <p:xfrm>
          <a:off x="395605" y="2060575"/>
          <a:ext cx="3742690" cy="2230120"/>
        </p:xfrm>
        <a:graphic>
          <a:graphicData uri="http://schemas.openxmlformats.org/presentationml/2006/ole">
            <mc:AlternateContent xmlns:mc="http://schemas.openxmlformats.org/markup-compatibility/2006">
              <mc:Choice xmlns:v="urn:schemas-microsoft-com:vml" Requires="v">
                <p:oleObj spid="_x0000_s21761" r:id="rId3" imgW="5153025" imgH="3333750" progId="Paint.Picture">
                  <p:embed/>
                </p:oleObj>
              </mc:Choice>
              <mc:Fallback>
                <p:oleObj r:id="rId3" imgW="5153025" imgH="3333750" progId="Paint.Picture">
                  <p:embed/>
                  <p:pic>
                    <p:nvPicPr>
                      <p:cNvPr id="0" name="图片 6"/>
                      <p:cNvPicPr/>
                      <p:nvPr/>
                    </p:nvPicPr>
                    <p:blipFill>
                      <a:blip r:embed="rId4"/>
                      <a:stretch>
                        <a:fillRect/>
                      </a:stretch>
                    </p:blipFill>
                    <p:spPr>
                      <a:xfrm>
                        <a:off x="395605" y="2060575"/>
                        <a:ext cx="3742690" cy="2230120"/>
                      </a:xfrm>
                      <a:prstGeom prst="rect">
                        <a:avLst/>
                      </a:prstGeom>
                    </p:spPr>
                  </p:pic>
                </p:oleObj>
              </mc:Fallback>
            </mc:AlternateContent>
          </a:graphicData>
        </a:graphic>
      </p:graphicFrame>
      <p:graphicFrame>
        <p:nvGraphicFramePr>
          <p:cNvPr id="4" name="对象 3"/>
          <p:cNvGraphicFramePr/>
          <p:nvPr/>
        </p:nvGraphicFramePr>
        <p:xfrm>
          <a:off x="4859655" y="2061210"/>
          <a:ext cx="3408680" cy="2229485"/>
        </p:xfrm>
        <a:graphic>
          <a:graphicData uri="http://schemas.openxmlformats.org/presentationml/2006/ole">
            <mc:AlternateContent xmlns:mc="http://schemas.openxmlformats.org/markup-compatibility/2006">
              <mc:Choice xmlns:v="urn:schemas-microsoft-com:vml" Requires="v">
                <p:oleObj spid="_x0000_s21762" r:id="rId5" imgW="7658100" imgH="4610100" progId="PBrush">
                  <p:embed/>
                </p:oleObj>
              </mc:Choice>
              <mc:Fallback>
                <p:oleObj r:id="rId5" imgW="7658100" imgH="4610100" progId="PBrush">
                  <p:embed/>
                  <p:pic>
                    <p:nvPicPr>
                      <p:cNvPr id="0" name="图片 21505" descr="image54"/>
                      <p:cNvPicPr/>
                      <p:nvPr/>
                    </p:nvPicPr>
                    <p:blipFill>
                      <a:blip r:embed="rId6"/>
                      <a:stretch>
                        <a:fillRect/>
                      </a:stretch>
                    </p:blipFill>
                    <p:spPr>
                      <a:xfrm>
                        <a:off x="4859655" y="2061210"/>
                        <a:ext cx="3408680" cy="2229485"/>
                      </a:xfrm>
                      <a:prstGeom prst="rect">
                        <a:avLst/>
                      </a:prstGeom>
                      <a:noFill/>
                      <a:ln w="9525">
                        <a:noFill/>
                      </a:ln>
                    </p:spPr>
                  </p:pic>
                </p:oleObj>
              </mc:Fallback>
            </mc:AlternateContent>
          </a:graphicData>
        </a:graphic>
      </p:graphicFrame>
      <p:pic>
        <p:nvPicPr>
          <p:cNvPr id="16" name="图片 15"/>
          <p:cNvPicPr>
            <a:picLocks noChangeAspect="1"/>
          </p:cNvPicPr>
          <p:nvPr/>
        </p:nvPicPr>
        <p:blipFill rotWithShape="1">
          <a:blip r:embed="rId7"/>
          <a:srcRect t="2506" b="5417"/>
          <a:stretch>
            <a:fillRect/>
          </a:stretch>
        </p:blipFill>
        <p:spPr>
          <a:xfrm>
            <a:off x="255270" y="4364990"/>
            <a:ext cx="3844925" cy="2394585"/>
          </a:xfrm>
          <a:prstGeom prst="rect">
            <a:avLst/>
          </a:prstGeom>
        </p:spPr>
      </p:pic>
      <p:sp>
        <p:nvSpPr>
          <p:cNvPr id="17" name="矩形 16"/>
          <p:cNvSpPr/>
          <p:nvPr/>
        </p:nvSpPr>
        <p:spPr>
          <a:xfrm>
            <a:off x="1547295" y="6092743"/>
            <a:ext cx="1935145" cy="276999"/>
          </a:xfrm>
          <a:prstGeom prst="rect">
            <a:avLst/>
          </a:prstGeom>
        </p:spPr>
        <p:txBody>
          <a:bodyPr wrap="none">
            <a:spAutoFit/>
          </a:bodyPr>
          <a:lstStyle/>
          <a:p>
            <a:r>
              <a:rPr lang="zh-CN" altLang="en-US" sz="1200" dirty="0">
                <a:solidFill>
                  <a:schemeClr val="tx1"/>
                </a:solidFill>
              </a:rPr>
              <a:t>Dietrich et al. 2021  Science</a:t>
            </a:r>
          </a:p>
        </p:txBody>
      </p:sp>
      <p:sp>
        <p:nvSpPr>
          <p:cNvPr id="8" name="矩形 7"/>
          <p:cNvSpPr/>
          <p:nvPr/>
        </p:nvSpPr>
        <p:spPr>
          <a:xfrm>
            <a:off x="1547295" y="3716573"/>
            <a:ext cx="2369820" cy="275590"/>
          </a:xfrm>
          <a:prstGeom prst="rect">
            <a:avLst/>
          </a:prstGeom>
        </p:spPr>
        <p:txBody>
          <a:bodyPr wrap="none">
            <a:spAutoFit/>
          </a:bodyPr>
          <a:lstStyle/>
          <a:p>
            <a:r>
              <a:rPr lang="en-US" altLang="zh-CN" sz="1200" dirty="0">
                <a:solidFill>
                  <a:schemeClr val="tx1"/>
                </a:solidFill>
              </a:rPr>
              <a:t>LVC Collaboration</a:t>
            </a:r>
            <a:r>
              <a:rPr lang="zh-CN" altLang="en-US" sz="1200" dirty="0">
                <a:solidFill>
                  <a:schemeClr val="tx1"/>
                </a:solidFill>
              </a:rPr>
              <a:t>. 20</a:t>
            </a:r>
            <a:r>
              <a:rPr lang="en-US" altLang="zh-CN" sz="1200" dirty="0">
                <a:solidFill>
                  <a:schemeClr val="tx1"/>
                </a:solidFill>
              </a:rPr>
              <a:t>17</a:t>
            </a:r>
            <a:r>
              <a:rPr lang="zh-CN" altLang="en-US" sz="1200" dirty="0">
                <a:solidFill>
                  <a:schemeClr val="tx1"/>
                </a:solidFill>
              </a:rPr>
              <a:t>  </a:t>
            </a:r>
            <a:r>
              <a:rPr lang="en-US" altLang="zh-CN" sz="1200" dirty="0">
                <a:solidFill>
                  <a:schemeClr val="tx1"/>
                </a:solidFill>
              </a:rPr>
              <a:t>Nature</a:t>
            </a:r>
          </a:p>
        </p:txBody>
      </p:sp>
      <p:sp>
        <p:nvSpPr>
          <p:cNvPr id="10" name="矩形 9"/>
          <p:cNvSpPr/>
          <p:nvPr/>
        </p:nvSpPr>
        <p:spPr>
          <a:xfrm>
            <a:off x="5867835" y="3644818"/>
            <a:ext cx="1976120" cy="275590"/>
          </a:xfrm>
          <a:prstGeom prst="rect">
            <a:avLst/>
          </a:prstGeom>
        </p:spPr>
        <p:txBody>
          <a:bodyPr wrap="none">
            <a:spAutoFit/>
          </a:bodyPr>
          <a:lstStyle/>
          <a:p>
            <a:pPr algn="l"/>
            <a:r>
              <a:rPr lang="en-US" altLang="zh-CN" sz="1200" dirty="0">
                <a:solidFill>
                  <a:schemeClr val="tx1"/>
                </a:solidFill>
                <a:sym typeface="+mn-ea"/>
              </a:rPr>
              <a:t>Fishbach et al., 2019 ApJL</a:t>
            </a:r>
          </a:p>
        </p:txBody>
      </p:sp>
      <p:pic>
        <p:nvPicPr>
          <p:cNvPr id="7" name="图片 6">
            <a:extLst>
              <a:ext uri="{FF2B5EF4-FFF2-40B4-BE49-F238E27FC236}">
                <a16:creationId xmlns:a16="http://schemas.microsoft.com/office/drawing/2014/main" id="{610E251C-FD0F-45B8-883B-5612DFEBBCD5}"/>
              </a:ext>
            </a:extLst>
          </p:cNvPr>
          <p:cNvPicPr>
            <a:picLocks noChangeAspect="1"/>
          </p:cNvPicPr>
          <p:nvPr/>
        </p:nvPicPr>
        <p:blipFill>
          <a:blip r:embed="rId8"/>
          <a:stretch>
            <a:fillRect/>
          </a:stretch>
        </p:blipFill>
        <p:spPr>
          <a:xfrm>
            <a:off x="4863807" y="4266617"/>
            <a:ext cx="3453846" cy="2492958"/>
          </a:xfrm>
          <a:prstGeom prst="rect">
            <a:avLst/>
          </a:prstGeom>
        </p:spPr>
      </p:pic>
      <p:sp>
        <p:nvSpPr>
          <p:cNvPr id="15" name="矩形 14">
            <a:extLst>
              <a:ext uri="{FF2B5EF4-FFF2-40B4-BE49-F238E27FC236}">
                <a16:creationId xmlns:a16="http://schemas.microsoft.com/office/drawing/2014/main" id="{033F8ECF-7DBC-4412-95B2-DD0173601740}"/>
              </a:ext>
            </a:extLst>
          </p:cNvPr>
          <p:cNvSpPr/>
          <p:nvPr/>
        </p:nvSpPr>
        <p:spPr>
          <a:xfrm>
            <a:off x="5413572" y="6125815"/>
            <a:ext cx="2694777" cy="276999"/>
          </a:xfrm>
          <a:prstGeom prst="rect">
            <a:avLst/>
          </a:prstGeom>
        </p:spPr>
        <p:txBody>
          <a:bodyPr wrap="none">
            <a:spAutoFit/>
          </a:bodyPr>
          <a:lstStyle/>
          <a:p>
            <a:r>
              <a:rPr lang="en-US" altLang="zh-CN" sz="1200" dirty="0">
                <a:solidFill>
                  <a:schemeClr val="tx1"/>
                </a:solidFill>
              </a:rPr>
              <a:t>LVK Collaboration, arXiv:2509.04348</a:t>
            </a:r>
            <a:endParaRPr lang="zh-CN" altLang="en-US" sz="120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灯片编号占位符 5"/>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zh-CN" altLang="en-US" sz="1400" dirty="0"/>
              <a:t>8</a:t>
            </a:fld>
            <a:endParaRPr lang="zh-CN" altLang="en-US" sz="1400" dirty="0"/>
          </a:p>
        </p:txBody>
      </p:sp>
      <p:sp>
        <p:nvSpPr>
          <p:cNvPr id="35843" name="Rectangle 2"/>
          <p:cNvSpPr>
            <a:spLocks noGrp="1"/>
          </p:cNvSpPr>
          <p:nvPr>
            <p:ph type="title"/>
          </p:nvPr>
        </p:nvSpPr>
        <p:spPr>
          <a:xfrm>
            <a:off x="323850" y="260350"/>
            <a:ext cx="8540750" cy="792163"/>
          </a:xfrm>
        </p:spPr>
        <p:txBody>
          <a:bodyPr vert="horz" wrap="square" lIns="91440" tIns="45720" rIns="91440" bIns="45720" anchor="ctr" anchorCtr="0"/>
          <a:lstStyle/>
          <a:p>
            <a:pPr eaLnBrk="1" hangingPunct="1"/>
            <a:r>
              <a:rPr lang="en-US" altLang="zh-CN" sz="3600" b="1" dirty="0">
                <a:solidFill>
                  <a:schemeClr val="tx1"/>
                </a:solidFill>
              </a:rPr>
              <a:t>GW sources as ‘standard sirens’</a:t>
            </a:r>
          </a:p>
        </p:txBody>
      </p:sp>
      <p:sp>
        <p:nvSpPr>
          <p:cNvPr id="5123" name="Rectangle 3"/>
          <p:cNvSpPr>
            <a:spLocks noGrp="1" noChangeArrowheads="1"/>
          </p:cNvSpPr>
          <p:nvPr>
            <p:ph idx="1"/>
          </p:nvPr>
        </p:nvSpPr>
        <p:spPr>
          <a:xfrm>
            <a:off x="301625" y="1176655"/>
            <a:ext cx="8747125" cy="5132705"/>
          </a:xfrm>
        </p:spPr>
        <p:txBody>
          <a:bodyPr vert="horz" wrap="square" lIns="91440" tIns="45720" rIns="91440" bIns="45720"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Char char="v"/>
              <a:defRPr/>
            </a:pPr>
            <a:r>
              <a:rPr kumimoji="0" lang="en-US" altLang="zh-CN" sz="2000" b="1" i="0" u="none" strike="noStrike" kern="0" cap="none" spc="0" normalizeH="0" baseline="0" noProof="0" dirty="0">
                <a:ln>
                  <a:noFill/>
                </a:ln>
                <a:solidFill>
                  <a:srgbClr val="000000"/>
                </a:solidFill>
                <a:effectLst/>
                <a:uLnTx/>
                <a:uFillTx/>
                <a:latin typeface="+mn-lt"/>
                <a:ea typeface="+mn-ea"/>
                <a:cs typeface="+mn-cs"/>
              </a:rPr>
              <a:t>In 1986, </a:t>
            </a:r>
            <a:r>
              <a:rPr kumimoji="0" lang="en-US" altLang="zh-CN" sz="2000" b="1" i="0" u="sng" strike="noStrike" kern="0" cap="none" spc="0" normalizeH="0" baseline="0" noProof="0" dirty="0">
                <a:ln>
                  <a:noFill/>
                </a:ln>
                <a:solidFill>
                  <a:srgbClr val="000000"/>
                </a:solidFill>
                <a:effectLst/>
                <a:uLnTx/>
                <a:uFillTx/>
                <a:latin typeface="+mn-lt"/>
                <a:ea typeface="+mn-ea"/>
                <a:cs typeface="+mn-cs"/>
              </a:rPr>
              <a:t>Schutz found that the </a:t>
            </a:r>
            <a:r>
              <a:rPr kumimoji="0" lang="en-US" altLang="zh-CN" sz="2000" b="1" i="0" u="sng" strike="noStrike" kern="0" cap="none" spc="0" normalizeH="0" baseline="0" noProof="0" dirty="0">
                <a:ln>
                  <a:noFill/>
                </a:ln>
                <a:solidFill>
                  <a:srgbClr val="FF0000"/>
                </a:solidFill>
                <a:effectLst/>
                <a:uLnTx/>
                <a:uFillTx/>
                <a:latin typeface="+mn-lt"/>
                <a:ea typeface="+mn-ea"/>
                <a:cs typeface="+mn-cs"/>
              </a:rPr>
              <a:t>luminosity distance </a:t>
            </a:r>
            <a:r>
              <a:rPr kumimoji="0" lang="en-US" altLang="zh-CN" sz="2000" b="1" i="0" u="sng" strike="noStrike" kern="0" cap="none" spc="0" normalizeH="0" baseline="0" noProof="0" dirty="0">
                <a:ln>
                  <a:noFill/>
                </a:ln>
                <a:solidFill>
                  <a:srgbClr val="000000"/>
                </a:solidFill>
                <a:effectLst/>
                <a:uLnTx/>
                <a:uFillTx/>
                <a:latin typeface="+mn-lt"/>
                <a:ea typeface="+mn-ea"/>
                <a:cs typeface="+mn-cs"/>
              </a:rPr>
              <a:t>of the binary neutron stars (or black hole) can be independently determined by observing the GW generated by this system </a:t>
            </a:r>
            <a:r>
              <a:rPr kumimoji="0" lang="en-US" altLang="zh-CN" sz="2000" b="1" i="0" u="none" strike="noStrike" kern="0" cap="none" spc="0" normalizeH="0" baseline="0" noProof="0" dirty="0">
                <a:ln>
                  <a:noFill/>
                </a:ln>
                <a:solidFill>
                  <a:srgbClr val="000000"/>
                </a:solidFill>
                <a:effectLst/>
                <a:uLnTx/>
                <a:uFillTx/>
                <a:latin typeface="+mn-lt"/>
                <a:ea typeface="+mn-ea"/>
                <a:cs typeface="+mn-cs"/>
              </a:rPr>
              <a:t>. </a:t>
            </a:r>
            <a:r>
              <a:rPr kumimoji="0" lang="en-US" altLang="zh-CN" sz="2000" i="0" u="none" strike="noStrike" kern="0" cap="none" spc="0" normalizeH="0" baseline="0" noProof="0" dirty="0">
                <a:ln>
                  <a:noFill/>
                </a:ln>
                <a:solidFill>
                  <a:srgbClr val="000000"/>
                </a:solidFill>
                <a:effectLst/>
                <a:uLnTx/>
                <a:uFillTx/>
                <a:latin typeface="+mn-lt"/>
                <a:ea typeface="+mn-ea"/>
                <a:cs typeface="+mn-cs"/>
              </a:rPr>
              <a:t>If we can also measure the </a:t>
            </a:r>
            <a:r>
              <a:rPr kumimoji="0" lang="en-US" altLang="zh-CN" sz="2000" i="0" u="none" strike="noStrike" kern="0" cap="none" spc="0" normalizeH="0" baseline="0" noProof="0" dirty="0">
                <a:ln>
                  <a:noFill/>
                </a:ln>
                <a:solidFill>
                  <a:srgbClr val="FF0000"/>
                </a:solidFill>
                <a:effectLst/>
                <a:uLnTx/>
                <a:uFillTx/>
                <a:latin typeface="+mn-lt"/>
                <a:ea typeface="+mn-ea"/>
                <a:cs typeface="+mn-cs"/>
              </a:rPr>
              <a:t>redshift</a:t>
            </a:r>
            <a:r>
              <a:rPr kumimoji="0" lang="en-US" altLang="zh-CN" sz="2000" i="0" u="none" strike="noStrike" kern="0" cap="none" spc="0" normalizeH="0" baseline="0" noProof="0" dirty="0">
                <a:ln>
                  <a:noFill/>
                </a:ln>
                <a:solidFill>
                  <a:schemeClr val="tx1"/>
                </a:solidFill>
                <a:effectLst/>
                <a:uLnTx/>
                <a:uFillTx/>
                <a:latin typeface="+mn-lt"/>
                <a:ea typeface="+mn-ea"/>
                <a:cs typeface="+mn-cs"/>
              </a:rPr>
              <a:t> </a:t>
            </a:r>
            <a:r>
              <a:rPr kumimoji="0" lang="en-US" altLang="zh-CN" sz="2000" i="0" u="none" strike="noStrike" kern="0" cap="none" spc="0" normalizeH="0" baseline="0" noProof="0" dirty="0">
                <a:ln>
                  <a:noFill/>
                </a:ln>
                <a:solidFill>
                  <a:srgbClr val="000000"/>
                </a:solidFill>
                <a:effectLst/>
                <a:uLnTx/>
                <a:uFillTx/>
                <a:latin typeface="+mn-lt"/>
                <a:ea typeface="+mn-ea"/>
                <a:cs typeface="+mn-cs"/>
              </a:rPr>
              <a:t>(how?)</a:t>
            </a:r>
            <a:r>
              <a:rPr kumimoji="0" lang="en-US" sz="2000" i="0" u="none" strike="noStrike" kern="0" cap="none" spc="0" normalizeH="0" baseline="0" noProof="0" dirty="0">
                <a:ln>
                  <a:noFill/>
                </a:ln>
                <a:solidFill>
                  <a:srgbClr val="000000"/>
                </a:solidFill>
                <a:effectLst/>
                <a:uLnTx/>
                <a:uFillTx/>
                <a:latin typeface="+mn-lt"/>
                <a:ea typeface="+mn-ea"/>
                <a:cs typeface="+mn-cs"/>
              </a:rPr>
              <a:t>, </a:t>
            </a:r>
            <a:r>
              <a:rPr kumimoji="0" lang="en-US" altLang="zh-CN" sz="2000" i="0" u="none" strike="noStrike" kern="0" cap="none" spc="0" normalizeH="0" baseline="0" noProof="0" dirty="0">
                <a:ln>
                  <a:noFill/>
                </a:ln>
                <a:solidFill>
                  <a:srgbClr val="000000"/>
                </a:solidFill>
                <a:effectLst/>
                <a:uLnTx/>
                <a:uFillTx/>
                <a:latin typeface="+mn-lt"/>
                <a:ea typeface="+mn-ea"/>
                <a:cs typeface="+mn-cs"/>
              </a:rPr>
              <a:t>the </a:t>
            </a:r>
            <a:r>
              <a:rPr kumimoji="0" lang="en-US" altLang="zh-CN" sz="2000" i="0" u="none" strike="noStrike" kern="0" cap="none" spc="0" normalizeH="0" baseline="0" noProof="0" dirty="0">
                <a:ln>
                  <a:noFill/>
                </a:ln>
                <a:solidFill>
                  <a:srgbClr val="FF0000"/>
                </a:solidFill>
                <a:effectLst/>
                <a:uLnTx/>
                <a:uFillTx/>
                <a:latin typeface="+mn-lt"/>
                <a:ea typeface="+mn-ea"/>
                <a:cs typeface="+mn-cs"/>
              </a:rPr>
              <a:t>d</a:t>
            </a:r>
            <a:r>
              <a:rPr kumimoji="0" lang="en-US" altLang="zh-CN" sz="1400" i="0" u="none" strike="noStrike" kern="0" cap="none" spc="0" normalizeH="0" baseline="0" noProof="0" dirty="0">
                <a:ln>
                  <a:noFill/>
                </a:ln>
                <a:solidFill>
                  <a:srgbClr val="FF0000"/>
                </a:solidFill>
                <a:effectLst/>
                <a:uLnTx/>
                <a:uFillTx/>
                <a:latin typeface="+mn-lt"/>
                <a:ea typeface="+mn-ea"/>
                <a:cs typeface="+mn-cs"/>
              </a:rPr>
              <a:t>L</a:t>
            </a:r>
            <a:r>
              <a:rPr kumimoji="0" lang="en-US" altLang="zh-CN" sz="2000" i="0" u="none" strike="noStrike" kern="0" cap="none" spc="0" normalizeH="0" baseline="0" noProof="0" dirty="0">
                <a:ln>
                  <a:noFill/>
                </a:ln>
                <a:solidFill>
                  <a:srgbClr val="FF0000"/>
                </a:solidFill>
                <a:effectLst/>
                <a:uLnTx/>
                <a:uFillTx/>
                <a:latin typeface="+mn-lt"/>
                <a:ea typeface="+mn-ea"/>
                <a:cs typeface="+mn-cs"/>
              </a:rPr>
              <a:t>-z</a:t>
            </a:r>
            <a:r>
              <a:rPr kumimoji="0" lang="en-US" altLang="zh-CN" sz="2000" i="0" u="none" strike="noStrike" kern="0" cap="none" spc="0" normalizeH="0" baseline="0" noProof="0" dirty="0">
                <a:ln>
                  <a:noFill/>
                </a:ln>
                <a:solidFill>
                  <a:srgbClr val="000000"/>
                </a:solidFill>
                <a:effectLst/>
                <a:uLnTx/>
                <a:uFillTx/>
                <a:latin typeface="+mn-lt"/>
                <a:ea typeface="+mn-ea"/>
                <a:cs typeface="+mn-cs"/>
              </a:rPr>
              <a:t> relation can be used to study the evolution of universe. This is the so-called: </a:t>
            </a:r>
            <a:r>
              <a:rPr kumimoji="0" lang="en-US" altLang="zh-CN" sz="2000" i="0" u="none" strike="noStrike" kern="0" cap="none" spc="0" normalizeH="0" baseline="0" noProof="0" dirty="0">
                <a:ln>
                  <a:noFill/>
                </a:ln>
                <a:solidFill>
                  <a:srgbClr val="FF0000"/>
                </a:solidFill>
                <a:effectLst/>
                <a:uLnTx/>
                <a:uFillTx/>
                <a:latin typeface="+mn-lt"/>
                <a:ea typeface="+mn-ea"/>
                <a:cs typeface="+mn-cs"/>
              </a:rPr>
              <a:t>standard sirens</a:t>
            </a:r>
            <a:r>
              <a:rPr kumimoji="0" lang="en-US" altLang="zh-CN" sz="2000" i="0" u="none" strike="noStrike" kern="0" cap="none" spc="0" normalizeH="0" baseline="0" noProof="0" dirty="0">
                <a:ln>
                  <a:noFill/>
                </a:ln>
                <a:solidFill>
                  <a:schemeClr val="tx1"/>
                </a:solidFill>
                <a:effectLst/>
                <a:uLnTx/>
                <a:uFillTx/>
                <a:latin typeface="+mn-lt"/>
                <a:ea typeface="+mn-ea"/>
                <a:cs typeface="+mn-cs"/>
              </a:rPr>
              <a:t>.</a:t>
            </a:r>
            <a:r>
              <a:rPr kumimoji="0" lang="zh-CN" altLang="en-US" sz="2000" i="0" u="none" strike="noStrike" kern="0" cap="none" spc="0" normalizeH="0" baseline="0" noProof="0" dirty="0">
                <a:ln>
                  <a:noFill/>
                </a:ln>
                <a:solidFill>
                  <a:schemeClr val="tx1"/>
                </a:solidFill>
                <a:effectLst/>
                <a:uLnTx/>
                <a:uFillTx/>
                <a:latin typeface="+mn-lt"/>
                <a:ea typeface="+mn-ea"/>
                <a:cs typeface="+mn-cs"/>
              </a:rPr>
              <a:t> </a:t>
            </a:r>
            <a:r>
              <a:rPr kumimoji="0" lang="en-US" altLang="zh-CN" sz="1600" i="0" u="none" strike="noStrike" kern="0" cap="none" spc="0" normalizeH="0" baseline="0" noProof="0" dirty="0">
                <a:ln>
                  <a:noFill/>
                </a:ln>
                <a:solidFill>
                  <a:srgbClr val="057508"/>
                </a:solidFill>
                <a:effectLst/>
                <a:uLnTx/>
                <a:uFillTx/>
                <a:latin typeface="+mn-lt"/>
                <a:ea typeface="+mn-ea"/>
                <a:cs typeface="+mn-cs"/>
              </a:rPr>
              <a:t>(Schutz,Nature,1986)</a:t>
            </a: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None/>
              <a:defRPr/>
            </a:pPr>
            <a:endParaRPr kumimoji="0" lang="zh-CN" altLang="en-US" sz="2000" i="0" u="none" strike="noStrike" kern="0" cap="none" spc="0" normalizeH="0" baseline="0" noProof="0" dirty="0">
              <a:ln>
                <a:noFill/>
              </a:ln>
              <a:solidFill>
                <a:schemeClr val="hlink"/>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None/>
              <a:defRPr/>
            </a:pPr>
            <a:r>
              <a:rPr kumimoji="0" lang="en-US" altLang="zh-CN" sz="2800" i="0" u="none" strike="noStrike" kern="0" cap="none" spc="0" normalizeH="0" baseline="0" noProof="0" dirty="0">
                <a:ln>
                  <a:noFill/>
                </a:ln>
                <a:solidFill>
                  <a:srgbClr val="FF0000"/>
                </a:solidFill>
                <a:effectLst/>
                <a:uLnTx/>
                <a:uFillTx/>
                <a:latin typeface="+mn-lt"/>
                <a:ea typeface="+mn-ea"/>
                <a:cs typeface="+mn-cs"/>
              </a:rPr>
              <a:t>Characters</a:t>
            </a:r>
            <a:r>
              <a:rPr kumimoji="0" lang="zh-CN" altLang="en-US" sz="2800" i="0" u="none" strike="noStrike" kern="0" cap="none" spc="0" normalizeH="0" baseline="0" noProof="0" dirty="0">
                <a:ln>
                  <a:noFill/>
                </a:ln>
                <a:solidFill>
                  <a:srgbClr val="FF0000"/>
                </a:solidFill>
                <a:effectLst/>
                <a:uLnTx/>
                <a:uFillTx/>
                <a:latin typeface="+mn-lt"/>
                <a:ea typeface="+mn-ea"/>
                <a:cs typeface="+mn-cs"/>
              </a:rPr>
              <a:t>：</a:t>
            </a:r>
            <a:endParaRPr kumimoji="0" lang="zh-CN" altLang="en-US" sz="2000"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None/>
              <a:defRPr/>
            </a:pPr>
            <a:r>
              <a:rPr kumimoji="0" lang="en-US" altLang="zh-CN" sz="2000" i="0" u="none" strike="noStrike" kern="0" cap="none" spc="0" normalizeH="0" baseline="0" noProof="0" dirty="0">
                <a:ln>
                  <a:noFill/>
                </a:ln>
                <a:solidFill>
                  <a:srgbClr val="FF0000"/>
                </a:solidFill>
                <a:effectLst/>
                <a:uLnTx/>
                <a:uFillTx/>
                <a:latin typeface="+mn-lt"/>
                <a:ea typeface="+mn-ea"/>
                <a:cs typeface="+mn-cs"/>
              </a:rPr>
              <a:t>1. non-EM method</a:t>
            </a: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None/>
              <a:defRPr/>
            </a:pPr>
            <a:endParaRPr kumimoji="0" lang="en-US" altLang="zh-CN" sz="2000"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None/>
              <a:defRPr/>
            </a:pPr>
            <a:r>
              <a:rPr kumimoji="0" lang="en-US" altLang="zh-CN" sz="2000" i="0" u="none" strike="noStrike" kern="0" cap="none" spc="0" normalizeH="0" baseline="0" noProof="0" dirty="0">
                <a:ln>
                  <a:noFill/>
                </a:ln>
                <a:solidFill>
                  <a:srgbClr val="FF0000"/>
                </a:solidFill>
                <a:effectLst/>
                <a:uLnTx/>
                <a:uFillTx/>
                <a:latin typeface="+mn-lt"/>
                <a:ea typeface="+mn-ea"/>
                <a:cs typeface="+mn-cs"/>
              </a:rPr>
              <a:t>2. independent of </a:t>
            </a: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None/>
              <a:defRPr/>
            </a:pPr>
            <a:r>
              <a:rPr kumimoji="0" lang="en-US" altLang="zh-CN" sz="2000" i="0" u="none" strike="noStrike" kern="0" cap="none" spc="0" normalizeH="0" baseline="0" noProof="0" dirty="0">
                <a:ln>
                  <a:noFill/>
                </a:ln>
                <a:solidFill>
                  <a:srgbClr val="FF0000"/>
                </a:solidFill>
                <a:effectLst/>
                <a:uLnTx/>
                <a:uFillTx/>
                <a:latin typeface="+mn-lt"/>
                <a:ea typeface="+mn-ea"/>
                <a:cs typeface="+mn-cs"/>
              </a:rPr>
              <a:t>“cosmic distance </a:t>
            </a: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None/>
              <a:defRPr/>
            </a:pPr>
            <a:r>
              <a:rPr kumimoji="0" lang="en-US" altLang="zh-CN" sz="2000" i="0" u="none" strike="noStrike" kern="0" cap="none" spc="0" normalizeH="0" baseline="0" noProof="0" dirty="0">
                <a:ln>
                  <a:noFill/>
                </a:ln>
                <a:solidFill>
                  <a:srgbClr val="FF0000"/>
                </a:solidFill>
                <a:effectLst/>
                <a:uLnTx/>
                <a:uFillTx/>
                <a:latin typeface="+mn-lt"/>
                <a:ea typeface="+mn-ea"/>
                <a:cs typeface="+mn-cs"/>
              </a:rPr>
              <a:t>ladder”</a:t>
            </a:r>
            <a:endParaRPr kumimoji="0" lang="en-US" altLang="zh-CN" sz="2000" b="1"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Char char="v"/>
              <a:defRPr/>
            </a:pPr>
            <a:endParaRPr kumimoji="0" lang="zh-CN" altLang="en-US" sz="2000" b="1" i="0" u="none" strike="noStrike" kern="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None/>
              <a:defRPr/>
            </a:pPr>
            <a:endParaRPr kumimoji="0" lang="en-US" altLang="zh-CN" sz="2000" b="0" i="0" u="none" strike="noStrike" kern="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75000"/>
              <a:buFont typeface="Wingdings" panose="05000000000000000000" pitchFamily="2" charset="2"/>
              <a:buNone/>
              <a:defRPr/>
            </a:pPr>
            <a:endParaRPr kumimoji="0" lang="en-US" altLang="zh-CN" sz="2000" b="0" i="0" u="none" strike="noStrike" kern="0" cap="none" spc="0" normalizeH="0" baseline="0" noProof="0" dirty="0">
              <a:ln>
                <a:noFill/>
              </a:ln>
              <a:solidFill>
                <a:schemeClr val="tx1"/>
              </a:solidFill>
              <a:effectLst>
                <a:outerShdw blurRad="38100" dist="38100" dir="2700000" algn="tl">
                  <a:srgbClr val="C0C0C0"/>
                </a:outerShdw>
              </a:effectLst>
              <a:uLnTx/>
              <a:uFillTx/>
              <a:latin typeface="+mn-lt"/>
              <a:ea typeface="+mn-ea"/>
              <a:cs typeface="+mn-cs"/>
            </a:endParaRPr>
          </a:p>
        </p:txBody>
      </p:sp>
      <p:pic>
        <p:nvPicPr>
          <p:cNvPr id="35845" name="Picture 7"/>
          <p:cNvPicPr>
            <a:picLocks noChangeAspect="1"/>
          </p:cNvPicPr>
          <p:nvPr/>
        </p:nvPicPr>
        <p:blipFill>
          <a:blip r:embed="rId3" cstate="print"/>
          <a:stretch>
            <a:fillRect/>
          </a:stretch>
        </p:blipFill>
        <p:spPr>
          <a:xfrm>
            <a:off x="683895" y="5300980"/>
            <a:ext cx="1190625" cy="1266825"/>
          </a:xfrm>
          <a:prstGeom prst="rect">
            <a:avLst/>
          </a:prstGeom>
          <a:noFill/>
          <a:ln w="9525">
            <a:noFill/>
          </a:ln>
        </p:spPr>
      </p:pic>
      <p:graphicFrame>
        <p:nvGraphicFramePr>
          <p:cNvPr id="2" name="对象 1"/>
          <p:cNvGraphicFramePr/>
          <p:nvPr/>
        </p:nvGraphicFramePr>
        <p:xfrm>
          <a:off x="2628265" y="2961005"/>
          <a:ext cx="6395085" cy="3606800"/>
        </p:xfrm>
        <a:graphic>
          <a:graphicData uri="http://schemas.openxmlformats.org/presentationml/2006/ole">
            <mc:AlternateContent xmlns:mc="http://schemas.openxmlformats.org/markup-compatibility/2006">
              <mc:Choice xmlns:v="urn:schemas-microsoft-com:vml" Requires="v">
                <p:oleObj spid="_x0000_s3164" r:id="rId4" imgW="9296400" imgH="5924550" progId="PBrush">
                  <p:embed/>
                </p:oleObj>
              </mc:Choice>
              <mc:Fallback>
                <p:oleObj r:id="rId4" imgW="9296400" imgH="5924550" progId="PBrush">
                  <p:embed/>
                  <p:pic>
                    <p:nvPicPr>
                      <p:cNvPr id="0" name="图片 3072"/>
                      <p:cNvPicPr/>
                      <p:nvPr/>
                    </p:nvPicPr>
                    <p:blipFill>
                      <a:blip r:embed="rId5"/>
                      <a:stretch>
                        <a:fillRect/>
                      </a:stretch>
                    </p:blipFill>
                    <p:spPr>
                      <a:xfrm>
                        <a:off x="2628265" y="2961005"/>
                        <a:ext cx="6395085" cy="3606800"/>
                      </a:xfrm>
                      <a:prstGeom prst="rect">
                        <a:avLst/>
                      </a:prstGeom>
                      <a:noFill/>
                      <a:ln w="9525">
                        <a:noFill/>
                      </a:ln>
                    </p:spPr>
                  </p:pic>
                </p:oleObj>
              </mc:Fallback>
            </mc:AlternateContent>
          </a:graphicData>
        </a:graphic>
      </p:graphicFrame>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p:cNvSpPr>
            <a:spLocks noGrp="1"/>
          </p:cNvSpPr>
          <p:nvPr>
            <p:ph type="title"/>
          </p:nvPr>
        </p:nvSpPr>
        <p:spPr>
          <a:xfrm>
            <a:off x="323850" y="0"/>
            <a:ext cx="8540750" cy="981075"/>
          </a:xfrm>
        </p:spPr>
        <p:txBody>
          <a:bodyPr vert="horz" wrap="square" lIns="91440" tIns="45720" rIns="91440" bIns="45720" anchor="ctr" anchorCtr="0"/>
          <a:lstStyle/>
          <a:p>
            <a:pPr eaLnBrk="1" hangingPunct="1"/>
            <a:r>
              <a:rPr lang="en-US" altLang="zh-CN" sz="4000" b="1" dirty="0">
                <a:solidFill>
                  <a:srgbClr val="2004EC"/>
                </a:solidFill>
              </a:rPr>
              <a:t>GW sources as ‘standard sirens’</a:t>
            </a:r>
            <a:endParaRPr lang="zh-CN" altLang="en-US" sz="4000" dirty="0">
              <a:solidFill>
                <a:srgbClr val="2004EC"/>
              </a:solidFill>
            </a:endParaRPr>
          </a:p>
        </p:txBody>
      </p:sp>
      <p:sp>
        <p:nvSpPr>
          <p:cNvPr id="3" name="内容占位符 2"/>
          <p:cNvSpPr>
            <a:spLocks noGrp="1"/>
          </p:cNvSpPr>
          <p:nvPr>
            <p:ph idx="1"/>
          </p:nvPr>
        </p:nvSpPr>
        <p:spPr>
          <a:xfrm>
            <a:off x="0" y="981075"/>
            <a:ext cx="9144000" cy="4751388"/>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a:pPr>
            <a:r>
              <a:rPr kumimoji="0" lang="en-US" altLang="zh-CN" sz="3200" b="1" i="0" u="none" strike="noStrike" kern="0" cap="none" spc="0" normalizeH="0" baseline="0" noProof="0" dirty="0">
                <a:ln>
                  <a:noFill/>
                </a:ln>
                <a:solidFill>
                  <a:srgbClr val="000000"/>
                </a:solidFill>
                <a:effectLst/>
                <a:uLnTx/>
                <a:uFillTx/>
                <a:latin typeface="+mn-lt"/>
                <a:ea typeface="+mn-ea"/>
                <a:cs typeface="+mn-cs"/>
              </a:rPr>
              <a:t>How to determine the ‘distance’</a:t>
            </a:r>
            <a:r>
              <a:rPr kumimoji="0" lang="zh-CN" altLang="en-US" sz="3200" b="1" i="0" u="none" strike="noStrike" kern="0" cap="none" spc="0" normalizeH="0" baseline="0" noProof="0" dirty="0">
                <a:ln>
                  <a:noFill/>
                </a:ln>
                <a:solidFill>
                  <a:srgbClr val="000000"/>
                </a:solidFill>
                <a:effectLst/>
                <a:uLnTx/>
                <a:uFillTx/>
                <a:latin typeface="+mn-lt"/>
                <a:ea typeface="+mn-ea"/>
                <a:cs typeface="+mn-cs"/>
              </a:rPr>
              <a:t>？</a:t>
            </a:r>
            <a:endParaRPr kumimoji="0" lang="en-US" altLang="zh-CN" sz="3200" b="1" i="0" u="none" strike="noStrike" kern="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AutoNum type="arabicPeriod"/>
              <a:defRPr/>
            </a:pPr>
            <a:endParaRPr kumimoji="0" lang="en-US" altLang="zh-CN"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a:pPr>
            <a:r>
              <a:rPr kumimoji="0" lang="en-US" altLang="zh-CN" sz="1800" b="1" i="0" u="none" strike="noStrike" kern="0" cap="none" spc="0" normalizeH="0" baseline="0" noProof="0" dirty="0">
                <a:ln>
                  <a:noFill/>
                </a:ln>
                <a:solidFill>
                  <a:srgbClr val="FF0000"/>
                </a:solidFill>
                <a:effectLst/>
                <a:uLnTx/>
                <a:uFillTx/>
                <a:latin typeface="+mj-lt"/>
                <a:ea typeface="华文琥珀" panose="02010800040101010101" pitchFamily="2" charset="-122"/>
                <a:cs typeface="+mn-cs"/>
              </a:rPr>
              <a:t>By amplitude and phase of GW</a:t>
            </a:r>
            <a:r>
              <a:rPr kumimoji="0" lang="zh-CN" altLang="en-US" sz="1800" b="1" i="0" u="none" strike="noStrike" kern="0" cap="none" spc="0" normalizeH="0" baseline="0" noProof="0" dirty="0">
                <a:ln>
                  <a:noFill/>
                </a:ln>
                <a:solidFill>
                  <a:srgbClr val="FF0000"/>
                </a:solidFill>
                <a:effectLst/>
                <a:uLnTx/>
                <a:uFillTx/>
                <a:latin typeface="+mj-lt"/>
                <a:ea typeface="华文琥珀" panose="02010800040101010101" pitchFamily="2" charset="-122"/>
                <a:cs typeface="+mn-cs"/>
              </a:rPr>
              <a:t> </a:t>
            </a:r>
            <a:r>
              <a:rPr kumimoji="0" lang="en-US" altLang="zh-CN" sz="1800" b="1" i="0" u="none" strike="noStrike" kern="0" cap="none" spc="0" normalizeH="0" baseline="0" noProof="0" dirty="0">
                <a:ln>
                  <a:noFill/>
                </a:ln>
                <a:solidFill>
                  <a:srgbClr val="FF0000"/>
                </a:solidFill>
                <a:effectLst/>
                <a:uLnTx/>
                <a:uFillTx/>
                <a:latin typeface="+mj-lt"/>
                <a:ea typeface="华文琥珀" panose="02010800040101010101" pitchFamily="2" charset="-122"/>
                <a:cs typeface="+mn-cs"/>
              </a:rPr>
              <a:t>(</a:t>
            </a:r>
            <a:r>
              <a:rPr kumimoji="0" lang="en-US" altLang="zh-CN" sz="1800" b="1" i="0" u="none" strike="noStrike" kern="0" cap="none" spc="0" normalizeH="0" baseline="0" noProof="0" dirty="0" err="1">
                <a:ln>
                  <a:noFill/>
                </a:ln>
                <a:solidFill>
                  <a:srgbClr val="FF0000"/>
                </a:solidFill>
                <a:effectLst/>
                <a:uLnTx/>
                <a:uFillTx/>
                <a:latin typeface="+mj-lt"/>
                <a:ea typeface="华文琥珀" panose="02010800040101010101" pitchFamily="2" charset="-122"/>
                <a:cs typeface="+mn-cs"/>
              </a:rPr>
              <a:t>Schutz</a:t>
            </a:r>
            <a:r>
              <a:rPr kumimoji="0" lang="en-US" altLang="zh-CN" sz="1800" b="1" i="0" u="none" strike="noStrike" kern="0" cap="none" spc="0" normalizeH="0" baseline="0" noProof="0" dirty="0">
                <a:ln>
                  <a:noFill/>
                </a:ln>
                <a:solidFill>
                  <a:srgbClr val="FF0000"/>
                </a:solidFill>
                <a:effectLst/>
                <a:uLnTx/>
                <a:uFillTx/>
                <a:latin typeface="+mj-lt"/>
                <a:ea typeface="华文琥珀" panose="02010800040101010101" pitchFamily="2" charset="-122"/>
                <a:cs typeface="+mn-cs"/>
              </a:rPr>
              <a:t>, 1986)</a:t>
            </a: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endParaRPr kumimoji="0" lang="en-US" altLang="zh-CN" sz="1800" b="1"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endParaRPr kumimoji="0" lang="en-US" altLang="zh-CN" sz="1800" b="1"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endParaRPr kumimoji="0" lang="en-US" altLang="zh-CN" sz="1800" b="1"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endParaRPr kumimoji="0" lang="en-US" altLang="zh-CN" sz="1800" b="1"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endParaRPr kumimoji="0" lang="en-US" altLang="zh-CN" sz="1800" b="1"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endParaRPr kumimoji="0" lang="en-US" altLang="zh-CN" sz="1800" b="1"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a:pPr>
            <a:endParaRPr kumimoji="0" lang="en-US" altLang="zh-CN" sz="1800" b="1" i="0" u="none" strike="noStrike" kern="0" cap="none" spc="0" normalizeH="0" baseline="0" noProof="0" dirty="0">
              <a:ln>
                <a:noFill/>
              </a:ln>
              <a:solidFill>
                <a:schemeClr val="accent2">
                  <a:lumMod val="75000"/>
                </a:schemeClr>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a:pPr>
            <a:r>
              <a:rPr kumimoji="0" lang="en-US" altLang="zh-CN" sz="1800" b="1" i="0" u="none" strike="noStrike" kern="0" cap="none" spc="0" normalizeH="0" baseline="0" noProof="0" dirty="0">
                <a:ln>
                  <a:noFill/>
                </a:ln>
                <a:solidFill>
                  <a:schemeClr val="accent2">
                    <a:lumMod val="75000"/>
                  </a:schemeClr>
                </a:solidFill>
                <a:effectLst/>
                <a:uLnTx/>
                <a:uFillTx/>
                <a:latin typeface="+mj-lt"/>
                <a:ea typeface="华文琥珀" panose="02010800040101010101" pitchFamily="2" charset="-122"/>
                <a:cs typeface="+mn-cs"/>
              </a:rPr>
              <a:t>By </a:t>
            </a:r>
            <a:r>
              <a:rPr kumimoji="0" lang="en-US" altLang="zh-CN" sz="1800" b="1" i="0" u="none" strike="noStrike" kern="0" cap="none" spc="0" normalizeH="0" baseline="0" noProof="0" dirty="0" err="1">
                <a:ln>
                  <a:noFill/>
                </a:ln>
                <a:solidFill>
                  <a:schemeClr val="accent2">
                    <a:lumMod val="75000"/>
                  </a:schemeClr>
                </a:solidFill>
                <a:effectLst/>
                <a:uLnTx/>
                <a:uFillTx/>
                <a:latin typeface="+mj-lt"/>
                <a:ea typeface="华文琥珀" panose="02010800040101010101" pitchFamily="2" charset="-122"/>
                <a:cs typeface="+mn-cs"/>
              </a:rPr>
              <a:t>lensed</a:t>
            </a:r>
            <a:r>
              <a:rPr kumimoji="0" lang="en-US" altLang="zh-CN" sz="1800" b="1" i="0" u="none" strike="noStrike" kern="0" cap="none" spc="0" normalizeH="0" baseline="0" noProof="0" dirty="0">
                <a:ln>
                  <a:noFill/>
                </a:ln>
                <a:solidFill>
                  <a:schemeClr val="accent2">
                    <a:lumMod val="75000"/>
                  </a:schemeClr>
                </a:solidFill>
                <a:effectLst/>
                <a:uLnTx/>
                <a:uFillTx/>
                <a:latin typeface="+mj-lt"/>
                <a:ea typeface="华文琥珀" panose="02010800040101010101" pitchFamily="2" charset="-122"/>
                <a:cs typeface="+mn-cs"/>
              </a:rPr>
              <a:t> GW events</a:t>
            </a:r>
            <a:r>
              <a:rPr kumimoji="0" lang="zh-CN" altLang="en-US" sz="1800" b="1" i="0" u="none" strike="noStrike" kern="0" cap="none" spc="0" normalizeH="0" baseline="0" noProof="0" dirty="0">
                <a:ln>
                  <a:noFill/>
                </a:ln>
                <a:solidFill>
                  <a:schemeClr val="accent2">
                    <a:lumMod val="75000"/>
                  </a:schemeClr>
                </a:solidFill>
                <a:effectLst/>
                <a:uLnTx/>
                <a:uFillTx/>
                <a:latin typeface="+mj-lt"/>
                <a:ea typeface="华文琥珀" panose="02010800040101010101" pitchFamily="2" charset="-122"/>
                <a:cs typeface="+mn-cs"/>
              </a:rPr>
              <a:t> </a:t>
            </a:r>
            <a:r>
              <a:rPr kumimoji="0" lang="en-US" altLang="zh-CN" sz="1800" b="1" i="0" u="none" strike="noStrike" kern="0" cap="none" spc="0" normalizeH="0" baseline="0" noProof="0" dirty="0">
                <a:ln>
                  <a:noFill/>
                </a:ln>
                <a:solidFill>
                  <a:schemeClr val="accent2">
                    <a:lumMod val="75000"/>
                  </a:schemeClr>
                </a:solidFill>
                <a:effectLst/>
                <a:uLnTx/>
                <a:uFillTx/>
                <a:latin typeface="+mj-lt"/>
                <a:ea typeface="华文琥珀" panose="02010800040101010101" pitchFamily="2" charset="-122"/>
                <a:cs typeface="+mn-cs"/>
              </a:rPr>
              <a:t>(Liao et al. 2017)</a:t>
            </a: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endParaRPr kumimoji="0" lang="en-US" altLang="zh-CN" sz="1800" b="1"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endParaRPr kumimoji="0" lang="en-US" altLang="zh-CN" sz="1800" b="1" i="0" u="none" strike="noStrike" kern="0" cap="none" spc="0" normalizeH="0" baseline="0" noProof="0" dirty="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5000"/>
              <a:buFont typeface="Arial" panose="020B0604020202020204" pitchFamily="34" charset="0"/>
              <a:buChar char="•"/>
              <a:defRPr/>
            </a:pPr>
            <a:endParaRPr kumimoji="0" lang="en-US" altLang="zh-CN" sz="1800" b="1" i="0" u="none" strike="noStrike" kern="0" cap="none" spc="0" normalizeH="0" baseline="0" noProof="0" dirty="0">
              <a:ln>
                <a:noFill/>
              </a:ln>
              <a:solidFill>
                <a:schemeClr val="accent2">
                  <a:lumMod val="75000"/>
                </a:schemeClr>
              </a:solidFill>
              <a:effectLst>
                <a:outerShdw blurRad="38100" dist="38100" dir="2700000" algn="tl">
                  <a:srgbClr val="C0C0C0"/>
                </a:outerShdw>
              </a:effectLst>
              <a:uLnTx/>
              <a:uFillTx/>
              <a:latin typeface="+mn-lt"/>
              <a:ea typeface="+mn-ea"/>
              <a:cs typeface="+mn-cs"/>
            </a:endParaRPr>
          </a:p>
        </p:txBody>
      </p:sp>
      <p:sp>
        <p:nvSpPr>
          <p:cNvPr id="36868" name="灯片编号占位符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zh-CN" altLang="en-US" sz="1400" dirty="0"/>
              <a:t>9</a:t>
            </a:fld>
            <a:endParaRPr lang="zh-CN" altLang="en-US" sz="1400" dirty="0"/>
          </a:p>
        </p:txBody>
      </p:sp>
      <p:pic>
        <p:nvPicPr>
          <p:cNvPr id="36869" name="Picture 3"/>
          <p:cNvPicPr>
            <a:picLocks noChangeAspect="1"/>
          </p:cNvPicPr>
          <p:nvPr/>
        </p:nvPicPr>
        <p:blipFill>
          <a:blip r:embed="rId2" cstate="print"/>
          <a:stretch>
            <a:fillRect/>
          </a:stretch>
        </p:blipFill>
        <p:spPr>
          <a:xfrm>
            <a:off x="0" y="2420938"/>
            <a:ext cx="7164388" cy="1835150"/>
          </a:xfrm>
          <a:prstGeom prst="rect">
            <a:avLst/>
          </a:prstGeom>
          <a:noFill/>
          <a:ln w="9525">
            <a:noFill/>
          </a:ln>
        </p:spPr>
      </p:pic>
      <p:pic>
        <p:nvPicPr>
          <p:cNvPr id="36870" name="Picture 7"/>
          <p:cNvPicPr>
            <a:picLocks noChangeAspect="1"/>
          </p:cNvPicPr>
          <p:nvPr/>
        </p:nvPicPr>
        <p:blipFill>
          <a:blip r:embed="rId3" cstate="print"/>
          <a:stretch>
            <a:fillRect/>
          </a:stretch>
        </p:blipFill>
        <p:spPr>
          <a:xfrm>
            <a:off x="323850" y="4941888"/>
            <a:ext cx="3706813" cy="1916112"/>
          </a:xfrm>
          <a:prstGeom prst="rect">
            <a:avLst/>
          </a:prstGeom>
          <a:noFill/>
          <a:ln w="9525">
            <a:noFill/>
          </a:ln>
        </p:spPr>
      </p:pic>
      <p:sp>
        <p:nvSpPr>
          <p:cNvPr id="10" name="下箭头 9"/>
          <p:cNvSpPr/>
          <p:nvPr/>
        </p:nvSpPr>
        <p:spPr bwMode="auto">
          <a:xfrm>
            <a:off x="5724525" y="2205038"/>
            <a:ext cx="576263" cy="144463"/>
          </a:xfrm>
          <a:prstGeom prst="downArrow">
            <a:avLst/>
          </a:prstGeom>
          <a:noFill/>
          <a:ln w="9525" cap="flat" cmpd="sng" algn="ctr">
            <a:noFill/>
            <a:prstDash val="solid"/>
            <a:round/>
            <a:headEnd type="none" w="med" len="med"/>
            <a:tailEnd type="none" w="med" len="me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36872" name="Picture 6"/>
          <p:cNvPicPr>
            <a:picLocks noChangeAspect="1"/>
          </p:cNvPicPr>
          <p:nvPr/>
        </p:nvPicPr>
        <p:blipFill>
          <a:blip r:embed="rId4" cstate="print"/>
          <a:stretch>
            <a:fillRect/>
          </a:stretch>
        </p:blipFill>
        <p:spPr>
          <a:xfrm>
            <a:off x="6156325" y="1484313"/>
            <a:ext cx="2987675" cy="1871662"/>
          </a:xfrm>
          <a:prstGeom prst="rect">
            <a:avLst/>
          </a:prstGeom>
          <a:noFill/>
          <a:ln w="9525">
            <a:noFill/>
          </a:ln>
        </p:spPr>
      </p:pic>
      <p:pic>
        <p:nvPicPr>
          <p:cNvPr id="36873" name="Picture 2"/>
          <p:cNvPicPr>
            <a:picLocks noChangeAspect="1"/>
          </p:cNvPicPr>
          <p:nvPr/>
        </p:nvPicPr>
        <p:blipFill>
          <a:blip r:embed="rId5" cstate="print"/>
          <a:stretch>
            <a:fillRect/>
          </a:stretch>
        </p:blipFill>
        <p:spPr>
          <a:xfrm>
            <a:off x="4356100" y="4221163"/>
            <a:ext cx="4787900" cy="2636837"/>
          </a:xfrm>
          <a:prstGeom prst="rect">
            <a:avLst/>
          </a:prstGeom>
          <a:noFill/>
          <a:ln w="9525">
            <a:noFill/>
          </a:ln>
        </p:spPr>
      </p:pic>
      <p:sp>
        <p:nvSpPr>
          <p:cNvPr id="11" name="右箭头 10"/>
          <p:cNvSpPr/>
          <p:nvPr/>
        </p:nvSpPr>
        <p:spPr bwMode="auto">
          <a:xfrm>
            <a:off x="5219700" y="1989138"/>
            <a:ext cx="720725" cy="287338"/>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12" name="Rectangle 2"/>
          <p:cNvSpPr txBox="1"/>
          <p:nvPr/>
        </p:nvSpPr>
        <p:spPr>
          <a:xfrm>
            <a:off x="5148064" y="6453336"/>
            <a:ext cx="3995936" cy="404664"/>
          </a:xfrm>
          <a:prstGeom prst="rect">
            <a:avLst/>
          </a:prstGeom>
          <a:noFill/>
          <a:ln w="9525">
            <a:noFill/>
          </a:ln>
        </p:spPr>
        <p:txBody>
          <a:bodyPr vert="horz" wrap="square" lIns="91440" tIns="45720" rIns="91440" bIns="45720"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dirty="0">
                <a:solidFill>
                  <a:srgbClr val="FF0000"/>
                </a:solidFill>
                <a:latin typeface="+mj-lt"/>
                <a:ea typeface="+mj-ea"/>
                <a:cs typeface="+mj-cs"/>
              </a:rPr>
              <a:t>赵文， 中国科学 </a:t>
            </a:r>
            <a:r>
              <a:rPr lang="en-US" altLang="zh-CN" b="1" dirty="0">
                <a:solidFill>
                  <a:srgbClr val="FF0000"/>
                </a:solidFill>
                <a:latin typeface="+mj-lt"/>
                <a:ea typeface="+mj-ea"/>
                <a:cs typeface="+mj-cs"/>
              </a:rPr>
              <a:t>47, 079805 (2018)</a:t>
            </a:r>
            <a:endParaRPr kumimoji="0" lang="en-US" altLang="zh-CN"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20521e12-b624-45a5-b786-64138c0e24b5"/>
  <p:tag name="COMMONDATA" val="eyJoZGlkIjoiZDM2MmM5ZWExN2ZjMzZmNzMxYjkwZGI2Yzk3MjI4MWQ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665,&quot;width&quot;:13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0.3858267716537,&quot;width&quot;:11204.144881889764}"/>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468.055118110236,&quot;width&quot;:6708.19055118110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62.2299212598423,&quot;width&quot;:11001.702362204724}"/>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3348</Words>
  <Application>Microsoft Office PowerPoint</Application>
  <PresentationFormat>全屏显示(4:3)</PresentationFormat>
  <Paragraphs>316</Paragraphs>
  <Slides>52</Slides>
  <Notes>9</Notes>
  <HiddenSlides>0</HiddenSlides>
  <MMClips>2</MMClips>
  <ScaleCrop>false</ScaleCrop>
  <HeadingPairs>
    <vt:vector size="8" baseType="variant">
      <vt:variant>
        <vt:lpstr>已用的字体</vt:lpstr>
      </vt:variant>
      <vt:variant>
        <vt:i4>10</vt:i4>
      </vt:variant>
      <vt:variant>
        <vt:lpstr>主题</vt:lpstr>
      </vt:variant>
      <vt:variant>
        <vt:i4>5</vt:i4>
      </vt:variant>
      <vt:variant>
        <vt:lpstr>嵌入 OLE 服务器</vt:lpstr>
      </vt:variant>
      <vt:variant>
        <vt:i4>1</vt:i4>
      </vt:variant>
      <vt:variant>
        <vt:lpstr>幻灯片标题</vt:lpstr>
      </vt:variant>
      <vt:variant>
        <vt:i4>52</vt:i4>
      </vt:variant>
    </vt:vector>
  </HeadingPairs>
  <TitlesOfParts>
    <vt:vector size="68" baseType="lpstr">
      <vt:lpstr>PingFang SC</vt:lpstr>
      <vt:lpstr>等线</vt:lpstr>
      <vt:lpstr>宋体</vt:lpstr>
      <vt:lpstr>微软雅黑</vt:lpstr>
      <vt:lpstr>Arial</vt:lpstr>
      <vt:lpstr>Calibri</vt:lpstr>
      <vt:lpstr>Cambria Math</vt:lpstr>
      <vt:lpstr>Times</vt:lpstr>
      <vt:lpstr>Times New Roman</vt:lpstr>
      <vt:lpstr>Wingdings</vt:lpstr>
      <vt:lpstr>默认设计模板</vt:lpstr>
      <vt:lpstr>1_默认设计模板</vt:lpstr>
      <vt:lpstr>2_默认设计模板</vt:lpstr>
      <vt:lpstr>4_默认设计模板</vt:lpstr>
      <vt:lpstr>5_默认设计模板</vt:lpstr>
      <vt:lpstr>Bitmap Image</vt:lpstr>
      <vt:lpstr>Gravitational-wave standard sirens and implication for cosmology</vt:lpstr>
      <vt:lpstr>OUTLINE</vt:lpstr>
      <vt:lpstr>New era of GW astronomy</vt:lpstr>
      <vt:lpstr>The electromagnetic counterpart of the merging of binary neutron stars</vt:lpstr>
      <vt:lpstr>PowerPoint 演示文稿</vt:lpstr>
      <vt:lpstr>Scientific achievements</vt:lpstr>
      <vt:lpstr>Scientific achievements ------ measurements of Hubble constant</vt:lpstr>
      <vt:lpstr>GW sources as ‘standard sirens’</vt:lpstr>
      <vt:lpstr>GW sources as ‘standard sirens’</vt:lpstr>
      <vt:lpstr>GW sources as ‘standard sirens’</vt:lpstr>
      <vt:lpstr>PowerPoint 演示文稿</vt:lpstr>
      <vt:lpstr>PowerPoint 演示文稿</vt:lpstr>
      <vt:lpstr>GW detectors</vt:lpstr>
      <vt:lpstr>Event rates of BNS and NSBH mergers</vt:lpstr>
      <vt:lpstr>Localization capabilities of  GW detector networks</vt:lpstr>
      <vt:lpstr>Localization capabilities of  3-detector network</vt:lpstr>
      <vt:lpstr>Electromagnetic counterparts and their detections</vt:lpstr>
      <vt:lpstr>PowerPoint 演示文稿</vt:lpstr>
      <vt:lpstr>Joint observations of GW and “sGRB+afterglow” detecion</vt:lpstr>
      <vt:lpstr>Event rate and redshift distribution</vt:lpstr>
      <vt:lpstr>Distribution of “inclination angles” and “the magnitudes of afterglows”</vt:lpstr>
      <vt:lpstr>Key Problems</vt:lpstr>
      <vt:lpstr>GW standard sirens with tidal effect of NS</vt:lpstr>
      <vt:lpstr> 17 different EOSs of NSs or quark stars</vt:lpstr>
      <vt:lpstr>Considering LHVIK network with pesimmistic event rate, we get the constraints of EOS constraints: Left (without EM counterparts); Right (with EM counterparts). Note that, for low-z events, kilonovas are expected to be detected in the future observations.</vt:lpstr>
      <vt:lpstr>Considering 3G detector networks of ET+CE+CE, we get the constraints of dark energy's EOS. Left (pessimistic case for event rate); Right (optimastic case for event rate). </vt:lpstr>
      <vt:lpstr>Electromagnetic counterparts and their detections</vt:lpstr>
      <vt:lpstr>PowerPoint 演示文稿</vt:lpstr>
      <vt:lpstr>WFST Overview</vt:lpstr>
      <vt:lpstr>Targets</vt:lpstr>
      <vt:lpstr>How to detect?</vt:lpstr>
      <vt:lpstr>Pipeline for GWE detection</vt:lpstr>
      <vt:lpstr>Simulations for WFST</vt:lpstr>
      <vt:lpstr>Simulation Results</vt:lpstr>
      <vt:lpstr>Optimize exposure time</vt:lpstr>
      <vt:lpstr>ToO estimation</vt:lpstr>
      <vt:lpstr>PowerPoint 演示文稿</vt:lpstr>
      <vt:lpstr>S250206dm事件的WFST后随观测</vt:lpstr>
      <vt:lpstr>PowerPoint 演示文稿</vt:lpstr>
      <vt:lpstr>观测计划安排</vt:lpstr>
      <vt:lpstr>PowerPoint 演示文稿</vt:lpstr>
      <vt:lpstr>PowerPoint 演示文稿</vt:lpstr>
      <vt:lpstr>PowerPoint 演示文稿</vt:lpstr>
      <vt:lpstr>PowerPoint 演示文稿</vt:lpstr>
      <vt:lpstr>Conclusions</vt:lpstr>
      <vt:lpstr>Thank you for your attention!</vt:lpstr>
      <vt:lpstr>面对时域天文的天地一体化协同观测网络</vt:lpstr>
      <vt:lpstr>ZTF surveys in O3</vt:lpstr>
      <vt:lpstr>ZTF detection in O3</vt:lpstr>
      <vt:lpstr>Simulations for WFST</vt:lpstr>
      <vt:lpstr>Simulations for WFST</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Gravitational-wave events as standard sirens and implication for cosmology</dc:title>
  <dc:creator>Dell</dc:creator>
  <cp:lastModifiedBy>Dell</cp:lastModifiedBy>
  <cp:revision>451</cp:revision>
  <dcterms:created xsi:type="dcterms:W3CDTF">2020-05-15T03:28:00Z</dcterms:created>
  <dcterms:modified xsi:type="dcterms:W3CDTF">2025-10-10T08:49:38Z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ICV">
    <vt:lpwstr>06BCAFB36867423BA752CE9AF8144664</vt:lpwstr>
  </property>
</Properties>
</file>