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66"/>
  </p:notesMasterIdLst>
  <p:sldIdLst>
    <p:sldId id="6196" r:id="rId3"/>
    <p:sldId id="8857" r:id="rId4"/>
    <p:sldId id="8884" r:id="rId5"/>
    <p:sldId id="8904" r:id="rId6"/>
    <p:sldId id="8905" r:id="rId7"/>
    <p:sldId id="8894" r:id="rId8"/>
    <p:sldId id="8916" r:id="rId9"/>
    <p:sldId id="8917" r:id="rId10"/>
    <p:sldId id="8893" r:id="rId11"/>
    <p:sldId id="8906" r:id="rId12"/>
    <p:sldId id="8885" r:id="rId13"/>
    <p:sldId id="8895" r:id="rId14"/>
    <p:sldId id="8896" r:id="rId15"/>
    <p:sldId id="8897" r:id="rId16"/>
    <p:sldId id="8907" r:id="rId17"/>
    <p:sldId id="8908" r:id="rId18"/>
    <p:sldId id="8909" r:id="rId19"/>
    <p:sldId id="8910" r:id="rId20"/>
    <p:sldId id="8911" r:id="rId21"/>
    <p:sldId id="8912" r:id="rId22"/>
    <p:sldId id="8914" r:id="rId23"/>
    <p:sldId id="8913" r:id="rId24"/>
    <p:sldId id="8919" r:id="rId25"/>
    <p:sldId id="8920" r:id="rId26"/>
    <p:sldId id="8921" r:id="rId27"/>
    <p:sldId id="8915" r:id="rId28"/>
    <p:sldId id="8918" r:id="rId29"/>
    <p:sldId id="8922" r:id="rId30"/>
    <p:sldId id="8923" r:id="rId31"/>
    <p:sldId id="8924" r:id="rId32"/>
    <p:sldId id="8925" r:id="rId33"/>
    <p:sldId id="8926" r:id="rId34"/>
    <p:sldId id="8927" r:id="rId35"/>
    <p:sldId id="8886" r:id="rId36"/>
    <p:sldId id="8887" r:id="rId37"/>
    <p:sldId id="8888" r:id="rId38"/>
    <p:sldId id="8889" r:id="rId39"/>
    <p:sldId id="8890" r:id="rId40"/>
    <p:sldId id="8898" r:id="rId41"/>
    <p:sldId id="8829" r:id="rId42"/>
    <p:sldId id="8793" r:id="rId43"/>
    <p:sldId id="8899" r:id="rId44"/>
    <p:sldId id="8794" r:id="rId45"/>
    <p:sldId id="8834" r:id="rId46"/>
    <p:sldId id="8901" r:id="rId47"/>
    <p:sldId id="8928" r:id="rId48"/>
    <p:sldId id="8900" r:id="rId49"/>
    <p:sldId id="8902" r:id="rId50"/>
    <p:sldId id="8787" r:id="rId51"/>
    <p:sldId id="8941" r:id="rId52"/>
    <p:sldId id="8934" r:id="rId53"/>
    <p:sldId id="8935" r:id="rId54"/>
    <p:sldId id="8929" r:id="rId55"/>
    <p:sldId id="8932" r:id="rId56"/>
    <p:sldId id="8930" r:id="rId57"/>
    <p:sldId id="8933" r:id="rId58"/>
    <p:sldId id="8931" r:id="rId59"/>
    <p:sldId id="8936" r:id="rId60"/>
    <p:sldId id="8937" r:id="rId61"/>
    <p:sldId id="8938" r:id="rId62"/>
    <p:sldId id="8939" r:id="rId63"/>
    <p:sldId id="8940" r:id="rId64"/>
    <p:sldId id="8903" r:id="rId65"/>
  </p:sldIdLst>
  <p:sldSz cx="12192000" cy="6858000"/>
  <p:notesSz cx="7104063" cy="10234613"/>
  <p:defaultTextStyle>
    <a:defPPr>
      <a:defRPr lang="zh-CN"/>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DCDDE"/>
    <a:srgbClr val="CDCDCA"/>
    <a:srgbClr val="DCDCCA"/>
    <a:srgbClr val="DCDCDC"/>
    <a:srgbClr val="0070C0"/>
    <a:srgbClr val="CC0000"/>
    <a:srgbClr val="F1FAF4"/>
    <a:srgbClr val="FFF1F0"/>
    <a:srgbClr val="119F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0184" autoAdjust="0"/>
  </p:normalViewPr>
  <p:slideViewPr>
    <p:cSldViewPr snapToGrid="0">
      <p:cViewPr varScale="1">
        <p:scale>
          <a:sx n="78" d="100"/>
          <a:sy n="78" d="100"/>
        </p:scale>
        <p:origin x="-869" y="-72"/>
      </p:cViewPr>
      <p:guideLst>
        <p:guide orient="horz" pos="2160"/>
        <p:guide pos="3840"/>
      </p:guideLst>
    </p:cSldViewPr>
  </p:slideViewPr>
  <p:outlineViewPr>
    <p:cViewPr>
      <p:scale>
        <a:sx n="33" d="100"/>
        <a:sy n="33" d="100"/>
      </p:scale>
      <p:origin x="0" y="-6480"/>
    </p:cViewPr>
  </p:outlineViewPr>
  <p:notesTextViewPr>
    <p:cViewPr>
      <p:scale>
        <a:sx n="3" d="2"/>
        <a:sy n="3" d="2"/>
      </p:scale>
      <p:origin x="0" y="0"/>
    </p:cViewPr>
  </p:notesTextViewPr>
  <p:sorterViewPr>
    <p:cViewPr>
      <p:scale>
        <a:sx n="125" d="100"/>
        <a:sy n="125" d="100"/>
      </p:scale>
      <p:origin x="0" y="-94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42EFA628-76F0-41FA-84E2-2DE27C339DC0}" type="datetimeFigureOut">
              <a:rPr lang="zh-CN" altLang="en-US" smtClean="0"/>
              <a:t>2025/10/15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1242227-DB78-4D0E-BDB1-811D40E78F74}" type="slidenum">
              <a:rPr lang="zh-CN" altLang="en-US" smtClean="0"/>
              <a:t>‹#›</a:t>
            </a:fld>
            <a:endParaRPr lang="zh-CN" altLang="en-US"/>
          </a:p>
        </p:txBody>
      </p:sp>
    </p:spTree>
    <p:extLst>
      <p:ext uri="{BB962C8B-B14F-4D97-AF65-F5344CB8AC3E}">
        <p14:creationId xmlns:p14="http://schemas.microsoft.com/office/powerpoint/2010/main" val="1077527033"/>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242227-DB78-4D0E-BDB1-811D40E78F74}" type="slidenum">
              <a:rPr lang="zh-CN" altLang="en-US" smtClean="0"/>
              <a:t>1</a:t>
            </a:fld>
            <a:endParaRPr lang="zh-CN" altLang="en-US"/>
          </a:p>
        </p:txBody>
      </p:sp>
    </p:spTree>
    <p:extLst>
      <p:ext uri="{BB962C8B-B14F-4D97-AF65-F5344CB8AC3E}">
        <p14:creationId xmlns:p14="http://schemas.microsoft.com/office/powerpoint/2010/main" val="213902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804986" indent="-309610">
              <a:defRPr>
                <a:solidFill>
                  <a:schemeClr val="tx1"/>
                </a:solidFill>
                <a:latin typeface="Arial" charset="0"/>
              </a:defRPr>
            </a:lvl2pPr>
            <a:lvl3pPr marL="1238441" indent="-247688">
              <a:defRPr>
                <a:solidFill>
                  <a:schemeClr val="tx1"/>
                </a:solidFill>
                <a:latin typeface="Arial" charset="0"/>
              </a:defRPr>
            </a:lvl3pPr>
            <a:lvl4pPr marL="1733817" indent="-247688">
              <a:defRPr>
                <a:solidFill>
                  <a:schemeClr val="tx1"/>
                </a:solidFill>
                <a:latin typeface="Arial" charset="0"/>
              </a:defRPr>
            </a:lvl4pPr>
            <a:lvl5pPr marL="2229193" indent="-247688">
              <a:defRPr>
                <a:solidFill>
                  <a:schemeClr val="tx1"/>
                </a:solidFill>
                <a:latin typeface="Arial" charset="0"/>
              </a:defRPr>
            </a:lvl5pPr>
            <a:lvl6pPr marL="2724569" indent="-247688" eaLnBrk="0" fontAlgn="base" hangingPunct="0">
              <a:spcBef>
                <a:spcPct val="0"/>
              </a:spcBef>
              <a:spcAft>
                <a:spcPct val="0"/>
              </a:spcAft>
              <a:defRPr>
                <a:solidFill>
                  <a:schemeClr val="tx1"/>
                </a:solidFill>
                <a:latin typeface="Arial" charset="0"/>
              </a:defRPr>
            </a:lvl6pPr>
            <a:lvl7pPr marL="3219945" indent="-247688" eaLnBrk="0" fontAlgn="base" hangingPunct="0">
              <a:spcBef>
                <a:spcPct val="0"/>
              </a:spcBef>
              <a:spcAft>
                <a:spcPct val="0"/>
              </a:spcAft>
              <a:defRPr>
                <a:solidFill>
                  <a:schemeClr val="tx1"/>
                </a:solidFill>
                <a:latin typeface="Arial" charset="0"/>
              </a:defRPr>
            </a:lvl7pPr>
            <a:lvl8pPr marL="3715322" indent="-247688" eaLnBrk="0" fontAlgn="base" hangingPunct="0">
              <a:spcBef>
                <a:spcPct val="0"/>
              </a:spcBef>
              <a:spcAft>
                <a:spcPct val="0"/>
              </a:spcAft>
              <a:defRPr>
                <a:solidFill>
                  <a:schemeClr val="tx1"/>
                </a:solidFill>
                <a:latin typeface="Arial" charset="0"/>
              </a:defRPr>
            </a:lvl8pPr>
            <a:lvl9pPr marL="4210698" indent="-247688" eaLnBrk="0" fontAlgn="base" hangingPunct="0">
              <a:spcBef>
                <a:spcPct val="0"/>
              </a:spcBef>
              <a:spcAft>
                <a:spcPct val="0"/>
              </a:spcAft>
              <a:defRPr>
                <a:solidFill>
                  <a:schemeClr val="tx1"/>
                </a:solidFill>
                <a:latin typeface="Arial" charset="0"/>
              </a:defRPr>
            </a:lvl9pPr>
          </a:lstStyle>
          <a:p>
            <a:fld id="{3A4C4276-B210-4636-A025-723E9ED4141E}" type="slidenum">
              <a:rPr lang="zh-CN" altLang="en-US"/>
              <a:pPr/>
              <a:t>54</a:t>
            </a:fld>
            <a:endParaRPr lang="en-US" altLang="zh-CN"/>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extLst>
      <p:ext uri="{BB962C8B-B14F-4D97-AF65-F5344CB8AC3E}">
        <p14:creationId xmlns:p14="http://schemas.microsoft.com/office/powerpoint/2010/main" val="2320020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ln/>
        </p:spPr>
      </p:sp>
      <p:sp>
        <p:nvSpPr>
          <p:cNvPr id="4198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条件式变换自编码机 </a:t>
            </a:r>
            <a:r>
              <a:rPr lang="en-US" altLang="zh-CN" smtClean="0"/>
              <a:t>Nature Physics 18, 112 (2022)</a:t>
            </a:r>
            <a:endParaRPr lang="zh-CN" altLang="en-US" smtClean="0"/>
          </a:p>
        </p:txBody>
      </p:sp>
      <p:sp>
        <p:nvSpPr>
          <p:cNvPr id="4198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804986" indent="-309610">
              <a:defRPr>
                <a:solidFill>
                  <a:schemeClr val="tx1"/>
                </a:solidFill>
                <a:latin typeface="Arial" charset="0"/>
              </a:defRPr>
            </a:lvl2pPr>
            <a:lvl3pPr marL="1238441" indent="-247688">
              <a:defRPr>
                <a:solidFill>
                  <a:schemeClr val="tx1"/>
                </a:solidFill>
                <a:latin typeface="Arial" charset="0"/>
              </a:defRPr>
            </a:lvl3pPr>
            <a:lvl4pPr marL="1733817" indent="-247688">
              <a:defRPr>
                <a:solidFill>
                  <a:schemeClr val="tx1"/>
                </a:solidFill>
                <a:latin typeface="Arial" charset="0"/>
              </a:defRPr>
            </a:lvl4pPr>
            <a:lvl5pPr marL="2229193" indent="-247688">
              <a:defRPr>
                <a:solidFill>
                  <a:schemeClr val="tx1"/>
                </a:solidFill>
                <a:latin typeface="Arial" charset="0"/>
              </a:defRPr>
            </a:lvl5pPr>
            <a:lvl6pPr marL="2724569" indent="-247688" eaLnBrk="0" fontAlgn="base" hangingPunct="0">
              <a:spcBef>
                <a:spcPct val="0"/>
              </a:spcBef>
              <a:spcAft>
                <a:spcPct val="0"/>
              </a:spcAft>
              <a:defRPr>
                <a:solidFill>
                  <a:schemeClr val="tx1"/>
                </a:solidFill>
                <a:latin typeface="Arial" charset="0"/>
              </a:defRPr>
            </a:lvl6pPr>
            <a:lvl7pPr marL="3219945" indent="-247688" eaLnBrk="0" fontAlgn="base" hangingPunct="0">
              <a:spcBef>
                <a:spcPct val="0"/>
              </a:spcBef>
              <a:spcAft>
                <a:spcPct val="0"/>
              </a:spcAft>
              <a:defRPr>
                <a:solidFill>
                  <a:schemeClr val="tx1"/>
                </a:solidFill>
                <a:latin typeface="Arial" charset="0"/>
              </a:defRPr>
            </a:lvl7pPr>
            <a:lvl8pPr marL="3715322" indent="-247688" eaLnBrk="0" fontAlgn="base" hangingPunct="0">
              <a:spcBef>
                <a:spcPct val="0"/>
              </a:spcBef>
              <a:spcAft>
                <a:spcPct val="0"/>
              </a:spcAft>
              <a:defRPr>
                <a:solidFill>
                  <a:schemeClr val="tx1"/>
                </a:solidFill>
                <a:latin typeface="Arial" charset="0"/>
              </a:defRPr>
            </a:lvl8pPr>
            <a:lvl9pPr marL="4210698" indent="-247688" eaLnBrk="0" fontAlgn="base" hangingPunct="0">
              <a:spcBef>
                <a:spcPct val="0"/>
              </a:spcBef>
              <a:spcAft>
                <a:spcPct val="0"/>
              </a:spcAft>
              <a:defRPr>
                <a:solidFill>
                  <a:schemeClr val="tx1"/>
                </a:solidFill>
                <a:latin typeface="Arial" charset="0"/>
              </a:defRPr>
            </a:lvl9pPr>
          </a:lstStyle>
          <a:p>
            <a:fld id="{F50A442E-5DF2-476B-B856-52B784502D6C}" type="slidenum">
              <a:rPr lang="zh-CN" altLang="en-US"/>
              <a:pPr/>
              <a:t>55</a:t>
            </a:fld>
            <a:endParaRPr lang="en-US" altLang="zh-CN"/>
          </a:p>
        </p:txBody>
      </p:sp>
    </p:spTree>
    <p:extLst>
      <p:ext uri="{BB962C8B-B14F-4D97-AF65-F5344CB8AC3E}">
        <p14:creationId xmlns:p14="http://schemas.microsoft.com/office/powerpoint/2010/main" val="950502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804986" indent="-309610">
              <a:defRPr>
                <a:solidFill>
                  <a:schemeClr val="tx1"/>
                </a:solidFill>
                <a:latin typeface="Arial" charset="0"/>
              </a:defRPr>
            </a:lvl2pPr>
            <a:lvl3pPr marL="1238441" indent="-247688">
              <a:defRPr>
                <a:solidFill>
                  <a:schemeClr val="tx1"/>
                </a:solidFill>
                <a:latin typeface="Arial" charset="0"/>
              </a:defRPr>
            </a:lvl3pPr>
            <a:lvl4pPr marL="1733817" indent="-247688">
              <a:defRPr>
                <a:solidFill>
                  <a:schemeClr val="tx1"/>
                </a:solidFill>
                <a:latin typeface="Arial" charset="0"/>
              </a:defRPr>
            </a:lvl4pPr>
            <a:lvl5pPr marL="2229193" indent="-247688">
              <a:defRPr>
                <a:solidFill>
                  <a:schemeClr val="tx1"/>
                </a:solidFill>
                <a:latin typeface="Arial" charset="0"/>
              </a:defRPr>
            </a:lvl5pPr>
            <a:lvl6pPr marL="2724569" indent="-247688" eaLnBrk="0" fontAlgn="base" hangingPunct="0">
              <a:spcBef>
                <a:spcPct val="0"/>
              </a:spcBef>
              <a:spcAft>
                <a:spcPct val="0"/>
              </a:spcAft>
              <a:defRPr>
                <a:solidFill>
                  <a:schemeClr val="tx1"/>
                </a:solidFill>
                <a:latin typeface="Arial" charset="0"/>
              </a:defRPr>
            </a:lvl6pPr>
            <a:lvl7pPr marL="3219945" indent="-247688" eaLnBrk="0" fontAlgn="base" hangingPunct="0">
              <a:spcBef>
                <a:spcPct val="0"/>
              </a:spcBef>
              <a:spcAft>
                <a:spcPct val="0"/>
              </a:spcAft>
              <a:defRPr>
                <a:solidFill>
                  <a:schemeClr val="tx1"/>
                </a:solidFill>
                <a:latin typeface="Arial" charset="0"/>
              </a:defRPr>
            </a:lvl7pPr>
            <a:lvl8pPr marL="3715322" indent="-247688" eaLnBrk="0" fontAlgn="base" hangingPunct="0">
              <a:spcBef>
                <a:spcPct val="0"/>
              </a:spcBef>
              <a:spcAft>
                <a:spcPct val="0"/>
              </a:spcAft>
              <a:defRPr>
                <a:solidFill>
                  <a:schemeClr val="tx1"/>
                </a:solidFill>
                <a:latin typeface="Arial" charset="0"/>
              </a:defRPr>
            </a:lvl8pPr>
            <a:lvl9pPr marL="4210698" indent="-247688" eaLnBrk="0" fontAlgn="base" hangingPunct="0">
              <a:spcBef>
                <a:spcPct val="0"/>
              </a:spcBef>
              <a:spcAft>
                <a:spcPct val="0"/>
              </a:spcAft>
              <a:defRPr>
                <a:solidFill>
                  <a:schemeClr val="tx1"/>
                </a:solidFill>
                <a:latin typeface="Arial" charset="0"/>
              </a:defRPr>
            </a:lvl9pPr>
          </a:lstStyle>
          <a:p>
            <a:fld id="{3A4C4276-B210-4636-A025-723E9ED4141E}" type="slidenum">
              <a:rPr lang="zh-CN" altLang="en-US"/>
              <a:pPr/>
              <a:t>57</a:t>
            </a:fld>
            <a:endParaRPr lang="en-US" altLang="zh-CN"/>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extLst>
      <p:ext uri="{BB962C8B-B14F-4D97-AF65-F5344CB8AC3E}">
        <p14:creationId xmlns:p14="http://schemas.microsoft.com/office/powerpoint/2010/main" val="393979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贝叶斯分析用来提取信号强度，</a:t>
            </a:r>
            <a:r>
              <a:rPr lang="en-US" altLang="zh-CN" dirty="0" smtClean="0"/>
              <a:t>deep learning </a:t>
            </a:r>
            <a:r>
              <a:rPr lang="zh-CN" altLang="en-US" dirty="0" smtClean="0"/>
              <a:t>用来提取信号形状。</a:t>
            </a:r>
            <a:endParaRPr lang="zh-CN" altLang="en-US" dirty="0"/>
          </a:p>
        </p:txBody>
      </p:sp>
      <p:sp>
        <p:nvSpPr>
          <p:cNvPr id="4" name="灯片编号占位符 3"/>
          <p:cNvSpPr>
            <a:spLocks noGrp="1"/>
          </p:cNvSpPr>
          <p:nvPr>
            <p:ph type="sldNum" sz="quarter" idx="10"/>
          </p:nvPr>
        </p:nvSpPr>
        <p:spPr/>
        <p:txBody>
          <a:bodyPr/>
          <a:lstStyle/>
          <a:p>
            <a:fld id="{A1242227-DB78-4D0E-BDB1-811D40E78F74}" type="slidenum">
              <a:rPr lang="zh-CN" altLang="en-US" smtClean="0"/>
              <a:t>60</a:t>
            </a:fld>
            <a:endParaRPr lang="zh-CN" altLang="en-US"/>
          </a:p>
        </p:txBody>
      </p:sp>
    </p:spTree>
    <p:extLst>
      <p:ext uri="{BB962C8B-B14F-4D97-AF65-F5344CB8AC3E}">
        <p14:creationId xmlns:p14="http://schemas.microsoft.com/office/powerpoint/2010/main" val="226571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http://210.77.30.40/NR/amssncku</a:t>
            </a:r>
            <a:endParaRPr lang="zh-CN" altLang="en-US" dirty="0"/>
          </a:p>
        </p:txBody>
      </p:sp>
      <p:sp>
        <p:nvSpPr>
          <p:cNvPr id="4" name="灯片编号占位符 3"/>
          <p:cNvSpPr>
            <a:spLocks noGrp="1"/>
          </p:cNvSpPr>
          <p:nvPr>
            <p:ph type="sldNum" sz="quarter" idx="10"/>
          </p:nvPr>
        </p:nvSpPr>
        <p:spPr/>
        <p:txBody>
          <a:bodyPr/>
          <a:lstStyle/>
          <a:p>
            <a:fld id="{A1242227-DB78-4D0E-BDB1-811D40E78F74}" type="slidenum">
              <a:rPr lang="zh-CN" altLang="en-US" smtClean="0"/>
              <a:t>17</a:t>
            </a:fld>
            <a:endParaRPr lang="zh-CN" altLang="en-US"/>
          </a:p>
        </p:txBody>
      </p:sp>
    </p:spTree>
    <p:extLst>
      <p:ext uri="{BB962C8B-B14F-4D97-AF65-F5344CB8AC3E}">
        <p14:creationId xmlns:p14="http://schemas.microsoft.com/office/powerpoint/2010/main" val="162452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ChangeArrowheads="1" noTextEdit="1"/>
          </p:cNvSpPr>
          <p:nvPr>
            <p:ph type="sldImg" idx="4294967295"/>
          </p:nvPr>
        </p:nvSpPr>
        <p:spPr>
          <a:ln/>
        </p:spPr>
      </p:sp>
      <p:sp>
        <p:nvSpPr>
          <p:cNvPr id="33795" name="备注占位符 2"/>
          <p:cNvSpPr>
            <a:spLocks noGrp="1" noChangeArrowheads="1"/>
          </p:cNvSpPr>
          <p:nvPr>
            <p:ph type="body" idx="4294967295"/>
          </p:nvPr>
        </p:nvSpPr>
        <p:spPr/>
        <p:txBody>
          <a:bodyPr>
            <a:prstTxWarp prst="textNoShape">
              <a:avLst/>
            </a:prstTxWarp>
          </a:bodyPr>
          <a:lstStyle/>
          <a:p>
            <a:r>
              <a:rPr lang="zh-CN" altLang="en-US" smtClean="0"/>
              <a:t>世界上首个能同时描述自旋和椭圆轨道的引力波模板，受到德国马普引力所所长</a:t>
            </a:r>
            <a:r>
              <a:rPr lang="en-US" altLang="zh-CN" smtClean="0"/>
              <a:t>Buonanno</a:t>
            </a:r>
            <a:r>
              <a:rPr lang="zh-CN" altLang="en-US" smtClean="0"/>
              <a:t>教授的好评。被</a:t>
            </a:r>
            <a:r>
              <a:rPr lang="en-US" altLang="zh-CN" smtClean="0"/>
              <a:t>LIGO</a:t>
            </a:r>
            <a:r>
              <a:rPr lang="zh-CN" altLang="en-US" smtClean="0"/>
              <a:t>数据分析人员成功应用于引力波实测数据，测量出</a:t>
            </a:r>
            <a:r>
              <a:rPr lang="en-US" altLang="zh-CN" smtClean="0"/>
              <a:t>LIGO</a:t>
            </a:r>
            <a:r>
              <a:rPr lang="zh-CN" altLang="en-US" smtClean="0"/>
              <a:t>的</a:t>
            </a:r>
            <a:r>
              <a:rPr lang="en-US" altLang="zh-CN" smtClean="0"/>
              <a:t>O1/O2</a:t>
            </a:r>
            <a:r>
              <a:rPr lang="zh-CN" altLang="en-US" smtClean="0"/>
              <a:t>双黑洞并合系统的轨道离心率，辅助学者确定</a:t>
            </a:r>
            <a:r>
              <a:rPr lang="en-US" altLang="zh-CN" smtClean="0"/>
              <a:t>GW190521“</a:t>
            </a:r>
            <a:r>
              <a:rPr lang="zh-CN" altLang="en-US" smtClean="0"/>
              <a:t>奇怪”黑洞的形成机制</a:t>
            </a:r>
          </a:p>
        </p:txBody>
      </p:sp>
      <p:sp>
        <p:nvSpPr>
          <p:cNvPr id="33796"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fld id="{77017B90-9EA5-4836-90E6-41AB2553568B}" type="slidenum">
              <a:rPr lang="en-US" altLang="zh-CN" sz="1300" b="0"/>
              <a:pPr eaLnBrk="1" hangingPunct="1"/>
              <a:t>21</a:t>
            </a:fld>
            <a:endParaRPr lang="en-US" altLang="zh-CN" sz="1300" b="0">
              <a:cs typeface="Arial" panose="020B0604020202020204" pitchFamily="34" charset="0"/>
            </a:endParaRPr>
          </a:p>
        </p:txBody>
      </p:sp>
    </p:spTree>
    <p:extLst>
      <p:ext uri="{BB962C8B-B14F-4D97-AF65-F5344CB8AC3E}">
        <p14:creationId xmlns:p14="http://schemas.microsoft.com/office/powerpoint/2010/main" val="370705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贪心算法（</a:t>
            </a:r>
            <a:r>
              <a:rPr lang="en-US" altLang="zh-CN" dirty="0" smtClean="0"/>
              <a:t>greedy algorithm</a:t>
            </a:r>
            <a:r>
              <a:rPr lang="zh-CN" altLang="en-US" dirty="0" smtClean="0"/>
              <a:t>，又称贪婪算法）</a:t>
            </a:r>
            <a:endParaRPr lang="zh-CN" altLang="en-US" dirty="0"/>
          </a:p>
        </p:txBody>
      </p:sp>
      <p:sp>
        <p:nvSpPr>
          <p:cNvPr id="4" name="灯片编号占位符 3"/>
          <p:cNvSpPr>
            <a:spLocks noGrp="1"/>
          </p:cNvSpPr>
          <p:nvPr>
            <p:ph type="sldNum" sz="quarter" idx="10"/>
          </p:nvPr>
        </p:nvSpPr>
        <p:spPr/>
        <p:txBody>
          <a:bodyPr/>
          <a:lstStyle/>
          <a:p>
            <a:fld id="{A1242227-DB78-4D0E-BDB1-811D40E78F74}" type="slidenum">
              <a:rPr lang="zh-CN" altLang="en-US" smtClean="0"/>
              <a:t>24</a:t>
            </a:fld>
            <a:endParaRPr lang="zh-CN" altLang="en-US"/>
          </a:p>
        </p:txBody>
      </p:sp>
    </p:spTree>
    <p:extLst>
      <p:ext uri="{BB962C8B-B14F-4D97-AF65-F5344CB8AC3E}">
        <p14:creationId xmlns:p14="http://schemas.microsoft.com/office/powerpoint/2010/main" val="48447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生成式预训练变换器（</a:t>
            </a:r>
            <a:r>
              <a:rPr lang="en-US" altLang="zh-CN" dirty="0" smtClean="0"/>
              <a:t>Generative Pre-trained Transformer</a:t>
            </a:r>
            <a:r>
              <a:rPr lang="zh-CN" altLang="en-US" dirty="0" smtClean="0"/>
              <a:t>，</a:t>
            </a:r>
            <a:r>
              <a:rPr lang="en-US" altLang="zh-CN" dirty="0" smtClean="0"/>
              <a:t>GPT</a:t>
            </a:r>
            <a:r>
              <a:rPr lang="zh-CN" altLang="en-US" dirty="0" smtClean="0"/>
              <a:t>）</a:t>
            </a:r>
            <a:r>
              <a:rPr lang="en-US" altLang="zh-CN" dirty="0" smtClean="0"/>
              <a:t>,</a:t>
            </a:r>
            <a:r>
              <a:rPr lang="zh-CN" altLang="en-US" sz="1200" b="0" i="0" kern="1200" dirty="0" smtClean="0">
                <a:solidFill>
                  <a:schemeClr val="tx1"/>
                </a:solidFill>
                <a:effectLst/>
                <a:latin typeface="+mn-lt"/>
                <a:ea typeface="+mn-ea"/>
                <a:cs typeface="+mn-cs"/>
              </a:rPr>
              <a:t>卷积神经网络（</a:t>
            </a:r>
            <a:r>
              <a:rPr lang="en-US" altLang="zh-CN" sz="1200" b="0" i="0" kern="1200" dirty="0" smtClean="0">
                <a:solidFill>
                  <a:schemeClr val="tx1"/>
                </a:solidFill>
                <a:effectLst/>
                <a:latin typeface="+mn-lt"/>
                <a:ea typeface="+mn-ea"/>
                <a:cs typeface="+mn-cs"/>
              </a:rPr>
              <a:t>Convolutional Neural Network, CNN</a:t>
            </a:r>
            <a:r>
              <a:rPr lang="zh-CN" altLang="en-US" sz="1200" b="0" i="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多层感知机（</a:t>
            </a:r>
            <a:r>
              <a:rPr lang="en-US" altLang="zh-CN" sz="1200" b="0" i="0" kern="1200" dirty="0" smtClean="0">
                <a:solidFill>
                  <a:schemeClr val="tx1"/>
                </a:solidFill>
                <a:effectLst/>
                <a:latin typeface="+mn-lt"/>
                <a:ea typeface="+mn-ea"/>
                <a:cs typeface="+mn-cs"/>
              </a:rPr>
              <a:t>MLP</a:t>
            </a:r>
            <a:r>
              <a:rPr lang="zh-CN" altLang="en-US" sz="1200" b="0" i="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mn-lt"/>
                <a:ea typeface="+mn-ea"/>
                <a:cs typeface="+mn-cs"/>
              </a:rPr>
              <a:t>Multilayer Perceptron</a:t>
            </a:r>
            <a:r>
              <a:rPr lang="zh-CN" altLang="en-US" sz="1200" b="0" i="0" kern="1200" dirty="0" smtClean="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A1242227-DB78-4D0E-BDB1-811D40E78F74}" type="slidenum">
              <a:rPr lang="zh-CN" altLang="en-US" smtClean="0"/>
              <a:t>26</a:t>
            </a:fld>
            <a:endParaRPr lang="zh-CN" altLang="en-US"/>
          </a:p>
        </p:txBody>
      </p:sp>
    </p:spTree>
    <p:extLst>
      <p:ext uri="{BB962C8B-B14F-4D97-AF65-F5344CB8AC3E}">
        <p14:creationId xmlns:p14="http://schemas.microsoft.com/office/powerpoint/2010/main" val="139503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242227-DB78-4D0E-BDB1-811D40E78F74}" type="slidenum">
              <a:rPr lang="zh-CN" altLang="en-US" smtClean="0"/>
              <a:t>27</a:t>
            </a:fld>
            <a:endParaRPr lang="zh-CN" altLang="en-US"/>
          </a:p>
        </p:txBody>
      </p:sp>
    </p:spTree>
    <p:extLst>
      <p:ext uri="{BB962C8B-B14F-4D97-AF65-F5344CB8AC3E}">
        <p14:creationId xmlns:p14="http://schemas.microsoft.com/office/powerpoint/2010/main" val="2049945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傅里叶分析网络</a:t>
            </a:r>
            <a:r>
              <a:rPr lang="en-US" altLang="zh-CN" sz="1200" b="0" i="0" kern="1200" dirty="0" smtClean="0">
                <a:solidFill>
                  <a:schemeClr val="tx1"/>
                </a:solidFill>
                <a:effectLst/>
                <a:latin typeface="+mn-lt"/>
                <a:ea typeface="+mn-ea"/>
                <a:cs typeface="+mn-cs"/>
              </a:rPr>
              <a:t>(Fourier Analysis Network, FAN)</a:t>
            </a:r>
            <a:endParaRPr lang="zh-CN" altLang="en-US" dirty="0"/>
          </a:p>
        </p:txBody>
      </p:sp>
      <p:sp>
        <p:nvSpPr>
          <p:cNvPr id="4" name="灯片编号占位符 3"/>
          <p:cNvSpPr>
            <a:spLocks noGrp="1"/>
          </p:cNvSpPr>
          <p:nvPr>
            <p:ph type="sldNum" sz="quarter" idx="10"/>
          </p:nvPr>
        </p:nvSpPr>
        <p:spPr/>
        <p:txBody>
          <a:bodyPr/>
          <a:lstStyle/>
          <a:p>
            <a:fld id="{A1242227-DB78-4D0E-BDB1-811D40E78F74}" type="slidenum">
              <a:rPr lang="zh-CN" altLang="en-US" smtClean="0"/>
              <a:t>29</a:t>
            </a:fld>
            <a:endParaRPr lang="zh-CN" altLang="en-US"/>
          </a:p>
        </p:txBody>
      </p:sp>
    </p:spTree>
    <p:extLst>
      <p:ext uri="{BB962C8B-B14F-4D97-AF65-F5344CB8AC3E}">
        <p14:creationId xmlns:p14="http://schemas.microsoft.com/office/powerpoint/2010/main" val="2389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Behavior is similar to matched </a:t>
            </a:r>
            <a:r>
              <a:rPr lang="en-US" altLang="zh-CN" dirty="0" err="1" smtClean="0"/>
              <a:t>filetering</a:t>
            </a:r>
            <a:endParaRPr lang="zh-CN" altLang="en-US" dirty="0"/>
          </a:p>
        </p:txBody>
      </p:sp>
      <p:sp>
        <p:nvSpPr>
          <p:cNvPr id="4" name="灯片编号占位符 3"/>
          <p:cNvSpPr>
            <a:spLocks noGrp="1"/>
          </p:cNvSpPr>
          <p:nvPr>
            <p:ph type="sldNum" sz="quarter" idx="10"/>
          </p:nvPr>
        </p:nvSpPr>
        <p:spPr/>
        <p:txBody>
          <a:bodyPr/>
          <a:lstStyle/>
          <a:p>
            <a:fld id="{A1242227-DB78-4D0E-BDB1-811D40E78F74}" type="slidenum">
              <a:rPr lang="zh-CN" altLang="en-US" smtClean="0"/>
              <a:t>35</a:t>
            </a:fld>
            <a:endParaRPr lang="zh-CN" altLang="en-US"/>
          </a:p>
        </p:txBody>
      </p:sp>
    </p:spTree>
    <p:extLst>
      <p:ext uri="{BB962C8B-B14F-4D97-AF65-F5344CB8AC3E}">
        <p14:creationId xmlns:p14="http://schemas.microsoft.com/office/powerpoint/2010/main" val="3994418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242227-DB78-4D0E-BDB1-811D40E78F74}" type="slidenum">
              <a:rPr lang="zh-CN" altLang="en-US" smtClean="0"/>
              <a:t>43</a:t>
            </a:fld>
            <a:endParaRPr lang="zh-CN" altLang="en-US"/>
          </a:p>
        </p:txBody>
      </p:sp>
    </p:spTree>
    <p:extLst>
      <p:ext uri="{BB962C8B-B14F-4D97-AF65-F5344CB8AC3E}">
        <p14:creationId xmlns:p14="http://schemas.microsoft.com/office/powerpoint/2010/main" val="2843035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E3D693E-5F1D-4B63-939A-0935D35B38DA}"/>
              </a:ext>
            </a:extLst>
          </p:cNvPr>
          <p:cNvSpPr/>
          <p:nvPr userDrawn="1"/>
        </p:nvSpPr>
        <p:spPr>
          <a:xfrm>
            <a:off x="0" y="0"/>
            <a:ext cx="12192000" cy="6858000"/>
          </a:xfrm>
          <a:prstGeom prst="rect">
            <a:avLst/>
          </a:prstGeom>
          <a:gradFill flip="none" rotWithShape="1">
            <a:gsLst>
              <a:gs pos="0">
                <a:schemeClr val="bg1">
                  <a:lumMod val="95000"/>
                </a:schemeClr>
              </a:gs>
              <a:gs pos="39000">
                <a:schemeClr val="bg1"/>
              </a:gs>
              <a:gs pos="69000">
                <a:schemeClr val="bg1"/>
              </a:gs>
              <a:gs pos="100000">
                <a:schemeClr val="bg1">
                  <a:lumMod val="8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dirty="0"/>
          </a:p>
        </p:txBody>
      </p:sp>
      <p:sp>
        <p:nvSpPr>
          <p:cNvPr id="9" name="矩形 8">
            <a:extLst>
              <a:ext uri="{FF2B5EF4-FFF2-40B4-BE49-F238E27FC236}">
                <a16:creationId xmlns:a16="http://schemas.microsoft.com/office/drawing/2014/main" xmlns="" id="{CFD716E2-7CD1-421C-9EC5-B746995BC55D}"/>
              </a:ext>
            </a:extLst>
          </p:cNvPr>
          <p:cNvSpPr/>
          <p:nvPr userDrawn="1"/>
        </p:nvSpPr>
        <p:spPr>
          <a:xfrm>
            <a:off x="0" y="1615296"/>
            <a:ext cx="12192000" cy="203981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spTree>
    <p:extLst>
      <p:ext uri="{BB962C8B-B14F-4D97-AF65-F5344CB8AC3E}">
        <p14:creationId xmlns:p14="http://schemas.microsoft.com/office/powerpoint/2010/main" val="1562568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3387CD3-0ECF-4566-88B2-9CDF39F248EA}" type="slidenum">
              <a:rPr lang="zh-CN" altLang="en-US"/>
              <a:pPr>
                <a:defRPr/>
              </a:pPr>
              <a:t>‹#›</a:t>
            </a:fld>
            <a:endParaRPr lang="en-US" altLang="zh-CN"/>
          </a:p>
        </p:txBody>
      </p:sp>
    </p:spTree>
    <p:extLst>
      <p:ext uri="{BB962C8B-B14F-4D97-AF65-F5344CB8AC3E}">
        <p14:creationId xmlns:p14="http://schemas.microsoft.com/office/powerpoint/2010/main" val="4284455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E3D693E-5F1D-4B63-939A-0935D35B38DA}"/>
              </a:ext>
            </a:extLst>
          </p:cNvPr>
          <p:cNvSpPr/>
          <p:nvPr userDrawn="1"/>
        </p:nvSpPr>
        <p:spPr>
          <a:xfrm>
            <a:off x="0" y="0"/>
            <a:ext cx="12192000" cy="6858000"/>
          </a:xfrm>
          <a:prstGeom prst="rect">
            <a:avLst/>
          </a:prstGeom>
          <a:gradFill flip="none" rotWithShape="1">
            <a:gsLst>
              <a:gs pos="0">
                <a:schemeClr val="bg1">
                  <a:lumMod val="95000"/>
                </a:schemeClr>
              </a:gs>
              <a:gs pos="39000">
                <a:schemeClr val="bg1"/>
              </a:gs>
              <a:gs pos="69000">
                <a:schemeClr val="bg1"/>
              </a:gs>
              <a:gs pos="100000">
                <a:schemeClr val="bg1">
                  <a:lumMod val="8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dirty="0"/>
          </a:p>
        </p:txBody>
      </p:sp>
      <p:sp>
        <p:nvSpPr>
          <p:cNvPr id="9" name="矩形 8">
            <a:extLst>
              <a:ext uri="{FF2B5EF4-FFF2-40B4-BE49-F238E27FC236}">
                <a16:creationId xmlns:a16="http://schemas.microsoft.com/office/drawing/2014/main" xmlns="" id="{CFD716E2-7CD1-421C-9EC5-B746995BC55D}"/>
              </a:ext>
            </a:extLst>
          </p:cNvPr>
          <p:cNvSpPr/>
          <p:nvPr userDrawn="1"/>
        </p:nvSpPr>
        <p:spPr>
          <a:xfrm>
            <a:off x="0" y="1615296"/>
            <a:ext cx="12192000" cy="203981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spTree>
    <p:extLst>
      <p:ext uri="{BB962C8B-B14F-4D97-AF65-F5344CB8AC3E}">
        <p14:creationId xmlns:p14="http://schemas.microsoft.com/office/powerpoint/2010/main" val="4101519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72219FE2-5177-49FD-B23D-B3657712D13B}"/>
              </a:ext>
            </a:extLst>
          </p:cNvPr>
          <p:cNvSpPr/>
          <p:nvPr userDrawn="1"/>
        </p:nvSpPr>
        <p:spPr>
          <a:xfrm>
            <a:off x="0" y="1"/>
            <a:ext cx="12192000" cy="6858000"/>
          </a:xfrm>
          <a:prstGeom prst="rect">
            <a:avLst/>
          </a:prstGeom>
          <a:gradFill flip="none" rotWithShape="1">
            <a:gsLst>
              <a:gs pos="0">
                <a:schemeClr val="bg1">
                  <a:lumMod val="95000"/>
                </a:schemeClr>
              </a:gs>
              <a:gs pos="39000">
                <a:schemeClr val="bg1"/>
              </a:gs>
              <a:gs pos="69000">
                <a:schemeClr val="bg1"/>
              </a:gs>
              <a:gs pos="100000">
                <a:schemeClr val="bg1">
                  <a:lumMod val="8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dirty="0"/>
          </a:p>
        </p:txBody>
      </p:sp>
      <p:sp>
        <p:nvSpPr>
          <p:cNvPr id="8" name="矩形 7">
            <a:extLst>
              <a:ext uri="{FF2B5EF4-FFF2-40B4-BE49-F238E27FC236}">
                <a16:creationId xmlns:a16="http://schemas.microsoft.com/office/drawing/2014/main" xmlns="" id="{5770BFCA-CB06-4ED3-9544-FABA52DD4A3E}"/>
              </a:ext>
            </a:extLst>
          </p:cNvPr>
          <p:cNvSpPr/>
          <p:nvPr userDrawn="1"/>
        </p:nvSpPr>
        <p:spPr>
          <a:xfrm>
            <a:off x="0" y="1"/>
            <a:ext cx="43688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sp>
        <p:nvSpPr>
          <p:cNvPr id="9" name="矩形 8">
            <a:extLst>
              <a:ext uri="{FF2B5EF4-FFF2-40B4-BE49-F238E27FC236}">
                <a16:creationId xmlns:a16="http://schemas.microsoft.com/office/drawing/2014/main" xmlns="" id="{DFFCB146-4F77-4193-842D-D54031DCA887}"/>
              </a:ext>
            </a:extLst>
          </p:cNvPr>
          <p:cNvSpPr/>
          <p:nvPr userDrawn="1"/>
        </p:nvSpPr>
        <p:spPr>
          <a:xfrm>
            <a:off x="961951" y="1968069"/>
            <a:ext cx="2444900" cy="646331"/>
          </a:xfrm>
          <a:prstGeom prst="rect">
            <a:avLst/>
          </a:prstGeom>
        </p:spPr>
        <p:txBody>
          <a:bodyPr wrap="none">
            <a:spAutoFit/>
          </a:bodyPr>
          <a:lstStyle/>
          <a:p>
            <a:r>
              <a:rPr lang="zh-CN" altLang="en-US" sz="3600" b="1" dirty="0">
                <a:solidFill>
                  <a:schemeClr val="bg1">
                    <a:lumMod val="95000"/>
                  </a:schemeClr>
                </a:solidFill>
                <a:latin typeface="+mj-ea"/>
                <a:ea typeface="+mj-ea"/>
              </a:rPr>
              <a:t>汇 报 提 纲</a:t>
            </a:r>
            <a:endParaRPr lang="zh-CN" altLang="en-US" sz="3600" b="1" dirty="0">
              <a:latin typeface="+mj-ea"/>
              <a:ea typeface="+mj-ea"/>
            </a:endParaRPr>
          </a:p>
        </p:txBody>
      </p:sp>
      <p:sp>
        <p:nvSpPr>
          <p:cNvPr id="10" name="矩形 9">
            <a:extLst>
              <a:ext uri="{FF2B5EF4-FFF2-40B4-BE49-F238E27FC236}">
                <a16:creationId xmlns:a16="http://schemas.microsoft.com/office/drawing/2014/main" xmlns="" id="{4F4BCF03-4B0B-45F2-85D2-7D7536706146}"/>
              </a:ext>
            </a:extLst>
          </p:cNvPr>
          <p:cNvSpPr/>
          <p:nvPr userDrawn="1"/>
        </p:nvSpPr>
        <p:spPr>
          <a:xfrm>
            <a:off x="1272131" y="3429001"/>
            <a:ext cx="1824538" cy="584775"/>
          </a:xfrm>
          <a:prstGeom prst="rect">
            <a:avLst/>
          </a:prstGeom>
        </p:spPr>
        <p:txBody>
          <a:bodyPr wrap="none">
            <a:spAutoFit/>
          </a:bodyPr>
          <a:lstStyle/>
          <a:p>
            <a:r>
              <a:rPr lang="en-US" altLang="zh-CN" sz="3200" dirty="0">
                <a:solidFill>
                  <a:schemeClr val="bg1">
                    <a:lumMod val="95000"/>
                  </a:schemeClr>
                </a:solidFill>
                <a:ea typeface="+mj-ea"/>
              </a:rPr>
              <a:t>Contents</a:t>
            </a:r>
            <a:endParaRPr lang="zh-CN" altLang="en-US" sz="3200" dirty="0">
              <a:ea typeface="+mj-ea"/>
            </a:endParaRPr>
          </a:p>
        </p:txBody>
      </p:sp>
      <p:sp>
        <p:nvSpPr>
          <p:cNvPr id="5" name="内容占位符 4"/>
          <p:cNvSpPr>
            <a:spLocks noGrp="1"/>
          </p:cNvSpPr>
          <p:nvPr>
            <p:ph sz="quarter" idx="10" hasCustomPrompt="1"/>
          </p:nvPr>
        </p:nvSpPr>
        <p:spPr>
          <a:xfrm>
            <a:off x="5360057" y="893707"/>
            <a:ext cx="6223000" cy="5370458"/>
          </a:xfrm>
          <a:prstGeom prst="rect">
            <a:avLst/>
          </a:prstGeom>
        </p:spPr>
        <p:txBody>
          <a:bodyPr/>
          <a:lstStyle>
            <a:lvl1pPr marL="457189" indent="-457189">
              <a:buFont typeface="Wingdings" panose="05000000000000000000" pitchFamily="2" charset="2"/>
              <a:buChar char="l"/>
              <a:defRPr>
                <a:latin typeface="+mn-ea"/>
                <a:ea typeface="+mn-ea"/>
              </a:defRPr>
            </a:lvl1pPr>
          </a:lstStyle>
          <a:p>
            <a:pPr lvl="0"/>
            <a:r>
              <a:rPr lang="zh-CN" altLang="en-US" dirty="0"/>
              <a:t>正文：黑体</a:t>
            </a:r>
            <a:r>
              <a:rPr lang="en-US" altLang="zh-CN" dirty="0"/>
              <a:t>28</a:t>
            </a:r>
            <a:r>
              <a:rPr lang="zh-CN" altLang="en-US" dirty="0"/>
              <a:t>号</a:t>
            </a:r>
            <a:endParaRPr lang="en-US" altLang="zh-CN" dirty="0"/>
          </a:p>
        </p:txBody>
      </p:sp>
    </p:spTree>
    <p:extLst>
      <p:ext uri="{BB962C8B-B14F-4D97-AF65-F5344CB8AC3E}">
        <p14:creationId xmlns:p14="http://schemas.microsoft.com/office/powerpoint/2010/main" val="1691995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grpSp>
        <p:nvGrpSpPr>
          <p:cNvPr id="24" name="组合 23"/>
          <p:cNvGrpSpPr/>
          <p:nvPr userDrawn="1"/>
        </p:nvGrpSpPr>
        <p:grpSpPr>
          <a:xfrm>
            <a:off x="365127" y="565151"/>
            <a:ext cx="892175" cy="152836"/>
            <a:chOff x="365125" y="565150"/>
            <a:chExt cx="892175" cy="152835"/>
          </a:xfrm>
        </p:grpSpPr>
        <p:sp>
          <p:nvSpPr>
            <p:cNvPr id="25" name="矩形 24"/>
            <p:cNvSpPr/>
            <p:nvPr/>
          </p:nvSpPr>
          <p:spPr>
            <a:xfrm>
              <a:off x="365125" y="565150"/>
              <a:ext cx="152835" cy="152835"/>
            </a:xfrm>
            <a:prstGeom prst="rect">
              <a:avLst/>
            </a:prstGeom>
            <a:solidFill>
              <a:srgbClr val="006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a:p>
          </p:txBody>
        </p:sp>
        <p:sp>
          <p:nvSpPr>
            <p:cNvPr id="26" name="矩形 25"/>
            <p:cNvSpPr/>
            <p:nvPr/>
          </p:nvSpPr>
          <p:spPr>
            <a:xfrm>
              <a:off x="559990" y="565150"/>
              <a:ext cx="152835" cy="152835"/>
            </a:xfrm>
            <a:prstGeom prst="rect">
              <a:avLst/>
            </a:prstGeom>
            <a:solidFill>
              <a:srgbClr val="006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a:p>
          </p:txBody>
        </p:sp>
        <p:sp>
          <p:nvSpPr>
            <p:cNvPr id="27" name="矩形 26"/>
            <p:cNvSpPr/>
            <p:nvPr/>
          </p:nvSpPr>
          <p:spPr>
            <a:xfrm flipH="1">
              <a:off x="758675" y="565150"/>
              <a:ext cx="498625" cy="152835"/>
            </a:xfrm>
            <a:prstGeom prst="rect">
              <a:avLst/>
            </a:prstGeom>
            <a:gradFill>
              <a:gsLst>
                <a:gs pos="56000">
                  <a:srgbClr val="0067B3">
                    <a:alpha val="94000"/>
                  </a:srgbClr>
                </a:gs>
                <a:gs pos="0">
                  <a:srgbClr val="0067B3">
                    <a:alpha val="0"/>
                  </a:srgbClr>
                </a:gs>
                <a:gs pos="100000">
                  <a:srgbClr val="0067B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a:p>
          </p:txBody>
        </p:sp>
      </p:grpSp>
      <p:sp>
        <p:nvSpPr>
          <p:cNvPr id="2" name="日期占位符 1"/>
          <p:cNvSpPr>
            <a:spLocks noGrp="1"/>
          </p:cNvSpPr>
          <p:nvPr>
            <p:ph type="dt" sz="half" idx="11"/>
          </p:nvPr>
        </p:nvSpPr>
        <p:spPr/>
        <p:txBody>
          <a:bodyPr/>
          <a:lstStyle/>
          <a:p>
            <a:endParaRPr lang="zh-CN" altLang="en-US" dirty="0"/>
          </a:p>
        </p:txBody>
      </p:sp>
      <p:sp>
        <p:nvSpPr>
          <p:cNvPr id="4" name="页脚占位符 3"/>
          <p:cNvSpPr>
            <a:spLocks noGrp="1"/>
          </p:cNvSpPr>
          <p:nvPr>
            <p:ph type="ftr" sz="quarter" idx="12"/>
          </p:nvPr>
        </p:nvSpPr>
        <p:spPr/>
        <p:txBody>
          <a:bodyPr/>
          <a:lstStyle/>
          <a:p>
            <a:endParaRPr lang="zh-CN" altLang="en-US"/>
          </a:p>
        </p:txBody>
      </p:sp>
      <p:sp>
        <p:nvSpPr>
          <p:cNvPr id="5" name="灯片编号占位符 4"/>
          <p:cNvSpPr>
            <a:spLocks noGrp="1"/>
          </p:cNvSpPr>
          <p:nvPr>
            <p:ph type="sldNum" sz="quarter" idx="13"/>
          </p:nvPr>
        </p:nvSpPr>
        <p:spPr/>
        <p:txBody>
          <a:bodyPr/>
          <a:lstStyle/>
          <a:p>
            <a:fld id="{D0399D1A-D296-42B7-916E-50FBDB540DBE}" type="slidenum">
              <a:rPr lang="zh-CN" altLang="en-US" smtClean="0"/>
              <a:t>‹#›</a:t>
            </a:fld>
            <a:endParaRPr lang="zh-CN" altLang="en-US"/>
          </a:p>
        </p:txBody>
      </p:sp>
      <p:sp>
        <p:nvSpPr>
          <p:cNvPr id="7" name="文本占位符 6"/>
          <p:cNvSpPr>
            <a:spLocks noGrp="1"/>
          </p:cNvSpPr>
          <p:nvPr>
            <p:ph type="body" sz="quarter" idx="14" hasCustomPrompt="1"/>
          </p:nvPr>
        </p:nvSpPr>
        <p:spPr>
          <a:xfrm>
            <a:off x="1257301" y="376239"/>
            <a:ext cx="8231188" cy="688975"/>
          </a:xfrm>
          <a:prstGeom prst="rect">
            <a:avLst/>
          </a:prstGeom>
        </p:spPr>
        <p:txBody>
          <a:bodyPr/>
          <a:lstStyle>
            <a:lvl1pPr marL="0" indent="0">
              <a:buNone/>
              <a:defRPr sz="3200">
                <a:solidFill>
                  <a:srgbClr val="067AB2"/>
                </a:solidFill>
                <a:latin typeface="+mj-ea"/>
                <a:ea typeface="+mj-ea"/>
              </a:defRPr>
            </a:lvl1pPr>
          </a:lstStyle>
          <a:p>
            <a:pPr lvl="0"/>
            <a:r>
              <a:rPr lang="zh-CN" altLang="en-US" dirty="0"/>
              <a:t>标题</a:t>
            </a:r>
          </a:p>
        </p:txBody>
      </p:sp>
      <p:sp>
        <p:nvSpPr>
          <p:cNvPr id="9" name="内容占位符 8"/>
          <p:cNvSpPr>
            <a:spLocks noGrp="1"/>
          </p:cNvSpPr>
          <p:nvPr>
            <p:ph sz="quarter" idx="15"/>
          </p:nvPr>
        </p:nvSpPr>
        <p:spPr>
          <a:xfrm>
            <a:off x="628651" y="1458914"/>
            <a:ext cx="10515600" cy="4383088"/>
          </a:xfrm>
          <a:prstGeom prst="rect">
            <a:avLst/>
          </a:prstGeom>
        </p:spPr>
        <p:txBody>
          <a:bodyPr/>
          <a:lstStyle>
            <a:lvl1pPr marL="0" indent="0">
              <a:buNone/>
              <a:defRPr sz="2400">
                <a:latin typeface="+mn-ea"/>
                <a:ea typeface="+mn-ea"/>
              </a:defRPr>
            </a:lvl1pPr>
            <a:lvl2pPr>
              <a:defRPr sz="2000">
                <a:latin typeface="+mn-ea"/>
                <a:ea typeface="+mn-ea"/>
              </a:defRPr>
            </a:lvl2pPr>
            <a:lvl3pPr>
              <a:defRPr sz="2000">
                <a:latin typeface="+mn-ea"/>
                <a:ea typeface="+mn-ea"/>
              </a:defRPr>
            </a:lvl3pPr>
            <a:lvl4pPr>
              <a:defRPr sz="2000">
                <a:latin typeface="+mn-ea"/>
                <a:ea typeface="+mn-ea"/>
              </a:defRPr>
            </a:lvl4pPr>
            <a:lvl5pPr>
              <a:defRPr sz="2000">
                <a:latin typeface="+mn-ea"/>
                <a:ea typeface="+mn-ea"/>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62222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dirty="0"/>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0399D1A-D296-42B7-916E-50FBDB540DBE}" type="slidenum">
              <a:rPr lang="zh-CN" altLang="en-US" smtClean="0"/>
              <a:t>‹#›</a:t>
            </a:fld>
            <a:endParaRPr lang="zh-CN" altLang="en-US"/>
          </a:p>
        </p:txBody>
      </p:sp>
      <p:sp>
        <p:nvSpPr>
          <p:cNvPr id="7" name="内容占位符 6"/>
          <p:cNvSpPr>
            <a:spLocks noGrp="1"/>
          </p:cNvSpPr>
          <p:nvPr>
            <p:ph sz="quarter" idx="13"/>
          </p:nvPr>
        </p:nvSpPr>
        <p:spPr>
          <a:xfrm>
            <a:off x="882651" y="2082801"/>
            <a:ext cx="10426700" cy="4273550"/>
          </a:xfrm>
          <a:prstGeom prst="rect">
            <a:avLst/>
          </a:prstGeom>
        </p:spPr>
        <p:txBody>
          <a:bodyPr/>
          <a:lstStyle>
            <a:lvl1pPr>
              <a:defRPr sz="2800">
                <a:latin typeface="+mn-ea"/>
                <a:ea typeface="+mn-ea"/>
              </a:defRPr>
            </a:lvl1pPr>
            <a:lvl2pPr>
              <a:defRPr sz="2000">
                <a:latin typeface="+mn-ea"/>
                <a:ea typeface="+mn-ea"/>
              </a:defRPr>
            </a:lvl2pPr>
            <a:lvl3pPr>
              <a:defRPr sz="2000">
                <a:latin typeface="+mn-ea"/>
                <a:ea typeface="+mn-ea"/>
              </a:defRPr>
            </a:lvl3pPr>
            <a:lvl4pPr>
              <a:defRPr sz="2000">
                <a:latin typeface="+mn-ea"/>
                <a:ea typeface="+mn-ea"/>
              </a:defRPr>
            </a:lvl4pPr>
            <a:lvl5pPr>
              <a:defRPr sz="2000">
                <a:latin typeface="+mn-ea"/>
                <a:ea typeface="+mn-ea"/>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3680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4" name="矩形 23"/>
          <p:cNvSpPr/>
          <p:nvPr userDrawn="1"/>
        </p:nvSpPr>
        <p:spPr>
          <a:xfrm>
            <a:off x="393703" y="546101"/>
            <a:ext cx="11442696" cy="57658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5" dirty="0">
              <a:latin typeface="Arial Black" panose="020B0A04020102020204" pitchFamily="34" charset="0"/>
            </a:endParaRPr>
          </a:p>
        </p:txBody>
      </p:sp>
      <p:sp>
        <p:nvSpPr>
          <p:cNvPr id="4" name="内容占位符 3"/>
          <p:cNvSpPr>
            <a:spLocks noGrp="1"/>
          </p:cNvSpPr>
          <p:nvPr>
            <p:ph sz="quarter" idx="10" hasCustomPrompt="1"/>
          </p:nvPr>
        </p:nvSpPr>
        <p:spPr>
          <a:xfrm>
            <a:off x="1092638" y="1103533"/>
            <a:ext cx="9964247" cy="2647950"/>
          </a:xfrm>
          <a:prstGeom prst="rect">
            <a:avLst/>
          </a:prstGeom>
        </p:spPr>
        <p:txBody>
          <a:bodyPr/>
          <a:lstStyle>
            <a:lvl1pPr>
              <a:defRPr>
                <a:latin typeface="+mn-ea"/>
                <a:ea typeface="+mn-ea"/>
              </a:defRPr>
            </a:lvl1pPr>
          </a:lstStyle>
          <a:p>
            <a:pPr lvl="0"/>
            <a:r>
              <a:rPr lang="zh-CN" altLang="en-US" dirty="0"/>
              <a:t>黑体</a:t>
            </a:r>
            <a:r>
              <a:rPr lang="en-US" altLang="zh-CN" dirty="0"/>
              <a:t>28</a:t>
            </a:r>
            <a:r>
              <a:rPr lang="zh-CN" altLang="en-US" dirty="0"/>
              <a:t>号</a:t>
            </a:r>
          </a:p>
        </p:txBody>
      </p:sp>
      <p:sp>
        <p:nvSpPr>
          <p:cNvPr id="2" name="日期占位符 1"/>
          <p:cNvSpPr>
            <a:spLocks noGrp="1"/>
          </p:cNvSpPr>
          <p:nvPr>
            <p:ph type="dt" sz="half" idx="11"/>
          </p:nvPr>
        </p:nvSpPr>
        <p:spPr/>
        <p:txBody>
          <a:bodyPr/>
          <a:lstStyle/>
          <a:p>
            <a:endParaRPr lang="zh-CN" altLang="en-US"/>
          </a:p>
        </p:txBody>
      </p:sp>
      <p:sp>
        <p:nvSpPr>
          <p:cNvPr id="12" name="页脚占位符 11"/>
          <p:cNvSpPr>
            <a:spLocks noGrp="1"/>
          </p:cNvSpPr>
          <p:nvPr>
            <p:ph type="ftr" sz="quarter" idx="12"/>
          </p:nvPr>
        </p:nvSpPr>
        <p:spPr/>
        <p:txBody>
          <a:bodyPr/>
          <a:lstStyle/>
          <a:p>
            <a:endParaRPr lang="zh-CN" altLang="en-US"/>
          </a:p>
        </p:txBody>
      </p:sp>
      <p:sp>
        <p:nvSpPr>
          <p:cNvPr id="13" name="灯片编号占位符 12"/>
          <p:cNvSpPr>
            <a:spLocks noGrp="1"/>
          </p:cNvSpPr>
          <p:nvPr>
            <p:ph type="sldNum" sz="quarter" idx="13"/>
          </p:nvPr>
        </p:nvSpPr>
        <p:spPr/>
        <p:txBody>
          <a:bodyPr/>
          <a:lstStyle/>
          <a:p>
            <a:fld id="{D0399D1A-D296-42B7-916E-50FBDB540DBE}" type="slidenum">
              <a:rPr lang="zh-CN" altLang="en-US" smtClean="0"/>
              <a:t>‹#›</a:t>
            </a:fld>
            <a:endParaRPr lang="zh-CN" altLang="en-US"/>
          </a:p>
        </p:txBody>
      </p:sp>
    </p:spTree>
    <p:extLst>
      <p:ext uri="{BB962C8B-B14F-4D97-AF65-F5344CB8AC3E}">
        <p14:creationId xmlns:p14="http://schemas.microsoft.com/office/powerpoint/2010/main" val="301177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封底">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13" name="页脚占位符 12"/>
          <p:cNvSpPr>
            <a:spLocks noGrp="1"/>
          </p:cNvSpPr>
          <p:nvPr>
            <p:ph type="ftr" sz="quarter" idx="11"/>
          </p:nvPr>
        </p:nvSpPr>
        <p:spPr/>
        <p:txBody>
          <a:bodyPr/>
          <a:lstStyle/>
          <a:p>
            <a:endParaRPr lang="zh-CN" altLang="en-US"/>
          </a:p>
        </p:txBody>
      </p:sp>
      <p:sp>
        <p:nvSpPr>
          <p:cNvPr id="14" name="灯片编号占位符 13"/>
          <p:cNvSpPr>
            <a:spLocks noGrp="1"/>
          </p:cNvSpPr>
          <p:nvPr>
            <p:ph type="sldNum" sz="quarter" idx="12"/>
          </p:nvPr>
        </p:nvSpPr>
        <p:spPr/>
        <p:txBody>
          <a:bodyPr/>
          <a:lstStyle/>
          <a:p>
            <a:fld id="{D0399D1A-D296-42B7-916E-50FBDB540DBE}" type="slidenum">
              <a:rPr lang="zh-CN" altLang="en-US" smtClean="0"/>
              <a:t>‹#›</a:t>
            </a:fld>
            <a:endParaRPr lang="zh-CN" altLang="en-US"/>
          </a:p>
        </p:txBody>
      </p:sp>
    </p:spTree>
    <p:extLst>
      <p:ext uri="{BB962C8B-B14F-4D97-AF65-F5344CB8AC3E}">
        <p14:creationId xmlns:p14="http://schemas.microsoft.com/office/powerpoint/2010/main" val="4231128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2180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8890" y="456135"/>
            <a:ext cx="10736447" cy="993400"/>
          </a:xfrm>
          <a:prstGeom prst="rect">
            <a:avLst/>
          </a:prstGeom>
        </p:spPr>
        <p:txBody>
          <a:bodyPr lIns="0" tIns="0" rIns="0" bIns="0">
            <a:normAutofit/>
          </a:bodyPr>
          <a:lstStyle>
            <a:lvl1pPr marL="0" indent="0" algn="l">
              <a:lnSpc>
                <a:spcPts val="3428"/>
              </a:lnSpc>
              <a:spcBef>
                <a:spcPts val="0"/>
              </a:spcBef>
              <a:buNone/>
              <a:defRPr sz="3199" baseline="0">
                <a:solidFill>
                  <a:schemeClr val="tx1"/>
                </a:solidFill>
                <a:latin typeface="Microsoft YaHei" panose="020B0503020204020204" pitchFamily="34" charset="-122"/>
                <a:ea typeface="Microsoft YaHei" panose="020B0503020204020204" pitchFamily="34" charset="-122"/>
              </a:defRPr>
            </a:lvl1pPr>
            <a:lvl2pPr marL="593412" indent="0" algn="ctr">
              <a:buNone/>
              <a:defRPr sz="2596"/>
            </a:lvl2pPr>
            <a:lvl3pPr marL="1186818" indent="0" algn="ctr">
              <a:buNone/>
              <a:defRPr sz="2336"/>
            </a:lvl3pPr>
            <a:lvl4pPr marL="1780230" indent="0" algn="ctr">
              <a:buNone/>
              <a:defRPr sz="2077"/>
            </a:lvl4pPr>
            <a:lvl5pPr marL="2373638" indent="0" algn="ctr">
              <a:buNone/>
              <a:defRPr sz="2077"/>
            </a:lvl5pPr>
            <a:lvl6pPr marL="2967048" indent="0" algn="ctr">
              <a:buNone/>
              <a:defRPr sz="2077"/>
            </a:lvl6pPr>
            <a:lvl7pPr marL="3560458" indent="0" algn="ctr">
              <a:buNone/>
              <a:defRPr sz="2077"/>
            </a:lvl7pPr>
            <a:lvl8pPr marL="4153867" indent="0" algn="ctr">
              <a:buNone/>
              <a:defRPr sz="2077"/>
            </a:lvl8pPr>
            <a:lvl9pPr marL="4747276" indent="0" algn="ctr">
              <a:buNone/>
              <a:defRPr sz="2077"/>
            </a:lvl9pPr>
          </a:lstStyle>
          <a:p>
            <a:r>
              <a:rPr lang="zh-CN" altLang="en-US"/>
              <a:t>单击此处编辑母版副标题样式</a:t>
            </a:r>
            <a:endParaRPr lang="en-US" dirty="0"/>
          </a:p>
        </p:txBody>
      </p:sp>
      <p:sp>
        <p:nvSpPr>
          <p:cNvPr id="7" name="Content Placeholder 2"/>
          <p:cNvSpPr>
            <a:spLocks noGrp="1"/>
          </p:cNvSpPr>
          <p:nvPr>
            <p:ph idx="10"/>
          </p:nvPr>
        </p:nvSpPr>
        <p:spPr>
          <a:xfrm>
            <a:off x="736621" y="1501990"/>
            <a:ext cx="10729367" cy="4690459"/>
          </a:xfrm>
          <a:prstGeom prst="rect">
            <a:avLst/>
          </a:prstGeom>
        </p:spPr>
        <p:txBody>
          <a:bodyPr lIns="0" tIns="0" rIns="0" bIns="0"/>
          <a:lstStyle>
            <a:lvl1pPr marL="12362" indent="0">
              <a:lnSpc>
                <a:spcPct val="100000"/>
              </a:lnSpc>
              <a:spcBef>
                <a:spcPts val="0"/>
              </a:spcBef>
              <a:buFontTx/>
              <a:buNone/>
              <a:tabLst>
                <a:tab pos="1207424" algn="ctr"/>
              </a:tabLst>
              <a:defRPr sz="1799"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415" indent="-171018">
              <a:buFont typeface="Arial" panose="020B0604020202020204" pitchFamily="34" charset="0"/>
              <a:buChar char="•"/>
              <a:tabLst>
                <a:tab pos="1207424" algn="ctr"/>
              </a:tabLst>
              <a:defRPr sz="1299" baseline="0"/>
            </a:lvl2pPr>
            <a:lvl3pPr marL="525415" indent="-171018">
              <a:buFont typeface="Arial" panose="020B0604020202020204" pitchFamily="34" charset="0"/>
              <a:buChar char="•"/>
              <a:tabLst>
                <a:tab pos="1207424" algn="ctr"/>
              </a:tabLst>
              <a:defRPr sz="1299" baseline="0"/>
            </a:lvl3pPr>
            <a:lvl4pPr marL="525415" indent="-171018">
              <a:buFont typeface="Arial" panose="020B0604020202020204" pitchFamily="34" charset="0"/>
              <a:buChar char="•"/>
              <a:tabLst>
                <a:tab pos="1207424" algn="ctr"/>
              </a:tabLst>
              <a:defRPr sz="1299" baseline="0"/>
            </a:lvl4pPr>
            <a:lvl5pPr marL="525415" indent="-171018">
              <a:buFont typeface="Arial" panose="020B0604020202020204" pitchFamily="34" charset="0"/>
              <a:buChar char="•"/>
              <a:tabLst>
                <a:tab pos="1207424" algn="ctr"/>
              </a:tabLst>
              <a:defRPr sz="1299" baseline="0"/>
            </a:lvl5pPr>
          </a:lstStyle>
          <a:p>
            <a:pPr lvl="0"/>
            <a:r>
              <a:rPr lang="zh-CN" altLang="en-US"/>
              <a:t>单击此处编辑母版文本样式</a:t>
            </a:r>
          </a:p>
        </p:txBody>
      </p:sp>
    </p:spTree>
    <p:extLst>
      <p:ext uri="{BB962C8B-B14F-4D97-AF65-F5344CB8AC3E}">
        <p14:creationId xmlns:p14="http://schemas.microsoft.com/office/powerpoint/2010/main" val="2098153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600201"/>
            <a:ext cx="5384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600200"/>
            <a:ext cx="53848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97600" y="3938589"/>
            <a:ext cx="53848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10"/>
          </p:nvPr>
        </p:nvSpPr>
        <p:spPr/>
        <p:txBody>
          <a:bodyPr/>
          <a:lstStyle>
            <a:lvl1pPr>
              <a:defRPr/>
            </a:lvl1pPr>
          </a:lstStyle>
          <a:p>
            <a:pPr>
              <a:defRPr/>
            </a:pPr>
            <a:endParaRPr lang="en-US" altLang="zh-CN"/>
          </a:p>
        </p:txBody>
      </p:sp>
      <p:sp>
        <p:nvSpPr>
          <p:cNvPr id="7" name="页脚占位符 6"/>
          <p:cNvSpPr>
            <a:spLocks noGrp="1"/>
          </p:cNvSpPr>
          <p:nvPr>
            <p:ph type="ftr" sz="quarter" idx="11"/>
          </p:nvPr>
        </p:nvSpPr>
        <p:spPr/>
        <p:txBody>
          <a:bodyPr/>
          <a:lstStyle>
            <a:lvl1pPr>
              <a:defRPr/>
            </a:lvl1pPr>
          </a:lstStyle>
          <a:p>
            <a:pPr>
              <a:defRPr/>
            </a:pPr>
            <a:endParaRPr lang="en-US" altLang="zh-CN"/>
          </a:p>
        </p:txBody>
      </p:sp>
      <p:sp>
        <p:nvSpPr>
          <p:cNvPr id="8" name="灯片编号占位符 7"/>
          <p:cNvSpPr>
            <a:spLocks noGrp="1"/>
          </p:cNvSpPr>
          <p:nvPr>
            <p:ph type="sldNum" sz="quarter" idx="12"/>
          </p:nvPr>
        </p:nvSpPr>
        <p:spPr/>
        <p:txBody>
          <a:bodyPr/>
          <a:lstStyle>
            <a:lvl1pPr>
              <a:defRPr/>
            </a:lvl1pPr>
          </a:lstStyle>
          <a:p>
            <a:pPr>
              <a:defRPr/>
            </a:pPr>
            <a:fld id="{D3F739DE-0BFF-4D2B-884B-3219776EEED8}" type="slidenum">
              <a:rPr lang="zh-CN" altLang="en-US"/>
              <a:pPr>
                <a:defRPr/>
              </a:pPr>
              <a:t>‹#›</a:t>
            </a:fld>
            <a:endParaRPr lang="en-US" altLang="zh-CN"/>
          </a:p>
        </p:txBody>
      </p:sp>
    </p:spTree>
    <p:extLst>
      <p:ext uri="{BB962C8B-B14F-4D97-AF65-F5344CB8AC3E}">
        <p14:creationId xmlns:p14="http://schemas.microsoft.com/office/powerpoint/2010/main" val="19762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72219FE2-5177-49FD-B23D-B3657712D13B}"/>
              </a:ext>
            </a:extLst>
          </p:cNvPr>
          <p:cNvSpPr/>
          <p:nvPr userDrawn="1"/>
        </p:nvSpPr>
        <p:spPr>
          <a:xfrm>
            <a:off x="0" y="1"/>
            <a:ext cx="12192000" cy="6858000"/>
          </a:xfrm>
          <a:prstGeom prst="rect">
            <a:avLst/>
          </a:prstGeom>
          <a:gradFill flip="none" rotWithShape="1">
            <a:gsLst>
              <a:gs pos="0">
                <a:schemeClr val="bg1">
                  <a:lumMod val="95000"/>
                </a:schemeClr>
              </a:gs>
              <a:gs pos="39000">
                <a:schemeClr val="bg1"/>
              </a:gs>
              <a:gs pos="69000">
                <a:schemeClr val="bg1"/>
              </a:gs>
              <a:gs pos="100000">
                <a:schemeClr val="bg1">
                  <a:lumMod val="8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dirty="0"/>
          </a:p>
        </p:txBody>
      </p:sp>
      <p:sp>
        <p:nvSpPr>
          <p:cNvPr id="8" name="矩形 7">
            <a:extLst>
              <a:ext uri="{FF2B5EF4-FFF2-40B4-BE49-F238E27FC236}">
                <a16:creationId xmlns:a16="http://schemas.microsoft.com/office/drawing/2014/main" xmlns="" id="{5770BFCA-CB06-4ED3-9544-FABA52DD4A3E}"/>
              </a:ext>
            </a:extLst>
          </p:cNvPr>
          <p:cNvSpPr/>
          <p:nvPr userDrawn="1"/>
        </p:nvSpPr>
        <p:spPr>
          <a:xfrm>
            <a:off x="0" y="1"/>
            <a:ext cx="43688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sp>
        <p:nvSpPr>
          <p:cNvPr id="9" name="矩形 8">
            <a:extLst>
              <a:ext uri="{FF2B5EF4-FFF2-40B4-BE49-F238E27FC236}">
                <a16:creationId xmlns:a16="http://schemas.microsoft.com/office/drawing/2014/main" xmlns="" id="{DFFCB146-4F77-4193-842D-D54031DCA887}"/>
              </a:ext>
            </a:extLst>
          </p:cNvPr>
          <p:cNvSpPr/>
          <p:nvPr userDrawn="1"/>
        </p:nvSpPr>
        <p:spPr>
          <a:xfrm>
            <a:off x="961951" y="1968069"/>
            <a:ext cx="2444900" cy="646331"/>
          </a:xfrm>
          <a:prstGeom prst="rect">
            <a:avLst/>
          </a:prstGeom>
        </p:spPr>
        <p:txBody>
          <a:bodyPr wrap="none">
            <a:spAutoFit/>
          </a:bodyPr>
          <a:lstStyle/>
          <a:p>
            <a:r>
              <a:rPr lang="zh-CN" altLang="en-US" sz="3600" b="1" dirty="0">
                <a:solidFill>
                  <a:schemeClr val="bg1">
                    <a:lumMod val="95000"/>
                  </a:schemeClr>
                </a:solidFill>
                <a:latin typeface="+mj-ea"/>
                <a:ea typeface="+mj-ea"/>
              </a:rPr>
              <a:t>汇 报 提 纲</a:t>
            </a:r>
            <a:endParaRPr lang="zh-CN" altLang="en-US" sz="3600" b="1" dirty="0">
              <a:latin typeface="+mj-ea"/>
              <a:ea typeface="+mj-ea"/>
            </a:endParaRPr>
          </a:p>
        </p:txBody>
      </p:sp>
      <p:sp>
        <p:nvSpPr>
          <p:cNvPr id="10" name="矩形 9">
            <a:extLst>
              <a:ext uri="{FF2B5EF4-FFF2-40B4-BE49-F238E27FC236}">
                <a16:creationId xmlns:a16="http://schemas.microsoft.com/office/drawing/2014/main" xmlns="" id="{4F4BCF03-4B0B-45F2-85D2-7D7536706146}"/>
              </a:ext>
            </a:extLst>
          </p:cNvPr>
          <p:cNvSpPr/>
          <p:nvPr userDrawn="1"/>
        </p:nvSpPr>
        <p:spPr>
          <a:xfrm>
            <a:off x="1272131" y="3429001"/>
            <a:ext cx="1824538" cy="584775"/>
          </a:xfrm>
          <a:prstGeom prst="rect">
            <a:avLst/>
          </a:prstGeom>
        </p:spPr>
        <p:txBody>
          <a:bodyPr wrap="none">
            <a:spAutoFit/>
          </a:bodyPr>
          <a:lstStyle/>
          <a:p>
            <a:r>
              <a:rPr lang="en-US" altLang="zh-CN" sz="3200" dirty="0">
                <a:solidFill>
                  <a:schemeClr val="bg1">
                    <a:lumMod val="95000"/>
                  </a:schemeClr>
                </a:solidFill>
                <a:ea typeface="+mj-ea"/>
              </a:rPr>
              <a:t>Contents</a:t>
            </a:r>
            <a:endParaRPr lang="zh-CN" altLang="en-US" sz="3200" dirty="0">
              <a:ea typeface="+mj-ea"/>
            </a:endParaRPr>
          </a:p>
        </p:txBody>
      </p:sp>
      <p:sp>
        <p:nvSpPr>
          <p:cNvPr id="5" name="内容占位符 4"/>
          <p:cNvSpPr>
            <a:spLocks noGrp="1"/>
          </p:cNvSpPr>
          <p:nvPr>
            <p:ph sz="quarter" idx="10" hasCustomPrompt="1"/>
          </p:nvPr>
        </p:nvSpPr>
        <p:spPr>
          <a:xfrm>
            <a:off x="5360057" y="893707"/>
            <a:ext cx="6223000" cy="5370458"/>
          </a:xfrm>
          <a:prstGeom prst="rect">
            <a:avLst/>
          </a:prstGeom>
        </p:spPr>
        <p:txBody>
          <a:bodyPr/>
          <a:lstStyle>
            <a:lvl1pPr marL="457189" indent="-457189">
              <a:buFont typeface="Wingdings" panose="05000000000000000000" pitchFamily="2" charset="2"/>
              <a:buChar char="l"/>
              <a:defRPr>
                <a:latin typeface="+mn-ea"/>
                <a:ea typeface="+mn-ea"/>
              </a:defRPr>
            </a:lvl1pPr>
          </a:lstStyle>
          <a:p>
            <a:pPr lvl="0"/>
            <a:r>
              <a:rPr lang="zh-CN" altLang="en-US" dirty="0"/>
              <a:t>正文：黑体</a:t>
            </a:r>
            <a:r>
              <a:rPr lang="en-US" altLang="zh-CN" dirty="0"/>
              <a:t>28</a:t>
            </a:r>
            <a:r>
              <a:rPr lang="zh-CN" altLang="en-US" dirty="0"/>
              <a:t>号</a:t>
            </a:r>
            <a:endParaRPr lang="en-US" altLang="zh-CN" dirty="0"/>
          </a:p>
        </p:txBody>
      </p:sp>
    </p:spTree>
    <p:extLst>
      <p:ext uri="{BB962C8B-B14F-4D97-AF65-F5344CB8AC3E}">
        <p14:creationId xmlns:p14="http://schemas.microsoft.com/office/powerpoint/2010/main" val="3896634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600201"/>
            <a:ext cx="5384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044DAEE-9F56-4F58-AD9C-78970DAC40CF}" type="slidenum">
              <a:rPr lang="zh-CN" altLang="en-US"/>
              <a:pPr>
                <a:defRPr/>
              </a:pPr>
              <a:t>‹#›</a:t>
            </a:fld>
            <a:endParaRPr lang="en-US" altLang="zh-CN"/>
          </a:p>
        </p:txBody>
      </p:sp>
    </p:spTree>
    <p:extLst>
      <p:ext uri="{BB962C8B-B14F-4D97-AF65-F5344CB8AC3E}">
        <p14:creationId xmlns:p14="http://schemas.microsoft.com/office/powerpoint/2010/main" val="3890828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9308437" y="6356350"/>
            <a:ext cx="2743200" cy="365125"/>
          </a:xfrm>
        </p:spPr>
        <p:txBody>
          <a:bodyPr/>
          <a:lstStyle>
            <a:lvl1pPr>
              <a:defRPr b="1">
                <a:solidFill>
                  <a:schemeClr val="tx1"/>
                </a:solidFill>
              </a:defRPr>
            </a:lvl1pPr>
          </a:lstStyle>
          <a:p>
            <a:fld id="{01710984-A7C5-44C3-A716-27DEE22A82CD}" type="slidenum">
              <a:rPr lang="zh-CN" altLang="en-US" smtClean="0"/>
              <a:pPr/>
              <a:t>‹#›</a:t>
            </a:fld>
            <a:endParaRPr lang="zh-CN" altLang="en-US" dirty="0"/>
          </a:p>
        </p:txBody>
      </p:sp>
      <p:sp>
        <p:nvSpPr>
          <p:cNvPr id="4" name="日期占位符 3"/>
          <p:cNvSpPr>
            <a:spLocks noGrp="1"/>
          </p:cNvSpPr>
          <p:nvPr>
            <p:ph type="dt" sz="half" idx="10"/>
          </p:nvPr>
        </p:nvSpPr>
        <p:spPr>
          <a:xfrm>
            <a:off x="128337" y="6356350"/>
            <a:ext cx="2743200" cy="365125"/>
          </a:xfrm>
        </p:spPr>
        <p:txBody>
          <a:bodyPr/>
          <a:lstStyle>
            <a:lvl1pPr>
              <a:defRPr b="1">
                <a:solidFill>
                  <a:schemeClr val="tx1"/>
                </a:solidFill>
              </a:defRPr>
            </a:lvl1pPr>
          </a:lstStyle>
          <a:p>
            <a:r>
              <a:rPr lang="en-US" altLang="zh-CN"/>
              <a:t>2021/08/13</a:t>
            </a:r>
            <a:endParaRPr lang="zh-CN" altLang="en-US" dirty="0"/>
          </a:p>
        </p:txBody>
      </p:sp>
      <p:sp>
        <p:nvSpPr>
          <p:cNvPr id="2" name="标题 1"/>
          <p:cNvSpPr>
            <a:spLocks noGrp="1"/>
          </p:cNvSpPr>
          <p:nvPr>
            <p:ph type="title"/>
          </p:nvPr>
        </p:nvSpPr>
        <p:spPr>
          <a:xfrm>
            <a:off x="1037486" y="147694"/>
            <a:ext cx="9315450" cy="641593"/>
          </a:xfrm>
        </p:spPr>
        <p:txBody>
          <a:bodyPr>
            <a:normAutofit/>
          </a:bodyPr>
          <a:lstStyle>
            <a:lvl1pPr>
              <a:defRPr sz="3200" b="1">
                <a:solidFill>
                  <a:srgbClr val="0070C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055" y="144969"/>
            <a:ext cx="64482" cy="628697"/>
          </a:xfrm>
          <a:prstGeom prst="rect">
            <a:avLst/>
          </a:prstGeom>
        </p:spPr>
      </p:pic>
    </p:spTree>
    <p:extLst>
      <p:ext uri="{BB962C8B-B14F-4D97-AF65-F5344CB8AC3E}">
        <p14:creationId xmlns:p14="http://schemas.microsoft.com/office/powerpoint/2010/main" val="2808561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9E869A-BD9E-4B03-9E2A-2EF0A491915D}"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B7BBF-2626-45BE-9465-44EB70086B43}" type="slidenum">
              <a:rPr lang="zh-CN" altLang="en-US" smtClean="0"/>
              <a:t>‹#›</a:t>
            </a:fld>
            <a:endParaRPr lang="zh-CN" altLang="en-US"/>
          </a:p>
        </p:txBody>
      </p:sp>
    </p:spTree>
    <p:extLst>
      <p:ext uri="{BB962C8B-B14F-4D97-AF65-F5344CB8AC3E}">
        <p14:creationId xmlns:p14="http://schemas.microsoft.com/office/powerpoint/2010/main" val="4138432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B7C96C01-D09B-4A1C-B28D-E1968F9DFBE1}" type="datetimeFigureOut">
              <a:rPr lang="zh-CN" altLang="en-US" smtClean="0"/>
              <a:t>2025/10/15</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017A09D4-E3AB-4211-9CA4-CB4EA06C7A95}" type="slidenum">
              <a:rPr lang="zh-CN" altLang="en-US" smtClean="0"/>
              <a:t>‹#›</a:t>
            </a:fld>
            <a:endParaRPr lang="zh-CN" altLang="en-US"/>
          </a:p>
        </p:txBody>
      </p:sp>
    </p:spTree>
    <p:extLst>
      <p:ext uri="{BB962C8B-B14F-4D97-AF65-F5344CB8AC3E}">
        <p14:creationId xmlns:p14="http://schemas.microsoft.com/office/powerpoint/2010/main" val="43720763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grpSp>
        <p:nvGrpSpPr>
          <p:cNvPr id="24" name="组合 23"/>
          <p:cNvGrpSpPr/>
          <p:nvPr userDrawn="1"/>
        </p:nvGrpSpPr>
        <p:grpSpPr>
          <a:xfrm>
            <a:off x="365127" y="565151"/>
            <a:ext cx="892175" cy="152836"/>
            <a:chOff x="365125" y="565150"/>
            <a:chExt cx="892175" cy="152835"/>
          </a:xfrm>
        </p:grpSpPr>
        <p:sp>
          <p:nvSpPr>
            <p:cNvPr id="25" name="矩形 24"/>
            <p:cNvSpPr/>
            <p:nvPr/>
          </p:nvSpPr>
          <p:spPr>
            <a:xfrm>
              <a:off x="365125" y="565150"/>
              <a:ext cx="152835" cy="152835"/>
            </a:xfrm>
            <a:prstGeom prst="rect">
              <a:avLst/>
            </a:prstGeom>
            <a:solidFill>
              <a:srgbClr val="006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a:p>
          </p:txBody>
        </p:sp>
        <p:sp>
          <p:nvSpPr>
            <p:cNvPr id="26" name="矩形 25"/>
            <p:cNvSpPr/>
            <p:nvPr/>
          </p:nvSpPr>
          <p:spPr>
            <a:xfrm>
              <a:off x="559990" y="565150"/>
              <a:ext cx="152835" cy="152835"/>
            </a:xfrm>
            <a:prstGeom prst="rect">
              <a:avLst/>
            </a:prstGeom>
            <a:solidFill>
              <a:srgbClr val="006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a:p>
          </p:txBody>
        </p:sp>
        <p:sp>
          <p:nvSpPr>
            <p:cNvPr id="27" name="矩形 26"/>
            <p:cNvSpPr/>
            <p:nvPr/>
          </p:nvSpPr>
          <p:spPr>
            <a:xfrm flipH="1">
              <a:off x="758675" y="565150"/>
              <a:ext cx="498625" cy="152835"/>
            </a:xfrm>
            <a:prstGeom prst="rect">
              <a:avLst/>
            </a:prstGeom>
            <a:gradFill>
              <a:gsLst>
                <a:gs pos="56000">
                  <a:srgbClr val="0067B3">
                    <a:alpha val="94000"/>
                  </a:srgbClr>
                </a:gs>
                <a:gs pos="0">
                  <a:srgbClr val="0067B3">
                    <a:alpha val="0"/>
                  </a:srgbClr>
                </a:gs>
                <a:gs pos="100000">
                  <a:srgbClr val="0067B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a:p>
          </p:txBody>
        </p:sp>
      </p:grpSp>
      <p:sp>
        <p:nvSpPr>
          <p:cNvPr id="2" name="日期占位符 1"/>
          <p:cNvSpPr>
            <a:spLocks noGrp="1"/>
          </p:cNvSpPr>
          <p:nvPr>
            <p:ph type="dt" sz="half" idx="11"/>
          </p:nvPr>
        </p:nvSpPr>
        <p:spPr/>
        <p:txBody>
          <a:bodyPr/>
          <a:lstStyle/>
          <a:p>
            <a:endParaRPr lang="zh-CN" altLang="en-US" dirty="0"/>
          </a:p>
        </p:txBody>
      </p:sp>
      <p:sp>
        <p:nvSpPr>
          <p:cNvPr id="4" name="页脚占位符 3"/>
          <p:cNvSpPr>
            <a:spLocks noGrp="1"/>
          </p:cNvSpPr>
          <p:nvPr>
            <p:ph type="ftr" sz="quarter" idx="12"/>
          </p:nvPr>
        </p:nvSpPr>
        <p:spPr/>
        <p:txBody>
          <a:bodyPr/>
          <a:lstStyle/>
          <a:p>
            <a:endParaRPr lang="zh-CN" altLang="en-US"/>
          </a:p>
        </p:txBody>
      </p:sp>
      <p:sp>
        <p:nvSpPr>
          <p:cNvPr id="5" name="灯片编号占位符 4"/>
          <p:cNvSpPr>
            <a:spLocks noGrp="1"/>
          </p:cNvSpPr>
          <p:nvPr>
            <p:ph type="sldNum" sz="quarter" idx="13"/>
          </p:nvPr>
        </p:nvSpPr>
        <p:spPr/>
        <p:txBody>
          <a:bodyPr/>
          <a:lstStyle/>
          <a:p>
            <a:fld id="{D0399D1A-D296-42B7-916E-50FBDB540DBE}" type="slidenum">
              <a:rPr lang="zh-CN" altLang="en-US" smtClean="0"/>
              <a:t>‹#›</a:t>
            </a:fld>
            <a:endParaRPr lang="zh-CN" altLang="en-US"/>
          </a:p>
        </p:txBody>
      </p:sp>
      <p:sp>
        <p:nvSpPr>
          <p:cNvPr id="7" name="文本占位符 6"/>
          <p:cNvSpPr>
            <a:spLocks noGrp="1"/>
          </p:cNvSpPr>
          <p:nvPr>
            <p:ph type="body" sz="quarter" idx="14" hasCustomPrompt="1"/>
          </p:nvPr>
        </p:nvSpPr>
        <p:spPr>
          <a:xfrm>
            <a:off x="1257301" y="376239"/>
            <a:ext cx="8231188" cy="688975"/>
          </a:xfrm>
          <a:prstGeom prst="rect">
            <a:avLst/>
          </a:prstGeom>
        </p:spPr>
        <p:txBody>
          <a:bodyPr/>
          <a:lstStyle>
            <a:lvl1pPr marL="0" indent="0">
              <a:buNone/>
              <a:defRPr sz="3200">
                <a:solidFill>
                  <a:srgbClr val="067AB2"/>
                </a:solidFill>
                <a:latin typeface="+mj-ea"/>
                <a:ea typeface="+mj-ea"/>
              </a:defRPr>
            </a:lvl1pPr>
          </a:lstStyle>
          <a:p>
            <a:pPr lvl="0"/>
            <a:r>
              <a:rPr lang="zh-CN" altLang="en-US" dirty="0"/>
              <a:t>标题</a:t>
            </a:r>
          </a:p>
        </p:txBody>
      </p:sp>
      <p:sp>
        <p:nvSpPr>
          <p:cNvPr id="9" name="内容占位符 8"/>
          <p:cNvSpPr>
            <a:spLocks noGrp="1"/>
          </p:cNvSpPr>
          <p:nvPr>
            <p:ph sz="quarter" idx="15"/>
          </p:nvPr>
        </p:nvSpPr>
        <p:spPr>
          <a:xfrm>
            <a:off x="628651" y="1458914"/>
            <a:ext cx="10515600" cy="4383088"/>
          </a:xfrm>
          <a:prstGeom prst="rect">
            <a:avLst/>
          </a:prstGeom>
        </p:spPr>
        <p:txBody>
          <a:bodyPr/>
          <a:lstStyle>
            <a:lvl1pPr marL="0" indent="0">
              <a:buNone/>
              <a:defRPr sz="2400">
                <a:latin typeface="+mn-ea"/>
                <a:ea typeface="+mn-ea"/>
              </a:defRPr>
            </a:lvl1pPr>
            <a:lvl2pPr>
              <a:defRPr sz="2000">
                <a:latin typeface="+mn-ea"/>
                <a:ea typeface="+mn-ea"/>
              </a:defRPr>
            </a:lvl2pPr>
            <a:lvl3pPr>
              <a:defRPr sz="2000">
                <a:latin typeface="+mn-ea"/>
                <a:ea typeface="+mn-ea"/>
              </a:defRPr>
            </a:lvl3pPr>
            <a:lvl4pPr>
              <a:defRPr sz="2000">
                <a:latin typeface="+mn-ea"/>
                <a:ea typeface="+mn-ea"/>
              </a:defRPr>
            </a:lvl4pPr>
            <a:lvl5pPr>
              <a:defRPr sz="2000">
                <a:latin typeface="+mn-ea"/>
                <a:ea typeface="+mn-ea"/>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27428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dirty="0"/>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0399D1A-D296-42B7-916E-50FBDB540DBE}" type="slidenum">
              <a:rPr lang="zh-CN" altLang="en-US" smtClean="0"/>
              <a:t>‹#›</a:t>
            </a:fld>
            <a:endParaRPr lang="zh-CN" altLang="en-US"/>
          </a:p>
        </p:txBody>
      </p:sp>
      <p:sp>
        <p:nvSpPr>
          <p:cNvPr id="7" name="内容占位符 6"/>
          <p:cNvSpPr>
            <a:spLocks noGrp="1"/>
          </p:cNvSpPr>
          <p:nvPr>
            <p:ph sz="quarter" idx="13"/>
          </p:nvPr>
        </p:nvSpPr>
        <p:spPr>
          <a:xfrm>
            <a:off x="882651" y="2082801"/>
            <a:ext cx="10426700" cy="4273550"/>
          </a:xfrm>
          <a:prstGeom prst="rect">
            <a:avLst/>
          </a:prstGeom>
        </p:spPr>
        <p:txBody>
          <a:bodyPr/>
          <a:lstStyle>
            <a:lvl1pPr>
              <a:defRPr sz="2800">
                <a:latin typeface="+mn-ea"/>
                <a:ea typeface="+mn-ea"/>
              </a:defRPr>
            </a:lvl1pPr>
            <a:lvl2pPr>
              <a:defRPr sz="2000">
                <a:latin typeface="+mn-ea"/>
                <a:ea typeface="+mn-ea"/>
              </a:defRPr>
            </a:lvl2pPr>
            <a:lvl3pPr>
              <a:defRPr sz="2000">
                <a:latin typeface="+mn-ea"/>
                <a:ea typeface="+mn-ea"/>
              </a:defRPr>
            </a:lvl3pPr>
            <a:lvl4pPr>
              <a:defRPr sz="2000">
                <a:latin typeface="+mn-ea"/>
                <a:ea typeface="+mn-ea"/>
              </a:defRPr>
            </a:lvl4pPr>
            <a:lvl5pPr>
              <a:defRPr sz="2000">
                <a:latin typeface="+mn-ea"/>
                <a:ea typeface="+mn-ea"/>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5562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4" name="矩形 23"/>
          <p:cNvSpPr/>
          <p:nvPr userDrawn="1"/>
        </p:nvSpPr>
        <p:spPr>
          <a:xfrm>
            <a:off x="393703" y="546101"/>
            <a:ext cx="11442696" cy="57658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5" dirty="0">
              <a:latin typeface="Arial Black" panose="020B0A04020102020204" pitchFamily="34" charset="0"/>
            </a:endParaRPr>
          </a:p>
        </p:txBody>
      </p:sp>
      <p:sp>
        <p:nvSpPr>
          <p:cNvPr id="4" name="内容占位符 3"/>
          <p:cNvSpPr>
            <a:spLocks noGrp="1"/>
          </p:cNvSpPr>
          <p:nvPr>
            <p:ph sz="quarter" idx="10" hasCustomPrompt="1"/>
          </p:nvPr>
        </p:nvSpPr>
        <p:spPr>
          <a:xfrm>
            <a:off x="1092638" y="1103533"/>
            <a:ext cx="9964247" cy="2647950"/>
          </a:xfrm>
          <a:prstGeom prst="rect">
            <a:avLst/>
          </a:prstGeom>
        </p:spPr>
        <p:txBody>
          <a:bodyPr/>
          <a:lstStyle>
            <a:lvl1pPr>
              <a:defRPr>
                <a:latin typeface="+mn-ea"/>
                <a:ea typeface="+mn-ea"/>
              </a:defRPr>
            </a:lvl1pPr>
          </a:lstStyle>
          <a:p>
            <a:pPr lvl="0"/>
            <a:r>
              <a:rPr lang="zh-CN" altLang="en-US" dirty="0"/>
              <a:t>黑体</a:t>
            </a:r>
            <a:r>
              <a:rPr lang="en-US" altLang="zh-CN" dirty="0"/>
              <a:t>28</a:t>
            </a:r>
            <a:r>
              <a:rPr lang="zh-CN" altLang="en-US" dirty="0"/>
              <a:t>号</a:t>
            </a:r>
          </a:p>
        </p:txBody>
      </p:sp>
      <p:sp>
        <p:nvSpPr>
          <p:cNvPr id="2" name="日期占位符 1"/>
          <p:cNvSpPr>
            <a:spLocks noGrp="1"/>
          </p:cNvSpPr>
          <p:nvPr>
            <p:ph type="dt" sz="half" idx="11"/>
          </p:nvPr>
        </p:nvSpPr>
        <p:spPr/>
        <p:txBody>
          <a:bodyPr/>
          <a:lstStyle/>
          <a:p>
            <a:endParaRPr lang="zh-CN" altLang="en-US"/>
          </a:p>
        </p:txBody>
      </p:sp>
      <p:sp>
        <p:nvSpPr>
          <p:cNvPr id="12" name="页脚占位符 11"/>
          <p:cNvSpPr>
            <a:spLocks noGrp="1"/>
          </p:cNvSpPr>
          <p:nvPr>
            <p:ph type="ftr" sz="quarter" idx="12"/>
          </p:nvPr>
        </p:nvSpPr>
        <p:spPr/>
        <p:txBody>
          <a:bodyPr/>
          <a:lstStyle/>
          <a:p>
            <a:endParaRPr lang="zh-CN" altLang="en-US"/>
          </a:p>
        </p:txBody>
      </p:sp>
      <p:sp>
        <p:nvSpPr>
          <p:cNvPr id="13" name="灯片编号占位符 12"/>
          <p:cNvSpPr>
            <a:spLocks noGrp="1"/>
          </p:cNvSpPr>
          <p:nvPr>
            <p:ph type="sldNum" sz="quarter" idx="13"/>
          </p:nvPr>
        </p:nvSpPr>
        <p:spPr/>
        <p:txBody>
          <a:bodyPr/>
          <a:lstStyle/>
          <a:p>
            <a:fld id="{D0399D1A-D296-42B7-916E-50FBDB540DBE}" type="slidenum">
              <a:rPr lang="zh-CN" altLang="en-US" smtClean="0"/>
              <a:t>‹#›</a:t>
            </a:fld>
            <a:endParaRPr lang="zh-CN" altLang="en-US"/>
          </a:p>
        </p:txBody>
      </p:sp>
    </p:spTree>
    <p:extLst>
      <p:ext uri="{BB962C8B-B14F-4D97-AF65-F5344CB8AC3E}">
        <p14:creationId xmlns:p14="http://schemas.microsoft.com/office/powerpoint/2010/main" val="494386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封底">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13" name="页脚占位符 12"/>
          <p:cNvSpPr>
            <a:spLocks noGrp="1"/>
          </p:cNvSpPr>
          <p:nvPr>
            <p:ph type="ftr" sz="quarter" idx="11"/>
          </p:nvPr>
        </p:nvSpPr>
        <p:spPr/>
        <p:txBody>
          <a:bodyPr/>
          <a:lstStyle/>
          <a:p>
            <a:endParaRPr lang="zh-CN" altLang="en-US"/>
          </a:p>
        </p:txBody>
      </p:sp>
      <p:sp>
        <p:nvSpPr>
          <p:cNvPr id="14" name="灯片编号占位符 13"/>
          <p:cNvSpPr>
            <a:spLocks noGrp="1"/>
          </p:cNvSpPr>
          <p:nvPr>
            <p:ph type="sldNum" sz="quarter" idx="12"/>
          </p:nvPr>
        </p:nvSpPr>
        <p:spPr/>
        <p:txBody>
          <a:bodyPr/>
          <a:lstStyle/>
          <a:p>
            <a:fld id="{D0399D1A-D296-42B7-916E-50FBDB540DBE}" type="slidenum">
              <a:rPr lang="zh-CN" altLang="en-US" smtClean="0"/>
              <a:t>‹#›</a:t>
            </a:fld>
            <a:endParaRPr lang="zh-CN" altLang="en-US"/>
          </a:p>
        </p:txBody>
      </p:sp>
    </p:spTree>
    <p:extLst>
      <p:ext uri="{BB962C8B-B14F-4D97-AF65-F5344CB8AC3E}">
        <p14:creationId xmlns:p14="http://schemas.microsoft.com/office/powerpoint/2010/main" val="1512051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72141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B7C96C01-D09B-4A1C-B28D-E1968F9DFBE1}" type="datetimeFigureOut">
              <a:rPr lang="zh-CN" altLang="en-US" smtClean="0"/>
              <a:t>2025/10/15</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017A09D4-E3AB-4211-9CA4-CB4EA06C7A95}" type="slidenum">
              <a:rPr lang="zh-CN" altLang="en-US" smtClean="0"/>
              <a:t>‹#›</a:t>
            </a:fld>
            <a:endParaRPr lang="zh-CN" altLang="en-US"/>
          </a:p>
        </p:txBody>
      </p:sp>
    </p:spTree>
    <p:extLst>
      <p:ext uri="{BB962C8B-B14F-4D97-AF65-F5344CB8AC3E}">
        <p14:creationId xmlns:p14="http://schemas.microsoft.com/office/powerpoint/2010/main" val="133830382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8890" y="456135"/>
            <a:ext cx="10736447" cy="993400"/>
          </a:xfrm>
          <a:prstGeom prst="rect">
            <a:avLst/>
          </a:prstGeom>
        </p:spPr>
        <p:txBody>
          <a:bodyPr lIns="0" tIns="0" rIns="0" bIns="0">
            <a:normAutofit/>
          </a:bodyPr>
          <a:lstStyle>
            <a:lvl1pPr marL="0" indent="0" algn="l">
              <a:lnSpc>
                <a:spcPts val="3428"/>
              </a:lnSpc>
              <a:spcBef>
                <a:spcPts val="0"/>
              </a:spcBef>
              <a:buNone/>
              <a:defRPr sz="3199" baseline="0">
                <a:solidFill>
                  <a:schemeClr val="tx1"/>
                </a:solidFill>
                <a:latin typeface="Microsoft YaHei" panose="020B0503020204020204" pitchFamily="34" charset="-122"/>
                <a:ea typeface="Microsoft YaHei" panose="020B0503020204020204" pitchFamily="34" charset="-122"/>
              </a:defRPr>
            </a:lvl1pPr>
            <a:lvl2pPr marL="593412" indent="0" algn="ctr">
              <a:buNone/>
              <a:defRPr sz="2596"/>
            </a:lvl2pPr>
            <a:lvl3pPr marL="1186818" indent="0" algn="ctr">
              <a:buNone/>
              <a:defRPr sz="2336"/>
            </a:lvl3pPr>
            <a:lvl4pPr marL="1780230" indent="0" algn="ctr">
              <a:buNone/>
              <a:defRPr sz="2077"/>
            </a:lvl4pPr>
            <a:lvl5pPr marL="2373638" indent="0" algn="ctr">
              <a:buNone/>
              <a:defRPr sz="2077"/>
            </a:lvl5pPr>
            <a:lvl6pPr marL="2967048" indent="0" algn="ctr">
              <a:buNone/>
              <a:defRPr sz="2077"/>
            </a:lvl6pPr>
            <a:lvl7pPr marL="3560458" indent="0" algn="ctr">
              <a:buNone/>
              <a:defRPr sz="2077"/>
            </a:lvl7pPr>
            <a:lvl8pPr marL="4153867" indent="0" algn="ctr">
              <a:buNone/>
              <a:defRPr sz="2077"/>
            </a:lvl8pPr>
            <a:lvl9pPr marL="4747276" indent="0" algn="ctr">
              <a:buNone/>
              <a:defRPr sz="2077"/>
            </a:lvl9pPr>
          </a:lstStyle>
          <a:p>
            <a:r>
              <a:rPr lang="zh-CN" altLang="en-US"/>
              <a:t>单击此处编辑母版副标题样式</a:t>
            </a:r>
            <a:endParaRPr lang="en-US" dirty="0"/>
          </a:p>
        </p:txBody>
      </p:sp>
      <p:sp>
        <p:nvSpPr>
          <p:cNvPr id="7" name="Content Placeholder 2"/>
          <p:cNvSpPr>
            <a:spLocks noGrp="1"/>
          </p:cNvSpPr>
          <p:nvPr>
            <p:ph idx="10"/>
          </p:nvPr>
        </p:nvSpPr>
        <p:spPr>
          <a:xfrm>
            <a:off x="736621" y="1501990"/>
            <a:ext cx="10729367" cy="4690459"/>
          </a:xfrm>
          <a:prstGeom prst="rect">
            <a:avLst/>
          </a:prstGeom>
        </p:spPr>
        <p:txBody>
          <a:bodyPr lIns="0" tIns="0" rIns="0" bIns="0"/>
          <a:lstStyle>
            <a:lvl1pPr marL="12362" indent="0">
              <a:lnSpc>
                <a:spcPct val="100000"/>
              </a:lnSpc>
              <a:spcBef>
                <a:spcPts val="0"/>
              </a:spcBef>
              <a:buFontTx/>
              <a:buNone/>
              <a:tabLst>
                <a:tab pos="1207424" algn="ctr"/>
              </a:tabLst>
              <a:defRPr sz="1799"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415" indent="-171018">
              <a:buFont typeface="Arial" panose="020B0604020202020204" pitchFamily="34" charset="0"/>
              <a:buChar char="•"/>
              <a:tabLst>
                <a:tab pos="1207424" algn="ctr"/>
              </a:tabLst>
              <a:defRPr sz="1299" baseline="0"/>
            </a:lvl2pPr>
            <a:lvl3pPr marL="525415" indent="-171018">
              <a:buFont typeface="Arial" panose="020B0604020202020204" pitchFamily="34" charset="0"/>
              <a:buChar char="•"/>
              <a:tabLst>
                <a:tab pos="1207424" algn="ctr"/>
              </a:tabLst>
              <a:defRPr sz="1299" baseline="0"/>
            </a:lvl3pPr>
            <a:lvl4pPr marL="525415" indent="-171018">
              <a:buFont typeface="Arial" panose="020B0604020202020204" pitchFamily="34" charset="0"/>
              <a:buChar char="•"/>
              <a:tabLst>
                <a:tab pos="1207424" algn="ctr"/>
              </a:tabLst>
              <a:defRPr sz="1299" baseline="0"/>
            </a:lvl4pPr>
            <a:lvl5pPr marL="525415" indent="-171018">
              <a:buFont typeface="Arial" panose="020B0604020202020204" pitchFamily="34" charset="0"/>
              <a:buChar char="•"/>
              <a:tabLst>
                <a:tab pos="1207424" algn="ctr"/>
              </a:tabLst>
              <a:defRPr sz="1299" baseline="0"/>
            </a:lvl5pPr>
          </a:lstStyle>
          <a:p>
            <a:pPr lvl="0"/>
            <a:r>
              <a:rPr lang="zh-CN" altLang="en-US"/>
              <a:t>单击此处编辑母版文本样式</a:t>
            </a:r>
          </a:p>
        </p:txBody>
      </p:sp>
    </p:spTree>
    <p:extLst>
      <p:ext uri="{BB962C8B-B14F-4D97-AF65-F5344CB8AC3E}">
        <p14:creationId xmlns:p14="http://schemas.microsoft.com/office/powerpoint/2010/main" val="455604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4" name="页脚占位符 3"/>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5" name="灯片编号占位符 4"/>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99D1A-D296-42B7-916E-50FBDB540DBE}" type="slidenum">
              <a:rPr lang="zh-CN" altLang="en-US" smtClean="0"/>
              <a:t>‹#›</a:t>
            </a:fld>
            <a:endParaRPr lang="zh-CN" altLang="en-US"/>
          </a:p>
        </p:txBody>
      </p:sp>
    </p:spTree>
    <p:extLst>
      <p:ext uri="{BB962C8B-B14F-4D97-AF65-F5344CB8AC3E}">
        <p14:creationId xmlns:p14="http://schemas.microsoft.com/office/powerpoint/2010/main" val="2302662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74" r:id="rId10"/>
  </p:sldLayoutIdLst>
  <p:hf hdr="0" ftr="0" dt="0"/>
  <p:txStyles>
    <p:titleStyle>
      <a:lvl1pPr algn="l" defTabSz="913742"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594" indent="-228594" algn="l" defTabSz="913742" rtl="0" eaLnBrk="1" latinLnBrk="0" hangingPunct="1">
        <a:lnSpc>
          <a:spcPct val="90000"/>
        </a:lnSpc>
        <a:spcBef>
          <a:spcPts val="1000"/>
        </a:spcBef>
        <a:buFont typeface="Arial" panose="020B0604020202020204" pitchFamily="34" charset="0"/>
        <a:buChar char="•"/>
        <a:defRPr sz="2800" kern="1200">
          <a:solidFill>
            <a:schemeClr val="tx1"/>
          </a:solidFill>
          <a:latin typeface="Arial Black" panose="020B0A04020102020204" pitchFamily="34" charset="0"/>
          <a:ea typeface="+mn-ea"/>
          <a:cs typeface="+mn-cs"/>
        </a:defRPr>
      </a:lvl1pPr>
      <a:lvl2pPr marL="685783" indent="-228594" algn="l" defTabSz="913742" rtl="0" eaLnBrk="1" latinLnBrk="0" hangingPunct="1">
        <a:lnSpc>
          <a:spcPct val="9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2pPr>
      <a:lvl3pPr marL="1142971" indent="-228594" algn="l" defTabSz="913742" rtl="0" eaLnBrk="1" latinLnBrk="0" hangingPunct="1">
        <a:lnSpc>
          <a:spcPct val="90000"/>
        </a:lnSpc>
        <a:spcBef>
          <a:spcPts val="500"/>
        </a:spcBef>
        <a:buFont typeface="Arial" panose="020B0604020202020204" pitchFamily="34" charset="0"/>
        <a:buChar char="•"/>
        <a:defRPr sz="2000" kern="1200">
          <a:solidFill>
            <a:schemeClr val="tx1"/>
          </a:solidFill>
          <a:latin typeface="Arial Black" panose="020B0A04020102020204" pitchFamily="34" charset="0"/>
          <a:ea typeface="+mn-ea"/>
          <a:cs typeface="+mn-cs"/>
        </a:defRPr>
      </a:lvl3pPr>
      <a:lvl4pPr marL="1600160"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Arial Black" panose="020B0A04020102020204" pitchFamily="34" charset="0"/>
          <a:ea typeface="+mn-ea"/>
          <a:cs typeface="+mn-cs"/>
        </a:defRPr>
      </a:lvl4pPr>
      <a:lvl5pPr marL="2057349"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Arial Black" panose="020B0A04020102020204" pitchFamily="34" charset="0"/>
          <a:ea typeface="+mn-ea"/>
          <a:cs typeface="+mn-cs"/>
        </a:defRPr>
      </a:lvl5pPr>
      <a:lvl6pPr marL="2514537"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42" rtl="0" eaLnBrk="1" latinLnBrk="0" hangingPunct="1">
        <a:defRPr sz="1800" kern="1200">
          <a:solidFill>
            <a:schemeClr val="tx1"/>
          </a:solidFill>
          <a:latin typeface="+mn-lt"/>
          <a:ea typeface="+mn-ea"/>
          <a:cs typeface="+mn-cs"/>
        </a:defRPr>
      </a:lvl1pPr>
      <a:lvl2pPr marL="457189" algn="l" defTabSz="913742" rtl="0" eaLnBrk="1" latinLnBrk="0" hangingPunct="1">
        <a:defRPr sz="1800" kern="1200">
          <a:solidFill>
            <a:schemeClr val="tx1"/>
          </a:solidFill>
          <a:latin typeface="+mn-lt"/>
          <a:ea typeface="+mn-ea"/>
          <a:cs typeface="+mn-cs"/>
        </a:defRPr>
      </a:lvl2pPr>
      <a:lvl3pPr marL="914377" algn="l" defTabSz="913742" rtl="0" eaLnBrk="1" latinLnBrk="0" hangingPunct="1">
        <a:defRPr sz="1800" kern="1200">
          <a:solidFill>
            <a:schemeClr val="tx1"/>
          </a:solidFill>
          <a:latin typeface="+mn-lt"/>
          <a:ea typeface="+mn-ea"/>
          <a:cs typeface="+mn-cs"/>
        </a:defRPr>
      </a:lvl3pPr>
      <a:lvl4pPr marL="1371566" algn="l" defTabSz="913742" rtl="0" eaLnBrk="1" latinLnBrk="0" hangingPunct="1">
        <a:defRPr sz="1800" kern="1200">
          <a:solidFill>
            <a:schemeClr val="tx1"/>
          </a:solidFill>
          <a:latin typeface="+mn-lt"/>
          <a:ea typeface="+mn-ea"/>
          <a:cs typeface="+mn-cs"/>
        </a:defRPr>
      </a:lvl4pPr>
      <a:lvl5pPr marL="1828754" algn="l" defTabSz="913742" rtl="0" eaLnBrk="1" latinLnBrk="0" hangingPunct="1">
        <a:defRPr sz="1800" kern="1200">
          <a:solidFill>
            <a:schemeClr val="tx1"/>
          </a:solidFill>
          <a:latin typeface="+mn-lt"/>
          <a:ea typeface="+mn-ea"/>
          <a:cs typeface="+mn-cs"/>
        </a:defRPr>
      </a:lvl5pPr>
      <a:lvl6pPr marL="2285943" algn="l" defTabSz="913742" rtl="0" eaLnBrk="1" latinLnBrk="0" hangingPunct="1">
        <a:defRPr sz="1800" kern="1200">
          <a:solidFill>
            <a:schemeClr val="tx1"/>
          </a:solidFill>
          <a:latin typeface="+mn-lt"/>
          <a:ea typeface="+mn-ea"/>
          <a:cs typeface="+mn-cs"/>
        </a:defRPr>
      </a:lvl6pPr>
      <a:lvl7pPr marL="2743131" algn="l" defTabSz="913742" rtl="0" eaLnBrk="1" latinLnBrk="0" hangingPunct="1">
        <a:defRPr sz="1800" kern="1200">
          <a:solidFill>
            <a:schemeClr val="tx1"/>
          </a:solidFill>
          <a:latin typeface="+mn-lt"/>
          <a:ea typeface="+mn-ea"/>
          <a:cs typeface="+mn-cs"/>
        </a:defRPr>
      </a:lvl7pPr>
      <a:lvl8pPr marL="3200320" algn="l" defTabSz="913742" rtl="0" eaLnBrk="1" latinLnBrk="0" hangingPunct="1">
        <a:defRPr sz="1800" kern="1200">
          <a:solidFill>
            <a:schemeClr val="tx1"/>
          </a:solidFill>
          <a:latin typeface="+mn-lt"/>
          <a:ea typeface="+mn-ea"/>
          <a:cs typeface="+mn-cs"/>
        </a:defRPr>
      </a:lvl8pPr>
      <a:lvl9pPr marL="3657509" algn="l" defTabSz="913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4" name="页脚占位符 3"/>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5" name="灯片编号占位符 4"/>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99D1A-D296-42B7-916E-50FBDB540DBE}" type="slidenum">
              <a:rPr lang="zh-CN" altLang="en-US" smtClean="0"/>
              <a:t>‹#›</a:t>
            </a:fld>
            <a:endParaRPr lang="zh-CN" altLang="en-US"/>
          </a:p>
        </p:txBody>
      </p:sp>
    </p:spTree>
    <p:extLst>
      <p:ext uri="{BB962C8B-B14F-4D97-AF65-F5344CB8AC3E}">
        <p14:creationId xmlns:p14="http://schemas.microsoft.com/office/powerpoint/2010/main" val="26950356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8" r:id="rId8"/>
    <p:sldLayoutId id="2147483700" r:id="rId9"/>
    <p:sldLayoutId id="2147483701" r:id="rId10"/>
    <p:sldLayoutId id="2147483703" r:id="rId11"/>
    <p:sldLayoutId id="2147483704" r:id="rId12"/>
    <p:sldLayoutId id="2147483705" r:id="rId13"/>
  </p:sldLayoutIdLst>
  <p:hf hdr="0" ftr="0" dt="0"/>
  <p:txStyles>
    <p:titleStyle>
      <a:lvl1pPr algn="l" defTabSz="913742"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594" indent="-228594" algn="l" defTabSz="913742" rtl="0" eaLnBrk="1" latinLnBrk="0" hangingPunct="1">
        <a:lnSpc>
          <a:spcPct val="90000"/>
        </a:lnSpc>
        <a:spcBef>
          <a:spcPts val="1000"/>
        </a:spcBef>
        <a:buFont typeface="Arial" panose="020B0604020202020204" pitchFamily="34" charset="0"/>
        <a:buChar char="•"/>
        <a:defRPr sz="2800" kern="1200">
          <a:solidFill>
            <a:schemeClr val="tx1"/>
          </a:solidFill>
          <a:latin typeface="Arial Black" panose="020B0A04020102020204" pitchFamily="34" charset="0"/>
          <a:ea typeface="+mn-ea"/>
          <a:cs typeface="+mn-cs"/>
        </a:defRPr>
      </a:lvl1pPr>
      <a:lvl2pPr marL="685783" indent="-228594" algn="l" defTabSz="913742" rtl="0" eaLnBrk="1" latinLnBrk="0" hangingPunct="1">
        <a:lnSpc>
          <a:spcPct val="9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2pPr>
      <a:lvl3pPr marL="1142971" indent="-228594" algn="l" defTabSz="913742" rtl="0" eaLnBrk="1" latinLnBrk="0" hangingPunct="1">
        <a:lnSpc>
          <a:spcPct val="90000"/>
        </a:lnSpc>
        <a:spcBef>
          <a:spcPts val="500"/>
        </a:spcBef>
        <a:buFont typeface="Arial" panose="020B0604020202020204" pitchFamily="34" charset="0"/>
        <a:buChar char="•"/>
        <a:defRPr sz="2000" kern="1200">
          <a:solidFill>
            <a:schemeClr val="tx1"/>
          </a:solidFill>
          <a:latin typeface="Arial Black" panose="020B0A04020102020204" pitchFamily="34" charset="0"/>
          <a:ea typeface="+mn-ea"/>
          <a:cs typeface="+mn-cs"/>
        </a:defRPr>
      </a:lvl3pPr>
      <a:lvl4pPr marL="1600160"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Arial Black" panose="020B0A04020102020204" pitchFamily="34" charset="0"/>
          <a:ea typeface="+mn-ea"/>
          <a:cs typeface="+mn-cs"/>
        </a:defRPr>
      </a:lvl4pPr>
      <a:lvl5pPr marL="2057349"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Arial Black" panose="020B0A04020102020204" pitchFamily="34" charset="0"/>
          <a:ea typeface="+mn-ea"/>
          <a:cs typeface="+mn-cs"/>
        </a:defRPr>
      </a:lvl5pPr>
      <a:lvl6pPr marL="2514537"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42" rtl="0" eaLnBrk="1" latinLnBrk="0" hangingPunct="1">
        <a:defRPr sz="1800" kern="1200">
          <a:solidFill>
            <a:schemeClr val="tx1"/>
          </a:solidFill>
          <a:latin typeface="+mn-lt"/>
          <a:ea typeface="+mn-ea"/>
          <a:cs typeface="+mn-cs"/>
        </a:defRPr>
      </a:lvl1pPr>
      <a:lvl2pPr marL="457189" algn="l" defTabSz="913742" rtl="0" eaLnBrk="1" latinLnBrk="0" hangingPunct="1">
        <a:defRPr sz="1800" kern="1200">
          <a:solidFill>
            <a:schemeClr val="tx1"/>
          </a:solidFill>
          <a:latin typeface="+mn-lt"/>
          <a:ea typeface="+mn-ea"/>
          <a:cs typeface="+mn-cs"/>
        </a:defRPr>
      </a:lvl2pPr>
      <a:lvl3pPr marL="914377" algn="l" defTabSz="913742" rtl="0" eaLnBrk="1" latinLnBrk="0" hangingPunct="1">
        <a:defRPr sz="1800" kern="1200">
          <a:solidFill>
            <a:schemeClr val="tx1"/>
          </a:solidFill>
          <a:latin typeface="+mn-lt"/>
          <a:ea typeface="+mn-ea"/>
          <a:cs typeface="+mn-cs"/>
        </a:defRPr>
      </a:lvl3pPr>
      <a:lvl4pPr marL="1371566" algn="l" defTabSz="913742" rtl="0" eaLnBrk="1" latinLnBrk="0" hangingPunct="1">
        <a:defRPr sz="1800" kern="1200">
          <a:solidFill>
            <a:schemeClr val="tx1"/>
          </a:solidFill>
          <a:latin typeface="+mn-lt"/>
          <a:ea typeface="+mn-ea"/>
          <a:cs typeface="+mn-cs"/>
        </a:defRPr>
      </a:lvl4pPr>
      <a:lvl5pPr marL="1828754" algn="l" defTabSz="913742" rtl="0" eaLnBrk="1" latinLnBrk="0" hangingPunct="1">
        <a:defRPr sz="1800" kern="1200">
          <a:solidFill>
            <a:schemeClr val="tx1"/>
          </a:solidFill>
          <a:latin typeface="+mn-lt"/>
          <a:ea typeface="+mn-ea"/>
          <a:cs typeface="+mn-cs"/>
        </a:defRPr>
      </a:lvl5pPr>
      <a:lvl6pPr marL="2285943" algn="l" defTabSz="913742" rtl="0" eaLnBrk="1" latinLnBrk="0" hangingPunct="1">
        <a:defRPr sz="1800" kern="1200">
          <a:solidFill>
            <a:schemeClr val="tx1"/>
          </a:solidFill>
          <a:latin typeface="+mn-lt"/>
          <a:ea typeface="+mn-ea"/>
          <a:cs typeface="+mn-cs"/>
        </a:defRPr>
      </a:lvl6pPr>
      <a:lvl7pPr marL="2743131" algn="l" defTabSz="913742" rtl="0" eaLnBrk="1" latinLnBrk="0" hangingPunct="1">
        <a:defRPr sz="1800" kern="1200">
          <a:solidFill>
            <a:schemeClr val="tx1"/>
          </a:solidFill>
          <a:latin typeface="+mn-lt"/>
          <a:ea typeface="+mn-ea"/>
          <a:cs typeface="+mn-cs"/>
        </a:defRPr>
      </a:lvl7pPr>
      <a:lvl8pPr marL="3200320" algn="l" defTabSz="913742" rtl="0" eaLnBrk="1" latinLnBrk="0" hangingPunct="1">
        <a:defRPr sz="1800" kern="1200">
          <a:solidFill>
            <a:schemeClr val="tx1"/>
          </a:solidFill>
          <a:latin typeface="+mn-lt"/>
          <a:ea typeface="+mn-ea"/>
          <a:cs typeface="+mn-cs"/>
        </a:defRPr>
      </a:lvl8pPr>
      <a:lvl9pPr marL="3657509" algn="l" defTabSz="913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23.xml"/><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0.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0.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0.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27.gif"/><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3.xml"/><Relationship Id="rId4" Type="http://schemas.openxmlformats.org/officeDocument/2006/relationships/image" Target="../media/image142.png"/></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0" descr="1"/>
          <p:cNvPicPr>
            <a:picLocks noChangeAspect="1" noChangeArrowheads="1"/>
          </p:cNvPicPr>
          <p:nvPr/>
        </p:nvPicPr>
        <p:blipFill>
          <a:blip r:embed="rId3">
            <a:lum bright="76000" contrast="-62000"/>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64655" y="892175"/>
            <a:ext cx="11997643" cy="1470025"/>
          </a:xfrm>
          <a:prstGeom prst="rect">
            <a:avLst/>
          </a:prstGeom>
        </p:spPr>
        <p:txBody>
          <a:bodyPr/>
          <a:lstStyle>
            <a:lvl1pPr algn="l" defTabSz="913742"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gn="ctr"/>
            <a:r>
              <a:rPr lang="en-US" altLang="zh-CN" dirty="0">
                <a:solidFill>
                  <a:srgbClr val="0000FF"/>
                </a:solidFill>
              </a:rPr>
              <a:t>Machine Learning Techniques for </a:t>
            </a:r>
            <a:endParaRPr lang="en-US" altLang="zh-CN" dirty="0" smtClean="0">
              <a:solidFill>
                <a:srgbClr val="0000FF"/>
              </a:solidFill>
            </a:endParaRPr>
          </a:p>
          <a:p>
            <a:pPr algn="ctr"/>
            <a:r>
              <a:rPr lang="en-US" altLang="zh-CN" dirty="0" smtClean="0">
                <a:solidFill>
                  <a:srgbClr val="0000FF"/>
                </a:solidFill>
              </a:rPr>
              <a:t>Gravitational </a:t>
            </a:r>
            <a:r>
              <a:rPr lang="en-US" altLang="zh-CN" dirty="0">
                <a:solidFill>
                  <a:srgbClr val="0000FF"/>
                </a:solidFill>
              </a:rPr>
              <a:t>Wave data analysis</a:t>
            </a:r>
            <a:r>
              <a:rPr lang="en-US" altLang="zh-CN" dirty="0"/>
              <a:t>	</a:t>
            </a:r>
          </a:p>
          <a:p>
            <a:pPr algn="ctr"/>
            <a:endParaRPr lang="en-US" altLang="zh-CN" sz="4000" dirty="0" smtClean="0">
              <a:solidFill>
                <a:srgbClr val="0000FF"/>
              </a:solidFill>
              <a:latin typeface="微软雅黑" panose="020B0503020204020204" pitchFamily="34" charset="-122"/>
              <a:ea typeface="微软雅黑" panose="020B0503020204020204" pitchFamily="34" charset="-122"/>
            </a:endParaRPr>
          </a:p>
        </p:txBody>
      </p:sp>
      <p:sp>
        <p:nvSpPr>
          <p:cNvPr id="5" name="Rectangle 3"/>
          <p:cNvSpPr txBox="1">
            <a:spLocks noChangeArrowheads="1"/>
          </p:cNvSpPr>
          <p:nvPr/>
        </p:nvSpPr>
        <p:spPr>
          <a:xfrm>
            <a:off x="340468" y="3200400"/>
            <a:ext cx="11605098" cy="762000"/>
          </a:xfrm>
          <a:prstGeom prst="rect">
            <a:avLst/>
          </a:prstGeom>
        </p:spPr>
        <p:txBody>
          <a:bodyPr/>
          <a:lstStyle>
            <a:lvl1pPr marL="228594" indent="-228594" algn="l" defTabSz="913742" rtl="0" eaLnBrk="1" latinLnBrk="0" hangingPunct="1">
              <a:lnSpc>
                <a:spcPct val="90000"/>
              </a:lnSpc>
              <a:spcBef>
                <a:spcPts val="1000"/>
              </a:spcBef>
              <a:buFont typeface="Arial" panose="020B0604020202020204" pitchFamily="34" charset="0"/>
              <a:buChar char="•"/>
              <a:defRPr sz="2800" kern="1200">
                <a:solidFill>
                  <a:schemeClr val="tx1"/>
                </a:solidFill>
                <a:latin typeface="Arial Black" panose="020B0A04020102020204" pitchFamily="34" charset="0"/>
                <a:ea typeface="+mn-ea"/>
                <a:cs typeface="+mn-cs"/>
              </a:defRPr>
            </a:lvl1pPr>
            <a:lvl2pPr marL="685783" indent="-228594" algn="l" defTabSz="913742" rtl="0" eaLnBrk="1" latinLnBrk="0" hangingPunct="1">
              <a:lnSpc>
                <a:spcPct val="9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2pPr>
            <a:lvl3pPr marL="1142971" indent="-228594" algn="l" defTabSz="913742" rtl="0" eaLnBrk="1" latinLnBrk="0" hangingPunct="1">
              <a:lnSpc>
                <a:spcPct val="90000"/>
              </a:lnSpc>
              <a:spcBef>
                <a:spcPts val="500"/>
              </a:spcBef>
              <a:buFont typeface="Arial" panose="020B0604020202020204" pitchFamily="34" charset="0"/>
              <a:buChar char="•"/>
              <a:defRPr sz="2000" kern="1200">
                <a:solidFill>
                  <a:schemeClr val="tx1"/>
                </a:solidFill>
                <a:latin typeface="Arial Black" panose="020B0A04020102020204" pitchFamily="34" charset="0"/>
                <a:ea typeface="+mn-ea"/>
                <a:cs typeface="+mn-cs"/>
              </a:defRPr>
            </a:lvl3pPr>
            <a:lvl4pPr marL="1600160"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Arial Black" panose="020B0A04020102020204" pitchFamily="34" charset="0"/>
                <a:ea typeface="+mn-ea"/>
                <a:cs typeface="+mn-cs"/>
              </a:defRPr>
            </a:lvl4pPr>
            <a:lvl5pPr marL="2057349"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Arial Black" panose="020B0A04020102020204" pitchFamily="34" charset="0"/>
                <a:ea typeface="+mn-ea"/>
                <a:cs typeface="+mn-cs"/>
              </a:defRPr>
            </a:lvl5pPr>
            <a:lvl6pPr marL="2514537"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3200" dirty="0" err="1" smtClean="0">
                <a:latin typeface="+mn-lt"/>
                <a:ea typeface="新細明體" pitchFamily="18" charset="-120"/>
              </a:rPr>
              <a:t>Zhoujian</a:t>
            </a:r>
            <a:r>
              <a:rPr lang="en-US" altLang="zh-TW" sz="3200" dirty="0" smtClean="0">
                <a:latin typeface="+mn-lt"/>
                <a:ea typeface="新細明體" pitchFamily="18" charset="-120"/>
              </a:rPr>
              <a:t> Cao</a:t>
            </a:r>
          </a:p>
          <a:p>
            <a:pPr marL="0" indent="0" algn="ctr">
              <a:buNone/>
            </a:pPr>
            <a:r>
              <a:rPr lang="en-US" altLang="zh-TW" sz="3200" dirty="0" smtClean="0">
                <a:latin typeface="+mn-lt"/>
                <a:ea typeface="新細明體" pitchFamily="18" charset="-120"/>
              </a:rPr>
              <a:t>Beijing Normal University</a:t>
            </a:r>
          </a:p>
          <a:p>
            <a:pPr marL="0" indent="0" algn="ctr">
              <a:buNone/>
            </a:pPr>
            <a:endParaRPr lang="en-US" altLang="zh-CN" dirty="0" smtClean="0">
              <a:solidFill>
                <a:srgbClr val="0000FF"/>
              </a:solidFill>
              <a:latin typeface="+mn-lt"/>
              <a:ea typeface="宋体" charset="-122"/>
            </a:endParaRPr>
          </a:p>
          <a:p>
            <a:pPr marL="0" indent="0" algn="ctr">
              <a:buNone/>
            </a:pPr>
            <a:r>
              <a:rPr lang="en-US" altLang="zh-CN" sz="3200" dirty="0" smtClean="0">
                <a:solidFill>
                  <a:srgbClr val="0000FF"/>
                </a:solidFill>
                <a:latin typeface="+mn-lt"/>
                <a:ea typeface="宋体" charset="-122"/>
              </a:rPr>
              <a:t>2025-10-16</a:t>
            </a:r>
          </a:p>
          <a:p>
            <a:pPr marL="0" indent="0" algn="ctr">
              <a:buNone/>
            </a:pPr>
            <a:r>
              <a:rPr lang="en-US" altLang="zh-CN" sz="1600" dirty="0">
                <a:solidFill>
                  <a:srgbClr val="FF0000"/>
                </a:solidFill>
                <a:latin typeface="+mn-lt"/>
                <a:ea typeface="宋体" charset="-122"/>
              </a:rPr>
              <a:t>@ </a:t>
            </a:r>
            <a:r>
              <a:rPr lang="zh-CN" altLang="en-US" sz="1600" dirty="0" smtClean="0">
                <a:solidFill>
                  <a:srgbClr val="FF0000"/>
                </a:solidFill>
                <a:latin typeface="+mn-lt"/>
                <a:ea typeface="宋体" charset="-122"/>
              </a:rPr>
              <a:t>千岛湖</a:t>
            </a:r>
            <a:endParaRPr lang="en-US" altLang="zh-CN" dirty="0" smtClean="0">
              <a:solidFill>
                <a:srgbClr val="0000FF"/>
              </a:solidFill>
              <a:latin typeface="+mn-lt"/>
              <a:ea typeface="宋体" charset="-122"/>
            </a:endParaRPr>
          </a:p>
        </p:txBody>
      </p:sp>
    </p:spTree>
    <p:extLst>
      <p:ext uri="{BB962C8B-B14F-4D97-AF65-F5344CB8AC3E}">
        <p14:creationId xmlns:p14="http://schemas.microsoft.com/office/powerpoint/2010/main" val="89220130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464" y="1731571"/>
            <a:ext cx="11478245" cy="4524315"/>
          </a:xfrm>
          <a:prstGeom prst="rect">
            <a:avLst/>
          </a:prstGeom>
          <a:noFill/>
        </p:spPr>
        <p:txBody>
          <a:bodyPr wrap="square" rtlCol="0">
            <a:spAutoFit/>
          </a:bodyPr>
          <a:lstStyle/>
          <a:p>
            <a:r>
              <a:rPr lang="en-US" altLang="zh-CN" sz="3600" dirty="0" smtClean="0"/>
              <a:t>100s events </a:t>
            </a:r>
            <a:r>
              <a:rPr lang="en-US" altLang="zh-CN" sz="3600" dirty="0" smtClean="0">
                <a:sym typeface="Wingdings" panose="05000000000000000000" pitchFamily="2" charset="2"/>
              </a:rPr>
              <a:t> much more events </a:t>
            </a:r>
          </a:p>
          <a:p>
            <a:r>
              <a:rPr lang="en-US" altLang="zh-CN" sz="3600" dirty="0">
                <a:sym typeface="Wingdings" panose="05000000000000000000" pitchFamily="2" charset="2"/>
              </a:rPr>
              <a:t> </a:t>
            </a:r>
            <a:r>
              <a:rPr lang="en-US" altLang="zh-CN" sz="3600" dirty="0" smtClean="0">
                <a:sym typeface="Wingdings" panose="05000000000000000000" pitchFamily="2" charset="2"/>
              </a:rPr>
              <a:t>                    statistics for astronomy</a:t>
            </a:r>
          </a:p>
          <a:p>
            <a:endParaRPr lang="en-US" altLang="zh-CN" sz="3600" dirty="0">
              <a:sym typeface="Wingdings" panose="05000000000000000000" pitchFamily="2" charset="2"/>
            </a:endParaRPr>
          </a:p>
          <a:p>
            <a:endParaRPr lang="en-US" altLang="zh-CN" sz="3600" dirty="0" smtClean="0">
              <a:sym typeface="Wingdings" panose="05000000000000000000" pitchFamily="2" charset="2"/>
            </a:endParaRPr>
          </a:p>
          <a:p>
            <a:r>
              <a:rPr lang="en-US" altLang="zh-CN" sz="3600" dirty="0" smtClean="0">
                <a:sym typeface="Wingdings" panose="05000000000000000000" pitchFamily="2" charset="2"/>
              </a:rPr>
              <a:t>Brand new object  open a new astronomy</a:t>
            </a:r>
          </a:p>
          <a:p>
            <a:endParaRPr lang="en-US" altLang="zh-CN" sz="3600" dirty="0">
              <a:sym typeface="Wingdings" panose="05000000000000000000" pitchFamily="2" charset="2"/>
            </a:endParaRPr>
          </a:p>
          <a:p>
            <a:endParaRPr lang="en-US" altLang="zh-CN" sz="3600" dirty="0" smtClean="0">
              <a:sym typeface="Wingdings" panose="05000000000000000000" pitchFamily="2" charset="2"/>
            </a:endParaRPr>
          </a:p>
          <a:p>
            <a:r>
              <a:rPr lang="en-US" altLang="zh-CN" sz="3600" dirty="0" smtClean="0">
                <a:sym typeface="Wingdings" panose="05000000000000000000" pitchFamily="2" charset="2"/>
              </a:rPr>
              <a:t>Signal beyond GR? signal for Quantum Gravity?</a:t>
            </a:r>
            <a:endParaRPr lang="zh-CN" altLang="zh-CN" sz="3600" dirty="0"/>
          </a:p>
        </p:txBody>
      </p:sp>
      <p:sp>
        <p:nvSpPr>
          <p:cNvPr id="15" name="Rectangle 2"/>
          <p:cNvSpPr>
            <a:spLocks noGrp="1" noChangeArrowheads="1"/>
          </p:cNvSpPr>
          <p:nvPr>
            <p:ph type="title"/>
          </p:nvPr>
        </p:nvSpPr>
        <p:spPr>
          <a:xfrm>
            <a:off x="609600" y="274638"/>
            <a:ext cx="10972800" cy="1143000"/>
          </a:xfrm>
        </p:spPr>
        <p:txBody>
          <a:bodyPr/>
          <a:lstStyle/>
          <a:p>
            <a:pPr lvl="0" algn="ctr"/>
            <a:r>
              <a:rPr lang="en-US" altLang="zh-CN" b="1" dirty="0" smtClean="0">
                <a:solidFill>
                  <a:srgbClr val="0000FF"/>
                </a:solidFill>
              </a:rPr>
              <a:t>Chance of GW astronomy</a:t>
            </a:r>
            <a:endParaRPr lang="en-US" altLang="zh-CN" b="1" dirty="0">
              <a:solidFill>
                <a:srgbClr val="0000FF"/>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4326" y="1048184"/>
            <a:ext cx="3629891" cy="2438542"/>
          </a:xfrm>
          <a:prstGeom prst="rect">
            <a:avLst/>
          </a:prstGeom>
        </p:spPr>
      </p:pic>
    </p:spTree>
    <p:extLst>
      <p:ext uri="{BB962C8B-B14F-4D97-AF65-F5344CB8AC3E}">
        <p14:creationId xmlns:p14="http://schemas.microsoft.com/office/powerpoint/2010/main" val="1738149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xfrm>
            <a:off x="609600" y="274638"/>
            <a:ext cx="10972800" cy="1143000"/>
          </a:xfrm>
        </p:spPr>
        <p:txBody>
          <a:bodyPr/>
          <a:lstStyle/>
          <a:p>
            <a:pPr lvl="0" algn="ctr"/>
            <a:r>
              <a:rPr lang="en-US" altLang="zh-CN" b="1" dirty="0" smtClean="0">
                <a:solidFill>
                  <a:srgbClr val="0000FF"/>
                </a:solidFill>
              </a:rPr>
              <a:t>What’s more?</a:t>
            </a:r>
            <a:endParaRPr lang="en-US" altLang="zh-CN" b="1" dirty="0">
              <a:solidFill>
                <a:srgbClr val="0000FF"/>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17" y="2336801"/>
            <a:ext cx="8097395" cy="16835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806" y="3057534"/>
            <a:ext cx="2076385" cy="33941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14" y="4939464"/>
            <a:ext cx="8097398" cy="115188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348" y="5497289"/>
            <a:ext cx="3398625" cy="399168"/>
          </a:xfrm>
          <a:prstGeom prst="rect">
            <a:avLst/>
          </a:prstGeom>
        </p:spPr>
      </p:pic>
      <p:sp>
        <p:nvSpPr>
          <p:cNvPr id="2" name="文本框 1"/>
          <p:cNvSpPr txBox="1"/>
          <p:nvPr/>
        </p:nvSpPr>
        <p:spPr>
          <a:xfrm>
            <a:off x="304800" y="1348509"/>
            <a:ext cx="4572000" cy="369332"/>
          </a:xfrm>
          <a:prstGeom prst="rect">
            <a:avLst/>
          </a:prstGeom>
          <a:noFill/>
        </p:spPr>
        <p:txBody>
          <a:bodyPr wrap="square" rtlCol="0">
            <a:spAutoFit/>
          </a:bodyPr>
          <a:lstStyle/>
          <a:p>
            <a:r>
              <a:rPr lang="en-US" altLang="zh-CN" dirty="0" smtClean="0"/>
              <a:t>Continuous wave?</a:t>
            </a:r>
            <a:endParaRPr lang="zh-CN" altLang="en-US" dirty="0"/>
          </a:p>
        </p:txBody>
      </p:sp>
    </p:spTree>
    <p:extLst>
      <p:ext uri="{BB962C8B-B14F-4D97-AF65-F5344CB8AC3E}">
        <p14:creationId xmlns:p14="http://schemas.microsoft.com/office/powerpoint/2010/main" val="3214235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xfrm>
            <a:off x="609600" y="274638"/>
            <a:ext cx="10972800" cy="1143000"/>
          </a:xfrm>
        </p:spPr>
        <p:txBody>
          <a:bodyPr/>
          <a:lstStyle/>
          <a:p>
            <a:pPr lvl="0" algn="ctr"/>
            <a:r>
              <a:rPr lang="en-US" altLang="zh-CN" b="1" dirty="0" smtClean="0">
                <a:solidFill>
                  <a:srgbClr val="0000FF"/>
                </a:solidFill>
              </a:rPr>
              <a:t>What’s more?</a:t>
            </a:r>
            <a:endParaRPr lang="en-US" altLang="zh-CN" b="1" dirty="0">
              <a:solidFill>
                <a:srgbClr val="0000FF"/>
              </a:solidFill>
            </a:endParaRPr>
          </a:p>
        </p:txBody>
      </p:sp>
      <p:sp>
        <p:nvSpPr>
          <p:cNvPr id="2" name="文本框 1"/>
          <p:cNvSpPr txBox="1"/>
          <p:nvPr/>
        </p:nvSpPr>
        <p:spPr>
          <a:xfrm>
            <a:off x="304800" y="1348509"/>
            <a:ext cx="4572000" cy="369332"/>
          </a:xfrm>
          <a:prstGeom prst="rect">
            <a:avLst/>
          </a:prstGeom>
          <a:noFill/>
        </p:spPr>
        <p:txBody>
          <a:bodyPr wrap="square" rtlCol="0">
            <a:spAutoFit/>
          </a:bodyPr>
          <a:lstStyle/>
          <a:p>
            <a:r>
              <a:rPr lang="en-US" altLang="zh-CN" dirty="0" smtClean="0"/>
              <a:t>Supernovae?</a:t>
            </a:r>
            <a:endParaRPr lang="zh-CN" altLang="en-US" dirty="0"/>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28" y="1717841"/>
            <a:ext cx="10034140" cy="2926157"/>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454" y="4387561"/>
            <a:ext cx="3706372" cy="2220441"/>
          </a:xfrm>
          <a:prstGeom prst="rect">
            <a:avLst/>
          </a:prstGeom>
        </p:spPr>
      </p:pic>
      <p:sp>
        <p:nvSpPr>
          <p:cNvPr id="11" name="文本框 10"/>
          <p:cNvSpPr txBox="1"/>
          <p:nvPr/>
        </p:nvSpPr>
        <p:spPr>
          <a:xfrm>
            <a:off x="5163582" y="5128449"/>
            <a:ext cx="2160663" cy="646331"/>
          </a:xfrm>
          <a:prstGeom prst="rect">
            <a:avLst/>
          </a:prstGeom>
          <a:noFill/>
        </p:spPr>
        <p:txBody>
          <a:bodyPr wrap="square" rtlCol="0">
            <a:spAutoFit/>
          </a:bodyPr>
          <a:lstStyle/>
          <a:p>
            <a:pPr algn="ctr"/>
            <a:r>
              <a:rPr lang="en-US" altLang="zh-CN" dirty="0" smtClean="0"/>
              <a:t>VS </a:t>
            </a:r>
          </a:p>
          <a:p>
            <a:pPr algn="ctr"/>
            <a:r>
              <a:rPr lang="en-US" altLang="zh-CN" dirty="0" smtClean="0"/>
              <a:t>BBH detection</a:t>
            </a:r>
            <a:endParaRPr lang="zh-CN" altLang="en-US" dirty="0"/>
          </a:p>
        </p:txBody>
      </p:sp>
      <p:pic>
        <p:nvPicPr>
          <p:cNvPr id="12" name="图片 11"/>
          <p:cNvPicPr>
            <a:picLocks noChangeAspect="1"/>
          </p:cNvPicPr>
          <p:nvPr/>
        </p:nvPicPr>
        <p:blipFill>
          <a:blip r:embed="rId4"/>
          <a:stretch>
            <a:fillRect/>
          </a:stretch>
        </p:blipFill>
        <p:spPr>
          <a:xfrm>
            <a:off x="0" y="4575938"/>
            <a:ext cx="2631086" cy="2063256"/>
          </a:xfrm>
          <a:prstGeom prst="rect">
            <a:avLst/>
          </a:prstGeom>
        </p:spPr>
      </p:pic>
      <p:pic>
        <p:nvPicPr>
          <p:cNvPr id="13" name="图片 12"/>
          <p:cNvPicPr>
            <a:picLocks noChangeAspect="1"/>
          </p:cNvPicPr>
          <p:nvPr/>
        </p:nvPicPr>
        <p:blipFill>
          <a:blip r:embed="rId5"/>
          <a:stretch>
            <a:fillRect/>
          </a:stretch>
        </p:blipFill>
        <p:spPr>
          <a:xfrm>
            <a:off x="2631086" y="4594372"/>
            <a:ext cx="2700158" cy="2063256"/>
          </a:xfrm>
          <a:prstGeom prst="rect">
            <a:avLst/>
          </a:prstGeom>
        </p:spPr>
      </p:pic>
    </p:spTree>
    <p:extLst>
      <p:ext uri="{BB962C8B-B14F-4D97-AF65-F5344CB8AC3E}">
        <p14:creationId xmlns:p14="http://schemas.microsoft.com/office/powerpoint/2010/main" val="1173325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464" y="1731571"/>
            <a:ext cx="11478245" cy="4524315"/>
          </a:xfrm>
          <a:prstGeom prst="rect">
            <a:avLst/>
          </a:prstGeom>
          <a:noFill/>
        </p:spPr>
        <p:txBody>
          <a:bodyPr wrap="square" rtlCol="0">
            <a:spAutoFit/>
          </a:bodyPr>
          <a:lstStyle/>
          <a:p>
            <a:r>
              <a:rPr lang="en-US" altLang="zh-CN" sz="3600" dirty="0" smtClean="0"/>
              <a:t>100s events </a:t>
            </a:r>
            <a:r>
              <a:rPr lang="en-US" altLang="zh-CN" sz="3600" dirty="0" smtClean="0">
                <a:sym typeface="Wingdings" panose="05000000000000000000" pitchFamily="2" charset="2"/>
              </a:rPr>
              <a:t> much more events </a:t>
            </a:r>
          </a:p>
          <a:p>
            <a:r>
              <a:rPr lang="en-US" altLang="zh-CN" sz="3600" dirty="0">
                <a:sym typeface="Wingdings" panose="05000000000000000000" pitchFamily="2" charset="2"/>
              </a:rPr>
              <a:t> </a:t>
            </a:r>
            <a:r>
              <a:rPr lang="en-US" altLang="zh-CN" sz="3600" dirty="0" smtClean="0">
                <a:sym typeface="Wingdings" panose="05000000000000000000" pitchFamily="2" charset="2"/>
              </a:rPr>
              <a:t>                    statistics for astronomy</a:t>
            </a:r>
          </a:p>
          <a:p>
            <a:endParaRPr lang="en-US" altLang="zh-CN" sz="3600" dirty="0">
              <a:sym typeface="Wingdings" panose="05000000000000000000" pitchFamily="2" charset="2"/>
            </a:endParaRPr>
          </a:p>
          <a:p>
            <a:endParaRPr lang="en-US" altLang="zh-CN" sz="3600" dirty="0" smtClean="0">
              <a:sym typeface="Wingdings" panose="05000000000000000000" pitchFamily="2" charset="2"/>
            </a:endParaRPr>
          </a:p>
          <a:p>
            <a:r>
              <a:rPr lang="en-US" altLang="zh-CN" sz="3600" dirty="0" smtClean="0">
                <a:sym typeface="Wingdings" panose="05000000000000000000" pitchFamily="2" charset="2"/>
              </a:rPr>
              <a:t>Brand new object  open a new astronomy</a:t>
            </a:r>
          </a:p>
          <a:p>
            <a:endParaRPr lang="en-US" altLang="zh-CN" sz="3600" dirty="0">
              <a:sym typeface="Wingdings" panose="05000000000000000000" pitchFamily="2" charset="2"/>
            </a:endParaRPr>
          </a:p>
          <a:p>
            <a:endParaRPr lang="en-US" altLang="zh-CN" sz="3600" dirty="0" smtClean="0">
              <a:sym typeface="Wingdings" panose="05000000000000000000" pitchFamily="2" charset="2"/>
            </a:endParaRPr>
          </a:p>
          <a:p>
            <a:r>
              <a:rPr lang="en-US" altLang="zh-CN" sz="3600" dirty="0" smtClean="0">
                <a:sym typeface="Wingdings" panose="05000000000000000000" pitchFamily="2" charset="2"/>
              </a:rPr>
              <a:t>Signal beyond GR? signal for Quantum Gravity?</a:t>
            </a:r>
            <a:endParaRPr lang="zh-CN" altLang="zh-CN" sz="3600" dirty="0"/>
          </a:p>
        </p:txBody>
      </p:sp>
      <p:sp>
        <p:nvSpPr>
          <p:cNvPr id="15" name="Rectangle 2"/>
          <p:cNvSpPr>
            <a:spLocks noGrp="1" noChangeArrowheads="1"/>
          </p:cNvSpPr>
          <p:nvPr>
            <p:ph type="title"/>
          </p:nvPr>
        </p:nvSpPr>
        <p:spPr>
          <a:xfrm>
            <a:off x="609600" y="274638"/>
            <a:ext cx="10972800" cy="1143000"/>
          </a:xfrm>
        </p:spPr>
        <p:txBody>
          <a:bodyPr/>
          <a:lstStyle/>
          <a:p>
            <a:pPr lvl="0" algn="ctr"/>
            <a:r>
              <a:rPr lang="en-US" altLang="zh-CN" b="1" dirty="0" smtClean="0">
                <a:solidFill>
                  <a:srgbClr val="0000FF"/>
                </a:solidFill>
              </a:rPr>
              <a:t>Challenge of GW astronomy</a:t>
            </a:r>
            <a:endParaRPr lang="en-US" altLang="zh-CN" b="1" dirty="0">
              <a:solidFill>
                <a:srgbClr val="0000FF"/>
              </a:solidFill>
            </a:endParaRPr>
          </a:p>
        </p:txBody>
      </p:sp>
      <p:sp>
        <p:nvSpPr>
          <p:cNvPr id="3" name="文本框 2"/>
          <p:cNvSpPr txBox="1"/>
          <p:nvPr/>
        </p:nvSpPr>
        <p:spPr>
          <a:xfrm>
            <a:off x="9624291" y="1953243"/>
            <a:ext cx="1958109" cy="646331"/>
          </a:xfrm>
          <a:prstGeom prst="rect">
            <a:avLst/>
          </a:prstGeom>
          <a:noFill/>
          <a:ln>
            <a:solidFill>
              <a:schemeClr val="tx1"/>
            </a:solidFill>
          </a:ln>
        </p:spPr>
        <p:txBody>
          <a:bodyPr wrap="square" rtlCol="0">
            <a:spAutoFit/>
          </a:bodyPr>
          <a:lstStyle/>
          <a:p>
            <a:pPr algn="ctr"/>
            <a:r>
              <a:rPr lang="en-US" altLang="zh-CN" dirty="0" smtClean="0">
                <a:solidFill>
                  <a:srgbClr val="FF0000"/>
                </a:solidFill>
              </a:rPr>
              <a:t>Faster and more efficient!</a:t>
            </a:r>
            <a:endParaRPr lang="zh-CN" altLang="en-US" dirty="0">
              <a:solidFill>
                <a:srgbClr val="FF0000"/>
              </a:solidFill>
            </a:endParaRPr>
          </a:p>
        </p:txBody>
      </p:sp>
      <p:sp>
        <p:nvSpPr>
          <p:cNvPr id="7" name="文本框 6"/>
          <p:cNvSpPr txBox="1"/>
          <p:nvPr/>
        </p:nvSpPr>
        <p:spPr>
          <a:xfrm>
            <a:off x="10099964" y="4673352"/>
            <a:ext cx="1958109" cy="646331"/>
          </a:xfrm>
          <a:prstGeom prst="rect">
            <a:avLst/>
          </a:prstGeom>
          <a:noFill/>
          <a:ln>
            <a:solidFill>
              <a:schemeClr val="tx1"/>
            </a:solidFill>
          </a:ln>
        </p:spPr>
        <p:txBody>
          <a:bodyPr wrap="square" rtlCol="0">
            <a:spAutoFit/>
          </a:bodyPr>
          <a:lstStyle/>
          <a:p>
            <a:pPr algn="ctr"/>
            <a:r>
              <a:rPr lang="en-US" altLang="zh-CN" dirty="0" smtClean="0">
                <a:solidFill>
                  <a:srgbClr val="FF0000"/>
                </a:solidFill>
              </a:rPr>
              <a:t>Unlimited by template!</a:t>
            </a:r>
            <a:endParaRPr lang="zh-CN" altLang="en-US" dirty="0">
              <a:solidFill>
                <a:srgbClr val="FF0000"/>
              </a:solidFill>
            </a:endParaRPr>
          </a:p>
        </p:txBody>
      </p:sp>
      <p:sp>
        <p:nvSpPr>
          <p:cNvPr id="4" name="右箭头 3"/>
          <p:cNvSpPr/>
          <p:nvPr/>
        </p:nvSpPr>
        <p:spPr>
          <a:xfrm>
            <a:off x="8899236" y="2091680"/>
            <a:ext cx="378691" cy="369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右箭头 4"/>
          <p:cNvSpPr/>
          <p:nvPr/>
        </p:nvSpPr>
        <p:spPr>
          <a:xfrm rot="1354775">
            <a:off x="9488951" y="4241993"/>
            <a:ext cx="415980" cy="341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右箭头 7"/>
          <p:cNvSpPr/>
          <p:nvPr/>
        </p:nvSpPr>
        <p:spPr>
          <a:xfrm rot="19113447">
            <a:off x="10266294" y="5490220"/>
            <a:ext cx="562524" cy="34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4933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E07B3BB4-653D-4C8C-B85A-3F56E9BD909B}" type="slidenum">
              <a:rPr kumimoji="0" lang="en-AU"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标题 4"/>
          <p:cNvSpPr>
            <a:spLocks noGrp="1"/>
          </p:cNvSpPr>
          <p:nvPr>
            <p:ph type="title"/>
          </p:nvPr>
        </p:nvSpPr>
        <p:spPr>
          <a:xfrm>
            <a:off x="1037484" y="147694"/>
            <a:ext cx="8411316" cy="641593"/>
          </a:xfrm>
        </p:spPr>
        <p:txBody>
          <a:bodyPr>
            <a:normAutofit/>
          </a:bodyPr>
          <a:lstStyle/>
          <a:p>
            <a:pPr algn="ctr"/>
            <a:r>
              <a:rPr lang="zh-CN" altLang="en-US" sz="4000" dirty="0">
                <a:solidFill>
                  <a:srgbClr val="3333FF"/>
                </a:solidFill>
                <a:latin typeface="黑体" panose="02010609060101010101" pitchFamily="49" charset="-122"/>
                <a:ea typeface="黑体" panose="02010609060101010101" pitchFamily="49" charset="-122"/>
              </a:rPr>
              <a:t>从传统算法到人工智能</a:t>
            </a:r>
            <a:r>
              <a:rPr lang="zh-CN" altLang="en-US" sz="4000" dirty="0" smtClean="0">
                <a:solidFill>
                  <a:srgbClr val="3333FF"/>
                </a:solidFill>
                <a:latin typeface="黑体" panose="02010609060101010101" pitchFamily="49" charset="-122"/>
                <a:ea typeface="黑体" panose="02010609060101010101" pitchFamily="49" charset="-122"/>
              </a:rPr>
              <a:t>算法</a:t>
            </a:r>
            <a:r>
              <a:rPr lang="en-US" altLang="zh-CN" sz="4000" dirty="0">
                <a:solidFill>
                  <a:srgbClr val="3333FF"/>
                </a:solidFill>
                <a:latin typeface="黑体" panose="02010609060101010101" pitchFamily="49" charset="-122"/>
                <a:ea typeface="黑体" panose="02010609060101010101" pitchFamily="49" charset="-122"/>
              </a:rPr>
              <a:t> </a:t>
            </a:r>
            <a:r>
              <a:rPr lang="en-US" altLang="zh-CN" sz="4000" dirty="0" smtClean="0">
                <a:solidFill>
                  <a:srgbClr val="3333FF"/>
                </a:solidFill>
                <a:latin typeface="黑体" panose="02010609060101010101" pitchFamily="49" charset="-122"/>
                <a:ea typeface="黑体" panose="02010609060101010101" pitchFamily="49" charset="-122"/>
              </a:rPr>
              <a:t>!</a:t>
            </a:r>
            <a:endParaRPr lang="zh-CN" altLang="en-US" sz="4000" dirty="0">
              <a:solidFill>
                <a:srgbClr val="3333FF"/>
              </a:solidFill>
              <a:latin typeface="黑体" panose="02010609060101010101" pitchFamily="49" charset="-122"/>
              <a:ea typeface="黑体" panose="02010609060101010101" pitchFamily="49" charset="-122"/>
            </a:endParaRPr>
          </a:p>
        </p:txBody>
      </p:sp>
      <p:grpSp>
        <p:nvGrpSpPr>
          <p:cNvPr id="6" name="组合 5"/>
          <p:cNvGrpSpPr/>
          <p:nvPr/>
        </p:nvGrpSpPr>
        <p:grpSpPr>
          <a:xfrm>
            <a:off x="627760" y="2286000"/>
            <a:ext cx="10789541" cy="1725304"/>
            <a:chOff x="270004" y="2318736"/>
            <a:chExt cx="10789541" cy="1725304"/>
          </a:xfrm>
        </p:grpSpPr>
        <p:sp>
          <p:nvSpPr>
            <p:cNvPr id="7" name="文本框 6">
              <a:extLst>
                <a:ext uri="{FF2B5EF4-FFF2-40B4-BE49-F238E27FC236}">
                  <a16:creationId xmlns:a16="http://schemas.microsoft.com/office/drawing/2014/main" xmlns="" id="{D42B786A-33D8-6741-81A1-D4FFC2F84D0D}"/>
                </a:ext>
              </a:extLst>
            </p:cNvPr>
            <p:cNvSpPr txBox="1">
              <a:spLocks noChangeArrowheads="1"/>
            </p:cNvSpPr>
            <p:nvPr/>
          </p:nvSpPr>
          <p:spPr bwMode="auto">
            <a:xfrm>
              <a:off x="348281" y="2519488"/>
              <a:ext cx="1871497" cy="1323439"/>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低信噪比（</a:t>
              </a:r>
              <a:r>
                <a:rPr kumimoji="0" lang="en-US" altLang="zh-CN"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-40dB</a:t>
              </a:r>
              <a:r>
                <a:rPr kumimoji="0" lang="zh-CN" altLang="en-US"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a:t>
              </a:r>
              <a:endParaRPr kumimoji="0" lang="en-US" altLang="zh-CN"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非稳非高斯噪声</a:t>
              </a:r>
              <a:endParaRPr kumimoji="0" lang="en-US" altLang="zh-CN"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多模态数据</a:t>
              </a:r>
              <a:endParaRPr kumimoji="0" lang="en-US" altLang="zh-CN"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亚原子核级别振幅</a:t>
              </a:r>
              <a:endParaRPr kumimoji="0" lang="en-US" altLang="zh-CN"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非模板信号搜索</a:t>
              </a:r>
              <a:endParaRPr kumimoji="0" lang="en-US" altLang="zh-CN" sz="16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8" name="文本框 4">
              <a:extLst>
                <a:ext uri="{FF2B5EF4-FFF2-40B4-BE49-F238E27FC236}">
                  <a16:creationId xmlns:a16="http://schemas.microsoft.com/office/drawing/2014/main" xmlns="" id="{1807FE6D-3377-6141-874A-6FE477FB2EA5}"/>
                </a:ext>
              </a:extLst>
            </p:cNvPr>
            <p:cNvSpPr txBox="1">
              <a:spLocks noChangeArrowheads="1"/>
            </p:cNvSpPr>
            <p:nvPr/>
          </p:nvSpPr>
          <p:spPr bwMode="auto">
            <a:xfrm>
              <a:off x="2854811" y="2318736"/>
              <a:ext cx="1251270" cy="369332"/>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模板匹配</a:t>
              </a:r>
            </a:p>
          </p:txBody>
        </p:sp>
        <p:sp>
          <p:nvSpPr>
            <p:cNvPr id="9" name="文本框 14">
              <a:extLst>
                <a:ext uri="{FF2B5EF4-FFF2-40B4-BE49-F238E27FC236}">
                  <a16:creationId xmlns:a16="http://schemas.microsoft.com/office/drawing/2014/main" xmlns="" id="{FBB74435-FC64-614A-9BA4-CB64486BF13B}"/>
                </a:ext>
              </a:extLst>
            </p:cNvPr>
            <p:cNvSpPr txBox="1">
              <a:spLocks noChangeArrowheads="1"/>
            </p:cNvSpPr>
            <p:nvPr/>
          </p:nvSpPr>
          <p:spPr bwMode="auto">
            <a:xfrm>
              <a:off x="4677906" y="2858041"/>
              <a:ext cx="1539876" cy="646331"/>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引力波信号识别与分类</a:t>
              </a:r>
            </a:p>
          </p:txBody>
        </p:sp>
        <p:sp>
          <p:nvSpPr>
            <p:cNvPr id="10" name="文本框 15">
              <a:extLst>
                <a:ext uri="{FF2B5EF4-FFF2-40B4-BE49-F238E27FC236}">
                  <a16:creationId xmlns:a16="http://schemas.microsoft.com/office/drawing/2014/main" xmlns="" id="{DA266BEC-B99C-5E47-AAA1-351213501833}"/>
                </a:ext>
              </a:extLst>
            </p:cNvPr>
            <p:cNvSpPr txBox="1">
              <a:spLocks noChangeArrowheads="1"/>
            </p:cNvSpPr>
            <p:nvPr/>
          </p:nvSpPr>
          <p:spPr bwMode="auto">
            <a:xfrm>
              <a:off x="2904184" y="3397709"/>
              <a:ext cx="1152525" cy="64633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智能降噪与分离</a:t>
              </a:r>
            </a:p>
          </p:txBody>
        </p:sp>
        <p:cxnSp>
          <p:nvCxnSpPr>
            <p:cNvPr id="11" name="直接箭头连接符 13">
              <a:extLst>
                <a:ext uri="{FF2B5EF4-FFF2-40B4-BE49-F238E27FC236}">
                  <a16:creationId xmlns:a16="http://schemas.microsoft.com/office/drawing/2014/main" xmlns="" id="{972968BB-EA21-5849-96BE-9FCA1C55B8FC}"/>
                </a:ext>
              </a:extLst>
            </p:cNvPr>
            <p:cNvCxnSpPr>
              <a:cxnSpLocks/>
              <a:stCxn id="20" idx="3"/>
              <a:endCxn id="10" idx="1"/>
            </p:cNvCxnSpPr>
            <p:nvPr/>
          </p:nvCxnSpPr>
          <p:spPr>
            <a:xfrm>
              <a:off x="2168507" y="3181208"/>
              <a:ext cx="735677" cy="53966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7">
              <a:extLst>
                <a:ext uri="{FF2B5EF4-FFF2-40B4-BE49-F238E27FC236}">
                  <a16:creationId xmlns:a16="http://schemas.microsoft.com/office/drawing/2014/main" xmlns="" id="{D65B6537-6029-5648-B2AE-428AA4F26F28}"/>
                </a:ext>
              </a:extLst>
            </p:cNvPr>
            <p:cNvCxnSpPr>
              <a:stCxn id="10" idx="3"/>
              <a:endCxn id="9" idx="1"/>
            </p:cNvCxnSpPr>
            <p:nvPr/>
          </p:nvCxnSpPr>
          <p:spPr>
            <a:xfrm flipV="1">
              <a:off x="4056709" y="3181207"/>
              <a:ext cx="621197" cy="53966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20">
              <a:extLst>
                <a:ext uri="{FF2B5EF4-FFF2-40B4-BE49-F238E27FC236}">
                  <a16:creationId xmlns:a16="http://schemas.microsoft.com/office/drawing/2014/main" xmlns="" id="{5D167439-B371-1644-AE34-BDAF2AAF9D30}"/>
                </a:ext>
              </a:extLst>
            </p:cNvPr>
            <p:cNvSpPr txBox="1">
              <a:spLocks noChangeArrowheads="1"/>
            </p:cNvSpPr>
            <p:nvPr/>
          </p:nvSpPr>
          <p:spPr bwMode="auto">
            <a:xfrm>
              <a:off x="7035316" y="2318736"/>
              <a:ext cx="1528603" cy="646331"/>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智能贝叶斯参数估计</a:t>
              </a:r>
            </a:p>
          </p:txBody>
        </p:sp>
        <p:sp>
          <p:nvSpPr>
            <p:cNvPr id="14" name="文本框 21">
              <a:extLst>
                <a:ext uri="{FF2B5EF4-FFF2-40B4-BE49-F238E27FC236}">
                  <a16:creationId xmlns:a16="http://schemas.microsoft.com/office/drawing/2014/main" xmlns="" id="{67601C3F-4D52-4549-9556-33404FD6E255}"/>
                </a:ext>
              </a:extLst>
            </p:cNvPr>
            <p:cNvSpPr txBox="1">
              <a:spLocks noChangeArrowheads="1"/>
            </p:cNvSpPr>
            <p:nvPr/>
          </p:nvSpPr>
          <p:spPr bwMode="auto">
            <a:xfrm>
              <a:off x="9381453" y="2858041"/>
              <a:ext cx="1678092" cy="646331"/>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基本理论检验</a:t>
              </a:r>
              <a:r>
                <a:rPr kumimoji="0" lang="zh-CN" altLang="en-US" sz="18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与颠覆</a:t>
              </a:r>
            </a:p>
          </p:txBody>
        </p:sp>
        <p:cxnSp>
          <p:nvCxnSpPr>
            <p:cNvPr id="15" name="直接箭头连接符 19">
              <a:extLst>
                <a:ext uri="{FF2B5EF4-FFF2-40B4-BE49-F238E27FC236}">
                  <a16:creationId xmlns:a16="http://schemas.microsoft.com/office/drawing/2014/main" xmlns="" id="{4A588D34-A5C8-3C42-9979-F1F3EFA63B74}"/>
                </a:ext>
              </a:extLst>
            </p:cNvPr>
            <p:cNvCxnSpPr>
              <a:stCxn id="9" idx="3"/>
              <a:endCxn id="13" idx="1"/>
            </p:cNvCxnSpPr>
            <p:nvPr/>
          </p:nvCxnSpPr>
          <p:spPr>
            <a:xfrm flipV="1">
              <a:off x="6217782" y="2641902"/>
              <a:ext cx="817534" cy="53930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23">
              <a:extLst>
                <a:ext uri="{FF2B5EF4-FFF2-40B4-BE49-F238E27FC236}">
                  <a16:creationId xmlns:a16="http://schemas.microsoft.com/office/drawing/2014/main" xmlns="" id="{32685C04-7537-E44C-BAE3-82CC69F64776}"/>
                </a:ext>
              </a:extLst>
            </p:cNvPr>
            <p:cNvCxnSpPr>
              <a:stCxn id="13" idx="3"/>
              <a:endCxn id="14" idx="1"/>
            </p:cNvCxnSpPr>
            <p:nvPr/>
          </p:nvCxnSpPr>
          <p:spPr>
            <a:xfrm>
              <a:off x="8563919" y="2641902"/>
              <a:ext cx="817534" cy="53930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xmlns="" id="{9BC36B91-F76D-084B-9EAA-68A27802E477}"/>
                </a:ext>
              </a:extLst>
            </p:cNvPr>
            <p:cNvSpPr txBox="1">
              <a:spLocks noChangeArrowheads="1"/>
            </p:cNvSpPr>
            <p:nvPr/>
          </p:nvSpPr>
          <p:spPr bwMode="auto">
            <a:xfrm>
              <a:off x="6679791" y="3571480"/>
              <a:ext cx="2292526" cy="36933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363"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波形定性半定量分析</a:t>
              </a:r>
            </a:p>
          </p:txBody>
        </p:sp>
        <p:cxnSp>
          <p:nvCxnSpPr>
            <p:cNvPr id="18" name="直接箭头连接符 25">
              <a:extLst>
                <a:ext uri="{FF2B5EF4-FFF2-40B4-BE49-F238E27FC236}">
                  <a16:creationId xmlns:a16="http://schemas.microsoft.com/office/drawing/2014/main" xmlns="" id="{B2581D45-38E5-E04E-9537-C488D084991A}"/>
                </a:ext>
              </a:extLst>
            </p:cNvPr>
            <p:cNvCxnSpPr>
              <a:stCxn id="9" idx="3"/>
              <a:endCxn id="17" idx="1"/>
            </p:cNvCxnSpPr>
            <p:nvPr/>
          </p:nvCxnSpPr>
          <p:spPr>
            <a:xfrm>
              <a:off x="6217782" y="3181207"/>
              <a:ext cx="462009" cy="57493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xmlns="" id="{A5B82D5A-C6DF-034B-B786-7B26E4ED8446}"/>
                </a:ext>
              </a:extLst>
            </p:cNvPr>
            <p:cNvCxnSpPr>
              <a:stCxn id="17" idx="3"/>
              <a:endCxn id="14" idx="1"/>
            </p:cNvCxnSpPr>
            <p:nvPr/>
          </p:nvCxnSpPr>
          <p:spPr>
            <a:xfrm flipV="1">
              <a:off x="8972317" y="3181207"/>
              <a:ext cx="409136" cy="57493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3E617BC5-34EA-DE41-B7EC-20FBB43C12F3}"/>
                </a:ext>
              </a:extLst>
            </p:cNvPr>
            <p:cNvSpPr/>
            <p:nvPr/>
          </p:nvSpPr>
          <p:spPr>
            <a:xfrm>
              <a:off x="270004" y="2318736"/>
              <a:ext cx="1898503" cy="172494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黑体" panose="02010609060101010101" pitchFamily="49" charset="-122"/>
                <a:cs typeface="+mn-cs"/>
              </a:endParaRPr>
            </a:p>
          </p:txBody>
        </p:sp>
        <p:cxnSp>
          <p:nvCxnSpPr>
            <p:cNvPr id="21" name="直线箭头连接符 70">
              <a:extLst>
                <a:ext uri="{FF2B5EF4-FFF2-40B4-BE49-F238E27FC236}">
                  <a16:creationId xmlns:a16="http://schemas.microsoft.com/office/drawing/2014/main" xmlns="" id="{4F30F297-9D31-4A42-850B-798CBDF9B4A8}"/>
                </a:ext>
              </a:extLst>
            </p:cNvPr>
            <p:cNvCxnSpPr>
              <a:stCxn id="8" idx="3"/>
              <a:endCxn id="9" idx="1"/>
            </p:cNvCxnSpPr>
            <p:nvPr/>
          </p:nvCxnSpPr>
          <p:spPr>
            <a:xfrm>
              <a:off x="4106081" y="2503402"/>
              <a:ext cx="571825" cy="67780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72">
              <a:extLst>
                <a:ext uri="{FF2B5EF4-FFF2-40B4-BE49-F238E27FC236}">
                  <a16:creationId xmlns:a16="http://schemas.microsoft.com/office/drawing/2014/main" xmlns="" id="{A28354F1-1273-6141-BB7D-BE46BEAA35A8}"/>
                </a:ext>
              </a:extLst>
            </p:cNvPr>
            <p:cNvCxnSpPr>
              <a:cxnSpLocks/>
              <a:stCxn id="20" idx="3"/>
              <a:endCxn id="8" idx="1"/>
            </p:cNvCxnSpPr>
            <p:nvPr/>
          </p:nvCxnSpPr>
          <p:spPr>
            <a:xfrm flipV="1">
              <a:off x="2168507" y="2503402"/>
              <a:ext cx="686304" cy="67780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图片 4">
            <a:extLst>
              <a:ext uri="{FF2B5EF4-FFF2-40B4-BE49-F238E27FC236}">
                <a16:creationId xmlns:a16="http://schemas.microsoft.com/office/drawing/2014/main" xmlns="" id="{D0EBFB45-0458-F54C-88CE-877CCB89ED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71823" y="432554"/>
            <a:ext cx="2919588" cy="212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
            <a:extLst>
              <a:ext uri="{FF2B5EF4-FFF2-40B4-BE49-F238E27FC236}">
                <a16:creationId xmlns:a16="http://schemas.microsoft.com/office/drawing/2014/main" xmlns="" id="{F26C6959-751D-8D43-8FAA-EEE3AF531C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6354" y="5473649"/>
            <a:ext cx="1078121" cy="110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
            <a:extLst>
              <a:ext uri="{FF2B5EF4-FFF2-40B4-BE49-F238E27FC236}">
                <a16:creationId xmlns:a16="http://schemas.microsoft.com/office/drawing/2014/main" xmlns="" id="{7E483E78-2131-F84E-BFC5-D57FF10C6F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34640" y="3688138"/>
            <a:ext cx="2355683" cy="164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83346" y="1068239"/>
            <a:ext cx="2394188" cy="980623"/>
          </a:xfrm>
          <a:prstGeom prst="rect">
            <a:avLst/>
          </a:prstGeom>
        </p:spPr>
      </p:pic>
      <p:sp>
        <p:nvSpPr>
          <p:cNvPr id="27" name="文本框 26"/>
          <p:cNvSpPr txBox="1"/>
          <p:nvPr/>
        </p:nvSpPr>
        <p:spPr>
          <a:xfrm>
            <a:off x="5243142" y="4239661"/>
            <a:ext cx="4145596" cy="1785104"/>
          </a:xfrm>
          <a:prstGeom prst="rect">
            <a:avLst/>
          </a:prstGeom>
          <a:noFill/>
          <a:ln w="38100">
            <a:solidFill>
              <a:srgbClr val="0070C0"/>
            </a:solidFill>
          </a:ln>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极端物理条件</a:t>
            </a:r>
            <a:r>
              <a:rPr kumimoji="0" lang="zh-CN" altLang="en-US" sz="2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下引力场模拟：</a:t>
            </a: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引力理论</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：标准广义相对论；标量</a:t>
            </a: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张量引力理论；超对称引力理论；膜宇宙引力理论；额外维引力理论</a:t>
            </a: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量子场论</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：标准量子场理论；中微子带质量的理论；暗物质与暗能量理论</a:t>
            </a:r>
          </a:p>
        </p:txBody>
      </p:sp>
      <p:sp>
        <p:nvSpPr>
          <p:cNvPr id="28" name="文本框 27"/>
          <p:cNvSpPr txBox="1"/>
          <p:nvPr/>
        </p:nvSpPr>
        <p:spPr>
          <a:xfrm>
            <a:off x="640080" y="4231995"/>
            <a:ext cx="4412828" cy="2092881"/>
          </a:xfrm>
          <a:prstGeom prst="rect">
            <a:avLst/>
          </a:prstGeom>
          <a:noFill/>
          <a:ln w="38100">
            <a:solidFill>
              <a:srgbClr val="0070C0"/>
            </a:solidFill>
          </a:ln>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人工智能算法：</a:t>
            </a:r>
            <a:endParaRPr kumimoji="0" lang="en-US" altLang="zh-CN" sz="20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基于自注意力的大规模</a:t>
            </a:r>
            <a:r>
              <a:rPr kumimoji="0" lang="zh-CN" altLang="en-US"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降噪</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模型</a:t>
            </a:r>
            <a:endPar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基于变分自编码器的信号</a:t>
            </a:r>
            <a:r>
              <a:rPr kumimoji="0" lang="zh-CN" altLang="en-US"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分离</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模型</a:t>
            </a:r>
            <a:endPar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基于深度生成方法的物理参数</a:t>
            </a:r>
            <a:r>
              <a:rPr kumimoji="0" lang="zh-CN" altLang="en-US"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反演</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模型</a:t>
            </a:r>
            <a:endPar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训练数据：</a:t>
            </a:r>
            <a:endParaRPr kumimoji="0" lang="en-US" altLang="zh-CN" sz="20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LIGO/VIRGO</a:t>
            </a:r>
            <a:r>
              <a:rPr kumimoji="0" lang="zh-CN" altLang="en-US"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真实观测数据（</a:t>
            </a:r>
            <a:r>
              <a:rPr kumimoji="0" lang="en-US" altLang="zh-CN"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10TB</a:t>
            </a:r>
            <a:r>
              <a:rPr kumimoji="0" lang="zh-CN" altLang="en-US"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a:t>
            </a:r>
            <a:endParaRPr kumimoji="0" lang="en-US" altLang="zh-CN" sz="18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联合多信道激光干涉模拟数据</a:t>
            </a:r>
            <a:endPar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0881" y="844418"/>
            <a:ext cx="2710414" cy="1626248"/>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5174" y="755639"/>
            <a:ext cx="1298789" cy="1443099"/>
          </a:xfrm>
          <a:prstGeom prst="rect">
            <a:avLst/>
          </a:prstGeom>
        </p:spPr>
      </p:pic>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563" y="830136"/>
            <a:ext cx="1176494" cy="1327326"/>
          </a:xfrm>
          <a:prstGeom prst="rect">
            <a:avLst/>
          </a:prstGeom>
        </p:spPr>
      </p:pic>
    </p:spTree>
    <p:extLst>
      <p:ext uri="{BB962C8B-B14F-4D97-AF65-F5344CB8AC3E}">
        <p14:creationId xmlns:p14="http://schemas.microsoft.com/office/powerpoint/2010/main" val="328061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0399D1A-D296-42B7-916E-50FBDB540DBE}" type="slidenum">
              <a:rPr lang="zh-CN" altLang="en-US" smtClean="0"/>
              <a:t>15</a:t>
            </a:fld>
            <a:endParaRPr lang="zh-CN" alt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044" y="1114424"/>
            <a:ext cx="26289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p:nvPr/>
        </p:nvCxnSpPr>
        <p:spPr>
          <a:xfrm>
            <a:off x="4348264" y="2271711"/>
            <a:ext cx="3356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474723" y="1653702"/>
            <a:ext cx="3035030" cy="646331"/>
          </a:xfrm>
          <a:prstGeom prst="rect">
            <a:avLst/>
          </a:prstGeom>
          <a:noFill/>
        </p:spPr>
        <p:txBody>
          <a:bodyPr wrap="square" rtlCol="0">
            <a:spAutoFit/>
          </a:bodyPr>
          <a:lstStyle/>
          <a:p>
            <a:pPr algn="ctr"/>
            <a:r>
              <a:rPr lang="zh-CN" altLang="en-US" dirty="0" smtClean="0"/>
              <a:t>时间演化释放引力波，由爱因斯坦方程完全确定</a:t>
            </a:r>
            <a:endParaRPr lang="zh-CN" altLang="en-US" dirty="0"/>
          </a:p>
        </p:txBody>
      </p:sp>
      <p:pic>
        <p:nvPicPr>
          <p:cNvPr id="9" name="Picture 5" descr="t2"/>
          <p:cNvPicPr>
            <a:picLocks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54198" y="1074736"/>
            <a:ext cx="33115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7123" y="3735421"/>
            <a:ext cx="2782111" cy="646331"/>
          </a:xfrm>
          <a:prstGeom prst="rect">
            <a:avLst/>
          </a:prstGeom>
          <a:noFill/>
        </p:spPr>
        <p:txBody>
          <a:bodyPr wrap="square" rtlCol="0">
            <a:spAutoFit/>
          </a:bodyPr>
          <a:lstStyle/>
          <a:p>
            <a:pPr algn="ctr"/>
            <a:r>
              <a:rPr lang="zh-CN" altLang="en-US" dirty="0" smtClean="0"/>
              <a:t>初始条件，参数：</a:t>
            </a:r>
            <a:endParaRPr lang="en-US" altLang="zh-CN" dirty="0" smtClean="0"/>
          </a:p>
          <a:p>
            <a:r>
              <a:rPr lang="zh-CN" altLang="en-US" dirty="0" smtClean="0"/>
              <a:t>质量、自旋、</a:t>
            </a:r>
            <a:r>
              <a:rPr lang="zh-CN" altLang="en-US" dirty="0" smtClean="0">
                <a:solidFill>
                  <a:srgbClr val="FF0000"/>
                </a:solidFill>
              </a:rPr>
              <a:t>轨道离心率</a:t>
            </a:r>
            <a:endParaRPr lang="zh-CN" altLang="en-US" dirty="0">
              <a:solidFill>
                <a:srgbClr val="FF0000"/>
              </a:solidFill>
            </a:endParaRPr>
          </a:p>
        </p:txBody>
      </p:sp>
      <p:pic>
        <p:nvPicPr>
          <p:cNvPr id="10" name="Picture 3" descr="p2"/>
          <p:cNvPicPr>
            <a:picLocks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48240" y="2371084"/>
            <a:ext cx="1487995" cy="146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9307945" y="3428999"/>
            <a:ext cx="674255" cy="1569660"/>
          </a:xfrm>
          <a:prstGeom prst="rect">
            <a:avLst/>
          </a:prstGeom>
          <a:noFill/>
        </p:spPr>
        <p:txBody>
          <a:bodyPr wrap="square" rtlCol="0">
            <a:spAutoFit/>
          </a:bodyPr>
          <a:lstStyle/>
          <a:p>
            <a:r>
              <a:rPr lang="en-US" altLang="zh-CN" sz="9600" dirty="0" smtClean="0"/>
              <a:t>+</a:t>
            </a:r>
            <a:endParaRPr lang="zh-CN" altLang="en-US" sz="9600" dirty="0"/>
          </a:p>
        </p:txBody>
      </p:sp>
      <p:sp>
        <p:nvSpPr>
          <p:cNvPr id="4" name="文本框 3"/>
          <p:cNvSpPr txBox="1"/>
          <p:nvPr/>
        </p:nvSpPr>
        <p:spPr>
          <a:xfrm>
            <a:off x="8054198" y="5123507"/>
            <a:ext cx="3581399" cy="1107996"/>
          </a:xfrm>
          <a:prstGeom prst="rect">
            <a:avLst/>
          </a:prstGeom>
          <a:noFill/>
          <a:ln w="63500">
            <a:solidFill>
              <a:schemeClr val="accent1"/>
            </a:solidFill>
          </a:ln>
        </p:spPr>
        <p:txBody>
          <a:bodyPr wrap="square" rtlCol="0">
            <a:spAutoFit/>
          </a:bodyPr>
          <a:lstStyle/>
          <a:p>
            <a:pPr algn="ctr"/>
            <a:r>
              <a:rPr lang="zh-CN" altLang="en-US" sz="6600" dirty="0" smtClean="0"/>
              <a:t>解析分析</a:t>
            </a:r>
            <a:endParaRPr lang="zh-CN" altLang="en-US" sz="6600" dirty="0"/>
          </a:p>
        </p:txBody>
      </p:sp>
      <p:sp>
        <p:nvSpPr>
          <p:cNvPr id="5" name="右箭头 4"/>
          <p:cNvSpPr/>
          <p:nvPr/>
        </p:nvSpPr>
        <p:spPr>
          <a:xfrm rot="10800000">
            <a:off x="6736235" y="5421745"/>
            <a:ext cx="773518" cy="618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36298" y="5421745"/>
            <a:ext cx="5255491" cy="646331"/>
          </a:xfrm>
          <a:prstGeom prst="rect">
            <a:avLst/>
          </a:prstGeom>
          <a:noFill/>
          <a:ln>
            <a:solidFill>
              <a:schemeClr val="accent1"/>
            </a:solidFill>
          </a:ln>
        </p:spPr>
        <p:txBody>
          <a:bodyPr wrap="square" rtlCol="0">
            <a:spAutoFit/>
          </a:bodyPr>
          <a:lstStyle/>
          <a:p>
            <a:r>
              <a:rPr lang="zh-CN" altLang="en-US" sz="3600" dirty="0" smtClean="0"/>
              <a:t>引力波数据分析可用模板</a:t>
            </a:r>
            <a:endParaRPr lang="zh-CN" altLang="en-US" sz="3600" dirty="0"/>
          </a:p>
        </p:txBody>
      </p:sp>
    </p:spTree>
    <p:extLst>
      <p:ext uri="{BB962C8B-B14F-4D97-AF65-F5344CB8AC3E}">
        <p14:creationId xmlns:p14="http://schemas.microsoft.com/office/powerpoint/2010/main" val="276352054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16</a:t>
            </a:fld>
            <a:endParaRPr lang="zh-CN" altLang="en-US"/>
          </a:p>
        </p:txBody>
      </p:sp>
      <p:pic>
        <p:nvPicPr>
          <p:cNvPr id="3" name="Picture 1" descr="C:\Users\Josh\AppData\Roaming\Tencent\Users\155086859\QQ\WinTemp\RichOle\R{QENA%NM@CQ[JC_`@({%[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65" y="1419394"/>
            <a:ext cx="337661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11771" y="116732"/>
            <a:ext cx="8691378" cy="707886"/>
          </a:xfrm>
          <a:prstGeom prst="rect">
            <a:avLst/>
          </a:prstGeom>
          <a:noFill/>
        </p:spPr>
        <p:txBody>
          <a:bodyPr wrap="square" rtlCol="0">
            <a:spAutoFit/>
          </a:bodyPr>
          <a:lstStyle/>
          <a:p>
            <a:pPr algn="ctr"/>
            <a:r>
              <a:rPr lang="zh-CN" altLang="en-US" sz="4000" dirty="0" smtClean="0">
                <a:latin typeface="+mn-ea"/>
              </a:rPr>
              <a:t>数值相对论软件</a:t>
            </a:r>
            <a:r>
              <a:rPr lang="en-US" altLang="zh-CN" sz="4000" dirty="0" smtClean="0">
                <a:latin typeface="+mn-ea"/>
              </a:rPr>
              <a:t>AMSS-NCKU</a:t>
            </a:r>
            <a:endParaRPr lang="zh-CN" altLang="en-US" sz="4000" dirty="0">
              <a:latin typeface="+mn-ea"/>
            </a:endParaRPr>
          </a:p>
        </p:txBody>
      </p:sp>
      <p:grpSp>
        <p:nvGrpSpPr>
          <p:cNvPr id="7" name="组合 6"/>
          <p:cNvGrpSpPr/>
          <p:nvPr/>
        </p:nvGrpSpPr>
        <p:grpSpPr>
          <a:xfrm>
            <a:off x="3369175" y="1636119"/>
            <a:ext cx="5782823" cy="4135387"/>
            <a:chOff x="6122199" y="1636119"/>
            <a:chExt cx="5782823" cy="4135387"/>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173" y="1636119"/>
              <a:ext cx="5513849" cy="41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3"/>
            <p:cNvSpPr txBox="1"/>
            <p:nvPr/>
          </p:nvSpPr>
          <p:spPr>
            <a:xfrm>
              <a:off x="6122199" y="5402174"/>
              <a:ext cx="3185427" cy="369332"/>
            </a:xfrm>
            <a:prstGeom prst="rect">
              <a:avLst/>
            </a:prstGeom>
            <a:noFill/>
          </p:spPr>
          <p:txBody>
            <a:bodyPr wrap="square" rtlCol="0">
              <a:spAutoFit/>
            </a:bodyPr>
            <a:lstStyle/>
            <a:p>
              <a:pPr algn="ctr"/>
              <a:r>
                <a:rPr lang="en-US" altLang="zh-CN" dirty="0" smtClean="0">
                  <a:solidFill>
                    <a:schemeClr val="bg1"/>
                  </a:solidFill>
                </a:rPr>
                <a:t>LISA</a:t>
              </a:r>
              <a:r>
                <a:rPr lang="zh-CN" altLang="en-US" dirty="0" smtClean="0">
                  <a:solidFill>
                    <a:schemeClr val="bg1"/>
                  </a:solidFill>
                </a:rPr>
                <a:t>波形模板工作组报告</a:t>
              </a:r>
              <a:endParaRPr lang="zh-CN" altLang="en-US" dirty="0">
                <a:solidFill>
                  <a:schemeClr val="bg1"/>
                </a:solidFill>
              </a:endParaRPr>
            </a:p>
          </p:txBody>
        </p:sp>
      </p:grpSp>
      <p:cxnSp>
        <p:nvCxnSpPr>
          <p:cNvPr id="9" name="直接箭头连接符 8"/>
          <p:cNvCxnSpPr/>
          <p:nvPr/>
        </p:nvCxnSpPr>
        <p:spPr>
          <a:xfrm>
            <a:off x="4776281" y="2957208"/>
            <a:ext cx="340468"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92984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17</a:t>
            </a:fld>
            <a:endParaRPr lang="zh-CN"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30" y="1353699"/>
            <a:ext cx="10896600"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11771" y="116732"/>
            <a:ext cx="8691378" cy="707886"/>
          </a:xfrm>
          <a:prstGeom prst="rect">
            <a:avLst/>
          </a:prstGeom>
          <a:noFill/>
        </p:spPr>
        <p:txBody>
          <a:bodyPr wrap="square" rtlCol="0">
            <a:spAutoFit/>
          </a:bodyPr>
          <a:lstStyle/>
          <a:p>
            <a:pPr algn="ctr"/>
            <a:r>
              <a:rPr lang="zh-CN" altLang="en-US" sz="4000" dirty="0" smtClean="0">
                <a:latin typeface="+mn-ea"/>
              </a:rPr>
              <a:t>数值相对论软件</a:t>
            </a:r>
            <a:r>
              <a:rPr lang="en-US" altLang="zh-CN" sz="4000" dirty="0" smtClean="0">
                <a:latin typeface="+mn-ea"/>
              </a:rPr>
              <a:t>AMSS-NCKU</a:t>
            </a:r>
            <a:endParaRPr lang="zh-CN" altLang="en-US" sz="4000" dirty="0">
              <a:latin typeface="+mn-ea"/>
            </a:endParaRPr>
          </a:p>
        </p:txBody>
      </p:sp>
    </p:spTree>
    <p:extLst>
      <p:ext uri="{BB962C8B-B14F-4D97-AF65-F5344CB8AC3E}">
        <p14:creationId xmlns:p14="http://schemas.microsoft.com/office/powerpoint/2010/main" val="33183471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18</a:t>
            </a:fld>
            <a:endParaRPr lang="zh-CN"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260" y="169930"/>
            <a:ext cx="7567612"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3"/>
          <p:cNvPicPr/>
          <p:nvPr/>
        </p:nvPicPr>
        <p:blipFill>
          <a:blip r:embed="rId3" cstate="print">
            <a:extLst>
              <a:ext uri="{28A0092B-C50C-407E-A947-70E740481C1C}">
                <a14:useLocalDpi xmlns:a14="http://schemas.microsoft.com/office/drawing/2010/main" val="0"/>
              </a:ext>
            </a:extLst>
          </a:blip>
          <a:srcRect/>
          <a:stretch>
            <a:fillRect/>
          </a:stretch>
        </p:blipFill>
        <p:spPr>
          <a:xfrm>
            <a:off x="200822" y="3340167"/>
            <a:ext cx="2296160" cy="1718310"/>
          </a:xfrm>
          <a:prstGeom prst="rect">
            <a:avLst/>
          </a:prstGeom>
          <a:noFill/>
          <a:ln>
            <a:noFill/>
          </a:ln>
        </p:spPr>
      </p:pic>
      <p:pic>
        <p:nvPicPr>
          <p:cNvPr id="5" name="图片 4"/>
          <p:cNvPicPr/>
          <p:nvPr/>
        </p:nvPicPr>
        <p:blipFill>
          <a:blip r:embed="rId4" cstate="print">
            <a:extLst>
              <a:ext uri="{28A0092B-C50C-407E-A947-70E740481C1C}">
                <a14:useLocalDpi xmlns:a14="http://schemas.microsoft.com/office/drawing/2010/main" val="0"/>
              </a:ext>
            </a:extLst>
          </a:blip>
          <a:srcRect/>
          <a:stretch>
            <a:fillRect/>
          </a:stretch>
        </p:blipFill>
        <p:spPr>
          <a:xfrm>
            <a:off x="3388752" y="3307147"/>
            <a:ext cx="2282190" cy="1751330"/>
          </a:xfrm>
          <a:prstGeom prst="rect">
            <a:avLst/>
          </a:prstGeom>
          <a:noFill/>
          <a:ln>
            <a:noFill/>
          </a:ln>
        </p:spPr>
      </p:pic>
      <p:pic>
        <p:nvPicPr>
          <p:cNvPr id="6" name="图片 5"/>
          <p:cNvPicPr/>
          <p:nvPr/>
        </p:nvPicPr>
        <p:blipFill>
          <a:blip r:embed="rId5" cstate="print">
            <a:extLst>
              <a:ext uri="{28A0092B-C50C-407E-A947-70E740481C1C}">
                <a14:useLocalDpi xmlns:a14="http://schemas.microsoft.com/office/drawing/2010/main" val="0"/>
              </a:ext>
            </a:extLst>
          </a:blip>
          <a:srcRect/>
          <a:stretch>
            <a:fillRect/>
          </a:stretch>
        </p:blipFill>
        <p:spPr>
          <a:xfrm>
            <a:off x="6387560" y="3303971"/>
            <a:ext cx="2413000" cy="1754505"/>
          </a:xfrm>
          <a:prstGeom prst="rect">
            <a:avLst/>
          </a:prstGeom>
          <a:noFill/>
          <a:ln>
            <a:noFill/>
          </a:ln>
        </p:spPr>
      </p:pic>
      <p:pic>
        <p:nvPicPr>
          <p:cNvPr id="7" name="图片 6"/>
          <p:cNvPicPr/>
          <p:nvPr/>
        </p:nvPicPr>
        <p:blipFill>
          <a:blip r:embed="rId6" cstate="print">
            <a:extLst>
              <a:ext uri="{28A0092B-C50C-407E-A947-70E740481C1C}">
                <a14:useLocalDpi xmlns:a14="http://schemas.microsoft.com/office/drawing/2010/main" val="0"/>
              </a:ext>
            </a:extLst>
          </a:blip>
          <a:srcRect/>
          <a:stretch>
            <a:fillRect/>
          </a:stretch>
        </p:blipFill>
        <p:spPr>
          <a:xfrm>
            <a:off x="9541226" y="3340167"/>
            <a:ext cx="2409190" cy="1744345"/>
          </a:xfrm>
          <a:prstGeom prst="rect">
            <a:avLst/>
          </a:prstGeom>
          <a:noFill/>
          <a:ln>
            <a:noFill/>
          </a:ln>
        </p:spPr>
      </p:pic>
      <p:sp>
        <p:nvSpPr>
          <p:cNvPr id="3" name="右箭头 2"/>
          <p:cNvSpPr/>
          <p:nvPr/>
        </p:nvSpPr>
        <p:spPr>
          <a:xfrm>
            <a:off x="2723745" y="3998068"/>
            <a:ext cx="330740" cy="57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5813898" y="3925373"/>
            <a:ext cx="330740" cy="57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a:off x="8972145" y="3925373"/>
            <a:ext cx="330740" cy="57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529" y="5750432"/>
            <a:ext cx="247650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180945" y="5750432"/>
            <a:ext cx="2489997" cy="369332"/>
          </a:xfrm>
          <a:prstGeom prst="rect">
            <a:avLst/>
          </a:prstGeom>
          <a:noFill/>
        </p:spPr>
        <p:txBody>
          <a:bodyPr wrap="square" rtlCol="0">
            <a:spAutoFit/>
          </a:bodyPr>
          <a:lstStyle/>
          <a:p>
            <a:r>
              <a:rPr lang="en-US" altLang="zh-CN" dirty="0" smtClean="0"/>
              <a:t>On going ……</a:t>
            </a:r>
            <a:endParaRPr lang="zh-CN" altLang="en-US" dirty="0"/>
          </a:p>
        </p:txBody>
      </p:sp>
      <p:sp>
        <p:nvSpPr>
          <p:cNvPr id="11" name="TextBox 10"/>
          <p:cNvSpPr txBox="1"/>
          <p:nvPr/>
        </p:nvSpPr>
        <p:spPr>
          <a:xfrm>
            <a:off x="77821" y="169930"/>
            <a:ext cx="2169268" cy="369332"/>
          </a:xfrm>
          <a:prstGeom prst="rect">
            <a:avLst/>
          </a:prstGeom>
          <a:noFill/>
        </p:spPr>
        <p:txBody>
          <a:bodyPr wrap="square" rtlCol="0">
            <a:spAutoFit/>
          </a:bodyPr>
          <a:lstStyle/>
          <a:p>
            <a:r>
              <a:rPr lang="en-US" altLang="zh-CN" dirty="0" smtClean="0"/>
              <a:t>AI for NR</a:t>
            </a:r>
            <a:endParaRPr lang="zh-CN" altLang="en-US" dirty="0"/>
          </a:p>
        </p:txBody>
      </p:sp>
    </p:spTree>
    <p:extLst>
      <p:ext uri="{BB962C8B-B14F-4D97-AF65-F5344CB8AC3E}">
        <p14:creationId xmlns:p14="http://schemas.microsoft.com/office/powerpoint/2010/main" val="417459352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19</a:t>
            </a:fld>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894" y="762877"/>
            <a:ext cx="7392432" cy="1914792"/>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39806"/>
            <a:ext cx="12192000" cy="1607918"/>
          </a:xfrm>
          <a:prstGeom prst="rect">
            <a:avLst/>
          </a:prstGeom>
        </p:spPr>
      </p:pic>
      <p:sp>
        <p:nvSpPr>
          <p:cNvPr id="5" name="下箭头 4"/>
          <p:cNvSpPr/>
          <p:nvPr/>
        </p:nvSpPr>
        <p:spPr>
          <a:xfrm>
            <a:off x="5569527" y="3297383"/>
            <a:ext cx="665018" cy="341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826961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464" y="1352179"/>
            <a:ext cx="11809379" cy="3508653"/>
          </a:xfrm>
          <a:prstGeom prst="rect">
            <a:avLst/>
          </a:prstGeom>
          <a:noFill/>
        </p:spPr>
        <p:txBody>
          <a:bodyPr wrap="square" rtlCol="0">
            <a:spAutoFit/>
          </a:bodyPr>
          <a:lstStyle/>
          <a:p>
            <a:pPr marL="571500" indent="-571500">
              <a:buFont typeface="Wingdings" panose="05000000000000000000" pitchFamily="2" charset="2"/>
              <a:buChar char="p"/>
            </a:pPr>
            <a:r>
              <a:rPr lang="en-US" altLang="zh-CN" sz="3600" dirty="0" smtClean="0"/>
              <a:t>Chance and challenge of GW astronomy</a:t>
            </a:r>
          </a:p>
          <a:p>
            <a:pPr marL="571500" indent="-571500">
              <a:buFont typeface="Wingdings" panose="05000000000000000000" pitchFamily="2" charset="2"/>
              <a:buChar char="p"/>
            </a:pPr>
            <a:endParaRPr lang="en-US" altLang="zh-CN" sz="1050" dirty="0" smtClean="0"/>
          </a:p>
          <a:p>
            <a:pPr marL="571500" indent="-571500">
              <a:buFont typeface="Wingdings" panose="05000000000000000000" pitchFamily="2" charset="2"/>
              <a:buChar char="p"/>
            </a:pPr>
            <a:r>
              <a:rPr lang="en-US" altLang="zh-CN" sz="3600" dirty="0" smtClean="0"/>
              <a:t>Role of ML for GW astronomy</a:t>
            </a:r>
          </a:p>
          <a:p>
            <a:pPr marL="571500" indent="-571500">
              <a:buFont typeface="Wingdings" panose="05000000000000000000" pitchFamily="2" charset="2"/>
              <a:buChar char="p"/>
            </a:pPr>
            <a:endParaRPr lang="en-US" altLang="zh-CN" sz="1050" dirty="0" smtClean="0"/>
          </a:p>
          <a:p>
            <a:pPr marL="571500" indent="-571500">
              <a:buFont typeface="Wingdings" panose="05000000000000000000" pitchFamily="2" charset="2"/>
              <a:buChar char="p"/>
            </a:pPr>
            <a:r>
              <a:rPr lang="en-US" altLang="zh-CN" sz="3600" dirty="0" smtClean="0"/>
              <a:t>Waveform modelling</a:t>
            </a:r>
          </a:p>
          <a:p>
            <a:pPr marL="571500" indent="-571500">
              <a:buFont typeface="Wingdings" panose="05000000000000000000" pitchFamily="2" charset="2"/>
              <a:buChar char="p"/>
            </a:pPr>
            <a:endParaRPr lang="en-US" altLang="zh-CN" sz="1050" dirty="0" smtClean="0"/>
          </a:p>
          <a:p>
            <a:pPr marL="571500" indent="-571500">
              <a:buFont typeface="Wingdings" panose="05000000000000000000" pitchFamily="2" charset="2"/>
              <a:buChar char="p"/>
            </a:pPr>
            <a:r>
              <a:rPr lang="en-US" altLang="zh-CN" sz="3600" dirty="0" smtClean="0"/>
              <a:t>Data analysis</a:t>
            </a:r>
          </a:p>
          <a:p>
            <a:pPr marL="571500" indent="-571500">
              <a:buFont typeface="Wingdings" panose="05000000000000000000" pitchFamily="2" charset="2"/>
              <a:buChar char="p"/>
            </a:pPr>
            <a:endParaRPr lang="en-US" altLang="zh-CN" sz="1050" dirty="0" smtClean="0"/>
          </a:p>
          <a:p>
            <a:pPr marL="571500" indent="-571500">
              <a:buFont typeface="Wingdings" panose="05000000000000000000" pitchFamily="2" charset="2"/>
              <a:buChar char="p"/>
            </a:pPr>
            <a:r>
              <a:rPr lang="en-US" altLang="zh-CN" sz="3600" dirty="0" smtClean="0"/>
              <a:t>Summary</a:t>
            </a:r>
            <a:endParaRPr lang="zh-CN" altLang="zh-CN" sz="3600" dirty="0"/>
          </a:p>
        </p:txBody>
      </p:sp>
      <p:sp>
        <p:nvSpPr>
          <p:cNvPr id="15" name="Rectangle 2"/>
          <p:cNvSpPr>
            <a:spLocks noGrp="1" noChangeArrowheads="1"/>
          </p:cNvSpPr>
          <p:nvPr>
            <p:ph type="title"/>
          </p:nvPr>
        </p:nvSpPr>
        <p:spPr>
          <a:xfrm>
            <a:off x="609600" y="274638"/>
            <a:ext cx="10972800" cy="1143000"/>
          </a:xfrm>
        </p:spPr>
        <p:txBody>
          <a:bodyPr/>
          <a:lstStyle/>
          <a:p>
            <a:pPr algn="ctr"/>
            <a:r>
              <a:rPr lang="en-US" altLang="zh-CN" b="1" dirty="0" smtClean="0">
                <a:solidFill>
                  <a:srgbClr val="0000FF"/>
                </a:solidFill>
              </a:rPr>
              <a:t>Content</a:t>
            </a:r>
            <a:endParaRPr lang="en-US" altLang="zh-CN" dirty="0" smtClean="0">
              <a:solidFill>
                <a:srgbClr val="0000FF"/>
              </a:solidFill>
              <a:ea typeface="宋体" charset="-122"/>
            </a:endParaRPr>
          </a:p>
        </p:txBody>
      </p:sp>
    </p:spTree>
    <p:extLst>
      <p:ext uri="{BB962C8B-B14F-4D97-AF65-F5344CB8AC3E}">
        <p14:creationId xmlns:p14="http://schemas.microsoft.com/office/powerpoint/2010/main" val="4210005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001" y="105546"/>
            <a:ext cx="10039350"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587" y="3318646"/>
            <a:ext cx="7429026" cy="352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840509" y="4886038"/>
            <a:ext cx="1835860" cy="369332"/>
          </a:xfrm>
          <a:prstGeom prst="rect">
            <a:avLst/>
          </a:prstGeom>
          <a:noFill/>
        </p:spPr>
        <p:txBody>
          <a:bodyPr wrap="square" rtlCol="0">
            <a:spAutoFit/>
          </a:bodyPr>
          <a:lstStyle/>
          <a:p>
            <a:r>
              <a:rPr lang="zh-CN" altLang="en-US" dirty="0" smtClean="0"/>
              <a:t>轨道平面进动角</a:t>
            </a:r>
            <a:endParaRPr lang="zh-CN" altLang="en-US" dirty="0"/>
          </a:p>
        </p:txBody>
      </p:sp>
      <p:sp>
        <p:nvSpPr>
          <p:cNvPr id="5" name="文本框 4"/>
          <p:cNvSpPr txBox="1"/>
          <p:nvPr/>
        </p:nvSpPr>
        <p:spPr>
          <a:xfrm>
            <a:off x="808269" y="6017493"/>
            <a:ext cx="1835860" cy="369332"/>
          </a:xfrm>
          <a:prstGeom prst="rect">
            <a:avLst/>
          </a:prstGeom>
          <a:noFill/>
        </p:spPr>
        <p:txBody>
          <a:bodyPr wrap="square" rtlCol="0">
            <a:spAutoFit/>
          </a:bodyPr>
          <a:lstStyle/>
          <a:p>
            <a:pPr algn="ctr"/>
            <a:r>
              <a:rPr lang="zh-CN" altLang="en-US" dirty="0" smtClean="0"/>
              <a:t>轨道离心率</a:t>
            </a:r>
            <a:endParaRPr lang="zh-CN" altLang="en-US" dirty="0"/>
          </a:p>
        </p:txBody>
      </p:sp>
    </p:spTree>
    <p:extLst>
      <p:ext uri="{BB962C8B-B14F-4D97-AF65-F5344CB8AC3E}">
        <p14:creationId xmlns:p14="http://schemas.microsoft.com/office/powerpoint/2010/main" val="35819923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817563"/>
            <a:ext cx="42973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900" y="817563"/>
            <a:ext cx="7292975"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Box 1"/>
          <p:cNvSpPr txBox="1">
            <a:spLocks noChangeArrowheads="1"/>
          </p:cNvSpPr>
          <p:nvPr/>
        </p:nvSpPr>
        <p:spPr bwMode="auto">
          <a:xfrm>
            <a:off x="193675" y="457200"/>
            <a:ext cx="11760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0">
                <a:latin typeface="微软雅黑" panose="020B0503020204020204" pitchFamily="34" charset="-122"/>
                <a:ea typeface="微软雅黑" panose="020B0503020204020204" pitchFamily="34" charset="-122"/>
                <a:cs typeface="宋体" panose="02010600030101010101" pitchFamily="2" charset="-122"/>
              </a:rPr>
              <a:t>受到德国马普引力所所长</a:t>
            </a:r>
            <a:r>
              <a:rPr lang="en-US" altLang="zh-CN" sz="1600" b="0">
                <a:latin typeface="微软雅黑" panose="020B0503020204020204" pitchFamily="34" charset="-122"/>
                <a:ea typeface="微软雅黑" panose="020B0503020204020204" pitchFamily="34" charset="-122"/>
                <a:cs typeface="宋体" panose="02010600030101010101" pitchFamily="2" charset="-122"/>
              </a:rPr>
              <a:t>Buonanno</a:t>
            </a:r>
            <a:r>
              <a:rPr lang="zh-CN" altLang="en-US" sz="1600" b="0">
                <a:latin typeface="微软雅黑" panose="020B0503020204020204" pitchFamily="34" charset="-122"/>
                <a:ea typeface="微软雅黑" panose="020B0503020204020204" pitchFamily="34" charset="-122"/>
                <a:cs typeface="宋体" panose="02010600030101010101" pitchFamily="2" charset="-122"/>
              </a:rPr>
              <a:t>教授的好评</a:t>
            </a:r>
            <a:endParaRPr lang="zh-CN" altLang="en-US" sz="1600" b="0">
              <a:ea typeface="微软雅黑" panose="020B0503020204020204" pitchFamily="34" charset="-122"/>
              <a:cs typeface="宋体" panose="02010600030101010101" pitchFamily="2" charset="-122"/>
            </a:endParaRPr>
          </a:p>
        </p:txBody>
      </p:sp>
      <p:grpSp>
        <p:nvGrpSpPr>
          <p:cNvPr id="10245" name="组合 3"/>
          <p:cNvGrpSpPr>
            <a:grpSpLocks/>
          </p:cNvGrpSpPr>
          <p:nvPr/>
        </p:nvGrpSpPr>
        <p:grpSpPr bwMode="auto">
          <a:xfrm>
            <a:off x="282575" y="3827463"/>
            <a:ext cx="4987925" cy="2941637"/>
            <a:chOff x="1000032" y="3827928"/>
            <a:chExt cx="4988018" cy="2940425"/>
          </a:xfrm>
        </p:grpSpPr>
        <p:grpSp>
          <p:nvGrpSpPr>
            <p:cNvPr id="10248" name="组合 5"/>
            <p:cNvGrpSpPr>
              <a:grpSpLocks/>
            </p:cNvGrpSpPr>
            <p:nvPr/>
          </p:nvGrpSpPr>
          <p:grpSpPr bwMode="auto">
            <a:xfrm>
              <a:off x="1000032" y="3827928"/>
              <a:ext cx="4988018" cy="2940425"/>
              <a:chOff x="4626864" y="3407260"/>
              <a:chExt cx="4517137" cy="3070294"/>
            </a:xfrm>
          </p:grpSpPr>
          <p:pic>
            <p:nvPicPr>
              <p:cNvPr id="1025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9" y="3407260"/>
                <a:ext cx="4500562" cy="94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6864" y="4365124"/>
                <a:ext cx="4500562" cy="211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8" name="直接连接符 17"/>
            <p:cNvCxnSpPr/>
            <p:nvPr/>
          </p:nvCxnSpPr>
          <p:spPr>
            <a:xfrm>
              <a:off x="1027021" y="5575045"/>
              <a:ext cx="577861"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24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3827463"/>
            <a:ext cx="4602163"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7" name="TextBox 4"/>
          <p:cNvSpPr txBox="1">
            <a:spLocks noChangeArrowheads="1"/>
          </p:cNvSpPr>
          <p:nvPr/>
        </p:nvSpPr>
        <p:spPr bwMode="auto">
          <a:xfrm>
            <a:off x="10102850" y="3908425"/>
            <a:ext cx="18510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742950" indent="-285750" eaLnBrk="0" hangingPunct="0">
              <a:defRPr sz="2400" b="1">
                <a:solidFill>
                  <a:schemeClr val="tx1"/>
                </a:solidFill>
                <a:latin typeface="Arial" panose="020B0604020202020204" pitchFamily="34" charset="0"/>
                <a:ea typeface="宋体" panose="02010600030101010101" pitchFamily="2" charset="-122"/>
              </a:defRPr>
            </a:lvl2pPr>
            <a:lvl3pPr marL="1143000" indent="-228600" eaLnBrk="0" hangingPunct="0">
              <a:defRPr sz="2400" b="1">
                <a:solidFill>
                  <a:schemeClr val="tx1"/>
                </a:solidFill>
                <a:latin typeface="Arial" panose="020B0604020202020204" pitchFamily="34" charset="0"/>
                <a:ea typeface="宋体" panose="02010600030101010101" pitchFamily="2" charset="-122"/>
              </a:defRPr>
            </a:lvl3pPr>
            <a:lvl4pPr marL="1600200" indent="-228600" eaLnBrk="0" hangingPunct="0">
              <a:defRPr sz="2400" b="1">
                <a:solidFill>
                  <a:schemeClr val="tx1"/>
                </a:solidFill>
                <a:latin typeface="Arial" panose="020B0604020202020204" pitchFamily="34" charset="0"/>
                <a:ea typeface="宋体" panose="02010600030101010101" pitchFamily="2" charset="-122"/>
              </a:defRPr>
            </a:lvl4pPr>
            <a:lvl5pPr marL="2057400" indent="-228600" eaLnBrk="0" hangingPunct="0">
              <a:defRPr sz="24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b="0"/>
              <a:t>被国际同行广泛使用，并被</a:t>
            </a:r>
            <a:r>
              <a:rPr lang="en-US" altLang="zh-CN" b="0"/>
              <a:t>LIGO</a:t>
            </a:r>
            <a:r>
              <a:rPr lang="zh-CN" altLang="en-US" b="0"/>
              <a:t>数据分析人员成功应用于引力波实测数据</a:t>
            </a:r>
          </a:p>
        </p:txBody>
      </p:sp>
    </p:spTree>
    <p:extLst>
      <p:ext uri="{BB962C8B-B14F-4D97-AF65-F5344CB8AC3E}">
        <p14:creationId xmlns:p14="http://schemas.microsoft.com/office/powerpoint/2010/main" val="282868263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0399D1A-D296-42B7-916E-50FBDB540DBE}" type="slidenum">
              <a:rPr lang="zh-CN" altLang="en-US" smtClean="0"/>
              <a:t>22</a:t>
            </a:fld>
            <a:endParaRPr lang="zh-CN"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58" y="680328"/>
            <a:ext cx="7215187"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937769" y="1439703"/>
            <a:ext cx="3589507" cy="1754326"/>
          </a:xfrm>
          <a:prstGeom prst="rect">
            <a:avLst/>
          </a:prstGeom>
          <a:noFill/>
        </p:spPr>
        <p:txBody>
          <a:bodyPr wrap="square" rtlCol="0">
            <a:spAutoFit/>
          </a:bodyPr>
          <a:lstStyle/>
          <a:p>
            <a:r>
              <a:rPr lang="en-US" altLang="zh-CN" dirty="0" smtClean="0"/>
              <a:t>1</a:t>
            </a:r>
            <a:r>
              <a:rPr lang="zh-CN" altLang="en-US" dirty="0" smtClean="0"/>
              <a:t>、</a:t>
            </a:r>
            <a:r>
              <a:rPr lang="en-US" altLang="zh-CN" dirty="0" smtClean="0"/>
              <a:t>SEOBNRE</a:t>
            </a:r>
          </a:p>
          <a:p>
            <a:endParaRPr lang="en-US" altLang="zh-CN" dirty="0" smtClean="0"/>
          </a:p>
          <a:p>
            <a:r>
              <a:rPr lang="en-US" altLang="zh-CN" dirty="0" smtClean="0"/>
              <a:t>2</a:t>
            </a:r>
            <a:r>
              <a:rPr lang="zh-CN" altLang="en-US" dirty="0" smtClean="0"/>
              <a:t>、</a:t>
            </a:r>
            <a:r>
              <a:rPr lang="en-US" altLang="zh-CN" dirty="0" smtClean="0"/>
              <a:t>SEOBNRv4EHM(</a:t>
            </a:r>
            <a:r>
              <a:rPr lang="zh-CN" altLang="en-US" dirty="0"/>
              <a:t>德国马普引力</a:t>
            </a:r>
            <a:r>
              <a:rPr lang="zh-CN" altLang="en-US" dirty="0" smtClean="0"/>
              <a:t>所团队</a:t>
            </a:r>
            <a:r>
              <a:rPr lang="en-US" altLang="zh-CN" dirty="0" smtClean="0"/>
              <a:t>)</a:t>
            </a:r>
          </a:p>
          <a:p>
            <a:endParaRPr lang="en-US" altLang="zh-CN" dirty="0" smtClean="0"/>
          </a:p>
          <a:p>
            <a:r>
              <a:rPr lang="en-US" altLang="zh-CN" dirty="0" smtClean="0"/>
              <a:t>3</a:t>
            </a:r>
            <a:r>
              <a:rPr lang="zh-CN" altLang="en-US" dirty="0" smtClean="0"/>
              <a:t>、</a:t>
            </a:r>
            <a:r>
              <a:rPr lang="en-US" altLang="zh-CN" dirty="0" err="1" smtClean="0"/>
              <a:t>TEOBResumS</a:t>
            </a:r>
            <a:r>
              <a:rPr lang="en-US" altLang="zh-CN" dirty="0" smtClean="0"/>
              <a:t> (</a:t>
            </a:r>
            <a:r>
              <a:rPr lang="zh-CN" altLang="en-US" dirty="0" smtClean="0"/>
              <a:t>法国团队</a:t>
            </a:r>
            <a:r>
              <a:rPr lang="en-US" altLang="zh-CN" dirty="0" smtClean="0"/>
              <a:t>)</a:t>
            </a:r>
          </a:p>
        </p:txBody>
      </p:sp>
    </p:spTree>
    <p:extLst>
      <p:ext uri="{BB962C8B-B14F-4D97-AF65-F5344CB8AC3E}">
        <p14:creationId xmlns:p14="http://schemas.microsoft.com/office/powerpoint/2010/main" val="407630987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23</a:t>
            </a:fld>
            <a:endParaRPr lang="zh-CN" altLang="en-US"/>
          </a:p>
        </p:txBody>
      </p:sp>
      <p:sp>
        <p:nvSpPr>
          <p:cNvPr id="3" name="Rectangle 2"/>
          <p:cNvSpPr txBox="1">
            <a:spLocks noChangeArrowheads="1"/>
          </p:cNvSpPr>
          <p:nvPr/>
        </p:nvSpPr>
        <p:spPr>
          <a:xfrm>
            <a:off x="381000" y="2011075"/>
            <a:ext cx="10972800" cy="1143000"/>
          </a:xfrm>
          <a:prstGeom prst="rect">
            <a:avLst/>
          </a:prstGeom>
        </p:spPr>
        <p:txBody>
          <a:bodyPr/>
          <a:lstStyle>
            <a:lvl1pPr algn="l" defTabSz="913742"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gn="ctr"/>
            <a:r>
              <a:rPr lang="en-US" altLang="zh-CN" dirty="0">
                <a:solidFill>
                  <a:srgbClr val="0000FF"/>
                </a:solidFill>
              </a:rPr>
              <a:t>Waveform modelling</a:t>
            </a:r>
          </a:p>
          <a:p>
            <a:pPr algn="ctr"/>
            <a:endParaRPr lang="en-US" altLang="zh-CN" b="1" dirty="0" smtClean="0">
              <a:solidFill>
                <a:srgbClr val="0000FF"/>
              </a:solidFill>
            </a:endParaRPr>
          </a:p>
          <a:p>
            <a:pPr algn="ctr"/>
            <a:r>
              <a:rPr lang="en-US" altLang="zh-CN" b="1" dirty="0" smtClean="0">
                <a:solidFill>
                  <a:srgbClr val="0000FF"/>
                </a:solidFill>
              </a:rPr>
              <a:t>--AI </a:t>
            </a:r>
            <a:r>
              <a:rPr lang="zh-CN" altLang="en-US" b="1" dirty="0" smtClean="0">
                <a:solidFill>
                  <a:srgbClr val="0000FF"/>
                </a:solidFill>
              </a:rPr>
              <a:t>加速波形生成</a:t>
            </a:r>
            <a:endParaRPr lang="en-US" altLang="zh-CN" b="1" dirty="0">
              <a:solidFill>
                <a:srgbClr val="0000FF"/>
              </a:solidFill>
            </a:endParaRPr>
          </a:p>
        </p:txBody>
      </p:sp>
    </p:spTree>
    <p:extLst>
      <p:ext uri="{BB962C8B-B14F-4D97-AF65-F5344CB8AC3E}">
        <p14:creationId xmlns:p14="http://schemas.microsoft.com/office/powerpoint/2010/main" val="40683842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24</a:t>
            </a:fld>
            <a:endParaRPr lang="zh-CN" altLang="en-US"/>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23"/>
            <a:ext cx="12192000" cy="2508965"/>
          </a:xfrm>
          <a:prstGeom prst="rect">
            <a:avLst/>
          </a:prstGeom>
        </p:spPr>
      </p:pic>
      <p:grpSp>
        <p:nvGrpSpPr>
          <p:cNvPr id="10" name="组合 9"/>
          <p:cNvGrpSpPr/>
          <p:nvPr/>
        </p:nvGrpSpPr>
        <p:grpSpPr>
          <a:xfrm>
            <a:off x="784006" y="2669308"/>
            <a:ext cx="3438095" cy="1675078"/>
            <a:chOff x="784006" y="3075709"/>
            <a:chExt cx="3438095" cy="1675078"/>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06" y="3603217"/>
              <a:ext cx="3438095" cy="390476"/>
            </a:xfrm>
            <a:prstGeom prst="rect">
              <a:avLst/>
            </a:prstGeom>
          </p:spPr>
        </p:pic>
        <p:sp>
          <p:nvSpPr>
            <p:cNvPr id="5" name="文本框 4"/>
            <p:cNvSpPr txBox="1"/>
            <p:nvPr/>
          </p:nvSpPr>
          <p:spPr>
            <a:xfrm>
              <a:off x="1856509" y="3075709"/>
              <a:ext cx="794327" cy="369332"/>
            </a:xfrm>
            <a:prstGeom prst="rect">
              <a:avLst/>
            </a:prstGeom>
            <a:noFill/>
          </p:spPr>
          <p:txBody>
            <a:bodyPr wrap="square" rtlCol="0">
              <a:spAutoFit/>
            </a:bodyPr>
            <a:lstStyle/>
            <a:p>
              <a:r>
                <a:rPr lang="en-US" altLang="zh-CN" dirty="0" smtClean="0"/>
                <a:t>SVD</a:t>
              </a:r>
              <a:endParaRPr lang="zh-CN" altLang="en-US" dirty="0"/>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06" y="4388882"/>
              <a:ext cx="1200000" cy="352381"/>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4006" y="4388882"/>
              <a:ext cx="2200000" cy="361905"/>
            </a:xfrm>
            <a:prstGeom prst="rect">
              <a:avLst/>
            </a:prstGeom>
          </p:spPr>
        </p:pic>
      </p:grpSp>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920" y="4372094"/>
            <a:ext cx="3751709" cy="2412167"/>
          </a:xfrm>
          <a:prstGeom prst="rect">
            <a:avLst/>
          </a:prstGeom>
        </p:spPr>
      </p:pic>
      <p:sp>
        <p:nvSpPr>
          <p:cNvPr id="11" name="右箭头 10"/>
          <p:cNvSpPr/>
          <p:nvPr/>
        </p:nvSpPr>
        <p:spPr>
          <a:xfrm>
            <a:off x="5384006" y="4230254"/>
            <a:ext cx="489527" cy="785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188364" y="3038640"/>
            <a:ext cx="4470400" cy="646331"/>
          </a:xfrm>
          <a:prstGeom prst="rect">
            <a:avLst/>
          </a:prstGeom>
          <a:noFill/>
        </p:spPr>
        <p:txBody>
          <a:bodyPr wrap="square" rtlCol="0">
            <a:spAutoFit/>
          </a:bodyPr>
          <a:lstStyle/>
          <a:p>
            <a:pPr algn="ctr"/>
            <a:r>
              <a:rPr lang="en-US" altLang="zh-CN" dirty="0" smtClean="0"/>
              <a:t>Use greedy algorithm to reduce the number of basis</a:t>
            </a:r>
            <a:endParaRPr lang="zh-CN" altLang="en-US" dirty="0"/>
          </a:p>
        </p:txBody>
      </p:sp>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7884" y="3777873"/>
            <a:ext cx="2561905" cy="904762"/>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7884" y="5015345"/>
            <a:ext cx="2571429" cy="971429"/>
          </a:xfrm>
          <a:prstGeom prst="rect">
            <a:avLst/>
          </a:prstGeom>
        </p:spPr>
      </p:pic>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2200" y="4049301"/>
            <a:ext cx="1066667" cy="361905"/>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2200" y="5310583"/>
            <a:ext cx="1038095" cy="380952"/>
          </a:xfrm>
          <a:prstGeom prst="rect">
            <a:avLst/>
          </a:prstGeom>
        </p:spPr>
      </p:pic>
    </p:spTree>
    <p:extLst>
      <p:ext uri="{BB962C8B-B14F-4D97-AF65-F5344CB8AC3E}">
        <p14:creationId xmlns:p14="http://schemas.microsoft.com/office/powerpoint/2010/main" val="233706491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25</a:t>
            </a:fld>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17" y="1549032"/>
            <a:ext cx="5225601" cy="3400788"/>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218" y="1834145"/>
            <a:ext cx="6721825" cy="2830561"/>
          </a:xfrm>
          <a:prstGeom prst="rect">
            <a:avLst/>
          </a:prstGeom>
        </p:spPr>
      </p:pic>
    </p:spTree>
    <p:extLst>
      <p:ext uri="{BB962C8B-B14F-4D97-AF65-F5344CB8AC3E}">
        <p14:creationId xmlns:p14="http://schemas.microsoft.com/office/powerpoint/2010/main" val="240040861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26</a:t>
            </a:fld>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10" y="2449245"/>
            <a:ext cx="4472941" cy="427223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59" y="89935"/>
            <a:ext cx="10640291" cy="2199314"/>
          </a:xfrm>
          <a:prstGeom prst="rect">
            <a:avLst/>
          </a:prstGeom>
        </p:spPr>
      </p:pic>
      <p:sp>
        <p:nvSpPr>
          <p:cNvPr id="8" name="文本占位符 4">
            <a:extLst>
              <a:ext uri="{FF2B5EF4-FFF2-40B4-BE49-F238E27FC236}">
                <a16:creationId xmlns:a16="http://schemas.microsoft.com/office/drawing/2014/main" xmlns="" id="{E1010DFC-9F32-FEEF-4634-11D0D6733710}"/>
              </a:ext>
            </a:extLst>
          </p:cNvPr>
          <p:cNvSpPr txBox="1">
            <a:spLocks/>
          </p:cNvSpPr>
          <p:nvPr/>
        </p:nvSpPr>
        <p:spPr>
          <a:xfrm>
            <a:off x="6012725" y="4104635"/>
            <a:ext cx="4907197" cy="2427352"/>
          </a:xfrm>
          <a:prstGeom prst="rect">
            <a:avLst/>
          </a:prstGeom>
          <a:ln w="38100"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 altLang="zh-CN" b="1" dirty="0"/>
              <a:t>Training and Inference Steps:</a:t>
            </a:r>
            <a:endParaRPr lang="en" altLang="zh-CN" dirty="0"/>
          </a:p>
          <a:p>
            <a:r>
              <a:rPr lang="en" altLang="zh-CN" dirty="0"/>
              <a:t>Rescale waveform parameters to [-1, 1]</a:t>
            </a:r>
          </a:p>
          <a:p>
            <a:r>
              <a:rPr lang="en" altLang="zh-CN" dirty="0"/>
              <a:t>Train three separate models: amplitude, phase, waveform length</a:t>
            </a:r>
          </a:p>
          <a:p>
            <a:r>
              <a:rPr lang="en" altLang="zh-CN" dirty="0"/>
              <a:t>Use cubic spline interpolation to restore original length and output waveform</a:t>
            </a:r>
          </a:p>
        </p:txBody>
      </p:sp>
      <p:pic>
        <p:nvPicPr>
          <p:cNvPr id="9" name="图片 8">
            <a:extLst>
              <a:ext uri="{FF2B5EF4-FFF2-40B4-BE49-F238E27FC236}">
                <a16:creationId xmlns:a16="http://schemas.microsoft.com/office/drawing/2014/main" xmlns="" id="{21E88823-F5FF-2D2B-8644-79EA64A3C13A}"/>
              </a:ext>
            </a:extLst>
          </p:cNvPr>
          <p:cNvPicPr>
            <a:picLocks noChangeAspect="1"/>
          </p:cNvPicPr>
          <p:nvPr/>
        </p:nvPicPr>
        <p:blipFill>
          <a:blip r:embed="rId5"/>
          <a:stretch>
            <a:fillRect/>
          </a:stretch>
        </p:blipFill>
        <p:spPr>
          <a:xfrm>
            <a:off x="7547296" y="2817606"/>
            <a:ext cx="3535254" cy="573945"/>
          </a:xfrm>
          <a:prstGeom prst="rect">
            <a:avLst/>
          </a:prstGeom>
        </p:spPr>
      </p:pic>
      <p:sp>
        <p:nvSpPr>
          <p:cNvPr id="10" name="文本框 9"/>
          <p:cNvSpPr txBox="1"/>
          <p:nvPr/>
        </p:nvSpPr>
        <p:spPr>
          <a:xfrm>
            <a:off x="5211851" y="2932813"/>
            <a:ext cx="2335445" cy="369332"/>
          </a:xfrm>
          <a:prstGeom prst="rect">
            <a:avLst/>
          </a:prstGeom>
          <a:noFill/>
        </p:spPr>
        <p:txBody>
          <a:bodyPr wrap="square" rtlCol="0">
            <a:spAutoFit/>
          </a:bodyPr>
          <a:lstStyle/>
          <a:p>
            <a:r>
              <a:rPr lang="en-US" altLang="zh-CN" dirty="0" smtClean="0"/>
              <a:t>Residual connection:</a:t>
            </a:r>
            <a:endParaRPr lang="zh-CN" altLang="en-US" dirty="0"/>
          </a:p>
        </p:txBody>
      </p:sp>
    </p:spTree>
    <p:extLst>
      <p:ext uri="{BB962C8B-B14F-4D97-AF65-F5344CB8AC3E}">
        <p14:creationId xmlns:p14="http://schemas.microsoft.com/office/powerpoint/2010/main" val="321539059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27</a:t>
            </a:fld>
            <a:endParaRPr lang="zh-CN" alt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22" y="1808085"/>
            <a:ext cx="4453732" cy="486867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351" y="3315100"/>
            <a:ext cx="6011114" cy="1486107"/>
          </a:xfrm>
          <a:prstGeom prst="rect">
            <a:avLst/>
          </a:prstGeom>
        </p:spPr>
      </p:pic>
    </p:spTree>
    <p:extLst>
      <p:ext uri="{BB962C8B-B14F-4D97-AF65-F5344CB8AC3E}">
        <p14:creationId xmlns:p14="http://schemas.microsoft.com/office/powerpoint/2010/main" val="281416977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28</a:t>
            </a:fld>
            <a:endParaRPr lang="zh-CN" altLang="en-US"/>
          </a:p>
        </p:txBody>
      </p:sp>
      <p:pic>
        <p:nvPicPr>
          <p:cNvPr id="3" name="图片 2">
            <a:extLst>
              <a:ext uri="{FF2B5EF4-FFF2-40B4-BE49-F238E27FC236}">
                <a16:creationId xmlns:a16="http://schemas.microsoft.com/office/drawing/2014/main" xmlns="" id="{E499573A-88BE-3C17-EA34-A6A6A46ABDB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2563" y="768373"/>
            <a:ext cx="4882758" cy="4944318"/>
          </a:xfrm>
          <a:prstGeom prst="rect">
            <a:avLst/>
          </a:prstGeom>
        </p:spPr>
      </p:pic>
      <p:pic>
        <p:nvPicPr>
          <p:cNvPr id="4" name="图片 3">
            <a:extLst>
              <a:ext uri="{FF2B5EF4-FFF2-40B4-BE49-F238E27FC236}">
                <a16:creationId xmlns:a16="http://schemas.microsoft.com/office/drawing/2014/main" xmlns="" id="{D976CE42-FCB2-2C45-AEEA-E6651A0D0D06}"/>
              </a:ext>
            </a:extLst>
          </p:cNvPr>
          <p:cNvPicPr>
            <a:picLocks noChangeAspect="1"/>
          </p:cNvPicPr>
          <p:nvPr/>
        </p:nvPicPr>
        <p:blipFill>
          <a:blip r:embed="rId3"/>
          <a:stretch>
            <a:fillRect/>
          </a:stretch>
        </p:blipFill>
        <p:spPr>
          <a:xfrm>
            <a:off x="5769626" y="2091452"/>
            <a:ext cx="5972172" cy="3055071"/>
          </a:xfrm>
          <a:prstGeom prst="rect">
            <a:avLst/>
          </a:prstGeom>
        </p:spPr>
      </p:pic>
      <p:sp>
        <p:nvSpPr>
          <p:cNvPr id="5" name="文本框 4"/>
          <p:cNvSpPr txBox="1"/>
          <p:nvPr/>
        </p:nvSpPr>
        <p:spPr>
          <a:xfrm>
            <a:off x="202563" y="5892800"/>
            <a:ext cx="4692710" cy="369332"/>
          </a:xfrm>
          <a:prstGeom prst="rect">
            <a:avLst/>
          </a:prstGeom>
          <a:noFill/>
        </p:spPr>
        <p:txBody>
          <a:bodyPr wrap="square" rtlCol="0">
            <a:spAutoFit/>
          </a:bodyPr>
          <a:lstStyle/>
          <a:p>
            <a:pPr algn="ctr"/>
            <a:r>
              <a:rPr lang="en-US" altLang="zh-CN" dirty="0" smtClean="0"/>
              <a:t>The accuracy is good</a:t>
            </a:r>
            <a:endParaRPr lang="zh-CN" altLang="en-US" dirty="0"/>
          </a:p>
        </p:txBody>
      </p:sp>
      <p:sp>
        <p:nvSpPr>
          <p:cNvPr id="6" name="文本框 5"/>
          <p:cNvSpPr txBox="1"/>
          <p:nvPr/>
        </p:nvSpPr>
        <p:spPr>
          <a:xfrm>
            <a:off x="5966691" y="5712691"/>
            <a:ext cx="5775107" cy="369332"/>
          </a:xfrm>
          <a:prstGeom prst="rect">
            <a:avLst/>
          </a:prstGeom>
          <a:noFill/>
        </p:spPr>
        <p:txBody>
          <a:bodyPr wrap="square" rtlCol="0">
            <a:spAutoFit/>
          </a:bodyPr>
          <a:lstStyle/>
          <a:p>
            <a:pPr algn="ctr"/>
            <a:r>
              <a:rPr lang="en-US" altLang="zh-CN" dirty="0" smtClean="0"/>
              <a:t>Eccentricity evolution admits unphysical feature</a:t>
            </a:r>
            <a:endParaRPr lang="zh-CN" altLang="en-US" dirty="0"/>
          </a:p>
        </p:txBody>
      </p:sp>
    </p:spTree>
    <p:extLst>
      <p:ext uri="{BB962C8B-B14F-4D97-AF65-F5344CB8AC3E}">
        <p14:creationId xmlns:p14="http://schemas.microsoft.com/office/powerpoint/2010/main" val="268482342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29</a:t>
            </a:fld>
            <a:endParaRPr lang="zh-CN" altLang="en-US"/>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59"/>
            <a:ext cx="12192000" cy="252357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40" y="2725731"/>
            <a:ext cx="2706752" cy="413226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4067" y="3004890"/>
            <a:ext cx="4571429" cy="3790476"/>
          </a:xfrm>
          <a:prstGeom prst="rect">
            <a:avLst/>
          </a:prstGeom>
        </p:spPr>
      </p:pic>
      <p:sp>
        <p:nvSpPr>
          <p:cNvPr id="6" name="文本框 5"/>
          <p:cNvSpPr txBox="1"/>
          <p:nvPr/>
        </p:nvSpPr>
        <p:spPr>
          <a:xfrm>
            <a:off x="5144655" y="2641600"/>
            <a:ext cx="4008581" cy="369332"/>
          </a:xfrm>
          <a:prstGeom prst="rect">
            <a:avLst/>
          </a:prstGeom>
          <a:noFill/>
        </p:spPr>
        <p:txBody>
          <a:bodyPr wrap="square" rtlCol="0">
            <a:spAutoFit/>
          </a:bodyPr>
          <a:lstStyle/>
          <a:p>
            <a:pPr algn="ctr"/>
            <a:r>
              <a:rPr lang="en-US" altLang="zh-CN" dirty="0"/>
              <a:t>Fourier Analysis Network, FAN</a:t>
            </a:r>
            <a:endParaRPr lang="zh-CN" altLang="en-US" dirty="0"/>
          </a:p>
        </p:txBody>
      </p:sp>
    </p:spTree>
    <p:extLst>
      <p:ext uri="{BB962C8B-B14F-4D97-AF65-F5344CB8AC3E}">
        <p14:creationId xmlns:p14="http://schemas.microsoft.com/office/powerpoint/2010/main" val="227637560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xfrm>
            <a:off x="609600" y="274638"/>
            <a:ext cx="10972800" cy="1143000"/>
          </a:xfrm>
        </p:spPr>
        <p:txBody>
          <a:bodyPr/>
          <a:lstStyle/>
          <a:p>
            <a:pPr lvl="0" algn="ctr"/>
            <a:r>
              <a:rPr lang="en-US" altLang="zh-CN" b="1" dirty="0" smtClean="0">
                <a:solidFill>
                  <a:srgbClr val="0000FF"/>
                </a:solidFill>
              </a:rPr>
              <a:t>Achievements of ongoing GW detection</a:t>
            </a:r>
            <a:endParaRPr lang="en-US" altLang="zh-CN" dirty="0" smtClean="0">
              <a:solidFill>
                <a:srgbClr val="0000FF"/>
              </a:solidFill>
              <a:ea typeface="宋体" charset="-122"/>
            </a:endParaRPr>
          </a:p>
        </p:txBody>
      </p:sp>
      <p:pic>
        <p:nvPicPr>
          <p:cNvPr id="1026" name="Picture 2" descr="List of gravitational wave observations - Wikiwand / arti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284" y="980121"/>
            <a:ext cx="10825650" cy="578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446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30</a:t>
            </a:fld>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90" y="82085"/>
            <a:ext cx="8571347" cy="6639392"/>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837" y="905166"/>
            <a:ext cx="3368985" cy="4179476"/>
          </a:xfrm>
          <a:prstGeom prst="rect">
            <a:avLst/>
          </a:prstGeom>
        </p:spPr>
      </p:pic>
      <p:sp>
        <p:nvSpPr>
          <p:cNvPr id="5" name="文本框 4"/>
          <p:cNvSpPr txBox="1"/>
          <p:nvPr/>
        </p:nvSpPr>
        <p:spPr>
          <a:xfrm>
            <a:off x="9337964" y="5310909"/>
            <a:ext cx="1357745" cy="369332"/>
          </a:xfrm>
          <a:prstGeom prst="rect">
            <a:avLst/>
          </a:prstGeom>
          <a:noFill/>
        </p:spPr>
        <p:txBody>
          <a:bodyPr wrap="square" rtlCol="0">
            <a:spAutoFit/>
          </a:bodyPr>
          <a:lstStyle/>
          <a:p>
            <a:r>
              <a:rPr lang="en-US" altLang="zh-CN" dirty="0" smtClean="0"/>
              <a:t>Better than</a:t>
            </a:r>
            <a:endParaRPr lang="zh-CN" altLang="en-US" dirty="0"/>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1817" y="5358055"/>
            <a:ext cx="595280" cy="303714"/>
          </a:xfrm>
          <a:prstGeom prst="rect">
            <a:avLst/>
          </a:prstGeom>
        </p:spPr>
      </p:pic>
    </p:spTree>
    <p:extLst>
      <p:ext uri="{BB962C8B-B14F-4D97-AF65-F5344CB8AC3E}">
        <p14:creationId xmlns:p14="http://schemas.microsoft.com/office/powerpoint/2010/main" val="80556814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31</a:t>
            </a:fld>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76" y="1444143"/>
            <a:ext cx="4482733" cy="308412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899" y="1444143"/>
            <a:ext cx="4457516" cy="3084119"/>
          </a:xfrm>
          <a:prstGeom prst="rect">
            <a:avLst/>
          </a:prstGeom>
        </p:spPr>
      </p:pic>
      <p:sp>
        <p:nvSpPr>
          <p:cNvPr id="5" name="文本框 4"/>
          <p:cNvSpPr txBox="1"/>
          <p:nvPr/>
        </p:nvSpPr>
        <p:spPr>
          <a:xfrm>
            <a:off x="840509" y="5089236"/>
            <a:ext cx="10298546" cy="369332"/>
          </a:xfrm>
          <a:prstGeom prst="rect">
            <a:avLst/>
          </a:prstGeom>
          <a:noFill/>
        </p:spPr>
        <p:txBody>
          <a:bodyPr wrap="square" rtlCol="0">
            <a:spAutoFit/>
          </a:bodyPr>
          <a:lstStyle/>
          <a:p>
            <a:pPr algn="ctr"/>
            <a:r>
              <a:rPr lang="en-US" altLang="zh-CN" dirty="0" smtClean="0"/>
              <a:t>Waveform generation time is about mini-second</a:t>
            </a:r>
            <a:endParaRPr lang="zh-CN" altLang="en-US" dirty="0"/>
          </a:p>
        </p:txBody>
      </p:sp>
    </p:spTree>
    <p:extLst>
      <p:ext uri="{BB962C8B-B14F-4D97-AF65-F5344CB8AC3E}">
        <p14:creationId xmlns:p14="http://schemas.microsoft.com/office/powerpoint/2010/main" val="360792006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32</a:t>
            </a:fld>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885" y="650981"/>
            <a:ext cx="5371429" cy="1695238"/>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933" y="2484706"/>
            <a:ext cx="5352381" cy="1980952"/>
          </a:xfrm>
          <a:prstGeom prst="rect">
            <a:avLst/>
          </a:prstGeom>
        </p:spPr>
      </p:pic>
      <p:sp>
        <p:nvSpPr>
          <p:cNvPr id="5" name="文本框 4"/>
          <p:cNvSpPr txBox="1"/>
          <p:nvPr/>
        </p:nvSpPr>
        <p:spPr>
          <a:xfrm>
            <a:off x="3003885" y="4862946"/>
            <a:ext cx="5775107" cy="369332"/>
          </a:xfrm>
          <a:prstGeom prst="rect">
            <a:avLst/>
          </a:prstGeom>
          <a:noFill/>
        </p:spPr>
        <p:txBody>
          <a:bodyPr wrap="square" rtlCol="0">
            <a:spAutoFit/>
          </a:bodyPr>
          <a:lstStyle/>
          <a:p>
            <a:pPr algn="ctr"/>
            <a:r>
              <a:rPr lang="en-US" altLang="zh-CN" dirty="0" smtClean="0"/>
              <a:t>Recover the eccentricity evolution well</a:t>
            </a:r>
            <a:endParaRPr lang="zh-CN" altLang="en-US" dirty="0"/>
          </a:p>
        </p:txBody>
      </p:sp>
    </p:spTree>
    <p:extLst>
      <p:ext uri="{BB962C8B-B14F-4D97-AF65-F5344CB8AC3E}">
        <p14:creationId xmlns:p14="http://schemas.microsoft.com/office/powerpoint/2010/main" val="245744688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33</a:t>
            </a:fld>
            <a:endParaRPr lang="zh-CN" altLang="en-US"/>
          </a:p>
        </p:txBody>
      </p:sp>
      <p:sp>
        <p:nvSpPr>
          <p:cNvPr id="3" name="Rectangle 2"/>
          <p:cNvSpPr txBox="1">
            <a:spLocks noChangeArrowheads="1"/>
          </p:cNvSpPr>
          <p:nvPr/>
        </p:nvSpPr>
        <p:spPr>
          <a:xfrm>
            <a:off x="381000" y="2011075"/>
            <a:ext cx="10972800" cy="1143000"/>
          </a:xfrm>
          <a:prstGeom prst="rect">
            <a:avLst/>
          </a:prstGeom>
        </p:spPr>
        <p:txBody>
          <a:bodyPr/>
          <a:lstStyle>
            <a:lvl1pPr algn="l" defTabSz="913742"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gn="ctr"/>
            <a:r>
              <a:rPr lang="en-US" altLang="zh-CN" dirty="0">
                <a:solidFill>
                  <a:srgbClr val="0000FF"/>
                </a:solidFill>
              </a:rPr>
              <a:t>Data analysis</a:t>
            </a:r>
          </a:p>
          <a:p>
            <a:pPr algn="ctr"/>
            <a:endParaRPr lang="en-US" altLang="zh-CN" b="1" dirty="0" smtClean="0">
              <a:solidFill>
                <a:srgbClr val="0000FF"/>
              </a:solidFill>
            </a:endParaRPr>
          </a:p>
          <a:p>
            <a:pPr algn="ctr"/>
            <a:r>
              <a:rPr lang="en-US" altLang="zh-CN" b="1" dirty="0" smtClean="0">
                <a:solidFill>
                  <a:srgbClr val="0000FF"/>
                </a:solidFill>
              </a:rPr>
              <a:t>--signal </a:t>
            </a:r>
            <a:r>
              <a:rPr lang="en-US" altLang="zh-CN" b="1" dirty="0" err="1" smtClean="0">
                <a:solidFill>
                  <a:srgbClr val="0000FF"/>
                </a:solidFill>
              </a:rPr>
              <a:t>recognization</a:t>
            </a:r>
            <a:endParaRPr lang="en-US" altLang="zh-CN" b="1" dirty="0">
              <a:solidFill>
                <a:srgbClr val="0000FF"/>
              </a:solidFill>
            </a:endParaRPr>
          </a:p>
        </p:txBody>
      </p:sp>
    </p:spTree>
    <p:extLst>
      <p:ext uri="{BB962C8B-B14F-4D97-AF65-F5344CB8AC3E}">
        <p14:creationId xmlns:p14="http://schemas.microsoft.com/office/powerpoint/2010/main" val="161713736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08942" y="2189018"/>
            <a:ext cx="8774113" cy="3554413"/>
            <a:chOff x="228600" y="1828800"/>
            <a:chExt cx="8774113" cy="3554413"/>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74113"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1905000" y="1828800"/>
              <a:ext cx="685800" cy="3352800"/>
            </a:xfrm>
            <a:prstGeom prst="rect">
              <a:avLst/>
            </a:prstGeom>
            <a:solidFill>
              <a:schemeClr val="accent1">
                <a:alpha val="3999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endParaRPr lang="zh-CN" altLang="en-US" sz="1800">
                <a:solidFill>
                  <a:schemeClr val="tx1"/>
                </a:solidFill>
                <a:ea typeface="宋体" panose="02010600030101010101" pitchFamily="2" charset="-122"/>
              </a:endParaRPr>
            </a:p>
          </p:txBody>
        </p:sp>
        <p:sp>
          <p:nvSpPr>
            <p:cNvPr id="7" name="上箭头 5"/>
            <p:cNvSpPr>
              <a:spLocks noChangeArrowheads="1"/>
            </p:cNvSpPr>
            <p:nvPr/>
          </p:nvSpPr>
          <p:spPr bwMode="auto">
            <a:xfrm>
              <a:off x="1981200" y="5230813"/>
              <a:ext cx="457200" cy="152400"/>
            </a:xfrm>
            <a:prstGeom prst="up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endParaRPr lang="zh-CN" altLang="en-US" sz="1800">
                <a:solidFill>
                  <a:schemeClr val="tx1"/>
                </a:solidFill>
                <a:ea typeface="宋体" panose="02010600030101010101" pitchFamily="2" charset="-122"/>
              </a:endParaRPr>
            </a:p>
          </p:txBody>
        </p:sp>
      </p:grpSp>
      <p:sp>
        <p:nvSpPr>
          <p:cNvPr id="8" name="文本框 6"/>
          <p:cNvSpPr txBox="1">
            <a:spLocks noChangeArrowheads="1"/>
          </p:cNvSpPr>
          <p:nvPr/>
        </p:nvSpPr>
        <p:spPr bwMode="auto">
          <a:xfrm>
            <a:off x="2359891" y="5867548"/>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zh-CN" sz="1800" dirty="0" smtClean="0">
                <a:solidFill>
                  <a:schemeClr val="tx1"/>
                </a:solidFill>
                <a:ea typeface="宋体" panose="02010600030101010101" pitchFamily="2" charset="-122"/>
              </a:rPr>
              <a:t>MFCNN</a:t>
            </a:r>
            <a:endParaRPr lang="zh-CN" altLang="en-US" sz="1800" dirty="0">
              <a:solidFill>
                <a:schemeClr val="tx1"/>
              </a:solidFill>
              <a:ea typeface="宋体" panose="02010600030101010101"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08" y="164952"/>
            <a:ext cx="7869382" cy="1850457"/>
          </a:xfrm>
          <a:prstGeom prst="rect">
            <a:avLst/>
          </a:prstGeom>
        </p:spPr>
      </p:pic>
    </p:spTree>
    <p:extLst>
      <p:ext uri="{BB962C8B-B14F-4D97-AF65-F5344CB8AC3E}">
        <p14:creationId xmlns:p14="http://schemas.microsoft.com/office/powerpoint/2010/main" val="6337002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5"/>
          <p:cNvGrpSpPr>
            <a:grpSpLocks/>
          </p:cNvGrpSpPr>
          <p:nvPr/>
        </p:nvGrpSpPr>
        <p:grpSpPr bwMode="auto">
          <a:xfrm>
            <a:off x="143163" y="586509"/>
            <a:ext cx="8878888" cy="5905500"/>
            <a:chOff x="170680" y="304800"/>
            <a:chExt cx="8878839" cy="5906164"/>
          </a:xfrm>
        </p:grpSpPr>
        <p:pic>
          <p:nvPicPr>
            <p:cNvPr id="7"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610600" cy="229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680" y="2630507"/>
              <a:ext cx="8878839" cy="358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文本框 2"/>
          <p:cNvSpPr txBox="1"/>
          <p:nvPr/>
        </p:nvSpPr>
        <p:spPr>
          <a:xfrm>
            <a:off x="9448799" y="3195782"/>
            <a:ext cx="2327564" cy="646331"/>
          </a:xfrm>
          <a:prstGeom prst="rect">
            <a:avLst/>
          </a:prstGeom>
          <a:noFill/>
        </p:spPr>
        <p:txBody>
          <a:bodyPr wrap="square" rtlCol="0">
            <a:spAutoFit/>
          </a:bodyPr>
          <a:lstStyle/>
          <a:p>
            <a:pPr algn="ctr"/>
            <a:r>
              <a:rPr lang="en-US" altLang="zh-CN" dirty="0" smtClean="0"/>
              <a:t>Recognize the 11 events in O1+O2</a:t>
            </a:r>
            <a:endParaRPr lang="zh-CN" altLang="en-US" dirty="0"/>
          </a:p>
        </p:txBody>
      </p:sp>
    </p:spTree>
    <p:extLst>
      <p:ext uri="{BB962C8B-B14F-4D97-AF65-F5344CB8AC3E}">
        <p14:creationId xmlns:p14="http://schemas.microsoft.com/office/powerpoint/2010/main" val="29268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091" y="207818"/>
            <a:ext cx="88106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5808" y="3366366"/>
            <a:ext cx="88392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2641600" y="2770909"/>
            <a:ext cx="7339445" cy="378691"/>
          </a:xfrm>
          <a:prstGeom prst="rect">
            <a:avLst/>
          </a:prstGeom>
          <a:noFill/>
        </p:spPr>
        <p:txBody>
          <a:bodyPr wrap="square" rtlCol="0">
            <a:spAutoFit/>
          </a:bodyPr>
          <a:lstStyle/>
          <a:p>
            <a:pPr algn="ctr"/>
            <a:r>
              <a:rPr lang="en-US" altLang="zh-CN" dirty="0" smtClean="0"/>
              <a:t>Recognize the extra three events reported in 1-OGC</a:t>
            </a:r>
            <a:endParaRPr lang="zh-CN" altLang="en-US" dirty="0"/>
          </a:p>
        </p:txBody>
      </p:sp>
      <p:sp>
        <p:nvSpPr>
          <p:cNvPr id="8" name="文本框 7"/>
          <p:cNvSpPr txBox="1"/>
          <p:nvPr/>
        </p:nvSpPr>
        <p:spPr>
          <a:xfrm>
            <a:off x="2443018" y="5740400"/>
            <a:ext cx="7339445" cy="378691"/>
          </a:xfrm>
          <a:prstGeom prst="rect">
            <a:avLst/>
          </a:prstGeom>
          <a:noFill/>
        </p:spPr>
        <p:txBody>
          <a:bodyPr wrap="square" rtlCol="0">
            <a:spAutoFit/>
          </a:bodyPr>
          <a:lstStyle/>
          <a:p>
            <a:pPr algn="ctr"/>
            <a:r>
              <a:rPr lang="en-US" altLang="zh-CN" dirty="0" smtClean="0"/>
              <a:t>Recognize the tested hardware injection</a:t>
            </a:r>
            <a:endParaRPr lang="zh-CN" altLang="en-US" dirty="0"/>
          </a:p>
        </p:txBody>
      </p:sp>
    </p:spTree>
    <p:extLst>
      <p:ext uri="{BB962C8B-B14F-4D97-AF65-F5344CB8AC3E}">
        <p14:creationId xmlns:p14="http://schemas.microsoft.com/office/powerpoint/2010/main" val="68077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819" y="1300019"/>
            <a:ext cx="88566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9171709" y="2318327"/>
            <a:ext cx="2715491" cy="1477328"/>
          </a:xfrm>
          <a:prstGeom prst="rect">
            <a:avLst/>
          </a:prstGeom>
          <a:noFill/>
        </p:spPr>
        <p:txBody>
          <a:bodyPr wrap="square" rtlCol="0">
            <a:spAutoFit/>
          </a:bodyPr>
          <a:lstStyle/>
          <a:p>
            <a:pPr algn="ctr"/>
            <a:r>
              <a:rPr lang="en-US" altLang="zh-CN" dirty="0" smtClean="0"/>
              <a:t>Recognize the 15 SBBH mergers in LISA mock data,</a:t>
            </a:r>
          </a:p>
          <a:p>
            <a:pPr algn="ctr"/>
            <a:endParaRPr lang="en-US" altLang="zh-CN" dirty="0"/>
          </a:p>
          <a:p>
            <a:pPr algn="ctr"/>
            <a:r>
              <a:rPr lang="en-US" altLang="zh-CN" dirty="0" smtClean="0"/>
              <a:t>PLB 841, 137904 (2023)</a:t>
            </a:r>
            <a:endParaRPr lang="zh-CN" altLang="en-US" dirty="0"/>
          </a:p>
        </p:txBody>
      </p:sp>
    </p:spTree>
    <p:extLst>
      <p:ext uri="{BB962C8B-B14F-4D97-AF65-F5344CB8AC3E}">
        <p14:creationId xmlns:p14="http://schemas.microsoft.com/office/powerpoint/2010/main" val="258708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85"/>
            <a:ext cx="12192000" cy="3403533"/>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00" y="3440518"/>
            <a:ext cx="3730719" cy="3263789"/>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618" y="3440518"/>
            <a:ext cx="3180344" cy="3310844"/>
          </a:xfrm>
          <a:prstGeom prst="rect">
            <a:avLst/>
          </a:prstGeom>
        </p:spPr>
      </p:pic>
      <p:sp>
        <p:nvSpPr>
          <p:cNvPr id="9" name="文本框 8"/>
          <p:cNvSpPr txBox="1"/>
          <p:nvPr/>
        </p:nvSpPr>
        <p:spPr>
          <a:xfrm>
            <a:off x="8166463" y="4304146"/>
            <a:ext cx="3870035" cy="1200329"/>
          </a:xfrm>
          <a:prstGeom prst="rect">
            <a:avLst/>
          </a:prstGeom>
          <a:noFill/>
        </p:spPr>
        <p:txBody>
          <a:bodyPr wrap="square" rtlCol="0">
            <a:spAutoFit/>
          </a:bodyPr>
          <a:lstStyle/>
          <a:p>
            <a:r>
              <a:rPr lang="en-US" altLang="zh-CN" dirty="0" smtClean="0"/>
              <a:t>Set1: </a:t>
            </a:r>
            <a:r>
              <a:rPr lang="en-US" altLang="zh-CN" dirty="0" err="1" smtClean="0"/>
              <a:t>spinless</a:t>
            </a:r>
            <a:r>
              <a:rPr lang="en-US" altLang="zh-CN" dirty="0" smtClean="0"/>
              <a:t>, smaller mass range</a:t>
            </a:r>
          </a:p>
          <a:p>
            <a:r>
              <a:rPr lang="en-US" altLang="zh-CN" dirty="0" smtClean="0"/>
              <a:t>Set2: spin align</a:t>
            </a:r>
          </a:p>
          <a:p>
            <a:r>
              <a:rPr lang="en-US" altLang="zh-CN" dirty="0" smtClean="0"/>
              <a:t>Set3: general spin</a:t>
            </a:r>
          </a:p>
          <a:p>
            <a:r>
              <a:rPr lang="en-US" altLang="zh-CN" dirty="0" smtClean="0"/>
              <a:t>Set4: real noise from detector</a:t>
            </a:r>
            <a:endParaRPr lang="zh-CN" altLang="en-US" dirty="0"/>
          </a:p>
        </p:txBody>
      </p:sp>
    </p:spTree>
    <p:extLst>
      <p:ext uri="{BB962C8B-B14F-4D97-AF65-F5344CB8AC3E}">
        <p14:creationId xmlns:p14="http://schemas.microsoft.com/office/powerpoint/2010/main" val="1038717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85"/>
            <a:ext cx="12192000" cy="3403533"/>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06" y="3440518"/>
            <a:ext cx="5468113" cy="319132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815" y="3440518"/>
            <a:ext cx="5449060" cy="3210373"/>
          </a:xfrm>
          <a:prstGeom prst="rect">
            <a:avLst/>
          </a:prstGeom>
        </p:spPr>
      </p:pic>
      <p:sp>
        <p:nvSpPr>
          <p:cNvPr id="5" name="文本框 4"/>
          <p:cNvSpPr txBox="1"/>
          <p:nvPr/>
        </p:nvSpPr>
        <p:spPr>
          <a:xfrm>
            <a:off x="1939636" y="6539478"/>
            <a:ext cx="2078182" cy="369332"/>
          </a:xfrm>
          <a:prstGeom prst="rect">
            <a:avLst/>
          </a:prstGeom>
          <a:noFill/>
        </p:spPr>
        <p:txBody>
          <a:bodyPr wrap="square" rtlCol="0">
            <a:spAutoFit/>
          </a:bodyPr>
          <a:lstStyle/>
          <a:p>
            <a:pPr algn="ctr"/>
            <a:r>
              <a:rPr lang="en-US" altLang="zh-CN" dirty="0" smtClean="0"/>
              <a:t>background</a:t>
            </a:r>
            <a:endParaRPr lang="zh-CN" altLang="en-US" dirty="0"/>
          </a:p>
        </p:txBody>
      </p:sp>
      <p:sp>
        <p:nvSpPr>
          <p:cNvPr id="6" name="文本框 5"/>
          <p:cNvSpPr txBox="1"/>
          <p:nvPr/>
        </p:nvSpPr>
        <p:spPr>
          <a:xfrm>
            <a:off x="8141854" y="6497976"/>
            <a:ext cx="2078182" cy="369332"/>
          </a:xfrm>
          <a:prstGeom prst="rect">
            <a:avLst/>
          </a:prstGeom>
          <a:noFill/>
        </p:spPr>
        <p:txBody>
          <a:bodyPr wrap="square" rtlCol="0">
            <a:spAutoFit/>
          </a:bodyPr>
          <a:lstStyle/>
          <a:p>
            <a:pPr algn="ctr"/>
            <a:r>
              <a:rPr lang="en-US" altLang="zh-CN" dirty="0" smtClean="0"/>
              <a:t>foreground</a:t>
            </a:r>
            <a:endParaRPr lang="zh-CN" altLang="en-US" dirty="0"/>
          </a:p>
        </p:txBody>
      </p:sp>
    </p:spTree>
    <p:extLst>
      <p:ext uri="{BB962C8B-B14F-4D97-AF65-F5344CB8AC3E}">
        <p14:creationId xmlns:p14="http://schemas.microsoft.com/office/powerpoint/2010/main" val="151703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8044DAEE-9F56-4F58-AD9C-78970DAC40CF}" type="slidenum">
              <a:rPr lang="zh-CN" altLang="en-US" smtClean="0"/>
              <a:pPr>
                <a:defRPr/>
              </a:pPr>
              <a:t>4</a:t>
            </a:fld>
            <a:endParaRPr lang="en-US" altLang="zh-CN"/>
          </a:p>
        </p:txBody>
      </p:sp>
      <p:pic>
        <p:nvPicPr>
          <p:cNvPr id="2050" name="Picture 2" descr="Czarne dziury rosną tak, jak przewidział Hawking. Polacy współautoram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30" y="3872651"/>
            <a:ext cx="6531552" cy="28488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 Ten Years of LVK Discoveries | LIGO Lab | Calte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30" y="125427"/>
            <a:ext cx="6531552" cy="36721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avitationswellen bestätigen Hawking und Kerr - Bisher klarstes Signa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3309" y="3872651"/>
            <a:ext cx="5367193" cy="284882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309" y="125427"/>
            <a:ext cx="5367193" cy="3671389"/>
          </a:xfrm>
          <a:prstGeom prst="rect">
            <a:avLst/>
          </a:prstGeom>
        </p:spPr>
      </p:pic>
    </p:spTree>
    <p:extLst>
      <p:ext uri="{BB962C8B-B14F-4D97-AF65-F5344CB8AC3E}">
        <p14:creationId xmlns:p14="http://schemas.microsoft.com/office/powerpoint/2010/main" val="78663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3387CD3-0ECF-4566-88B2-9CDF39F248EA}" type="slidenum">
              <a:rPr lang="zh-CN" altLang="en-US" smtClean="0"/>
              <a:pPr>
                <a:defRPr/>
              </a:pPr>
              <a:t>40</a:t>
            </a:fld>
            <a:endParaRPr lang="en-US" altLang="zh-CN" dirty="0"/>
          </a:p>
        </p:txBody>
      </p:sp>
      <p:pic>
        <p:nvPicPr>
          <p:cNvPr id="2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5112" y="2109788"/>
            <a:ext cx="6846888"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95" y="103986"/>
            <a:ext cx="6383243" cy="2005802"/>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2931975"/>
            <a:ext cx="4980219" cy="2497412"/>
          </a:xfrm>
          <a:prstGeom prst="rect">
            <a:avLst/>
          </a:prstGeom>
        </p:spPr>
      </p:pic>
      <p:sp>
        <p:nvSpPr>
          <p:cNvPr id="6" name="矩形 5"/>
          <p:cNvSpPr/>
          <p:nvPr/>
        </p:nvSpPr>
        <p:spPr>
          <a:xfrm>
            <a:off x="7444509" y="1487055"/>
            <a:ext cx="1324047" cy="5234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肘形连接符 10"/>
          <p:cNvCxnSpPr>
            <a:stCxn id="5" idx="2"/>
          </p:cNvCxnSpPr>
          <p:nvPr/>
        </p:nvCxnSpPr>
        <p:spPr>
          <a:xfrm rot="16200000" flipH="1">
            <a:off x="4421566" y="3599530"/>
            <a:ext cx="1193086" cy="48527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339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41</a:t>
            </a:fld>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66" y="1668245"/>
            <a:ext cx="5372850" cy="311511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303" y="1831020"/>
            <a:ext cx="5391902" cy="3343742"/>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 y="5460253"/>
            <a:ext cx="12192000" cy="795822"/>
          </a:xfrm>
          <a:prstGeom prst="rect">
            <a:avLst/>
          </a:prstGeom>
        </p:spPr>
      </p:pic>
    </p:spTree>
    <p:extLst>
      <p:ext uri="{BB962C8B-B14F-4D97-AF65-F5344CB8AC3E}">
        <p14:creationId xmlns:p14="http://schemas.microsoft.com/office/powerpoint/2010/main" val="2485938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3387CD3-0ECF-4566-88B2-9CDF39F248EA}" type="slidenum">
              <a:rPr lang="zh-CN" altLang="en-US" smtClean="0"/>
              <a:pPr>
                <a:defRPr/>
              </a:pPr>
              <a:t>42</a:t>
            </a:fld>
            <a:endParaRPr lang="en-US" altLang="zh-CN" dirty="0"/>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7" y="0"/>
            <a:ext cx="6890271" cy="2120592"/>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41" y="2253673"/>
            <a:ext cx="4755100" cy="3678474"/>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6653" y="159068"/>
            <a:ext cx="4724309" cy="342706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7457" y="3607891"/>
            <a:ext cx="4779665" cy="2441927"/>
          </a:xfrm>
          <a:prstGeom prst="rect">
            <a:avLst/>
          </a:prstGeom>
        </p:spPr>
      </p:pic>
    </p:spTree>
    <p:extLst>
      <p:ext uri="{BB962C8B-B14F-4D97-AF65-F5344CB8AC3E}">
        <p14:creationId xmlns:p14="http://schemas.microsoft.com/office/powerpoint/2010/main" val="13390887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43</a:t>
            </a:fld>
            <a:endParaRPr lang="zh-CN" alt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59" y="184129"/>
            <a:ext cx="6871074" cy="5627278"/>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59" y="5876061"/>
            <a:ext cx="6978466" cy="358483"/>
          </a:xfrm>
          <a:prstGeom prst="rect">
            <a:avLst/>
          </a:prstGeom>
        </p:spPr>
      </p:pic>
      <p:sp>
        <p:nvSpPr>
          <p:cNvPr id="5" name="文本框 4"/>
          <p:cNvSpPr txBox="1"/>
          <p:nvPr/>
        </p:nvSpPr>
        <p:spPr>
          <a:xfrm>
            <a:off x="8155708" y="1958109"/>
            <a:ext cx="2327564" cy="2308324"/>
          </a:xfrm>
          <a:prstGeom prst="rect">
            <a:avLst/>
          </a:prstGeom>
          <a:noFill/>
        </p:spPr>
        <p:txBody>
          <a:bodyPr wrap="square" rtlCol="0">
            <a:spAutoFit/>
          </a:bodyPr>
          <a:lstStyle/>
          <a:p>
            <a:pPr algn="ctr"/>
            <a:r>
              <a:rPr lang="en-US" altLang="zh-CN" dirty="0" smtClean="0"/>
              <a:t>Recognize the 11 events in O1+O2</a:t>
            </a:r>
          </a:p>
          <a:p>
            <a:pPr algn="ctr"/>
            <a:endParaRPr lang="en-US" altLang="zh-CN" dirty="0"/>
          </a:p>
          <a:p>
            <a:pPr algn="ctr"/>
            <a:r>
              <a:rPr lang="en-US" altLang="zh-CN" dirty="0" smtClean="0"/>
              <a:t>Better for burst signal, but less efficient for long while weak signal, say GW170817</a:t>
            </a:r>
            <a:endParaRPr lang="zh-CN" altLang="en-US" dirty="0"/>
          </a:p>
        </p:txBody>
      </p:sp>
    </p:spTree>
    <p:extLst>
      <p:ext uri="{BB962C8B-B14F-4D97-AF65-F5344CB8AC3E}">
        <p14:creationId xmlns:p14="http://schemas.microsoft.com/office/powerpoint/2010/main" val="37543359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44</a:t>
            </a:fld>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44" y="1085696"/>
            <a:ext cx="5957756" cy="5602599"/>
          </a:xfrm>
          <a:prstGeom prst="rect">
            <a:avLst/>
          </a:prstGeom>
        </p:spPr>
      </p:pic>
      <p:grpSp>
        <p:nvGrpSpPr>
          <p:cNvPr id="10" name="组合 9"/>
          <p:cNvGrpSpPr/>
          <p:nvPr/>
        </p:nvGrpSpPr>
        <p:grpSpPr>
          <a:xfrm>
            <a:off x="7065818" y="2780146"/>
            <a:ext cx="3870036" cy="1754326"/>
            <a:chOff x="7795491" y="1773382"/>
            <a:chExt cx="3870036" cy="1754326"/>
          </a:xfrm>
        </p:grpSpPr>
        <p:sp>
          <p:nvSpPr>
            <p:cNvPr id="8" name="文本框 7"/>
            <p:cNvSpPr txBox="1"/>
            <p:nvPr/>
          </p:nvSpPr>
          <p:spPr>
            <a:xfrm>
              <a:off x="7795491" y="1773382"/>
              <a:ext cx="3870036" cy="1754326"/>
            </a:xfrm>
            <a:prstGeom prst="rect">
              <a:avLst/>
            </a:prstGeom>
            <a:noFill/>
          </p:spPr>
          <p:txBody>
            <a:bodyPr wrap="square" rtlCol="0">
              <a:spAutoFit/>
            </a:bodyPr>
            <a:lstStyle/>
            <a:p>
              <a:pPr algn="ctr"/>
              <a:r>
                <a:rPr lang="en-US" altLang="zh-CN" dirty="0" smtClean="0"/>
                <a:t>Thousands </a:t>
              </a:r>
              <a:r>
                <a:rPr lang="en-US" altLang="zh-CN" dirty="0" err="1" smtClean="0"/>
                <a:t>neurals</a:t>
              </a:r>
              <a:endParaRPr lang="en-US" altLang="zh-CN" dirty="0"/>
            </a:p>
            <a:p>
              <a:pPr algn="ctr"/>
              <a:endParaRPr lang="en-US" altLang="zh-CN" dirty="0" smtClean="0"/>
            </a:p>
            <a:p>
              <a:pPr algn="ctr"/>
              <a:endParaRPr lang="en-US" altLang="zh-CN" dirty="0"/>
            </a:p>
            <a:p>
              <a:pPr algn="ctr"/>
              <a:endParaRPr lang="en-US" altLang="zh-CN" dirty="0" smtClean="0"/>
            </a:p>
            <a:p>
              <a:pPr algn="ctr"/>
              <a:endParaRPr lang="en-US" altLang="zh-CN" dirty="0" smtClean="0"/>
            </a:p>
            <a:p>
              <a:pPr algn="ctr"/>
              <a:r>
                <a:rPr lang="en-US" altLang="zh-CN" dirty="0" smtClean="0"/>
                <a:t>Millions </a:t>
              </a:r>
              <a:r>
                <a:rPr lang="en-US" altLang="zh-CN" dirty="0" err="1" smtClean="0"/>
                <a:t>neurals</a:t>
              </a:r>
              <a:endParaRPr lang="zh-CN" altLang="en-US" dirty="0"/>
            </a:p>
          </p:txBody>
        </p:sp>
        <p:sp>
          <p:nvSpPr>
            <p:cNvPr id="9" name="下箭头 8"/>
            <p:cNvSpPr/>
            <p:nvPr/>
          </p:nvSpPr>
          <p:spPr>
            <a:xfrm>
              <a:off x="9559636" y="2401455"/>
              <a:ext cx="434109" cy="443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1663" y="148309"/>
            <a:ext cx="6004118" cy="215154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328" y="148309"/>
            <a:ext cx="3083060" cy="191133"/>
          </a:xfrm>
          <a:prstGeom prst="rect">
            <a:avLst/>
          </a:prstGeom>
        </p:spPr>
      </p:pic>
    </p:spTree>
    <p:extLst>
      <p:ext uri="{BB962C8B-B14F-4D97-AF65-F5344CB8AC3E}">
        <p14:creationId xmlns:p14="http://schemas.microsoft.com/office/powerpoint/2010/main" val="1028473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45</a:t>
            </a:fld>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55" y="3482107"/>
            <a:ext cx="4199010" cy="2863273"/>
          </a:xfrm>
          <a:prstGeom prst="rect">
            <a:avLst/>
          </a:prstGeom>
        </p:spPr>
      </p:pic>
      <p:grpSp>
        <p:nvGrpSpPr>
          <p:cNvPr id="12" name="组合 11"/>
          <p:cNvGrpSpPr/>
          <p:nvPr/>
        </p:nvGrpSpPr>
        <p:grpSpPr>
          <a:xfrm>
            <a:off x="4658545" y="86974"/>
            <a:ext cx="4190255" cy="3273940"/>
            <a:chOff x="104654" y="111274"/>
            <a:chExt cx="4190255" cy="327394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54" y="111274"/>
              <a:ext cx="4190255" cy="2904608"/>
            </a:xfrm>
            <a:prstGeom prst="rect">
              <a:avLst/>
            </a:prstGeom>
          </p:spPr>
        </p:pic>
        <p:sp>
          <p:nvSpPr>
            <p:cNvPr id="8" name="文本框 7"/>
            <p:cNvSpPr txBox="1"/>
            <p:nvPr/>
          </p:nvSpPr>
          <p:spPr>
            <a:xfrm>
              <a:off x="1496291" y="3015882"/>
              <a:ext cx="1911927" cy="369332"/>
            </a:xfrm>
            <a:prstGeom prst="rect">
              <a:avLst/>
            </a:prstGeom>
            <a:noFill/>
          </p:spPr>
          <p:txBody>
            <a:bodyPr wrap="square" rtlCol="0">
              <a:spAutoFit/>
            </a:bodyPr>
            <a:lstStyle/>
            <a:p>
              <a:pPr algn="ctr"/>
              <a:r>
                <a:rPr lang="en-US" altLang="zh-CN" dirty="0" smtClean="0"/>
                <a:t>SMBBH</a:t>
              </a:r>
              <a:endParaRPr lang="zh-CN" altLang="en-US" dirty="0"/>
            </a:p>
          </p:txBody>
        </p:sp>
      </p:grpSp>
      <p:grpSp>
        <p:nvGrpSpPr>
          <p:cNvPr id="13" name="组合 12"/>
          <p:cNvGrpSpPr/>
          <p:nvPr/>
        </p:nvGrpSpPr>
        <p:grpSpPr>
          <a:xfrm>
            <a:off x="0" y="58237"/>
            <a:ext cx="4148837" cy="3273940"/>
            <a:chOff x="4708836" y="111274"/>
            <a:chExt cx="4148837" cy="327394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836" y="111274"/>
              <a:ext cx="4148837" cy="2904858"/>
            </a:xfrm>
            <a:prstGeom prst="rect">
              <a:avLst/>
            </a:prstGeom>
          </p:spPr>
        </p:pic>
        <p:sp>
          <p:nvSpPr>
            <p:cNvPr id="9" name="文本框 8"/>
            <p:cNvSpPr txBox="1"/>
            <p:nvPr/>
          </p:nvSpPr>
          <p:spPr>
            <a:xfrm>
              <a:off x="6082145" y="3015882"/>
              <a:ext cx="1911927" cy="369332"/>
            </a:xfrm>
            <a:prstGeom prst="rect">
              <a:avLst/>
            </a:prstGeom>
            <a:noFill/>
          </p:spPr>
          <p:txBody>
            <a:bodyPr wrap="square" rtlCol="0">
              <a:spAutoFit/>
            </a:bodyPr>
            <a:lstStyle/>
            <a:p>
              <a:pPr algn="ctr"/>
              <a:r>
                <a:rPr lang="en-US" altLang="zh-CN" dirty="0" smtClean="0"/>
                <a:t>EMRI</a:t>
              </a:r>
              <a:endParaRPr lang="zh-CN" altLang="en-US" dirty="0"/>
            </a:p>
          </p:txBody>
        </p:sp>
      </p:grpSp>
      <p:sp>
        <p:nvSpPr>
          <p:cNvPr id="10" name="文本框 9"/>
          <p:cNvSpPr txBox="1"/>
          <p:nvPr/>
        </p:nvSpPr>
        <p:spPr>
          <a:xfrm>
            <a:off x="1417781" y="6340910"/>
            <a:ext cx="1911927" cy="369332"/>
          </a:xfrm>
          <a:prstGeom prst="rect">
            <a:avLst/>
          </a:prstGeom>
          <a:noFill/>
        </p:spPr>
        <p:txBody>
          <a:bodyPr wrap="square" rtlCol="0">
            <a:spAutoFit/>
          </a:bodyPr>
          <a:lstStyle/>
          <a:p>
            <a:pPr algn="ctr"/>
            <a:r>
              <a:rPr lang="en-US" altLang="zh-CN" dirty="0" smtClean="0"/>
              <a:t>BWD</a:t>
            </a:r>
            <a:endParaRPr lang="zh-CN" altLang="en-US" dirty="0"/>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093" y="3360914"/>
            <a:ext cx="4513906" cy="3349328"/>
          </a:xfrm>
          <a:prstGeom prst="rect">
            <a:avLst/>
          </a:prstGeom>
        </p:spPr>
      </p:pic>
    </p:spTree>
    <p:extLst>
      <p:ext uri="{BB962C8B-B14F-4D97-AF65-F5344CB8AC3E}">
        <p14:creationId xmlns:p14="http://schemas.microsoft.com/office/powerpoint/2010/main" val="2775832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46</a:t>
            </a:fld>
            <a:endParaRPr lang="zh-CN" altLang="en-US"/>
          </a:p>
        </p:txBody>
      </p:sp>
      <p:sp>
        <p:nvSpPr>
          <p:cNvPr id="3" name="Rectangle 2"/>
          <p:cNvSpPr txBox="1">
            <a:spLocks noChangeArrowheads="1"/>
          </p:cNvSpPr>
          <p:nvPr/>
        </p:nvSpPr>
        <p:spPr>
          <a:xfrm>
            <a:off x="381000" y="2011075"/>
            <a:ext cx="10972800" cy="1143000"/>
          </a:xfrm>
          <a:prstGeom prst="rect">
            <a:avLst/>
          </a:prstGeom>
        </p:spPr>
        <p:txBody>
          <a:bodyPr/>
          <a:lstStyle>
            <a:lvl1pPr algn="l" defTabSz="913742"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gn="ctr"/>
            <a:r>
              <a:rPr lang="en-US" altLang="zh-CN" dirty="0">
                <a:solidFill>
                  <a:srgbClr val="0000FF"/>
                </a:solidFill>
              </a:rPr>
              <a:t>Data analysis</a:t>
            </a:r>
          </a:p>
          <a:p>
            <a:pPr algn="ctr"/>
            <a:endParaRPr lang="en-US" altLang="zh-CN" b="1" dirty="0" smtClean="0">
              <a:solidFill>
                <a:srgbClr val="0000FF"/>
              </a:solidFill>
            </a:endParaRPr>
          </a:p>
          <a:p>
            <a:pPr algn="ctr"/>
            <a:r>
              <a:rPr lang="en-US" altLang="zh-CN" b="1" dirty="0" smtClean="0">
                <a:solidFill>
                  <a:srgbClr val="0000FF"/>
                </a:solidFill>
              </a:rPr>
              <a:t>--</a:t>
            </a:r>
            <a:r>
              <a:rPr lang="en-US" altLang="zh-CN" b="1" dirty="0" err="1" smtClean="0">
                <a:solidFill>
                  <a:srgbClr val="0000FF"/>
                </a:solidFill>
              </a:rPr>
              <a:t>denoising</a:t>
            </a:r>
            <a:endParaRPr lang="en-US" altLang="zh-CN" b="1" dirty="0">
              <a:solidFill>
                <a:srgbClr val="0000FF"/>
              </a:solidFill>
            </a:endParaRPr>
          </a:p>
        </p:txBody>
      </p:sp>
    </p:spTree>
    <p:extLst>
      <p:ext uri="{BB962C8B-B14F-4D97-AF65-F5344CB8AC3E}">
        <p14:creationId xmlns:p14="http://schemas.microsoft.com/office/powerpoint/2010/main" val="86281694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47</a:t>
            </a:fld>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38" y="1089890"/>
            <a:ext cx="10219428" cy="5768109"/>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336" y="116093"/>
            <a:ext cx="4268535" cy="1601872"/>
          </a:xfrm>
          <a:prstGeom prst="rect">
            <a:avLst/>
          </a:prstGeom>
        </p:spPr>
      </p:pic>
    </p:spTree>
    <p:extLst>
      <p:ext uri="{BB962C8B-B14F-4D97-AF65-F5344CB8AC3E}">
        <p14:creationId xmlns:p14="http://schemas.microsoft.com/office/powerpoint/2010/main" val="3195607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48</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25076" cy="68580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018" y="1819564"/>
            <a:ext cx="4908808" cy="3360645"/>
          </a:xfrm>
          <a:prstGeom prst="rect">
            <a:avLst/>
          </a:prstGeom>
        </p:spPr>
      </p:pic>
    </p:spTree>
    <p:extLst>
      <p:ext uri="{BB962C8B-B14F-4D97-AF65-F5344CB8AC3E}">
        <p14:creationId xmlns:p14="http://schemas.microsoft.com/office/powerpoint/2010/main" val="2819229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49</a:t>
            </a:fld>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607" y="0"/>
            <a:ext cx="7624311" cy="6858000"/>
          </a:xfrm>
          <a:prstGeom prst="rect">
            <a:avLst/>
          </a:prstGeom>
        </p:spPr>
      </p:pic>
    </p:spTree>
    <p:extLst>
      <p:ext uri="{BB962C8B-B14F-4D97-AF65-F5344CB8AC3E}">
        <p14:creationId xmlns:p14="http://schemas.microsoft.com/office/powerpoint/2010/main" val="302947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8044DAEE-9F56-4F58-AD9C-78970DAC40CF}" type="slidenum">
              <a:rPr lang="zh-CN" altLang="en-US" smtClean="0"/>
              <a:pPr>
                <a:defRPr/>
              </a:pPr>
              <a:t>5</a:t>
            </a:fld>
            <a:endParaRPr lang="en-US" altLang="zh-CN"/>
          </a:p>
        </p:txBody>
      </p:sp>
      <p:pic>
        <p:nvPicPr>
          <p:cNvPr id="6" name="Picture 6" descr="A 10 anni dalla prima rilevazione delle onde gravitazionali arriva l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365" y="3779139"/>
            <a:ext cx="5015346" cy="2942338"/>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9" y="2811446"/>
            <a:ext cx="4133514" cy="4046554"/>
          </a:xfrm>
          <a:prstGeom prst="rect">
            <a:avLst/>
          </a:prstGeom>
        </p:spPr>
      </p:pic>
      <p:pic>
        <p:nvPicPr>
          <p:cNvPr id="1026" name="Picture 2" descr="https://www.ligo.caltech.edu/system/avm_image_sqls/binaries/164/jpg_original/GWTC4-Events-Poster-Landscape-v3_2pt9_MB.jpg?17562344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2749" y="149742"/>
            <a:ext cx="4494449" cy="325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678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50</a:t>
            </a:fld>
            <a:endParaRPr lang="zh-CN"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6" y="17941"/>
            <a:ext cx="8390363" cy="3600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889" y="147873"/>
            <a:ext cx="3265117" cy="653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9808656" y="2265802"/>
            <a:ext cx="963038" cy="2237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841145" y="813875"/>
            <a:ext cx="963038" cy="2237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628761" y="3748391"/>
            <a:ext cx="1382949" cy="2237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80" y="3972127"/>
            <a:ext cx="23431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8712" y="3972127"/>
            <a:ext cx="231457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17133" y="6177058"/>
            <a:ext cx="2762655" cy="646331"/>
          </a:xfrm>
          <a:prstGeom prst="rect">
            <a:avLst/>
          </a:prstGeom>
          <a:noFill/>
        </p:spPr>
        <p:txBody>
          <a:bodyPr wrap="square" rtlCol="0">
            <a:spAutoFit/>
          </a:bodyPr>
          <a:lstStyle/>
          <a:p>
            <a:pPr algn="ctr"/>
            <a:r>
              <a:rPr lang="en-US" altLang="zh-CN" dirty="0"/>
              <a:t>Without the addition of BNS confusion noise</a:t>
            </a:r>
            <a:endParaRPr lang="zh-CN" altLang="en-US" dirty="0"/>
          </a:p>
        </p:txBody>
      </p:sp>
      <p:sp>
        <p:nvSpPr>
          <p:cNvPr id="7" name="TextBox 6"/>
          <p:cNvSpPr txBox="1"/>
          <p:nvPr/>
        </p:nvSpPr>
        <p:spPr>
          <a:xfrm>
            <a:off x="5136203" y="6157602"/>
            <a:ext cx="2305455" cy="646331"/>
          </a:xfrm>
          <a:prstGeom prst="rect">
            <a:avLst/>
          </a:prstGeom>
          <a:noFill/>
        </p:spPr>
        <p:txBody>
          <a:bodyPr wrap="square" rtlCol="0">
            <a:spAutoFit/>
          </a:bodyPr>
          <a:lstStyle/>
          <a:p>
            <a:pPr algn="ctr"/>
            <a:r>
              <a:rPr lang="en-US" altLang="zh-CN" dirty="0"/>
              <a:t>with the inclusion of BNS confusion noise</a:t>
            </a:r>
            <a:endParaRPr lang="zh-CN" altLang="en-US" dirty="0"/>
          </a:p>
        </p:txBody>
      </p:sp>
    </p:spTree>
    <p:extLst>
      <p:ext uri="{BB962C8B-B14F-4D97-AF65-F5344CB8AC3E}">
        <p14:creationId xmlns:p14="http://schemas.microsoft.com/office/powerpoint/2010/main" val="3743766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51</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49" y="96924"/>
            <a:ext cx="4971429" cy="1380952"/>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49" y="2268571"/>
            <a:ext cx="5252334" cy="2284957"/>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053" y="96924"/>
            <a:ext cx="6485714" cy="4952381"/>
          </a:xfrm>
          <a:prstGeom prst="rect">
            <a:avLst/>
          </a:prstGeom>
        </p:spPr>
      </p:pic>
      <p:sp>
        <p:nvSpPr>
          <p:cNvPr id="8" name="文本框 7"/>
          <p:cNvSpPr txBox="1"/>
          <p:nvPr/>
        </p:nvSpPr>
        <p:spPr>
          <a:xfrm>
            <a:off x="295564" y="5458691"/>
            <a:ext cx="11573163" cy="369332"/>
          </a:xfrm>
          <a:prstGeom prst="rect">
            <a:avLst/>
          </a:prstGeom>
          <a:noFill/>
        </p:spPr>
        <p:txBody>
          <a:bodyPr wrap="square" rtlCol="0">
            <a:spAutoFit/>
          </a:bodyPr>
          <a:lstStyle/>
          <a:p>
            <a:pPr algn="ctr"/>
            <a:r>
              <a:rPr lang="en-US" altLang="zh-CN" dirty="0" smtClean="0"/>
              <a:t>Transformer network + SPIIR idea</a:t>
            </a:r>
            <a:endParaRPr lang="zh-CN" altLang="en-US" dirty="0"/>
          </a:p>
        </p:txBody>
      </p:sp>
    </p:spTree>
    <p:extLst>
      <p:ext uri="{BB962C8B-B14F-4D97-AF65-F5344CB8AC3E}">
        <p14:creationId xmlns:p14="http://schemas.microsoft.com/office/powerpoint/2010/main" val="2108782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0399D1A-D296-42B7-916E-50FBDB540DBE}" type="slidenum">
              <a:rPr lang="zh-CN" altLang="en-US" smtClean="0"/>
              <a:t>52</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157" y="933234"/>
            <a:ext cx="8834100" cy="4774837"/>
          </a:xfrm>
          <a:prstGeom prst="rect">
            <a:avLst/>
          </a:prstGeom>
        </p:spPr>
      </p:pic>
      <p:sp>
        <p:nvSpPr>
          <p:cNvPr id="6" name="文本框 5"/>
          <p:cNvSpPr txBox="1"/>
          <p:nvPr/>
        </p:nvSpPr>
        <p:spPr>
          <a:xfrm>
            <a:off x="3528291" y="5987020"/>
            <a:ext cx="4488873" cy="369332"/>
          </a:xfrm>
          <a:prstGeom prst="rect">
            <a:avLst/>
          </a:prstGeom>
          <a:noFill/>
        </p:spPr>
        <p:txBody>
          <a:bodyPr wrap="square" rtlCol="0">
            <a:spAutoFit/>
          </a:bodyPr>
          <a:lstStyle/>
          <a:p>
            <a:pPr algn="ctr"/>
            <a:r>
              <a:rPr lang="en-US" altLang="zh-CN" dirty="0" smtClean="0"/>
              <a:t>SNR of GW170817 = 32.4</a:t>
            </a:r>
            <a:endParaRPr lang="zh-CN" altLang="en-US" dirty="0"/>
          </a:p>
        </p:txBody>
      </p:sp>
    </p:spTree>
    <p:extLst>
      <p:ext uri="{BB962C8B-B14F-4D97-AF65-F5344CB8AC3E}">
        <p14:creationId xmlns:p14="http://schemas.microsoft.com/office/powerpoint/2010/main" val="3647307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53</a:t>
            </a:fld>
            <a:endParaRPr lang="zh-CN" altLang="en-US"/>
          </a:p>
        </p:txBody>
      </p:sp>
      <p:sp>
        <p:nvSpPr>
          <p:cNvPr id="3" name="Rectangle 2"/>
          <p:cNvSpPr txBox="1">
            <a:spLocks noChangeArrowheads="1"/>
          </p:cNvSpPr>
          <p:nvPr/>
        </p:nvSpPr>
        <p:spPr>
          <a:xfrm>
            <a:off x="381000" y="2011075"/>
            <a:ext cx="10972800" cy="1143000"/>
          </a:xfrm>
          <a:prstGeom prst="rect">
            <a:avLst/>
          </a:prstGeom>
        </p:spPr>
        <p:txBody>
          <a:bodyPr/>
          <a:lstStyle>
            <a:lvl1pPr algn="l" defTabSz="913742"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gn="ctr"/>
            <a:r>
              <a:rPr lang="en-US" altLang="zh-CN" dirty="0">
                <a:solidFill>
                  <a:srgbClr val="0000FF"/>
                </a:solidFill>
              </a:rPr>
              <a:t>Data analysis</a:t>
            </a:r>
          </a:p>
          <a:p>
            <a:pPr algn="ctr"/>
            <a:endParaRPr lang="en-US" altLang="zh-CN" b="1" dirty="0" smtClean="0">
              <a:solidFill>
                <a:srgbClr val="0000FF"/>
              </a:solidFill>
            </a:endParaRPr>
          </a:p>
          <a:p>
            <a:pPr algn="ctr"/>
            <a:r>
              <a:rPr lang="en-US" altLang="zh-CN" b="1" dirty="0" smtClean="0">
                <a:solidFill>
                  <a:srgbClr val="0000FF"/>
                </a:solidFill>
              </a:rPr>
              <a:t>--parameter estimation</a:t>
            </a:r>
            <a:endParaRPr lang="en-US" altLang="zh-CN" b="1" dirty="0">
              <a:solidFill>
                <a:srgbClr val="0000FF"/>
              </a:solidFill>
            </a:endParaRPr>
          </a:p>
        </p:txBody>
      </p:sp>
    </p:spTree>
    <p:extLst>
      <p:ext uri="{BB962C8B-B14F-4D97-AF65-F5344CB8AC3E}">
        <p14:creationId xmlns:p14="http://schemas.microsoft.com/office/powerpoint/2010/main" val="224238058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
            <a:extLst>
              <a:ext uri="{FF2B5EF4-FFF2-40B4-BE49-F238E27FC236}">
                <a16:creationId xmlns:a16="http://schemas.microsoft.com/office/drawing/2014/main" xmlns="" id="{342F94C0-2A47-3448-AA4C-CBEDBFC54B7F}"/>
              </a:ext>
            </a:extLst>
          </p:cNvPr>
          <p:cNvPicPr>
            <a:picLocks noChangeAspect="1"/>
          </p:cNvPicPr>
          <p:nvPr/>
        </p:nvPicPr>
        <p:blipFill>
          <a:blip r:embed="rId3"/>
          <a:stretch>
            <a:fillRect/>
          </a:stretch>
        </p:blipFill>
        <p:spPr>
          <a:xfrm>
            <a:off x="425560" y="2280054"/>
            <a:ext cx="4994157" cy="2669435"/>
          </a:xfrm>
          <a:prstGeom prst="rect">
            <a:avLst/>
          </a:prstGeom>
        </p:spPr>
      </p:pic>
      <p:sp>
        <p:nvSpPr>
          <p:cNvPr id="2" name="文本框 1"/>
          <p:cNvSpPr txBox="1"/>
          <p:nvPr/>
        </p:nvSpPr>
        <p:spPr>
          <a:xfrm>
            <a:off x="1394691" y="387927"/>
            <a:ext cx="9735127" cy="646331"/>
          </a:xfrm>
          <a:prstGeom prst="rect">
            <a:avLst/>
          </a:prstGeom>
          <a:noFill/>
        </p:spPr>
        <p:txBody>
          <a:bodyPr wrap="square" rtlCol="0">
            <a:spAutoFit/>
          </a:bodyPr>
          <a:lstStyle/>
          <a:p>
            <a:pPr algn="ctr"/>
            <a:r>
              <a:rPr lang="en-US" altLang="zh-CN" sz="3600" dirty="0" smtClean="0">
                <a:solidFill>
                  <a:srgbClr val="0000FF"/>
                </a:solidFill>
              </a:rPr>
              <a:t>Parameter estimation problem</a:t>
            </a:r>
            <a:endParaRPr lang="zh-CN" altLang="en-US" sz="3600" dirty="0">
              <a:solidFill>
                <a:srgbClr val="0000FF"/>
              </a:solidFill>
            </a:endParaRPr>
          </a:p>
        </p:txBody>
      </p:sp>
      <p:pic>
        <p:nvPicPr>
          <p:cNvPr id="6" name="Picture 5" descr="(TATMURW%ZYTR(H`2Z7QW4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254" y="4218710"/>
            <a:ext cx="5080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mv"/>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9418" y="1704110"/>
            <a:ext cx="4470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109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1" name="组合 4"/>
          <p:cNvGrpSpPr>
            <a:grpSpLocks/>
          </p:cNvGrpSpPr>
          <p:nvPr/>
        </p:nvGrpSpPr>
        <p:grpSpPr bwMode="auto">
          <a:xfrm>
            <a:off x="7823200" y="990600"/>
            <a:ext cx="4184651" cy="5678488"/>
            <a:chOff x="304800" y="874592"/>
            <a:chExt cx="3138710" cy="5678608"/>
          </a:xfrm>
        </p:grpSpPr>
        <p:pic>
          <p:nvPicPr>
            <p:cNvPr id="32776"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13871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74592"/>
              <a:ext cx="3138710" cy="125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2" name="组合 3"/>
          <p:cNvGrpSpPr>
            <a:grpSpLocks/>
          </p:cNvGrpSpPr>
          <p:nvPr/>
        </p:nvGrpSpPr>
        <p:grpSpPr bwMode="auto">
          <a:xfrm>
            <a:off x="330201" y="2667001"/>
            <a:ext cx="7175500" cy="4094163"/>
            <a:chOff x="246888" y="1010642"/>
            <a:chExt cx="5381625" cy="4094758"/>
          </a:xfrm>
        </p:grpSpPr>
        <p:pic>
          <p:nvPicPr>
            <p:cNvPr id="32774"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888" y="3078163"/>
              <a:ext cx="5381625"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图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6888" y="1010642"/>
              <a:ext cx="5381625" cy="203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3"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0201" y="984250"/>
            <a:ext cx="71755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右箭头 2"/>
          <p:cNvSpPr/>
          <p:nvPr/>
        </p:nvSpPr>
        <p:spPr>
          <a:xfrm>
            <a:off x="1884218" y="3177532"/>
            <a:ext cx="221673" cy="508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105891" y="3246866"/>
            <a:ext cx="1209964" cy="369332"/>
          </a:xfrm>
          <a:prstGeom prst="rect">
            <a:avLst/>
          </a:prstGeom>
          <a:noFill/>
        </p:spPr>
        <p:txBody>
          <a:bodyPr wrap="square" rtlCol="0">
            <a:spAutoFit/>
          </a:bodyPr>
          <a:lstStyle/>
          <a:p>
            <a:r>
              <a:rPr lang="en-US" altLang="zh-CN" dirty="0" smtClean="0"/>
              <a:t>DINGO</a:t>
            </a:r>
            <a:endParaRPr lang="zh-CN" altLang="en-US" dirty="0"/>
          </a:p>
        </p:txBody>
      </p:sp>
    </p:spTree>
    <p:extLst>
      <p:ext uri="{BB962C8B-B14F-4D97-AF65-F5344CB8AC3E}">
        <p14:creationId xmlns:p14="http://schemas.microsoft.com/office/powerpoint/2010/main" val="49664867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56</a:t>
            </a:fld>
            <a:endParaRPr lang="zh-CN" altLang="en-US"/>
          </a:p>
        </p:txBody>
      </p:sp>
      <p:sp>
        <p:nvSpPr>
          <p:cNvPr id="3" name="Rectangle 3"/>
          <p:cNvSpPr txBox="1">
            <a:spLocks noChangeArrowheads="1"/>
          </p:cNvSpPr>
          <p:nvPr/>
        </p:nvSpPr>
        <p:spPr>
          <a:xfrm>
            <a:off x="457199" y="152400"/>
            <a:ext cx="11393055" cy="1143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defRPr/>
            </a:pPr>
            <a:r>
              <a:rPr lang="en-US" altLang="zh-CN" kern="0" dirty="0" smtClean="0">
                <a:solidFill>
                  <a:srgbClr val="0000FF"/>
                </a:solidFill>
                <a:ea typeface="宋体" panose="02010600030101010101" pitchFamily="2" charset="-122"/>
              </a:rPr>
              <a:t>Normalizing flow</a:t>
            </a:r>
          </a:p>
        </p:txBody>
      </p:sp>
      <p:sp>
        <p:nvSpPr>
          <p:cNvPr id="4" name="文本框 3"/>
          <p:cNvSpPr txBox="1">
            <a:spLocks noChangeArrowheads="1"/>
          </p:cNvSpPr>
          <p:nvPr/>
        </p:nvSpPr>
        <p:spPr bwMode="auto">
          <a:xfrm>
            <a:off x="2586185" y="1369288"/>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dirty="0" smtClean="0">
                <a:ea typeface="宋体" panose="02010600030101010101" pitchFamily="2" charset="-122"/>
              </a:rPr>
              <a:t>Train</a:t>
            </a:r>
            <a:endParaRPr lang="zh-CN" altLang="en-US" dirty="0">
              <a:ea typeface="宋体" panose="02010600030101010101" pitchFamily="2" charset="-122"/>
            </a:endParaRPr>
          </a:p>
        </p:txBody>
      </p:sp>
      <p:sp>
        <p:nvSpPr>
          <p:cNvPr id="5" name="文本框 6"/>
          <p:cNvSpPr txBox="1">
            <a:spLocks noChangeArrowheads="1"/>
          </p:cNvSpPr>
          <p:nvPr/>
        </p:nvSpPr>
        <p:spPr bwMode="auto">
          <a:xfrm>
            <a:off x="7462984" y="1369288"/>
            <a:ext cx="157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dirty="0" smtClean="0">
                <a:ea typeface="宋体" panose="02010600030101010101" pitchFamily="2" charset="-122"/>
              </a:rPr>
              <a:t>Test and use</a:t>
            </a:r>
            <a:endParaRPr lang="zh-CN" altLang="en-US" dirty="0">
              <a:ea typeface="宋体" panose="02010600030101010101" pitchFamily="2" charset="-122"/>
            </a:endParaRPr>
          </a:p>
        </p:txBody>
      </p:sp>
      <p:pic>
        <p:nvPicPr>
          <p:cNvPr id="6"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5810" y="2923451"/>
            <a:ext cx="22383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下箭头 9"/>
          <p:cNvSpPr>
            <a:spLocks noChangeArrowheads="1"/>
          </p:cNvSpPr>
          <p:nvPr/>
        </p:nvSpPr>
        <p:spPr bwMode="auto">
          <a:xfrm rot="10800000">
            <a:off x="4367360" y="3714026"/>
            <a:ext cx="228600" cy="434975"/>
          </a:xfrm>
          <a:prstGeom prst="downArrow">
            <a:avLst>
              <a:gd name="adj1" fmla="val 50000"/>
              <a:gd name="adj2" fmla="val 50106"/>
            </a:avLst>
          </a:prstGeom>
          <a:solidFill>
            <a:schemeClr val="tx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8" name="右箭头 12"/>
          <p:cNvSpPr>
            <a:spLocks noChangeArrowheads="1"/>
          </p:cNvSpPr>
          <p:nvPr/>
        </p:nvSpPr>
        <p:spPr bwMode="auto">
          <a:xfrm rot="10800000">
            <a:off x="2640160" y="3188563"/>
            <a:ext cx="719138" cy="300038"/>
          </a:xfrm>
          <a:prstGeom prst="rightArrow">
            <a:avLst>
              <a:gd name="adj1" fmla="val 50000"/>
              <a:gd name="adj2" fmla="val 50000"/>
            </a:avLst>
          </a:prstGeom>
          <a:solidFill>
            <a:schemeClr val="tx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9" name="下箭头 14"/>
          <p:cNvSpPr>
            <a:spLocks noChangeArrowheads="1"/>
          </p:cNvSpPr>
          <p:nvPr/>
        </p:nvSpPr>
        <p:spPr bwMode="auto">
          <a:xfrm>
            <a:off x="4386410" y="2475776"/>
            <a:ext cx="228600" cy="433387"/>
          </a:xfrm>
          <a:prstGeom prst="downArrow">
            <a:avLst>
              <a:gd name="adj1" fmla="val 50000"/>
              <a:gd name="adj2" fmla="val 49924"/>
            </a:avLst>
          </a:prstGeom>
          <a:solidFill>
            <a:schemeClr val="tx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0" name="下箭头 17"/>
          <p:cNvSpPr>
            <a:spLocks noChangeArrowheads="1"/>
          </p:cNvSpPr>
          <p:nvPr/>
        </p:nvSpPr>
        <p:spPr bwMode="auto">
          <a:xfrm>
            <a:off x="9015560" y="3714026"/>
            <a:ext cx="228600" cy="434975"/>
          </a:xfrm>
          <a:prstGeom prst="downArrow">
            <a:avLst>
              <a:gd name="adj1" fmla="val 50000"/>
              <a:gd name="adj2" fmla="val 50106"/>
            </a:avLst>
          </a:prstGeom>
          <a:solidFill>
            <a:schemeClr val="tx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1" name="右箭头 19"/>
          <p:cNvSpPr>
            <a:spLocks noChangeArrowheads="1"/>
          </p:cNvSpPr>
          <p:nvPr/>
        </p:nvSpPr>
        <p:spPr bwMode="auto">
          <a:xfrm>
            <a:off x="7324873" y="3188563"/>
            <a:ext cx="719137" cy="300038"/>
          </a:xfrm>
          <a:prstGeom prst="rightArrow">
            <a:avLst>
              <a:gd name="adj1" fmla="val 50000"/>
              <a:gd name="adj2" fmla="val 50000"/>
            </a:avLst>
          </a:prstGeom>
          <a:solidFill>
            <a:schemeClr val="tx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zh-CN" altLang="en-US">
              <a:ea typeface="宋体" panose="02010600030101010101" pitchFamily="2" charset="-122"/>
            </a:endParaRPr>
          </a:p>
        </p:txBody>
      </p:sp>
      <p:pic>
        <p:nvPicPr>
          <p:cNvPr id="12"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4548" y="1826488"/>
            <a:ext cx="11906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下箭头 21"/>
          <p:cNvSpPr>
            <a:spLocks noChangeArrowheads="1"/>
          </p:cNvSpPr>
          <p:nvPr/>
        </p:nvSpPr>
        <p:spPr bwMode="auto">
          <a:xfrm>
            <a:off x="9034610" y="2475776"/>
            <a:ext cx="228600" cy="433387"/>
          </a:xfrm>
          <a:prstGeom prst="downArrow">
            <a:avLst>
              <a:gd name="adj1" fmla="val 50000"/>
              <a:gd name="adj2" fmla="val 49924"/>
            </a:avLst>
          </a:prstGeom>
          <a:solidFill>
            <a:schemeClr val="tx1"/>
          </a:soli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4" name="文本框 23"/>
          <p:cNvSpPr txBox="1">
            <a:spLocks noChangeArrowheads="1"/>
          </p:cNvSpPr>
          <p:nvPr/>
        </p:nvSpPr>
        <p:spPr bwMode="auto">
          <a:xfrm>
            <a:off x="3424385" y="418868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dirty="0" smtClean="0">
                <a:ea typeface="宋体" panose="02010600030101010101" pitchFamily="2" charset="-122"/>
              </a:rPr>
              <a:t>random </a:t>
            </a:r>
            <a:r>
              <a:rPr lang="en-US" altLang="zh-CN" i="1" dirty="0" smtClean="0">
                <a:ea typeface="宋体" panose="02010600030101010101" pitchFamily="2" charset="-122"/>
              </a:rPr>
              <a:t>x</a:t>
            </a:r>
            <a:endParaRPr lang="zh-CN" altLang="en-US" i="1" dirty="0">
              <a:ea typeface="宋体" panose="02010600030101010101" pitchFamily="2" charset="-122"/>
            </a:endParaRPr>
          </a:p>
        </p:txBody>
      </p:sp>
      <p:sp>
        <p:nvSpPr>
          <p:cNvPr id="15" name="文本框 25"/>
          <p:cNvSpPr txBox="1">
            <a:spLocks noChangeArrowheads="1"/>
          </p:cNvSpPr>
          <p:nvPr/>
        </p:nvSpPr>
        <p:spPr bwMode="auto">
          <a:xfrm>
            <a:off x="3359298" y="1750288"/>
            <a:ext cx="23764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dirty="0">
                <a:ea typeface="宋体" panose="02010600030101010101" pitchFamily="2" charset="-122"/>
              </a:rPr>
              <a:t>y = </a:t>
            </a:r>
            <a:r>
              <a:rPr lang="en-US" altLang="zh-CN" dirty="0" smtClean="0">
                <a:ea typeface="宋体" panose="02010600030101010101" pitchFamily="2" charset="-122"/>
              </a:rPr>
              <a:t>noise n + signal x</a:t>
            </a:r>
            <a:endParaRPr lang="en-US" altLang="zh-CN" dirty="0">
              <a:ea typeface="宋体" panose="02010600030101010101" pitchFamily="2" charset="-122"/>
            </a:endParaRPr>
          </a:p>
          <a:p>
            <a:pPr algn="ctr"/>
            <a:r>
              <a:rPr lang="en-US" altLang="zh-CN" dirty="0" smtClean="0">
                <a:ea typeface="宋体" panose="02010600030101010101" pitchFamily="2" charset="-122"/>
              </a:rPr>
              <a:t>(random </a:t>
            </a:r>
            <a:r>
              <a:rPr lang="en-US" altLang="zh-CN" i="1" dirty="0" smtClean="0">
                <a:ea typeface="宋体" panose="02010600030101010101" pitchFamily="2" charset="-122"/>
              </a:rPr>
              <a:t>x</a:t>
            </a:r>
            <a:r>
              <a:rPr lang="en-US" altLang="zh-CN" dirty="0">
                <a:ea typeface="宋体" panose="02010600030101010101" pitchFamily="2" charset="-122"/>
              </a:rPr>
              <a:t>)</a:t>
            </a:r>
            <a:endParaRPr lang="zh-CN" altLang="en-US" dirty="0">
              <a:ea typeface="宋体" panose="02010600030101010101" pitchFamily="2" charset="-122"/>
            </a:endParaRPr>
          </a:p>
        </p:txBody>
      </p:sp>
      <p:sp>
        <p:nvSpPr>
          <p:cNvPr id="16" name="文本框 26"/>
          <p:cNvSpPr txBox="1">
            <a:spLocks noChangeArrowheads="1"/>
          </p:cNvSpPr>
          <p:nvPr/>
        </p:nvSpPr>
        <p:spPr bwMode="auto">
          <a:xfrm>
            <a:off x="1262210" y="3009176"/>
            <a:ext cx="1476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dirty="0" smtClean="0">
                <a:ea typeface="宋体" panose="02010600030101010101" pitchFamily="2" charset="-122"/>
              </a:rPr>
              <a:t>Prior distribution </a:t>
            </a:r>
            <a:r>
              <a:rPr lang="en-US" altLang="zh-CN" i="1" dirty="0" smtClean="0">
                <a:ea typeface="宋体" panose="02010600030101010101" pitchFamily="2" charset="-122"/>
              </a:rPr>
              <a:t>z</a:t>
            </a:r>
            <a:endParaRPr lang="zh-CN" altLang="en-US" i="1" dirty="0">
              <a:ea typeface="宋体" panose="02010600030101010101" pitchFamily="2" charset="-122"/>
            </a:endParaRPr>
          </a:p>
        </p:txBody>
      </p:sp>
      <p:sp>
        <p:nvSpPr>
          <p:cNvPr id="17" name="文本框 27"/>
          <p:cNvSpPr txBox="1">
            <a:spLocks noChangeArrowheads="1"/>
          </p:cNvSpPr>
          <p:nvPr/>
        </p:nvSpPr>
        <p:spPr bwMode="auto">
          <a:xfrm>
            <a:off x="5910410" y="3009176"/>
            <a:ext cx="1476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dirty="0" smtClean="0">
                <a:ea typeface="宋体" panose="02010600030101010101" pitchFamily="2" charset="-122"/>
              </a:rPr>
              <a:t>Prior distribution </a:t>
            </a:r>
            <a:r>
              <a:rPr lang="en-US" altLang="zh-CN" i="1" dirty="0" smtClean="0">
                <a:ea typeface="宋体" panose="02010600030101010101" pitchFamily="2" charset="-122"/>
              </a:rPr>
              <a:t>z</a:t>
            </a:r>
            <a:endParaRPr lang="zh-CN" altLang="en-US" i="1" dirty="0">
              <a:ea typeface="宋体" panose="02010600030101010101" pitchFamily="2" charset="-122"/>
            </a:endParaRPr>
          </a:p>
        </p:txBody>
      </p:sp>
      <p:sp>
        <p:nvSpPr>
          <p:cNvPr id="18" name="下箭头 24"/>
          <p:cNvSpPr>
            <a:spLocks noChangeArrowheads="1"/>
          </p:cNvSpPr>
          <p:nvPr/>
        </p:nvSpPr>
        <p:spPr bwMode="auto">
          <a:xfrm>
            <a:off x="8986985" y="4645888"/>
            <a:ext cx="304800" cy="457200"/>
          </a:xfrm>
          <a:prstGeom prst="downArrow">
            <a:avLst>
              <a:gd name="adj1" fmla="val 50000"/>
              <a:gd name="adj2" fmla="val 50000"/>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zh-CN" altLang="en-US">
              <a:ea typeface="宋体" panose="02010600030101010101" pitchFamily="2" charset="-122"/>
            </a:endParaRPr>
          </a:p>
        </p:txBody>
      </p:sp>
      <p:sp>
        <p:nvSpPr>
          <p:cNvPr id="19" name="文本框 30"/>
          <p:cNvSpPr txBox="1">
            <a:spLocks noChangeArrowheads="1"/>
          </p:cNvSpPr>
          <p:nvPr/>
        </p:nvSpPr>
        <p:spPr bwMode="auto">
          <a:xfrm>
            <a:off x="8404373" y="5142776"/>
            <a:ext cx="1497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dirty="0" smtClean="0">
                <a:ea typeface="宋体" panose="02010600030101010101" pitchFamily="2" charset="-122"/>
              </a:rPr>
              <a:t>Posterior distribution</a:t>
            </a:r>
            <a:endParaRPr lang="zh-CN" altLang="en-US" i="1" dirty="0">
              <a:ea typeface="宋体" panose="02010600030101010101" pitchFamily="2" charset="-122"/>
            </a:endParaRPr>
          </a:p>
        </p:txBody>
      </p:sp>
      <p:cxnSp>
        <p:nvCxnSpPr>
          <p:cNvPr id="20" name="直接连接符 5"/>
          <p:cNvCxnSpPr>
            <a:cxnSpLocks noChangeShapeType="1"/>
          </p:cNvCxnSpPr>
          <p:nvPr/>
        </p:nvCxnSpPr>
        <p:spPr bwMode="auto">
          <a:xfrm>
            <a:off x="5872745" y="1251532"/>
            <a:ext cx="3175" cy="5516562"/>
          </a:xfrm>
          <a:prstGeom prst="line">
            <a:avLst/>
          </a:prstGeom>
          <a:noFill/>
          <a:ln w="63500" algn="ctr">
            <a:solidFill>
              <a:schemeClr val="tx1"/>
            </a:solidFill>
            <a:round/>
            <a:headEnd/>
            <a:tailEnd/>
          </a:ln>
          <a:extLst>
            <a:ext uri="{909E8E84-426E-40DD-AFC4-6F175D3DCCD1}">
              <a14:hiddenFill xmlns:a14="http://schemas.microsoft.com/office/drawing/2010/main">
                <a:noFill/>
              </a14:hiddenFill>
            </a:ext>
          </a:extLst>
        </p:spPr>
      </p:cxnSp>
      <p:sp>
        <p:nvSpPr>
          <p:cNvPr id="21" name="文本框 23"/>
          <p:cNvSpPr txBox="1">
            <a:spLocks noChangeArrowheads="1"/>
          </p:cNvSpPr>
          <p:nvPr/>
        </p:nvSpPr>
        <p:spPr bwMode="auto">
          <a:xfrm>
            <a:off x="8007068" y="4149001"/>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dirty="0" smtClean="0">
                <a:ea typeface="宋体" panose="02010600030101010101" pitchFamily="2" charset="-122"/>
              </a:rPr>
              <a:t>random </a:t>
            </a:r>
            <a:r>
              <a:rPr lang="en-US" altLang="zh-CN" i="1" dirty="0" smtClean="0">
                <a:ea typeface="宋体" panose="02010600030101010101" pitchFamily="2" charset="-122"/>
              </a:rPr>
              <a:t>x</a:t>
            </a:r>
            <a:endParaRPr lang="zh-CN" altLang="en-US" i="1" dirty="0">
              <a:ea typeface="宋体" panose="02010600030101010101" pitchFamily="2" charset="-122"/>
            </a:endParaRPr>
          </a:p>
        </p:txBody>
      </p:sp>
      <p:pic>
        <p:nvPicPr>
          <p:cNvPr id="22" name="图片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7698" y="2948851"/>
            <a:ext cx="22383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1978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20" y="3637802"/>
            <a:ext cx="11102109" cy="3169935"/>
          </a:xfrm>
          <a:prstGeom prst="rect">
            <a:avLst/>
          </a:prstGeom>
        </p:spPr>
      </p:pic>
      <p:pic>
        <p:nvPicPr>
          <p:cNvPr id="31746"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5259" y="110885"/>
            <a:ext cx="6843816" cy="511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文本框 2"/>
          <p:cNvSpPr txBox="1">
            <a:spLocks noChangeArrowheads="1"/>
          </p:cNvSpPr>
          <p:nvPr/>
        </p:nvSpPr>
        <p:spPr bwMode="auto">
          <a:xfrm>
            <a:off x="7906327" y="575507"/>
            <a:ext cx="347287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zh-CN" dirty="0" smtClean="0">
                <a:ea typeface="宋体" charset="-122"/>
              </a:rPr>
              <a:t>Posterior distribution comparison to MCMC for GW150914, Normalization flow can complete the work in </a:t>
            </a:r>
            <a:r>
              <a:rPr lang="en-US" altLang="zh-CN" dirty="0" err="1" smtClean="0">
                <a:ea typeface="宋体" charset="-122"/>
              </a:rPr>
              <a:t>miniseconds</a:t>
            </a:r>
            <a:endParaRPr lang="en-US" altLang="zh-CN" dirty="0">
              <a:ea typeface="宋体" charset="-122"/>
            </a:endParaRPr>
          </a:p>
        </p:txBody>
      </p:sp>
    </p:spTree>
    <p:extLst>
      <p:ext uri="{BB962C8B-B14F-4D97-AF65-F5344CB8AC3E}">
        <p14:creationId xmlns:p14="http://schemas.microsoft.com/office/powerpoint/2010/main" val="68124186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58</a:t>
            </a:fld>
            <a:endParaRPr lang="zh-CN" altLang="en-US"/>
          </a:p>
        </p:txBody>
      </p:sp>
      <p:sp>
        <p:nvSpPr>
          <p:cNvPr id="3" name="Rectangle 2"/>
          <p:cNvSpPr txBox="1">
            <a:spLocks noChangeArrowheads="1"/>
          </p:cNvSpPr>
          <p:nvPr/>
        </p:nvSpPr>
        <p:spPr>
          <a:xfrm>
            <a:off x="381000" y="2011075"/>
            <a:ext cx="10972800" cy="1143000"/>
          </a:xfrm>
          <a:prstGeom prst="rect">
            <a:avLst/>
          </a:prstGeom>
        </p:spPr>
        <p:txBody>
          <a:bodyPr/>
          <a:lstStyle>
            <a:lvl1pPr algn="l" defTabSz="913742"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gn="ctr"/>
            <a:r>
              <a:rPr lang="en-US" altLang="zh-CN" dirty="0">
                <a:solidFill>
                  <a:srgbClr val="0000FF"/>
                </a:solidFill>
              </a:rPr>
              <a:t>Data analysis</a:t>
            </a:r>
          </a:p>
          <a:p>
            <a:pPr algn="ctr"/>
            <a:endParaRPr lang="en-US" altLang="zh-CN" b="1" dirty="0" smtClean="0">
              <a:solidFill>
                <a:srgbClr val="0000FF"/>
              </a:solidFill>
            </a:endParaRPr>
          </a:p>
          <a:p>
            <a:pPr algn="ctr"/>
            <a:r>
              <a:rPr lang="en-US" altLang="zh-CN" b="1" dirty="0" smtClean="0">
                <a:solidFill>
                  <a:srgbClr val="0000FF"/>
                </a:solidFill>
              </a:rPr>
              <a:t>--</a:t>
            </a:r>
            <a:r>
              <a:rPr lang="en-US" altLang="zh-CN" b="1" dirty="0" smtClean="0">
                <a:solidFill>
                  <a:srgbClr val="0000FF"/>
                </a:solidFill>
              </a:rPr>
              <a:t>treating overlapping signals</a:t>
            </a:r>
            <a:endParaRPr lang="en-US" altLang="zh-CN" b="1" dirty="0">
              <a:solidFill>
                <a:srgbClr val="0000FF"/>
              </a:solidFill>
            </a:endParaRPr>
          </a:p>
        </p:txBody>
      </p:sp>
    </p:spTree>
    <p:extLst>
      <p:ext uri="{BB962C8B-B14F-4D97-AF65-F5344CB8AC3E}">
        <p14:creationId xmlns:p14="http://schemas.microsoft.com/office/powerpoint/2010/main" val="79149122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59</a:t>
            </a:fld>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275" y="293254"/>
            <a:ext cx="956945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0119" y="3297662"/>
            <a:ext cx="10690698" cy="1938992"/>
          </a:xfrm>
          <a:prstGeom prst="rect">
            <a:avLst/>
          </a:prstGeom>
          <a:noFill/>
        </p:spPr>
        <p:txBody>
          <a:bodyPr wrap="square" rtlCol="0">
            <a:spAutoFit/>
          </a:bodyPr>
          <a:lstStyle/>
          <a:p>
            <a:pPr algn="ctr"/>
            <a:r>
              <a:rPr lang="en-US" altLang="zh-CN" sz="2000" dirty="0"/>
              <a:t>there are large biases in the PE when the frequency evolutions of the two signals overlap to a large </a:t>
            </a:r>
            <a:r>
              <a:rPr lang="en-US" altLang="zh-CN" sz="2000" dirty="0" smtClean="0"/>
              <a:t>extent</a:t>
            </a:r>
          </a:p>
          <a:p>
            <a:endParaRPr lang="en-US" altLang="zh-CN" sz="2000" dirty="0"/>
          </a:p>
          <a:p>
            <a:pPr algn="ctr"/>
            <a:r>
              <a:rPr lang="en-US" altLang="zh-CN" sz="2000" dirty="0"/>
              <a:t>For the whole parameter space, the existence of large biases is common, but biases are more likely to occur when the masses of the two signals, especially the chirp masses, are close</a:t>
            </a:r>
            <a:endParaRPr lang="zh-CN" altLang="en-US" sz="2000" dirty="0"/>
          </a:p>
        </p:txBody>
      </p:sp>
      <p:sp>
        <p:nvSpPr>
          <p:cNvPr id="4" name="下箭头 3"/>
          <p:cNvSpPr/>
          <p:nvPr/>
        </p:nvSpPr>
        <p:spPr>
          <a:xfrm>
            <a:off x="5671221" y="5295022"/>
            <a:ext cx="710120" cy="327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710119" y="5622589"/>
            <a:ext cx="10525328" cy="369332"/>
          </a:xfrm>
          <a:prstGeom prst="rect">
            <a:avLst/>
          </a:prstGeom>
          <a:noFill/>
        </p:spPr>
        <p:txBody>
          <a:bodyPr wrap="square" rtlCol="0">
            <a:spAutoFit/>
          </a:bodyPr>
          <a:lstStyle/>
          <a:p>
            <a:pPr algn="ctr"/>
            <a:r>
              <a:rPr lang="en-US" altLang="zh-CN" dirty="0" smtClean="0"/>
              <a:t>Subjecting one by one is dangerous</a:t>
            </a:r>
            <a:r>
              <a:rPr lang="zh-CN" altLang="en-US" dirty="0" smtClean="0"/>
              <a:t>！</a:t>
            </a:r>
            <a:endParaRPr lang="zh-CN" altLang="en-US" dirty="0"/>
          </a:p>
        </p:txBody>
      </p:sp>
    </p:spTree>
    <p:extLst>
      <p:ext uri="{BB962C8B-B14F-4D97-AF65-F5344CB8AC3E}">
        <p14:creationId xmlns:p14="http://schemas.microsoft.com/office/powerpoint/2010/main" val="346689944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xfrm>
            <a:off x="609600" y="274638"/>
            <a:ext cx="10972800" cy="1143000"/>
          </a:xfrm>
        </p:spPr>
        <p:txBody>
          <a:bodyPr/>
          <a:lstStyle/>
          <a:p>
            <a:pPr lvl="0" algn="ctr"/>
            <a:r>
              <a:rPr lang="en-US" altLang="zh-CN" b="1" dirty="0" smtClean="0">
                <a:solidFill>
                  <a:srgbClr val="0000FF"/>
                </a:solidFill>
              </a:rPr>
              <a:t>Achievements of ongoing GW detection</a:t>
            </a:r>
            <a:endParaRPr lang="en-US" altLang="zh-CN" dirty="0" smtClean="0">
              <a:solidFill>
                <a:srgbClr val="0000FF"/>
              </a:solidFill>
              <a:ea typeface="宋体" charset="-122"/>
            </a:endParaRPr>
          </a:p>
        </p:txBody>
      </p:sp>
      <p:sp>
        <p:nvSpPr>
          <p:cNvPr id="7" name="文本框 6"/>
          <p:cNvSpPr txBox="1"/>
          <p:nvPr/>
        </p:nvSpPr>
        <p:spPr>
          <a:xfrm>
            <a:off x="2105890" y="5840729"/>
            <a:ext cx="6918037" cy="369332"/>
          </a:xfrm>
          <a:prstGeom prst="rect">
            <a:avLst/>
          </a:prstGeom>
          <a:noFill/>
        </p:spPr>
        <p:txBody>
          <a:bodyPr wrap="square" rtlCol="0">
            <a:spAutoFit/>
          </a:bodyPr>
          <a:lstStyle/>
          <a:p>
            <a:pPr algn="ctr"/>
            <a:r>
              <a:rPr lang="en-US" altLang="zh-CN" dirty="0" smtClean="0"/>
              <a:t>Evidence of SGWBs has been detected</a:t>
            </a:r>
          </a:p>
        </p:txBody>
      </p:sp>
      <p:pic>
        <p:nvPicPr>
          <p:cNvPr id="1026" name="Picture 2" descr="Główny dowód na fale grawitacyjne NanoHert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32" y="1048308"/>
            <a:ext cx="8207875" cy="461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6636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60</a:t>
            </a:fld>
            <a:endParaRPr lang="zh-CN"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003" y="47219"/>
            <a:ext cx="8189913"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5270" y="3512597"/>
            <a:ext cx="4446855" cy="334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959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61</a:t>
            </a:fld>
            <a:endParaRPr lang="zh-CN"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255" y="917947"/>
            <a:ext cx="3874824" cy="50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29" y="1741250"/>
            <a:ext cx="5704426" cy="419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1356" y="1826145"/>
            <a:ext cx="5450766" cy="402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40571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62</a:t>
            </a:fld>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4242"/>
            <a:ext cx="5810350" cy="385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586" y="1691246"/>
            <a:ext cx="5649494" cy="3751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70434" y="5924145"/>
            <a:ext cx="9377464" cy="369332"/>
          </a:xfrm>
          <a:prstGeom prst="rect">
            <a:avLst/>
          </a:prstGeom>
          <a:noFill/>
        </p:spPr>
        <p:txBody>
          <a:bodyPr wrap="square" rtlCol="0">
            <a:spAutoFit/>
          </a:bodyPr>
          <a:lstStyle/>
          <a:p>
            <a:pPr algn="ctr"/>
            <a:r>
              <a:rPr lang="en-US" altLang="zh-CN" dirty="0" smtClean="0"/>
              <a:t>The earlier arrived signal is called A. The difference means B-A</a:t>
            </a:r>
            <a:endParaRPr lang="zh-CN" altLang="en-US" dirty="0"/>
          </a:p>
        </p:txBody>
      </p:sp>
    </p:spTree>
    <p:extLst>
      <p:ext uri="{BB962C8B-B14F-4D97-AF65-F5344CB8AC3E}">
        <p14:creationId xmlns:p14="http://schemas.microsoft.com/office/powerpoint/2010/main" val="8288979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solidFill>
                  <a:srgbClr val="0000FF"/>
                </a:solidFill>
              </a:rPr>
              <a:t>Summary</a:t>
            </a:r>
            <a:endParaRPr lang="zh-CN" altLang="en-US" dirty="0">
              <a:solidFill>
                <a:srgbClr val="0000FF"/>
              </a:solidFill>
            </a:endParaRPr>
          </a:p>
        </p:txBody>
      </p:sp>
      <p:sp>
        <p:nvSpPr>
          <p:cNvPr id="3" name="灯片编号占位符 2"/>
          <p:cNvSpPr>
            <a:spLocks noGrp="1"/>
          </p:cNvSpPr>
          <p:nvPr>
            <p:ph type="sldNum" sz="quarter" idx="12"/>
          </p:nvPr>
        </p:nvSpPr>
        <p:spPr/>
        <p:txBody>
          <a:bodyPr/>
          <a:lstStyle/>
          <a:p>
            <a:fld id="{D0399D1A-D296-42B7-916E-50FBDB540DBE}" type="slidenum">
              <a:rPr lang="zh-CN" altLang="en-US" smtClean="0"/>
              <a:t>63</a:t>
            </a:fld>
            <a:endParaRPr lang="zh-CN" altLang="en-US"/>
          </a:p>
        </p:txBody>
      </p:sp>
      <p:sp>
        <p:nvSpPr>
          <p:cNvPr id="4" name="内容占位符 3"/>
          <p:cNvSpPr>
            <a:spLocks noGrp="1"/>
          </p:cNvSpPr>
          <p:nvPr>
            <p:ph sz="quarter" idx="13"/>
          </p:nvPr>
        </p:nvSpPr>
        <p:spPr/>
        <p:txBody>
          <a:bodyPr/>
          <a:lstStyle/>
          <a:p>
            <a:r>
              <a:rPr lang="en-US" altLang="zh-CN" dirty="0" smtClean="0"/>
              <a:t>P</a:t>
            </a:r>
            <a:r>
              <a:rPr lang="en-US" altLang="zh-CN" dirty="0" smtClean="0">
                <a:sym typeface="Wingdings" panose="05000000000000000000" pitchFamily="2" charset="2"/>
              </a:rPr>
              <a:t>owerful: promising to solve every tough problems in GW data analysis</a:t>
            </a:r>
            <a:endParaRPr lang="en-US" altLang="zh-CN" dirty="0" smtClean="0">
              <a:sym typeface="Wingdings" panose="05000000000000000000" pitchFamily="2" charset="2"/>
            </a:endParaRPr>
          </a:p>
          <a:p>
            <a:endParaRPr lang="en-US" altLang="zh-CN" dirty="0">
              <a:sym typeface="Wingdings" panose="05000000000000000000" pitchFamily="2" charset="2"/>
            </a:endParaRPr>
          </a:p>
          <a:p>
            <a:r>
              <a:rPr lang="en-US" altLang="zh-CN" dirty="0" smtClean="0">
                <a:sym typeface="Wingdings" panose="05000000000000000000" pitchFamily="2" charset="2"/>
              </a:rPr>
              <a:t>How to make it independent and trustable?</a:t>
            </a:r>
            <a:endParaRPr lang="zh-CN" altLang="en-US" dirty="0"/>
          </a:p>
        </p:txBody>
      </p:sp>
    </p:spTree>
    <p:extLst>
      <p:ext uri="{BB962C8B-B14F-4D97-AF65-F5344CB8AC3E}">
        <p14:creationId xmlns:p14="http://schemas.microsoft.com/office/powerpoint/2010/main" val="2160124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7</a:t>
            </a:fld>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71" y="368300"/>
            <a:ext cx="6035675" cy="611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753" y="1257568"/>
            <a:ext cx="5273361" cy="4448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04034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017A09D4-E3AB-4211-9CA4-CB4EA06C7A95}" type="slidenum">
              <a:rPr lang="zh-CN" altLang="en-US" smtClean="0"/>
              <a:t>8</a:t>
            </a:fld>
            <a:endParaRPr lang="zh-CN" altLang="en-US"/>
          </a:p>
        </p:txBody>
      </p:sp>
      <p:pic>
        <p:nvPicPr>
          <p:cNvPr id="1026" name="Picture 2" descr="A diagram illustrating the gravitational wave 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732" y="55248"/>
            <a:ext cx="8940658" cy="670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00505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464" y="1731571"/>
            <a:ext cx="11478245" cy="1200329"/>
          </a:xfrm>
          <a:prstGeom prst="rect">
            <a:avLst/>
          </a:prstGeom>
          <a:noFill/>
        </p:spPr>
        <p:txBody>
          <a:bodyPr wrap="square" rtlCol="0">
            <a:spAutoFit/>
          </a:bodyPr>
          <a:lstStyle/>
          <a:p>
            <a:r>
              <a:rPr lang="en-US" altLang="zh-CN" sz="3600" dirty="0" smtClean="0"/>
              <a:t>100s events </a:t>
            </a:r>
            <a:r>
              <a:rPr lang="en-US" altLang="zh-CN" sz="3600" dirty="0" smtClean="0">
                <a:sym typeface="Wingdings" panose="05000000000000000000" pitchFamily="2" charset="2"/>
              </a:rPr>
              <a:t> much more events </a:t>
            </a:r>
          </a:p>
          <a:p>
            <a:r>
              <a:rPr lang="en-US" altLang="zh-CN" sz="3600" dirty="0">
                <a:sym typeface="Wingdings" panose="05000000000000000000" pitchFamily="2" charset="2"/>
              </a:rPr>
              <a:t> </a:t>
            </a:r>
            <a:r>
              <a:rPr lang="en-US" altLang="zh-CN" sz="3600" dirty="0" smtClean="0">
                <a:sym typeface="Wingdings" panose="05000000000000000000" pitchFamily="2" charset="2"/>
              </a:rPr>
              <a:t>                    statistics for astronomy</a:t>
            </a:r>
          </a:p>
        </p:txBody>
      </p:sp>
      <p:sp>
        <p:nvSpPr>
          <p:cNvPr id="15" name="Rectangle 2"/>
          <p:cNvSpPr>
            <a:spLocks noGrp="1" noChangeArrowheads="1"/>
          </p:cNvSpPr>
          <p:nvPr>
            <p:ph type="title"/>
          </p:nvPr>
        </p:nvSpPr>
        <p:spPr>
          <a:xfrm>
            <a:off x="609600" y="274638"/>
            <a:ext cx="10972800" cy="1143000"/>
          </a:xfrm>
        </p:spPr>
        <p:txBody>
          <a:bodyPr/>
          <a:lstStyle/>
          <a:p>
            <a:pPr lvl="0" algn="ctr"/>
            <a:r>
              <a:rPr lang="en-US" altLang="zh-CN" b="1" dirty="0" smtClean="0">
                <a:solidFill>
                  <a:srgbClr val="0000FF"/>
                </a:solidFill>
              </a:rPr>
              <a:t>Chance of GW astronomy</a:t>
            </a:r>
            <a:endParaRPr lang="en-US" altLang="zh-CN" b="1" dirty="0">
              <a:solidFill>
                <a:srgbClr val="0000FF"/>
              </a:solidFill>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327" y="2780664"/>
            <a:ext cx="6863208" cy="4077336"/>
          </a:xfrm>
          <a:prstGeom prst="rect">
            <a:avLst/>
          </a:prstGeom>
        </p:spPr>
      </p:pic>
    </p:spTree>
    <p:extLst>
      <p:ext uri="{BB962C8B-B14F-4D97-AF65-F5344CB8AC3E}">
        <p14:creationId xmlns:p14="http://schemas.microsoft.com/office/powerpoint/2010/main" val="2430689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自定义 18">
      <a:dk1>
        <a:srgbClr val="000000"/>
      </a:dk1>
      <a:lt1>
        <a:srgbClr val="FFFFFF"/>
      </a:lt1>
      <a:dk2>
        <a:srgbClr val="0070C0"/>
      </a:dk2>
      <a:lt2>
        <a:srgbClr val="0070C0"/>
      </a:lt2>
      <a:accent1>
        <a:srgbClr val="0070C0"/>
      </a:accent1>
      <a:accent2>
        <a:srgbClr val="08A3ED"/>
      </a:accent2>
      <a:accent3>
        <a:srgbClr val="00A7F3"/>
      </a:accent3>
      <a:accent4>
        <a:srgbClr val="28B5F4"/>
      </a:accent4>
      <a:accent5>
        <a:srgbClr val="4FC2F9"/>
      </a:accent5>
      <a:accent6>
        <a:srgbClr val="80D5F9"/>
      </a:accent6>
      <a:hlink>
        <a:srgbClr val="0070C0"/>
      </a:hlink>
      <a:folHlink>
        <a:srgbClr val="0089D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18">
      <a:dk1>
        <a:srgbClr val="000000"/>
      </a:dk1>
      <a:lt1>
        <a:srgbClr val="FFFFFF"/>
      </a:lt1>
      <a:dk2>
        <a:srgbClr val="0070C0"/>
      </a:dk2>
      <a:lt2>
        <a:srgbClr val="0070C0"/>
      </a:lt2>
      <a:accent1>
        <a:srgbClr val="0070C0"/>
      </a:accent1>
      <a:accent2>
        <a:srgbClr val="08A3ED"/>
      </a:accent2>
      <a:accent3>
        <a:srgbClr val="00A7F3"/>
      </a:accent3>
      <a:accent4>
        <a:srgbClr val="28B5F4"/>
      </a:accent4>
      <a:accent5>
        <a:srgbClr val="4FC2F9"/>
      </a:accent5>
      <a:accent6>
        <a:srgbClr val="80D5F9"/>
      </a:accent6>
      <a:hlink>
        <a:srgbClr val="0070C0"/>
      </a:hlink>
      <a:folHlink>
        <a:srgbClr val="0089D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74773</TotalTime>
  <Words>948</Words>
  <Application>Microsoft Office PowerPoint</Application>
  <PresentationFormat>自定义</PresentationFormat>
  <Paragraphs>234</Paragraphs>
  <Slides>63</Slides>
  <Notes>13</Notes>
  <HiddenSlides>0</HiddenSlides>
  <MMClips>0</MMClips>
  <ScaleCrop>false</ScaleCrop>
  <HeadingPairs>
    <vt:vector size="4" baseType="variant">
      <vt:variant>
        <vt:lpstr>主题</vt:lpstr>
      </vt:variant>
      <vt:variant>
        <vt:i4>2</vt:i4>
      </vt:variant>
      <vt:variant>
        <vt:lpstr>幻灯片标题</vt:lpstr>
      </vt:variant>
      <vt:variant>
        <vt:i4>63</vt:i4>
      </vt:variant>
    </vt:vector>
  </HeadingPairs>
  <TitlesOfParts>
    <vt:vector size="65" baseType="lpstr">
      <vt:lpstr>1_Office 主题​​</vt:lpstr>
      <vt:lpstr>2_Office 主题​​</vt:lpstr>
      <vt:lpstr>PowerPoint 演示文稿</vt:lpstr>
      <vt:lpstr>Content</vt:lpstr>
      <vt:lpstr>Achievements of ongoing GW detection</vt:lpstr>
      <vt:lpstr>PowerPoint 演示文稿</vt:lpstr>
      <vt:lpstr>PowerPoint 演示文稿</vt:lpstr>
      <vt:lpstr>Achievements of ongoing GW detection</vt:lpstr>
      <vt:lpstr>PowerPoint 演示文稿</vt:lpstr>
      <vt:lpstr>PowerPoint 演示文稿</vt:lpstr>
      <vt:lpstr>Chance of GW astronomy</vt:lpstr>
      <vt:lpstr>Chance of GW astronomy</vt:lpstr>
      <vt:lpstr>What’s more?</vt:lpstr>
      <vt:lpstr>What’s more?</vt:lpstr>
      <vt:lpstr>Challenge of GW astronomy</vt:lpstr>
      <vt:lpstr>从传统算法到人工智能算法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sunyu</dc:creator>
  <cp:lastModifiedBy>LF</cp:lastModifiedBy>
  <cp:revision>2938</cp:revision>
  <cp:lastPrinted>2020-11-28T00:20:51Z</cp:lastPrinted>
  <dcterms:created xsi:type="dcterms:W3CDTF">2020-09-04T09:01:56Z</dcterms:created>
  <dcterms:modified xsi:type="dcterms:W3CDTF">2025-10-15T12:47:59Z</dcterms:modified>
</cp:coreProperties>
</file>