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7" r:id="rId1"/>
    <p:sldMasterId id="2147484009" r:id="rId2"/>
  </p:sldMasterIdLst>
  <p:notesMasterIdLst>
    <p:notesMasterId r:id="rId20"/>
  </p:notesMasterIdLst>
  <p:handoutMasterIdLst>
    <p:handoutMasterId r:id="rId21"/>
  </p:handoutMasterIdLst>
  <p:sldIdLst>
    <p:sldId id="348" r:id="rId3"/>
    <p:sldId id="450" r:id="rId4"/>
    <p:sldId id="449" r:id="rId5"/>
    <p:sldId id="435" r:id="rId6"/>
    <p:sldId id="436" r:id="rId7"/>
    <p:sldId id="437" r:id="rId8"/>
    <p:sldId id="438" r:id="rId9"/>
    <p:sldId id="439" r:id="rId10"/>
    <p:sldId id="443" r:id="rId11"/>
    <p:sldId id="448" r:id="rId12"/>
    <p:sldId id="440" r:id="rId13"/>
    <p:sldId id="451" r:id="rId14"/>
    <p:sldId id="444" r:id="rId15"/>
    <p:sldId id="441" r:id="rId16"/>
    <p:sldId id="442" r:id="rId17"/>
    <p:sldId id="445" r:id="rId18"/>
    <p:sldId id="44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和目录" id="{EE6E063F-0691-4F46-8681-9A89771067E1}">
          <p14:sldIdLst>
            <p14:sldId id="348"/>
          </p14:sldIdLst>
        </p14:section>
        <p14:section name="背景介绍" id="{82903A0A-49DA-425D-8A57-D7FB0A7D94AA}">
          <p14:sldIdLst>
            <p14:sldId id="450"/>
            <p14:sldId id="449"/>
          </p14:sldIdLst>
        </p14:section>
        <p14:section name="波形分解" id="{B0E9D8CB-40AD-4C50-8C66-04A356FA4C76}">
          <p14:sldIdLst>
            <p14:sldId id="435"/>
            <p14:sldId id="436"/>
          </p14:sldIdLst>
        </p14:section>
        <p14:section name="波形叠加" id="{1989B5A4-AAC7-44AF-A29A-F71CFBC4E480}">
          <p14:sldIdLst>
            <p14:sldId id="437"/>
            <p14:sldId id="438"/>
            <p14:sldId id="439"/>
          </p14:sldIdLst>
        </p14:section>
        <p14:section name="相位参数的选择和外部参数的获取" id="{B008C70C-72F9-4346-A22C-F48D133FA61C}">
          <p14:sldIdLst>
            <p14:sldId id="443"/>
            <p14:sldId id="448"/>
          </p14:sldIdLst>
        </p14:section>
        <p14:section name="建模和预言结果" id="{1D19C9F1-6DB3-4120-B284-82433ABA32BC}">
          <p14:sldIdLst>
            <p14:sldId id="440"/>
            <p14:sldId id="451"/>
            <p14:sldId id="444"/>
            <p14:sldId id="441"/>
            <p14:sldId id="442"/>
          </p14:sldIdLst>
        </p14:section>
        <p14:section name="SNR提升" id="{D75383A8-F4D6-41F7-9867-D92933062E09}">
          <p14:sldIdLst>
            <p14:sldId id="445"/>
            <p14:sldId id="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2" userDrawn="1">
          <p15:clr>
            <a:srgbClr val="A4A3A4"/>
          </p15:clr>
        </p15:guide>
        <p15:guide id="2" orient="horz" pos="4292" userDrawn="1">
          <p15:clr>
            <a:srgbClr val="A4A3A4"/>
          </p15:clr>
        </p15:guide>
        <p15:guide id="3" orient="horz" pos="3339" userDrawn="1">
          <p15:clr>
            <a:srgbClr val="A4A3A4"/>
          </p15:clr>
        </p15:guide>
        <p15:guide id="4" orient="horz" pos="2614" userDrawn="1">
          <p15:clr>
            <a:srgbClr val="A4A3A4"/>
          </p15:clr>
        </p15:guide>
        <p15:guide id="5" orient="horz" pos="1933" userDrawn="1">
          <p15:clr>
            <a:srgbClr val="A4A3A4"/>
          </p15:clr>
        </p15:guide>
        <p15:guide id="6" pos="2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高 品" initials="" lastIdx="1" clrIdx="0"/>
  <p:cmAuthor id="2" name="高 品" initials="高" lastIdx="2" clrIdx="1">
    <p:extLst>
      <p:ext uri="{19B8F6BF-5375-455C-9EA6-DF929625EA0E}">
        <p15:presenceInfo xmlns:p15="http://schemas.microsoft.com/office/powerpoint/2012/main" userId="20c6ed7e04d63e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875"/>
    <a:srgbClr val="FFFFFF"/>
    <a:srgbClr val="2E75B6"/>
    <a:srgbClr val="9CE5DB"/>
    <a:srgbClr val="FCAA67"/>
    <a:srgbClr val="FF8791"/>
    <a:srgbClr val="FBB378"/>
    <a:srgbClr val="CF8714"/>
    <a:srgbClr val="F6A21D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2" autoAdjust="0"/>
    <p:restoredTop sz="94651" autoAdjust="0"/>
  </p:normalViewPr>
  <p:slideViewPr>
    <p:cSldViewPr snapToGrid="0">
      <p:cViewPr varScale="1">
        <p:scale>
          <a:sx n="96" d="100"/>
          <a:sy n="96" d="100"/>
        </p:scale>
        <p:origin x="234" y="36"/>
      </p:cViewPr>
      <p:guideLst>
        <p:guide orient="horz" pos="142"/>
        <p:guide orient="horz" pos="4292"/>
        <p:guide orient="horz" pos="3339"/>
        <p:guide orient="horz" pos="2614"/>
        <p:guide orient="horz" pos="1933"/>
        <p:guide pos="2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411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F82A662-6756-4C10-8BC8-9A54F1FAB5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B6B03EF-6142-4617-96C5-1945EC7C7C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27A23B-2B15-43DC-8B47-EB6A87DA556E}" type="datetimeFigureOut">
              <a:rPr lang="zh-CN" altLang="en-US"/>
              <a:pPr>
                <a:defRPr/>
              </a:pPr>
              <a:t>2025/10/18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19B7745-F3EB-4BC0-B49B-4EB0EB0BDD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2D6EAC5-42B9-4602-A799-C86E1421D7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E47F546-DC98-456F-B2CD-B856885F62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40F3875-4726-4C49-8882-28E8A54BCC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B2B9BA-3459-4F66-8C5E-ECBAFD4CF3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43FC7E7-A4F8-42CC-BB4B-C2C464F3EBF5}" type="datetimeFigureOut">
              <a:rPr lang="zh-CN" altLang="en-US"/>
              <a:pPr>
                <a:defRPr/>
              </a:pPr>
              <a:t>2025/10/18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CF5B8EBF-645A-41F8-BF4F-94D9F62633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C08452E7-9507-49B7-9CE6-8D471AD6CA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4D8C0-F2F2-4919-B49E-4D39C49A4B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D33487-8E74-4D56-87B5-0AA208B07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8E61C8-D86E-4946-857F-F93C54491A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8E61C8-D86E-4946-857F-F93C54491AF2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1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11FC1-61D7-49BF-814D-644F12408A7B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21390-3FC0-4E38-9C97-9DF5F21BC18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3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6B1D5D-AD59-4ECA-96AB-27BC600BE50D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A652A0-8480-4390-8D0A-B2257D35231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24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287FE-3BFD-4C50-8CDD-AF154AB3EE30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695956-4C5F-4D9C-AEF0-31BED9B185F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478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70D5543-99B6-2AD9-265A-A902C4E3B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58422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AC1ED5A-2EE2-4D8B-6662-08B373EA9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822CD5-87BC-B81D-E4AE-F0AC9D568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8B5C0C-C67B-3379-4016-E4E6D7CB306F}"/>
              </a:ext>
            </a:extLst>
          </p:cNvPr>
          <p:cNvSpPr/>
          <p:nvPr userDrawn="1"/>
        </p:nvSpPr>
        <p:spPr>
          <a:xfrm>
            <a:off x="-1" y="6607175"/>
            <a:ext cx="12192001" cy="250825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65C92E3-AC65-7C94-4366-5BF9EEC72F47}"/>
              </a:ext>
            </a:extLst>
          </p:cNvPr>
          <p:cNvSpPr txBox="1">
            <a:spLocks/>
          </p:cNvSpPr>
          <p:nvPr userDrawn="1"/>
        </p:nvSpPr>
        <p:spPr>
          <a:xfrm>
            <a:off x="0" y="6607175"/>
            <a:ext cx="12192000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lang="zh-CN" altLang="en-US" sz="1400" kern="1200" smtClean="0">
                <a:solidFill>
                  <a:schemeClr val="bg1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Modeling and prediction of the foreground noise in space-based gravitational wave detections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38640C1-D32D-6643-2BA9-416A835EBF21}"/>
              </a:ext>
            </a:extLst>
          </p:cNvPr>
          <p:cNvSpPr txBox="1">
            <a:spLocks/>
          </p:cNvSpPr>
          <p:nvPr userDrawn="1"/>
        </p:nvSpPr>
        <p:spPr>
          <a:xfrm>
            <a:off x="9448800" y="6605401"/>
            <a:ext cx="2743200" cy="2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lang="zh-CN" altLang="en-US" sz="1400" kern="1200" smtClean="0">
                <a:solidFill>
                  <a:schemeClr val="bg1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57DA6DA-D45F-407D-8BEB-4A8FCC86DE1D}" type="slidenum"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‹#›</a:t>
            </a:fld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4761A1-E0F5-4BB4-B300-EE1F54D346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5" y="86169"/>
            <a:ext cx="1791800" cy="38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08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81A44B3-614E-A2E8-0755-CECB468EF395}"/>
              </a:ext>
            </a:extLst>
          </p:cNvPr>
          <p:cNvSpPr/>
          <p:nvPr userDrawn="1"/>
        </p:nvSpPr>
        <p:spPr>
          <a:xfrm>
            <a:off x="-1" y="6607175"/>
            <a:ext cx="12192001" cy="250825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697F7CC-C9AC-DC1A-5792-2CEDC9E65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584228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9946E76-FF9D-CD73-B509-4B5D5A134F78}"/>
              </a:ext>
            </a:extLst>
          </p:cNvPr>
          <p:cNvSpPr txBox="1">
            <a:spLocks/>
          </p:cNvSpPr>
          <p:nvPr userDrawn="1"/>
        </p:nvSpPr>
        <p:spPr>
          <a:xfrm>
            <a:off x="9448800" y="6605401"/>
            <a:ext cx="2743200" cy="2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lang="zh-CN" altLang="en-US" sz="1400" kern="1200" smtClean="0">
                <a:solidFill>
                  <a:schemeClr val="bg1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57DA6DA-D45F-407D-8BEB-4A8FCC86DE1D}" type="slidenum"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‹#›</a:t>
            </a:fld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C41341-ACA5-6438-570A-3743FB05BF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5" y="86169"/>
            <a:ext cx="1791800" cy="386466"/>
          </a:xfrm>
          <a:prstGeom prst="rect">
            <a:avLst/>
          </a:prstGeom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DCC0E46-9EFD-7B02-D515-0202D268E6B8}"/>
              </a:ext>
            </a:extLst>
          </p:cNvPr>
          <p:cNvSpPr txBox="1">
            <a:spLocks/>
          </p:cNvSpPr>
          <p:nvPr userDrawn="1"/>
        </p:nvSpPr>
        <p:spPr>
          <a:xfrm>
            <a:off x="0" y="6607175"/>
            <a:ext cx="12192000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lang="zh-CN" altLang="en-US" sz="1400" kern="1200" smtClean="0">
                <a:solidFill>
                  <a:schemeClr val="bg1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Modeling and prediction of the foreground noise in space-based gravitational wave detections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102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7895B2-F2EA-666D-2618-7D2EDE04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1A0FA0-7C72-C659-5A8B-8FBEF1AC5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92CCFC-8A9B-B5DF-AF25-58B900D0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A7EF7A-7138-5DB6-FEEB-0792F1F1B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CF3E86-6701-B9A5-B929-BE9CA3D0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198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DA38E8-6B33-E12C-3100-B8CBE7294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6E2688-2B68-0185-2419-A7EE81F3E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E0E6A2-53ED-3FD6-F572-D7ED681AC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19A26C-1A43-284F-F2CF-8CC26DBF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F6907F-46A0-B4F4-9F03-D47B64E7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E2E08E-334B-F0CE-DA72-5D34B32F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15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016206-3610-628F-328D-891950B35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12B151-DB93-75C3-851E-0EDA7E333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5C9A1F-C503-20B1-1EA5-C5716C0D2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D97EBB6-32FE-E632-9A8A-040C6F8A9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6F55F-5C3F-4568-3886-7DCE7C173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928DDD-82D1-CB75-4173-F12B3F3A6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479832-F0D1-EB3D-CFE3-96ED8D4D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3BB7BCE-9C63-C956-C4A7-4F08EB3A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79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4A38C0-A049-6886-3E38-0B31C196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491ECF-424C-AC22-ABEB-B85E1DE81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23E8E4-4229-D06A-EE31-5220D8FF7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ECF886-625F-BA88-6DED-87712AD8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433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C77AB0A-8348-B661-5162-30A82AC4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11317E-A7D5-F95B-340F-4DF2651A5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729336-9C1D-C671-7261-4788B3F5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30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2EE2F9-A4E9-EF58-4B9D-986BC726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85999A-4E8E-39F4-61AF-2BF5F541E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90BE81-45A1-1092-7FCC-5E4E16FE4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13D475-3FDF-9374-D3DE-5209213A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8D433F-DB5E-982A-2225-D24589E0C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425F4F-14B4-7E3C-FF8D-2EA8FDDA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97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788A05-E3D0-4413-B1BF-2FDA9EF51EB0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F6138A-8456-4097-8A32-606AE987763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51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2B1B52-5F17-E7F5-12E5-43AA5834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184CE2E-20DD-63BA-5AD4-68729545C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49C694-F56E-52DB-F40D-FADF9E9FF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F826E8-DAB7-4536-1C01-C1710AE7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674F1E-2733-B145-A00E-9564173D5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5A9BAF-024A-51CC-998B-7CF15C1F7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308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3E5C17-64C1-BE07-6471-7FED93F85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32CDF5-2CDF-92CC-730C-DCD4B64CA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7C72C3-D53B-DC51-C98F-AFA66024F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03152B-0D43-7557-A6AD-252E9101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4117F6-F11B-AC80-3416-4DAF856D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30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4154108-1A12-6ACC-CA15-7546C82B3F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D09EDF-3A39-FAD7-44F6-ADEA77685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CE1B6F-7718-2664-D1BE-AD8D6164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904839-2F43-CEEE-30BF-B1646310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C9A366-E62B-ACCB-AF0B-49A317B94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33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4F42A5-E233-44EE-A042-3F1156FE8FB2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C13F8-DB3D-4A38-9DB7-D1997CF2ED2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51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AD5951-CA0F-475E-9C5A-CAC5930C7C2B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93FD9-1CD2-4036-B5CD-B920F87AF79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72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1BD4A5-CCAB-43B1-A7C4-454CAF81943C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79E438-96B4-449A-A456-C0C9959D218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0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FD335F-F35E-4007-A18E-FC6218CC2501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832E0-73DF-486F-856B-C5B1A7C2285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7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3D2E936-2137-02D5-09A1-00DF484AF263}"/>
              </a:ext>
            </a:extLst>
          </p:cNvPr>
          <p:cNvSpPr/>
          <p:nvPr userDrawn="1"/>
        </p:nvSpPr>
        <p:spPr>
          <a:xfrm>
            <a:off x="-1" y="6607175"/>
            <a:ext cx="12192001" cy="250825"/>
          </a:xfrm>
          <a:prstGeom prst="rect">
            <a:avLst/>
          </a:prstGeom>
          <a:solidFill>
            <a:srgbClr val="044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9896AE1-62A1-2B1F-44A4-C777EF364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367" y="-42863"/>
            <a:ext cx="395634" cy="365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7A00FF-1E2D-109B-C320-BA79D98BAE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0"/>
            <a:ext cx="314893" cy="27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2D27AA-0DF0-7CB3-2F21-5A6F32070B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5842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673A9A4-160E-D372-AA03-C822291C0B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5" y="86169"/>
            <a:ext cx="1791800" cy="386466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7D15C71-D6ED-1F43-12F0-93E02D73CCF9}"/>
              </a:ext>
            </a:extLst>
          </p:cNvPr>
          <p:cNvSpPr txBox="1">
            <a:spLocks/>
          </p:cNvSpPr>
          <p:nvPr userDrawn="1"/>
        </p:nvSpPr>
        <p:spPr>
          <a:xfrm>
            <a:off x="9448800" y="6605401"/>
            <a:ext cx="2743200" cy="2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lang="zh-CN" altLang="en-US" sz="1400" kern="1200" smtClean="0">
                <a:solidFill>
                  <a:schemeClr val="bg1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57DA6DA-D45F-407D-8BEB-4A8FCC86DE1D}" type="slidenum"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defRPr/>
              </a:pPr>
              <a:t>‹#›</a:t>
            </a:fld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7DAED55-7B19-8EF1-3465-E457D481E4A4}"/>
              </a:ext>
            </a:extLst>
          </p:cNvPr>
          <p:cNvSpPr txBox="1">
            <a:spLocks/>
          </p:cNvSpPr>
          <p:nvPr userDrawn="1"/>
        </p:nvSpPr>
        <p:spPr>
          <a:xfrm>
            <a:off x="0" y="6607175"/>
            <a:ext cx="12192000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lang="zh-CN" altLang="en-US" sz="1400" kern="1200" smtClean="0">
                <a:solidFill>
                  <a:schemeClr val="bg1"/>
                </a:solidFill>
                <a:latin typeface="华光隶变_CNKI" panose="02000500000000000000" pitchFamily="2" charset="-122"/>
                <a:ea typeface="华光隶变_CNKI" panose="02000500000000000000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Modeling and prediction of the foreground noise in space-based gravitational wave detections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605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6D7569-C8FB-4156-917B-457DC07FA437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F94A0-A95B-44ED-B09E-61907B97ECD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11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944687-93BE-481E-BC10-A6229595E85A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552104-5B37-4A09-BBF1-09039DE1653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46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8E501A-CB14-4000-8CD4-3941E050FD42}" type="datetime1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zh-CN" altLang="en-US"/>
              <a:t>快速解析</a:t>
            </a:r>
            <a:r>
              <a:rPr lang="en-US" altLang="zh-CN"/>
              <a:t>LISA</a:t>
            </a:r>
            <a:r>
              <a:rPr lang="zh-CN" altLang="en-US"/>
              <a:t>双白矮星数据以及</a:t>
            </a:r>
            <a:r>
              <a:rPr lang="en-US" altLang="zh-CN"/>
              <a:t>LISA</a:t>
            </a:r>
            <a:r>
              <a:rPr lang="zh-CN" altLang="en-US"/>
              <a:t>对银河系的探测能力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7F5047-A7C7-46E6-B6CC-3DF29CD18FF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70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13B5BC-8ECE-E60C-4B21-5FE63EF6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3BAF0E-2072-57DA-46CD-8A72604AA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AC388D-55E0-527E-7AF8-727BE2597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205E7-F077-4808-B1B7-73E3A3689711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2F68FC-4B1B-7974-B784-F9F27E8F4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9B3332-8FED-6D51-79B7-88BCC58F3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31F7A-4BA3-46DC-8285-E11A17B01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9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isa.nasa.gov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C70A12C-D987-5AFA-1BAF-9BFD7D154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708" y="1306995"/>
            <a:ext cx="10504579" cy="261034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5400" b="1" dirty="0"/>
              <a:t>Modeling and prediction of the foreground noise in space-based gravitational wave detections</a:t>
            </a:r>
            <a:endParaRPr lang="zh-CN" altLang="en-US" sz="54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9783262-AE67-BAD5-13BC-8C1F0F095738}"/>
              </a:ext>
            </a:extLst>
          </p:cNvPr>
          <p:cNvSpPr txBox="1"/>
          <p:nvPr/>
        </p:nvSpPr>
        <p:spPr>
          <a:xfrm>
            <a:off x="-3" y="4030387"/>
            <a:ext cx="12192000" cy="143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n-US" altLang="zh-CN" sz="2000" b="1" dirty="0">
                <a:latin typeface="等线" panose="020F0502020204030204"/>
                <a:ea typeface="等线" panose="02010600030101010101" pitchFamily="2" charset="-122"/>
              </a:rPr>
              <a:t>Pin Gao</a:t>
            </a:r>
            <a:r>
              <a:rPr lang="zh-CN" altLang="en-US" sz="2000" b="1" dirty="0"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sz="2000" b="1" dirty="0">
                <a:latin typeface="等线" panose="020F0502020204030204"/>
                <a:ea typeface="等线" panose="02010600030101010101" pitchFamily="2" charset="-122"/>
              </a:rPr>
              <a:t>(</a:t>
            </a:r>
            <a:r>
              <a:rPr lang="zh-CN" altLang="en-US" sz="2000" b="1" dirty="0">
                <a:latin typeface="等线" panose="020F0502020204030204"/>
                <a:ea typeface="等线" panose="02010600030101010101" pitchFamily="2" charset="-122"/>
              </a:rPr>
              <a:t>高品</a:t>
            </a:r>
            <a:r>
              <a:rPr lang="en-US" altLang="zh-CN" sz="2000" b="1" dirty="0">
                <a:latin typeface="等线" panose="020F0502020204030204"/>
                <a:ea typeface="等线" panose="02010600030101010101" pitchFamily="2" charset="-122"/>
              </a:rPr>
              <a:t>)		</a:t>
            </a:r>
            <a:r>
              <a:rPr lang="en-US" altLang="zh-CN" sz="2000" b="1" dirty="0"/>
              <a:t>gaopin@ucas.ac.cn</a:t>
            </a:r>
            <a:endParaRPr lang="en-US" altLang="zh-CN" sz="2000" b="1" dirty="0">
              <a:latin typeface="等线" panose="020F0502020204030204"/>
              <a:ea typeface="等线" panose="02010600030101010101" pitchFamily="2" charset="-122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n-US" altLang="zh-CN" sz="2000" b="1" dirty="0">
                <a:latin typeface="等线" panose="020F0502020204030204"/>
                <a:ea typeface="等线" panose="02010600030101010101" pitchFamily="2" charset="-122"/>
              </a:rPr>
              <a:t>International Center for Theoretical Physics (Asia-Pacific)</a:t>
            </a:r>
          </a:p>
          <a:p>
            <a:pPr lvl="0" algn="ctr" defTabSz="914400">
              <a:lnSpc>
                <a:spcPct val="150000"/>
              </a:lnSpc>
              <a:defRPr/>
            </a:pPr>
            <a:r>
              <a:rPr lang="en-US" altLang="zh-CN" sz="2000" b="1" dirty="0">
                <a:latin typeface="等线" panose="020F0502020204030204"/>
                <a:ea typeface="等线" panose="02010600030101010101" pitchFamily="2" charset="-122"/>
              </a:rPr>
              <a:t>University of Chinese Academy of Sciences</a:t>
            </a:r>
            <a:endParaRPr lang="zh-CN" altLang="en-US" sz="2000" b="1" dirty="0"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图片 4" descr="圆圈&#10;&#10;AI 生成的内容可能不正确。">
            <a:extLst>
              <a:ext uri="{FF2B5EF4-FFF2-40B4-BE49-F238E27FC236}">
                <a16:creationId xmlns:a16="http://schemas.microsoft.com/office/drawing/2014/main" id="{72D3054B-20EB-B93D-1063-B179E5F18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2" y="5573895"/>
            <a:ext cx="3855556" cy="8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6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5852D-9BA0-7858-1282-37CB6F167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7D4D8E9-F57B-3CEC-6637-5EC3CDF6886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DBABB49-EF67-4416-6774-57C77D01AFBB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Basis vector selection and parameter calculation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BF55DD-7964-D6E0-9753-A93966B21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489" y="1616582"/>
            <a:ext cx="4209125" cy="38455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0E7EE-357E-7810-2364-D6CB0AADC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162067"/>
            <a:ext cx="4404254" cy="27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60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AEA5D4-9E2F-960F-FC45-D574DBA2C77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6748E11-EFC0-2775-3DEC-4373AFFCE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04965"/>
            <a:ext cx="6301409" cy="40480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4411707-9DF5-79B2-B8E3-901508C76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49294"/>
            <a:ext cx="5890591" cy="27687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334B98D-DA1B-A1EA-608B-D2D6D7FB5941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Modeling and prediction of foreground noise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79C4D15-06FC-0E7A-145F-F3E28FB682B6}"/>
              </a:ext>
            </a:extLst>
          </p:cNvPr>
          <p:cNvSpPr txBox="1"/>
          <p:nvPr/>
        </p:nvSpPr>
        <p:spPr>
          <a:xfrm>
            <a:off x="0" y="6027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Single frequency modeling-prediction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982B2BB-4E35-D812-0E7A-0C88B44E107A}"/>
              </a:ext>
            </a:extLst>
          </p:cNvPr>
          <p:cNvGrpSpPr/>
          <p:nvPr/>
        </p:nvGrpSpPr>
        <p:grpSpPr>
          <a:xfrm>
            <a:off x="6301409" y="833607"/>
            <a:ext cx="4503666" cy="1161344"/>
            <a:chOff x="6578464" y="5063337"/>
            <a:chExt cx="4503666" cy="1161344"/>
          </a:xfrm>
        </p:grpSpPr>
        <p:sp>
          <p:nvSpPr>
            <p:cNvPr id="3" name="左大括号 2">
              <a:extLst>
                <a:ext uri="{FF2B5EF4-FFF2-40B4-BE49-F238E27FC236}">
                  <a16:creationId xmlns:a16="http://schemas.microsoft.com/office/drawing/2014/main" id="{A2515E71-3AC3-7720-C799-F704E7F58922}"/>
                </a:ext>
              </a:extLst>
            </p:cNvPr>
            <p:cNvSpPr/>
            <p:nvPr/>
          </p:nvSpPr>
          <p:spPr>
            <a:xfrm>
              <a:off x="6578464" y="5063337"/>
              <a:ext cx="209764" cy="1161344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562F33D-EF94-F272-2B72-9140D9057217}"/>
                </a:ext>
              </a:extLst>
            </p:cNvPr>
            <p:cNvSpPr txBox="1"/>
            <p:nvPr/>
          </p:nvSpPr>
          <p:spPr>
            <a:xfrm>
              <a:off x="6788228" y="5063337"/>
              <a:ext cx="4293902" cy="1161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en-US" altLang="zh-CN" sz="16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The North Ecliptic Pole (ϵ = π/2, η = 0)</a:t>
              </a: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en-US" altLang="zh-CN" sz="16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The Vernal Equinox direction (ϵ = 0, η = 0)</a:t>
              </a: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en-US" altLang="zh-CN" sz="16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The Summer Solstice direction (ϵ = 0, η = π/2)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E353961-DAFD-5710-1525-A36239719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872362"/>
            <a:ext cx="12192000" cy="106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5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DF8F1C9-C185-B9D3-C002-7E57B968B323}"/>
              </a:ext>
            </a:extLst>
          </p:cNvPr>
          <p:cNvGrpSpPr/>
          <p:nvPr/>
        </p:nvGrpSpPr>
        <p:grpSpPr>
          <a:xfrm>
            <a:off x="208327" y="1247305"/>
            <a:ext cx="11775345" cy="4363389"/>
            <a:chOff x="166521" y="1118041"/>
            <a:chExt cx="11775345" cy="436338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2AC9F87-9808-040D-376B-526A9FD6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521" y="1846137"/>
              <a:ext cx="5822673" cy="31657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601D5CD-01E1-738A-F179-DBF6DCF53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9194" y="1118041"/>
              <a:ext cx="5952672" cy="4363389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CE38AD6D-8768-8C34-A453-5E0C9012075B}"/>
              </a:ext>
            </a:extLst>
          </p:cNvPr>
          <p:cNvSpPr txBox="1"/>
          <p:nvPr/>
        </p:nvSpPr>
        <p:spPr>
          <a:xfrm>
            <a:off x="0" y="6027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Effective duration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91D1212-D6CE-0D4C-06C1-4F047A3BE3C5}"/>
              </a:ext>
            </a:extLst>
          </p:cNvPr>
          <p:cNvSpPr/>
          <p:nvPr/>
        </p:nvSpPr>
        <p:spPr>
          <a:xfrm>
            <a:off x="6031000" y="1792536"/>
            <a:ext cx="5952672" cy="163646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894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C4118-D64F-EDCA-B110-049EF5EFB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26F2FE-3CE5-2923-354B-FA70ECD377C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91A259E-CFAA-2418-8FD3-F859F47351DB}"/>
              </a:ext>
            </a:extLst>
          </p:cNvPr>
          <p:cNvSpPr txBox="1"/>
          <p:nvPr/>
        </p:nvSpPr>
        <p:spPr>
          <a:xfrm>
            <a:off x="0" y="6027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Frequency band modeling-prediction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87B12A8-09A1-C709-2111-2B4EE7599824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Modeling and prediction of foreground noise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C8BFCBB-A653-34A9-C3ED-15631CFD85FA}"/>
              </a:ext>
            </a:extLst>
          </p:cNvPr>
          <p:cNvGrpSpPr/>
          <p:nvPr/>
        </p:nvGrpSpPr>
        <p:grpSpPr>
          <a:xfrm>
            <a:off x="534685" y="1153833"/>
            <a:ext cx="10793988" cy="5322403"/>
            <a:chOff x="534685" y="1153833"/>
            <a:chExt cx="10793988" cy="532240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DDE30A3-70AC-145A-F448-D3503E651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685" y="1153833"/>
              <a:ext cx="5561315" cy="532240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119632C-F586-3FC6-C253-44AB01B64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6000" y="1539867"/>
              <a:ext cx="5232673" cy="4550333"/>
            </a:xfrm>
            <a:prstGeom prst="rect">
              <a:avLst/>
            </a:prstGeom>
          </p:spPr>
        </p:pic>
      </p:grp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F1C5EEA-4D6A-35E5-C449-75697D84EA35}"/>
              </a:ext>
            </a:extLst>
          </p:cNvPr>
          <p:cNvSpPr/>
          <p:nvPr/>
        </p:nvSpPr>
        <p:spPr>
          <a:xfrm>
            <a:off x="6096000" y="4860235"/>
            <a:ext cx="5232673" cy="131935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67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981CE2D-F995-E637-8483-65BC53B8354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329205-3CF4-B5E9-B78E-3527CFD91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83" y="1064440"/>
            <a:ext cx="11857433" cy="488653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862975-AFE7-92F6-2505-933BF4C75FA5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Modeling and prediction of foreground noise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F3CFBB1-A430-E784-22DC-5BBE397FBFDB}"/>
              </a:ext>
            </a:extLst>
          </p:cNvPr>
          <p:cNvSpPr txBox="1"/>
          <p:nvPr/>
        </p:nvSpPr>
        <p:spPr>
          <a:xfrm>
            <a:off x="0" y="6027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Full frequency modeling–prediction</a:t>
            </a:r>
          </a:p>
        </p:txBody>
      </p:sp>
    </p:spTree>
    <p:extLst>
      <p:ext uri="{BB962C8B-B14F-4D97-AF65-F5344CB8AC3E}">
        <p14:creationId xmlns:p14="http://schemas.microsoft.com/office/powerpoint/2010/main" val="2732257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86F03BF-7FB3-71D2-3FA7-805877146E3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96960A-0C8E-AF1A-8B84-412762809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67" y="1064440"/>
            <a:ext cx="11713266" cy="527579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9D28065-9404-5EBF-98BC-9691D9BC0DAA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Modeling and prediction of foreground noise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48031E8-D856-9913-D7FE-034A0ABCC49B}"/>
              </a:ext>
            </a:extLst>
          </p:cNvPr>
          <p:cNvSpPr txBox="1"/>
          <p:nvPr/>
        </p:nvSpPr>
        <p:spPr>
          <a:xfrm>
            <a:off x="0" y="6027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effect of instrumental noise</a:t>
            </a:r>
          </a:p>
        </p:txBody>
      </p:sp>
    </p:spTree>
    <p:extLst>
      <p:ext uri="{BB962C8B-B14F-4D97-AF65-F5344CB8AC3E}">
        <p14:creationId xmlns:p14="http://schemas.microsoft.com/office/powerpoint/2010/main" val="1652728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4D129C-A5C5-78F8-BA22-12D17B6DB8D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E1C952-7985-FBA9-A059-C4E0E55A49F8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Foreground noise reduction improves the SNR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AB29DC-597B-C80E-79BF-89B811514952}"/>
              </a:ext>
            </a:extLst>
          </p:cNvPr>
          <p:cNvSpPr txBox="1"/>
          <p:nvPr/>
        </p:nvSpPr>
        <p:spPr>
          <a:xfrm>
            <a:off x="0" y="6027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SNR of GB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3D6E9A-084C-4121-D650-148554526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15" y="1064440"/>
            <a:ext cx="11282570" cy="51336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DF0B8D3-FF9D-BF33-E732-8A8150CC9489}"/>
              </a:ext>
            </a:extLst>
          </p:cNvPr>
          <p:cNvSpPr txBox="1"/>
          <p:nvPr/>
        </p:nvSpPr>
        <p:spPr>
          <a:xfrm>
            <a:off x="0" y="619812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536 injection sources	SNR from 7.49 to 20.12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248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4AA33-7828-00B6-22F8-C7B79CA5C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43FDE8-355B-03B9-78EC-12B019F7CFC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58F2F28-B023-C759-74C0-8D3129BD9EF9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Foreground noise reduction improves the SNR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CD397A9-96FB-0F02-4F20-5FCA8F957DCB}"/>
              </a:ext>
            </a:extLst>
          </p:cNvPr>
          <p:cNvSpPr txBox="1"/>
          <p:nvPr/>
        </p:nvSpPr>
        <p:spPr>
          <a:xfrm>
            <a:off x="0" y="6027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SNR of MBHB</a:t>
            </a:r>
            <a:endParaRPr lang="en-US" altLang="zh-CN" sz="2400" dirty="0">
              <a:solidFill>
                <a:srgbClr val="04487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B8A569-66E0-F5E9-25EF-0D1B30233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57" y="1064440"/>
            <a:ext cx="5289885" cy="5133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C5C2F80-24D5-6813-C030-F97BA34E2C01}"/>
                  </a:ext>
                </a:extLst>
              </p:cNvPr>
              <p:cNvSpPr txBox="1"/>
              <p:nvPr/>
            </p:nvSpPr>
            <p:spPr>
              <a:xfrm>
                <a:off x="134524" y="2881363"/>
                <a:ext cx="3316533" cy="1499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LDC1-1: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Massive Black Hole Binary (MBHB)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2.8×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⨀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+2.8×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= 6.1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C5C2F80-24D5-6813-C030-F97BA34E2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24" y="2881363"/>
                <a:ext cx="3316533" cy="1499834"/>
              </a:xfrm>
              <a:prstGeom prst="rect">
                <a:avLst/>
              </a:prstGeom>
              <a:blipFill>
                <a:blip r:embed="rId3"/>
                <a:stretch>
                  <a:fillRect t="-2439" b="-56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FB991281-C5C8-8ACB-86F2-4FFAC47A4BA7}"/>
              </a:ext>
            </a:extLst>
          </p:cNvPr>
          <p:cNvSpPr txBox="1"/>
          <p:nvPr/>
        </p:nvSpPr>
        <p:spPr>
          <a:xfrm>
            <a:off x="0" y="619812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290–291	SNR from 194.2 to 672.0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E1BB1B9-AA9B-F514-C1FA-8FF77879A63D}"/>
              </a:ext>
            </a:extLst>
          </p:cNvPr>
          <p:cNvSpPr txBox="1"/>
          <p:nvPr/>
        </p:nvSpPr>
        <p:spPr>
          <a:xfrm>
            <a:off x="8740942" y="2967335"/>
            <a:ext cx="3293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THANKS!</a:t>
            </a:r>
            <a:endParaRPr lang="zh-CN" altLang="en-US" sz="54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810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475C94-A99A-734C-FA14-E7AA191AB052}"/>
              </a:ext>
            </a:extLst>
          </p:cNvPr>
          <p:cNvSpPr txBox="1">
            <a:spLocks/>
          </p:cNvSpPr>
          <p:nvPr/>
        </p:nvSpPr>
        <p:spPr>
          <a:xfrm>
            <a:off x="-1" y="6607175"/>
            <a:ext cx="2743200" cy="2508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2A963E0-6D15-4AEC-BBE1-4A13B4150A7D}" type="datetime1">
              <a:rPr lang="zh-CN" altLang="en-US" smtClean="0"/>
              <a:pPr>
                <a:defRPr/>
              </a:pPr>
              <a:t>2025/10/18</a:t>
            </a:fld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5D80A5-C42C-089A-BC46-5BF355884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21" y="797494"/>
            <a:ext cx="7023909" cy="542756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57DA1EB-9764-67F3-A505-C15984C6A359}"/>
              </a:ext>
            </a:extLst>
          </p:cNvPr>
          <p:cNvSpPr/>
          <p:nvPr/>
        </p:nvSpPr>
        <p:spPr>
          <a:xfrm>
            <a:off x="3661459" y="6225060"/>
            <a:ext cx="4869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 spectrum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https://lisa.nasa.gov/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1DC859-D011-BC97-3F25-BC8D5EF36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3" y="2734722"/>
            <a:ext cx="2292517" cy="155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0E91912E-166A-39B7-4E3D-5777A65A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462" y="632940"/>
            <a:ext cx="2753385" cy="19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1F19B7C8-DF0A-A9B1-B3AB-747BDD55B779}"/>
              </a:ext>
            </a:extLst>
          </p:cNvPr>
          <p:cNvCxnSpPr>
            <a:cxnSpLocks/>
          </p:cNvCxnSpPr>
          <p:nvPr/>
        </p:nvCxnSpPr>
        <p:spPr>
          <a:xfrm flipH="1" flipV="1">
            <a:off x="2648778" y="4154557"/>
            <a:ext cx="2872409" cy="64107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B7380B9-CBF1-EF6B-86EC-ADDA1C774FC6}"/>
              </a:ext>
            </a:extLst>
          </p:cNvPr>
          <p:cNvCxnSpPr>
            <a:cxnSpLocks/>
          </p:cNvCxnSpPr>
          <p:nvPr/>
        </p:nvCxnSpPr>
        <p:spPr>
          <a:xfrm flipV="1">
            <a:off x="8803640" y="4361812"/>
            <a:ext cx="599440" cy="6978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E05BF9E-D6B7-A4C7-704B-408C952F9B2C}"/>
              </a:ext>
            </a:extLst>
          </p:cNvPr>
          <p:cNvCxnSpPr>
            <a:cxnSpLocks/>
          </p:cNvCxnSpPr>
          <p:nvPr/>
        </p:nvCxnSpPr>
        <p:spPr>
          <a:xfrm flipV="1">
            <a:off x="7533861" y="2599083"/>
            <a:ext cx="2138826" cy="19480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8B7F12C2-F80D-696C-ABE7-28DD2ED0B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0" y="3510280"/>
            <a:ext cx="2682750" cy="147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7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5E8FDCE-E9FB-7696-AA49-B40339ECB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61" y="864779"/>
            <a:ext cx="9468678" cy="512844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251E563-6D31-B833-E8AC-03C32EA37091}"/>
              </a:ext>
            </a:extLst>
          </p:cNvPr>
          <p:cNvSpPr txBox="1"/>
          <p:nvPr/>
        </p:nvSpPr>
        <p:spPr>
          <a:xfrm>
            <a:off x="4545939" y="5993220"/>
            <a:ext cx="31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https://lisa-ldc.lal.in2p3.fr/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5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63C9B4-D7B0-318E-8637-23151B74543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0ADCCCD-8B4E-CF6B-0DA5-0E3D9623298C}"/>
              </a:ext>
            </a:extLst>
          </p:cNvPr>
          <p:cNvGrpSpPr/>
          <p:nvPr/>
        </p:nvGrpSpPr>
        <p:grpSpPr>
          <a:xfrm>
            <a:off x="883097" y="1929951"/>
            <a:ext cx="10425806" cy="2998097"/>
            <a:chOff x="1212916" y="1929951"/>
            <a:chExt cx="10425806" cy="299809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D1720E6-4E02-9E9F-BF8F-3E130101D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2916" y="1929951"/>
              <a:ext cx="4483456" cy="2998097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7A85886-C112-12F3-666B-37C2D3FB3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6372" y="1929951"/>
              <a:ext cx="5942350" cy="2994907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0B011E94-92C8-8DF4-EE24-CF75BD076BEF}"/>
              </a:ext>
            </a:extLst>
          </p:cNvPr>
          <p:cNvSpPr txBox="1"/>
          <p:nvPr/>
        </p:nvSpPr>
        <p:spPr>
          <a:xfrm>
            <a:off x="-1" y="60277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Modeling of a GW onto six basis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1267DD-0CEC-7E4D-88A4-2E75757653CB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Gravitational wave modeling and combination</a:t>
            </a:r>
          </a:p>
        </p:txBody>
      </p:sp>
    </p:spTree>
    <p:extLst>
      <p:ext uri="{BB962C8B-B14F-4D97-AF65-F5344CB8AC3E}">
        <p14:creationId xmlns:p14="http://schemas.microsoft.com/office/powerpoint/2010/main" val="396826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1B436D-5B07-D379-E129-668F1B579A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EE2E81-5505-8630-E8AB-B6090E7DE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320" y="811288"/>
            <a:ext cx="5809359" cy="523542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F318D96-F933-9A66-6F71-89B82774B3BD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Gravitational wave modeling and combination</a:t>
            </a:r>
          </a:p>
        </p:txBody>
      </p:sp>
    </p:spTree>
    <p:extLst>
      <p:ext uri="{BB962C8B-B14F-4D97-AF65-F5344CB8AC3E}">
        <p14:creationId xmlns:p14="http://schemas.microsoft.com/office/powerpoint/2010/main" val="823109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1113A46-4511-02A0-815D-4070ECC31BB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B7A674-AA5E-4AB5-A2B4-D2185F4E080A}"/>
              </a:ext>
            </a:extLst>
          </p:cNvPr>
          <p:cNvSpPr txBox="1"/>
          <p:nvPr/>
        </p:nvSpPr>
        <p:spPr>
          <a:xfrm>
            <a:off x="0" y="6027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Combination of GWs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566EA96-403C-6FCC-D121-D56643724480}"/>
              </a:ext>
            </a:extLst>
          </p:cNvPr>
          <p:cNvGrpSpPr/>
          <p:nvPr/>
        </p:nvGrpSpPr>
        <p:grpSpPr>
          <a:xfrm>
            <a:off x="1071696" y="1870420"/>
            <a:ext cx="10048608" cy="3117160"/>
            <a:chOff x="810512" y="1870420"/>
            <a:chExt cx="10048608" cy="311716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521F6DA-4CAF-3748-8C6B-F8C0C2918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512" y="1870420"/>
              <a:ext cx="5150816" cy="311716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D6A8796-B2C1-8E0D-0E5F-151C0AEC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1328" y="1870420"/>
              <a:ext cx="4897792" cy="3114981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6500606A-B41D-4AF6-D341-D4CBDF8F1CDF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Gravitational wave modeling and combination</a:t>
            </a:r>
          </a:p>
        </p:txBody>
      </p:sp>
    </p:spTree>
    <p:extLst>
      <p:ext uri="{BB962C8B-B14F-4D97-AF65-F5344CB8AC3E}">
        <p14:creationId xmlns:p14="http://schemas.microsoft.com/office/powerpoint/2010/main" val="3431383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D49DA1-D285-1AA9-3C62-A741F910582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6B3D802-44B8-EDC5-F936-2A4A9D5475BB}"/>
              </a:ext>
            </a:extLst>
          </p:cNvPr>
          <p:cNvGrpSpPr/>
          <p:nvPr/>
        </p:nvGrpSpPr>
        <p:grpSpPr>
          <a:xfrm>
            <a:off x="542539" y="636104"/>
            <a:ext cx="11106922" cy="5585791"/>
            <a:chOff x="361675" y="750898"/>
            <a:chExt cx="11106922" cy="558579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F06422B-48D4-48B3-AA39-3E018CDE1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675" y="750898"/>
              <a:ext cx="5466944" cy="55857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8EE12D4-98B2-FD0E-17AC-AF475F60D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8619" y="750898"/>
              <a:ext cx="5639978" cy="5585791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AEDD47CC-61A3-F344-99EA-B2C3436D32BA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Gravitational wave modeling and combination</a:t>
            </a:r>
          </a:p>
        </p:txBody>
      </p:sp>
    </p:spTree>
    <p:extLst>
      <p:ext uri="{BB962C8B-B14F-4D97-AF65-F5344CB8AC3E}">
        <p14:creationId xmlns:p14="http://schemas.microsoft.com/office/powerpoint/2010/main" val="379633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07B16C-A06F-BF4A-D14B-476D90FF66C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C2F3E2-E14E-9F0B-B7DD-13FB155EA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61" y="1272857"/>
            <a:ext cx="7185277" cy="431228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25E7A37-D983-49B9-DD9E-0098997AA785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Gravitational wave modeling and combination</a:t>
            </a:r>
          </a:p>
        </p:txBody>
      </p:sp>
    </p:spTree>
    <p:extLst>
      <p:ext uri="{BB962C8B-B14F-4D97-AF65-F5344CB8AC3E}">
        <p14:creationId xmlns:p14="http://schemas.microsoft.com/office/powerpoint/2010/main" val="2639793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97D585-46DA-C862-607E-AE5E9D59C84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1" y="6607175"/>
            <a:ext cx="2743200" cy="250825"/>
          </a:xfrm>
        </p:spPr>
        <p:txBody>
          <a:bodyPr/>
          <a:lstStyle/>
          <a:p>
            <a:pPr>
              <a:defRPr/>
            </a:pPr>
            <a:fld id="{22A963E0-6D15-4AEC-BBE1-4A13B4150A7D}" type="datetime1">
              <a:rPr lang="en-US" altLang="zh-CN" smtClean="0"/>
              <a:pPr>
                <a:defRPr/>
              </a:pPr>
              <a:t>10/18/2025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511DC7-4164-A648-D3C0-5CFA16520060}"/>
              </a:ext>
            </a:extLst>
          </p:cNvPr>
          <p:cNvSpPr txBox="1"/>
          <p:nvPr/>
        </p:nvSpPr>
        <p:spPr>
          <a:xfrm>
            <a:off x="0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Basis vector selection and parameter calculation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857A627-CCE2-91FC-8943-FE107D111625}"/>
              </a:ext>
            </a:extLst>
          </p:cNvPr>
          <p:cNvGrpSpPr/>
          <p:nvPr/>
        </p:nvGrpSpPr>
        <p:grpSpPr>
          <a:xfrm>
            <a:off x="1753441" y="1138862"/>
            <a:ext cx="8685118" cy="5393890"/>
            <a:chOff x="1525657" y="1064439"/>
            <a:chExt cx="8685118" cy="53938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0804289-92C5-D72B-C6FD-9AA3072AF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5657" y="1064439"/>
              <a:ext cx="4124739" cy="539389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C12A6FF-D3A6-AAA9-6753-CB6CDD8EF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5757" y="1064440"/>
              <a:ext cx="4075018" cy="5088835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08803D7-F6DE-D523-5368-E7C22DE1D921}"/>
              </a:ext>
            </a:extLst>
          </p:cNvPr>
          <p:cNvSpPr txBox="1"/>
          <p:nvPr/>
        </p:nvSpPr>
        <p:spPr>
          <a:xfrm>
            <a:off x="0" y="6027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Parameter calculation </a:t>
            </a:r>
            <a:r>
              <a:rPr lang="en-US" altLang="zh-CN" sz="2400" dirty="0">
                <a:solidFill>
                  <a:srgbClr val="04487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from the detection data</a:t>
            </a:r>
          </a:p>
        </p:txBody>
      </p:sp>
    </p:spTree>
    <p:extLst>
      <p:ext uri="{BB962C8B-B14F-4D97-AF65-F5344CB8AC3E}">
        <p14:creationId xmlns:p14="http://schemas.microsoft.com/office/powerpoint/2010/main" val="1053878789"/>
      </p:ext>
    </p:extLst>
  </p:cSld>
  <p:clrMapOvr>
    <a:masterClrMapping/>
  </p:clrMapOvr>
</p:sld>
</file>

<file path=ppt/theme/theme1.xml><?xml version="1.0" encoding="utf-8"?>
<a:theme xmlns:a="http://schemas.openxmlformats.org/drawingml/2006/main" name="清风素材 https://12sc.taobao.com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32539</TotalTime>
  <Words>275</Words>
  <Application>Microsoft Office PowerPoint</Application>
  <PresentationFormat>宽屏</PresentationFormat>
  <Paragraphs>54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等线</vt:lpstr>
      <vt:lpstr>等线 Light</vt:lpstr>
      <vt:lpstr>微软雅黑</vt:lpstr>
      <vt:lpstr>Aharoni</vt:lpstr>
      <vt:lpstr>Arial</vt:lpstr>
      <vt:lpstr>Calibri</vt:lpstr>
      <vt:lpstr>Calibri Light</vt:lpstr>
      <vt:lpstr>Cambria Math</vt:lpstr>
      <vt:lpstr>Times New Roman</vt:lpstr>
      <vt:lpstr>清风素材 https://12sc.taobao.com</vt:lpstr>
      <vt:lpstr>Office 主题​​</vt:lpstr>
      <vt:lpstr>Modeling and prediction of the foreground noise in space-based gravitational wave detections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subject>12sc.taobao.com</dc:subject>
  <dc:creator>锐旗设计;https://9ppt.taobao.com</dc:creator>
  <cp:keywords>锐旗设计；https:/9ppt.taobao.com</cp:keywords>
  <dc:description>12sc.taobao.com</dc:description>
  <cp:lastModifiedBy>品 高</cp:lastModifiedBy>
  <cp:revision>753</cp:revision>
  <dcterms:created xsi:type="dcterms:W3CDTF">2015-04-13T12:15:43Z</dcterms:created>
  <dcterms:modified xsi:type="dcterms:W3CDTF">2025-10-18T03:48:49Z</dcterms:modified>
  <cp:category>锐旗设计；https://9ppt.taobao.com</cp:category>
  <cp:contentStatus>12sc.taobao.com</cp:contentStatus>
</cp:coreProperties>
</file>