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122"/>
  </p:notesMasterIdLst>
  <p:handoutMasterIdLst>
    <p:handoutMasterId r:id="rId123"/>
  </p:handoutMasterIdLst>
  <p:sldIdLst>
    <p:sldId id="391" r:id="rId2"/>
    <p:sldId id="541" r:id="rId3"/>
    <p:sldId id="596" r:id="rId4"/>
    <p:sldId id="581" r:id="rId5"/>
    <p:sldId id="582" r:id="rId6"/>
    <p:sldId id="583" r:id="rId7"/>
    <p:sldId id="617" r:id="rId8"/>
    <p:sldId id="592" r:id="rId9"/>
    <p:sldId id="590" r:id="rId10"/>
    <p:sldId id="591" r:id="rId11"/>
    <p:sldId id="621" r:id="rId12"/>
    <p:sldId id="483" r:id="rId13"/>
    <p:sldId id="598" r:id="rId14"/>
    <p:sldId id="594" r:id="rId15"/>
    <p:sldId id="618" r:id="rId16"/>
    <p:sldId id="682" r:id="rId17"/>
    <p:sldId id="490" r:id="rId18"/>
    <p:sldId id="723" r:id="rId19"/>
    <p:sldId id="509" r:id="rId20"/>
    <p:sldId id="484" r:id="rId21"/>
    <p:sldId id="485" r:id="rId22"/>
    <p:sldId id="653" r:id="rId23"/>
    <p:sldId id="492" r:id="rId24"/>
    <p:sldId id="491" r:id="rId25"/>
    <p:sldId id="595" r:id="rId26"/>
    <p:sldId id="619" r:id="rId27"/>
    <p:sldId id="620" r:id="rId28"/>
    <p:sldId id="624" r:id="rId29"/>
    <p:sldId id="630" r:id="rId30"/>
    <p:sldId id="631" r:id="rId31"/>
    <p:sldId id="632" r:id="rId32"/>
    <p:sldId id="640" r:id="rId33"/>
    <p:sldId id="635" r:id="rId34"/>
    <p:sldId id="636" r:id="rId35"/>
    <p:sldId id="637" r:id="rId36"/>
    <p:sldId id="638" r:id="rId37"/>
    <p:sldId id="639" r:id="rId38"/>
    <p:sldId id="706" r:id="rId39"/>
    <p:sldId id="707" r:id="rId40"/>
    <p:sldId id="712" r:id="rId41"/>
    <p:sldId id="714" r:id="rId42"/>
    <p:sldId id="704" r:id="rId43"/>
    <p:sldId id="703" r:id="rId44"/>
    <p:sldId id="705" r:id="rId45"/>
    <p:sldId id="716" r:id="rId46"/>
    <p:sldId id="717" r:id="rId47"/>
    <p:sldId id="642" r:id="rId48"/>
    <p:sldId id="643" r:id="rId49"/>
    <p:sldId id="683" r:id="rId50"/>
    <p:sldId id="691" r:id="rId51"/>
    <p:sldId id="644" r:id="rId52"/>
    <p:sldId id="625" r:id="rId53"/>
    <p:sldId id="626" r:id="rId54"/>
    <p:sldId id="629" r:id="rId55"/>
    <p:sldId id="628" r:id="rId56"/>
    <p:sldId id="495" r:id="rId57"/>
    <p:sldId id="646" r:id="rId58"/>
    <p:sldId id="645" r:id="rId59"/>
    <p:sldId id="634" r:id="rId60"/>
    <p:sldId id="647" r:id="rId61"/>
    <p:sldId id="648" r:id="rId62"/>
    <p:sldId id="689" r:id="rId63"/>
    <p:sldId id="650" r:id="rId64"/>
    <p:sldId id="651" r:id="rId65"/>
    <p:sldId id="652" r:id="rId66"/>
    <p:sldId id="688" r:id="rId67"/>
    <p:sldId id="654" r:id="rId68"/>
    <p:sldId id="655" r:id="rId69"/>
    <p:sldId id="656" r:id="rId70"/>
    <p:sldId id="657" r:id="rId71"/>
    <p:sldId id="684" r:id="rId72"/>
    <p:sldId id="659" r:id="rId73"/>
    <p:sldId id="662" r:id="rId74"/>
    <p:sldId id="663" r:id="rId75"/>
    <p:sldId id="664" r:id="rId76"/>
    <p:sldId id="665" r:id="rId77"/>
    <p:sldId id="666" r:id="rId78"/>
    <p:sldId id="667" r:id="rId79"/>
    <p:sldId id="668" r:id="rId80"/>
    <p:sldId id="669" r:id="rId81"/>
    <p:sldId id="695" r:id="rId82"/>
    <p:sldId id="671" r:id="rId83"/>
    <p:sldId id="690" r:id="rId84"/>
    <p:sldId id="660" r:id="rId85"/>
    <p:sldId id="718" r:id="rId86"/>
    <p:sldId id="719" r:id="rId87"/>
    <p:sldId id="722" r:id="rId88"/>
    <p:sldId id="720" r:id="rId89"/>
    <p:sldId id="721" r:id="rId90"/>
    <p:sldId id="670" r:id="rId91"/>
    <p:sldId id="658" r:id="rId92"/>
    <p:sldId id="696" r:id="rId93"/>
    <p:sldId id="724" r:id="rId94"/>
    <p:sldId id="697" r:id="rId95"/>
    <p:sldId id="698" r:id="rId96"/>
    <p:sldId id="699" r:id="rId97"/>
    <p:sldId id="700" r:id="rId98"/>
    <p:sldId id="701" r:id="rId99"/>
    <p:sldId id="745" r:id="rId100"/>
    <p:sldId id="702" r:id="rId101"/>
    <p:sldId id="746" r:id="rId102"/>
    <p:sldId id="726" r:id="rId103"/>
    <p:sldId id="727" r:id="rId104"/>
    <p:sldId id="728" r:id="rId105"/>
    <p:sldId id="730" r:id="rId106"/>
    <p:sldId id="733" r:id="rId107"/>
    <p:sldId id="735" r:id="rId108"/>
    <p:sldId id="734" r:id="rId109"/>
    <p:sldId id="731" r:id="rId110"/>
    <p:sldId id="736" r:id="rId111"/>
    <p:sldId id="737" r:id="rId112"/>
    <p:sldId id="738" r:id="rId113"/>
    <p:sldId id="739" r:id="rId114"/>
    <p:sldId id="740" r:id="rId115"/>
    <p:sldId id="741" r:id="rId116"/>
    <p:sldId id="742" r:id="rId117"/>
    <p:sldId id="743" r:id="rId118"/>
    <p:sldId id="747" r:id="rId119"/>
    <p:sldId id="687" r:id="rId120"/>
    <p:sldId id="607" r:id="rId121"/>
  </p:sldIdLst>
  <p:sldSz cx="9144000" cy="6858000" type="screen4x3"/>
  <p:notesSz cx="6797675" cy="9928225"/>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DEDE"/>
    <a:srgbClr val="E3FFFF"/>
    <a:srgbClr val="FF0000"/>
    <a:srgbClr val="B2D4EC"/>
    <a:srgbClr val="DEF1CA"/>
    <a:srgbClr val="00FF00"/>
    <a:srgbClr val="FFFF00"/>
    <a:srgbClr val="000066"/>
    <a:srgbClr val="5570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96" autoAdjust="0"/>
    <p:restoredTop sz="94656" autoAdjust="0"/>
  </p:normalViewPr>
  <p:slideViewPr>
    <p:cSldViewPr>
      <p:cViewPr varScale="1">
        <p:scale>
          <a:sx n="96" d="100"/>
          <a:sy n="96" d="100"/>
        </p:scale>
        <p:origin x="735"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6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6EA820-BEF3-49C1-B1FB-2AC7CAC61A7C}"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zh-CN" altLang="en-US"/>
        </a:p>
      </dgm:t>
    </dgm:pt>
    <dgm:pt modelId="{4DB076FE-9234-4E83-B5A2-89BCFD150F72}">
      <dgm:prSet phldrT="[文本]"/>
      <dgm:spPr/>
      <dgm:t>
        <a:bodyPr/>
        <a:lstStyle/>
        <a:p>
          <a:r>
            <a:rPr lang="zh-CN" altLang="en-US" dirty="0" smtClean="0">
              <a:solidFill>
                <a:srgbClr val="C00000"/>
              </a:solidFill>
            </a:rPr>
            <a:t>计算</a:t>
          </a:r>
          <a:r>
            <a:rPr lang="en-US" altLang="zh-CN" dirty="0" smtClean="0">
              <a:solidFill>
                <a:srgbClr val="C00000"/>
              </a:solidFill>
            </a:rPr>
            <a:t>WIMP</a:t>
          </a:r>
          <a:r>
            <a:rPr lang="zh-CN" altLang="en-US" dirty="0" smtClean="0">
              <a:solidFill>
                <a:srgbClr val="C00000"/>
              </a:solidFill>
            </a:rPr>
            <a:t>和夸克和胶子的有效耦合系数</a:t>
          </a:r>
          <a:endParaRPr lang="zh-CN" altLang="en-US" dirty="0"/>
        </a:p>
      </dgm:t>
    </dgm:pt>
    <dgm:pt modelId="{481324C8-C717-4237-908E-1D3780009F80}" type="parTrans" cxnId="{2EA46C9E-488A-4D54-BF44-7CC23F81D0D7}">
      <dgm:prSet/>
      <dgm:spPr/>
      <dgm:t>
        <a:bodyPr/>
        <a:lstStyle/>
        <a:p>
          <a:endParaRPr lang="zh-CN" altLang="en-US"/>
        </a:p>
      </dgm:t>
    </dgm:pt>
    <dgm:pt modelId="{289B660D-04BC-42F1-BBCF-65AE51B8ABEE}" type="sibTrans" cxnId="{2EA46C9E-488A-4D54-BF44-7CC23F81D0D7}">
      <dgm:prSet/>
      <dgm:spPr/>
      <dgm:t>
        <a:bodyPr/>
        <a:lstStyle/>
        <a:p>
          <a:endParaRPr lang="zh-CN" altLang="en-US"/>
        </a:p>
      </dgm:t>
    </dgm:pt>
    <dgm:pt modelId="{4F4FA525-874F-4D9A-821A-25CCDB5F4CA2}">
      <dgm:prSet phldrT="[文本]" custT="1"/>
      <dgm:spPr/>
      <dgm:t>
        <a:bodyPr/>
        <a:lstStyle/>
        <a:p>
          <a:r>
            <a:rPr lang="zh-CN" altLang="en-US" sz="2000" b="1" dirty="0" smtClean="0"/>
            <a:t>基本粒子物理</a:t>
          </a:r>
          <a:endParaRPr lang="zh-CN" altLang="en-US" sz="2000" b="1" dirty="0"/>
        </a:p>
      </dgm:t>
    </dgm:pt>
    <dgm:pt modelId="{03D3490E-3A09-449B-AD92-4C8EB6420AC3}" type="parTrans" cxnId="{DC09C908-CAF2-4B56-B15B-0CD9C7779CD6}">
      <dgm:prSet/>
      <dgm:spPr/>
      <dgm:t>
        <a:bodyPr/>
        <a:lstStyle/>
        <a:p>
          <a:endParaRPr lang="zh-CN" altLang="en-US"/>
        </a:p>
      </dgm:t>
    </dgm:pt>
    <dgm:pt modelId="{E4B29F9A-18FA-4C08-970A-373321B3E350}" type="sibTrans" cxnId="{DC09C908-CAF2-4B56-B15B-0CD9C7779CD6}">
      <dgm:prSet/>
      <dgm:spPr/>
      <dgm:t>
        <a:bodyPr/>
        <a:lstStyle/>
        <a:p>
          <a:endParaRPr lang="zh-CN" altLang="en-US"/>
        </a:p>
      </dgm:t>
    </dgm:pt>
    <dgm:pt modelId="{5E864261-C45F-4F8F-A9CC-CF75B11F4A9F}">
      <dgm:prSet phldrT="[文本]"/>
      <dgm:spPr/>
      <dgm:t>
        <a:bodyPr/>
        <a:lstStyle/>
        <a:p>
          <a:r>
            <a:rPr lang="zh-CN" altLang="en-US" dirty="0" smtClean="0">
              <a:solidFill>
                <a:schemeClr val="tx1"/>
              </a:solidFill>
            </a:rPr>
            <a:t>基本粒子有效相互作用转化为暗物质和核子的有效相互作用</a:t>
          </a:r>
          <a:endParaRPr lang="zh-CN" altLang="en-US" dirty="0">
            <a:solidFill>
              <a:schemeClr val="tx1"/>
            </a:solidFill>
          </a:endParaRPr>
        </a:p>
      </dgm:t>
    </dgm:pt>
    <dgm:pt modelId="{7B3BC10F-0E4E-43A7-BD1F-511F3DB416B1}" type="parTrans" cxnId="{026071A0-4B28-40A2-AFCB-C096174C5013}">
      <dgm:prSet/>
      <dgm:spPr/>
      <dgm:t>
        <a:bodyPr/>
        <a:lstStyle/>
        <a:p>
          <a:endParaRPr lang="zh-CN" altLang="en-US"/>
        </a:p>
      </dgm:t>
    </dgm:pt>
    <dgm:pt modelId="{57FD8F80-FB90-4736-9F8C-3E591D75EE7D}" type="sibTrans" cxnId="{026071A0-4B28-40A2-AFCB-C096174C5013}">
      <dgm:prSet/>
      <dgm:spPr/>
      <dgm:t>
        <a:bodyPr/>
        <a:lstStyle/>
        <a:p>
          <a:endParaRPr lang="zh-CN" altLang="en-US"/>
        </a:p>
      </dgm:t>
    </dgm:pt>
    <dgm:pt modelId="{B63E6430-1F6B-44BD-B344-3FD6A749D5B5}">
      <dgm:prSet phldrT="[文本]" custT="1"/>
      <dgm:spPr/>
      <dgm:t>
        <a:bodyPr/>
        <a:lstStyle/>
        <a:p>
          <a:r>
            <a:rPr lang="zh-CN" altLang="en-US" sz="2000" b="1" dirty="0" smtClean="0"/>
            <a:t>强子物理</a:t>
          </a:r>
          <a:endParaRPr lang="zh-CN" altLang="en-US" sz="2000" b="1" dirty="0"/>
        </a:p>
      </dgm:t>
    </dgm:pt>
    <dgm:pt modelId="{B12B4C47-BE6D-4976-80C8-107385B4EAFC}" type="parTrans" cxnId="{91897FA0-AC6A-43FB-9625-0E465FB68CAE}">
      <dgm:prSet/>
      <dgm:spPr/>
      <dgm:t>
        <a:bodyPr/>
        <a:lstStyle/>
        <a:p>
          <a:endParaRPr lang="zh-CN" altLang="en-US"/>
        </a:p>
      </dgm:t>
    </dgm:pt>
    <dgm:pt modelId="{5A416798-11FE-4ADA-B921-3185CC9919E4}" type="sibTrans" cxnId="{91897FA0-AC6A-43FB-9625-0E465FB68CAE}">
      <dgm:prSet/>
      <dgm:spPr/>
      <dgm:t>
        <a:bodyPr/>
        <a:lstStyle/>
        <a:p>
          <a:endParaRPr lang="zh-CN" altLang="en-US"/>
        </a:p>
      </dgm:t>
    </dgm:pt>
    <dgm:pt modelId="{63F5211E-B7D9-4F36-9DDC-7ADED6730860}">
      <dgm:prSet phldrT="[文本]"/>
      <dgm:spPr/>
      <dgm:t>
        <a:bodyPr/>
        <a:lstStyle/>
        <a:p>
          <a:r>
            <a:rPr lang="zh-CN" altLang="en-US" dirty="0" smtClean="0">
              <a:solidFill>
                <a:srgbClr val="C00000"/>
              </a:solidFill>
            </a:rPr>
            <a:t>利用核子波函数计算</a:t>
          </a:r>
          <a:r>
            <a:rPr lang="en-US" altLang="zh-CN" dirty="0" smtClean="0">
              <a:solidFill>
                <a:srgbClr val="C00000"/>
              </a:solidFill>
            </a:rPr>
            <a:t>WIMP</a:t>
          </a:r>
          <a:r>
            <a:rPr lang="zh-CN" altLang="en-US" dirty="0" smtClean="0">
              <a:solidFill>
                <a:srgbClr val="C00000"/>
              </a:solidFill>
            </a:rPr>
            <a:t>和原子核散射截面</a:t>
          </a:r>
          <a:endParaRPr lang="zh-CN" altLang="en-US" dirty="0"/>
        </a:p>
      </dgm:t>
    </dgm:pt>
    <dgm:pt modelId="{B06C1CB8-E2A8-438C-86EB-27ABB0DF1860}" type="parTrans" cxnId="{AE4383E4-749E-48E9-ADB0-19C19100CFD5}">
      <dgm:prSet/>
      <dgm:spPr/>
      <dgm:t>
        <a:bodyPr/>
        <a:lstStyle/>
        <a:p>
          <a:endParaRPr lang="zh-CN" altLang="en-US"/>
        </a:p>
      </dgm:t>
    </dgm:pt>
    <dgm:pt modelId="{521BE7EC-392B-4DE3-800C-A1FCA28E719D}" type="sibTrans" cxnId="{AE4383E4-749E-48E9-ADB0-19C19100CFD5}">
      <dgm:prSet/>
      <dgm:spPr/>
      <dgm:t>
        <a:bodyPr/>
        <a:lstStyle/>
        <a:p>
          <a:endParaRPr lang="zh-CN" altLang="en-US"/>
        </a:p>
      </dgm:t>
    </dgm:pt>
    <dgm:pt modelId="{5DA6E218-F204-4928-8F53-CE8CE1FCBF29}">
      <dgm:prSet phldrT="[文本]" custT="1"/>
      <dgm:spPr/>
      <dgm:t>
        <a:bodyPr/>
        <a:lstStyle/>
        <a:p>
          <a:r>
            <a:rPr lang="zh-CN" altLang="en-US" sz="2000" b="1" dirty="0" smtClean="0"/>
            <a:t>原子核物理</a:t>
          </a:r>
          <a:endParaRPr lang="zh-CN" altLang="en-US" sz="2000" b="1" dirty="0"/>
        </a:p>
      </dgm:t>
    </dgm:pt>
    <dgm:pt modelId="{CE316DE0-853D-4876-963D-2D3E55CB7A57}" type="parTrans" cxnId="{3B9B1E9C-8483-4460-8CEC-792BAD64CE68}">
      <dgm:prSet/>
      <dgm:spPr/>
      <dgm:t>
        <a:bodyPr/>
        <a:lstStyle/>
        <a:p>
          <a:endParaRPr lang="zh-CN" altLang="en-US"/>
        </a:p>
      </dgm:t>
    </dgm:pt>
    <dgm:pt modelId="{C5FC61E2-805D-44BC-A6F5-1792FDDB47B6}" type="sibTrans" cxnId="{3B9B1E9C-8483-4460-8CEC-792BAD64CE68}">
      <dgm:prSet/>
      <dgm:spPr/>
      <dgm:t>
        <a:bodyPr/>
        <a:lstStyle/>
        <a:p>
          <a:endParaRPr lang="zh-CN" altLang="en-US"/>
        </a:p>
      </dgm:t>
    </dgm:pt>
    <dgm:pt modelId="{34509845-62C1-4FCA-9A86-B814D2E82DC9}" type="pres">
      <dgm:prSet presAssocID="{056EA820-BEF3-49C1-B1FB-2AC7CAC61A7C}" presName="rootnode" presStyleCnt="0">
        <dgm:presLayoutVars>
          <dgm:chMax/>
          <dgm:chPref/>
          <dgm:dir/>
          <dgm:animLvl val="lvl"/>
        </dgm:presLayoutVars>
      </dgm:prSet>
      <dgm:spPr/>
      <dgm:t>
        <a:bodyPr/>
        <a:lstStyle/>
        <a:p>
          <a:endParaRPr lang="zh-CN" altLang="en-US"/>
        </a:p>
      </dgm:t>
    </dgm:pt>
    <dgm:pt modelId="{BC996522-2606-492D-8DF2-ADDC430E83CB}" type="pres">
      <dgm:prSet presAssocID="{4DB076FE-9234-4E83-B5A2-89BCFD150F72}" presName="composite" presStyleCnt="0"/>
      <dgm:spPr/>
    </dgm:pt>
    <dgm:pt modelId="{8CA1DD73-60CE-4234-B2BC-5FB608841B68}" type="pres">
      <dgm:prSet presAssocID="{4DB076FE-9234-4E83-B5A2-89BCFD150F72}" presName="bentUpArrow1" presStyleLbl="alignImgPlace1" presStyleIdx="0" presStyleCnt="2"/>
      <dgm:spPr/>
    </dgm:pt>
    <dgm:pt modelId="{5D975C92-1C06-4EE0-870B-033F12BA45C8}" type="pres">
      <dgm:prSet presAssocID="{4DB076FE-9234-4E83-B5A2-89BCFD150F72}" presName="ParentText" presStyleLbl="node1" presStyleIdx="0" presStyleCnt="3" custLinFactNeighborX="-14031">
        <dgm:presLayoutVars>
          <dgm:chMax val="1"/>
          <dgm:chPref val="1"/>
          <dgm:bulletEnabled val="1"/>
        </dgm:presLayoutVars>
      </dgm:prSet>
      <dgm:spPr/>
      <dgm:t>
        <a:bodyPr/>
        <a:lstStyle/>
        <a:p>
          <a:endParaRPr lang="zh-CN" altLang="en-US"/>
        </a:p>
      </dgm:t>
    </dgm:pt>
    <dgm:pt modelId="{4ACAA687-704E-43E5-95A4-A1AE84DCDA6D}" type="pres">
      <dgm:prSet presAssocID="{4DB076FE-9234-4E83-B5A2-89BCFD150F72}" presName="ChildText" presStyleLbl="revTx" presStyleIdx="0" presStyleCnt="3" custScaleX="167940" custLinFactNeighborX="19003">
        <dgm:presLayoutVars>
          <dgm:chMax val="0"/>
          <dgm:chPref val="0"/>
          <dgm:bulletEnabled val="1"/>
        </dgm:presLayoutVars>
      </dgm:prSet>
      <dgm:spPr/>
      <dgm:t>
        <a:bodyPr/>
        <a:lstStyle/>
        <a:p>
          <a:endParaRPr lang="zh-CN" altLang="en-US"/>
        </a:p>
      </dgm:t>
    </dgm:pt>
    <dgm:pt modelId="{980667F4-97A9-428D-9594-278515B8086E}" type="pres">
      <dgm:prSet presAssocID="{289B660D-04BC-42F1-BBCF-65AE51B8ABEE}" presName="sibTrans" presStyleCnt="0"/>
      <dgm:spPr/>
    </dgm:pt>
    <dgm:pt modelId="{00E9AD5C-E63E-4F68-86F0-28FEF6AA4913}" type="pres">
      <dgm:prSet presAssocID="{5E864261-C45F-4F8F-A9CC-CF75B11F4A9F}" presName="composite" presStyleCnt="0"/>
      <dgm:spPr/>
    </dgm:pt>
    <dgm:pt modelId="{460E1BC2-FD26-4C26-84DD-7E97109BB955}" type="pres">
      <dgm:prSet presAssocID="{5E864261-C45F-4F8F-A9CC-CF75B11F4A9F}" presName="bentUpArrow1" presStyleLbl="alignImgPlace1" presStyleIdx="1" presStyleCnt="2"/>
      <dgm:spPr/>
    </dgm:pt>
    <dgm:pt modelId="{40C9DF0C-1DCB-4F52-8BD4-653F182F15B2}" type="pres">
      <dgm:prSet presAssocID="{5E864261-C45F-4F8F-A9CC-CF75B11F4A9F}" presName="ParentText" presStyleLbl="node1" presStyleIdx="1" presStyleCnt="3" custLinFactNeighborX="-12248">
        <dgm:presLayoutVars>
          <dgm:chMax val="1"/>
          <dgm:chPref val="1"/>
          <dgm:bulletEnabled val="1"/>
        </dgm:presLayoutVars>
      </dgm:prSet>
      <dgm:spPr/>
      <dgm:t>
        <a:bodyPr/>
        <a:lstStyle/>
        <a:p>
          <a:endParaRPr lang="zh-CN" altLang="en-US"/>
        </a:p>
      </dgm:t>
    </dgm:pt>
    <dgm:pt modelId="{B86EE1B8-D4FD-46C1-A23B-A09BD1EEF786}" type="pres">
      <dgm:prSet presAssocID="{5E864261-C45F-4F8F-A9CC-CF75B11F4A9F}" presName="ChildText" presStyleLbl="revTx" presStyleIdx="1" presStyleCnt="3" custScaleX="139077" custLinFactNeighborX="16594">
        <dgm:presLayoutVars>
          <dgm:chMax val="0"/>
          <dgm:chPref val="0"/>
          <dgm:bulletEnabled val="1"/>
        </dgm:presLayoutVars>
      </dgm:prSet>
      <dgm:spPr/>
      <dgm:t>
        <a:bodyPr/>
        <a:lstStyle/>
        <a:p>
          <a:endParaRPr lang="zh-CN" altLang="en-US"/>
        </a:p>
      </dgm:t>
    </dgm:pt>
    <dgm:pt modelId="{5F015BA0-DED4-4A63-861C-590FC61BB960}" type="pres">
      <dgm:prSet presAssocID="{57FD8F80-FB90-4736-9F8C-3E591D75EE7D}" presName="sibTrans" presStyleCnt="0"/>
      <dgm:spPr/>
    </dgm:pt>
    <dgm:pt modelId="{E6987C24-D49B-4AC3-AB0D-E3F359AB1C80}" type="pres">
      <dgm:prSet presAssocID="{63F5211E-B7D9-4F36-9DDC-7ADED6730860}" presName="composite" presStyleCnt="0"/>
      <dgm:spPr/>
    </dgm:pt>
    <dgm:pt modelId="{3EDE83A4-B92E-4F25-A38A-7A2EE0771698}" type="pres">
      <dgm:prSet presAssocID="{63F5211E-B7D9-4F36-9DDC-7ADED6730860}" presName="ParentText" presStyleLbl="node1" presStyleIdx="2" presStyleCnt="3" custLinFactNeighborX="-14489">
        <dgm:presLayoutVars>
          <dgm:chMax val="1"/>
          <dgm:chPref val="1"/>
          <dgm:bulletEnabled val="1"/>
        </dgm:presLayoutVars>
      </dgm:prSet>
      <dgm:spPr/>
      <dgm:t>
        <a:bodyPr/>
        <a:lstStyle/>
        <a:p>
          <a:endParaRPr lang="zh-CN" altLang="en-US"/>
        </a:p>
      </dgm:t>
    </dgm:pt>
    <dgm:pt modelId="{EF046044-B903-4957-840B-B6F08AD1C10A}" type="pres">
      <dgm:prSet presAssocID="{63F5211E-B7D9-4F36-9DDC-7ADED6730860}" presName="FinalChildText" presStyleLbl="revTx" presStyleIdx="2" presStyleCnt="3" custScaleX="177167" custLinFactNeighborX="32496" custLinFactNeighborY="-885">
        <dgm:presLayoutVars>
          <dgm:chMax val="0"/>
          <dgm:chPref val="0"/>
          <dgm:bulletEnabled val="1"/>
        </dgm:presLayoutVars>
      </dgm:prSet>
      <dgm:spPr/>
      <dgm:t>
        <a:bodyPr/>
        <a:lstStyle/>
        <a:p>
          <a:endParaRPr lang="zh-CN" altLang="en-US"/>
        </a:p>
      </dgm:t>
    </dgm:pt>
  </dgm:ptLst>
  <dgm:cxnLst>
    <dgm:cxn modelId="{026071A0-4B28-40A2-AFCB-C096174C5013}" srcId="{056EA820-BEF3-49C1-B1FB-2AC7CAC61A7C}" destId="{5E864261-C45F-4F8F-A9CC-CF75B11F4A9F}" srcOrd="1" destOrd="0" parTransId="{7B3BC10F-0E4E-43A7-BD1F-511F3DB416B1}" sibTransId="{57FD8F80-FB90-4736-9F8C-3E591D75EE7D}"/>
    <dgm:cxn modelId="{AE4383E4-749E-48E9-ADB0-19C19100CFD5}" srcId="{056EA820-BEF3-49C1-B1FB-2AC7CAC61A7C}" destId="{63F5211E-B7D9-4F36-9DDC-7ADED6730860}" srcOrd="2" destOrd="0" parTransId="{B06C1CB8-E2A8-438C-86EB-27ABB0DF1860}" sibTransId="{521BE7EC-392B-4DE3-800C-A1FCA28E719D}"/>
    <dgm:cxn modelId="{AD70E69D-26A5-4601-B028-6DF707B90D6B}" type="presOf" srcId="{63F5211E-B7D9-4F36-9DDC-7ADED6730860}" destId="{3EDE83A4-B92E-4F25-A38A-7A2EE0771698}" srcOrd="0" destOrd="0" presId="urn:microsoft.com/office/officeart/2005/8/layout/StepDownProcess"/>
    <dgm:cxn modelId="{2EA46C9E-488A-4D54-BF44-7CC23F81D0D7}" srcId="{056EA820-BEF3-49C1-B1FB-2AC7CAC61A7C}" destId="{4DB076FE-9234-4E83-B5A2-89BCFD150F72}" srcOrd="0" destOrd="0" parTransId="{481324C8-C717-4237-908E-1D3780009F80}" sibTransId="{289B660D-04BC-42F1-BBCF-65AE51B8ABEE}"/>
    <dgm:cxn modelId="{E6FCA236-9D1F-43AB-90E4-946FA0A5FEA2}" type="presOf" srcId="{5E864261-C45F-4F8F-A9CC-CF75B11F4A9F}" destId="{40C9DF0C-1DCB-4F52-8BD4-653F182F15B2}" srcOrd="0" destOrd="0" presId="urn:microsoft.com/office/officeart/2005/8/layout/StepDownProcess"/>
    <dgm:cxn modelId="{C6054CE8-9A4E-4816-8A99-EAD6E981C05E}" type="presOf" srcId="{056EA820-BEF3-49C1-B1FB-2AC7CAC61A7C}" destId="{34509845-62C1-4FCA-9A86-B814D2E82DC9}" srcOrd="0" destOrd="0" presId="urn:microsoft.com/office/officeart/2005/8/layout/StepDownProcess"/>
    <dgm:cxn modelId="{91897FA0-AC6A-43FB-9625-0E465FB68CAE}" srcId="{5E864261-C45F-4F8F-A9CC-CF75B11F4A9F}" destId="{B63E6430-1F6B-44BD-B344-3FD6A749D5B5}" srcOrd="0" destOrd="0" parTransId="{B12B4C47-BE6D-4976-80C8-107385B4EAFC}" sibTransId="{5A416798-11FE-4ADA-B921-3185CC9919E4}"/>
    <dgm:cxn modelId="{3B9B1E9C-8483-4460-8CEC-792BAD64CE68}" srcId="{63F5211E-B7D9-4F36-9DDC-7ADED6730860}" destId="{5DA6E218-F204-4928-8F53-CE8CE1FCBF29}" srcOrd="0" destOrd="0" parTransId="{CE316DE0-853D-4876-963D-2D3E55CB7A57}" sibTransId="{C5FC61E2-805D-44BC-A6F5-1792FDDB47B6}"/>
    <dgm:cxn modelId="{205014B2-FA4D-4CE0-BD92-D654D5220ACF}" type="presOf" srcId="{B63E6430-1F6B-44BD-B344-3FD6A749D5B5}" destId="{B86EE1B8-D4FD-46C1-A23B-A09BD1EEF786}" srcOrd="0" destOrd="0" presId="urn:microsoft.com/office/officeart/2005/8/layout/StepDownProcess"/>
    <dgm:cxn modelId="{DC09C908-CAF2-4B56-B15B-0CD9C7779CD6}" srcId="{4DB076FE-9234-4E83-B5A2-89BCFD150F72}" destId="{4F4FA525-874F-4D9A-821A-25CCDB5F4CA2}" srcOrd="0" destOrd="0" parTransId="{03D3490E-3A09-449B-AD92-4C8EB6420AC3}" sibTransId="{E4B29F9A-18FA-4C08-970A-373321B3E350}"/>
    <dgm:cxn modelId="{A2994604-BB28-49BD-8A0E-C00E4FF71749}" type="presOf" srcId="{5DA6E218-F204-4928-8F53-CE8CE1FCBF29}" destId="{EF046044-B903-4957-840B-B6F08AD1C10A}" srcOrd="0" destOrd="0" presId="urn:microsoft.com/office/officeart/2005/8/layout/StepDownProcess"/>
    <dgm:cxn modelId="{195DD8AC-AF20-4537-A003-0C3E15F438D8}" type="presOf" srcId="{4DB076FE-9234-4E83-B5A2-89BCFD150F72}" destId="{5D975C92-1C06-4EE0-870B-033F12BA45C8}" srcOrd="0" destOrd="0" presId="urn:microsoft.com/office/officeart/2005/8/layout/StepDownProcess"/>
    <dgm:cxn modelId="{EDCD1178-1AC2-479F-ABA4-0E7E4FC24684}" type="presOf" srcId="{4F4FA525-874F-4D9A-821A-25CCDB5F4CA2}" destId="{4ACAA687-704E-43E5-95A4-A1AE84DCDA6D}" srcOrd="0" destOrd="0" presId="urn:microsoft.com/office/officeart/2005/8/layout/StepDownProcess"/>
    <dgm:cxn modelId="{B9C00029-58DF-46F3-A6CB-9DA8D56316AA}" type="presParOf" srcId="{34509845-62C1-4FCA-9A86-B814D2E82DC9}" destId="{BC996522-2606-492D-8DF2-ADDC430E83CB}" srcOrd="0" destOrd="0" presId="urn:microsoft.com/office/officeart/2005/8/layout/StepDownProcess"/>
    <dgm:cxn modelId="{EF7CB18D-0022-43D9-8FCC-22A29AB80CFE}" type="presParOf" srcId="{BC996522-2606-492D-8DF2-ADDC430E83CB}" destId="{8CA1DD73-60CE-4234-B2BC-5FB608841B68}" srcOrd="0" destOrd="0" presId="urn:microsoft.com/office/officeart/2005/8/layout/StepDownProcess"/>
    <dgm:cxn modelId="{DB5F6DEE-C0E1-4BBA-916D-718B32F81B3A}" type="presParOf" srcId="{BC996522-2606-492D-8DF2-ADDC430E83CB}" destId="{5D975C92-1C06-4EE0-870B-033F12BA45C8}" srcOrd="1" destOrd="0" presId="urn:microsoft.com/office/officeart/2005/8/layout/StepDownProcess"/>
    <dgm:cxn modelId="{0F66B10E-6C98-455D-AA63-6A0027F0F62B}" type="presParOf" srcId="{BC996522-2606-492D-8DF2-ADDC430E83CB}" destId="{4ACAA687-704E-43E5-95A4-A1AE84DCDA6D}" srcOrd="2" destOrd="0" presId="urn:microsoft.com/office/officeart/2005/8/layout/StepDownProcess"/>
    <dgm:cxn modelId="{89A93D45-1A0A-4826-81FE-E1A42E2302A5}" type="presParOf" srcId="{34509845-62C1-4FCA-9A86-B814D2E82DC9}" destId="{980667F4-97A9-428D-9594-278515B8086E}" srcOrd="1" destOrd="0" presId="urn:microsoft.com/office/officeart/2005/8/layout/StepDownProcess"/>
    <dgm:cxn modelId="{7145BF07-B23F-4264-8ADF-1966D8E61264}" type="presParOf" srcId="{34509845-62C1-4FCA-9A86-B814D2E82DC9}" destId="{00E9AD5C-E63E-4F68-86F0-28FEF6AA4913}" srcOrd="2" destOrd="0" presId="urn:microsoft.com/office/officeart/2005/8/layout/StepDownProcess"/>
    <dgm:cxn modelId="{3B1D5BB6-AA05-4BE4-8D34-0200DA87CFDE}" type="presParOf" srcId="{00E9AD5C-E63E-4F68-86F0-28FEF6AA4913}" destId="{460E1BC2-FD26-4C26-84DD-7E97109BB955}" srcOrd="0" destOrd="0" presId="urn:microsoft.com/office/officeart/2005/8/layout/StepDownProcess"/>
    <dgm:cxn modelId="{05D2FD5B-39EA-4EBC-B85B-02C1B9A6FEB4}" type="presParOf" srcId="{00E9AD5C-E63E-4F68-86F0-28FEF6AA4913}" destId="{40C9DF0C-1DCB-4F52-8BD4-653F182F15B2}" srcOrd="1" destOrd="0" presId="urn:microsoft.com/office/officeart/2005/8/layout/StepDownProcess"/>
    <dgm:cxn modelId="{491A75A0-253A-4298-BB73-CC8E99D9C9E1}" type="presParOf" srcId="{00E9AD5C-E63E-4F68-86F0-28FEF6AA4913}" destId="{B86EE1B8-D4FD-46C1-A23B-A09BD1EEF786}" srcOrd="2" destOrd="0" presId="urn:microsoft.com/office/officeart/2005/8/layout/StepDownProcess"/>
    <dgm:cxn modelId="{27CBA389-25B0-4FA8-A6B8-34B39C8F09F4}" type="presParOf" srcId="{34509845-62C1-4FCA-9A86-B814D2E82DC9}" destId="{5F015BA0-DED4-4A63-861C-590FC61BB960}" srcOrd="3" destOrd="0" presId="urn:microsoft.com/office/officeart/2005/8/layout/StepDownProcess"/>
    <dgm:cxn modelId="{1B2E1A5A-025A-4608-A383-06CA2E1F20C9}" type="presParOf" srcId="{34509845-62C1-4FCA-9A86-B814D2E82DC9}" destId="{E6987C24-D49B-4AC3-AB0D-E3F359AB1C80}" srcOrd="4" destOrd="0" presId="urn:microsoft.com/office/officeart/2005/8/layout/StepDownProcess"/>
    <dgm:cxn modelId="{1ABC49CB-CFEC-4D23-87E7-AB2CA3AD1A17}" type="presParOf" srcId="{E6987C24-D49B-4AC3-AB0D-E3F359AB1C80}" destId="{3EDE83A4-B92E-4F25-A38A-7A2EE0771698}" srcOrd="0" destOrd="0" presId="urn:microsoft.com/office/officeart/2005/8/layout/StepDownProcess"/>
    <dgm:cxn modelId="{5939D2A7-D035-4930-B014-419B07473966}" type="presParOf" srcId="{E6987C24-D49B-4AC3-AB0D-E3F359AB1C80}" destId="{EF046044-B903-4957-840B-B6F08AD1C10A}"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1DD73-60CE-4234-B2BC-5FB608841B68}">
      <dsp:nvSpPr>
        <dsp:cNvPr id="0" name=""/>
        <dsp:cNvSpPr/>
      </dsp:nvSpPr>
      <dsp:spPr>
        <a:xfrm rot="5400000">
          <a:off x="674622" y="1202217"/>
          <a:ext cx="1063257" cy="1210481"/>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975C92-1C06-4EE0-870B-033F12BA45C8}">
      <dsp:nvSpPr>
        <dsp:cNvPr id="0" name=""/>
        <dsp:cNvSpPr/>
      </dsp:nvSpPr>
      <dsp:spPr>
        <a:xfrm>
          <a:off x="141782" y="23574"/>
          <a:ext cx="1789900" cy="125287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rgbClr val="C00000"/>
              </a:solidFill>
            </a:rPr>
            <a:t>计算</a:t>
          </a:r>
          <a:r>
            <a:rPr lang="en-US" altLang="zh-CN" sz="1600" kern="1200" dirty="0" smtClean="0">
              <a:solidFill>
                <a:srgbClr val="C00000"/>
              </a:solidFill>
            </a:rPr>
            <a:t>WIMP</a:t>
          </a:r>
          <a:r>
            <a:rPr lang="zh-CN" altLang="en-US" sz="1600" kern="1200" dirty="0" smtClean="0">
              <a:solidFill>
                <a:srgbClr val="C00000"/>
              </a:solidFill>
            </a:rPr>
            <a:t>和夸克和胶子的有效耦合系数</a:t>
          </a:r>
          <a:endParaRPr lang="zh-CN" altLang="en-US" sz="1600" kern="1200" dirty="0"/>
        </a:p>
      </dsp:txBody>
      <dsp:txXfrm>
        <a:off x="202953" y="84745"/>
        <a:ext cx="1667558" cy="1130530"/>
      </dsp:txXfrm>
    </dsp:sp>
    <dsp:sp modelId="{4ACAA687-704E-43E5-95A4-A1AE84DCDA6D}">
      <dsp:nvSpPr>
        <dsp:cNvPr id="0" name=""/>
        <dsp:cNvSpPr/>
      </dsp:nvSpPr>
      <dsp:spPr>
        <a:xfrm>
          <a:off x="1987982" y="143064"/>
          <a:ext cx="2186247" cy="1012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zh-CN" altLang="en-US" sz="2000" b="1" kern="1200" dirty="0" smtClean="0"/>
            <a:t>基本粒子物理</a:t>
          </a:r>
          <a:endParaRPr lang="zh-CN" altLang="en-US" sz="2000" b="1" kern="1200" dirty="0"/>
        </a:p>
      </dsp:txBody>
      <dsp:txXfrm>
        <a:off x="1987982" y="143064"/>
        <a:ext cx="2186247" cy="1012626"/>
      </dsp:txXfrm>
    </dsp:sp>
    <dsp:sp modelId="{460E1BC2-FD26-4C26-84DD-7E97109BB955}">
      <dsp:nvSpPr>
        <dsp:cNvPr id="0" name=""/>
        <dsp:cNvSpPr/>
      </dsp:nvSpPr>
      <dsp:spPr>
        <a:xfrm rot="5400000">
          <a:off x="2370906" y="2609606"/>
          <a:ext cx="1063257" cy="1210481"/>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C9DF0C-1DCB-4F52-8BD4-653F182F15B2}">
      <dsp:nvSpPr>
        <dsp:cNvPr id="0" name=""/>
        <dsp:cNvSpPr/>
      </dsp:nvSpPr>
      <dsp:spPr>
        <a:xfrm>
          <a:off x="1869980" y="1430963"/>
          <a:ext cx="1789900" cy="125287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chemeClr val="tx1"/>
              </a:solidFill>
            </a:rPr>
            <a:t>基本粒子有效相互作用转化为暗物质和核子的有效相互作用</a:t>
          </a:r>
          <a:endParaRPr lang="zh-CN" altLang="en-US" sz="1600" kern="1200" dirty="0">
            <a:solidFill>
              <a:schemeClr val="tx1"/>
            </a:solidFill>
          </a:endParaRPr>
        </a:p>
      </dsp:txBody>
      <dsp:txXfrm>
        <a:off x="1931151" y="1492134"/>
        <a:ext cx="1667558" cy="1130530"/>
      </dsp:txXfrm>
    </dsp:sp>
    <dsp:sp modelId="{B86EE1B8-D4FD-46C1-A23B-A09BD1EEF786}">
      <dsp:nvSpPr>
        <dsp:cNvPr id="0" name=""/>
        <dsp:cNvSpPr/>
      </dsp:nvSpPr>
      <dsp:spPr>
        <a:xfrm>
          <a:off x="3840776" y="1550453"/>
          <a:ext cx="1810508" cy="1012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zh-CN" altLang="en-US" sz="2000" b="1" kern="1200" dirty="0" smtClean="0"/>
            <a:t>强子物理</a:t>
          </a:r>
          <a:endParaRPr lang="zh-CN" altLang="en-US" sz="2000" b="1" kern="1200" dirty="0"/>
        </a:p>
      </dsp:txBody>
      <dsp:txXfrm>
        <a:off x="3840776" y="1550453"/>
        <a:ext cx="1810508" cy="1012626"/>
      </dsp:txXfrm>
    </dsp:sp>
    <dsp:sp modelId="{3EDE83A4-B92E-4F25-A38A-7A2EE0771698}">
      <dsp:nvSpPr>
        <dsp:cNvPr id="0" name=""/>
        <dsp:cNvSpPr/>
      </dsp:nvSpPr>
      <dsp:spPr>
        <a:xfrm>
          <a:off x="3526153" y="2838352"/>
          <a:ext cx="1789900" cy="125287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rgbClr val="C00000"/>
              </a:solidFill>
            </a:rPr>
            <a:t>利用核子波函数计算</a:t>
          </a:r>
          <a:r>
            <a:rPr lang="en-US" altLang="zh-CN" sz="1600" kern="1200" dirty="0" smtClean="0">
              <a:solidFill>
                <a:srgbClr val="C00000"/>
              </a:solidFill>
            </a:rPr>
            <a:t>WIMP</a:t>
          </a:r>
          <a:r>
            <a:rPr lang="zh-CN" altLang="en-US" sz="1600" kern="1200" dirty="0" smtClean="0">
              <a:solidFill>
                <a:srgbClr val="C00000"/>
              </a:solidFill>
            </a:rPr>
            <a:t>和原子核散射截面</a:t>
          </a:r>
          <a:endParaRPr lang="zh-CN" altLang="en-US" sz="1600" kern="1200" dirty="0"/>
        </a:p>
      </dsp:txBody>
      <dsp:txXfrm>
        <a:off x="3587324" y="2899523"/>
        <a:ext cx="1667558" cy="1130530"/>
      </dsp:txXfrm>
    </dsp:sp>
    <dsp:sp modelId="{EF046044-B903-4957-840B-B6F08AD1C10A}">
      <dsp:nvSpPr>
        <dsp:cNvPr id="0" name=""/>
        <dsp:cNvSpPr/>
      </dsp:nvSpPr>
      <dsp:spPr>
        <a:xfrm>
          <a:off x="5466034" y="2948880"/>
          <a:ext cx="2306365" cy="1012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zh-CN" altLang="en-US" sz="2000" b="1" kern="1200" dirty="0" smtClean="0"/>
            <a:t>原子核物理</a:t>
          </a:r>
          <a:endParaRPr lang="zh-CN" altLang="en-US" sz="2000" b="1" kern="1200" dirty="0"/>
        </a:p>
      </dsp:txBody>
      <dsp:txXfrm>
        <a:off x="5466034" y="2948880"/>
        <a:ext cx="2306365" cy="1012626"/>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defRPr>
            </a:lvl1pPr>
          </a:lstStyle>
          <a:p>
            <a:pPr>
              <a:defRPr/>
            </a:pPr>
            <a:endParaRPr lang="zh-CN" altLang="en-US"/>
          </a:p>
        </p:txBody>
      </p:sp>
      <p:sp>
        <p:nvSpPr>
          <p:cNvPr id="3" name="日期占位符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atin typeface="Arial" charset="0"/>
              </a:defRPr>
            </a:lvl1pPr>
          </a:lstStyle>
          <a:p>
            <a:pPr>
              <a:defRPr/>
            </a:pPr>
            <a:fld id="{AA5BC266-6270-4A7F-926C-C2580D0218FC}" type="datetimeFigureOut">
              <a:rPr lang="zh-CN" altLang="en-US"/>
              <a:pPr>
                <a:defRPr/>
              </a:pPr>
              <a:t>2022/8/4</a:t>
            </a:fld>
            <a:endParaRPr lang="zh-CN" altLang="en-US"/>
          </a:p>
        </p:txBody>
      </p:sp>
      <p:sp>
        <p:nvSpPr>
          <p:cNvPr id="4" name="页脚占位符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atin typeface="Arial" charset="0"/>
              </a:defRPr>
            </a:lvl1pPr>
          </a:lstStyle>
          <a:p>
            <a:pPr>
              <a:defRPr/>
            </a:pPr>
            <a:endParaRPr lang="zh-CN" altLang="en-US"/>
          </a:p>
        </p:txBody>
      </p:sp>
      <p:sp>
        <p:nvSpPr>
          <p:cNvPr id="5" name="灯片编号占位符 4"/>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9F059AF-807D-4C46-B56A-A499808B576F}" type="slidenum">
              <a:rPr lang="zh-CN" altLang="en-US"/>
              <a:pPr>
                <a:defRPr/>
              </a:pPr>
              <a:t>‹#›</a:t>
            </a:fld>
            <a:endParaRPr lang="zh-CN" altLang="en-US"/>
          </a:p>
        </p:txBody>
      </p:sp>
    </p:spTree>
    <p:extLst>
      <p:ext uri="{BB962C8B-B14F-4D97-AF65-F5344CB8AC3E}">
        <p14:creationId xmlns:p14="http://schemas.microsoft.com/office/powerpoint/2010/main" val="1092315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200" b="1">
                <a:latin typeface="Times New Roman" pitchFamily="18" charset="0"/>
              </a:defRPr>
            </a:lvl1pPr>
          </a:lstStyle>
          <a:p>
            <a:pPr>
              <a:defRPr/>
            </a:pPr>
            <a:endParaRPr lang="en-US" altLang="zh-CN"/>
          </a:p>
        </p:txBody>
      </p:sp>
      <p:sp>
        <p:nvSpPr>
          <p:cNvPr id="21507"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200" b="1">
                <a:latin typeface="Times New Roman" pitchFamily="18" charset="0"/>
              </a:defRPr>
            </a:lvl1pPr>
          </a:lstStyle>
          <a:p>
            <a:pPr>
              <a:defRPr/>
            </a:pPr>
            <a:endParaRPr lang="en-US" altLang="zh-CN"/>
          </a:p>
        </p:txBody>
      </p:sp>
      <p:sp>
        <p:nvSpPr>
          <p:cNvPr id="205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1510"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200" b="1">
                <a:latin typeface="Times New Roman" pitchFamily="18" charset="0"/>
              </a:defRPr>
            </a:lvl1pPr>
          </a:lstStyle>
          <a:p>
            <a:pPr>
              <a:defRPr/>
            </a:pPr>
            <a:endParaRPr lang="en-US" altLang="zh-CN"/>
          </a:p>
        </p:txBody>
      </p:sp>
      <p:sp>
        <p:nvSpPr>
          <p:cNvPr id="21511"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200" b="1">
                <a:latin typeface="Times New Roman" panose="02020603050405020304" pitchFamily="18" charset="0"/>
              </a:defRPr>
            </a:lvl1pPr>
          </a:lstStyle>
          <a:p>
            <a:pPr>
              <a:defRPr/>
            </a:pPr>
            <a:fld id="{A66FABBF-C436-4486-A9EB-FE5A7065C284}" type="slidenum">
              <a:rPr lang="en-US" altLang="zh-CN"/>
              <a:pPr>
                <a:defRPr/>
              </a:pPr>
              <a:t>‹#›</a:t>
            </a:fld>
            <a:endParaRPr lang="en-US" altLang="zh-CN"/>
          </a:p>
        </p:txBody>
      </p:sp>
    </p:spTree>
    <p:extLst>
      <p:ext uri="{BB962C8B-B14F-4D97-AF65-F5344CB8AC3E}">
        <p14:creationId xmlns:p14="http://schemas.microsoft.com/office/powerpoint/2010/main" val="38671073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66FABBF-C436-4486-A9EB-FE5A7065C284}" type="slidenum">
              <a:rPr lang="en-US" altLang="zh-CN" smtClean="0"/>
              <a:pPr>
                <a:defRPr/>
              </a:pPr>
              <a:t>41</a:t>
            </a:fld>
            <a:endParaRPr lang="en-US" altLang="zh-CN"/>
          </a:p>
        </p:txBody>
      </p:sp>
    </p:spTree>
    <p:extLst>
      <p:ext uri="{BB962C8B-B14F-4D97-AF65-F5344CB8AC3E}">
        <p14:creationId xmlns:p14="http://schemas.microsoft.com/office/powerpoint/2010/main" val="2221410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66FABBF-C436-4486-A9EB-FE5A7065C284}" type="slidenum">
              <a:rPr lang="en-US" altLang="zh-CN" smtClean="0"/>
              <a:pPr>
                <a:defRPr/>
              </a:pPr>
              <a:t>81</a:t>
            </a:fld>
            <a:endParaRPr lang="en-US" altLang="zh-CN"/>
          </a:p>
        </p:txBody>
      </p:sp>
    </p:spTree>
    <p:extLst>
      <p:ext uri="{BB962C8B-B14F-4D97-AF65-F5344CB8AC3E}">
        <p14:creationId xmlns:p14="http://schemas.microsoft.com/office/powerpoint/2010/main" val="3449029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444CA3A-3D99-415B-972F-7F24F95AD63C}" type="slidenum">
              <a:rPr lang="zh-CN" altLang="en-US" smtClean="0"/>
              <a:pPr>
                <a:defRPr/>
              </a:pPr>
              <a:t>82</a:t>
            </a:fld>
            <a:endParaRPr lang="zh-CN" altLang="en-US"/>
          </a:p>
        </p:txBody>
      </p:sp>
    </p:spTree>
    <p:extLst>
      <p:ext uri="{BB962C8B-B14F-4D97-AF65-F5344CB8AC3E}">
        <p14:creationId xmlns:p14="http://schemas.microsoft.com/office/powerpoint/2010/main" val="519987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0F34861-4910-4DC0-B7D7-CFDA2FD33FC1}" type="slidenum">
              <a:rPr lang="en-US" altLang="zh-CN"/>
              <a:pPr>
                <a:defRPr/>
              </a:pPr>
              <a:t>‹#›</a:t>
            </a:fld>
            <a:endParaRPr lang="en-US" altLang="zh-CN"/>
          </a:p>
        </p:txBody>
      </p:sp>
    </p:spTree>
    <p:extLst>
      <p:ext uri="{BB962C8B-B14F-4D97-AF65-F5344CB8AC3E}">
        <p14:creationId xmlns:p14="http://schemas.microsoft.com/office/powerpoint/2010/main" val="226297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45DC4C5D-165F-4168-9EC6-E85AFC9ACE19}" type="slidenum">
              <a:rPr lang="en-US" altLang="zh-CN"/>
              <a:pPr>
                <a:defRPr/>
              </a:pPr>
              <a:t>‹#›</a:t>
            </a:fld>
            <a:endParaRPr lang="en-US" altLang="zh-CN"/>
          </a:p>
        </p:txBody>
      </p:sp>
    </p:spTree>
    <p:extLst>
      <p:ext uri="{BB962C8B-B14F-4D97-AF65-F5344CB8AC3E}">
        <p14:creationId xmlns:p14="http://schemas.microsoft.com/office/powerpoint/2010/main" val="75237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BD0971E-77F8-4B77-97F6-B3C98BAF8D1F}" type="slidenum">
              <a:rPr lang="en-US" altLang="zh-CN"/>
              <a:pPr>
                <a:defRPr/>
              </a:pPr>
              <a:t>‹#›</a:t>
            </a:fld>
            <a:endParaRPr lang="en-US" altLang="zh-CN"/>
          </a:p>
        </p:txBody>
      </p:sp>
    </p:spTree>
    <p:extLst>
      <p:ext uri="{BB962C8B-B14F-4D97-AF65-F5344CB8AC3E}">
        <p14:creationId xmlns:p14="http://schemas.microsoft.com/office/powerpoint/2010/main" val="2318255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946C7A3-D8C1-4378-812F-C73EE704A0B1}" type="slidenum">
              <a:rPr lang="en-US" altLang="zh-CN"/>
              <a:pPr>
                <a:defRPr/>
              </a:pPr>
              <a:t>‹#›</a:t>
            </a:fld>
            <a:endParaRPr lang="en-US" altLang="zh-CN"/>
          </a:p>
        </p:txBody>
      </p:sp>
    </p:spTree>
    <p:extLst>
      <p:ext uri="{BB962C8B-B14F-4D97-AF65-F5344CB8AC3E}">
        <p14:creationId xmlns:p14="http://schemas.microsoft.com/office/powerpoint/2010/main" val="64371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2A5D494-26B8-4D6C-9B58-7663935DC3A8}" type="slidenum">
              <a:rPr lang="en-US" altLang="zh-CN"/>
              <a:pPr>
                <a:defRPr/>
              </a:pPr>
              <a:t>‹#›</a:t>
            </a:fld>
            <a:endParaRPr lang="en-US" altLang="zh-CN"/>
          </a:p>
        </p:txBody>
      </p:sp>
    </p:spTree>
    <p:extLst>
      <p:ext uri="{BB962C8B-B14F-4D97-AF65-F5344CB8AC3E}">
        <p14:creationId xmlns:p14="http://schemas.microsoft.com/office/powerpoint/2010/main" val="92708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EFE49A5-18C9-42D2-B46B-1B84016DCC13}" type="slidenum">
              <a:rPr lang="en-US" altLang="zh-CN"/>
              <a:pPr>
                <a:defRPr/>
              </a:pPr>
              <a:t>‹#›</a:t>
            </a:fld>
            <a:endParaRPr lang="en-US" altLang="zh-CN"/>
          </a:p>
        </p:txBody>
      </p:sp>
    </p:spTree>
    <p:extLst>
      <p:ext uri="{BB962C8B-B14F-4D97-AF65-F5344CB8AC3E}">
        <p14:creationId xmlns:p14="http://schemas.microsoft.com/office/powerpoint/2010/main" val="10668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18B602D3-A482-4151-B53D-0182961CCE94}" type="slidenum">
              <a:rPr lang="en-US" altLang="zh-CN"/>
              <a:pPr>
                <a:defRPr/>
              </a:pPr>
              <a:t>‹#›</a:t>
            </a:fld>
            <a:endParaRPr lang="en-US" altLang="zh-CN"/>
          </a:p>
        </p:txBody>
      </p:sp>
    </p:spTree>
    <p:extLst>
      <p:ext uri="{BB962C8B-B14F-4D97-AF65-F5344CB8AC3E}">
        <p14:creationId xmlns:p14="http://schemas.microsoft.com/office/powerpoint/2010/main" val="1727680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A795D243-DE97-4DA3-91AD-1F054512769F}" type="slidenum">
              <a:rPr lang="en-US" altLang="zh-CN"/>
              <a:pPr>
                <a:defRPr/>
              </a:pPr>
              <a:t>‹#›</a:t>
            </a:fld>
            <a:endParaRPr lang="en-US" altLang="zh-CN"/>
          </a:p>
        </p:txBody>
      </p:sp>
    </p:spTree>
    <p:extLst>
      <p:ext uri="{BB962C8B-B14F-4D97-AF65-F5344CB8AC3E}">
        <p14:creationId xmlns:p14="http://schemas.microsoft.com/office/powerpoint/2010/main" val="2456884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1CBD2B1-823C-4679-8E7F-333176A710EA}" type="slidenum">
              <a:rPr lang="en-US" altLang="zh-CN"/>
              <a:pPr>
                <a:defRPr/>
              </a:pPr>
              <a:t>‹#›</a:t>
            </a:fld>
            <a:endParaRPr lang="en-US" altLang="zh-CN"/>
          </a:p>
        </p:txBody>
      </p:sp>
    </p:spTree>
    <p:extLst>
      <p:ext uri="{BB962C8B-B14F-4D97-AF65-F5344CB8AC3E}">
        <p14:creationId xmlns:p14="http://schemas.microsoft.com/office/powerpoint/2010/main" val="101966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436AA25-31E1-4A34-959B-8DBC7E7A71B2}" type="slidenum">
              <a:rPr lang="en-US" altLang="zh-CN"/>
              <a:pPr>
                <a:defRPr/>
              </a:pPr>
              <a:t>‹#›</a:t>
            </a:fld>
            <a:endParaRPr lang="en-US" altLang="zh-CN"/>
          </a:p>
        </p:txBody>
      </p:sp>
    </p:spTree>
    <p:extLst>
      <p:ext uri="{BB962C8B-B14F-4D97-AF65-F5344CB8AC3E}">
        <p14:creationId xmlns:p14="http://schemas.microsoft.com/office/powerpoint/2010/main" val="277785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C0A1BB60-C4B9-49F7-8AE9-C10DD006B31D}" type="slidenum">
              <a:rPr lang="en-US" altLang="zh-CN"/>
              <a:pPr>
                <a:defRPr/>
              </a:pPr>
              <a:t>‹#›</a:t>
            </a:fld>
            <a:endParaRPr lang="en-US" altLang="zh-CN"/>
          </a:p>
        </p:txBody>
      </p:sp>
    </p:spTree>
    <p:extLst>
      <p:ext uri="{BB962C8B-B14F-4D97-AF65-F5344CB8AC3E}">
        <p14:creationId xmlns:p14="http://schemas.microsoft.com/office/powerpoint/2010/main" val="1811531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13"/>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defRPr>
            </a:lvl1pPr>
          </a:lstStyle>
          <a:p>
            <a:pPr>
              <a:defRPr/>
            </a:pPr>
            <a:endParaRPr lang="en-US" altLang="zh-CN"/>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defRPr>
            </a:lvl1pPr>
          </a:lstStyle>
          <a:p>
            <a:pPr>
              <a:defRPr/>
            </a:pPr>
            <a:endParaRPr lang="en-US" altLang="zh-CN"/>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Times New Roman" panose="02020603050405020304" pitchFamily="18" charset="0"/>
              </a:defRPr>
            </a:lvl1pPr>
          </a:lstStyle>
          <a:p>
            <a:pPr>
              <a:defRPr/>
            </a:pPr>
            <a:fld id="{E097651C-47D6-47B8-BD4A-55FE6FD63AFE}"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0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emf"/><Relationship Id="rId1" Type="http://schemas.openxmlformats.org/officeDocument/2006/relationships/slideLayout" Target="../slideLayouts/slideLayout2.xml"/><Relationship Id="rId4" Type="http://schemas.openxmlformats.org/officeDocument/2006/relationships/image" Target="../media/image163.emf"/></Relationships>
</file>

<file path=ppt/slides/_rels/slide105.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emf"/></Relationships>
</file>

<file path=ppt/slides/_rels/slide106.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emf"/><Relationship Id="rId1" Type="http://schemas.openxmlformats.org/officeDocument/2006/relationships/slideLayout" Target="../slideLayouts/slideLayout7.xml"/><Relationship Id="rId5" Type="http://schemas.openxmlformats.org/officeDocument/2006/relationships/image" Target="../media/image172.emf"/><Relationship Id="rId4" Type="http://schemas.openxmlformats.org/officeDocument/2006/relationships/image" Target="../media/image171.png"/></Relationships>
</file>

<file path=ppt/slides/_rels/slide108.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73.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emf"/><Relationship Id="rId1" Type="http://schemas.openxmlformats.org/officeDocument/2006/relationships/slideLayout" Target="../slideLayouts/slideLayout2.xml"/><Relationship Id="rId4" Type="http://schemas.openxmlformats.org/officeDocument/2006/relationships/image" Target="../media/image179.emf"/></Relationships>
</file>

<file path=ppt/slides/_rels/slide111.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emf"/><Relationship Id="rId1" Type="http://schemas.openxmlformats.org/officeDocument/2006/relationships/slideLayout" Target="../slideLayouts/slideLayout2.xml"/><Relationship Id="rId5" Type="http://schemas.openxmlformats.org/officeDocument/2006/relationships/image" Target="../media/image183.emf"/><Relationship Id="rId4" Type="http://schemas.openxmlformats.org/officeDocument/2006/relationships/image" Target="../media/image182.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190.emf"/><Relationship Id="rId3" Type="http://schemas.openxmlformats.org/officeDocument/2006/relationships/image" Target="../media/image185.emf"/><Relationship Id="rId7" Type="http://schemas.openxmlformats.org/officeDocument/2006/relationships/image" Target="../media/image189.emf"/><Relationship Id="rId2" Type="http://schemas.openxmlformats.org/officeDocument/2006/relationships/image" Target="../media/image184.emf"/><Relationship Id="rId1" Type="http://schemas.openxmlformats.org/officeDocument/2006/relationships/slideLayout" Target="../slideLayouts/slideLayout2.xml"/><Relationship Id="rId6" Type="http://schemas.openxmlformats.org/officeDocument/2006/relationships/image" Target="../media/image188.emf"/><Relationship Id="rId11" Type="http://schemas.openxmlformats.org/officeDocument/2006/relationships/image" Target="../media/image193.emf"/><Relationship Id="rId5" Type="http://schemas.openxmlformats.org/officeDocument/2006/relationships/image" Target="../media/image187.emf"/><Relationship Id="rId10" Type="http://schemas.openxmlformats.org/officeDocument/2006/relationships/image" Target="../media/image192.emf"/><Relationship Id="rId4" Type="http://schemas.openxmlformats.org/officeDocument/2006/relationships/image" Target="../media/image186.emf"/><Relationship Id="rId9" Type="http://schemas.openxmlformats.org/officeDocument/2006/relationships/image" Target="../media/image191.emf"/></Relationships>
</file>

<file path=ppt/slides/_rels/slide114.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194.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65.emf"/></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51.xml.rels><?xml version="1.0" encoding="UTF-8" standalone="yes"?>
<Relationships xmlns="http://schemas.openxmlformats.org/package/2006/relationships"><Relationship Id="rId2" Type="http://schemas.openxmlformats.org/officeDocument/2006/relationships/image" Target="../media/image70.jf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5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2.xml"/><Relationship Id="rId5" Type="http://schemas.openxmlformats.org/officeDocument/2006/relationships/image" Target="../media/image90.emf"/><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emf"/><Relationship Id="rId7" Type="http://schemas.openxmlformats.org/officeDocument/2006/relationships/image" Target="../media/image97.emf"/><Relationship Id="rId2" Type="http://schemas.openxmlformats.org/officeDocument/2006/relationships/image" Target="../media/image92.emf"/><Relationship Id="rId1" Type="http://schemas.openxmlformats.org/officeDocument/2006/relationships/slideLayout" Target="../slideLayouts/slideLayout2.xml"/><Relationship Id="rId6" Type="http://schemas.openxmlformats.org/officeDocument/2006/relationships/image" Target="../media/image96.emf"/><Relationship Id="rId5" Type="http://schemas.openxmlformats.org/officeDocument/2006/relationships/image" Target="../media/image95.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6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emf"/><Relationship Id="rId1" Type="http://schemas.openxmlformats.org/officeDocument/2006/relationships/slideLayout" Target="../slideLayouts/slideLayout2.xml"/><Relationship Id="rId4" Type="http://schemas.openxmlformats.org/officeDocument/2006/relationships/image" Target="../media/image104.emf"/></Relationships>
</file>

<file path=ppt/slides/_rels/slide6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2.xml"/><Relationship Id="rId4" Type="http://schemas.openxmlformats.org/officeDocument/2006/relationships/image" Target="../media/image113.emf"/></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8.emf"/></Relationships>
</file>

<file path=ppt/slides/_rels/slide83.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emf"/><Relationship Id="rId1" Type="http://schemas.openxmlformats.org/officeDocument/2006/relationships/slideLayout" Target="../slideLayouts/slideLayout2.xml"/><Relationship Id="rId4" Type="http://schemas.openxmlformats.org/officeDocument/2006/relationships/image" Target="../media/image141.emf"/></Relationships>
</file>

<file path=ppt/slides/_rels/slide92.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45.png"/><Relationship Id="rId3" Type="http://schemas.openxmlformats.org/officeDocument/2006/relationships/slideLayout" Target="../slideLayouts/slideLayout2.xml"/><Relationship Id="rId7" Type="http://schemas.openxmlformats.org/officeDocument/2006/relationships/oleObject" Target="../embeddings/oleObject3.bin"/><Relationship Id="rId12" Type="http://schemas.openxmlformats.org/officeDocument/2006/relationships/oleObject" Target="../embeddings/oleObject8.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7.bin"/><Relationship Id="rId5" Type="http://schemas.openxmlformats.org/officeDocument/2006/relationships/image" Target="../media/image144.wmf"/><Relationship Id="rId15" Type="http://schemas.openxmlformats.org/officeDocument/2006/relationships/image" Target="../media/image147.png"/><Relationship Id="rId10"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oleObject" Target="../embeddings/oleObject5.bin"/><Relationship Id="rId14" Type="http://schemas.openxmlformats.org/officeDocument/2006/relationships/image" Target="../media/image146.png"/></Relationships>
</file>

<file path=ppt/slides/_rels/slide96.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148.png"/><Relationship Id="rId3" Type="http://schemas.openxmlformats.org/officeDocument/2006/relationships/slideLayout" Target="../slideLayouts/slideLayout2.xml"/><Relationship Id="rId7" Type="http://schemas.openxmlformats.org/officeDocument/2006/relationships/oleObject" Target="../embeddings/oleObject11.bin"/><Relationship Id="rId12" Type="http://schemas.openxmlformats.org/officeDocument/2006/relationships/oleObject" Target="../embeddings/oleObject16.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10.bin"/><Relationship Id="rId11" Type="http://schemas.openxmlformats.org/officeDocument/2006/relationships/oleObject" Target="../embeddings/oleObject15.bin"/><Relationship Id="rId5" Type="http://schemas.openxmlformats.org/officeDocument/2006/relationships/image" Target="../media/image144.wmf"/><Relationship Id="rId15" Type="http://schemas.openxmlformats.org/officeDocument/2006/relationships/image" Target="../media/image150.png"/><Relationship Id="rId10" Type="http://schemas.openxmlformats.org/officeDocument/2006/relationships/oleObject" Target="../embeddings/oleObject14.bin"/><Relationship Id="rId4" Type="http://schemas.openxmlformats.org/officeDocument/2006/relationships/oleObject" Target="../embeddings/oleObject9.bin"/><Relationship Id="rId9" Type="http://schemas.openxmlformats.org/officeDocument/2006/relationships/oleObject" Target="../embeddings/oleObject13.bin"/><Relationship Id="rId14" Type="http://schemas.openxmlformats.org/officeDocument/2006/relationships/image" Target="../media/image149.png"/></Relationships>
</file>

<file path=ppt/slides/_rels/slide97.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15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50.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56.png"/><Relationship Id="rId4" Type="http://schemas.openxmlformats.org/officeDocument/2006/relationships/image" Target="../media/image155.png"/></Relationships>
</file>

<file path=ppt/slides/_rels/slide99.xml.rels><?xml version="1.0" encoding="UTF-8" standalone="yes"?>
<Relationships xmlns="http://schemas.openxmlformats.org/package/2006/relationships"><Relationship Id="rId3" Type="http://schemas.openxmlformats.org/officeDocument/2006/relationships/image" Target="../media/image1650.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57.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灯片编号占位符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fld id="{F79D047D-492E-46B5-AF16-3C3690159381}" type="slidenum">
              <a:rPr lang="en-US" altLang="zh-CN" sz="1400" smtClean="0"/>
              <a:pPr>
                <a:spcBef>
                  <a:spcPct val="0"/>
                </a:spcBef>
                <a:buFontTx/>
                <a:buNone/>
              </a:pPr>
              <a:t>1</a:t>
            </a:fld>
            <a:endParaRPr lang="en-US" altLang="zh-CN" sz="1400" smtClean="0"/>
          </a:p>
        </p:txBody>
      </p:sp>
      <p:sp>
        <p:nvSpPr>
          <p:cNvPr id="4" name="标题 74"/>
          <p:cNvSpPr txBox="1">
            <a:spLocks/>
          </p:cNvSpPr>
          <p:nvPr/>
        </p:nvSpPr>
        <p:spPr>
          <a:xfrm>
            <a:off x="323850" y="1196752"/>
            <a:ext cx="8229600" cy="1470025"/>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a:lstStyle>
          <a:p>
            <a:pPr>
              <a:lnSpc>
                <a:spcPct val="150000"/>
              </a:lnSpc>
              <a:defRPr/>
            </a:pPr>
            <a:r>
              <a:rPr lang="zh-CN" altLang="en-US" sz="4800" b="1" kern="0" dirty="0" smtClean="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暗物质直接探测</a:t>
            </a:r>
            <a:endParaRPr lang="en-US" altLang="zh-CN" sz="2400" b="1" kern="0" dirty="0" smtClean="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副标题 75"/>
          <p:cNvSpPr txBox="1">
            <a:spLocks/>
          </p:cNvSpPr>
          <p:nvPr/>
        </p:nvSpPr>
        <p:spPr>
          <a:xfrm>
            <a:off x="1295400" y="3644900"/>
            <a:ext cx="6400800" cy="1600200"/>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FontTx/>
              <a:buNone/>
              <a:defRPr/>
            </a:pPr>
            <a:r>
              <a:rPr lang="zh-CN" altLang="en-US" b="1" kern="0" dirty="0" smtClean="0">
                <a:solidFill>
                  <a:srgbClr val="FFC000"/>
                </a:solidFill>
                <a:effectLst>
                  <a:outerShdw blurRad="38100" dist="38100" dir="2700000" algn="tl">
                    <a:srgbClr val="000000">
                      <a:alpha val="43137"/>
                    </a:srgbClr>
                  </a:outerShdw>
                </a:effectLst>
              </a:rPr>
              <a:t>王雯宇</a:t>
            </a:r>
            <a:endParaRPr lang="en-US" altLang="zh-CN" b="1" kern="0" dirty="0" smtClean="0">
              <a:solidFill>
                <a:srgbClr val="FFC000"/>
              </a:solidFill>
              <a:effectLst>
                <a:outerShdw blurRad="38100" dist="38100" dir="2700000" algn="tl">
                  <a:srgbClr val="000000">
                    <a:alpha val="43137"/>
                  </a:srgbClr>
                </a:outerShdw>
              </a:effectLst>
            </a:endParaRPr>
          </a:p>
          <a:p>
            <a:pPr marL="0" indent="0" algn="ctr">
              <a:buFontTx/>
              <a:buNone/>
              <a:defRPr/>
            </a:pPr>
            <a:r>
              <a:rPr lang="zh-CN" altLang="en-US" sz="2400" b="1" kern="0" dirty="0" smtClean="0">
                <a:solidFill>
                  <a:srgbClr val="FFC000"/>
                </a:solidFill>
                <a:effectLst>
                  <a:outerShdw blurRad="38100" dist="38100" dir="2700000" algn="tl">
                    <a:srgbClr val="000000">
                      <a:alpha val="43137"/>
                    </a:srgbClr>
                  </a:outerShdw>
                </a:effectLst>
              </a:rPr>
              <a:t>北京工业大学</a:t>
            </a:r>
            <a:endParaRPr lang="en-US" altLang="zh-CN" sz="2400" b="1" kern="0" dirty="0" smtClean="0">
              <a:solidFill>
                <a:srgbClr val="FFC000"/>
              </a:solidFill>
              <a:effectLst>
                <a:outerShdw blurRad="38100" dist="38100" dir="2700000" algn="tl">
                  <a:srgbClr val="000000">
                    <a:alpha val="43137"/>
                  </a:srgbClr>
                </a:outerShdw>
              </a:effectLst>
            </a:endParaRPr>
          </a:p>
          <a:p>
            <a:pPr marL="0" indent="0" algn="ctr">
              <a:buFontTx/>
              <a:buNone/>
              <a:defRPr/>
            </a:pPr>
            <a:r>
              <a:rPr lang="en-US" altLang="zh-CN" sz="2400" b="1" kern="0" dirty="0" smtClean="0">
                <a:solidFill>
                  <a:srgbClr val="FFC000"/>
                </a:solidFill>
                <a:effectLst>
                  <a:outerShdw blurRad="38100" dist="38100" dir="2700000" algn="tl">
                    <a:srgbClr val="000000">
                      <a:alpha val="43137"/>
                    </a:srgbClr>
                  </a:outerShdw>
                </a:effectLst>
              </a:rPr>
              <a:t>2022.08 @ </a:t>
            </a:r>
            <a:r>
              <a:rPr lang="zh-CN" altLang="en-US" sz="2400" b="1" kern="0" dirty="0">
                <a:solidFill>
                  <a:srgbClr val="FFC000"/>
                </a:solidFill>
                <a:effectLst>
                  <a:outerShdw blurRad="38100" dist="38100" dir="2700000" algn="tl">
                    <a:srgbClr val="000000">
                      <a:alpha val="43137"/>
                    </a:srgbClr>
                  </a:outerShdw>
                </a:effectLst>
              </a:rPr>
              <a:t>威海</a:t>
            </a:r>
            <a:endParaRPr lang="en-US" altLang="zh-CN" sz="2400" b="1" kern="0" dirty="0" smtClean="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404664"/>
            <a:ext cx="5040560" cy="4662518"/>
          </a:xfr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5301208"/>
            <a:ext cx="5905500" cy="1323975"/>
          </a:xfrm>
          <a:prstGeom prst="rect">
            <a:avLst/>
          </a:prstGeom>
        </p:spPr>
      </p:pic>
      <p:sp>
        <p:nvSpPr>
          <p:cNvPr id="3" name="椭圆 2"/>
          <p:cNvSpPr/>
          <p:nvPr/>
        </p:nvSpPr>
        <p:spPr bwMode="auto">
          <a:xfrm>
            <a:off x="5364088" y="5301208"/>
            <a:ext cx="1296144" cy="43204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877" y="4869160"/>
            <a:ext cx="2337619" cy="1800200"/>
          </a:xfrm>
          <a:prstGeom prst="rect">
            <a:avLst/>
          </a:prstGeom>
        </p:spPr>
      </p:pic>
    </p:spTree>
    <p:extLst>
      <p:ext uri="{BB962C8B-B14F-4D97-AF65-F5344CB8AC3E}">
        <p14:creationId xmlns:p14="http://schemas.microsoft.com/office/powerpoint/2010/main" val="251045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9" name="图片 8" descr="fig3"/>
          <p:cNvPicPr>
            <a:picLocks noChangeAspect="1"/>
          </p:cNvPicPr>
          <p:nvPr/>
        </p:nvPicPr>
        <p:blipFill>
          <a:blip r:embed="rId3"/>
          <a:stretch>
            <a:fillRect/>
          </a:stretch>
        </p:blipFill>
        <p:spPr>
          <a:xfrm>
            <a:off x="1547664" y="604005"/>
            <a:ext cx="5688632" cy="5423278"/>
          </a:xfrm>
          <a:prstGeom prst="rect">
            <a:avLst/>
          </a:prstGeom>
        </p:spPr>
      </p:pic>
    </p:spTree>
    <p:custDataLst>
      <p:tags r:id="rId1"/>
    </p:custDataLst>
    <p:extLst>
      <p:ext uri="{BB962C8B-B14F-4D97-AF65-F5344CB8AC3E}">
        <p14:creationId xmlns:p14="http://schemas.microsoft.com/office/powerpoint/2010/main" val="27704113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101</a:t>
            </a:fld>
            <a:endParaRPr lang="en-US" altLang="zh-CN"/>
          </a:p>
        </p:txBody>
      </p:sp>
      <p:sp>
        <p:nvSpPr>
          <p:cNvPr id="5" name="内容占位符 2"/>
          <p:cNvSpPr>
            <a:spLocks noGrp="1"/>
          </p:cNvSpPr>
          <p:nvPr>
            <p:ph idx="1"/>
          </p:nvPr>
        </p:nvSpPr>
        <p:spPr>
          <a:xfrm>
            <a:off x="685800" y="1340768"/>
            <a:ext cx="7772400" cy="3528392"/>
          </a:xfrm>
        </p:spPr>
        <p:txBody>
          <a:bodyPr/>
          <a:lstStyle/>
          <a:p>
            <a:pPr>
              <a:lnSpc>
                <a:spcPct val="150000"/>
              </a:lnSpc>
            </a:pPr>
            <a:r>
              <a:rPr lang="zh-CN" altLang="en-US" sz="2400" b="1" kern="1200" dirty="0">
                <a:solidFill>
                  <a:srgbClr val="C00000"/>
                </a:solidFill>
                <a:latin typeface="+mj-lt"/>
                <a:ea typeface="+mj-ea"/>
                <a:cs typeface="+mj-cs"/>
              </a:rPr>
              <a:t>轻</a:t>
            </a:r>
            <a:r>
              <a:rPr lang="zh-CN" altLang="en-US" sz="2400" b="1" kern="1200" dirty="0" smtClean="0">
                <a:solidFill>
                  <a:srgbClr val="C00000"/>
                </a:solidFill>
                <a:latin typeface="+mj-lt"/>
                <a:ea typeface="+mj-ea"/>
                <a:cs typeface="+mj-cs"/>
              </a:rPr>
              <a:t>于</a:t>
            </a:r>
            <a:r>
              <a:rPr lang="en-US" altLang="zh-CN" sz="2400" b="1" kern="1200" dirty="0" smtClean="0">
                <a:solidFill>
                  <a:srgbClr val="C00000"/>
                </a:solidFill>
                <a:latin typeface="+mj-lt"/>
                <a:ea typeface="+mj-ea"/>
                <a:cs typeface="+mj-cs"/>
              </a:rPr>
              <a:t>0.1GeV</a:t>
            </a:r>
            <a:r>
              <a:rPr lang="zh-CN" altLang="en-US" sz="2400" b="1" kern="1200" dirty="0" smtClean="0">
                <a:solidFill>
                  <a:srgbClr val="C00000"/>
                </a:solidFill>
                <a:latin typeface="+mj-lt"/>
                <a:ea typeface="+mj-ea"/>
                <a:cs typeface="+mj-cs"/>
              </a:rPr>
              <a:t>区域相对论效应对</a:t>
            </a:r>
            <a:r>
              <a:rPr lang="en-US" altLang="zh-CN" sz="2400" b="1" kern="1200" dirty="0" smtClean="0">
                <a:solidFill>
                  <a:srgbClr val="C00000"/>
                </a:solidFill>
                <a:latin typeface="+mj-lt"/>
                <a:ea typeface="+mj-ea"/>
                <a:cs typeface="+mj-cs"/>
              </a:rPr>
              <a:t>CRDM</a:t>
            </a:r>
            <a:r>
              <a:rPr lang="zh-CN" altLang="en-US" sz="2400" b="1" kern="1200" dirty="0" smtClean="0">
                <a:solidFill>
                  <a:srgbClr val="C00000"/>
                </a:solidFill>
                <a:latin typeface="+mj-lt"/>
                <a:ea typeface="+mj-ea"/>
                <a:cs typeface="+mj-cs"/>
              </a:rPr>
              <a:t>排除区域修正随着暗物质质量变轻，越来越显著。</a:t>
            </a:r>
            <a:endParaRPr lang="en-US" altLang="zh-CN" sz="2400" b="1" kern="1200" dirty="0" smtClean="0">
              <a:solidFill>
                <a:srgbClr val="C00000"/>
              </a:solidFill>
              <a:latin typeface="+mj-lt"/>
              <a:ea typeface="+mj-ea"/>
              <a:cs typeface="+mj-cs"/>
            </a:endParaRPr>
          </a:p>
          <a:p>
            <a:pPr>
              <a:lnSpc>
                <a:spcPct val="150000"/>
              </a:lnSpc>
            </a:pPr>
            <a:r>
              <a:rPr lang="zh-CN" altLang="en-US" sz="2400" b="1" kern="1200" dirty="0" smtClean="0">
                <a:solidFill>
                  <a:srgbClr val="FF9900"/>
                </a:solidFill>
                <a:latin typeface="+mj-lt"/>
                <a:ea typeface="+mj-ea"/>
                <a:cs typeface="+mj-cs"/>
              </a:rPr>
              <a:t>从基本夸克相互作用来探究</a:t>
            </a:r>
            <a:r>
              <a:rPr lang="en-US" altLang="zh-CN" sz="2400" b="1" kern="1200" dirty="0" smtClean="0">
                <a:solidFill>
                  <a:srgbClr val="FF9900"/>
                </a:solidFill>
                <a:latin typeface="+mj-lt"/>
                <a:ea typeface="+mj-ea"/>
                <a:cs typeface="+mj-cs"/>
              </a:rPr>
              <a:t>CRDM</a:t>
            </a:r>
            <a:r>
              <a:rPr lang="zh-CN" altLang="en-US" sz="2400" b="1" kern="1200" dirty="0" smtClean="0">
                <a:solidFill>
                  <a:srgbClr val="FF9900"/>
                </a:solidFill>
                <a:latin typeface="+mj-lt"/>
                <a:ea typeface="+mj-ea"/>
                <a:cs typeface="+mj-cs"/>
              </a:rPr>
              <a:t>会发现自动存在这动量依赖效应，这是其实源于质子由强相互作用形成的尺寸效应。</a:t>
            </a:r>
            <a:endParaRPr lang="zh-CN" altLang="en-US" dirty="0">
              <a:solidFill>
                <a:srgbClr val="FF9900"/>
              </a:solidFill>
            </a:endParaRPr>
          </a:p>
        </p:txBody>
      </p:sp>
    </p:spTree>
    <p:extLst>
      <p:ext uri="{BB962C8B-B14F-4D97-AF65-F5344CB8AC3E}">
        <p14:creationId xmlns:p14="http://schemas.microsoft.com/office/powerpoint/2010/main" val="107690543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8" name="矩形 17"/>
          <p:cNvSpPr/>
          <p:nvPr/>
        </p:nvSpPr>
        <p:spPr bwMode="auto">
          <a:xfrm>
            <a:off x="7056276" y="4995174"/>
            <a:ext cx="686452"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lstStyle/>
          <a:p>
            <a:pPr defTabSz="685800"/>
            <a:endParaRPr lang="zh-CN" altLang="en-US" sz="1350"/>
          </a:p>
        </p:txBody>
      </p:sp>
      <p:sp>
        <p:nvSpPr>
          <p:cNvPr id="3" name="标题 2"/>
          <p:cNvSpPr>
            <a:spLocks noGrp="1"/>
          </p:cNvSpPr>
          <p:nvPr>
            <p:ph type="title"/>
          </p:nvPr>
        </p:nvSpPr>
        <p:spPr>
          <a:xfrm>
            <a:off x="611560" y="125760"/>
            <a:ext cx="8078428" cy="1143000"/>
          </a:xfrm>
        </p:spPr>
        <p:txBody>
          <a:bodyPr/>
          <a:lstStyle/>
          <a:p>
            <a:r>
              <a:rPr lang="en-US" altLang="zh-CN" b="1" dirty="0" smtClean="0">
                <a:solidFill>
                  <a:srgbClr val="C00000"/>
                </a:solidFill>
              </a:rPr>
              <a:t>2.</a:t>
            </a:r>
            <a:r>
              <a:rPr lang="zh-CN" altLang="en-US" b="1" dirty="0" smtClean="0">
                <a:solidFill>
                  <a:srgbClr val="C00000"/>
                </a:solidFill>
              </a:rPr>
              <a:t>电子相干</a:t>
            </a:r>
            <a:r>
              <a:rPr lang="zh-CN" altLang="en-US" b="1" dirty="0">
                <a:solidFill>
                  <a:srgbClr val="C00000"/>
                </a:solidFill>
              </a:rPr>
              <a:t>散射效应</a:t>
            </a:r>
          </a:p>
        </p:txBody>
      </p:sp>
      <p:pic>
        <p:nvPicPr>
          <p:cNvPr id="2" name="图片 1"/>
          <p:cNvPicPr>
            <a:picLocks noChangeAspect="1"/>
          </p:cNvPicPr>
          <p:nvPr/>
        </p:nvPicPr>
        <p:blipFill>
          <a:blip r:embed="rId2"/>
          <a:stretch>
            <a:fillRect/>
          </a:stretch>
        </p:blipFill>
        <p:spPr>
          <a:xfrm>
            <a:off x="661499" y="1844824"/>
            <a:ext cx="8028489" cy="3744416"/>
          </a:xfrm>
          <a:prstGeom prst="rect">
            <a:avLst/>
          </a:prstGeom>
        </p:spPr>
      </p:pic>
    </p:spTree>
    <p:extLst>
      <p:ext uri="{BB962C8B-B14F-4D97-AF65-F5344CB8AC3E}">
        <p14:creationId xmlns:p14="http://schemas.microsoft.com/office/powerpoint/2010/main" val="246155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18" name="矩形 17"/>
          <p:cNvSpPr/>
          <p:nvPr/>
        </p:nvSpPr>
        <p:spPr bwMode="auto">
          <a:xfrm>
            <a:off x="7056276" y="4995174"/>
            <a:ext cx="686452"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lstStyle/>
          <a:p>
            <a:pPr defTabSz="685800"/>
            <a:endParaRPr lang="zh-CN" altLang="en-US" sz="1350"/>
          </a:p>
        </p:txBody>
      </p:sp>
      <p:sp>
        <p:nvSpPr>
          <p:cNvPr id="3" name="标题 2"/>
          <p:cNvSpPr>
            <a:spLocks noGrp="1"/>
          </p:cNvSpPr>
          <p:nvPr>
            <p:ph type="title"/>
          </p:nvPr>
        </p:nvSpPr>
        <p:spPr>
          <a:xfrm>
            <a:off x="611560" y="125760"/>
            <a:ext cx="8078428" cy="1143000"/>
          </a:xfrm>
        </p:spPr>
        <p:txBody>
          <a:bodyPr/>
          <a:lstStyle/>
          <a:p>
            <a:r>
              <a:rPr lang="zh-CN" altLang="en-US" b="1" dirty="0" smtClean="0">
                <a:solidFill>
                  <a:srgbClr val="C00000"/>
                </a:solidFill>
              </a:rPr>
              <a:t>电子相干</a:t>
            </a:r>
            <a:r>
              <a:rPr lang="zh-CN" altLang="en-US" b="1" dirty="0">
                <a:solidFill>
                  <a:srgbClr val="C00000"/>
                </a:solidFill>
              </a:rPr>
              <a:t>散射效应</a:t>
            </a:r>
          </a:p>
        </p:txBody>
      </p:sp>
      <p:pic>
        <p:nvPicPr>
          <p:cNvPr id="5" name="图片 4"/>
          <p:cNvPicPr>
            <a:picLocks noChangeAspect="1"/>
          </p:cNvPicPr>
          <p:nvPr/>
        </p:nvPicPr>
        <p:blipFill>
          <a:blip r:embed="rId2"/>
          <a:stretch>
            <a:fillRect/>
          </a:stretch>
        </p:blipFill>
        <p:spPr>
          <a:xfrm>
            <a:off x="1907704" y="1556792"/>
            <a:ext cx="5256584" cy="4386398"/>
          </a:xfrm>
          <a:prstGeom prst="rect">
            <a:avLst/>
          </a:prstGeom>
        </p:spPr>
      </p:pic>
      <p:sp>
        <p:nvSpPr>
          <p:cNvPr id="6" name="文本框 5"/>
          <p:cNvSpPr txBox="1"/>
          <p:nvPr/>
        </p:nvSpPr>
        <p:spPr>
          <a:xfrm>
            <a:off x="1900909" y="5810307"/>
            <a:ext cx="5864321" cy="830997"/>
          </a:xfrm>
          <a:prstGeom prst="rect">
            <a:avLst/>
          </a:prstGeom>
          <a:noFill/>
        </p:spPr>
        <p:txBody>
          <a:bodyPr wrap="square" rtlCol="0">
            <a:spAutoFit/>
          </a:bodyPr>
          <a:lstStyle/>
          <a:p>
            <a:r>
              <a:rPr kumimoji="1" lang="zh-CN" altLang="en-US" sz="2400" b="1" dirty="0" smtClean="0">
                <a:solidFill>
                  <a:srgbClr val="C00000"/>
                </a:solidFill>
                <a:latin typeface="+mj-lt"/>
                <a:ea typeface="+mj-ea"/>
                <a:cs typeface="+mj-cs"/>
              </a:rPr>
              <a:t>核外电子云被暗物质（相干散射）整体推动，被静止原子核拉回来的过程产生电离</a:t>
            </a:r>
            <a:endParaRPr kumimoji="1" lang="zh-CN" altLang="en-US" sz="2400" b="1" dirty="0">
              <a:solidFill>
                <a:srgbClr val="C00000"/>
              </a:solidFill>
              <a:latin typeface="+mj-lt"/>
              <a:ea typeface="+mj-ea"/>
              <a:cs typeface="+mj-cs"/>
            </a:endParaRPr>
          </a:p>
        </p:txBody>
      </p:sp>
    </p:spTree>
    <p:extLst>
      <p:ext uri="{BB962C8B-B14F-4D97-AF65-F5344CB8AC3E}">
        <p14:creationId xmlns:p14="http://schemas.microsoft.com/office/powerpoint/2010/main" val="12019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8" name="内容占位符 3"/>
          <p:cNvPicPr>
            <a:picLocks noGrp="1" noChangeAspect="1"/>
          </p:cNvPicPr>
          <p:nvPr>
            <p:ph idx="1"/>
          </p:nvPr>
        </p:nvPicPr>
        <p:blipFill>
          <a:blip r:embed="rId2"/>
          <a:stretch>
            <a:fillRect/>
          </a:stretch>
        </p:blipFill>
        <p:spPr>
          <a:xfrm>
            <a:off x="2483768" y="1346509"/>
            <a:ext cx="4351080" cy="2630986"/>
          </a:xfrm>
          <a:prstGeom prst="rect">
            <a:avLst/>
          </a:prstGeom>
        </p:spPr>
      </p:pic>
      <p:pic>
        <p:nvPicPr>
          <p:cNvPr id="9" name="内容占位符 3"/>
          <p:cNvPicPr>
            <a:picLocks noChangeAspect="1"/>
          </p:cNvPicPr>
          <p:nvPr/>
        </p:nvPicPr>
        <p:blipFill>
          <a:blip r:embed="rId3"/>
          <a:stretch>
            <a:fillRect/>
          </a:stretch>
        </p:blipFill>
        <p:spPr bwMode="auto">
          <a:xfrm>
            <a:off x="2771800" y="4257328"/>
            <a:ext cx="4510609" cy="260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104</a:t>
            </a:fld>
            <a:endParaRPr lang="en-US" altLang="zh-CN"/>
          </a:p>
        </p:txBody>
      </p:sp>
      <p:sp>
        <p:nvSpPr>
          <p:cNvPr id="6" name="标题 2"/>
          <p:cNvSpPr>
            <a:spLocks noGrp="1"/>
          </p:cNvSpPr>
          <p:nvPr>
            <p:ph type="title"/>
          </p:nvPr>
        </p:nvSpPr>
        <p:spPr>
          <a:xfrm>
            <a:off x="611560" y="260648"/>
            <a:ext cx="7772400" cy="1143000"/>
          </a:xfrm>
        </p:spPr>
        <p:txBody>
          <a:bodyPr/>
          <a:lstStyle/>
          <a:p>
            <a:r>
              <a:rPr lang="en-US" altLang="zh-CN" b="1" dirty="0" smtClean="0">
                <a:solidFill>
                  <a:srgbClr val="C00000"/>
                </a:solidFill>
              </a:rPr>
              <a:t>XRD</a:t>
            </a:r>
            <a:r>
              <a:rPr lang="zh-CN" altLang="en-US" b="1" dirty="0" smtClean="0">
                <a:solidFill>
                  <a:srgbClr val="C00000"/>
                </a:solidFill>
              </a:rPr>
              <a:t>深入研究物质的微观结构</a:t>
            </a:r>
            <a:endParaRPr lang="zh-CN" altLang="en-US" b="1" dirty="0">
              <a:solidFill>
                <a:srgbClr val="C00000"/>
              </a:solidFill>
            </a:endParaRPr>
          </a:p>
        </p:txBody>
      </p:sp>
      <p:sp>
        <p:nvSpPr>
          <p:cNvPr id="10" name="文本框 9"/>
          <p:cNvSpPr txBox="1"/>
          <p:nvPr/>
        </p:nvSpPr>
        <p:spPr>
          <a:xfrm>
            <a:off x="539552" y="2204864"/>
            <a:ext cx="2088232" cy="461665"/>
          </a:xfrm>
          <a:prstGeom prst="rect">
            <a:avLst/>
          </a:prstGeom>
          <a:noFill/>
        </p:spPr>
        <p:txBody>
          <a:bodyPr wrap="square" rtlCol="0">
            <a:spAutoFit/>
          </a:bodyPr>
          <a:lstStyle/>
          <a:p>
            <a:r>
              <a:rPr kumimoji="1" lang="zh-CN" altLang="en-US" sz="2400" b="1" dirty="0">
                <a:solidFill>
                  <a:srgbClr val="C00000"/>
                </a:solidFill>
                <a:latin typeface="+mj-lt"/>
                <a:ea typeface="+mj-ea"/>
                <a:cs typeface="+mj-cs"/>
              </a:rPr>
              <a:t>大角度</a:t>
            </a:r>
            <a:r>
              <a:rPr kumimoji="1" lang="en-US" altLang="zh-CN" sz="2400" b="1" dirty="0">
                <a:solidFill>
                  <a:srgbClr val="C00000"/>
                </a:solidFill>
                <a:latin typeface="+mj-lt"/>
                <a:ea typeface="+mj-ea"/>
                <a:cs typeface="+mj-cs"/>
              </a:rPr>
              <a:t>XRD</a:t>
            </a:r>
            <a:endParaRPr kumimoji="1" lang="zh-CN" altLang="en-US" sz="2400" b="1" dirty="0">
              <a:solidFill>
                <a:srgbClr val="C00000"/>
              </a:solidFill>
              <a:latin typeface="+mj-lt"/>
              <a:ea typeface="+mj-ea"/>
              <a:cs typeface="+mj-cs"/>
            </a:endParaRPr>
          </a:p>
        </p:txBody>
      </p:sp>
      <p:sp>
        <p:nvSpPr>
          <p:cNvPr id="11" name="文本框 10"/>
          <p:cNvSpPr txBox="1"/>
          <p:nvPr/>
        </p:nvSpPr>
        <p:spPr>
          <a:xfrm>
            <a:off x="395536" y="5229200"/>
            <a:ext cx="2088232" cy="461665"/>
          </a:xfrm>
          <a:prstGeom prst="rect">
            <a:avLst/>
          </a:prstGeom>
          <a:noFill/>
        </p:spPr>
        <p:txBody>
          <a:bodyPr wrap="square" rtlCol="0">
            <a:spAutoFit/>
          </a:bodyPr>
          <a:lstStyle/>
          <a:p>
            <a:r>
              <a:rPr kumimoji="1" lang="zh-CN" altLang="en-US" sz="2400" b="1" dirty="0">
                <a:solidFill>
                  <a:srgbClr val="C00000"/>
                </a:solidFill>
                <a:latin typeface="+mj-lt"/>
                <a:ea typeface="+mj-ea"/>
                <a:cs typeface="+mj-cs"/>
              </a:rPr>
              <a:t>小</a:t>
            </a:r>
            <a:r>
              <a:rPr kumimoji="1" lang="zh-CN" altLang="en-US" sz="2400" b="1" dirty="0" smtClean="0">
                <a:solidFill>
                  <a:srgbClr val="C00000"/>
                </a:solidFill>
                <a:latin typeface="+mj-lt"/>
                <a:ea typeface="+mj-ea"/>
                <a:cs typeface="+mj-cs"/>
              </a:rPr>
              <a:t>角度</a:t>
            </a:r>
            <a:r>
              <a:rPr kumimoji="1" lang="en-US" altLang="zh-CN" sz="2400" b="1" dirty="0">
                <a:solidFill>
                  <a:srgbClr val="C00000"/>
                </a:solidFill>
                <a:latin typeface="+mj-lt"/>
                <a:ea typeface="+mj-ea"/>
                <a:cs typeface="+mj-cs"/>
              </a:rPr>
              <a:t>XRD</a:t>
            </a:r>
            <a:endParaRPr kumimoji="1" lang="zh-CN" altLang="en-US" sz="2400" b="1" dirty="0">
              <a:solidFill>
                <a:srgbClr val="C00000"/>
              </a:solidFill>
              <a:latin typeface="+mj-lt"/>
              <a:ea typeface="+mj-ea"/>
              <a:cs typeface="+mj-cs"/>
            </a:endParaRPr>
          </a:p>
        </p:txBody>
      </p:sp>
      <p:pic>
        <p:nvPicPr>
          <p:cNvPr id="12" name="图片 11"/>
          <p:cNvPicPr>
            <a:picLocks noChangeAspect="1"/>
          </p:cNvPicPr>
          <p:nvPr/>
        </p:nvPicPr>
        <p:blipFill>
          <a:blip r:embed="rId4"/>
          <a:stretch>
            <a:fillRect/>
          </a:stretch>
        </p:blipFill>
        <p:spPr>
          <a:xfrm>
            <a:off x="3923928" y="5852356"/>
            <a:ext cx="1889555" cy="792088"/>
          </a:xfrm>
          <a:prstGeom prst="rect">
            <a:avLst/>
          </a:prstGeom>
        </p:spPr>
      </p:pic>
    </p:spTree>
    <p:extLst>
      <p:ext uri="{BB962C8B-B14F-4D97-AF65-F5344CB8AC3E}">
        <p14:creationId xmlns:p14="http://schemas.microsoft.com/office/powerpoint/2010/main" val="388659352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741" y="2420888"/>
            <a:ext cx="3602517" cy="1944216"/>
          </a:xfrm>
          <a:prstGeom prst="rect">
            <a:avLst/>
          </a:prstGeom>
        </p:spPr>
      </p:pic>
      <p:sp>
        <p:nvSpPr>
          <p:cNvPr id="6" name="标题 2"/>
          <p:cNvSpPr>
            <a:spLocks noGrp="1"/>
          </p:cNvSpPr>
          <p:nvPr>
            <p:ph type="title"/>
          </p:nvPr>
        </p:nvSpPr>
        <p:spPr>
          <a:xfrm>
            <a:off x="685800" y="609600"/>
            <a:ext cx="8134672" cy="1143000"/>
          </a:xfrm>
        </p:spPr>
        <p:txBody>
          <a:bodyPr/>
          <a:lstStyle/>
          <a:p>
            <a:r>
              <a:rPr lang="zh-CN" altLang="en-US" b="1" dirty="0" smtClean="0">
                <a:solidFill>
                  <a:srgbClr val="C00000"/>
                </a:solidFill>
              </a:rPr>
              <a:t>小角度散射测量原子形状因子</a:t>
            </a:r>
            <a:endParaRPr lang="zh-CN" altLang="en-US" b="1" dirty="0">
              <a:solidFill>
                <a:srgbClr val="C00000"/>
              </a:solidFill>
            </a:endParaRPr>
          </a:p>
        </p:txBody>
      </p:sp>
      <p:sp>
        <p:nvSpPr>
          <p:cNvPr id="3" name="内容占位符 2"/>
          <p:cNvSpPr>
            <a:spLocks noGrp="1"/>
          </p:cNvSpPr>
          <p:nvPr>
            <p:ph idx="1"/>
          </p:nvPr>
        </p:nvSpPr>
        <p:spPr/>
        <p:txBody>
          <a:bodyPr/>
          <a:lstStyle/>
          <a:p>
            <a:r>
              <a:rPr lang="zh-CN" altLang="en-US" dirty="0" smtClean="0"/>
              <a:t>非相干散射（康普顿散射）</a:t>
            </a:r>
            <a:endParaRPr lang="en-US" altLang="zh-CN" dirty="0" smtClean="0"/>
          </a:p>
          <a:p>
            <a:endParaRPr lang="en-US" altLang="zh-CN" dirty="0"/>
          </a:p>
          <a:p>
            <a:endParaRPr lang="en-US" altLang="zh-CN" dirty="0" smtClean="0"/>
          </a:p>
          <a:p>
            <a:endParaRPr lang="en-US" altLang="zh-CN" dirty="0" smtClean="0"/>
          </a:p>
          <a:p>
            <a:r>
              <a:rPr lang="zh-CN" altLang="en-US" dirty="0" smtClean="0"/>
              <a:t>相干散射</a:t>
            </a:r>
            <a:endParaRPr lang="zh-CN" altLang="en-US" dirty="0"/>
          </a:p>
        </p:txBody>
      </p:sp>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105</a:t>
            </a:fld>
            <a:endParaRPr lang="en-US" altLang="zh-CN"/>
          </a:p>
        </p:txBody>
      </p:sp>
      <p:pic>
        <p:nvPicPr>
          <p:cNvPr id="7" name="图片 6"/>
          <p:cNvPicPr>
            <a:picLocks noChangeAspect="1"/>
          </p:cNvPicPr>
          <p:nvPr/>
        </p:nvPicPr>
        <p:blipFill>
          <a:blip r:embed="rId3"/>
          <a:stretch>
            <a:fillRect/>
          </a:stretch>
        </p:blipFill>
        <p:spPr>
          <a:xfrm>
            <a:off x="3133412" y="4451094"/>
            <a:ext cx="4110038" cy="850114"/>
          </a:xfrm>
          <a:prstGeom prst="rect">
            <a:avLst/>
          </a:prstGeom>
        </p:spPr>
      </p:pic>
      <p:pic>
        <p:nvPicPr>
          <p:cNvPr id="12" name="图片 11"/>
          <p:cNvPicPr>
            <a:picLocks noChangeAspect="1"/>
          </p:cNvPicPr>
          <p:nvPr/>
        </p:nvPicPr>
        <p:blipFill>
          <a:blip r:embed="rId4"/>
          <a:stretch>
            <a:fillRect/>
          </a:stretch>
        </p:blipFill>
        <p:spPr>
          <a:xfrm>
            <a:off x="3059832" y="5571927"/>
            <a:ext cx="2374692" cy="752673"/>
          </a:xfrm>
          <a:prstGeom prst="rect">
            <a:avLst/>
          </a:prstGeom>
        </p:spPr>
      </p:pic>
      <p:sp>
        <p:nvSpPr>
          <p:cNvPr id="8" name="文本框 7"/>
          <p:cNvSpPr txBox="1"/>
          <p:nvPr/>
        </p:nvSpPr>
        <p:spPr>
          <a:xfrm>
            <a:off x="3712597" y="5192742"/>
            <a:ext cx="2081078" cy="369332"/>
          </a:xfrm>
          <a:prstGeom prst="rect">
            <a:avLst/>
          </a:prstGeom>
          <a:noFill/>
        </p:spPr>
        <p:txBody>
          <a:bodyPr wrap="square" rtlCol="0">
            <a:spAutoFit/>
          </a:bodyPr>
          <a:lstStyle/>
          <a:p>
            <a:r>
              <a:rPr lang="zh-CN" altLang="en-US" b="1" dirty="0" smtClean="0">
                <a:solidFill>
                  <a:srgbClr val="C00000"/>
                </a:solidFill>
              </a:rPr>
              <a:t>有效核外电荷分布</a:t>
            </a:r>
            <a:endParaRPr lang="zh-CN" altLang="en-US" b="1" dirty="0">
              <a:solidFill>
                <a:srgbClr val="C00000"/>
              </a:solidFill>
            </a:endParaRPr>
          </a:p>
        </p:txBody>
      </p:sp>
    </p:spTree>
    <p:extLst>
      <p:ext uri="{BB962C8B-B14F-4D97-AF65-F5344CB8AC3E}">
        <p14:creationId xmlns:p14="http://schemas.microsoft.com/office/powerpoint/2010/main" val="311171241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224201" y="1565851"/>
            <a:ext cx="4306235" cy="3321926"/>
          </a:xfrm>
          <a:prstGeom prst="rect">
            <a:avLst/>
          </a:prstGeom>
        </p:spPr>
      </p:pic>
      <p:pic>
        <p:nvPicPr>
          <p:cNvPr id="5" name="图片 4"/>
          <p:cNvPicPr>
            <a:picLocks noChangeAspect="1"/>
          </p:cNvPicPr>
          <p:nvPr/>
        </p:nvPicPr>
        <p:blipFill>
          <a:blip r:embed="rId3"/>
          <a:stretch>
            <a:fillRect/>
          </a:stretch>
        </p:blipFill>
        <p:spPr>
          <a:xfrm>
            <a:off x="4357773" y="1255660"/>
            <a:ext cx="3996518" cy="3632117"/>
          </a:xfrm>
          <a:prstGeom prst="rect">
            <a:avLst/>
          </a:prstGeom>
        </p:spPr>
      </p:pic>
      <p:sp>
        <p:nvSpPr>
          <p:cNvPr id="6" name="文本框 5"/>
          <p:cNvSpPr txBox="1"/>
          <p:nvPr/>
        </p:nvSpPr>
        <p:spPr>
          <a:xfrm>
            <a:off x="602673" y="5320145"/>
            <a:ext cx="8125691" cy="461665"/>
          </a:xfrm>
          <a:prstGeom prst="rect">
            <a:avLst/>
          </a:prstGeom>
          <a:noFill/>
        </p:spPr>
        <p:txBody>
          <a:bodyPr wrap="square" rtlCol="0">
            <a:spAutoFit/>
          </a:bodyPr>
          <a:lstStyle/>
          <a:p>
            <a:r>
              <a:rPr lang="zh-CN" altLang="en-US" sz="2400" dirty="0">
                <a:solidFill>
                  <a:srgbClr val="FF0000"/>
                </a:solidFill>
              </a:rPr>
              <a:t>前</a:t>
            </a:r>
            <a:r>
              <a:rPr lang="zh-CN" altLang="en-US" sz="2400" dirty="0" smtClean="0">
                <a:solidFill>
                  <a:srgbClr val="FF0000"/>
                </a:solidFill>
              </a:rPr>
              <a:t>向相干散射可以精确测量微观单粒子内部电荷分布</a:t>
            </a:r>
            <a:endParaRPr lang="zh-CN" altLang="en-US" sz="2400" dirty="0">
              <a:solidFill>
                <a:srgbClr val="FF0000"/>
              </a:solidFill>
            </a:endParaRPr>
          </a:p>
        </p:txBody>
      </p:sp>
    </p:spTree>
    <p:extLst>
      <p:ext uri="{BB962C8B-B14F-4D97-AF65-F5344CB8AC3E}">
        <p14:creationId xmlns:p14="http://schemas.microsoft.com/office/powerpoint/2010/main" val="5779193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107</a:t>
            </a:fld>
            <a:endParaRPr lang="en-US" altLang="zh-CN"/>
          </a:p>
        </p:txBody>
      </p:sp>
      <p:pic>
        <p:nvPicPr>
          <p:cNvPr id="5" name="图片 4"/>
          <p:cNvPicPr>
            <a:picLocks noChangeAspect="1"/>
          </p:cNvPicPr>
          <p:nvPr/>
        </p:nvPicPr>
        <p:blipFill>
          <a:blip r:embed="rId2"/>
          <a:stretch>
            <a:fillRect/>
          </a:stretch>
        </p:blipFill>
        <p:spPr>
          <a:xfrm>
            <a:off x="1475656" y="4742399"/>
            <a:ext cx="6408712" cy="1854953"/>
          </a:xfrm>
          <a:prstGeom prst="rect">
            <a:avLst/>
          </a:prstGeom>
        </p:spPr>
      </p:pic>
      <p:pic>
        <p:nvPicPr>
          <p:cNvPr id="6" name="图片 5"/>
          <p:cNvPicPr>
            <a:picLocks noChangeAspect="1"/>
          </p:cNvPicPr>
          <p:nvPr/>
        </p:nvPicPr>
        <p:blipFill>
          <a:blip r:embed="rId3"/>
          <a:stretch>
            <a:fillRect/>
          </a:stretch>
        </p:blipFill>
        <p:spPr>
          <a:xfrm>
            <a:off x="5220072" y="1646055"/>
            <a:ext cx="2107600" cy="860544"/>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2489" y="1484784"/>
            <a:ext cx="2724512" cy="2733594"/>
          </a:xfrm>
          <a:prstGeom prst="rect">
            <a:avLst/>
          </a:prstGeom>
        </p:spPr>
      </p:pic>
      <p:pic>
        <p:nvPicPr>
          <p:cNvPr id="9" name="图片 8"/>
          <p:cNvPicPr>
            <a:picLocks noChangeAspect="1"/>
          </p:cNvPicPr>
          <p:nvPr/>
        </p:nvPicPr>
        <p:blipFill>
          <a:blip r:embed="rId5"/>
          <a:stretch>
            <a:fillRect/>
          </a:stretch>
        </p:blipFill>
        <p:spPr>
          <a:xfrm>
            <a:off x="5292079" y="2798183"/>
            <a:ext cx="2158625" cy="792088"/>
          </a:xfrm>
          <a:prstGeom prst="rect">
            <a:avLst/>
          </a:prstGeom>
        </p:spPr>
      </p:pic>
      <p:sp>
        <p:nvSpPr>
          <p:cNvPr id="10" name="标题 1"/>
          <p:cNvSpPr txBox="1">
            <a:spLocks/>
          </p:cNvSpPr>
          <p:nvPr/>
        </p:nvSpPr>
        <p:spPr>
          <a:xfrm>
            <a:off x="683568" y="87980"/>
            <a:ext cx="7772400" cy="1143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a:lstStyle>
          <a:p>
            <a:r>
              <a:rPr lang="zh-CN" altLang="en-US" b="1" kern="0" dirty="0" smtClean="0">
                <a:solidFill>
                  <a:srgbClr val="C00000"/>
                </a:solidFill>
              </a:rPr>
              <a:t>通常的结果</a:t>
            </a:r>
            <a:endParaRPr lang="zh-CN" altLang="en-US" b="1" kern="0" dirty="0">
              <a:solidFill>
                <a:srgbClr val="C00000"/>
              </a:solidFill>
            </a:endParaRPr>
          </a:p>
        </p:txBody>
      </p:sp>
      <p:sp>
        <p:nvSpPr>
          <p:cNvPr id="2" name="矩形 1"/>
          <p:cNvSpPr/>
          <p:nvPr/>
        </p:nvSpPr>
        <p:spPr>
          <a:xfrm>
            <a:off x="2987824" y="2029774"/>
            <a:ext cx="3804056" cy="4647426"/>
          </a:xfrm>
          <a:prstGeom prst="rect">
            <a:avLst/>
          </a:prstGeom>
          <a:noFill/>
        </p:spPr>
        <p:txBody>
          <a:bodyPr wrap="square" lIns="91440" tIns="45720" rIns="91440" bIns="45720">
            <a:spAutoFit/>
          </a:bodyPr>
          <a:lstStyle/>
          <a:p>
            <a:pPr algn="ctr"/>
            <a:r>
              <a:rPr lang="en-US" altLang="zh-CN" sz="29600" b="0" cap="none" spc="0" dirty="0" smtClean="0">
                <a:ln w="0"/>
                <a:solidFill>
                  <a:srgbClr val="FF0000"/>
                </a:solidFill>
                <a:effectLst>
                  <a:outerShdw blurRad="38100" dist="19050" dir="2700000" algn="tl" rotWithShape="0">
                    <a:schemeClr val="dk1">
                      <a:alpha val="40000"/>
                    </a:schemeClr>
                  </a:outerShdw>
                </a:effectLst>
              </a:rPr>
              <a:t>X</a:t>
            </a:r>
            <a:endParaRPr lang="zh-CN" altLang="en-US" sz="296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2941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99016" y="260648"/>
            <a:ext cx="7772400" cy="1143000"/>
          </a:xfrm>
        </p:spPr>
        <p:txBody>
          <a:bodyPr/>
          <a:lstStyle/>
          <a:p>
            <a:r>
              <a:rPr lang="zh-CN" altLang="en-US" b="1" dirty="0">
                <a:solidFill>
                  <a:srgbClr val="C00000"/>
                </a:solidFill>
              </a:rPr>
              <a:t>奇怪的相对论平均场论结果</a:t>
            </a:r>
          </a:p>
        </p:txBody>
      </p:sp>
      <p:pic>
        <p:nvPicPr>
          <p:cNvPr id="5" name="内容占位符 4"/>
          <p:cNvPicPr>
            <a:picLocks noGrp="1" noChangeAspect="1"/>
          </p:cNvPicPr>
          <p:nvPr>
            <p:ph idx="1"/>
          </p:nvPr>
        </p:nvPicPr>
        <p:blipFill>
          <a:blip r:embed="rId2"/>
          <a:stretch>
            <a:fillRect/>
          </a:stretch>
        </p:blipFill>
        <p:spPr>
          <a:xfrm>
            <a:off x="-215056" y="1564586"/>
            <a:ext cx="4680520" cy="4683814"/>
          </a:xfrm>
          <a:prstGeom prst="rect">
            <a:avLst/>
          </a:prstGeom>
        </p:spPr>
      </p:pic>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108</a:t>
            </a:fld>
            <a:endParaRPr lang="en-US" altLang="zh-CN"/>
          </a:p>
        </p:txBody>
      </p:sp>
      <p:pic>
        <p:nvPicPr>
          <p:cNvPr id="6" name="图片 5"/>
          <p:cNvPicPr>
            <a:picLocks noChangeAspect="1"/>
          </p:cNvPicPr>
          <p:nvPr/>
        </p:nvPicPr>
        <p:blipFill>
          <a:blip r:embed="rId3"/>
          <a:stretch>
            <a:fillRect/>
          </a:stretch>
        </p:blipFill>
        <p:spPr>
          <a:xfrm>
            <a:off x="4303688" y="1593290"/>
            <a:ext cx="4732808" cy="4535260"/>
          </a:xfrm>
          <a:prstGeom prst="rect">
            <a:avLst/>
          </a:prstGeom>
        </p:spPr>
      </p:pic>
    </p:spTree>
    <p:extLst>
      <p:ext uri="{BB962C8B-B14F-4D97-AF65-F5344CB8AC3E}">
        <p14:creationId xmlns:p14="http://schemas.microsoft.com/office/powerpoint/2010/main" val="206744820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109</a:t>
            </a:fld>
            <a:endParaRPr lang="en-US" altLang="zh-CN"/>
          </a:p>
        </p:txBody>
      </p:sp>
      <p:pic>
        <p:nvPicPr>
          <p:cNvPr id="9" name="图片 8"/>
          <p:cNvPicPr>
            <a:picLocks noChangeAspect="1"/>
          </p:cNvPicPr>
          <p:nvPr/>
        </p:nvPicPr>
        <p:blipFill>
          <a:blip r:embed="rId2"/>
          <a:stretch>
            <a:fillRect/>
          </a:stretch>
        </p:blipFill>
        <p:spPr>
          <a:xfrm>
            <a:off x="2267744" y="332656"/>
            <a:ext cx="4464496" cy="787210"/>
          </a:xfrm>
          <a:prstGeom prst="rect">
            <a:avLst/>
          </a:prstGeom>
        </p:spPr>
      </p:pic>
      <p:pic>
        <p:nvPicPr>
          <p:cNvPr id="11" name="内容占位符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584" y="1124744"/>
            <a:ext cx="7656179" cy="5466275"/>
          </a:xfrm>
        </p:spPr>
      </p:pic>
      <p:sp>
        <p:nvSpPr>
          <p:cNvPr id="13" name="矩形 12"/>
          <p:cNvSpPr/>
          <p:nvPr/>
        </p:nvSpPr>
        <p:spPr>
          <a:xfrm>
            <a:off x="1043608" y="1572906"/>
            <a:ext cx="6982544" cy="5019001"/>
          </a:xfrm>
          <a:prstGeom prst="rect">
            <a:avLst/>
          </a:prstGeom>
          <a:solidFill>
            <a:srgbClr val="FF0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标注 13"/>
          <p:cNvSpPr/>
          <p:nvPr/>
        </p:nvSpPr>
        <p:spPr bwMode="auto">
          <a:xfrm>
            <a:off x="8142835" y="4082406"/>
            <a:ext cx="681856" cy="642738"/>
          </a:xfrm>
          <a:prstGeom prst="wedgeRectCallout">
            <a:avLst>
              <a:gd name="adj1" fmla="val -76683"/>
              <a:gd name="adj2" fmla="val 23195"/>
            </a:avLst>
          </a:prstGeom>
          <a:solidFill>
            <a:srgbClr val="FFDED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tx1"/>
                </a:solidFill>
                <a:effectLst/>
                <a:latin typeface="Arial" charset="0"/>
                <a:ea typeface="宋体" pitchFamily="2" charset="-122"/>
              </a:rPr>
              <a:t>RHF</a:t>
            </a:r>
            <a:r>
              <a:rPr kumimoji="0" lang="zh-CN" altLang="en-US" b="0" i="0" u="none" strike="noStrike" cap="none" normalizeH="0" baseline="0" dirty="0" smtClean="0">
                <a:ln>
                  <a:noFill/>
                </a:ln>
                <a:solidFill>
                  <a:schemeClr val="tx1"/>
                </a:solidFill>
                <a:effectLst/>
                <a:latin typeface="Arial" charset="0"/>
                <a:ea typeface="宋体" pitchFamily="2" charset="-122"/>
              </a:rPr>
              <a:t>结果</a:t>
            </a:r>
          </a:p>
        </p:txBody>
      </p:sp>
    </p:spTree>
    <p:extLst>
      <p:ext uri="{BB962C8B-B14F-4D97-AF65-F5344CB8AC3E}">
        <p14:creationId xmlns:p14="http://schemas.microsoft.com/office/powerpoint/2010/main" val="95645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11</a:t>
            </a:fld>
            <a:endParaRPr lang="en-US" altLang="zh-CN"/>
          </a:p>
        </p:txBody>
      </p:sp>
      <p:sp>
        <p:nvSpPr>
          <p:cNvPr id="5" name="标题 1"/>
          <p:cNvSpPr>
            <a:spLocks noGrp="1"/>
          </p:cNvSpPr>
          <p:nvPr>
            <p:ph type="title"/>
          </p:nvPr>
        </p:nvSpPr>
        <p:spPr>
          <a:xfrm>
            <a:off x="763038" y="2492896"/>
            <a:ext cx="7772400" cy="1143000"/>
          </a:xfrm>
        </p:spPr>
        <p:txBody>
          <a:bodyPr/>
          <a:lstStyle/>
          <a:p>
            <a:r>
              <a:rPr lang="zh-CN" altLang="en-US" b="1" dirty="0" smtClean="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直接探测实验</a:t>
            </a:r>
            <a:endParaRPr lang="zh-CN" altLang="en-US" b="1" dirty="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05363879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110</a:t>
            </a:fld>
            <a:endParaRPr lang="en-US" altLang="zh-CN"/>
          </a:p>
        </p:txBody>
      </p:sp>
      <p:pic>
        <p:nvPicPr>
          <p:cNvPr id="5" name="图片 4"/>
          <p:cNvPicPr>
            <a:picLocks noChangeAspect="1"/>
          </p:cNvPicPr>
          <p:nvPr/>
        </p:nvPicPr>
        <p:blipFill>
          <a:blip r:embed="rId2"/>
          <a:stretch>
            <a:fillRect/>
          </a:stretch>
        </p:blipFill>
        <p:spPr>
          <a:xfrm>
            <a:off x="1619672" y="692696"/>
            <a:ext cx="6252716" cy="4680520"/>
          </a:xfrm>
          <a:prstGeom prst="rect">
            <a:avLst/>
          </a:prstGeom>
        </p:spPr>
      </p:pic>
      <p:sp>
        <p:nvSpPr>
          <p:cNvPr id="6" name="标题 1"/>
          <p:cNvSpPr txBox="1">
            <a:spLocks/>
          </p:cNvSpPr>
          <p:nvPr/>
        </p:nvSpPr>
        <p:spPr>
          <a:xfrm>
            <a:off x="683568" y="87980"/>
            <a:ext cx="7772400" cy="1143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a:lstStyle>
          <a:p>
            <a:r>
              <a:rPr lang="zh-CN" altLang="en-US" b="1" kern="0" dirty="0" smtClean="0">
                <a:solidFill>
                  <a:srgbClr val="C00000"/>
                </a:solidFill>
              </a:rPr>
              <a:t>有效电荷分布</a:t>
            </a:r>
            <a:endParaRPr lang="zh-CN" altLang="en-US" b="1" kern="0" dirty="0">
              <a:solidFill>
                <a:srgbClr val="C00000"/>
              </a:solidFill>
            </a:endParaRPr>
          </a:p>
        </p:txBody>
      </p:sp>
      <p:pic>
        <p:nvPicPr>
          <p:cNvPr id="7" name="图片 6"/>
          <p:cNvPicPr>
            <a:picLocks noChangeAspect="1"/>
          </p:cNvPicPr>
          <p:nvPr/>
        </p:nvPicPr>
        <p:blipFill>
          <a:blip r:embed="rId3"/>
          <a:stretch>
            <a:fillRect/>
          </a:stretch>
        </p:blipFill>
        <p:spPr>
          <a:xfrm>
            <a:off x="2118904" y="5508724"/>
            <a:ext cx="1990017" cy="512564"/>
          </a:xfrm>
          <a:prstGeom prst="rect">
            <a:avLst/>
          </a:prstGeom>
        </p:spPr>
      </p:pic>
      <p:pic>
        <p:nvPicPr>
          <p:cNvPr id="8" name="图片 7"/>
          <p:cNvPicPr>
            <a:picLocks noChangeAspect="1"/>
          </p:cNvPicPr>
          <p:nvPr/>
        </p:nvPicPr>
        <p:blipFill>
          <a:blip r:embed="rId4"/>
          <a:stretch>
            <a:fillRect/>
          </a:stretch>
        </p:blipFill>
        <p:spPr>
          <a:xfrm>
            <a:off x="4207136" y="5287288"/>
            <a:ext cx="3317192" cy="734000"/>
          </a:xfrm>
          <a:prstGeom prst="rect">
            <a:avLst/>
          </a:prstGeom>
        </p:spPr>
      </p:pic>
      <p:sp>
        <p:nvSpPr>
          <p:cNvPr id="9" name="文本框 8"/>
          <p:cNvSpPr txBox="1"/>
          <p:nvPr/>
        </p:nvSpPr>
        <p:spPr>
          <a:xfrm>
            <a:off x="749586" y="5876835"/>
            <a:ext cx="7992888" cy="1200329"/>
          </a:xfrm>
          <a:prstGeom prst="rect">
            <a:avLst/>
          </a:prstGeom>
          <a:noFill/>
        </p:spPr>
        <p:txBody>
          <a:bodyPr wrap="square" rtlCol="0">
            <a:spAutoFit/>
          </a:bodyPr>
          <a:lstStyle/>
          <a:p>
            <a:r>
              <a:rPr kumimoji="1" lang="en-US" altLang="zh-CN" sz="2400" b="1" dirty="0" smtClean="0">
                <a:solidFill>
                  <a:srgbClr val="C00000"/>
                </a:solidFill>
                <a:latin typeface="+mj-lt"/>
                <a:ea typeface="+mj-ea"/>
                <a:cs typeface="+mj-cs"/>
              </a:rPr>
              <a:t>RHF</a:t>
            </a:r>
            <a:r>
              <a:rPr kumimoji="1" lang="zh-CN" altLang="en-US" sz="2400" b="1" dirty="0">
                <a:solidFill>
                  <a:srgbClr val="C00000"/>
                </a:solidFill>
                <a:latin typeface="+mj-lt"/>
                <a:ea typeface="+mj-ea"/>
                <a:cs typeface="+mj-cs"/>
              </a:rPr>
              <a:t>形状因子表明通常的原子的有效电荷主要集中在核心附近，与测量的原子半径不矛盾</a:t>
            </a:r>
            <a:endParaRPr kumimoji="1" lang="en-US" altLang="zh-CN" sz="2400" b="1" dirty="0">
              <a:solidFill>
                <a:srgbClr val="C00000"/>
              </a:solidFill>
              <a:latin typeface="+mj-lt"/>
              <a:ea typeface="+mj-ea"/>
              <a:cs typeface="+mj-cs"/>
            </a:endParaRPr>
          </a:p>
          <a:p>
            <a:endParaRPr kumimoji="1" lang="zh-CN" altLang="en-US" sz="2400" b="1" dirty="0">
              <a:solidFill>
                <a:srgbClr val="C00000"/>
              </a:solidFill>
              <a:latin typeface="+mj-lt"/>
              <a:ea typeface="+mj-ea"/>
              <a:cs typeface="+mj-cs"/>
            </a:endParaRPr>
          </a:p>
        </p:txBody>
      </p:sp>
    </p:spTree>
    <p:extLst>
      <p:ext uri="{BB962C8B-B14F-4D97-AF65-F5344CB8AC3E}">
        <p14:creationId xmlns:p14="http://schemas.microsoft.com/office/powerpoint/2010/main" val="125631091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111</a:t>
            </a:fld>
            <a:endParaRPr lang="en-US" altLang="zh-CN"/>
          </a:p>
        </p:txBody>
      </p:sp>
      <p:sp>
        <p:nvSpPr>
          <p:cNvPr id="6" name="标题 1"/>
          <p:cNvSpPr txBox="1">
            <a:spLocks/>
          </p:cNvSpPr>
          <p:nvPr/>
        </p:nvSpPr>
        <p:spPr>
          <a:xfrm>
            <a:off x="683568" y="87980"/>
            <a:ext cx="7772400" cy="1143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a:lstStyle>
          <a:p>
            <a:r>
              <a:rPr lang="zh-CN" altLang="en-US" b="1" kern="0" dirty="0" smtClean="0">
                <a:solidFill>
                  <a:srgbClr val="C00000"/>
                </a:solidFill>
              </a:rPr>
              <a:t>相干散射</a:t>
            </a:r>
            <a:endParaRPr lang="zh-CN" altLang="en-US" b="1" kern="0" dirty="0">
              <a:solidFill>
                <a:srgbClr val="C00000"/>
              </a:solidFill>
            </a:endParaRPr>
          </a:p>
        </p:txBody>
      </p:sp>
      <p:pic>
        <p:nvPicPr>
          <p:cNvPr id="2" name="图片 1"/>
          <p:cNvPicPr>
            <a:picLocks noChangeAspect="1"/>
          </p:cNvPicPr>
          <p:nvPr/>
        </p:nvPicPr>
        <p:blipFill>
          <a:blip r:embed="rId2"/>
          <a:stretch>
            <a:fillRect/>
          </a:stretch>
        </p:blipFill>
        <p:spPr>
          <a:xfrm>
            <a:off x="2251746" y="1266386"/>
            <a:ext cx="5332579" cy="720080"/>
          </a:xfrm>
          <a:prstGeom prst="rect">
            <a:avLst/>
          </a:prstGeom>
        </p:spPr>
      </p:pic>
      <p:pic>
        <p:nvPicPr>
          <p:cNvPr id="3" name="图片 2"/>
          <p:cNvPicPr>
            <a:picLocks noChangeAspect="1"/>
          </p:cNvPicPr>
          <p:nvPr/>
        </p:nvPicPr>
        <p:blipFill>
          <a:blip r:embed="rId3"/>
          <a:stretch>
            <a:fillRect/>
          </a:stretch>
        </p:blipFill>
        <p:spPr>
          <a:xfrm>
            <a:off x="2192945" y="2420888"/>
            <a:ext cx="6405608" cy="575972"/>
          </a:xfrm>
          <a:prstGeom prst="rect">
            <a:avLst/>
          </a:prstGeom>
        </p:spPr>
      </p:pic>
      <p:pic>
        <p:nvPicPr>
          <p:cNvPr id="9" name="图片 8"/>
          <p:cNvPicPr>
            <a:picLocks noChangeAspect="1"/>
          </p:cNvPicPr>
          <p:nvPr/>
        </p:nvPicPr>
        <p:blipFill>
          <a:blip r:embed="rId4"/>
          <a:stretch>
            <a:fillRect/>
          </a:stretch>
        </p:blipFill>
        <p:spPr>
          <a:xfrm>
            <a:off x="2123728" y="3322672"/>
            <a:ext cx="5803312" cy="936104"/>
          </a:xfrm>
          <a:prstGeom prst="rect">
            <a:avLst/>
          </a:prstGeom>
        </p:spPr>
      </p:pic>
      <p:pic>
        <p:nvPicPr>
          <p:cNvPr id="10" name="图片 9"/>
          <p:cNvPicPr>
            <a:picLocks noChangeAspect="1"/>
          </p:cNvPicPr>
          <p:nvPr/>
        </p:nvPicPr>
        <p:blipFill>
          <a:blip r:embed="rId5"/>
          <a:stretch>
            <a:fillRect/>
          </a:stretch>
        </p:blipFill>
        <p:spPr>
          <a:xfrm>
            <a:off x="2425656" y="4661348"/>
            <a:ext cx="5300585" cy="722814"/>
          </a:xfrm>
          <a:prstGeom prst="rect">
            <a:avLst/>
          </a:prstGeom>
        </p:spPr>
      </p:pic>
      <p:sp>
        <p:nvSpPr>
          <p:cNvPr id="11" name="文本框 10"/>
          <p:cNvSpPr txBox="1"/>
          <p:nvPr/>
        </p:nvSpPr>
        <p:spPr>
          <a:xfrm>
            <a:off x="323528" y="1364268"/>
            <a:ext cx="2088232" cy="461665"/>
          </a:xfrm>
          <a:prstGeom prst="rect">
            <a:avLst/>
          </a:prstGeom>
          <a:noFill/>
        </p:spPr>
        <p:txBody>
          <a:bodyPr wrap="square" rtlCol="0">
            <a:spAutoFit/>
          </a:bodyPr>
          <a:lstStyle/>
          <a:p>
            <a:r>
              <a:rPr kumimoji="1" lang="zh-CN" altLang="en-US" sz="2400" b="1" dirty="0">
                <a:solidFill>
                  <a:srgbClr val="C00000"/>
                </a:solidFill>
                <a:latin typeface="+mj-lt"/>
                <a:ea typeface="+mj-ea"/>
                <a:cs typeface="+mj-cs"/>
              </a:rPr>
              <a:t>单粒</a:t>
            </a:r>
            <a:r>
              <a:rPr kumimoji="1" lang="zh-CN" altLang="en-US" sz="2400" b="1" dirty="0" smtClean="0">
                <a:solidFill>
                  <a:srgbClr val="C00000"/>
                </a:solidFill>
                <a:latin typeface="+mj-lt"/>
                <a:ea typeface="+mj-ea"/>
                <a:cs typeface="+mj-cs"/>
              </a:rPr>
              <a:t>子散射</a:t>
            </a:r>
            <a:endParaRPr kumimoji="1" lang="zh-CN" altLang="en-US" sz="2400" b="1" dirty="0">
              <a:solidFill>
                <a:srgbClr val="C00000"/>
              </a:solidFill>
              <a:latin typeface="+mj-lt"/>
              <a:ea typeface="+mj-ea"/>
              <a:cs typeface="+mj-cs"/>
            </a:endParaRPr>
          </a:p>
        </p:txBody>
      </p:sp>
      <p:sp>
        <p:nvSpPr>
          <p:cNvPr id="12" name="文本框 11"/>
          <p:cNvSpPr txBox="1"/>
          <p:nvPr/>
        </p:nvSpPr>
        <p:spPr>
          <a:xfrm>
            <a:off x="323528" y="2420888"/>
            <a:ext cx="2520280" cy="461665"/>
          </a:xfrm>
          <a:prstGeom prst="rect">
            <a:avLst/>
          </a:prstGeom>
          <a:noFill/>
        </p:spPr>
        <p:txBody>
          <a:bodyPr wrap="square" rtlCol="0">
            <a:spAutoFit/>
          </a:bodyPr>
          <a:lstStyle/>
          <a:p>
            <a:r>
              <a:rPr kumimoji="1" lang="zh-CN" altLang="en-US" sz="2400" b="1" dirty="0" smtClean="0">
                <a:solidFill>
                  <a:srgbClr val="C00000"/>
                </a:solidFill>
                <a:latin typeface="+mj-lt"/>
                <a:ea typeface="+mj-ea"/>
                <a:cs typeface="+mj-cs"/>
              </a:rPr>
              <a:t>多个粒子</a:t>
            </a:r>
            <a:endParaRPr kumimoji="1" lang="zh-CN" altLang="en-US" sz="2400" b="1" dirty="0">
              <a:solidFill>
                <a:srgbClr val="C00000"/>
              </a:solidFill>
              <a:latin typeface="+mj-lt"/>
              <a:ea typeface="+mj-ea"/>
              <a:cs typeface="+mj-cs"/>
            </a:endParaRPr>
          </a:p>
        </p:txBody>
      </p:sp>
      <p:sp>
        <p:nvSpPr>
          <p:cNvPr id="13" name="文本框 12"/>
          <p:cNvSpPr txBox="1"/>
          <p:nvPr/>
        </p:nvSpPr>
        <p:spPr>
          <a:xfrm>
            <a:off x="337424" y="3646532"/>
            <a:ext cx="2088232" cy="461665"/>
          </a:xfrm>
          <a:prstGeom prst="rect">
            <a:avLst/>
          </a:prstGeom>
          <a:noFill/>
        </p:spPr>
        <p:txBody>
          <a:bodyPr wrap="square" rtlCol="0">
            <a:spAutoFit/>
          </a:bodyPr>
          <a:lstStyle/>
          <a:p>
            <a:r>
              <a:rPr kumimoji="1" lang="zh-CN" altLang="en-US" sz="2400" b="1" dirty="0" smtClean="0">
                <a:solidFill>
                  <a:srgbClr val="C00000"/>
                </a:solidFill>
                <a:latin typeface="+mj-lt"/>
                <a:ea typeface="+mj-ea"/>
                <a:cs typeface="+mj-cs"/>
              </a:rPr>
              <a:t>干涉效应</a:t>
            </a:r>
            <a:endParaRPr kumimoji="1" lang="zh-CN" altLang="en-US" sz="2400" b="1" dirty="0">
              <a:solidFill>
                <a:srgbClr val="C00000"/>
              </a:solidFill>
              <a:latin typeface="+mj-lt"/>
              <a:ea typeface="+mj-ea"/>
              <a:cs typeface="+mj-cs"/>
            </a:endParaRPr>
          </a:p>
        </p:txBody>
      </p:sp>
      <p:sp>
        <p:nvSpPr>
          <p:cNvPr id="14" name="文本框 13"/>
          <p:cNvSpPr txBox="1"/>
          <p:nvPr/>
        </p:nvSpPr>
        <p:spPr>
          <a:xfrm>
            <a:off x="2915816" y="5445224"/>
            <a:ext cx="3528392" cy="830997"/>
          </a:xfrm>
          <a:prstGeom prst="rect">
            <a:avLst/>
          </a:prstGeom>
          <a:noFill/>
        </p:spPr>
        <p:txBody>
          <a:bodyPr wrap="square" rtlCol="0">
            <a:spAutoFit/>
          </a:bodyPr>
          <a:lstStyle/>
          <a:p>
            <a:r>
              <a:rPr kumimoji="1" lang="zh-CN" altLang="en-US" sz="2400" b="1" dirty="0" smtClean="0">
                <a:solidFill>
                  <a:srgbClr val="C00000"/>
                </a:solidFill>
                <a:latin typeface="+mj-lt"/>
                <a:ea typeface="+mj-ea"/>
                <a:cs typeface="+mj-cs"/>
              </a:rPr>
              <a:t>目标粒子的聚集程度决定了干涉效应的大小</a:t>
            </a:r>
            <a:endParaRPr kumimoji="1" lang="zh-CN" altLang="en-US" sz="2400" b="1" dirty="0">
              <a:solidFill>
                <a:srgbClr val="C00000"/>
              </a:solidFill>
              <a:latin typeface="+mj-lt"/>
              <a:ea typeface="+mj-ea"/>
              <a:cs typeface="+mj-cs"/>
            </a:endParaRPr>
          </a:p>
        </p:txBody>
      </p:sp>
    </p:spTree>
    <p:extLst>
      <p:ext uri="{BB962C8B-B14F-4D97-AF65-F5344CB8AC3E}">
        <p14:creationId xmlns:p14="http://schemas.microsoft.com/office/powerpoint/2010/main" val="9415178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112</a:t>
            </a:fld>
            <a:endParaRPr lang="en-US" altLang="zh-CN"/>
          </a:p>
        </p:txBody>
      </p:sp>
      <p:sp>
        <p:nvSpPr>
          <p:cNvPr id="6" name="内容占位符 2"/>
          <p:cNvSpPr>
            <a:spLocks noGrp="1"/>
          </p:cNvSpPr>
          <p:nvPr>
            <p:ph idx="1"/>
          </p:nvPr>
        </p:nvSpPr>
        <p:spPr>
          <a:xfrm>
            <a:off x="323528" y="1268760"/>
            <a:ext cx="8640960" cy="4392488"/>
          </a:xfrm>
        </p:spPr>
        <p:txBody>
          <a:bodyPr/>
          <a:lstStyle/>
          <a:p>
            <a:r>
              <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RHF</a:t>
            </a:r>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形状因子表明通常的原子的有效电荷主要集中在核心附近，与测量的原子半径不矛盾</a:t>
            </a:r>
            <a:endPar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endParaRPr>
          </a:p>
          <a:p>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原子核外电子云作为一个“</a:t>
            </a:r>
            <a:r>
              <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compact ball</a:t>
            </a:r>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”产生干涉效应</a:t>
            </a:r>
            <a:endPar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endParaRPr>
          </a:p>
          <a:p>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散射过程时间尺度大概大于</a:t>
            </a:r>
            <a:r>
              <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XRD</a:t>
            </a:r>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的</a:t>
            </a:r>
            <a:r>
              <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1000</a:t>
            </a:r>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倍，但是只要</a:t>
            </a:r>
            <a:r>
              <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mediator</a:t>
            </a:r>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足够</a:t>
            </a:r>
            <a:r>
              <a:rPr lang="zh-CN" altLang="en-US" b="1" dirty="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重</a:t>
            </a:r>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，仍然可以使用</a:t>
            </a:r>
            <a:r>
              <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impulse approximation</a:t>
            </a:r>
            <a:endParaRPr lang="zh-CN" altLang="en-US" dirty="0"/>
          </a:p>
        </p:txBody>
      </p:sp>
    </p:spTree>
    <p:extLst>
      <p:ext uri="{BB962C8B-B14F-4D97-AF65-F5344CB8AC3E}">
        <p14:creationId xmlns:p14="http://schemas.microsoft.com/office/powerpoint/2010/main" val="309843995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shadeToTitle="1">
        <a:solidFill>
          <a:schemeClr val="bg1">
            <a:alpha val="96000"/>
          </a:schemeClr>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113</a:t>
            </a:fld>
            <a:endParaRPr lang="en-US" altLang="zh-CN"/>
          </a:p>
        </p:txBody>
      </p:sp>
      <p:pic>
        <p:nvPicPr>
          <p:cNvPr id="5" name="图片 4"/>
          <p:cNvPicPr>
            <a:picLocks noChangeAspect="1"/>
          </p:cNvPicPr>
          <p:nvPr/>
        </p:nvPicPr>
        <p:blipFill>
          <a:blip r:embed="rId2"/>
          <a:stretch>
            <a:fillRect/>
          </a:stretch>
        </p:blipFill>
        <p:spPr>
          <a:xfrm>
            <a:off x="2306112" y="406297"/>
            <a:ext cx="2009797" cy="720080"/>
          </a:xfrm>
          <a:prstGeom prst="rect">
            <a:avLst/>
          </a:prstGeom>
        </p:spPr>
      </p:pic>
      <p:pic>
        <p:nvPicPr>
          <p:cNvPr id="6" name="图片 5"/>
          <p:cNvPicPr>
            <a:picLocks noChangeAspect="1"/>
          </p:cNvPicPr>
          <p:nvPr/>
        </p:nvPicPr>
        <p:blipFill>
          <a:blip r:embed="rId3"/>
          <a:stretch>
            <a:fillRect/>
          </a:stretch>
        </p:blipFill>
        <p:spPr>
          <a:xfrm>
            <a:off x="2268044" y="1199061"/>
            <a:ext cx="2523067" cy="432048"/>
          </a:xfrm>
          <a:prstGeom prst="rect">
            <a:avLst/>
          </a:prstGeom>
        </p:spPr>
      </p:pic>
      <p:pic>
        <p:nvPicPr>
          <p:cNvPr id="7" name="图片 6"/>
          <p:cNvPicPr>
            <a:picLocks noChangeAspect="1"/>
          </p:cNvPicPr>
          <p:nvPr/>
        </p:nvPicPr>
        <p:blipFill>
          <a:blip r:embed="rId4"/>
          <a:stretch>
            <a:fillRect/>
          </a:stretch>
        </p:blipFill>
        <p:spPr>
          <a:xfrm>
            <a:off x="2268044" y="1803453"/>
            <a:ext cx="5763794" cy="589418"/>
          </a:xfrm>
          <a:prstGeom prst="rect">
            <a:avLst/>
          </a:prstGeom>
        </p:spPr>
      </p:pic>
      <p:pic>
        <p:nvPicPr>
          <p:cNvPr id="8" name="图片 7"/>
          <p:cNvPicPr>
            <a:picLocks noChangeAspect="1"/>
          </p:cNvPicPr>
          <p:nvPr/>
        </p:nvPicPr>
        <p:blipFill>
          <a:blip r:embed="rId5"/>
          <a:stretch>
            <a:fillRect/>
          </a:stretch>
        </p:blipFill>
        <p:spPr>
          <a:xfrm>
            <a:off x="2411760" y="2473841"/>
            <a:ext cx="3634975" cy="576064"/>
          </a:xfrm>
          <a:prstGeom prst="rect">
            <a:avLst/>
          </a:prstGeom>
        </p:spPr>
      </p:pic>
      <p:pic>
        <p:nvPicPr>
          <p:cNvPr id="9" name="图片 8"/>
          <p:cNvPicPr>
            <a:picLocks noChangeAspect="1"/>
          </p:cNvPicPr>
          <p:nvPr/>
        </p:nvPicPr>
        <p:blipFill>
          <a:blip r:embed="rId6"/>
          <a:stretch>
            <a:fillRect/>
          </a:stretch>
        </p:blipFill>
        <p:spPr>
          <a:xfrm>
            <a:off x="4644008" y="3142371"/>
            <a:ext cx="2322781" cy="432048"/>
          </a:xfrm>
          <a:prstGeom prst="rect">
            <a:avLst/>
          </a:prstGeom>
        </p:spPr>
      </p:pic>
      <p:pic>
        <p:nvPicPr>
          <p:cNvPr id="10" name="图片 9"/>
          <p:cNvPicPr>
            <a:picLocks noChangeAspect="1"/>
          </p:cNvPicPr>
          <p:nvPr/>
        </p:nvPicPr>
        <p:blipFill>
          <a:blip r:embed="rId7"/>
          <a:stretch>
            <a:fillRect/>
          </a:stretch>
        </p:blipFill>
        <p:spPr>
          <a:xfrm>
            <a:off x="2283719" y="3692524"/>
            <a:ext cx="4040219" cy="504056"/>
          </a:xfrm>
          <a:prstGeom prst="rect">
            <a:avLst/>
          </a:prstGeom>
        </p:spPr>
      </p:pic>
      <p:pic>
        <p:nvPicPr>
          <p:cNvPr id="11" name="图片 10"/>
          <p:cNvPicPr>
            <a:picLocks noChangeAspect="1"/>
          </p:cNvPicPr>
          <p:nvPr/>
        </p:nvPicPr>
        <p:blipFill>
          <a:blip r:embed="rId8"/>
          <a:stretch>
            <a:fillRect/>
          </a:stretch>
        </p:blipFill>
        <p:spPr>
          <a:xfrm>
            <a:off x="4480123" y="4424076"/>
            <a:ext cx="1566612" cy="494372"/>
          </a:xfrm>
          <a:prstGeom prst="rect">
            <a:avLst/>
          </a:prstGeom>
        </p:spPr>
      </p:pic>
      <p:pic>
        <p:nvPicPr>
          <p:cNvPr id="12" name="图片 11"/>
          <p:cNvPicPr>
            <a:picLocks noChangeAspect="1"/>
          </p:cNvPicPr>
          <p:nvPr/>
        </p:nvPicPr>
        <p:blipFill>
          <a:blip r:embed="rId9"/>
          <a:stretch>
            <a:fillRect/>
          </a:stretch>
        </p:blipFill>
        <p:spPr>
          <a:xfrm>
            <a:off x="1781948" y="5059701"/>
            <a:ext cx="5043760" cy="701866"/>
          </a:xfrm>
          <a:prstGeom prst="rect">
            <a:avLst/>
          </a:prstGeom>
        </p:spPr>
      </p:pic>
      <p:pic>
        <p:nvPicPr>
          <p:cNvPr id="13" name="图片 12"/>
          <p:cNvPicPr>
            <a:picLocks noChangeAspect="1"/>
          </p:cNvPicPr>
          <p:nvPr/>
        </p:nvPicPr>
        <p:blipFill>
          <a:blip r:embed="rId10"/>
          <a:stretch>
            <a:fillRect/>
          </a:stretch>
        </p:blipFill>
        <p:spPr>
          <a:xfrm>
            <a:off x="1835696" y="4356136"/>
            <a:ext cx="2592288" cy="634623"/>
          </a:xfrm>
          <a:prstGeom prst="rect">
            <a:avLst/>
          </a:prstGeom>
        </p:spPr>
      </p:pic>
      <p:pic>
        <p:nvPicPr>
          <p:cNvPr id="14" name="图片 13"/>
          <p:cNvPicPr>
            <a:picLocks noChangeAspect="1"/>
          </p:cNvPicPr>
          <p:nvPr/>
        </p:nvPicPr>
        <p:blipFill>
          <a:blip r:embed="rId11"/>
          <a:stretch>
            <a:fillRect/>
          </a:stretch>
        </p:blipFill>
        <p:spPr>
          <a:xfrm>
            <a:off x="3059832" y="6004872"/>
            <a:ext cx="2808312" cy="700728"/>
          </a:xfrm>
          <a:prstGeom prst="rect">
            <a:avLst/>
          </a:prstGeom>
        </p:spPr>
      </p:pic>
      <p:sp>
        <p:nvSpPr>
          <p:cNvPr id="15" name="文本框 14"/>
          <p:cNvSpPr txBox="1"/>
          <p:nvPr/>
        </p:nvSpPr>
        <p:spPr>
          <a:xfrm>
            <a:off x="323528" y="447055"/>
            <a:ext cx="2088232" cy="461665"/>
          </a:xfrm>
          <a:prstGeom prst="rect">
            <a:avLst/>
          </a:prstGeom>
          <a:noFill/>
        </p:spPr>
        <p:txBody>
          <a:bodyPr wrap="square" rtlCol="0">
            <a:spAutoFit/>
          </a:bodyPr>
          <a:lstStyle/>
          <a:p>
            <a:r>
              <a:rPr kumimoji="1" lang="zh-CN" altLang="en-US" sz="2400" b="1" dirty="0" smtClean="0">
                <a:solidFill>
                  <a:srgbClr val="C00000"/>
                </a:solidFill>
                <a:latin typeface="+mj-lt"/>
                <a:ea typeface="+mj-ea"/>
                <a:cs typeface="+mj-cs"/>
              </a:rPr>
              <a:t>散射截面</a:t>
            </a:r>
            <a:endParaRPr kumimoji="1" lang="zh-CN" altLang="en-US" sz="2400" b="1" dirty="0">
              <a:solidFill>
                <a:srgbClr val="C00000"/>
              </a:solidFill>
              <a:latin typeface="+mj-lt"/>
              <a:ea typeface="+mj-ea"/>
              <a:cs typeface="+mj-cs"/>
            </a:endParaRPr>
          </a:p>
        </p:txBody>
      </p:sp>
      <p:sp>
        <p:nvSpPr>
          <p:cNvPr id="16" name="文本框 15"/>
          <p:cNvSpPr txBox="1"/>
          <p:nvPr/>
        </p:nvSpPr>
        <p:spPr>
          <a:xfrm>
            <a:off x="323528" y="1167135"/>
            <a:ext cx="2088232" cy="461665"/>
          </a:xfrm>
          <a:prstGeom prst="rect">
            <a:avLst/>
          </a:prstGeom>
          <a:noFill/>
        </p:spPr>
        <p:txBody>
          <a:bodyPr wrap="square" rtlCol="0">
            <a:spAutoFit/>
          </a:bodyPr>
          <a:lstStyle/>
          <a:p>
            <a:r>
              <a:rPr kumimoji="1" lang="zh-CN" altLang="en-US" sz="2400" b="1" dirty="0" smtClean="0">
                <a:solidFill>
                  <a:srgbClr val="C00000"/>
                </a:solidFill>
                <a:latin typeface="+mj-lt"/>
                <a:ea typeface="+mj-ea"/>
                <a:cs typeface="+mj-cs"/>
              </a:rPr>
              <a:t>运动学</a:t>
            </a:r>
            <a:endParaRPr kumimoji="1" lang="zh-CN" altLang="en-US" sz="2400" b="1" dirty="0">
              <a:solidFill>
                <a:srgbClr val="C00000"/>
              </a:solidFill>
              <a:latin typeface="+mj-lt"/>
              <a:ea typeface="+mj-ea"/>
              <a:cs typeface="+mj-cs"/>
            </a:endParaRPr>
          </a:p>
        </p:txBody>
      </p:sp>
      <p:sp>
        <p:nvSpPr>
          <p:cNvPr id="17" name="文本框 16"/>
          <p:cNvSpPr txBox="1"/>
          <p:nvPr/>
        </p:nvSpPr>
        <p:spPr>
          <a:xfrm>
            <a:off x="323528" y="2535287"/>
            <a:ext cx="2088232" cy="461665"/>
          </a:xfrm>
          <a:prstGeom prst="rect">
            <a:avLst/>
          </a:prstGeom>
          <a:noFill/>
        </p:spPr>
        <p:txBody>
          <a:bodyPr wrap="square" rtlCol="0">
            <a:spAutoFit/>
          </a:bodyPr>
          <a:lstStyle/>
          <a:p>
            <a:r>
              <a:rPr kumimoji="1" lang="zh-CN" altLang="en-US" sz="2400" b="1" dirty="0" smtClean="0">
                <a:solidFill>
                  <a:srgbClr val="C00000"/>
                </a:solidFill>
                <a:latin typeface="+mj-lt"/>
                <a:ea typeface="+mj-ea"/>
                <a:cs typeface="+mj-cs"/>
              </a:rPr>
              <a:t>动力学</a:t>
            </a:r>
            <a:endParaRPr kumimoji="1" lang="zh-CN" altLang="en-US" sz="2400" b="1" dirty="0">
              <a:solidFill>
                <a:srgbClr val="C00000"/>
              </a:solidFill>
              <a:latin typeface="+mj-lt"/>
              <a:ea typeface="+mj-ea"/>
              <a:cs typeface="+mj-cs"/>
            </a:endParaRPr>
          </a:p>
        </p:txBody>
      </p:sp>
      <p:sp>
        <p:nvSpPr>
          <p:cNvPr id="18" name="文本框 17"/>
          <p:cNvSpPr txBox="1"/>
          <p:nvPr/>
        </p:nvSpPr>
        <p:spPr>
          <a:xfrm>
            <a:off x="395536" y="5157192"/>
            <a:ext cx="2088232" cy="461665"/>
          </a:xfrm>
          <a:prstGeom prst="rect">
            <a:avLst/>
          </a:prstGeom>
          <a:noFill/>
        </p:spPr>
        <p:txBody>
          <a:bodyPr wrap="square" rtlCol="0">
            <a:spAutoFit/>
          </a:bodyPr>
          <a:lstStyle/>
          <a:p>
            <a:r>
              <a:rPr kumimoji="1" lang="zh-CN" altLang="en-US" sz="2400" b="1" dirty="0">
                <a:solidFill>
                  <a:srgbClr val="C00000"/>
                </a:solidFill>
                <a:latin typeface="+mj-lt"/>
                <a:ea typeface="+mj-ea"/>
                <a:cs typeface="+mj-cs"/>
              </a:rPr>
              <a:t>事例</a:t>
            </a:r>
            <a:r>
              <a:rPr kumimoji="1" lang="zh-CN" altLang="en-US" sz="2400" b="1" dirty="0" smtClean="0">
                <a:solidFill>
                  <a:srgbClr val="C00000"/>
                </a:solidFill>
                <a:latin typeface="+mj-lt"/>
                <a:ea typeface="+mj-ea"/>
                <a:cs typeface="+mj-cs"/>
              </a:rPr>
              <a:t>率</a:t>
            </a:r>
            <a:endParaRPr kumimoji="1" lang="zh-CN" altLang="en-US" sz="2400" b="1" dirty="0">
              <a:solidFill>
                <a:srgbClr val="C00000"/>
              </a:solidFill>
              <a:latin typeface="+mj-lt"/>
              <a:ea typeface="+mj-ea"/>
              <a:cs typeface="+mj-cs"/>
            </a:endParaRPr>
          </a:p>
        </p:txBody>
      </p:sp>
      <p:sp>
        <p:nvSpPr>
          <p:cNvPr id="19" name="矩形 18"/>
          <p:cNvSpPr/>
          <p:nvPr/>
        </p:nvSpPr>
        <p:spPr bwMode="auto">
          <a:xfrm>
            <a:off x="4566837" y="4441985"/>
            <a:ext cx="1532037" cy="49606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82633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114</a:t>
            </a:fld>
            <a:endParaRPr lang="en-US" altLang="zh-CN"/>
          </a:p>
        </p:txBody>
      </p:sp>
      <p:pic>
        <p:nvPicPr>
          <p:cNvPr id="13" name="图片 12"/>
          <p:cNvPicPr>
            <a:picLocks noChangeAspect="1"/>
          </p:cNvPicPr>
          <p:nvPr/>
        </p:nvPicPr>
        <p:blipFill>
          <a:blip r:embed="rId2"/>
          <a:stretch>
            <a:fillRect/>
          </a:stretch>
        </p:blipFill>
        <p:spPr>
          <a:xfrm>
            <a:off x="1170130" y="5949280"/>
            <a:ext cx="6642230" cy="864096"/>
          </a:xfrm>
          <a:prstGeom prst="rect">
            <a:avLst/>
          </a:prstGeom>
        </p:spPr>
      </p:pic>
      <p:sp>
        <p:nvSpPr>
          <p:cNvPr id="14" name="椭圆 13"/>
          <p:cNvSpPr/>
          <p:nvPr/>
        </p:nvSpPr>
        <p:spPr bwMode="auto">
          <a:xfrm>
            <a:off x="3422104" y="6093296"/>
            <a:ext cx="288033" cy="432048"/>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15" name="椭圆 14"/>
          <p:cNvSpPr/>
          <p:nvPr/>
        </p:nvSpPr>
        <p:spPr bwMode="auto">
          <a:xfrm>
            <a:off x="6374432" y="6021288"/>
            <a:ext cx="288033" cy="432048"/>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pic>
        <p:nvPicPr>
          <p:cNvPr id="16" name="图片 15"/>
          <p:cNvPicPr>
            <a:picLocks noChangeAspect="1"/>
          </p:cNvPicPr>
          <p:nvPr/>
        </p:nvPicPr>
        <p:blipFill>
          <a:blip r:embed="rId3"/>
          <a:stretch>
            <a:fillRect/>
          </a:stretch>
        </p:blipFill>
        <p:spPr>
          <a:xfrm>
            <a:off x="1835696" y="396984"/>
            <a:ext cx="5383225" cy="5328592"/>
          </a:xfrm>
          <a:prstGeom prst="rect">
            <a:avLst/>
          </a:prstGeom>
        </p:spPr>
      </p:pic>
    </p:spTree>
    <p:extLst>
      <p:ext uri="{BB962C8B-B14F-4D97-AF65-F5344CB8AC3E}">
        <p14:creationId xmlns:p14="http://schemas.microsoft.com/office/powerpoint/2010/main" val="145515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674256" y="980728"/>
            <a:ext cx="7772400" cy="4114800"/>
          </a:xfrm>
        </p:spPr>
        <p:txBody>
          <a:bodyPr/>
          <a:lstStyle/>
          <a:p>
            <a:pPr>
              <a:lnSpc>
                <a:spcPct val="150000"/>
              </a:lnSpc>
            </a:pPr>
            <a:r>
              <a:rPr lang="zh-CN" altLang="en-US" sz="2400" b="1" kern="1200" dirty="0">
                <a:solidFill>
                  <a:srgbClr val="C00000"/>
                </a:solidFill>
                <a:latin typeface="+mj-lt"/>
                <a:ea typeface="+mj-ea"/>
                <a:cs typeface="+mj-cs"/>
              </a:rPr>
              <a:t>电子电离因子随传递动量很快降为零</a:t>
            </a:r>
            <a:endParaRPr lang="en-US" altLang="zh-CN" sz="2400" b="1" kern="1200" dirty="0">
              <a:solidFill>
                <a:srgbClr val="C00000"/>
              </a:solidFill>
              <a:latin typeface="+mj-lt"/>
              <a:ea typeface="+mj-ea"/>
              <a:cs typeface="+mj-cs"/>
            </a:endParaRPr>
          </a:p>
          <a:p>
            <a:pPr>
              <a:lnSpc>
                <a:spcPct val="150000"/>
              </a:lnSpc>
            </a:pPr>
            <a:r>
              <a:rPr lang="en-US" altLang="zh-CN" sz="2400" b="1" kern="1200" dirty="0" err="1">
                <a:solidFill>
                  <a:srgbClr val="FFC000"/>
                </a:solidFill>
                <a:latin typeface="+mj-lt"/>
                <a:ea typeface="+mj-ea"/>
                <a:cs typeface="+mj-cs"/>
              </a:rPr>
              <a:t>Migdal</a:t>
            </a:r>
            <a:r>
              <a:rPr lang="zh-CN" altLang="en-US" sz="2400" b="1" kern="1200" dirty="0">
                <a:solidFill>
                  <a:srgbClr val="FFC000"/>
                </a:solidFill>
                <a:latin typeface="+mj-lt"/>
                <a:ea typeface="+mj-ea"/>
                <a:cs typeface="+mj-cs"/>
              </a:rPr>
              <a:t>效应电离因子并不明显下降</a:t>
            </a:r>
            <a:endParaRPr lang="en-US" altLang="zh-CN" sz="2400" b="1" kern="1200" dirty="0">
              <a:solidFill>
                <a:srgbClr val="FFC000"/>
              </a:solidFill>
              <a:latin typeface="+mj-lt"/>
              <a:ea typeface="+mj-ea"/>
              <a:cs typeface="+mj-cs"/>
            </a:endParaRPr>
          </a:p>
          <a:p>
            <a:pPr>
              <a:lnSpc>
                <a:spcPct val="150000"/>
              </a:lnSpc>
            </a:pPr>
            <a:r>
              <a:rPr lang="zh-CN" altLang="en-US" sz="2400" b="1" kern="1200" dirty="0">
                <a:solidFill>
                  <a:srgbClr val="C00000"/>
                </a:solidFill>
                <a:latin typeface="+mj-lt"/>
                <a:ea typeface="+mj-ea"/>
                <a:cs typeface="+mj-cs"/>
              </a:rPr>
              <a:t>电子云电离因子比另外两种电离增大很多，正是因为干涉效应，但是积分区间有个上限。</a:t>
            </a:r>
            <a:endParaRPr lang="en-US" altLang="zh-CN" sz="2400" b="1" kern="1200" dirty="0">
              <a:solidFill>
                <a:srgbClr val="C00000"/>
              </a:solidFill>
              <a:latin typeface="+mj-lt"/>
              <a:ea typeface="+mj-ea"/>
              <a:cs typeface="+mj-cs"/>
            </a:endParaRPr>
          </a:p>
          <a:p>
            <a:endParaRPr lang="zh-CN" altLang="en-US" dirty="0"/>
          </a:p>
        </p:txBody>
      </p:sp>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115</a:t>
            </a:fld>
            <a:endParaRPr lang="en-US" altLang="zh-CN"/>
          </a:p>
        </p:txBody>
      </p:sp>
      <p:pic>
        <p:nvPicPr>
          <p:cNvPr id="5" name="图片 4"/>
          <p:cNvPicPr>
            <a:picLocks noChangeAspect="1"/>
          </p:cNvPicPr>
          <p:nvPr/>
        </p:nvPicPr>
        <p:blipFill>
          <a:blip r:embed="rId2"/>
          <a:stretch>
            <a:fillRect/>
          </a:stretch>
        </p:blipFill>
        <p:spPr>
          <a:xfrm>
            <a:off x="2123728" y="3789040"/>
            <a:ext cx="4881950" cy="504056"/>
          </a:xfrm>
          <a:prstGeom prst="rect">
            <a:avLst/>
          </a:prstGeom>
        </p:spPr>
      </p:pic>
    </p:spTree>
    <p:extLst>
      <p:ext uri="{BB962C8B-B14F-4D97-AF65-F5344CB8AC3E}">
        <p14:creationId xmlns:p14="http://schemas.microsoft.com/office/powerpoint/2010/main" val="281772780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116</a:t>
            </a:fld>
            <a:endParaRPr lang="en-US" altLang="zh-CN"/>
          </a:p>
        </p:txBody>
      </p:sp>
      <p:pic>
        <p:nvPicPr>
          <p:cNvPr id="7" name="图片 6"/>
          <p:cNvPicPr>
            <a:picLocks noChangeAspect="1"/>
          </p:cNvPicPr>
          <p:nvPr/>
        </p:nvPicPr>
        <p:blipFill>
          <a:blip r:embed="rId2"/>
          <a:stretch>
            <a:fillRect/>
          </a:stretch>
        </p:blipFill>
        <p:spPr>
          <a:xfrm>
            <a:off x="6008" y="332656"/>
            <a:ext cx="9137992" cy="4897172"/>
          </a:xfrm>
          <a:prstGeom prst="rect">
            <a:avLst/>
          </a:prstGeom>
        </p:spPr>
      </p:pic>
      <p:sp>
        <p:nvSpPr>
          <p:cNvPr id="8" name="文本框 7"/>
          <p:cNvSpPr txBox="1"/>
          <p:nvPr/>
        </p:nvSpPr>
        <p:spPr>
          <a:xfrm>
            <a:off x="827584" y="5445224"/>
            <a:ext cx="7416824" cy="830997"/>
          </a:xfrm>
          <a:prstGeom prst="rect">
            <a:avLst/>
          </a:prstGeom>
          <a:noFill/>
        </p:spPr>
        <p:txBody>
          <a:bodyPr wrap="square" rtlCol="0">
            <a:spAutoFit/>
          </a:bodyPr>
          <a:lstStyle/>
          <a:p>
            <a:r>
              <a:rPr kumimoji="1" lang="zh-CN" altLang="en-US" sz="2400" b="1" dirty="0" smtClean="0">
                <a:solidFill>
                  <a:srgbClr val="C00000"/>
                </a:solidFill>
                <a:latin typeface="+mj-lt"/>
                <a:ea typeface="+mj-ea"/>
                <a:cs typeface="+mj-cs"/>
              </a:rPr>
              <a:t>电子相干散射排除线远低于单电子散射区域，特别在轻暗物质区域</a:t>
            </a:r>
            <a:endParaRPr kumimoji="1" lang="zh-CN" altLang="en-US" sz="2400" b="1" dirty="0">
              <a:solidFill>
                <a:srgbClr val="C00000"/>
              </a:solidFill>
              <a:latin typeface="+mj-lt"/>
              <a:ea typeface="+mj-ea"/>
              <a:cs typeface="+mj-cs"/>
            </a:endParaRPr>
          </a:p>
        </p:txBody>
      </p:sp>
    </p:spTree>
    <p:extLst>
      <p:ext uri="{BB962C8B-B14F-4D97-AF65-F5344CB8AC3E}">
        <p14:creationId xmlns:p14="http://schemas.microsoft.com/office/powerpoint/2010/main" val="271757499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stretch>
            <a:fillRect/>
          </a:stretch>
        </p:blipFill>
        <p:spPr>
          <a:xfrm>
            <a:off x="107504" y="1052736"/>
            <a:ext cx="8967111" cy="4608512"/>
          </a:xfrm>
          <a:prstGeom prst="rect">
            <a:avLst/>
          </a:prstGeom>
        </p:spPr>
      </p:pic>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117</a:t>
            </a:fld>
            <a:endParaRPr lang="en-US" altLang="zh-CN"/>
          </a:p>
        </p:txBody>
      </p:sp>
    </p:spTree>
    <p:extLst>
      <p:ext uri="{BB962C8B-B14F-4D97-AF65-F5344CB8AC3E}">
        <p14:creationId xmlns:p14="http://schemas.microsoft.com/office/powerpoint/2010/main" val="196142886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755576" y="2204864"/>
            <a:ext cx="7772400" cy="2520280"/>
          </a:xfrm>
        </p:spPr>
        <p:txBody>
          <a:bodyPr/>
          <a:lstStyle/>
          <a:p>
            <a:pPr>
              <a:lnSpc>
                <a:spcPct val="150000"/>
              </a:lnSpc>
            </a:pPr>
            <a:r>
              <a:rPr lang="zh-CN" altLang="en-US" b="1" kern="1200" dirty="0" smtClean="0">
                <a:solidFill>
                  <a:srgbClr val="C00000"/>
                </a:solidFill>
                <a:latin typeface="+mj-lt"/>
                <a:ea typeface="+mj-ea"/>
                <a:cs typeface="+mj-cs"/>
              </a:rPr>
              <a:t>通常测量的电子电离因子应该主要产生与电子云反冲然后被原子核拉回来过程的电离，</a:t>
            </a:r>
            <a:r>
              <a:rPr lang="zh-CN" altLang="en-US" b="1" kern="1200" smtClean="0">
                <a:solidFill>
                  <a:srgbClr val="C00000"/>
                </a:solidFill>
                <a:latin typeface="+mj-lt"/>
                <a:ea typeface="+mj-ea"/>
                <a:cs typeface="+mj-cs"/>
              </a:rPr>
              <a:t>而</a:t>
            </a:r>
            <a:r>
              <a:rPr lang="zh-CN" altLang="en-US" b="1" kern="1200" smtClean="0">
                <a:solidFill>
                  <a:srgbClr val="C00000"/>
                </a:solidFill>
                <a:latin typeface="+mj-lt"/>
                <a:ea typeface="+mj-ea"/>
                <a:cs typeface="+mj-cs"/>
              </a:rPr>
              <a:t>非电子直接电离</a:t>
            </a:r>
            <a:r>
              <a:rPr lang="zh-CN" altLang="en-US" b="1" kern="1200" dirty="0" smtClean="0">
                <a:solidFill>
                  <a:srgbClr val="C00000"/>
                </a:solidFill>
                <a:latin typeface="+mj-lt"/>
                <a:ea typeface="+mj-ea"/>
                <a:cs typeface="+mj-cs"/>
              </a:rPr>
              <a:t>过程</a:t>
            </a:r>
            <a:endParaRPr lang="zh-CN" altLang="en-US" dirty="0"/>
          </a:p>
        </p:txBody>
      </p:sp>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118</a:t>
            </a:fld>
            <a:endParaRPr lang="en-US" altLang="zh-CN"/>
          </a:p>
        </p:txBody>
      </p:sp>
    </p:spTree>
    <p:extLst>
      <p:ext uri="{BB962C8B-B14F-4D97-AF65-F5344CB8AC3E}">
        <p14:creationId xmlns:p14="http://schemas.microsoft.com/office/powerpoint/2010/main" val="133952650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119</a:t>
            </a:fld>
            <a:endParaRPr lang="en-US" altLang="zh-CN"/>
          </a:p>
        </p:txBody>
      </p:sp>
      <p:sp>
        <p:nvSpPr>
          <p:cNvPr id="5" name="标题 1"/>
          <p:cNvSpPr>
            <a:spLocks noGrp="1"/>
          </p:cNvSpPr>
          <p:nvPr>
            <p:ph type="title"/>
          </p:nvPr>
        </p:nvSpPr>
        <p:spPr>
          <a:xfrm>
            <a:off x="1475656" y="620688"/>
            <a:ext cx="5760640" cy="1143000"/>
          </a:xfrm>
        </p:spPr>
        <p:txBody>
          <a:bodyPr/>
          <a:lstStyle/>
          <a:p>
            <a:r>
              <a:rPr lang="zh-CN" altLang="en-US" b="1" dirty="0" smtClean="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总结</a:t>
            </a:r>
            <a:endParaRPr lang="zh-CN" altLang="en-US" b="1" dirty="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6" name="内容占位符 2"/>
          <p:cNvSpPr>
            <a:spLocks noGrp="1"/>
          </p:cNvSpPr>
          <p:nvPr>
            <p:ph idx="1"/>
          </p:nvPr>
        </p:nvSpPr>
        <p:spPr>
          <a:xfrm>
            <a:off x="1043608" y="1916832"/>
            <a:ext cx="6984776" cy="2232248"/>
          </a:xfrm>
        </p:spPr>
        <p:txBody>
          <a:bodyPr/>
          <a:lstStyle/>
          <a:p>
            <a:r>
              <a:rPr lang="zh-CN" altLang="en-US" b="1" dirty="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强有力的证据证明暗物质存在</a:t>
            </a:r>
            <a:endPar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endParaRPr>
          </a:p>
          <a:p>
            <a:r>
              <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WIMP</a:t>
            </a:r>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很困难</a:t>
            </a:r>
            <a:endPar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endParaRPr>
          </a:p>
          <a:p>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电子反冲对轻暗物质很敏感</a:t>
            </a:r>
            <a:endPar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endParaRPr>
          </a:p>
          <a:p>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有很多电子反冲效应有待深入研究</a:t>
            </a:r>
            <a:endParaRPr lang="zh-CN" altLang="en-US" dirty="0"/>
          </a:p>
        </p:txBody>
      </p:sp>
    </p:spTree>
    <p:extLst>
      <p:ext uri="{BB962C8B-B14F-4D97-AF65-F5344CB8AC3E}">
        <p14:creationId xmlns:p14="http://schemas.microsoft.com/office/powerpoint/2010/main" val="4044866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07504" y="1844824"/>
            <a:ext cx="8817102" cy="4107657"/>
          </a:xfrm>
          <a:prstGeom prst="rect">
            <a:avLst/>
          </a:prstGeom>
        </p:spPr>
      </p:pic>
      <p:sp>
        <p:nvSpPr>
          <p:cNvPr id="4" name="标题 5"/>
          <p:cNvSpPr txBox="1">
            <a:spLocks/>
          </p:cNvSpPr>
          <p:nvPr/>
        </p:nvSpPr>
        <p:spPr>
          <a:xfrm>
            <a:off x="251520" y="275701"/>
            <a:ext cx="8784975" cy="1143000"/>
          </a:xfrm>
          <a:prstGeom prst="rect">
            <a:avLst/>
          </a:prstGeom>
        </p:spPr>
        <p:txBody>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pPr algn="l"/>
            <a:r>
              <a:rPr lang="zh-CN" alt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直接探测</a:t>
            </a:r>
            <a:r>
              <a:rPr lang="zh-CN" alt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r>
            <a:br>
              <a:rPr lang="zh-CN" alt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br>
            <a:endParaRPr lang="zh-CN" altLang="en-US" b="0" dirty="0"/>
          </a:p>
        </p:txBody>
      </p:sp>
    </p:spTree>
    <p:extLst>
      <p:ext uri="{BB962C8B-B14F-4D97-AF65-F5344CB8AC3E}">
        <p14:creationId xmlns:p14="http://schemas.microsoft.com/office/powerpoint/2010/main" val="32043784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2492896"/>
            <a:ext cx="7772400" cy="1143000"/>
          </a:xfrm>
        </p:spPr>
        <p:txBody>
          <a:bodyPr/>
          <a:lstStyle/>
          <a:p>
            <a:r>
              <a:rPr lang="zh-CN" altLang="en-US" b="1" dirty="0" smtClean="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谢谢！</a:t>
            </a:r>
            <a:endParaRPr lang="zh-CN" altLang="en-US" b="1" dirty="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9214172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428625"/>
            <a:ext cx="7886700" cy="6000750"/>
          </a:xfrm>
          <a:prstGeom prst="rect">
            <a:avLst/>
          </a:prstGeom>
        </p:spPr>
      </p:pic>
      <p:sp>
        <p:nvSpPr>
          <p:cNvPr id="2" name="椭圆 1"/>
          <p:cNvSpPr/>
          <p:nvPr/>
        </p:nvSpPr>
        <p:spPr bwMode="auto">
          <a:xfrm>
            <a:off x="4860032" y="4869160"/>
            <a:ext cx="1152128" cy="432048"/>
          </a:xfrm>
          <a:prstGeom prst="ellipse">
            <a:avLst/>
          </a:prstGeom>
          <a:solidFill>
            <a:srgbClr val="FF0000">
              <a:alpha val="18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5" name="椭圆 4"/>
          <p:cNvSpPr/>
          <p:nvPr/>
        </p:nvSpPr>
        <p:spPr bwMode="auto">
          <a:xfrm>
            <a:off x="6444208" y="5805264"/>
            <a:ext cx="1080120" cy="360040"/>
          </a:xfrm>
          <a:prstGeom prst="ellipse">
            <a:avLst/>
          </a:prstGeom>
          <a:solidFill>
            <a:srgbClr val="FF0000">
              <a:alpha val="18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380638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156231" y="5428718"/>
            <a:ext cx="6872153" cy="808594"/>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62" y="764704"/>
            <a:ext cx="8790476" cy="4380952"/>
          </a:xfrm>
          <a:prstGeom prst="rect">
            <a:avLst/>
          </a:prstGeom>
        </p:spPr>
      </p:pic>
    </p:spTree>
    <p:extLst>
      <p:ext uri="{BB962C8B-B14F-4D97-AF65-F5344CB8AC3E}">
        <p14:creationId xmlns:p14="http://schemas.microsoft.com/office/powerpoint/2010/main" val="3051481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15</a:t>
            </a:fld>
            <a:endParaRPr lang="en-US" altLang="zh-CN"/>
          </a:p>
        </p:txBody>
      </p:sp>
      <p:pic>
        <p:nvPicPr>
          <p:cNvPr id="5" name="图片 4"/>
          <p:cNvPicPr>
            <a:picLocks noChangeAspect="1"/>
          </p:cNvPicPr>
          <p:nvPr/>
        </p:nvPicPr>
        <p:blipFill>
          <a:blip r:embed="rId2"/>
          <a:stretch>
            <a:fillRect/>
          </a:stretch>
        </p:blipFill>
        <p:spPr>
          <a:xfrm>
            <a:off x="35496" y="185180"/>
            <a:ext cx="9026252" cy="6556188"/>
          </a:xfrm>
          <a:prstGeom prst="rect">
            <a:avLst/>
          </a:prstGeom>
        </p:spPr>
      </p:pic>
    </p:spTree>
    <p:extLst>
      <p:ext uri="{BB962C8B-B14F-4D97-AF65-F5344CB8AC3E}">
        <p14:creationId xmlns:p14="http://schemas.microsoft.com/office/powerpoint/2010/main" val="2856514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16</a:t>
            </a:fld>
            <a:endParaRPr lang="en-US" altLang="zh-CN"/>
          </a:p>
        </p:txBody>
      </p:sp>
      <p:pic>
        <p:nvPicPr>
          <p:cNvPr id="6" name="图片 5"/>
          <p:cNvPicPr>
            <a:picLocks noChangeAspect="1"/>
          </p:cNvPicPr>
          <p:nvPr/>
        </p:nvPicPr>
        <p:blipFill>
          <a:blip r:embed="rId2"/>
          <a:stretch>
            <a:fillRect/>
          </a:stretch>
        </p:blipFill>
        <p:spPr>
          <a:xfrm>
            <a:off x="23039" y="145799"/>
            <a:ext cx="9097921" cy="6566401"/>
          </a:xfrm>
          <a:prstGeom prst="rect">
            <a:avLst/>
          </a:prstGeom>
        </p:spPr>
      </p:pic>
      <p:sp>
        <p:nvSpPr>
          <p:cNvPr id="8" name="矩形 7"/>
          <p:cNvSpPr/>
          <p:nvPr/>
        </p:nvSpPr>
        <p:spPr bwMode="auto">
          <a:xfrm>
            <a:off x="2411760" y="6309320"/>
            <a:ext cx="2088232" cy="40288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9" name="矩形 8"/>
          <p:cNvSpPr/>
          <p:nvPr/>
        </p:nvSpPr>
        <p:spPr bwMode="auto">
          <a:xfrm>
            <a:off x="35496" y="2924944"/>
            <a:ext cx="504056" cy="23762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407695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17</a:t>
            </a:fld>
            <a:endParaRPr lang="en-US" altLang="zh-CN"/>
          </a:p>
        </p:txBody>
      </p:sp>
      <p:pic>
        <p:nvPicPr>
          <p:cNvPr id="3" name="图片 2"/>
          <p:cNvPicPr>
            <a:picLocks noChangeAspect="1"/>
          </p:cNvPicPr>
          <p:nvPr/>
        </p:nvPicPr>
        <p:blipFill>
          <a:blip r:embed="rId2"/>
          <a:stretch>
            <a:fillRect/>
          </a:stretch>
        </p:blipFill>
        <p:spPr>
          <a:xfrm>
            <a:off x="0" y="829491"/>
            <a:ext cx="9144000" cy="5199018"/>
          </a:xfrm>
          <a:prstGeom prst="rect">
            <a:avLst/>
          </a:prstGeom>
        </p:spPr>
      </p:pic>
    </p:spTree>
    <p:extLst>
      <p:ext uri="{BB962C8B-B14F-4D97-AF65-F5344CB8AC3E}">
        <p14:creationId xmlns:p14="http://schemas.microsoft.com/office/powerpoint/2010/main" val="854431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18</a:t>
            </a:fld>
            <a:endParaRPr lang="en-US" altLang="zh-CN"/>
          </a:p>
        </p:txBody>
      </p:sp>
      <p:pic>
        <p:nvPicPr>
          <p:cNvPr id="3" name="47274238d16d2c9fe3aba51d2c424101_202271717423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5" y="476672"/>
            <a:ext cx="9109013" cy="5904655"/>
          </a:xfrm>
          <a:prstGeom prst="rect">
            <a:avLst/>
          </a:prstGeom>
        </p:spPr>
      </p:pic>
    </p:spTree>
    <p:extLst>
      <p:ext uri="{BB962C8B-B14F-4D97-AF65-F5344CB8AC3E}">
        <p14:creationId xmlns:p14="http://schemas.microsoft.com/office/powerpoint/2010/main" val="264658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30796"/>
            <a:ext cx="4512918" cy="6858000"/>
          </a:xfrm>
          <a:prstGeom prst="rect">
            <a:avLst/>
          </a:prstGeom>
        </p:spPr>
      </p:pic>
      <p:sp>
        <p:nvSpPr>
          <p:cNvPr id="5" name="TextBox 4"/>
          <p:cNvSpPr txBox="1"/>
          <p:nvPr/>
        </p:nvSpPr>
        <p:spPr>
          <a:xfrm>
            <a:off x="4788024" y="764703"/>
            <a:ext cx="4392488" cy="646331"/>
          </a:xfrm>
          <a:prstGeom prst="rect">
            <a:avLst/>
          </a:prstGeom>
          <a:noFill/>
        </p:spPr>
        <p:txBody>
          <a:bodyPr wrap="square" rtlCol="0">
            <a:spAutoFit/>
          </a:bodyPr>
          <a:lstStyle/>
          <a:p>
            <a:r>
              <a:rPr lang="en-US" altLang="zh-CN" sz="3600" dirty="0" smtClean="0">
                <a:solidFill>
                  <a:schemeClr val="bg1"/>
                </a:solidFill>
              </a:rPr>
              <a:t>1000</a:t>
            </a:r>
            <a:r>
              <a:rPr lang="zh-CN" altLang="en-US" sz="3600" dirty="0" smtClean="0">
                <a:solidFill>
                  <a:schemeClr val="bg1"/>
                </a:solidFill>
              </a:rPr>
              <a:t>个粒子</a:t>
            </a:r>
            <a:r>
              <a:rPr lang="en-US" altLang="zh-CN" sz="3600" dirty="0" smtClean="0">
                <a:solidFill>
                  <a:schemeClr val="bg1"/>
                </a:solidFill>
              </a:rPr>
              <a:t>/</a:t>
            </a:r>
            <a:r>
              <a:rPr lang="zh-CN" altLang="en-US" sz="3600" dirty="0" smtClean="0">
                <a:solidFill>
                  <a:schemeClr val="bg1"/>
                </a:solidFill>
              </a:rPr>
              <a:t>平米</a:t>
            </a:r>
            <a:r>
              <a:rPr lang="en-US" altLang="zh-CN" sz="3600" dirty="0" smtClean="0">
                <a:solidFill>
                  <a:schemeClr val="bg1"/>
                </a:solidFill>
              </a:rPr>
              <a:t>/</a:t>
            </a:r>
            <a:r>
              <a:rPr lang="zh-CN" altLang="en-US" sz="3600" dirty="0" smtClean="0">
                <a:solidFill>
                  <a:schemeClr val="bg1"/>
                </a:solidFill>
              </a:rPr>
              <a:t>秒</a:t>
            </a:r>
            <a:endParaRPr lang="en-US" altLang="zh-CN" sz="3600" dirty="0" smtClean="0">
              <a:solidFill>
                <a:schemeClr val="bg1"/>
              </a:solidFill>
            </a:endParaRPr>
          </a:p>
        </p:txBody>
      </p:sp>
      <mc:AlternateContent xmlns:mc="http://schemas.openxmlformats.org/markup-compatibility/2006" xmlns:a14="http://schemas.microsoft.com/office/drawing/2010/main">
        <mc:Choice Requires="a14">
          <p:sp>
            <p:nvSpPr>
              <p:cNvPr id="6" name="TextBox 5"/>
              <p:cNvSpPr txBox="1"/>
              <p:nvPr/>
            </p:nvSpPr>
            <p:spPr>
              <a:xfrm>
                <a:off x="4788024" y="2132856"/>
                <a:ext cx="3744416" cy="1754326"/>
              </a:xfrm>
              <a:prstGeom prst="rect">
                <a:avLst/>
              </a:prstGeom>
              <a:noFill/>
            </p:spPr>
            <p:txBody>
              <a:bodyPr wrap="square" rtlCol="0">
                <a:spAutoFit/>
              </a:bodyPr>
              <a:lstStyle/>
              <a:p>
                <a:r>
                  <a:rPr lang="en-US" altLang="zh-CN" sz="3600" dirty="0" smtClean="0">
                    <a:solidFill>
                      <a:schemeClr val="bg1"/>
                    </a:solidFill>
                  </a:rPr>
                  <a:t>90% </a:t>
                </a:r>
                <a:r>
                  <a:rPr lang="zh-CN" altLang="en-US" sz="3600" dirty="0" smtClean="0">
                    <a:solidFill>
                      <a:schemeClr val="bg1"/>
                    </a:solidFill>
                  </a:rPr>
                  <a:t>质子</a:t>
                </a:r>
                <a:endParaRPr lang="en-US" altLang="zh-CN" sz="3600" dirty="0" smtClean="0">
                  <a:solidFill>
                    <a:schemeClr val="bg1"/>
                  </a:solidFill>
                </a:endParaRPr>
              </a:p>
              <a:p>
                <a:r>
                  <a:rPr lang="en-US" altLang="zh-CN" sz="3600" dirty="0" smtClean="0">
                    <a:solidFill>
                      <a:schemeClr val="bg1"/>
                    </a:solidFill>
                  </a:rPr>
                  <a:t>9%  </a:t>
                </a:r>
                <a14:m>
                  <m:oMath xmlns:m="http://schemas.openxmlformats.org/officeDocument/2006/math">
                    <m:r>
                      <a:rPr lang="zh-CN" altLang="en-US" sz="3600" i="1" smtClean="0">
                        <a:solidFill>
                          <a:schemeClr val="bg1"/>
                        </a:solidFill>
                        <a:latin typeface="Cambria Math"/>
                      </a:rPr>
                      <m:t>𝛼</m:t>
                    </m:r>
                  </m:oMath>
                </a14:m>
                <a:r>
                  <a:rPr lang="zh-CN" altLang="en-US" sz="3600" dirty="0" smtClean="0">
                    <a:solidFill>
                      <a:schemeClr val="bg1"/>
                    </a:solidFill>
                  </a:rPr>
                  <a:t>粒子</a:t>
                </a:r>
                <a:endParaRPr lang="en-US" altLang="zh-CN" sz="3600" dirty="0" smtClean="0">
                  <a:solidFill>
                    <a:schemeClr val="bg1"/>
                  </a:solidFill>
                </a:endParaRPr>
              </a:p>
              <a:p>
                <a:r>
                  <a:rPr lang="zh-CN" altLang="en-US" sz="3600" dirty="0" smtClean="0">
                    <a:solidFill>
                      <a:schemeClr val="bg1"/>
                    </a:solidFill>
                  </a:rPr>
                  <a:t>其它是重核</a:t>
                </a:r>
                <a:endParaRPr lang="en-US" altLang="zh-CN" sz="3600" dirty="0" smtClean="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788024" y="2132856"/>
                <a:ext cx="3744416" cy="1754326"/>
              </a:xfrm>
              <a:prstGeom prst="rect">
                <a:avLst/>
              </a:prstGeom>
              <a:blipFill rotWithShape="1">
                <a:blip r:embed="rId4"/>
                <a:stretch>
                  <a:fillRect l="-4878" t="-6944" b="-10417"/>
                </a:stretch>
              </a:blipFill>
            </p:spPr>
            <p:txBody>
              <a:bodyPr/>
              <a:lstStyle/>
              <a:p>
                <a:r>
                  <a:rPr lang="zh-CN" altLang="en-US">
                    <a:noFill/>
                  </a:rPr>
                  <a:t> </a:t>
                </a:r>
              </a:p>
            </p:txBody>
          </p:sp>
        </mc:Fallback>
      </mc:AlternateContent>
      <p:sp>
        <p:nvSpPr>
          <p:cNvPr id="7" name="TextBox 6"/>
          <p:cNvSpPr txBox="1"/>
          <p:nvPr/>
        </p:nvSpPr>
        <p:spPr>
          <a:xfrm>
            <a:off x="4860032" y="4294837"/>
            <a:ext cx="4392488" cy="646331"/>
          </a:xfrm>
          <a:prstGeom prst="rect">
            <a:avLst/>
          </a:prstGeom>
          <a:noFill/>
        </p:spPr>
        <p:txBody>
          <a:bodyPr wrap="square" rtlCol="0">
            <a:spAutoFit/>
          </a:bodyPr>
          <a:lstStyle/>
          <a:p>
            <a:r>
              <a:rPr lang="zh-CN" altLang="en-US" sz="3600" dirty="0" smtClean="0">
                <a:solidFill>
                  <a:schemeClr val="bg1"/>
                </a:solidFill>
              </a:rPr>
              <a:t>最高可达</a:t>
            </a:r>
            <a:r>
              <a:rPr lang="en-US" altLang="zh-CN" sz="3600" dirty="0" smtClean="0">
                <a:solidFill>
                  <a:schemeClr val="bg1"/>
                </a:solidFill>
              </a:rPr>
              <a:t>10</a:t>
            </a:r>
            <a:r>
              <a:rPr lang="en-US" altLang="zh-CN" sz="3600" baseline="30000" dirty="0" smtClean="0">
                <a:solidFill>
                  <a:schemeClr val="bg1"/>
                </a:solidFill>
              </a:rPr>
              <a:t>20</a:t>
            </a:r>
            <a:r>
              <a:rPr lang="en-US" altLang="zh-CN" sz="3600" dirty="0" smtClean="0">
                <a:solidFill>
                  <a:schemeClr val="bg1"/>
                </a:solidFill>
              </a:rPr>
              <a:t>eV</a:t>
            </a:r>
          </a:p>
        </p:txBody>
      </p:sp>
    </p:spTree>
    <p:extLst>
      <p:ext uri="{BB962C8B-B14F-4D97-AF65-F5344CB8AC3E}">
        <p14:creationId xmlns:p14="http://schemas.microsoft.com/office/powerpoint/2010/main" val="2493017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solidFill>
                  <a:schemeClr val="accent1">
                    <a:lumMod val="60000"/>
                    <a:lumOff val="4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目录</a:t>
            </a:r>
          </a:p>
        </p:txBody>
      </p:sp>
      <p:sp>
        <p:nvSpPr>
          <p:cNvPr id="3" name="内容占位符 2"/>
          <p:cNvSpPr>
            <a:spLocks noGrp="1"/>
          </p:cNvSpPr>
          <p:nvPr>
            <p:ph idx="1"/>
          </p:nvPr>
        </p:nvSpPr>
        <p:spPr>
          <a:xfrm>
            <a:off x="2627784" y="1978496"/>
            <a:ext cx="5616624" cy="3106688"/>
          </a:xfrm>
        </p:spPr>
        <p:txBody>
          <a:bodyPr/>
          <a:lstStyle/>
          <a:p>
            <a:r>
              <a:rPr lang="zh-CN" altLang="en-US" b="1" dirty="0" smtClean="0">
                <a:solidFill>
                  <a:schemeClr val="accent1">
                    <a:lumMod val="60000"/>
                    <a:lumOff val="40000"/>
                  </a:schemeClr>
                </a:solidFill>
                <a:latin typeface="华文中宋" panose="02010600040101010101" pitchFamily="2" charset="-122"/>
                <a:ea typeface="华文中宋" panose="02010600040101010101" pitchFamily="2" charset="-122"/>
              </a:rPr>
              <a:t>直接探测</a:t>
            </a:r>
            <a:r>
              <a:rPr lang="zh-CN" altLang="en-US" b="1" dirty="0">
                <a:solidFill>
                  <a:schemeClr val="accent1">
                    <a:lumMod val="60000"/>
                    <a:lumOff val="40000"/>
                  </a:schemeClr>
                </a:solidFill>
                <a:latin typeface="华文中宋" panose="02010600040101010101" pitchFamily="2" charset="-122"/>
                <a:ea typeface="华文中宋" panose="02010600040101010101" pitchFamily="2" charset="-122"/>
              </a:rPr>
              <a:t>概述</a:t>
            </a:r>
            <a:endParaRPr lang="en-US" altLang="zh-CN" b="1" dirty="0" smtClean="0">
              <a:solidFill>
                <a:schemeClr val="accent1">
                  <a:lumMod val="60000"/>
                  <a:lumOff val="40000"/>
                </a:schemeClr>
              </a:solidFill>
              <a:latin typeface="华文中宋" panose="02010600040101010101" pitchFamily="2" charset="-122"/>
              <a:ea typeface="华文中宋" panose="02010600040101010101" pitchFamily="2" charset="-122"/>
            </a:endParaRPr>
          </a:p>
          <a:p>
            <a:r>
              <a:rPr lang="en-US" altLang="zh-CN" b="1" dirty="0" smtClean="0">
                <a:solidFill>
                  <a:schemeClr val="accent1">
                    <a:lumMod val="60000"/>
                    <a:lumOff val="40000"/>
                  </a:schemeClr>
                </a:solidFill>
                <a:latin typeface="华文中宋" panose="02010600040101010101" pitchFamily="2" charset="-122"/>
                <a:ea typeface="华文中宋" panose="02010600040101010101" pitchFamily="2" charset="-122"/>
              </a:rPr>
              <a:t>WIMP</a:t>
            </a:r>
            <a:r>
              <a:rPr lang="zh-CN" altLang="en-US" b="1" dirty="0" smtClean="0">
                <a:solidFill>
                  <a:schemeClr val="accent1">
                    <a:lumMod val="60000"/>
                    <a:lumOff val="40000"/>
                  </a:schemeClr>
                </a:solidFill>
                <a:latin typeface="华文中宋" panose="02010600040101010101" pitchFamily="2" charset="-122"/>
                <a:ea typeface="华文中宋" panose="02010600040101010101" pitchFamily="2" charset="-122"/>
              </a:rPr>
              <a:t>探测</a:t>
            </a:r>
            <a:endParaRPr lang="en-US" altLang="zh-CN" b="1" dirty="0" smtClean="0">
              <a:solidFill>
                <a:schemeClr val="accent1">
                  <a:lumMod val="60000"/>
                  <a:lumOff val="40000"/>
                </a:schemeClr>
              </a:solidFill>
              <a:latin typeface="华文中宋" panose="02010600040101010101" pitchFamily="2" charset="-122"/>
              <a:ea typeface="华文中宋" panose="02010600040101010101" pitchFamily="2" charset="-122"/>
            </a:endParaRPr>
          </a:p>
          <a:p>
            <a:r>
              <a:rPr lang="zh-CN" altLang="en-US" b="1" dirty="0" smtClean="0">
                <a:solidFill>
                  <a:schemeClr val="accent1">
                    <a:lumMod val="60000"/>
                    <a:lumOff val="40000"/>
                  </a:schemeClr>
                </a:solidFill>
                <a:latin typeface="华文中宋" panose="02010600040101010101" pitchFamily="2" charset="-122"/>
                <a:ea typeface="华文中宋" panose="02010600040101010101" pitchFamily="2" charset="-122"/>
              </a:rPr>
              <a:t>轻暗物质</a:t>
            </a:r>
            <a:endParaRPr lang="en-US" altLang="zh-CN" b="1" dirty="0" smtClean="0">
              <a:solidFill>
                <a:schemeClr val="accent1">
                  <a:lumMod val="60000"/>
                  <a:lumOff val="40000"/>
                </a:schemeClr>
              </a:solidFill>
              <a:latin typeface="华文中宋" panose="02010600040101010101" pitchFamily="2" charset="-122"/>
              <a:ea typeface="华文中宋" panose="02010600040101010101" pitchFamily="2" charset="-122"/>
            </a:endParaRPr>
          </a:p>
          <a:p>
            <a:r>
              <a:rPr lang="zh-CN" altLang="en-US" b="1" smtClean="0">
                <a:solidFill>
                  <a:schemeClr val="accent1">
                    <a:lumMod val="60000"/>
                    <a:lumOff val="40000"/>
                  </a:schemeClr>
                </a:solidFill>
                <a:latin typeface="华文中宋" panose="02010600040101010101" pitchFamily="2" charset="-122"/>
                <a:ea typeface="华文中宋" panose="02010600040101010101" pitchFamily="2" charset="-122"/>
              </a:rPr>
              <a:t>两</a:t>
            </a:r>
            <a:r>
              <a:rPr lang="zh-CN" altLang="en-US" b="1" dirty="0" smtClean="0">
                <a:solidFill>
                  <a:schemeClr val="accent1">
                    <a:lumMod val="60000"/>
                    <a:lumOff val="40000"/>
                  </a:schemeClr>
                </a:solidFill>
                <a:latin typeface="华文中宋" panose="02010600040101010101" pitchFamily="2" charset="-122"/>
                <a:ea typeface="华文中宋" panose="02010600040101010101" pitchFamily="2" charset="-122"/>
              </a:rPr>
              <a:t>个小工作</a:t>
            </a:r>
            <a:endParaRPr lang="en-US" altLang="zh-CN" b="1" dirty="0" smtClean="0">
              <a:solidFill>
                <a:schemeClr val="accent1">
                  <a:lumMod val="60000"/>
                  <a:lumOff val="40000"/>
                </a:schemeClr>
              </a:solidFill>
              <a:latin typeface="华文中宋" panose="02010600040101010101" pitchFamily="2" charset="-122"/>
              <a:ea typeface="华文中宋" panose="02010600040101010101" pitchFamily="2" charset="-122"/>
            </a:endParaRPr>
          </a:p>
          <a:p>
            <a:r>
              <a:rPr lang="zh-CN" altLang="en-US" b="1" dirty="0">
                <a:solidFill>
                  <a:schemeClr val="accent1">
                    <a:lumMod val="60000"/>
                    <a:lumOff val="40000"/>
                  </a:schemeClr>
                </a:solidFill>
                <a:latin typeface="华文中宋" panose="02010600040101010101" pitchFamily="2" charset="-122"/>
                <a:ea typeface="华文中宋" panose="02010600040101010101" pitchFamily="2" charset="-122"/>
              </a:rPr>
              <a:t>总结</a:t>
            </a:r>
            <a:endParaRPr lang="en-US" altLang="zh-CN" b="1" dirty="0" smtClean="0">
              <a:solidFill>
                <a:schemeClr val="accent1">
                  <a:lumMod val="60000"/>
                  <a:lumOff val="40000"/>
                </a:schemeClr>
              </a:solidFill>
              <a:latin typeface="华文中宋" panose="02010600040101010101" pitchFamily="2" charset="-122"/>
              <a:ea typeface="华文中宋" panose="02010600040101010101" pitchFamily="2" charset="-122"/>
            </a:endParaRPr>
          </a:p>
          <a:p>
            <a:endParaRPr lang="en-US" altLang="zh-CN" dirty="0" smtClean="0">
              <a:solidFill>
                <a:schemeClr val="accent1">
                  <a:lumMod val="60000"/>
                  <a:lumOff val="40000"/>
                </a:schemeClr>
              </a:solidFill>
            </a:endParaRPr>
          </a:p>
        </p:txBody>
      </p:sp>
      <p:sp>
        <p:nvSpPr>
          <p:cNvPr id="4098" name="灯片编号占位符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fld id="{F79D047D-492E-46B5-AF16-3C3690159381}" type="slidenum">
              <a:rPr lang="en-US" altLang="zh-CN" sz="1400" smtClean="0"/>
              <a:pPr>
                <a:spcBef>
                  <a:spcPct val="0"/>
                </a:spcBef>
                <a:buFontTx/>
                <a:buNone/>
              </a:pPr>
              <a:t>2</a:t>
            </a:fld>
            <a:endParaRPr lang="en-US" altLang="zh-CN" sz="1400" smtClean="0"/>
          </a:p>
        </p:txBody>
      </p:sp>
    </p:spTree>
    <p:extLst>
      <p:ext uri="{BB962C8B-B14F-4D97-AF65-F5344CB8AC3E}">
        <p14:creationId xmlns:p14="http://schemas.microsoft.com/office/powerpoint/2010/main" val="9844078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998" y="0"/>
            <a:ext cx="7244004" cy="6858000"/>
          </a:xfrm>
          <a:prstGeom prst="rect">
            <a:avLst/>
          </a:prstGeom>
        </p:spPr>
      </p:pic>
      <p:sp>
        <p:nvSpPr>
          <p:cNvPr id="5" name="矩形标注 4"/>
          <p:cNvSpPr/>
          <p:nvPr/>
        </p:nvSpPr>
        <p:spPr bwMode="auto">
          <a:xfrm>
            <a:off x="6012160" y="1196752"/>
            <a:ext cx="864096" cy="432048"/>
          </a:xfrm>
          <a:prstGeom prst="wedgeRectCallout">
            <a:avLst>
              <a:gd name="adj1" fmla="val 38868"/>
              <a:gd name="adj2" fmla="val 127436"/>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rgbClr val="FF0000"/>
                </a:solidFill>
                <a:effectLst/>
                <a:latin typeface="Arial" charset="0"/>
              </a:rPr>
              <a:t>CDEX</a:t>
            </a:r>
          </a:p>
          <a:p>
            <a:pPr marL="0" marR="0" indent="0" algn="l" defTabSz="914400" rtl="0" eaLnBrk="0" fontAlgn="base" latinLnBrk="0" hangingPunct="0">
              <a:lnSpc>
                <a:spcPct val="100000"/>
              </a:lnSpc>
              <a:spcBef>
                <a:spcPct val="0"/>
              </a:spcBef>
              <a:spcAft>
                <a:spcPct val="0"/>
              </a:spcAft>
              <a:buClrTx/>
              <a:buSzTx/>
              <a:buFontTx/>
              <a:buNone/>
              <a:tabLst/>
            </a:pPr>
            <a:r>
              <a:rPr lang="en-US" altLang="zh-CN" sz="1200" b="1" dirty="0">
                <a:solidFill>
                  <a:srgbClr val="FF0000"/>
                </a:solidFill>
                <a:latin typeface="Arial" charset="0"/>
              </a:rPr>
              <a:t>PANDAX</a:t>
            </a:r>
            <a:endParaRPr kumimoji="0" lang="zh-CN" altLang="en-US" sz="1200" b="1" i="0" u="none" strike="noStrike" cap="none" normalizeH="0" baseline="0" dirty="0" smtClean="0">
              <a:ln>
                <a:noFill/>
              </a:ln>
              <a:solidFill>
                <a:srgbClr val="FF0000"/>
              </a:solidFill>
              <a:effectLst/>
              <a:latin typeface="Arial" charset="0"/>
            </a:endParaRPr>
          </a:p>
        </p:txBody>
      </p:sp>
    </p:spTree>
    <p:extLst>
      <p:ext uri="{BB962C8B-B14F-4D97-AF65-F5344CB8AC3E}">
        <p14:creationId xmlns:p14="http://schemas.microsoft.com/office/powerpoint/2010/main" val="286784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71600" y="28408"/>
            <a:ext cx="7515868" cy="6829592"/>
          </a:xfrm>
          <a:prstGeom prst="rect">
            <a:avLst/>
          </a:prstGeom>
        </p:spPr>
      </p:pic>
      <p:sp>
        <p:nvSpPr>
          <p:cNvPr id="3" name="椭圆 2"/>
          <p:cNvSpPr/>
          <p:nvPr/>
        </p:nvSpPr>
        <p:spPr bwMode="auto">
          <a:xfrm>
            <a:off x="5220072" y="4869160"/>
            <a:ext cx="1440160" cy="8640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150512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22</a:t>
            </a:fld>
            <a:endParaRPr lang="en-US" altLang="zh-CN"/>
          </a:p>
        </p:txBody>
      </p:sp>
      <p:pic>
        <p:nvPicPr>
          <p:cNvPr id="4" name="图片 3"/>
          <p:cNvPicPr>
            <a:picLocks noChangeAspect="1"/>
          </p:cNvPicPr>
          <p:nvPr/>
        </p:nvPicPr>
        <p:blipFill>
          <a:blip r:embed="rId2"/>
          <a:stretch>
            <a:fillRect/>
          </a:stretch>
        </p:blipFill>
        <p:spPr>
          <a:xfrm>
            <a:off x="-10391" y="548680"/>
            <a:ext cx="9154391" cy="5702490"/>
          </a:xfrm>
          <a:prstGeom prst="rect">
            <a:avLst/>
          </a:prstGeom>
        </p:spPr>
      </p:pic>
    </p:spTree>
    <p:extLst>
      <p:ext uri="{BB962C8B-B14F-4D97-AF65-F5344CB8AC3E}">
        <p14:creationId xmlns:p14="http://schemas.microsoft.com/office/powerpoint/2010/main" val="2874073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23</a:t>
            </a:fld>
            <a:endParaRPr lang="en-US" altLang="zh-CN"/>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0060"/>
            <a:ext cx="9144000" cy="5897880"/>
          </a:xfrm>
          <a:prstGeom prst="rect">
            <a:avLst/>
          </a:prstGeom>
        </p:spPr>
      </p:pic>
    </p:spTree>
    <p:extLst>
      <p:ext uri="{BB962C8B-B14F-4D97-AF65-F5344CB8AC3E}">
        <p14:creationId xmlns:p14="http://schemas.microsoft.com/office/powerpoint/2010/main" val="39832145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24</a:t>
            </a:fld>
            <a:endParaRPr lang="en-US" altLang="zh-CN"/>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72"/>
            <a:ext cx="9144000" cy="6830728"/>
          </a:xfrm>
          <a:prstGeom prst="rect">
            <a:avLst/>
          </a:prstGeom>
        </p:spPr>
      </p:pic>
    </p:spTree>
    <p:extLst>
      <p:ext uri="{BB962C8B-B14F-4D97-AF65-F5344CB8AC3E}">
        <p14:creationId xmlns:p14="http://schemas.microsoft.com/office/powerpoint/2010/main" val="32445393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25</a:t>
            </a:fld>
            <a:endParaRPr lang="en-US" altLang="zh-CN"/>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333375"/>
            <a:ext cx="6667500" cy="6191250"/>
          </a:xfrm>
          <a:prstGeom prst="rect">
            <a:avLst/>
          </a:prstGeom>
        </p:spPr>
      </p:pic>
    </p:spTree>
    <p:extLst>
      <p:ext uri="{BB962C8B-B14F-4D97-AF65-F5344CB8AC3E}">
        <p14:creationId xmlns:p14="http://schemas.microsoft.com/office/powerpoint/2010/main" val="40139241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26</a:t>
            </a:fld>
            <a:endParaRPr lang="en-US" altLang="zh-CN"/>
          </a:p>
        </p:txBody>
      </p:sp>
      <p:pic>
        <p:nvPicPr>
          <p:cNvPr id="3" name="图片 2"/>
          <p:cNvPicPr>
            <a:picLocks noChangeAspect="1"/>
          </p:cNvPicPr>
          <p:nvPr/>
        </p:nvPicPr>
        <p:blipFill>
          <a:blip r:embed="rId2"/>
          <a:stretch>
            <a:fillRect/>
          </a:stretch>
        </p:blipFill>
        <p:spPr>
          <a:xfrm>
            <a:off x="179512" y="44624"/>
            <a:ext cx="8676456" cy="6770194"/>
          </a:xfrm>
          <a:prstGeom prst="rect">
            <a:avLst/>
          </a:prstGeom>
        </p:spPr>
      </p:pic>
    </p:spTree>
    <p:extLst>
      <p:ext uri="{BB962C8B-B14F-4D97-AF65-F5344CB8AC3E}">
        <p14:creationId xmlns:p14="http://schemas.microsoft.com/office/powerpoint/2010/main" val="36423692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27</a:t>
            </a:fld>
            <a:endParaRPr lang="en-US" altLang="zh-CN"/>
          </a:p>
        </p:txBody>
      </p:sp>
      <p:sp>
        <p:nvSpPr>
          <p:cNvPr id="5" name="标题 1"/>
          <p:cNvSpPr>
            <a:spLocks noGrp="1"/>
          </p:cNvSpPr>
          <p:nvPr>
            <p:ph type="title"/>
          </p:nvPr>
        </p:nvSpPr>
        <p:spPr>
          <a:xfrm>
            <a:off x="1475656" y="620688"/>
            <a:ext cx="5760640" cy="1143000"/>
          </a:xfrm>
        </p:spPr>
        <p:txBody>
          <a:bodyPr/>
          <a:lstStyle/>
          <a:p>
            <a:r>
              <a:rPr lang="zh-CN" altLang="en-US" b="1" dirty="0" smtClean="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直接探测的唯</a:t>
            </a:r>
            <a:r>
              <a:rPr lang="zh-CN" altLang="en-US" b="1" dirty="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象</a:t>
            </a:r>
            <a:r>
              <a:rPr lang="zh-CN" altLang="en-US" b="1" dirty="0" smtClean="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研究</a:t>
            </a:r>
            <a:endParaRPr lang="zh-CN" altLang="en-US" b="1" dirty="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6" name="内容占位符 2"/>
          <p:cNvSpPr>
            <a:spLocks noGrp="1"/>
          </p:cNvSpPr>
          <p:nvPr>
            <p:ph idx="1"/>
          </p:nvPr>
        </p:nvSpPr>
        <p:spPr>
          <a:xfrm>
            <a:off x="2411760" y="2420888"/>
            <a:ext cx="5256584" cy="2016224"/>
          </a:xfrm>
        </p:spPr>
        <p:txBody>
          <a:bodyPr/>
          <a:lstStyle/>
          <a:p>
            <a:r>
              <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WIMP</a:t>
            </a:r>
          </a:p>
          <a:p>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轻暗物质</a:t>
            </a:r>
            <a:endParaRPr lang="zh-CN" altLang="en-US" dirty="0"/>
          </a:p>
        </p:txBody>
      </p:sp>
    </p:spTree>
    <p:extLst>
      <p:ext uri="{BB962C8B-B14F-4D97-AF65-F5344CB8AC3E}">
        <p14:creationId xmlns:p14="http://schemas.microsoft.com/office/powerpoint/2010/main" val="37638742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2531" name="Rectangle 12"/>
          <p:cNvSpPr>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altLang="zh-CN" sz="3200" b="1" dirty="0">
                <a:solidFill>
                  <a:srgbClr val="C00000"/>
                </a:solidFill>
              </a:rPr>
              <a:t>   </a:t>
            </a:r>
            <a:r>
              <a:rPr lang="zh-CN" altLang="en-US" sz="3200" b="1" dirty="0" smtClean="0">
                <a:solidFill>
                  <a:srgbClr val="C00000"/>
                </a:solidFill>
              </a:rPr>
              <a:t>暗物质探测手段</a:t>
            </a:r>
            <a:endParaRPr lang="en-US" altLang="zh-CN" sz="3200" b="1" dirty="0">
              <a:solidFill>
                <a:srgbClr val="C00000"/>
              </a:solidFill>
            </a:endParaRPr>
          </a:p>
        </p:txBody>
      </p:sp>
      <p:pic>
        <p:nvPicPr>
          <p:cNvPr id="22532" name="Picture 2"/>
          <p:cNvPicPr>
            <a:picLocks noChangeAspect="1" noChangeArrowheads="1"/>
          </p:cNvPicPr>
          <p:nvPr/>
        </p:nvPicPr>
        <p:blipFill>
          <a:blip r:embed="rId2" cstate="print"/>
          <a:srcRect/>
          <a:stretch>
            <a:fillRect/>
          </a:stretch>
        </p:blipFill>
        <p:spPr bwMode="auto">
          <a:xfrm>
            <a:off x="683568" y="620688"/>
            <a:ext cx="8077200" cy="5926137"/>
          </a:xfrm>
          <a:prstGeom prst="rect">
            <a:avLst/>
          </a:prstGeom>
          <a:noFill/>
          <a:ln w="9525">
            <a:noFill/>
            <a:miter lim="800000"/>
            <a:headEnd/>
            <a:tailEnd/>
          </a:ln>
        </p:spPr>
      </p:pic>
      <p:sp>
        <p:nvSpPr>
          <p:cNvPr id="2" name="文本框 1"/>
          <p:cNvSpPr txBox="1"/>
          <p:nvPr/>
        </p:nvSpPr>
        <p:spPr>
          <a:xfrm>
            <a:off x="3275856" y="1403484"/>
            <a:ext cx="1656184" cy="369332"/>
          </a:xfrm>
          <a:prstGeom prst="rect">
            <a:avLst/>
          </a:prstGeom>
          <a:noFill/>
        </p:spPr>
        <p:txBody>
          <a:bodyPr wrap="square" rtlCol="0">
            <a:spAutoFit/>
          </a:bodyPr>
          <a:lstStyle/>
          <a:p>
            <a:r>
              <a:rPr lang="zh-CN" altLang="en-US" b="1" dirty="0" smtClean="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间接探测</a:t>
            </a:r>
            <a:endParaRPr lang="zh-CN" altLang="en-US"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2" name="文本框 11"/>
          <p:cNvSpPr txBox="1"/>
          <p:nvPr/>
        </p:nvSpPr>
        <p:spPr>
          <a:xfrm>
            <a:off x="6156176" y="3356992"/>
            <a:ext cx="432048" cy="1200329"/>
          </a:xfrm>
          <a:prstGeom prst="rect">
            <a:avLst/>
          </a:prstGeom>
          <a:noFill/>
        </p:spPr>
        <p:txBody>
          <a:bodyPr wrap="square" rtlCol="0">
            <a:spAutoFit/>
          </a:bodyPr>
          <a:lstStyle/>
          <a:p>
            <a:r>
              <a:rPr lang="zh-CN" altLang="en-US" b="1" dirty="0" smtClean="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直接探测</a:t>
            </a:r>
            <a:endParaRPr lang="zh-CN" altLang="en-US"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4" name="文本框 13"/>
          <p:cNvSpPr txBox="1"/>
          <p:nvPr/>
        </p:nvSpPr>
        <p:spPr>
          <a:xfrm>
            <a:off x="3428256" y="6381328"/>
            <a:ext cx="1656184" cy="369332"/>
          </a:xfrm>
          <a:prstGeom prst="rect">
            <a:avLst/>
          </a:prstGeom>
          <a:noFill/>
        </p:spPr>
        <p:txBody>
          <a:bodyPr wrap="square" rtlCol="0">
            <a:spAutoFit/>
          </a:bodyPr>
          <a:lstStyle/>
          <a:p>
            <a:r>
              <a:rPr lang="zh-CN" altLang="en-US" b="1" dirty="0" smtClean="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直接产生</a:t>
            </a:r>
            <a:endParaRPr lang="zh-CN" altLang="en-US"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512546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156231" y="5428718"/>
            <a:ext cx="6872153" cy="808594"/>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62" y="764704"/>
            <a:ext cx="8790476" cy="4380952"/>
          </a:xfrm>
          <a:prstGeom prst="rect">
            <a:avLst/>
          </a:prstGeom>
        </p:spPr>
      </p:pic>
    </p:spTree>
    <p:extLst>
      <p:ext uri="{BB962C8B-B14F-4D97-AF65-F5344CB8AC3E}">
        <p14:creationId xmlns:p14="http://schemas.microsoft.com/office/powerpoint/2010/main" val="2410832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4000" cy="5184576"/>
          </a:xfrm>
          <a:prstGeom prst="rect">
            <a:avLst/>
          </a:prstGeom>
        </p:spPr>
      </p:pic>
    </p:spTree>
    <p:extLst>
      <p:ext uri="{BB962C8B-B14F-4D97-AF65-F5344CB8AC3E}">
        <p14:creationId xmlns:p14="http://schemas.microsoft.com/office/powerpoint/2010/main" val="19006081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30</a:t>
            </a:fld>
            <a:endParaRPr lang="en-US" altLang="zh-CN"/>
          </a:p>
        </p:txBody>
      </p:sp>
      <p:pic>
        <p:nvPicPr>
          <p:cNvPr id="5" name="图片 4"/>
          <p:cNvPicPr>
            <a:picLocks noChangeAspect="1"/>
          </p:cNvPicPr>
          <p:nvPr/>
        </p:nvPicPr>
        <p:blipFill>
          <a:blip r:embed="rId2"/>
          <a:stretch>
            <a:fillRect/>
          </a:stretch>
        </p:blipFill>
        <p:spPr>
          <a:xfrm>
            <a:off x="3850432" y="190076"/>
            <a:ext cx="5293568" cy="3113864"/>
          </a:xfrm>
          <a:prstGeom prst="rect">
            <a:avLst/>
          </a:prstGeom>
        </p:spPr>
      </p:pic>
      <p:pic>
        <p:nvPicPr>
          <p:cNvPr id="6" name="图片 5"/>
          <p:cNvPicPr>
            <a:picLocks noChangeAspect="1"/>
          </p:cNvPicPr>
          <p:nvPr/>
        </p:nvPicPr>
        <p:blipFill>
          <a:blip r:embed="rId3"/>
          <a:stretch>
            <a:fillRect/>
          </a:stretch>
        </p:blipFill>
        <p:spPr>
          <a:xfrm>
            <a:off x="32980" y="3303940"/>
            <a:ext cx="4311812" cy="3069426"/>
          </a:xfrm>
          <a:prstGeom prst="rect">
            <a:avLst/>
          </a:prstGeom>
        </p:spPr>
      </p:pic>
      <p:pic>
        <p:nvPicPr>
          <p:cNvPr id="7" name="图片 6"/>
          <p:cNvPicPr>
            <a:picLocks noChangeAspect="1"/>
          </p:cNvPicPr>
          <p:nvPr/>
        </p:nvPicPr>
        <p:blipFill>
          <a:blip r:embed="rId4"/>
          <a:stretch>
            <a:fillRect/>
          </a:stretch>
        </p:blipFill>
        <p:spPr>
          <a:xfrm>
            <a:off x="4538092" y="3356992"/>
            <a:ext cx="4230584" cy="3027771"/>
          </a:xfrm>
          <a:prstGeom prst="rect">
            <a:avLst/>
          </a:prstGeom>
        </p:spPr>
      </p:pic>
      <p:sp>
        <p:nvSpPr>
          <p:cNvPr id="8" name="Rectangle 12"/>
          <p:cNvSpPr>
            <a:spLocks noChangeArrowheads="1"/>
          </p:cNvSpPr>
          <p:nvPr/>
        </p:nvSpPr>
        <p:spPr bwMode="auto">
          <a:xfrm>
            <a:off x="35496" y="44624"/>
            <a:ext cx="3635896"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以</a:t>
            </a:r>
            <a:r>
              <a:rPr lang="en-US" altLang="zh-CN" sz="3200" b="1" dirty="0" smtClean="0">
                <a:solidFill>
                  <a:srgbClr val="C00000"/>
                </a:solidFill>
              </a:rPr>
              <a:t>XENON1T</a:t>
            </a:r>
            <a:r>
              <a:rPr lang="zh-CN" altLang="en-US" sz="3200" b="1" dirty="0" smtClean="0">
                <a:solidFill>
                  <a:srgbClr val="C00000"/>
                </a:solidFill>
              </a:rPr>
              <a:t>为例</a:t>
            </a:r>
            <a:endParaRPr lang="en-US" altLang="zh-CN" sz="3200" b="1" dirty="0">
              <a:solidFill>
                <a:srgbClr val="C00000"/>
              </a:solidFill>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12" y="1020411"/>
            <a:ext cx="3957124" cy="1976541"/>
          </a:xfrm>
          <a:prstGeom prst="rect">
            <a:avLst/>
          </a:prstGeom>
        </p:spPr>
      </p:pic>
      <p:sp>
        <p:nvSpPr>
          <p:cNvPr id="2" name="文本框 1"/>
          <p:cNvSpPr txBox="1"/>
          <p:nvPr/>
        </p:nvSpPr>
        <p:spPr>
          <a:xfrm>
            <a:off x="3959424" y="6444044"/>
            <a:ext cx="5149080" cy="369332"/>
          </a:xfrm>
          <a:prstGeom prst="rect">
            <a:avLst/>
          </a:prstGeom>
          <a:noFill/>
        </p:spPr>
        <p:txBody>
          <a:bodyPr wrap="square" rtlCol="0">
            <a:spAutoFit/>
          </a:bodyPr>
          <a:lstStyle/>
          <a:p>
            <a:r>
              <a:rPr lang="en-US" altLang="zh-CN" dirty="0" smtClean="0"/>
              <a:t>From E. </a:t>
            </a:r>
            <a:r>
              <a:rPr lang="en-US" altLang="zh-CN" dirty="0" err="1" smtClean="0"/>
              <a:t>Aprile</a:t>
            </a:r>
            <a:r>
              <a:rPr lang="en-US" altLang="zh-CN" dirty="0"/>
              <a:t> </a:t>
            </a:r>
            <a:r>
              <a:rPr lang="en-US" altLang="zh-CN" dirty="0" smtClean="0"/>
              <a:t>… Phys. Rev. Lett. 123. 251801</a:t>
            </a:r>
            <a:endParaRPr lang="zh-CN" altLang="en-US" dirty="0"/>
          </a:p>
        </p:txBody>
      </p:sp>
    </p:spTree>
    <p:extLst>
      <p:ext uri="{BB962C8B-B14F-4D97-AF65-F5344CB8AC3E}">
        <p14:creationId xmlns:p14="http://schemas.microsoft.com/office/powerpoint/2010/main" val="20763356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31</a:t>
            </a:fld>
            <a:endParaRPr lang="en-US" altLang="zh-CN"/>
          </a:p>
        </p:txBody>
      </p:sp>
      <p:pic>
        <p:nvPicPr>
          <p:cNvPr id="5" name="图片 4"/>
          <p:cNvPicPr>
            <a:picLocks noChangeAspect="1"/>
          </p:cNvPicPr>
          <p:nvPr/>
        </p:nvPicPr>
        <p:blipFill>
          <a:blip r:embed="rId2"/>
          <a:stretch>
            <a:fillRect/>
          </a:stretch>
        </p:blipFill>
        <p:spPr>
          <a:xfrm>
            <a:off x="611560" y="252092"/>
            <a:ext cx="8062664" cy="5913212"/>
          </a:xfrm>
          <a:prstGeom prst="rect">
            <a:avLst/>
          </a:prstGeom>
        </p:spPr>
      </p:pic>
      <p:sp>
        <p:nvSpPr>
          <p:cNvPr id="6" name="文本框 5"/>
          <p:cNvSpPr txBox="1"/>
          <p:nvPr/>
        </p:nvSpPr>
        <p:spPr>
          <a:xfrm>
            <a:off x="3959424" y="6444044"/>
            <a:ext cx="5149080" cy="369332"/>
          </a:xfrm>
          <a:prstGeom prst="rect">
            <a:avLst/>
          </a:prstGeom>
          <a:noFill/>
        </p:spPr>
        <p:txBody>
          <a:bodyPr wrap="square" rtlCol="0">
            <a:spAutoFit/>
          </a:bodyPr>
          <a:lstStyle/>
          <a:p>
            <a:r>
              <a:rPr lang="en-US" altLang="zh-CN" dirty="0" smtClean="0"/>
              <a:t>From E. </a:t>
            </a:r>
            <a:r>
              <a:rPr lang="en-US" altLang="zh-CN" dirty="0" err="1" smtClean="0"/>
              <a:t>Aprile</a:t>
            </a:r>
            <a:r>
              <a:rPr lang="en-US" altLang="zh-CN" dirty="0"/>
              <a:t> </a:t>
            </a:r>
            <a:r>
              <a:rPr lang="en-US" altLang="zh-CN" dirty="0" smtClean="0"/>
              <a:t>… Phys. Rev. Lett. 123. 251801</a:t>
            </a:r>
            <a:endParaRPr lang="zh-CN" altLang="en-US" dirty="0"/>
          </a:p>
        </p:txBody>
      </p:sp>
    </p:spTree>
    <p:extLst>
      <p:ext uri="{BB962C8B-B14F-4D97-AF65-F5344CB8AC3E}">
        <p14:creationId xmlns:p14="http://schemas.microsoft.com/office/powerpoint/2010/main" val="7225387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6" name="标题 5"/>
          <p:cNvSpPr>
            <a:spLocks noGrp="1"/>
          </p:cNvSpPr>
          <p:nvPr>
            <p:ph type="title"/>
          </p:nvPr>
        </p:nvSpPr>
        <p:spPr>
          <a:xfrm>
            <a:off x="685800" y="260648"/>
            <a:ext cx="7772400" cy="1143000"/>
          </a:xfrm>
        </p:spPr>
        <p:txBody>
          <a:bodyPr/>
          <a:lstStyle/>
          <a:p>
            <a:r>
              <a:rPr lang="zh-CN" altLang="en-US" b="1" dirty="0">
                <a:solidFill>
                  <a:srgbClr val="C00000"/>
                </a:solidFill>
              </a:rPr>
              <a:t>理论模型到探测</a:t>
            </a:r>
            <a:r>
              <a:rPr lang="zh-CN" altLang="en-US" b="1" dirty="0" smtClean="0">
                <a:solidFill>
                  <a:srgbClr val="C00000"/>
                </a:solidFill>
              </a:rPr>
              <a:t>事例</a:t>
            </a:r>
            <a:endParaRPr lang="zh-CN" altLang="en-US" dirty="0"/>
          </a:p>
        </p:txBody>
      </p:sp>
      <p:graphicFrame>
        <p:nvGraphicFramePr>
          <p:cNvPr id="8" name="内容占位符 7"/>
          <p:cNvGraphicFramePr>
            <a:graphicFrameLocks noGrp="1"/>
          </p:cNvGraphicFramePr>
          <p:nvPr>
            <p:ph idx="1"/>
            <p:extLst>
              <p:ext uri="{D42A27DB-BD31-4B8C-83A1-F6EECF244321}">
                <p14:modId xmlns:p14="http://schemas.microsoft.com/office/powerpoint/2010/main" val="2566031903"/>
              </p:ext>
            </p:extLst>
          </p:nvPr>
        </p:nvGraphicFramePr>
        <p:xfrm>
          <a:off x="685800" y="1632248"/>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32</a:t>
            </a:fld>
            <a:endParaRPr lang="en-US" altLang="zh-CN"/>
          </a:p>
        </p:txBody>
      </p:sp>
    </p:spTree>
    <p:extLst>
      <p:ext uri="{BB962C8B-B14F-4D97-AF65-F5344CB8AC3E}">
        <p14:creationId xmlns:p14="http://schemas.microsoft.com/office/powerpoint/2010/main" val="458916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33</a:t>
            </a:fld>
            <a:endParaRPr lang="en-US" altLang="zh-CN"/>
          </a:p>
        </p:txBody>
      </p:sp>
      <p:pic>
        <p:nvPicPr>
          <p:cNvPr id="5" name="图片 4"/>
          <p:cNvPicPr>
            <a:picLocks noChangeAspect="1"/>
          </p:cNvPicPr>
          <p:nvPr/>
        </p:nvPicPr>
        <p:blipFill>
          <a:blip r:embed="rId2"/>
          <a:stretch>
            <a:fillRect/>
          </a:stretch>
        </p:blipFill>
        <p:spPr>
          <a:xfrm>
            <a:off x="179512" y="1124744"/>
            <a:ext cx="8620125" cy="790575"/>
          </a:xfrm>
          <a:prstGeom prst="rect">
            <a:avLst/>
          </a:prstGeom>
        </p:spPr>
      </p:pic>
      <p:sp>
        <p:nvSpPr>
          <p:cNvPr id="6" name="Rectangle 12"/>
          <p:cNvSpPr>
            <a:spLocks noChangeArrowheads="1"/>
          </p:cNvSpPr>
          <p:nvPr/>
        </p:nvSpPr>
        <p:spPr bwMode="auto">
          <a:xfrm>
            <a:off x="107504" y="44624"/>
            <a:ext cx="7776864"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以</a:t>
            </a:r>
            <a:r>
              <a:rPr lang="en-US" altLang="zh-CN" sz="3200" b="1" dirty="0" err="1" smtClean="0">
                <a:solidFill>
                  <a:srgbClr val="C00000"/>
                </a:solidFill>
              </a:rPr>
              <a:t>Majorana</a:t>
            </a:r>
            <a:r>
              <a:rPr lang="zh-CN" altLang="en-US" sz="3200" b="1" dirty="0" smtClean="0">
                <a:solidFill>
                  <a:srgbClr val="C00000"/>
                </a:solidFill>
              </a:rPr>
              <a:t>粒子为例</a:t>
            </a:r>
            <a:endParaRPr lang="en-US" altLang="zh-CN" sz="3200" b="1" dirty="0">
              <a:solidFill>
                <a:srgbClr val="C00000"/>
              </a:solidFill>
            </a:endParaRPr>
          </a:p>
        </p:txBody>
      </p:sp>
      <p:sp>
        <p:nvSpPr>
          <p:cNvPr id="7" name="椭圆 6"/>
          <p:cNvSpPr/>
          <p:nvPr/>
        </p:nvSpPr>
        <p:spPr bwMode="auto">
          <a:xfrm>
            <a:off x="3347864" y="1268760"/>
            <a:ext cx="360040" cy="432048"/>
          </a:xfrm>
          <a:prstGeom prst="ellipse">
            <a:avLst/>
          </a:prstGeom>
          <a:solidFill>
            <a:srgbClr val="FFC00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9" name="椭圆 8"/>
          <p:cNvSpPr/>
          <p:nvPr/>
        </p:nvSpPr>
        <p:spPr bwMode="auto">
          <a:xfrm>
            <a:off x="3923928" y="1268760"/>
            <a:ext cx="360040" cy="432048"/>
          </a:xfrm>
          <a:prstGeom prst="ellipse">
            <a:avLst/>
          </a:prstGeom>
          <a:solidFill>
            <a:srgbClr val="92D05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10" name="椭圆 9"/>
          <p:cNvSpPr/>
          <p:nvPr/>
        </p:nvSpPr>
        <p:spPr bwMode="auto">
          <a:xfrm>
            <a:off x="5436096" y="1268760"/>
            <a:ext cx="360040" cy="432048"/>
          </a:xfrm>
          <a:prstGeom prst="ellipse">
            <a:avLst/>
          </a:prstGeom>
          <a:solidFill>
            <a:srgbClr val="0070C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11" name="椭圆 10"/>
          <p:cNvSpPr/>
          <p:nvPr/>
        </p:nvSpPr>
        <p:spPr bwMode="auto">
          <a:xfrm>
            <a:off x="7524328" y="1268760"/>
            <a:ext cx="360040" cy="432048"/>
          </a:xfrm>
          <a:prstGeom prst="ellipse">
            <a:avLst/>
          </a:prstGeom>
          <a:solidFill>
            <a:srgbClr val="FFC00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12" name="上箭头标注 11"/>
          <p:cNvSpPr/>
          <p:nvPr/>
        </p:nvSpPr>
        <p:spPr bwMode="auto">
          <a:xfrm>
            <a:off x="3563888" y="1772816"/>
            <a:ext cx="1152128" cy="576064"/>
          </a:xfrm>
          <a:prstGeom prst="upArrowCallout">
            <a:avLst/>
          </a:prstGeom>
          <a:solidFill>
            <a:srgbClr val="DEF1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Arial" charset="0"/>
                <a:ea typeface="宋体" pitchFamily="2" charset="-122"/>
              </a:rPr>
              <a:t>轴矢量流</a:t>
            </a:r>
          </a:p>
        </p:txBody>
      </p:sp>
      <p:sp>
        <p:nvSpPr>
          <p:cNvPr id="13" name="上箭头标注 12"/>
          <p:cNvSpPr/>
          <p:nvPr/>
        </p:nvSpPr>
        <p:spPr bwMode="auto">
          <a:xfrm>
            <a:off x="5148064" y="1772815"/>
            <a:ext cx="936104" cy="575530"/>
          </a:xfrm>
          <a:prstGeom prst="upArrowCallout">
            <a:avLst/>
          </a:prstGeom>
          <a:solidFill>
            <a:srgbClr val="B2D4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zh-CN" altLang="en-US" dirty="0">
                <a:latin typeface="Arial" charset="0"/>
              </a:rPr>
              <a:t>标量</a:t>
            </a:r>
            <a:r>
              <a:rPr kumimoji="0" lang="zh-CN" altLang="en-US" sz="1800" b="0" i="0" u="none" strike="noStrike" cap="none" normalizeH="0" baseline="0" dirty="0" smtClean="0">
                <a:ln>
                  <a:noFill/>
                </a:ln>
                <a:solidFill>
                  <a:schemeClr val="tx1"/>
                </a:solidFill>
                <a:effectLst/>
                <a:latin typeface="Arial" charset="0"/>
                <a:ea typeface="宋体" pitchFamily="2" charset="-122"/>
              </a:rPr>
              <a:t>流</a:t>
            </a:r>
          </a:p>
        </p:txBody>
      </p:sp>
      <p:pic>
        <p:nvPicPr>
          <p:cNvPr id="14" name="图片 13"/>
          <p:cNvPicPr>
            <a:picLocks noChangeAspect="1"/>
          </p:cNvPicPr>
          <p:nvPr/>
        </p:nvPicPr>
        <p:blipFill>
          <a:blip r:embed="rId3"/>
          <a:stretch>
            <a:fillRect/>
          </a:stretch>
        </p:blipFill>
        <p:spPr>
          <a:xfrm>
            <a:off x="1157912" y="3817936"/>
            <a:ext cx="4782240" cy="835200"/>
          </a:xfrm>
          <a:prstGeom prst="rect">
            <a:avLst/>
          </a:prstGeom>
        </p:spPr>
      </p:pic>
      <p:sp>
        <p:nvSpPr>
          <p:cNvPr id="15" name="Rectangle 12"/>
          <p:cNvSpPr>
            <a:spLocks noChangeArrowheads="1"/>
          </p:cNvSpPr>
          <p:nvPr/>
        </p:nvSpPr>
        <p:spPr bwMode="auto">
          <a:xfrm>
            <a:off x="35496" y="2844225"/>
            <a:ext cx="7776864"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暗物质和核子相互作用</a:t>
            </a:r>
            <a:endParaRPr lang="en-US" altLang="zh-CN" sz="3200" b="1" dirty="0">
              <a:solidFill>
                <a:srgbClr val="C00000"/>
              </a:solidFill>
            </a:endParaRPr>
          </a:p>
        </p:txBody>
      </p:sp>
      <p:pic>
        <p:nvPicPr>
          <p:cNvPr id="17" name="图片 16"/>
          <p:cNvPicPr>
            <a:picLocks noChangeAspect="1"/>
          </p:cNvPicPr>
          <p:nvPr/>
        </p:nvPicPr>
        <p:blipFill>
          <a:blip r:embed="rId4"/>
          <a:stretch>
            <a:fillRect/>
          </a:stretch>
        </p:blipFill>
        <p:spPr>
          <a:xfrm>
            <a:off x="179512" y="4844380"/>
            <a:ext cx="8467725" cy="1104900"/>
          </a:xfrm>
          <a:prstGeom prst="rect">
            <a:avLst/>
          </a:prstGeom>
        </p:spPr>
      </p:pic>
      <p:sp>
        <p:nvSpPr>
          <p:cNvPr id="18" name="矩形 17"/>
          <p:cNvSpPr/>
          <p:nvPr/>
        </p:nvSpPr>
        <p:spPr bwMode="auto">
          <a:xfrm>
            <a:off x="7884368" y="5517232"/>
            <a:ext cx="915269"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19" name="椭圆 18"/>
          <p:cNvSpPr/>
          <p:nvPr/>
        </p:nvSpPr>
        <p:spPr bwMode="auto">
          <a:xfrm>
            <a:off x="4499992" y="5013176"/>
            <a:ext cx="360040" cy="432048"/>
          </a:xfrm>
          <a:prstGeom prst="ellipse">
            <a:avLst/>
          </a:prstGeom>
          <a:solidFill>
            <a:srgbClr val="FFC00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23" name="椭圆 22"/>
          <p:cNvSpPr/>
          <p:nvPr/>
        </p:nvSpPr>
        <p:spPr bwMode="auto">
          <a:xfrm>
            <a:off x="5076056" y="5013176"/>
            <a:ext cx="360040" cy="432048"/>
          </a:xfrm>
          <a:prstGeom prst="ellipse">
            <a:avLst/>
          </a:prstGeom>
          <a:solidFill>
            <a:srgbClr val="FFC00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24" name="椭圆 23"/>
          <p:cNvSpPr/>
          <p:nvPr/>
        </p:nvSpPr>
        <p:spPr bwMode="auto">
          <a:xfrm>
            <a:off x="6444208" y="5085184"/>
            <a:ext cx="360040" cy="432048"/>
          </a:xfrm>
          <a:prstGeom prst="ellipse">
            <a:avLst/>
          </a:prstGeom>
          <a:solidFill>
            <a:srgbClr val="FFC00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25" name="椭圆 24"/>
          <p:cNvSpPr/>
          <p:nvPr/>
        </p:nvSpPr>
        <p:spPr bwMode="auto">
          <a:xfrm>
            <a:off x="6948264" y="5085184"/>
            <a:ext cx="360040" cy="432048"/>
          </a:xfrm>
          <a:prstGeom prst="ellipse">
            <a:avLst/>
          </a:prstGeom>
          <a:solidFill>
            <a:srgbClr val="FFC000">
              <a:alpha val="3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174502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5" grpId="0"/>
      <p:bldP spid="18" grpId="0" animBg="1"/>
      <p:bldP spid="19" grpId="0" animBg="1"/>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4761"/>
            <a:ext cx="7496175" cy="4057650"/>
          </a:xfrm>
          <a:prstGeom prst="rect">
            <a:avLst/>
          </a:prstGeom>
        </p:spPr>
      </p:pic>
      <p:sp>
        <p:nvSpPr>
          <p:cNvPr id="11" name="Rectangle 12"/>
          <p:cNvSpPr>
            <a:spLocks noChangeArrowheads="1"/>
          </p:cNvSpPr>
          <p:nvPr/>
        </p:nvSpPr>
        <p:spPr bwMode="auto">
          <a:xfrm>
            <a:off x="1475656" y="4133931"/>
            <a:ext cx="6768752" cy="2492990"/>
          </a:xfrm>
          <a:prstGeom prst="rect">
            <a:avLst/>
          </a:prstGeom>
          <a:noFill/>
          <a:ln w="9525">
            <a:noFill/>
            <a:miter lim="800000"/>
            <a:headEnd/>
            <a:tailEnd/>
          </a:ln>
        </p:spPr>
        <p:txBody>
          <a:bodyPr wrap="square">
            <a:spAutoFit/>
          </a:bodyPr>
          <a:lstStyle/>
          <a:p>
            <a:pPr>
              <a:lnSpc>
                <a:spcPct val="150000"/>
              </a:lnSpc>
            </a:pPr>
            <a:r>
              <a:rPr lang="en-US" altLang="zh-CN" sz="3200" b="1" dirty="0" smtClean="0">
                <a:solidFill>
                  <a:srgbClr val="C00000"/>
                </a:solidFill>
              </a:rPr>
              <a:t>Impulse Approximation:</a:t>
            </a:r>
          </a:p>
          <a:p>
            <a:pPr marL="514350" indent="-514350">
              <a:lnSpc>
                <a:spcPct val="150000"/>
              </a:lnSpc>
              <a:buAutoNum type="arabicPeriod"/>
            </a:pPr>
            <a:r>
              <a:rPr lang="zh-CN" altLang="en-US" sz="2400" b="1" dirty="0" smtClean="0">
                <a:solidFill>
                  <a:srgbClr val="C00000"/>
                </a:solidFill>
              </a:rPr>
              <a:t>入射粒子仅与其中一个核子散射</a:t>
            </a:r>
            <a:endParaRPr lang="en-US" altLang="zh-CN" sz="2400" b="1" dirty="0" smtClean="0">
              <a:solidFill>
                <a:srgbClr val="C00000"/>
              </a:solidFill>
            </a:endParaRPr>
          </a:p>
          <a:p>
            <a:pPr marL="514350" indent="-514350">
              <a:lnSpc>
                <a:spcPct val="150000"/>
              </a:lnSpc>
              <a:buAutoNum type="arabicPeriod"/>
            </a:pPr>
            <a:r>
              <a:rPr lang="zh-CN" altLang="en-US" sz="2400" b="1" dirty="0" smtClean="0">
                <a:solidFill>
                  <a:srgbClr val="C00000"/>
                </a:solidFill>
              </a:rPr>
              <a:t>整个原子核是透明的</a:t>
            </a:r>
            <a:endParaRPr lang="en-US" altLang="zh-CN" sz="2400" b="1" dirty="0" smtClean="0">
              <a:solidFill>
                <a:srgbClr val="C00000"/>
              </a:solidFill>
            </a:endParaRPr>
          </a:p>
          <a:p>
            <a:pPr marL="514350" indent="-514350">
              <a:lnSpc>
                <a:spcPct val="150000"/>
              </a:lnSpc>
              <a:buAutoNum type="arabicPeriod"/>
            </a:pPr>
            <a:r>
              <a:rPr lang="zh-CN" altLang="en-US" sz="2400" b="1" dirty="0" smtClean="0">
                <a:solidFill>
                  <a:srgbClr val="C00000"/>
                </a:solidFill>
              </a:rPr>
              <a:t>核子束缚能基本上不变</a:t>
            </a:r>
            <a:endParaRPr lang="en-US" altLang="zh-CN" sz="2400" b="1" dirty="0">
              <a:solidFill>
                <a:srgbClr val="C00000"/>
              </a:solidFill>
            </a:endParaRPr>
          </a:p>
        </p:txBody>
      </p:sp>
    </p:spTree>
    <p:extLst>
      <p:ext uri="{BB962C8B-B14F-4D97-AF65-F5344CB8AC3E}">
        <p14:creationId xmlns:p14="http://schemas.microsoft.com/office/powerpoint/2010/main" val="39043849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35</a:t>
            </a:fld>
            <a:endParaRPr lang="en-US" altLang="zh-CN"/>
          </a:p>
        </p:txBody>
      </p:sp>
      <p:pic>
        <p:nvPicPr>
          <p:cNvPr id="5" name="图片 4"/>
          <p:cNvPicPr>
            <a:picLocks noChangeAspect="1"/>
          </p:cNvPicPr>
          <p:nvPr/>
        </p:nvPicPr>
        <p:blipFill>
          <a:blip r:embed="rId2"/>
          <a:stretch>
            <a:fillRect/>
          </a:stretch>
        </p:blipFill>
        <p:spPr>
          <a:xfrm>
            <a:off x="1475656" y="692696"/>
            <a:ext cx="6283090" cy="1152128"/>
          </a:xfrm>
          <a:prstGeom prst="rect">
            <a:avLst/>
          </a:prstGeom>
        </p:spPr>
      </p:pic>
      <p:pic>
        <p:nvPicPr>
          <p:cNvPr id="6" name="图片 5"/>
          <p:cNvPicPr>
            <a:picLocks noChangeAspect="1"/>
          </p:cNvPicPr>
          <p:nvPr/>
        </p:nvPicPr>
        <p:blipFill>
          <a:blip r:embed="rId3"/>
          <a:stretch>
            <a:fillRect/>
          </a:stretch>
        </p:blipFill>
        <p:spPr>
          <a:xfrm>
            <a:off x="1475656" y="1916832"/>
            <a:ext cx="6363510" cy="1368152"/>
          </a:xfrm>
          <a:prstGeom prst="rect">
            <a:avLst/>
          </a:prstGeom>
        </p:spPr>
      </p:pic>
      <p:pic>
        <p:nvPicPr>
          <p:cNvPr id="7" name="图片 6"/>
          <p:cNvPicPr>
            <a:picLocks noChangeAspect="1"/>
          </p:cNvPicPr>
          <p:nvPr/>
        </p:nvPicPr>
        <p:blipFill>
          <a:blip r:embed="rId4"/>
          <a:stretch>
            <a:fillRect/>
          </a:stretch>
        </p:blipFill>
        <p:spPr>
          <a:xfrm>
            <a:off x="1403648" y="4293096"/>
            <a:ext cx="6802940" cy="2304256"/>
          </a:xfrm>
          <a:prstGeom prst="rect">
            <a:avLst/>
          </a:prstGeom>
        </p:spPr>
      </p:pic>
      <p:sp>
        <p:nvSpPr>
          <p:cNvPr id="8" name="Rectangle 12"/>
          <p:cNvSpPr>
            <a:spLocks noChangeArrowheads="1"/>
          </p:cNvSpPr>
          <p:nvPr/>
        </p:nvSpPr>
        <p:spPr bwMode="auto">
          <a:xfrm>
            <a:off x="35496" y="44624"/>
            <a:ext cx="7776864"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微分截面的计算</a:t>
            </a:r>
            <a:endParaRPr lang="en-US" altLang="zh-CN" sz="3200" b="1" dirty="0">
              <a:solidFill>
                <a:srgbClr val="C00000"/>
              </a:solidFill>
            </a:endParaRPr>
          </a:p>
        </p:txBody>
      </p:sp>
      <p:sp>
        <p:nvSpPr>
          <p:cNvPr id="9" name="Rectangle 12"/>
          <p:cNvSpPr>
            <a:spLocks noChangeArrowheads="1"/>
          </p:cNvSpPr>
          <p:nvPr/>
        </p:nvSpPr>
        <p:spPr bwMode="auto">
          <a:xfrm>
            <a:off x="107504" y="3501008"/>
            <a:ext cx="7776864"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换到球坐标</a:t>
            </a:r>
            <a:endParaRPr lang="en-US" altLang="zh-CN" sz="3200" b="1" dirty="0">
              <a:solidFill>
                <a:srgbClr val="C00000"/>
              </a:solidFill>
            </a:endParaRPr>
          </a:p>
        </p:txBody>
      </p:sp>
    </p:spTree>
    <p:extLst>
      <p:ext uri="{BB962C8B-B14F-4D97-AF65-F5344CB8AC3E}">
        <p14:creationId xmlns:p14="http://schemas.microsoft.com/office/powerpoint/2010/main" val="13239729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36</a:t>
            </a:fld>
            <a:endParaRPr lang="en-US" altLang="zh-CN"/>
          </a:p>
        </p:txBody>
      </p:sp>
      <p:pic>
        <p:nvPicPr>
          <p:cNvPr id="5" name="图片 4"/>
          <p:cNvPicPr>
            <a:picLocks noChangeAspect="1"/>
          </p:cNvPicPr>
          <p:nvPr/>
        </p:nvPicPr>
        <p:blipFill>
          <a:blip r:embed="rId2"/>
          <a:stretch>
            <a:fillRect/>
          </a:stretch>
        </p:blipFill>
        <p:spPr>
          <a:xfrm>
            <a:off x="539552" y="332656"/>
            <a:ext cx="8316416" cy="1868362"/>
          </a:xfrm>
          <a:prstGeom prst="rect">
            <a:avLst/>
          </a:prstGeom>
        </p:spPr>
      </p:pic>
      <p:sp>
        <p:nvSpPr>
          <p:cNvPr id="6" name="Rectangle 12"/>
          <p:cNvSpPr>
            <a:spLocks noChangeArrowheads="1"/>
          </p:cNvSpPr>
          <p:nvPr/>
        </p:nvSpPr>
        <p:spPr bwMode="auto">
          <a:xfrm>
            <a:off x="971600" y="2454592"/>
            <a:ext cx="5112568"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零转移动量</a:t>
            </a:r>
            <a:endParaRPr lang="en-US" altLang="zh-CN" sz="3200" b="1" dirty="0">
              <a:solidFill>
                <a:srgbClr val="C00000"/>
              </a:solidFill>
            </a:endParaRPr>
          </a:p>
        </p:txBody>
      </p:sp>
      <p:pic>
        <p:nvPicPr>
          <p:cNvPr id="7" name="图片 6"/>
          <p:cNvPicPr>
            <a:picLocks noChangeAspect="1"/>
          </p:cNvPicPr>
          <p:nvPr/>
        </p:nvPicPr>
        <p:blipFill>
          <a:blip r:embed="rId3"/>
          <a:stretch>
            <a:fillRect/>
          </a:stretch>
        </p:blipFill>
        <p:spPr>
          <a:xfrm>
            <a:off x="1763688" y="3246680"/>
            <a:ext cx="4665600" cy="902400"/>
          </a:xfrm>
          <a:prstGeom prst="rect">
            <a:avLst/>
          </a:prstGeom>
        </p:spPr>
      </p:pic>
      <p:pic>
        <p:nvPicPr>
          <p:cNvPr id="8" name="图片 7"/>
          <p:cNvPicPr>
            <a:picLocks noChangeAspect="1"/>
          </p:cNvPicPr>
          <p:nvPr/>
        </p:nvPicPr>
        <p:blipFill>
          <a:blip r:embed="rId4"/>
          <a:stretch>
            <a:fillRect/>
          </a:stretch>
        </p:blipFill>
        <p:spPr>
          <a:xfrm>
            <a:off x="1573871" y="4221088"/>
            <a:ext cx="2749677" cy="936104"/>
          </a:xfrm>
          <a:prstGeom prst="rect">
            <a:avLst/>
          </a:prstGeom>
        </p:spPr>
      </p:pic>
      <p:sp>
        <p:nvSpPr>
          <p:cNvPr id="9" name="Rectangle 12"/>
          <p:cNvSpPr>
            <a:spLocks noChangeArrowheads="1"/>
          </p:cNvSpPr>
          <p:nvPr/>
        </p:nvSpPr>
        <p:spPr bwMode="auto">
          <a:xfrm>
            <a:off x="827584" y="5373216"/>
            <a:ext cx="7920880" cy="954107"/>
          </a:xfrm>
          <a:prstGeom prst="rect">
            <a:avLst/>
          </a:prstGeom>
          <a:noFill/>
          <a:ln w="9525">
            <a:noFill/>
            <a:miter lim="800000"/>
            <a:headEnd/>
            <a:tailEnd/>
          </a:ln>
        </p:spPr>
        <p:txBody>
          <a:bodyPr wrap="square">
            <a:spAutoFit/>
          </a:bodyPr>
          <a:lstStyle/>
          <a:p>
            <a:r>
              <a:rPr lang="zh-CN" altLang="en-US" sz="2800" b="1" dirty="0" smtClean="0">
                <a:solidFill>
                  <a:srgbClr val="C00000"/>
                </a:solidFill>
              </a:rPr>
              <a:t>标量流截面正比于原子数</a:t>
            </a:r>
            <a:r>
              <a:rPr lang="en-US" altLang="zh-CN" sz="2800" b="1" i="1" dirty="0" smtClean="0">
                <a:solidFill>
                  <a:srgbClr val="C00000"/>
                </a:solidFill>
              </a:rPr>
              <a:t>A</a:t>
            </a:r>
            <a:r>
              <a:rPr lang="zh-CN" altLang="en-US" sz="2800" b="1" dirty="0" smtClean="0">
                <a:solidFill>
                  <a:srgbClr val="C00000"/>
                </a:solidFill>
              </a:rPr>
              <a:t>平方，因此对重原子核更敏感</a:t>
            </a:r>
            <a:endParaRPr lang="en-US" altLang="zh-CN" sz="2800" b="1" dirty="0">
              <a:solidFill>
                <a:srgbClr val="C00000"/>
              </a:solidFill>
            </a:endParaRPr>
          </a:p>
        </p:txBody>
      </p:sp>
      <p:sp>
        <p:nvSpPr>
          <p:cNvPr id="10" name="Rectangle 12"/>
          <p:cNvSpPr>
            <a:spLocks noChangeArrowheads="1"/>
          </p:cNvSpPr>
          <p:nvPr/>
        </p:nvSpPr>
        <p:spPr bwMode="auto">
          <a:xfrm>
            <a:off x="6503639" y="3405492"/>
            <a:ext cx="2664296"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自旋依赖</a:t>
            </a:r>
            <a:endParaRPr lang="en-US" altLang="zh-CN" sz="3200" b="1" dirty="0">
              <a:solidFill>
                <a:srgbClr val="C00000"/>
              </a:solidFill>
            </a:endParaRPr>
          </a:p>
        </p:txBody>
      </p:sp>
      <p:sp>
        <p:nvSpPr>
          <p:cNvPr id="11" name="Rectangle 12"/>
          <p:cNvSpPr>
            <a:spLocks noChangeArrowheads="1"/>
          </p:cNvSpPr>
          <p:nvPr/>
        </p:nvSpPr>
        <p:spPr bwMode="auto">
          <a:xfrm>
            <a:off x="4499992" y="4434748"/>
            <a:ext cx="4536504"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自旋无关（相干散射）</a:t>
            </a:r>
            <a:endParaRPr lang="en-US" altLang="zh-CN" sz="3200" b="1" dirty="0">
              <a:solidFill>
                <a:srgbClr val="C00000"/>
              </a:solidFill>
            </a:endParaRPr>
          </a:p>
        </p:txBody>
      </p:sp>
    </p:spTree>
    <p:extLst>
      <p:ext uri="{BB962C8B-B14F-4D97-AF65-F5344CB8AC3E}">
        <p14:creationId xmlns:p14="http://schemas.microsoft.com/office/powerpoint/2010/main" val="19020364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grpSp>
        <p:nvGrpSpPr>
          <p:cNvPr id="15" name="组合 14"/>
          <p:cNvGrpSpPr/>
          <p:nvPr/>
        </p:nvGrpSpPr>
        <p:grpSpPr>
          <a:xfrm>
            <a:off x="5220072" y="2935889"/>
            <a:ext cx="3816424" cy="3877487"/>
            <a:chOff x="4788024" y="2780973"/>
            <a:chExt cx="3816424" cy="3877487"/>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2780973"/>
              <a:ext cx="3816424" cy="3877487"/>
            </a:xfrm>
            <a:prstGeom prst="rect">
              <a:avLst/>
            </a:prstGeom>
          </p:spPr>
        </p:pic>
        <p:sp>
          <p:nvSpPr>
            <p:cNvPr id="13" name="矩形 12"/>
            <p:cNvSpPr/>
            <p:nvPr/>
          </p:nvSpPr>
          <p:spPr bwMode="auto">
            <a:xfrm>
              <a:off x="6804248" y="2902103"/>
              <a:ext cx="1620180" cy="526897"/>
            </a:xfrm>
            <a:prstGeom prst="rect">
              <a:avLst/>
            </a:prstGeom>
            <a:solidFill>
              <a:srgbClr val="E3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charset="0"/>
                  <a:ea typeface="宋体" pitchFamily="2" charset="-122"/>
                </a:rPr>
                <a:t>Scattered</a:t>
              </a:r>
            </a:p>
            <a:p>
              <a:pPr marL="0" marR="0" indent="0" algn="l" defTabSz="914400" rtl="0" eaLnBrk="0" fontAlgn="base" latinLnBrk="0" hangingPunct="0">
                <a:lnSpc>
                  <a:spcPct val="100000"/>
                </a:lnSpc>
                <a:spcBef>
                  <a:spcPct val="0"/>
                </a:spcBef>
                <a:spcAft>
                  <a:spcPct val="0"/>
                </a:spcAft>
                <a:buClrTx/>
                <a:buSzTx/>
                <a:buFontTx/>
                <a:buNone/>
                <a:tabLst/>
              </a:pPr>
              <a:r>
                <a:rPr lang="en-US" altLang="zh-CN" dirty="0" err="1" smtClean="0">
                  <a:latin typeface="Arial" charset="0"/>
                </a:rPr>
                <a:t>Neutralino</a:t>
              </a:r>
              <a:endParaRPr lang="en-US" altLang="zh-CN" dirty="0" smtClean="0">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charset="0"/>
                <a:ea typeface="宋体" pitchFamily="2" charset="-122"/>
              </a:endParaRPr>
            </a:p>
          </p:txBody>
        </p:sp>
        <p:sp>
          <p:nvSpPr>
            <p:cNvPr id="14" name="椭圆 13"/>
            <p:cNvSpPr/>
            <p:nvPr/>
          </p:nvSpPr>
          <p:spPr bwMode="auto">
            <a:xfrm>
              <a:off x="6336196" y="2996952"/>
              <a:ext cx="324036" cy="360040"/>
            </a:xfrm>
            <a:prstGeom prst="ellipse">
              <a:avLst/>
            </a:prstGeom>
            <a:gradFill>
              <a:gsLst>
                <a:gs pos="0">
                  <a:srgbClr val="000066"/>
                </a:gs>
                <a:gs pos="94495">
                  <a:schemeClr val="tx1"/>
                </a:gs>
                <a:gs pos="0">
                  <a:schemeClr val="bg1"/>
                </a:gs>
              </a:gsLst>
              <a:path path="shape">
                <a:fillToRect l="50000" t="50000" r="50000" b="50000"/>
              </a:path>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grpSp>
      <p:pic>
        <p:nvPicPr>
          <p:cNvPr id="16" name="图片 15"/>
          <p:cNvPicPr>
            <a:picLocks noChangeAspect="1"/>
          </p:cNvPicPr>
          <p:nvPr/>
        </p:nvPicPr>
        <p:blipFill>
          <a:blip r:embed="rId3"/>
          <a:stretch>
            <a:fillRect/>
          </a:stretch>
        </p:blipFill>
        <p:spPr>
          <a:xfrm>
            <a:off x="305751" y="2545800"/>
            <a:ext cx="6181921" cy="883200"/>
          </a:xfrm>
          <a:prstGeom prst="rect">
            <a:avLst/>
          </a:prstGeom>
        </p:spPr>
      </p:pic>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37</a:t>
            </a:fld>
            <a:endParaRPr lang="en-US" altLang="zh-CN"/>
          </a:p>
        </p:txBody>
      </p:sp>
      <p:sp>
        <p:nvSpPr>
          <p:cNvPr id="6" name="Rectangle 12"/>
          <p:cNvSpPr>
            <a:spLocks noChangeArrowheads="1"/>
          </p:cNvSpPr>
          <p:nvPr/>
        </p:nvSpPr>
        <p:spPr bwMode="auto">
          <a:xfrm>
            <a:off x="962711" y="387082"/>
            <a:ext cx="7056784" cy="1015663"/>
          </a:xfrm>
          <a:prstGeom prst="rect">
            <a:avLst/>
          </a:prstGeom>
          <a:noFill/>
          <a:ln w="9525">
            <a:noFill/>
            <a:miter lim="800000"/>
            <a:headEnd/>
            <a:tailEnd/>
          </a:ln>
        </p:spPr>
        <p:txBody>
          <a:bodyPr wrap="square">
            <a:spAutoFit/>
          </a:bodyPr>
          <a:lstStyle/>
          <a:p>
            <a:pPr algn="ctr"/>
            <a:r>
              <a:rPr lang="zh-CN" altLang="en-US" sz="4000" b="1" dirty="0" smtClean="0"/>
              <a:t>自旋无关截面计算</a:t>
            </a:r>
            <a:endParaRPr lang="en-US" altLang="zh-CN" sz="4000" b="1" dirty="0" smtClean="0"/>
          </a:p>
          <a:p>
            <a:pPr algn="ctr"/>
            <a:r>
              <a:rPr lang="en-US" altLang="zh-CN" sz="2000" b="1" dirty="0" smtClean="0">
                <a:solidFill>
                  <a:srgbClr val="C00000"/>
                </a:solidFill>
              </a:rPr>
              <a:t>(</a:t>
            </a:r>
            <a:r>
              <a:rPr lang="zh-CN" altLang="en-US" sz="2000" b="1" dirty="0" smtClean="0">
                <a:solidFill>
                  <a:srgbClr val="C00000"/>
                </a:solidFill>
              </a:rPr>
              <a:t>转移动量依赖效应归化到形状因子上</a:t>
            </a:r>
            <a:r>
              <a:rPr lang="en-US" altLang="zh-CN" sz="2000" b="1" dirty="0" smtClean="0">
                <a:solidFill>
                  <a:srgbClr val="C00000"/>
                </a:solidFill>
              </a:rPr>
              <a:t>)</a:t>
            </a:r>
            <a:endParaRPr lang="en-US" altLang="zh-CN" sz="2000" b="1" dirty="0">
              <a:solidFill>
                <a:srgbClr val="C00000"/>
              </a:solidFill>
            </a:endParaRPr>
          </a:p>
        </p:txBody>
      </p:sp>
      <p:pic>
        <p:nvPicPr>
          <p:cNvPr id="2" name="图片 1"/>
          <p:cNvPicPr>
            <a:picLocks noChangeAspect="1"/>
          </p:cNvPicPr>
          <p:nvPr/>
        </p:nvPicPr>
        <p:blipFill>
          <a:blip r:embed="rId4"/>
          <a:stretch>
            <a:fillRect/>
          </a:stretch>
        </p:blipFill>
        <p:spPr>
          <a:xfrm>
            <a:off x="487842" y="3710486"/>
            <a:ext cx="4575465" cy="654618"/>
          </a:xfrm>
          <a:prstGeom prst="rect">
            <a:avLst/>
          </a:prstGeom>
        </p:spPr>
      </p:pic>
      <p:pic>
        <p:nvPicPr>
          <p:cNvPr id="10" name="图片 9"/>
          <p:cNvPicPr>
            <a:picLocks noChangeAspect="1"/>
          </p:cNvPicPr>
          <p:nvPr/>
        </p:nvPicPr>
        <p:blipFill>
          <a:blip r:embed="rId5"/>
          <a:stretch>
            <a:fillRect/>
          </a:stretch>
        </p:blipFill>
        <p:spPr>
          <a:xfrm>
            <a:off x="233743" y="1537688"/>
            <a:ext cx="8514721" cy="816000"/>
          </a:xfrm>
          <a:prstGeom prst="rect">
            <a:avLst/>
          </a:prstGeom>
        </p:spPr>
      </p:pic>
      <p:pic>
        <p:nvPicPr>
          <p:cNvPr id="11" name="图片 10"/>
          <p:cNvPicPr>
            <a:picLocks noChangeAspect="1"/>
          </p:cNvPicPr>
          <p:nvPr/>
        </p:nvPicPr>
        <p:blipFill>
          <a:blip r:embed="rId6"/>
          <a:stretch>
            <a:fillRect/>
          </a:stretch>
        </p:blipFill>
        <p:spPr>
          <a:xfrm>
            <a:off x="501104" y="4581128"/>
            <a:ext cx="3926880" cy="758400"/>
          </a:xfrm>
          <a:prstGeom prst="rect">
            <a:avLst/>
          </a:prstGeom>
        </p:spPr>
      </p:pic>
      <p:sp>
        <p:nvSpPr>
          <p:cNvPr id="3" name="矩形标注 2"/>
          <p:cNvSpPr/>
          <p:nvPr/>
        </p:nvSpPr>
        <p:spPr bwMode="auto">
          <a:xfrm>
            <a:off x="467544" y="5555552"/>
            <a:ext cx="1512168" cy="432048"/>
          </a:xfrm>
          <a:prstGeom prst="wedgeRectCallout">
            <a:avLst>
              <a:gd name="adj1" fmla="val -19631"/>
              <a:gd name="adj2" fmla="val -12307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rgbClr val="C00000"/>
                </a:solidFill>
                <a:effectLst/>
                <a:latin typeface="Arial" charset="0"/>
                <a:ea typeface="宋体" pitchFamily="2" charset="-122"/>
              </a:rPr>
              <a:t>参考截面</a:t>
            </a:r>
          </a:p>
        </p:txBody>
      </p:sp>
      <p:sp>
        <p:nvSpPr>
          <p:cNvPr id="5" name="椭圆 4"/>
          <p:cNvSpPr/>
          <p:nvPr/>
        </p:nvSpPr>
        <p:spPr bwMode="auto">
          <a:xfrm>
            <a:off x="7812360" y="1628800"/>
            <a:ext cx="645840" cy="64807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17" name="矩形标注 16"/>
          <p:cNvSpPr/>
          <p:nvPr/>
        </p:nvSpPr>
        <p:spPr bwMode="auto">
          <a:xfrm>
            <a:off x="7596336" y="2492896"/>
            <a:ext cx="1512168" cy="432048"/>
          </a:xfrm>
          <a:prstGeom prst="wedgeRectCallout">
            <a:avLst>
              <a:gd name="adj1" fmla="val -19631"/>
              <a:gd name="adj2" fmla="val -12307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zh-CN" altLang="en-US" sz="2400" b="1" dirty="0" smtClean="0">
                <a:solidFill>
                  <a:srgbClr val="C00000"/>
                </a:solidFill>
                <a:latin typeface="Arial" charset="0"/>
              </a:rPr>
              <a:t>形状因子</a:t>
            </a:r>
            <a:endParaRPr kumimoji="0" lang="zh-CN" altLang="en-US" sz="2400" b="1" i="0" u="none" strike="noStrike" cap="none" normalizeH="0" baseline="0" dirty="0" smtClean="0">
              <a:ln>
                <a:noFill/>
              </a:ln>
              <a:solidFill>
                <a:srgbClr val="C00000"/>
              </a:solidFill>
              <a:effectLst/>
              <a:latin typeface="Arial" charset="0"/>
              <a:ea typeface="宋体" pitchFamily="2" charset="-122"/>
            </a:endParaRPr>
          </a:p>
        </p:txBody>
      </p:sp>
    </p:spTree>
    <p:extLst>
      <p:ext uri="{BB962C8B-B14F-4D97-AF65-F5344CB8AC3E}">
        <p14:creationId xmlns:p14="http://schemas.microsoft.com/office/powerpoint/2010/main" val="25747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85800" y="629817"/>
            <a:ext cx="7772400" cy="1143000"/>
          </a:xfrm>
        </p:spPr>
        <p:txBody>
          <a:bodyPr/>
          <a:lstStyle/>
          <a:p>
            <a:pPr algn="l"/>
            <a:r>
              <a:rPr lang="zh-CN" altLang="en-US" sz="3200" b="1" kern="1200" dirty="0">
                <a:solidFill>
                  <a:schemeClr val="tx1"/>
                </a:solidFill>
                <a:latin typeface="Arial" panose="020B0604020202020204" pitchFamily="34" charset="0"/>
                <a:ea typeface="宋体" panose="02010600030101010101" pitchFamily="2" charset="-122"/>
                <a:cs typeface="+mn-cs"/>
              </a:rPr>
              <a:t>标量相互作用计算</a:t>
            </a:r>
            <a:r>
              <a:rPr lang="zh-CN" altLang="en-US" sz="3200" b="1" kern="1200" dirty="0" smtClean="0">
                <a:solidFill>
                  <a:schemeClr val="tx1"/>
                </a:solidFill>
                <a:latin typeface="Arial" panose="020B0604020202020204" pitchFamily="34" charset="0"/>
                <a:ea typeface="宋体" panose="02010600030101010101" pitchFamily="2" charset="-122"/>
                <a:cs typeface="+mn-cs"/>
              </a:rPr>
              <a:t>明细</a:t>
            </a:r>
            <a:r>
              <a:rPr lang="en-US" altLang="zh-CN" sz="3200" b="1" kern="1200" dirty="0" smtClean="0">
                <a:solidFill>
                  <a:srgbClr val="C00000"/>
                </a:solidFill>
                <a:latin typeface="Arial" panose="020B0604020202020204" pitchFamily="34" charset="0"/>
                <a:ea typeface="宋体" panose="02010600030101010101" pitchFamily="2" charset="-122"/>
                <a:cs typeface="+mn-cs"/>
              </a:rPr>
              <a:t/>
            </a:r>
            <a:br>
              <a:rPr lang="en-US" altLang="zh-CN" sz="3200" b="1" kern="1200" dirty="0" smtClean="0">
                <a:solidFill>
                  <a:srgbClr val="C00000"/>
                </a:solidFill>
                <a:latin typeface="Arial" panose="020B0604020202020204" pitchFamily="34" charset="0"/>
                <a:ea typeface="宋体" panose="02010600030101010101" pitchFamily="2" charset="-122"/>
                <a:cs typeface="+mn-cs"/>
              </a:rPr>
            </a:br>
            <a:r>
              <a:rPr lang="zh-CN" altLang="en-US" sz="2000" b="1" kern="1200" dirty="0" smtClean="0">
                <a:solidFill>
                  <a:srgbClr val="C00000"/>
                </a:solidFill>
                <a:latin typeface="Arial" panose="020B0604020202020204" pitchFamily="34" charset="0"/>
                <a:ea typeface="宋体" panose="02010600030101010101" pitchFamily="2" charset="-122"/>
                <a:cs typeface="+mn-cs"/>
              </a:rPr>
              <a:t>（以最小超对称模型为例）</a:t>
            </a:r>
            <a:endParaRPr lang="zh-CN" altLang="en-US" sz="2000" b="1" kern="1200" dirty="0">
              <a:solidFill>
                <a:srgbClr val="C00000"/>
              </a:solidFill>
              <a:latin typeface="Arial" panose="020B0604020202020204" pitchFamily="34" charset="0"/>
              <a:ea typeface="宋体" panose="02010600030101010101" pitchFamily="2" charset="-122"/>
              <a:cs typeface="+mn-cs"/>
            </a:endParaRPr>
          </a:p>
        </p:txBody>
      </p:sp>
      <p:pic>
        <p:nvPicPr>
          <p:cNvPr id="5" name="内容占位符 4"/>
          <p:cNvPicPr>
            <a:picLocks noGrp="1" noChangeAspect="1"/>
          </p:cNvPicPr>
          <p:nvPr>
            <p:ph idx="1"/>
          </p:nvPr>
        </p:nvPicPr>
        <p:blipFill rotWithShape="1">
          <a:blip r:embed="rId2">
            <a:extLst>
              <a:ext uri="{28A0092B-C50C-407E-A947-70E740481C1C}">
                <a14:useLocalDpi xmlns:a14="http://schemas.microsoft.com/office/drawing/2010/main" val="0"/>
              </a:ext>
            </a:extLst>
          </a:blip>
          <a:srcRect l="1187" t="19249" r="10751" b="12502"/>
          <a:stretch/>
        </p:blipFill>
        <p:spPr>
          <a:xfrm>
            <a:off x="467544" y="1724472"/>
            <a:ext cx="8176271" cy="4752528"/>
          </a:xfrm>
        </p:spPr>
      </p:pic>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38</a:t>
            </a:fld>
            <a:endParaRPr lang="en-US" altLang="zh-CN"/>
          </a:p>
        </p:txBody>
      </p:sp>
      <p:cxnSp>
        <p:nvCxnSpPr>
          <p:cNvPr id="7" name="直接连接符 6"/>
          <p:cNvCxnSpPr/>
          <p:nvPr/>
        </p:nvCxnSpPr>
        <p:spPr bwMode="auto">
          <a:xfrm>
            <a:off x="3635896" y="2204864"/>
            <a:ext cx="3528392"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8" name="直接连接符 7"/>
          <p:cNvCxnSpPr/>
          <p:nvPr/>
        </p:nvCxnSpPr>
        <p:spPr bwMode="auto">
          <a:xfrm>
            <a:off x="2612015" y="2636912"/>
            <a:ext cx="4696289"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9" name="直接连接符 8"/>
          <p:cNvCxnSpPr/>
          <p:nvPr/>
        </p:nvCxnSpPr>
        <p:spPr bwMode="auto">
          <a:xfrm>
            <a:off x="2627784" y="3068960"/>
            <a:ext cx="3207629"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88140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rotWithShape="1">
          <a:blip r:embed="rId2">
            <a:extLst>
              <a:ext uri="{28A0092B-C50C-407E-A947-70E740481C1C}">
                <a14:useLocalDpi xmlns:a14="http://schemas.microsoft.com/office/drawing/2010/main" val="0"/>
              </a:ext>
            </a:extLst>
          </a:blip>
          <a:srcRect l="4003" t="9324" r="5939" b="7954"/>
          <a:stretch/>
        </p:blipFill>
        <p:spPr>
          <a:xfrm>
            <a:off x="681336" y="692696"/>
            <a:ext cx="7776864" cy="5832648"/>
          </a:xfrm>
        </p:spPr>
      </p:pic>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39</a:t>
            </a:fld>
            <a:endParaRPr lang="en-US" altLang="zh-CN"/>
          </a:p>
        </p:txBody>
      </p:sp>
      <p:pic>
        <p:nvPicPr>
          <p:cNvPr id="2" name="图片 1"/>
          <p:cNvPicPr>
            <a:picLocks noChangeAspect="1"/>
          </p:cNvPicPr>
          <p:nvPr/>
        </p:nvPicPr>
        <p:blipFill>
          <a:blip r:embed="rId3"/>
          <a:stretch>
            <a:fillRect/>
          </a:stretch>
        </p:blipFill>
        <p:spPr>
          <a:xfrm>
            <a:off x="2483768" y="3359158"/>
            <a:ext cx="3744416" cy="3346442"/>
          </a:xfrm>
          <a:prstGeom prst="rect">
            <a:avLst/>
          </a:prstGeom>
        </p:spPr>
      </p:pic>
    </p:spTree>
    <p:extLst>
      <p:ext uri="{BB962C8B-B14F-4D97-AF65-F5344CB8AC3E}">
        <p14:creationId xmlns:p14="http://schemas.microsoft.com/office/powerpoint/2010/main" val="1602639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803"/>
            <a:ext cx="9144000" cy="6370394"/>
          </a:xfrm>
          <a:prstGeom prst="rect">
            <a:avLst/>
          </a:prstGeom>
        </p:spPr>
      </p:pic>
      <p:sp>
        <p:nvSpPr>
          <p:cNvPr id="7" name="圆角矩形 6"/>
          <p:cNvSpPr/>
          <p:nvPr/>
        </p:nvSpPr>
        <p:spPr bwMode="auto">
          <a:xfrm>
            <a:off x="1115616" y="2996952"/>
            <a:ext cx="4536504" cy="1080120"/>
          </a:xfrm>
          <a:prstGeom prst="roundRect">
            <a:avLst/>
          </a:prstGeom>
          <a:solidFill>
            <a:schemeClr val="accent1">
              <a:lumMod val="50000"/>
              <a:alpha val="33000"/>
            </a:scheme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177412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rgbClr val="C00000"/>
                </a:solidFill>
              </a:rPr>
              <a:t>耦合系数的说明</a:t>
            </a:r>
            <a:endParaRPr lang="zh-CN" altLang="en-US" dirty="0"/>
          </a:p>
        </p:txBody>
      </p:sp>
      <p:pic>
        <p:nvPicPr>
          <p:cNvPr id="5" name="内容占位符 4"/>
          <p:cNvPicPr>
            <a:picLocks noGrp="1" noChangeAspect="1"/>
          </p:cNvPicPr>
          <p:nvPr>
            <p:ph idx="1"/>
          </p:nvPr>
        </p:nvPicPr>
        <p:blipFill rotWithShape="1">
          <a:blip r:embed="rId2">
            <a:extLst>
              <a:ext uri="{28A0092B-C50C-407E-A947-70E740481C1C}">
                <a14:useLocalDpi xmlns:a14="http://schemas.microsoft.com/office/drawing/2010/main" val="0"/>
              </a:ext>
            </a:extLst>
          </a:blip>
          <a:srcRect l="4063" t="19435" r="4063" b="8815"/>
          <a:stretch/>
        </p:blipFill>
        <p:spPr>
          <a:xfrm>
            <a:off x="899592" y="1844824"/>
            <a:ext cx="7622310" cy="4464496"/>
          </a:xfrm>
        </p:spPr>
      </p:pic>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40</a:t>
            </a:fld>
            <a:endParaRPr lang="en-US" altLang="zh-CN"/>
          </a:p>
        </p:txBody>
      </p:sp>
    </p:spTree>
    <p:extLst>
      <p:ext uri="{BB962C8B-B14F-4D97-AF65-F5344CB8AC3E}">
        <p14:creationId xmlns:p14="http://schemas.microsoft.com/office/powerpoint/2010/main" val="3970568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rotWithShape="1">
          <a:blip r:embed="rId3">
            <a:extLst>
              <a:ext uri="{28A0092B-C50C-407E-A947-70E740481C1C}">
                <a14:useLocalDpi xmlns:a14="http://schemas.microsoft.com/office/drawing/2010/main" val="0"/>
              </a:ext>
            </a:extLst>
          </a:blip>
          <a:srcRect l="4064" t="19435" r="2750" b="8273"/>
          <a:stretch/>
        </p:blipFill>
        <p:spPr>
          <a:xfrm>
            <a:off x="251520" y="908720"/>
            <a:ext cx="8539691" cy="4968552"/>
          </a:xfrm>
        </p:spPr>
      </p:pic>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41</a:t>
            </a:fld>
            <a:endParaRPr lang="en-US" altLang="zh-CN"/>
          </a:p>
        </p:txBody>
      </p:sp>
    </p:spTree>
    <p:extLst>
      <p:ext uri="{BB962C8B-B14F-4D97-AF65-F5344CB8AC3E}">
        <p14:creationId xmlns:p14="http://schemas.microsoft.com/office/powerpoint/2010/main" val="61528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42</a:t>
            </a:fld>
            <a:endParaRPr lang="en-US" altLang="zh-CN"/>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5348" t="20201" r="5530" b="9689"/>
          <a:stretch/>
        </p:blipFill>
        <p:spPr>
          <a:xfrm>
            <a:off x="251520" y="1268760"/>
            <a:ext cx="8421275" cy="4968552"/>
          </a:xfrm>
          <a:prstGeom prst="rect">
            <a:avLst/>
          </a:prstGeom>
        </p:spPr>
      </p:pic>
      <p:sp>
        <p:nvSpPr>
          <p:cNvPr id="6" name="标题 1"/>
          <p:cNvSpPr>
            <a:spLocks noGrp="1"/>
          </p:cNvSpPr>
          <p:nvPr>
            <p:ph type="title"/>
          </p:nvPr>
        </p:nvSpPr>
        <p:spPr>
          <a:xfrm>
            <a:off x="616024" y="188640"/>
            <a:ext cx="7772400" cy="1143000"/>
          </a:xfrm>
        </p:spPr>
        <p:txBody>
          <a:bodyPr/>
          <a:lstStyle/>
          <a:p>
            <a:r>
              <a:rPr lang="zh-CN" altLang="en-US" b="1" dirty="0" smtClean="0">
                <a:solidFill>
                  <a:srgbClr val="C00000"/>
                </a:solidFill>
              </a:rPr>
              <a:t>自旋相关截面的计算</a:t>
            </a:r>
            <a:endParaRPr lang="zh-CN" altLang="en-US" dirty="0"/>
          </a:p>
        </p:txBody>
      </p:sp>
    </p:spTree>
    <p:extLst>
      <p:ext uri="{BB962C8B-B14F-4D97-AF65-F5344CB8AC3E}">
        <p14:creationId xmlns:p14="http://schemas.microsoft.com/office/powerpoint/2010/main" val="31628994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43</a:t>
            </a:fld>
            <a:endParaRPr lang="en-US" altLang="zh-CN"/>
          </a:p>
        </p:txBody>
      </p:sp>
      <p:pic>
        <p:nvPicPr>
          <p:cNvPr id="5" name="图片 4"/>
          <p:cNvPicPr>
            <a:picLocks noChangeAspect="1"/>
          </p:cNvPicPr>
          <p:nvPr/>
        </p:nvPicPr>
        <p:blipFill>
          <a:blip r:embed="rId2"/>
          <a:stretch>
            <a:fillRect/>
          </a:stretch>
        </p:blipFill>
        <p:spPr>
          <a:xfrm>
            <a:off x="683568" y="1301146"/>
            <a:ext cx="7670868" cy="5175854"/>
          </a:xfrm>
          <a:prstGeom prst="rect">
            <a:avLst/>
          </a:prstGeom>
        </p:spPr>
      </p:pic>
      <p:sp>
        <p:nvSpPr>
          <p:cNvPr id="6" name="文本框 5"/>
          <p:cNvSpPr txBox="1"/>
          <p:nvPr/>
        </p:nvSpPr>
        <p:spPr>
          <a:xfrm>
            <a:off x="5148064" y="6477000"/>
            <a:ext cx="3456384" cy="381000"/>
          </a:xfrm>
          <a:prstGeom prst="rect">
            <a:avLst/>
          </a:prstGeom>
          <a:noFill/>
        </p:spPr>
        <p:txBody>
          <a:bodyPr wrap="square" rtlCol="0">
            <a:spAutoFit/>
          </a:bodyPr>
          <a:lstStyle/>
          <a:p>
            <a:r>
              <a:rPr lang="en-US" altLang="zh-CN" dirty="0" smtClean="0"/>
              <a:t>From Phys. Rpt. 267, 195</a:t>
            </a:r>
            <a:endParaRPr lang="zh-CN" altLang="en-US" dirty="0"/>
          </a:p>
        </p:txBody>
      </p:sp>
      <p:pic>
        <p:nvPicPr>
          <p:cNvPr id="7" name="图片 6"/>
          <p:cNvPicPr>
            <a:picLocks noChangeAspect="1"/>
          </p:cNvPicPr>
          <p:nvPr/>
        </p:nvPicPr>
        <p:blipFill>
          <a:blip r:embed="rId3"/>
          <a:stretch>
            <a:fillRect/>
          </a:stretch>
        </p:blipFill>
        <p:spPr>
          <a:xfrm>
            <a:off x="3491880" y="260648"/>
            <a:ext cx="1944216" cy="739806"/>
          </a:xfrm>
          <a:prstGeom prst="rect">
            <a:avLst/>
          </a:prstGeom>
        </p:spPr>
      </p:pic>
    </p:spTree>
    <p:extLst>
      <p:ext uri="{BB962C8B-B14F-4D97-AF65-F5344CB8AC3E}">
        <p14:creationId xmlns:p14="http://schemas.microsoft.com/office/powerpoint/2010/main" val="26216794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44</a:t>
            </a:fld>
            <a:endParaRPr lang="en-US" altLang="zh-CN"/>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t="10056" b="7266"/>
          <a:stretch/>
        </p:blipFill>
        <p:spPr>
          <a:xfrm>
            <a:off x="-24847" y="692697"/>
            <a:ext cx="9205359" cy="5708142"/>
          </a:xfrm>
          <a:prstGeom prst="rect">
            <a:avLst/>
          </a:prstGeom>
        </p:spPr>
      </p:pic>
    </p:spTree>
    <p:extLst>
      <p:ext uri="{BB962C8B-B14F-4D97-AF65-F5344CB8AC3E}">
        <p14:creationId xmlns:p14="http://schemas.microsoft.com/office/powerpoint/2010/main" val="39943802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smtClean="0">
                <a:solidFill>
                  <a:srgbClr val="C00000"/>
                </a:solidFill>
              </a:rPr>
              <a:t>两种截面的比较</a:t>
            </a:r>
            <a:endParaRPr lang="zh-CN" altLang="en-US" dirty="0"/>
          </a:p>
        </p:txBody>
      </p:sp>
      <p:pic>
        <p:nvPicPr>
          <p:cNvPr id="5" name="内容占位符 4"/>
          <p:cNvPicPr>
            <a:picLocks noGrp="1" noChangeAspect="1"/>
          </p:cNvPicPr>
          <p:nvPr>
            <p:ph idx="1"/>
          </p:nvPr>
        </p:nvPicPr>
        <p:blipFill rotWithShape="1">
          <a:blip r:embed="rId2">
            <a:extLst>
              <a:ext uri="{28A0092B-C50C-407E-A947-70E740481C1C}">
                <a14:useLocalDpi xmlns:a14="http://schemas.microsoft.com/office/drawing/2010/main" val="0"/>
              </a:ext>
            </a:extLst>
          </a:blip>
          <a:srcRect l="5375" t="19435" r="10625" b="15815"/>
          <a:stretch/>
        </p:blipFill>
        <p:spPr>
          <a:xfrm>
            <a:off x="827584" y="1752600"/>
            <a:ext cx="7846926" cy="4536504"/>
          </a:xfrm>
        </p:spPr>
      </p:pic>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45</a:t>
            </a:fld>
            <a:endParaRPr lang="en-US" altLang="zh-CN"/>
          </a:p>
        </p:txBody>
      </p:sp>
    </p:spTree>
    <p:extLst>
      <p:ext uri="{BB962C8B-B14F-4D97-AF65-F5344CB8AC3E}">
        <p14:creationId xmlns:p14="http://schemas.microsoft.com/office/powerpoint/2010/main" val="42047782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rotWithShape="1">
          <a:blip r:embed="rId2">
            <a:extLst>
              <a:ext uri="{28A0092B-C50C-407E-A947-70E740481C1C}">
                <a14:useLocalDpi xmlns:a14="http://schemas.microsoft.com/office/drawing/2010/main" val="0"/>
              </a:ext>
            </a:extLst>
          </a:blip>
          <a:srcRect l="-1" t="8936" r="1439" b="8815"/>
          <a:stretch/>
        </p:blipFill>
        <p:spPr>
          <a:xfrm>
            <a:off x="395536" y="548680"/>
            <a:ext cx="8398877" cy="5256584"/>
          </a:xfrm>
        </p:spPr>
      </p:pic>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46</a:t>
            </a:fld>
            <a:endParaRPr lang="en-US" altLang="zh-CN"/>
          </a:p>
        </p:txBody>
      </p:sp>
    </p:spTree>
    <p:extLst>
      <p:ext uri="{BB962C8B-B14F-4D97-AF65-F5344CB8AC3E}">
        <p14:creationId xmlns:p14="http://schemas.microsoft.com/office/powerpoint/2010/main" val="6212381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47</a:t>
            </a:fld>
            <a:endParaRPr lang="en-US" altLang="zh-CN"/>
          </a:p>
        </p:txBody>
      </p:sp>
      <p:sp>
        <p:nvSpPr>
          <p:cNvPr id="6" name="Rectangle 12"/>
          <p:cNvSpPr>
            <a:spLocks noChangeArrowheads="1"/>
          </p:cNvSpPr>
          <p:nvPr/>
        </p:nvSpPr>
        <p:spPr bwMode="auto">
          <a:xfrm>
            <a:off x="323528" y="188640"/>
            <a:ext cx="7056784"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事例率的计算</a:t>
            </a:r>
            <a:endParaRPr lang="en-US" altLang="zh-CN" sz="3200" b="1" dirty="0">
              <a:solidFill>
                <a:srgbClr val="C00000"/>
              </a:solidFill>
            </a:endParaRPr>
          </a:p>
        </p:txBody>
      </p:sp>
      <p:pic>
        <p:nvPicPr>
          <p:cNvPr id="2" name="图片 1"/>
          <p:cNvPicPr>
            <a:picLocks noChangeAspect="1"/>
          </p:cNvPicPr>
          <p:nvPr/>
        </p:nvPicPr>
        <p:blipFill>
          <a:blip r:embed="rId2"/>
          <a:stretch>
            <a:fillRect/>
          </a:stretch>
        </p:blipFill>
        <p:spPr>
          <a:xfrm>
            <a:off x="1835695" y="1030745"/>
            <a:ext cx="4393440" cy="902400"/>
          </a:xfrm>
          <a:prstGeom prst="rect">
            <a:avLst/>
          </a:prstGeom>
        </p:spPr>
      </p:pic>
      <p:pic>
        <p:nvPicPr>
          <p:cNvPr id="8" name="图片 7"/>
          <p:cNvPicPr>
            <a:picLocks noChangeAspect="1"/>
          </p:cNvPicPr>
          <p:nvPr/>
        </p:nvPicPr>
        <p:blipFill>
          <a:blip r:embed="rId3"/>
          <a:stretch>
            <a:fillRect/>
          </a:stretch>
        </p:blipFill>
        <p:spPr>
          <a:xfrm>
            <a:off x="107504" y="2370225"/>
            <a:ext cx="8903521" cy="1574400"/>
          </a:xfrm>
          <a:prstGeom prst="rect">
            <a:avLst/>
          </a:prstGeom>
        </p:spPr>
      </p:pic>
      <p:pic>
        <p:nvPicPr>
          <p:cNvPr id="9" name="图片 8"/>
          <p:cNvPicPr>
            <a:picLocks noChangeAspect="1"/>
          </p:cNvPicPr>
          <p:nvPr/>
        </p:nvPicPr>
        <p:blipFill>
          <a:blip r:embed="rId4"/>
          <a:stretch>
            <a:fillRect/>
          </a:stretch>
        </p:blipFill>
        <p:spPr>
          <a:xfrm>
            <a:off x="2122652" y="4617690"/>
            <a:ext cx="3819525" cy="971550"/>
          </a:xfrm>
          <a:prstGeom prst="rect">
            <a:avLst/>
          </a:prstGeom>
        </p:spPr>
      </p:pic>
    </p:spTree>
    <p:extLst>
      <p:ext uri="{BB962C8B-B14F-4D97-AF65-F5344CB8AC3E}">
        <p14:creationId xmlns:p14="http://schemas.microsoft.com/office/powerpoint/2010/main" val="22443719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48</a:t>
            </a:fld>
            <a:endParaRPr lang="en-US" altLang="zh-CN"/>
          </a:p>
        </p:txBody>
      </p:sp>
      <p:sp>
        <p:nvSpPr>
          <p:cNvPr id="6" name="Rectangle 12"/>
          <p:cNvSpPr>
            <a:spLocks noChangeArrowheads="1"/>
          </p:cNvSpPr>
          <p:nvPr/>
        </p:nvSpPr>
        <p:spPr bwMode="auto">
          <a:xfrm>
            <a:off x="323528" y="188640"/>
            <a:ext cx="7056784"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事例率的计算</a:t>
            </a:r>
            <a:endParaRPr lang="en-US" altLang="zh-CN" sz="3200" b="1" dirty="0">
              <a:solidFill>
                <a:srgbClr val="C00000"/>
              </a:solidFill>
            </a:endParaRPr>
          </a:p>
        </p:txBody>
      </p:sp>
      <p:pic>
        <p:nvPicPr>
          <p:cNvPr id="3" name="图片 2"/>
          <p:cNvPicPr>
            <a:picLocks noChangeAspect="1"/>
          </p:cNvPicPr>
          <p:nvPr/>
        </p:nvPicPr>
        <p:blipFill>
          <a:blip r:embed="rId2"/>
          <a:stretch>
            <a:fillRect/>
          </a:stretch>
        </p:blipFill>
        <p:spPr>
          <a:xfrm>
            <a:off x="815460" y="1124744"/>
            <a:ext cx="5132160" cy="883200"/>
          </a:xfrm>
          <a:prstGeom prst="rect">
            <a:avLst/>
          </a:prstGeom>
        </p:spPr>
      </p:pic>
      <p:pic>
        <p:nvPicPr>
          <p:cNvPr id="5" name="图片 4"/>
          <p:cNvPicPr>
            <a:picLocks noChangeAspect="1"/>
          </p:cNvPicPr>
          <p:nvPr/>
        </p:nvPicPr>
        <p:blipFill>
          <a:blip r:embed="rId3"/>
          <a:stretch>
            <a:fillRect/>
          </a:stretch>
        </p:blipFill>
        <p:spPr>
          <a:xfrm>
            <a:off x="6226752" y="980728"/>
            <a:ext cx="2190750" cy="1085850"/>
          </a:xfrm>
          <a:prstGeom prst="rect">
            <a:avLst/>
          </a:prstGeom>
        </p:spPr>
      </p:pic>
      <p:pic>
        <p:nvPicPr>
          <p:cNvPr id="7" name="图片 6"/>
          <p:cNvPicPr>
            <a:picLocks noChangeAspect="1"/>
          </p:cNvPicPr>
          <p:nvPr/>
        </p:nvPicPr>
        <p:blipFill>
          <a:blip r:embed="rId4"/>
          <a:stretch>
            <a:fillRect/>
          </a:stretch>
        </p:blipFill>
        <p:spPr>
          <a:xfrm>
            <a:off x="971600" y="2276872"/>
            <a:ext cx="7426081" cy="969600"/>
          </a:xfrm>
          <a:prstGeom prst="rect">
            <a:avLst/>
          </a:prstGeom>
        </p:spPr>
      </p:pic>
      <p:pic>
        <p:nvPicPr>
          <p:cNvPr id="10" name="图片 9"/>
          <p:cNvPicPr>
            <a:picLocks noChangeAspect="1"/>
          </p:cNvPicPr>
          <p:nvPr/>
        </p:nvPicPr>
        <p:blipFill>
          <a:blip r:embed="rId5"/>
          <a:stretch>
            <a:fillRect/>
          </a:stretch>
        </p:blipFill>
        <p:spPr>
          <a:xfrm>
            <a:off x="2483768" y="3573016"/>
            <a:ext cx="4176464" cy="2989038"/>
          </a:xfrm>
          <a:prstGeom prst="rect">
            <a:avLst/>
          </a:prstGeom>
        </p:spPr>
      </p:pic>
      <p:sp>
        <p:nvSpPr>
          <p:cNvPr id="2" name="椭圆 1"/>
          <p:cNvSpPr/>
          <p:nvPr/>
        </p:nvSpPr>
        <p:spPr bwMode="auto">
          <a:xfrm>
            <a:off x="6372200" y="908720"/>
            <a:ext cx="1800200" cy="136815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7353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49</a:t>
            </a:fld>
            <a:endParaRPr lang="en-US" altLang="zh-CN"/>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555"/>
            <a:ext cx="9144000" cy="6618890"/>
          </a:xfrm>
          <a:prstGeom prst="rect">
            <a:avLst/>
          </a:prstGeom>
        </p:spPr>
      </p:pic>
    </p:spTree>
    <p:extLst>
      <p:ext uri="{BB962C8B-B14F-4D97-AF65-F5344CB8AC3E}">
        <p14:creationId xmlns:p14="http://schemas.microsoft.com/office/powerpoint/2010/main" val="347970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993"/>
            <a:ext cx="9144000" cy="5984013"/>
          </a:xfrm>
          <a:prstGeom prst="rect">
            <a:avLst/>
          </a:prstGeom>
        </p:spPr>
      </p:pic>
      <p:sp>
        <p:nvSpPr>
          <p:cNvPr id="4" name="矩形 3"/>
          <p:cNvSpPr/>
          <p:nvPr/>
        </p:nvSpPr>
        <p:spPr bwMode="auto">
          <a:xfrm>
            <a:off x="4085946" y="6421006"/>
            <a:ext cx="972108" cy="43204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dirty="0" smtClean="0">
                <a:ln>
                  <a:noFill/>
                </a:ln>
                <a:solidFill>
                  <a:schemeClr val="bg1"/>
                </a:solidFill>
                <a:effectLst/>
                <a:latin typeface="Arial" charset="0"/>
                <a:ea typeface="宋体" pitchFamily="2" charset="-122"/>
              </a:rPr>
              <a:t>热！</a:t>
            </a:r>
          </a:p>
        </p:txBody>
      </p:sp>
      <p:sp>
        <p:nvSpPr>
          <p:cNvPr id="7" name="矩形 6"/>
          <p:cNvSpPr/>
          <p:nvPr/>
        </p:nvSpPr>
        <p:spPr bwMode="auto">
          <a:xfrm>
            <a:off x="4099444" y="0"/>
            <a:ext cx="972108" cy="43204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zh-CN" altLang="en-US" sz="2400" b="1" dirty="0">
                <a:solidFill>
                  <a:schemeClr val="bg1"/>
                </a:solidFill>
                <a:latin typeface="Arial" charset="0"/>
              </a:rPr>
              <a:t>冷</a:t>
            </a:r>
            <a:r>
              <a:rPr kumimoji="0" lang="zh-CN" altLang="en-US" sz="2400" b="1" i="0" u="none" strike="noStrike" cap="none" normalizeH="0" baseline="0" dirty="0" smtClean="0">
                <a:ln>
                  <a:noFill/>
                </a:ln>
                <a:solidFill>
                  <a:schemeClr val="bg1"/>
                </a:solidFill>
                <a:effectLst/>
                <a:latin typeface="Arial" charset="0"/>
                <a:ea typeface="宋体" pitchFamily="2" charset="-122"/>
              </a:rPr>
              <a:t>！</a:t>
            </a:r>
          </a:p>
        </p:txBody>
      </p:sp>
    </p:spTree>
    <p:extLst>
      <p:ext uri="{BB962C8B-B14F-4D97-AF65-F5344CB8AC3E}">
        <p14:creationId xmlns:p14="http://schemas.microsoft.com/office/powerpoint/2010/main" val="21293673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50</a:t>
            </a:fld>
            <a:endParaRPr lang="en-US" altLang="zh-CN"/>
          </a:p>
        </p:txBody>
      </p:sp>
      <p:pic>
        <p:nvPicPr>
          <p:cNvPr id="5" name="图片 4"/>
          <p:cNvPicPr>
            <a:picLocks noChangeAspect="1"/>
          </p:cNvPicPr>
          <p:nvPr/>
        </p:nvPicPr>
        <p:blipFill>
          <a:blip r:embed="rId2"/>
          <a:stretch>
            <a:fillRect/>
          </a:stretch>
        </p:blipFill>
        <p:spPr>
          <a:xfrm>
            <a:off x="107504" y="116632"/>
            <a:ext cx="4477893" cy="3384376"/>
          </a:xfrm>
          <a:prstGeom prst="rect">
            <a:avLst/>
          </a:prstGeom>
        </p:spPr>
      </p:pic>
      <p:pic>
        <p:nvPicPr>
          <p:cNvPr id="6" name="图片 5"/>
          <p:cNvPicPr>
            <a:picLocks noChangeAspect="1"/>
          </p:cNvPicPr>
          <p:nvPr/>
        </p:nvPicPr>
        <p:blipFill>
          <a:blip r:embed="rId3"/>
          <a:stretch>
            <a:fillRect/>
          </a:stretch>
        </p:blipFill>
        <p:spPr>
          <a:xfrm>
            <a:off x="4572000" y="-27384"/>
            <a:ext cx="4526039" cy="3735629"/>
          </a:xfrm>
          <a:prstGeom prst="rect">
            <a:avLst/>
          </a:prstGeom>
        </p:spPr>
      </p:pic>
      <p:pic>
        <p:nvPicPr>
          <p:cNvPr id="7" name="图片 6"/>
          <p:cNvPicPr>
            <a:picLocks noChangeAspect="1"/>
          </p:cNvPicPr>
          <p:nvPr/>
        </p:nvPicPr>
        <p:blipFill>
          <a:blip r:embed="rId4"/>
          <a:stretch>
            <a:fillRect/>
          </a:stretch>
        </p:blipFill>
        <p:spPr>
          <a:xfrm>
            <a:off x="5148064" y="3722859"/>
            <a:ext cx="3973837" cy="3001300"/>
          </a:xfrm>
          <a:prstGeom prst="rect">
            <a:avLst/>
          </a:prstGeom>
        </p:spPr>
      </p:pic>
      <p:sp>
        <p:nvSpPr>
          <p:cNvPr id="8" name="Rectangle 12"/>
          <p:cNvSpPr>
            <a:spLocks noChangeArrowheads="1"/>
          </p:cNvSpPr>
          <p:nvPr/>
        </p:nvSpPr>
        <p:spPr bwMode="auto">
          <a:xfrm>
            <a:off x="323528" y="4860449"/>
            <a:ext cx="4104456"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为什么需要超对称？</a:t>
            </a:r>
            <a:endParaRPr lang="en-US" altLang="zh-CN" sz="3200" b="1" dirty="0">
              <a:solidFill>
                <a:srgbClr val="C00000"/>
              </a:solidFill>
            </a:endParaRPr>
          </a:p>
        </p:txBody>
      </p:sp>
    </p:spTree>
    <p:extLst>
      <p:ext uri="{BB962C8B-B14F-4D97-AF65-F5344CB8AC3E}">
        <p14:creationId xmlns:p14="http://schemas.microsoft.com/office/powerpoint/2010/main" val="36553077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51</a:t>
            </a:fld>
            <a:endParaRPr lang="en-US" altLang="zh-CN"/>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03918"/>
            <a:ext cx="8458200" cy="6709458"/>
          </a:xfrm>
          <a:prstGeom prst="rect">
            <a:avLst/>
          </a:prstGeom>
        </p:spPr>
      </p:pic>
      <p:sp>
        <p:nvSpPr>
          <p:cNvPr id="6" name="椭圆 5"/>
          <p:cNvSpPr/>
          <p:nvPr/>
        </p:nvSpPr>
        <p:spPr bwMode="auto">
          <a:xfrm>
            <a:off x="7740352" y="3284984"/>
            <a:ext cx="936104" cy="1368152"/>
          </a:xfrm>
          <a:prstGeom prst="ellipse">
            <a:avLst/>
          </a:prstGeom>
          <a:solidFill>
            <a:srgbClr val="FF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7" name="椭圆 6"/>
          <p:cNvSpPr/>
          <p:nvPr/>
        </p:nvSpPr>
        <p:spPr bwMode="auto">
          <a:xfrm>
            <a:off x="7740352" y="908720"/>
            <a:ext cx="936104" cy="1368152"/>
          </a:xfrm>
          <a:prstGeom prst="ellipse">
            <a:avLst/>
          </a:prstGeom>
          <a:solidFill>
            <a:srgbClr val="FF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333125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09600"/>
            <a:ext cx="485775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724400"/>
            <a:ext cx="2133600"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2" name="Line 4"/>
          <p:cNvSpPr>
            <a:spLocks noChangeShapeType="1"/>
          </p:cNvSpPr>
          <p:nvPr/>
        </p:nvSpPr>
        <p:spPr bwMode="auto">
          <a:xfrm flipH="1">
            <a:off x="1752600" y="4114800"/>
            <a:ext cx="1371600" cy="533400"/>
          </a:xfrm>
          <a:prstGeom prst="line">
            <a:avLst/>
          </a:prstGeom>
          <a:noFill/>
          <a:ln w="381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165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13360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1905000"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5" name="Rectangle 7"/>
          <p:cNvSpPr>
            <a:spLocks noChangeArrowheads="1"/>
          </p:cNvSpPr>
          <p:nvPr/>
        </p:nvSpPr>
        <p:spPr bwMode="auto">
          <a:xfrm>
            <a:off x="228600" y="304800"/>
            <a:ext cx="2133600" cy="1752600"/>
          </a:xfrm>
          <a:prstGeom prst="rect">
            <a:avLst/>
          </a:prstGeom>
          <a:noFill/>
          <a:ln w="28575">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5896" name="Line 8"/>
          <p:cNvSpPr>
            <a:spLocks noChangeShapeType="1"/>
          </p:cNvSpPr>
          <p:nvPr/>
        </p:nvSpPr>
        <p:spPr bwMode="auto">
          <a:xfrm flipH="1" flipV="1">
            <a:off x="2438400" y="1143000"/>
            <a:ext cx="1143000" cy="381000"/>
          </a:xfrm>
          <a:prstGeom prst="line">
            <a:avLst/>
          </a:prstGeom>
          <a:noFill/>
          <a:ln w="381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16589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5943600"/>
            <a:ext cx="15716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8" name="Rectangle 10"/>
          <p:cNvSpPr>
            <a:spLocks noChangeArrowheads="1"/>
          </p:cNvSpPr>
          <p:nvPr/>
        </p:nvSpPr>
        <p:spPr bwMode="auto">
          <a:xfrm>
            <a:off x="381000" y="4724400"/>
            <a:ext cx="2209800" cy="1752600"/>
          </a:xfrm>
          <a:prstGeom prst="rect">
            <a:avLst/>
          </a:prstGeom>
          <a:noFill/>
          <a:ln w="38100">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1658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5181600"/>
            <a:ext cx="220027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90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625" y="6324600"/>
            <a:ext cx="2390775" cy="37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901" name="Rectangle 13"/>
          <p:cNvSpPr>
            <a:spLocks noChangeArrowheads="1"/>
          </p:cNvSpPr>
          <p:nvPr/>
        </p:nvSpPr>
        <p:spPr bwMode="auto">
          <a:xfrm>
            <a:off x="6477000" y="5181600"/>
            <a:ext cx="2438400" cy="1524000"/>
          </a:xfrm>
          <a:prstGeom prst="rect">
            <a:avLst/>
          </a:prstGeom>
          <a:noFill/>
          <a:ln w="38100">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5902" name="Line 14"/>
          <p:cNvSpPr>
            <a:spLocks noChangeShapeType="1"/>
          </p:cNvSpPr>
          <p:nvPr/>
        </p:nvSpPr>
        <p:spPr bwMode="auto">
          <a:xfrm>
            <a:off x="5181600" y="4038600"/>
            <a:ext cx="2209800" cy="1066800"/>
          </a:xfrm>
          <a:prstGeom prst="line">
            <a:avLst/>
          </a:prstGeom>
          <a:noFill/>
          <a:ln w="381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165903"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8600" y="228600"/>
            <a:ext cx="10064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90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2400" y="2438400"/>
            <a:ext cx="122872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905" name="Rectangle 17"/>
          <p:cNvSpPr>
            <a:spLocks noChangeArrowheads="1"/>
          </p:cNvSpPr>
          <p:nvPr/>
        </p:nvSpPr>
        <p:spPr bwMode="auto">
          <a:xfrm>
            <a:off x="7696200" y="152400"/>
            <a:ext cx="1295400" cy="2819400"/>
          </a:xfrm>
          <a:prstGeom prst="rect">
            <a:avLst/>
          </a:prstGeom>
          <a:noFill/>
          <a:ln w="38100">
            <a:solidFill>
              <a:srgbClr val="FFFF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5906" name="Line 18"/>
          <p:cNvSpPr>
            <a:spLocks noChangeShapeType="1"/>
          </p:cNvSpPr>
          <p:nvPr/>
        </p:nvSpPr>
        <p:spPr bwMode="auto">
          <a:xfrm flipV="1">
            <a:off x="4953000" y="1143000"/>
            <a:ext cx="2667000" cy="914400"/>
          </a:xfrm>
          <a:prstGeom prst="line">
            <a:avLst/>
          </a:prstGeom>
          <a:noFill/>
          <a:ln w="381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extLst>
      <p:ext uri="{BB962C8B-B14F-4D97-AF65-F5344CB8AC3E}">
        <p14:creationId xmlns:p14="http://schemas.microsoft.com/office/powerpoint/2010/main" val="26866921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53</a:t>
            </a:fld>
            <a:endParaRPr lang="en-US" altLang="zh-CN"/>
          </a:p>
        </p:txBody>
      </p:sp>
      <p:pic>
        <p:nvPicPr>
          <p:cNvPr id="3" name="图片 2"/>
          <p:cNvPicPr>
            <a:picLocks noChangeAspect="1"/>
          </p:cNvPicPr>
          <p:nvPr/>
        </p:nvPicPr>
        <p:blipFill>
          <a:blip r:embed="rId2"/>
          <a:stretch>
            <a:fillRect/>
          </a:stretch>
        </p:blipFill>
        <p:spPr>
          <a:xfrm>
            <a:off x="1383839" y="510600"/>
            <a:ext cx="6376321" cy="5836800"/>
          </a:xfrm>
          <a:prstGeom prst="rect">
            <a:avLst/>
          </a:prstGeom>
        </p:spPr>
      </p:pic>
    </p:spTree>
    <p:extLst>
      <p:ext uri="{BB962C8B-B14F-4D97-AF65-F5344CB8AC3E}">
        <p14:creationId xmlns:p14="http://schemas.microsoft.com/office/powerpoint/2010/main" val="2194358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 y="-22883"/>
            <a:ext cx="9137431" cy="6853073"/>
          </a:xfrm>
          <a:prstGeom prst="rect">
            <a:avLst/>
          </a:prstGeom>
        </p:spPr>
      </p:pic>
      <p:sp>
        <p:nvSpPr>
          <p:cNvPr id="4" name="矩形 3"/>
          <p:cNvSpPr/>
          <p:nvPr/>
        </p:nvSpPr>
        <p:spPr bwMode="auto">
          <a:xfrm>
            <a:off x="7740352" y="6381328"/>
            <a:ext cx="1296144" cy="216024"/>
          </a:xfrm>
          <a:prstGeom prst="rect">
            <a:avLst/>
          </a:prstGeom>
          <a:solidFill>
            <a:srgbClr val="26278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9943016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 y="-25346"/>
            <a:ext cx="9137431" cy="6858000"/>
          </a:xfrm>
          <a:prstGeom prst="rect">
            <a:avLst/>
          </a:prstGeom>
        </p:spPr>
      </p:pic>
      <p:sp>
        <p:nvSpPr>
          <p:cNvPr id="4" name="矩形 3"/>
          <p:cNvSpPr/>
          <p:nvPr/>
        </p:nvSpPr>
        <p:spPr bwMode="auto">
          <a:xfrm>
            <a:off x="7740352" y="6381328"/>
            <a:ext cx="1296144" cy="216024"/>
          </a:xfrm>
          <a:prstGeom prst="rect">
            <a:avLst/>
          </a:prstGeom>
          <a:solidFill>
            <a:srgbClr val="26278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7443686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56</a:t>
            </a:fld>
            <a:endParaRPr lang="en-US" altLang="zh-CN"/>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78"/>
            <a:ext cx="9144000" cy="6451443"/>
          </a:xfrm>
          <a:prstGeom prst="rect">
            <a:avLst/>
          </a:prstGeom>
        </p:spPr>
      </p:pic>
      <p:sp>
        <p:nvSpPr>
          <p:cNvPr id="3" name="椭圆 2"/>
          <p:cNvSpPr/>
          <p:nvPr/>
        </p:nvSpPr>
        <p:spPr bwMode="auto">
          <a:xfrm>
            <a:off x="4283968" y="3169227"/>
            <a:ext cx="3600400" cy="2275997"/>
          </a:xfrm>
          <a:prstGeom prst="ellipse">
            <a:avLst/>
          </a:prstGeom>
          <a:solidFill>
            <a:srgbClr val="FFFF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9600" b="0" i="0" u="none" strike="noStrike" cap="none" normalizeH="0" baseline="0" dirty="0" smtClean="0">
                <a:ln>
                  <a:noFill/>
                </a:ln>
                <a:solidFill>
                  <a:srgbClr val="FF0000"/>
                </a:solidFill>
                <a:effectLst/>
                <a:latin typeface="Arial" charset="0"/>
                <a:ea typeface="宋体" pitchFamily="2" charset="-122"/>
              </a:rPr>
              <a:t>  ！</a:t>
            </a:r>
          </a:p>
        </p:txBody>
      </p:sp>
      <p:sp>
        <p:nvSpPr>
          <p:cNvPr id="5" name="椭圆 4"/>
          <p:cNvSpPr/>
          <p:nvPr/>
        </p:nvSpPr>
        <p:spPr bwMode="auto">
          <a:xfrm>
            <a:off x="683568" y="620688"/>
            <a:ext cx="1584176" cy="2520280"/>
          </a:xfrm>
          <a:prstGeom prst="ellipse">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9600" b="0" i="0" u="none" strike="noStrike" cap="none" normalizeH="0" baseline="0" dirty="0" smtClean="0">
                <a:ln>
                  <a:noFill/>
                </a:ln>
                <a:solidFill>
                  <a:srgbClr val="FFFF00"/>
                </a:solidFill>
                <a:effectLst/>
                <a:latin typeface="Arial" charset="0"/>
                <a:ea typeface="宋体" pitchFamily="2" charset="-122"/>
              </a:rPr>
              <a:t>？</a:t>
            </a:r>
          </a:p>
        </p:txBody>
      </p:sp>
    </p:spTree>
    <p:extLst>
      <p:ext uri="{BB962C8B-B14F-4D97-AF65-F5344CB8AC3E}">
        <p14:creationId xmlns:p14="http://schemas.microsoft.com/office/powerpoint/2010/main" val="339077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57</a:t>
            </a:fld>
            <a:endParaRPr lang="en-US" altLang="zh-CN"/>
          </a:p>
        </p:txBody>
      </p:sp>
      <p:pic>
        <p:nvPicPr>
          <p:cNvPr id="4" name="图片 3"/>
          <p:cNvPicPr>
            <a:picLocks noChangeAspect="1"/>
          </p:cNvPicPr>
          <p:nvPr/>
        </p:nvPicPr>
        <p:blipFill>
          <a:blip r:embed="rId2"/>
          <a:stretch>
            <a:fillRect/>
          </a:stretch>
        </p:blipFill>
        <p:spPr>
          <a:xfrm>
            <a:off x="683568" y="144886"/>
            <a:ext cx="8064896" cy="6482652"/>
          </a:xfrm>
          <a:prstGeom prst="rect">
            <a:avLst/>
          </a:prstGeom>
        </p:spPr>
      </p:pic>
      <p:sp>
        <p:nvSpPr>
          <p:cNvPr id="5" name="文本框 4"/>
          <p:cNvSpPr txBox="1"/>
          <p:nvPr/>
        </p:nvSpPr>
        <p:spPr>
          <a:xfrm>
            <a:off x="4788024" y="6474822"/>
            <a:ext cx="2736304" cy="338554"/>
          </a:xfrm>
          <a:prstGeom prst="rect">
            <a:avLst/>
          </a:prstGeom>
          <a:noFill/>
        </p:spPr>
        <p:txBody>
          <a:bodyPr wrap="square" rtlCol="0">
            <a:spAutoFit/>
          </a:bodyPr>
          <a:lstStyle/>
          <a:p>
            <a:r>
              <a:rPr lang="en-US" altLang="zh-CN" sz="1600" b="1" dirty="0" smtClean="0"/>
              <a:t>——</a:t>
            </a:r>
            <a:r>
              <a:rPr lang="zh-CN" altLang="en-US" sz="1600" b="1" dirty="0" smtClean="0"/>
              <a:t>某人的报告透明片</a:t>
            </a:r>
            <a:endParaRPr lang="zh-CN" altLang="en-US" sz="1600" b="1" dirty="0"/>
          </a:p>
        </p:txBody>
      </p:sp>
    </p:spTree>
    <p:extLst>
      <p:ext uri="{BB962C8B-B14F-4D97-AF65-F5344CB8AC3E}">
        <p14:creationId xmlns:p14="http://schemas.microsoft.com/office/powerpoint/2010/main" val="28029401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58</a:t>
            </a:fld>
            <a:endParaRPr lang="en-US" altLang="zh-CN"/>
          </a:p>
        </p:txBody>
      </p:sp>
      <p:pic>
        <p:nvPicPr>
          <p:cNvPr id="5" name="图片 4"/>
          <p:cNvPicPr>
            <a:picLocks noChangeAspect="1"/>
          </p:cNvPicPr>
          <p:nvPr/>
        </p:nvPicPr>
        <p:blipFill>
          <a:blip r:embed="rId2"/>
          <a:stretch>
            <a:fillRect/>
          </a:stretch>
        </p:blipFill>
        <p:spPr>
          <a:xfrm>
            <a:off x="217439" y="2420888"/>
            <a:ext cx="8709121" cy="2889600"/>
          </a:xfrm>
          <a:prstGeom prst="rect">
            <a:avLst/>
          </a:prstGeom>
        </p:spPr>
      </p:pic>
      <p:sp>
        <p:nvSpPr>
          <p:cNvPr id="7" name="下箭头标注 6"/>
          <p:cNvSpPr/>
          <p:nvPr/>
        </p:nvSpPr>
        <p:spPr bwMode="auto">
          <a:xfrm>
            <a:off x="2411760" y="1628800"/>
            <a:ext cx="3600400" cy="1152128"/>
          </a:xfrm>
          <a:prstGeom prst="downArrowCallou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CN" altLang="en-US" sz="3200" b="0" i="0" u="none" strike="noStrike" cap="none" normalizeH="0" baseline="0" dirty="0" smtClean="0">
                <a:ln>
                  <a:noFill/>
                </a:ln>
                <a:solidFill>
                  <a:schemeClr val="tx1"/>
                </a:solidFill>
                <a:effectLst/>
                <a:latin typeface="华文中宋" panose="02010600040101010101" pitchFamily="2" charset="-122"/>
                <a:ea typeface="华文中宋" panose="02010600040101010101" pitchFamily="2" charset="-122"/>
              </a:rPr>
              <a:t>关注轻暗物质探测</a:t>
            </a:r>
          </a:p>
        </p:txBody>
      </p:sp>
    </p:spTree>
    <p:extLst>
      <p:ext uri="{BB962C8B-B14F-4D97-AF65-F5344CB8AC3E}">
        <p14:creationId xmlns:p14="http://schemas.microsoft.com/office/powerpoint/2010/main" val="121138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59</a:t>
            </a:fld>
            <a:endParaRPr lang="en-US" altLang="zh-CN"/>
          </a:p>
        </p:txBody>
      </p:sp>
      <p:pic>
        <p:nvPicPr>
          <p:cNvPr id="5" name="图片 4"/>
          <p:cNvPicPr>
            <a:picLocks noChangeAspect="1"/>
          </p:cNvPicPr>
          <p:nvPr/>
        </p:nvPicPr>
        <p:blipFill>
          <a:blip r:embed="rId2"/>
          <a:stretch>
            <a:fillRect/>
          </a:stretch>
        </p:blipFill>
        <p:spPr>
          <a:xfrm>
            <a:off x="1475656" y="17868"/>
            <a:ext cx="5760640" cy="4926608"/>
          </a:xfrm>
          <a:prstGeom prst="rect">
            <a:avLst/>
          </a:prstGeom>
        </p:spPr>
      </p:pic>
      <p:sp>
        <p:nvSpPr>
          <p:cNvPr id="6" name="文本框 5"/>
          <p:cNvSpPr txBox="1"/>
          <p:nvPr/>
        </p:nvSpPr>
        <p:spPr>
          <a:xfrm>
            <a:off x="2627784" y="4944476"/>
            <a:ext cx="5616624" cy="369332"/>
          </a:xfrm>
          <a:prstGeom prst="rect">
            <a:avLst/>
          </a:prstGeom>
          <a:noFill/>
        </p:spPr>
        <p:txBody>
          <a:bodyPr wrap="square" rtlCol="0">
            <a:spAutoFit/>
          </a:bodyPr>
          <a:lstStyle/>
          <a:p>
            <a:r>
              <a:rPr lang="en-US" altLang="zh-CN" sz="1800" b="0" i="1" dirty="0" smtClean="0"/>
              <a:t>From PANDAX group  </a:t>
            </a:r>
            <a:r>
              <a:rPr lang="en-US" altLang="zh-CN" i="1" dirty="0" smtClean="0"/>
              <a:t>Phys. Rev. Lett. 121. 021304</a:t>
            </a:r>
            <a:endParaRPr lang="zh-CN" altLang="en-US" sz="1800" b="0" i="1" dirty="0"/>
          </a:p>
        </p:txBody>
      </p:sp>
      <p:pic>
        <p:nvPicPr>
          <p:cNvPr id="7" name="图片 6"/>
          <p:cNvPicPr>
            <a:picLocks noChangeAspect="1"/>
          </p:cNvPicPr>
          <p:nvPr/>
        </p:nvPicPr>
        <p:blipFill>
          <a:blip r:embed="rId3"/>
          <a:stretch>
            <a:fillRect/>
          </a:stretch>
        </p:blipFill>
        <p:spPr>
          <a:xfrm>
            <a:off x="1187624" y="5668406"/>
            <a:ext cx="6872153" cy="808594"/>
          </a:xfrm>
          <a:prstGeom prst="rect">
            <a:avLst/>
          </a:prstGeom>
        </p:spPr>
      </p:pic>
      <p:sp>
        <p:nvSpPr>
          <p:cNvPr id="8" name="椭圆 7"/>
          <p:cNvSpPr/>
          <p:nvPr/>
        </p:nvSpPr>
        <p:spPr bwMode="auto">
          <a:xfrm>
            <a:off x="4427984" y="5668406"/>
            <a:ext cx="1584176" cy="80859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10" name="椭圆 9"/>
          <p:cNvSpPr/>
          <p:nvPr/>
        </p:nvSpPr>
        <p:spPr bwMode="auto">
          <a:xfrm>
            <a:off x="6228184" y="5661248"/>
            <a:ext cx="1584176" cy="80859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289447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9943872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60</a:t>
            </a:fld>
            <a:endParaRPr lang="en-US" altLang="zh-CN"/>
          </a:p>
        </p:txBody>
      </p:sp>
      <p:sp>
        <p:nvSpPr>
          <p:cNvPr id="5" name="标题 1"/>
          <p:cNvSpPr>
            <a:spLocks noGrp="1"/>
          </p:cNvSpPr>
          <p:nvPr>
            <p:ph type="title"/>
          </p:nvPr>
        </p:nvSpPr>
        <p:spPr>
          <a:xfrm>
            <a:off x="1043608" y="557808"/>
            <a:ext cx="7488832" cy="1143000"/>
          </a:xfrm>
        </p:spPr>
        <p:txBody>
          <a:bodyPr/>
          <a:lstStyle/>
          <a:p>
            <a:r>
              <a:rPr lang="en-US" altLang="zh-CN" b="1" dirty="0" smtClean="0">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WIMP</a:t>
            </a:r>
            <a:r>
              <a:rPr lang="zh-CN" altLang="en-US" b="1" dirty="0" smtClean="0">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探测信号中的轻暗物质</a:t>
            </a:r>
            <a:endParaRPr lang="zh-CN" altLang="en-US" b="1" dirty="0">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6" name="内容占位符 2"/>
          <p:cNvSpPr>
            <a:spLocks noGrp="1"/>
          </p:cNvSpPr>
          <p:nvPr>
            <p:ph idx="1"/>
          </p:nvPr>
        </p:nvSpPr>
        <p:spPr>
          <a:xfrm>
            <a:off x="1331640" y="1916832"/>
            <a:ext cx="6552728" cy="3672408"/>
          </a:xfrm>
        </p:spPr>
        <p:txBody>
          <a:bodyPr/>
          <a:lstStyle/>
          <a:p>
            <a:r>
              <a:rPr lang="zh-CN" altLang="en-US" b="1" dirty="0" smtClean="0">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其它信号</a:t>
            </a:r>
            <a:endParaRPr lang="en-US" altLang="zh-CN" b="1" dirty="0" smtClean="0">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0" indent="0">
              <a:buNone/>
            </a:pPr>
            <a:r>
              <a:rPr lang="zh-CN" altLang="en-US"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en-US" altLang="zh-CN"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1. </a:t>
            </a:r>
            <a:r>
              <a:rPr lang="zh-CN" altLang="en-US"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暗物质和电子散射</a:t>
            </a:r>
            <a:endParaRPr lang="en-US" altLang="zh-CN"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0" indent="0">
              <a:buNone/>
            </a:pPr>
            <a:r>
              <a:rPr lang="en-US" altLang="zh-CN"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2. </a:t>
            </a:r>
            <a:r>
              <a:rPr lang="en-US" altLang="zh-CN" sz="2800" b="1" dirty="0" err="1"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Migdal</a:t>
            </a:r>
            <a:r>
              <a:rPr lang="zh-CN" altLang="en-US"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效应</a:t>
            </a:r>
            <a:endParaRPr lang="en-US" altLang="zh-CN"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0" indent="0">
              <a:buNone/>
            </a:pPr>
            <a:r>
              <a:rPr lang="en-US" altLang="zh-CN" sz="280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en-US" altLang="zh-CN"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3. </a:t>
            </a:r>
            <a:r>
              <a:rPr lang="zh-CN" altLang="en-US"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韧致辐射</a:t>
            </a:r>
            <a:endParaRPr lang="en-US" altLang="zh-CN"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r>
              <a:rPr lang="zh-CN" altLang="en-US" b="1" dirty="0" smtClean="0">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奇异来源</a:t>
            </a:r>
            <a:endParaRPr lang="en-US" altLang="zh-CN" b="1" dirty="0" smtClean="0">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0" indent="0">
              <a:buNone/>
            </a:pPr>
            <a:r>
              <a:rPr lang="en-US" altLang="zh-CN" sz="280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en-US" altLang="zh-CN"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1. </a:t>
            </a:r>
            <a:r>
              <a:rPr lang="zh-CN" altLang="en-US"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暗物质宇宙线</a:t>
            </a:r>
            <a:endParaRPr lang="en-US" altLang="zh-CN"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0" indent="0">
              <a:buNone/>
            </a:pPr>
            <a:r>
              <a:rPr lang="en-US" altLang="zh-CN" sz="280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en-US" altLang="zh-CN"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2. </a:t>
            </a:r>
            <a:r>
              <a:rPr lang="zh-CN" altLang="en-US"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宇宙线大气簇射暗物质</a:t>
            </a:r>
            <a:r>
              <a:rPr lang="en-US" altLang="zh-CN" sz="2800" b="1" dirty="0" smtClean="0">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p>
        </p:txBody>
      </p:sp>
    </p:spTree>
    <p:extLst>
      <p:ext uri="{BB962C8B-B14F-4D97-AF65-F5344CB8AC3E}">
        <p14:creationId xmlns:p14="http://schemas.microsoft.com/office/powerpoint/2010/main" val="23949639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61</a:t>
            </a:fld>
            <a:endParaRPr lang="en-US" altLang="zh-CN"/>
          </a:p>
        </p:txBody>
      </p:sp>
      <p:pic>
        <p:nvPicPr>
          <p:cNvPr id="6" name="图片 5"/>
          <p:cNvPicPr>
            <a:picLocks noChangeAspect="1"/>
          </p:cNvPicPr>
          <p:nvPr/>
        </p:nvPicPr>
        <p:blipFill>
          <a:blip r:embed="rId2"/>
          <a:stretch>
            <a:fillRect/>
          </a:stretch>
        </p:blipFill>
        <p:spPr>
          <a:xfrm>
            <a:off x="1043608" y="476672"/>
            <a:ext cx="6881761" cy="3024000"/>
          </a:xfrm>
          <a:prstGeom prst="rect">
            <a:avLst/>
          </a:prstGeom>
        </p:spPr>
      </p:pic>
      <p:pic>
        <p:nvPicPr>
          <p:cNvPr id="2" name="图片 1"/>
          <p:cNvPicPr>
            <a:picLocks noChangeAspect="1"/>
          </p:cNvPicPr>
          <p:nvPr/>
        </p:nvPicPr>
        <p:blipFill>
          <a:blip r:embed="rId3"/>
          <a:stretch>
            <a:fillRect/>
          </a:stretch>
        </p:blipFill>
        <p:spPr>
          <a:xfrm>
            <a:off x="739271" y="3573016"/>
            <a:ext cx="6569033" cy="842930"/>
          </a:xfrm>
          <a:prstGeom prst="rect">
            <a:avLst/>
          </a:prstGeom>
        </p:spPr>
      </p:pic>
      <p:pic>
        <p:nvPicPr>
          <p:cNvPr id="3" name="图片 2"/>
          <p:cNvPicPr>
            <a:picLocks noChangeAspect="1"/>
          </p:cNvPicPr>
          <p:nvPr/>
        </p:nvPicPr>
        <p:blipFill>
          <a:blip r:embed="rId4"/>
          <a:stretch>
            <a:fillRect/>
          </a:stretch>
        </p:blipFill>
        <p:spPr>
          <a:xfrm>
            <a:off x="663219" y="5218861"/>
            <a:ext cx="3832729" cy="840050"/>
          </a:xfrm>
          <a:prstGeom prst="rect">
            <a:avLst/>
          </a:prstGeom>
        </p:spPr>
      </p:pic>
      <p:sp>
        <p:nvSpPr>
          <p:cNvPr id="7" name="椭圆 6"/>
          <p:cNvSpPr/>
          <p:nvPr/>
        </p:nvSpPr>
        <p:spPr bwMode="auto">
          <a:xfrm>
            <a:off x="431540" y="1988840"/>
            <a:ext cx="324036" cy="360040"/>
          </a:xfrm>
          <a:prstGeom prst="ellipse">
            <a:avLst/>
          </a:prstGeom>
          <a:gradFill>
            <a:gsLst>
              <a:gs pos="0">
                <a:srgbClr val="000066"/>
              </a:gs>
              <a:gs pos="94495">
                <a:schemeClr val="tx1"/>
              </a:gs>
              <a:gs pos="0">
                <a:schemeClr val="bg1"/>
              </a:gs>
            </a:gsLst>
            <a:path path="shape">
              <a:fillToRect l="50000" t="50000" r="50000" b="50000"/>
            </a:path>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cxnSp>
        <p:nvCxnSpPr>
          <p:cNvPr id="8" name="直接箭头连接符 7"/>
          <p:cNvCxnSpPr/>
          <p:nvPr/>
        </p:nvCxnSpPr>
        <p:spPr bwMode="auto">
          <a:xfrm>
            <a:off x="771881" y="2204864"/>
            <a:ext cx="703775"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9" name="直接箭头连接符 8"/>
          <p:cNvCxnSpPr/>
          <p:nvPr/>
        </p:nvCxnSpPr>
        <p:spPr bwMode="auto">
          <a:xfrm flipV="1">
            <a:off x="7236296" y="598512"/>
            <a:ext cx="648072" cy="64807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1" name="椭圆 10"/>
          <p:cNvSpPr/>
          <p:nvPr/>
        </p:nvSpPr>
        <p:spPr bwMode="auto">
          <a:xfrm>
            <a:off x="6948264" y="1196752"/>
            <a:ext cx="324036" cy="360040"/>
          </a:xfrm>
          <a:prstGeom prst="ellipse">
            <a:avLst/>
          </a:prstGeom>
          <a:gradFill>
            <a:gsLst>
              <a:gs pos="0">
                <a:srgbClr val="000066"/>
              </a:gs>
              <a:gs pos="94495">
                <a:schemeClr val="tx1"/>
              </a:gs>
              <a:gs pos="0">
                <a:schemeClr val="bg1"/>
              </a:gs>
            </a:gsLst>
            <a:path path="shape">
              <a:fillToRect l="50000" t="50000" r="50000" b="50000"/>
            </a:path>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12" name="Rectangle 12"/>
          <p:cNvSpPr>
            <a:spLocks noChangeArrowheads="1"/>
          </p:cNvSpPr>
          <p:nvPr/>
        </p:nvSpPr>
        <p:spPr bwMode="auto">
          <a:xfrm>
            <a:off x="2627784" y="166584"/>
            <a:ext cx="3534025" cy="584775"/>
          </a:xfrm>
          <a:prstGeom prst="rect">
            <a:avLst/>
          </a:prstGeom>
          <a:noFill/>
          <a:ln w="9525">
            <a:noFill/>
            <a:miter lim="800000"/>
            <a:headEnd/>
            <a:tailEnd/>
          </a:ln>
        </p:spPr>
        <p:txBody>
          <a:bodyPr wrap="square">
            <a:spAutoFit/>
          </a:bodyPr>
          <a:lstStyle/>
          <a:p>
            <a:pPr algn="ctr"/>
            <a:r>
              <a:rPr lang="zh-CN" altLang="en-US" sz="3200" b="1" dirty="0" smtClean="0">
                <a:solidFill>
                  <a:srgbClr val="C00000"/>
                </a:solidFill>
              </a:rPr>
              <a:t>电子反冲过程</a:t>
            </a:r>
            <a:endParaRPr lang="en-US" altLang="zh-CN" sz="3200" b="1" dirty="0">
              <a:solidFill>
                <a:srgbClr val="C00000"/>
              </a:solidFill>
            </a:endParaRPr>
          </a:p>
        </p:txBody>
      </p:sp>
      <p:grpSp>
        <p:nvGrpSpPr>
          <p:cNvPr id="16" name="组合 15"/>
          <p:cNvGrpSpPr/>
          <p:nvPr/>
        </p:nvGrpSpPr>
        <p:grpSpPr>
          <a:xfrm>
            <a:off x="4716016" y="4365104"/>
            <a:ext cx="3456384" cy="2307138"/>
            <a:chOff x="4716016" y="4365104"/>
            <a:chExt cx="3456384" cy="2307138"/>
          </a:xfrm>
        </p:grpSpPr>
        <p:pic>
          <p:nvPicPr>
            <p:cNvPr id="13" name="图片 12"/>
            <p:cNvPicPr>
              <a:picLocks noChangeAspect="1"/>
            </p:cNvPicPr>
            <p:nvPr/>
          </p:nvPicPr>
          <p:blipFill>
            <a:blip r:embed="rId5"/>
            <a:stretch>
              <a:fillRect/>
            </a:stretch>
          </p:blipFill>
          <p:spPr>
            <a:xfrm>
              <a:off x="4788024" y="4609004"/>
              <a:ext cx="3384376" cy="2063238"/>
            </a:xfrm>
            <a:prstGeom prst="rect">
              <a:avLst/>
            </a:prstGeom>
          </p:spPr>
        </p:pic>
        <p:cxnSp>
          <p:nvCxnSpPr>
            <p:cNvPr id="15" name="直接箭头连接符 14"/>
            <p:cNvCxnSpPr/>
            <p:nvPr/>
          </p:nvCxnSpPr>
          <p:spPr bwMode="auto">
            <a:xfrm flipH="1" flipV="1">
              <a:off x="4716016" y="4365104"/>
              <a:ext cx="288032" cy="38937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5" name="椭圆 4"/>
          <p:cNvSpPr/>
          <p:nvPr/>
        </p:nvSpPr>
        <p:spPr bwMode="auto">
          <a:xfrm>
            <a:off x="3563888" y="3717032"/>
            <a:ext cx="1368152" cy="698914"/>
          </a:xfrm>
          <a:prstGeom prst="ellipse">
            <a:avLst/>
          </a:prstGeom>
          <a:solidFill>
            <a:srgbClr val="FF00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372739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62</a:t>
            </a:fld>
            <a:endParaRPr lang="en-US" altLang="zh-CN"/>
          </a:p>
        </p:txBody>
      </p:sp>
      <p:grpSp>
        <p:nvGrpSpPr>
          <p:cNvPr id="7" name="组合 6"/>
          <p:cNvGrpSpPr/>
          <p:nvPr/>
        </p:nvGrpSpPr>
        <p:grpSpPr>
          <a:xfrm>
            <a:off x="1403648" y="4149080"/>
            <a:ext cx="6627616" cy="1872208"/>
            <a:chOff x="1331640" y="620688"/>
            <a:chExt cx="6627616" cy="1872208"/>
          </a:xfrm>
        </p:grpSpPr>
        <p:pic>
          <p:nvPicPr>
            <p:cNvPr id="5" name="图片 4"/>
            <p:cNvPicPr>
              <a:picLocks noChangeAspect="1"/>
            </p:cNvPicPr>
            <p:nvPr/>
          </p:nvPicPr>
          <p:blipFill>
            <a:blip r:embed="rId2"/>
            <a:stretch>
              <a:fillRect/>
            </a:stretch>
          </p:blipFill>
          <p:spPr>
            <a:xfrm>
              <a:off x="1331640" y="620688"/>
              <a:ext cx="6627616" cy="1872208"/>
            </a:xfrm>
            <a:prstGeom prst="rect">
              <a:avLst/>
            </a:prstGeom>
          </p:spPr>
        </p:pic>
        <p:sp>
          <p:nvSpPr>
            <p:cNvPr id="6" name="矩形 5"/>
            <p:cNvSpPr/>
            <p:nvPr/>
          </p:nvSpPr>
          <p:spPr bwMode="auto">
            <a:xfrm>
              <a:off x="7308304" y="1772816"/>
              <a:ext cx="504056"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grpSp>
      <p:pic>
        <p:nvPicPr>
          <p:cNvPr id="8" name="图片 7"/>
          <p:cNvPicPr>
            <a:picLocks noChangeAspect="1"/>
          </p:cNvPicPr>
          <p:nvPr/>
        </p:nvPicPr>
        <p:blipFill>
          <a:blip r:embed="rId3"/>
          <a:stretch>
            <a:fillRect/>
          </a:stretch>
        </p:blipFill>
        <p:spPr>
          <a:xfrm>
            <a:off x="1259632" y="172365"/>
            <a:ext cx="6336704" cy="3863084"/>
          </a:xfrm>
          <a:prstGeom prst="rect">
            <a:avLst/>
          </a:prstGeom>
        </p:spPr>
      </p:pic>
    </p:spTree>
    <p:extLst>
      <p:ext uri="{BB962C8B-B14F-4D97-AF65-F5344CB8AC3E}">
        <p14:creationId xmlns:p14="http://schemas.microsoft.com/office/powerpoint/2010/main" val="23784982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6300190" y="3789040"/>
            <a:ext cx="2245569" cy="504056"/>
          </a:xfrm>
          <a:prstGeom prst="rect">
            <a:avLst/>
          </a:prstGeom>
        </p:spPr>
      </p:pic>
      <p:pic>
        <p:nvPicPr>
          <p:cNvPr id="14" name="图片 13"/>
          <p:cNvPicPr>
            <a:picLocks noChangeAspect="1"/>
          </p:cNvPicPr>
          <p:nvPr/>
        </p:nvPicPr>
        <p:blipFill>
          <a:blip r:embed="rId3"/>
          <a:stretch>
            <a:fillRect/>
          </a:stretch>
        </p:blipFill>
        <p:spPr>
          <a:xfrm>
            <a:off x="6046529" y="4284020"/>
            <a:ext cx="2499230" cy="1017188"/>
          </a:xfrm>
          <a:prstGeom prst="rect">
            <a:avLst/>
          </a:prstGeom>
        </p:spPr>
      </p:pic>
      <p:pic>
        <p:nvPicPr>
          <p:cNvPr id="5" name="图片 4"/>
          <p:cNvPicPr>
            <a:picLocks noChangeAspect="1"/>
          </p:cNvPicPr>
          <p:nvPr/>
        </p:nvPicPr>
        <p:blipFill>
          <a:blip r:embed="rId4"/>
          <a:stretch>
            <a:fillRect/>
          </a:stretch>
        </p:blipFill>
        <p:spPr>
          <a:xfrm>
            <a:off x="2823984" y="898849"/>
            <a:ext cx="3082294" cy="648072"/>
          </a:xfrm>
          <a:prstGeom prst="rect">
            <a:avLst/>
          </a:prstGeom>
        </p:spPr>
      </p:pic>
      <p:pic>
        <p:nvPicPr>
          <p:cNvPr id="6" name="图片 5"/>
          <p:cNvPicPr>
            <a:picLocks noChangeAspect="1"/>
          </p:cNvPicPr>
          <p:nvPr/>
        </p:nvPicPr>
        <p:blipFill>
          <a:blip r:embed="rId5"/>
          <a:stretch>
            <a:fillRect/>
          </a:stretch>
        </p:blipFill>
        <p:spPr>
          <a:xfrm>
            <a:off x="2348907" y="2132856"/>
            <a:ext cx="4032448" cy="1145751"/>
          </a:xfrm>
          <a:prstGeom prst="rect">
            <a:avLst/>
          </a:prstGeom>
        </p:spPr>
      </p:pic>
      <p:pic>
        <p:nvPicPr>
          <p:cNvPr id="7" name="图片 6"/>
          <p:cNvPicPr>
            <a:picLocks noChangeAspect="1"/>
          </p:cNvPicPr>
          <p:nvPr/>
        </p:nvPicPr>
        <p:blipFill>
          <a:blip r:embed="rId6"/>
          <a:stretch>
            <a:fillRect/>
          </a:stretch>
        </p:blipFill>
        <p:spPr>
          <a:xfrm>
            <a:off x="2100117" y="4149080"/>
            <a:ext cx="3499588" cy="864096"/>
          </a:xfrm>
          <a:prstGeom prst="rect">
            <a:avLst/>
          </a:prstGeom>
        </p:spPr>
      </p:pic>
      <p:sp>
        <p:nvSpPr>
          <p:cNvPr id="9" name="Rectangle 12"/>
          <p:cNvSpPr>
            <a:spLocks noChangeArrowheads="1"/>
          </p:cNvSpPr>
          <p:nvPr/>
        </p:nvSpPr>
        <p:spPr bwMode="auto">
          <a:xfrm>
            <a:off x="251520" y="188640"/>
            <a:ext cx="7056784" cy="584775"/>
          </a:xfrm>
          <a:prstGeom prst="rect">
            <a:avLst/>
          </a:prstGeom>
          <a:noFill/>
          <a:ln w="9525">
            <a:noFill/>
            <a:miter lim="800000"/>
            <a:headEnd/>
            <a:tailEnd/>
          </a:ln>
        </p:spPr>
        <p:txBody>
          <a:bodyPr wrap="square">
            <a:spAutoFit/>
          </a:bodyPr>
          <a:lstStyle/>
          <a:p>
            <a:r>
              <a:rPr lang="en-US" altLang="zh-CN" sz="3200" b="1" dirty="0" smtClean="0">
                <a:solidFill>
                  <a:srgbClr val="C00000"/>
                </a:solidFill>
              </a:rPr>
              <a:t>1.</a:t>
            </a:r>
            <a:r>
              <a:rPr lang="zh-CN" altLang="en-US" sz="3200" b="1" dirty="0" smtClean="0">
                <a:solidFill>
                  <a:srgbClr val="C00000"/>
                </a:solidFill>
              </a:rPr>
              <a:t>反冲能量量子化之后按照二项式分布</a:t>
            </a:r>
            <a:endParaRPr lang="en-US" altLang="zh-CN" sz="3200" b="1" dirty="0">
              <a:solidFill>
                <a:srgbClr val="C00000"/>
              </a:solidFill>
            </a:endParaRPr>
          </a:p>
        </p:txBody>
      </p:sp>
      <p:sp>
        <p:nvSpPr>
          <p:cNvPr id="10" name="Rectangle 12"/>
          <p:cNvSpPr>
            <a:spLocks noChangeArrowheads="1"/>
          </p:cNvSpPr>
          <p:nvPr/>
        </p:nvSpPr>
        <p:spPr bwMode="auto">
          <a:xfrm>
            <a:off x="251520" y="1556792"/>
            <a:ext cx="7056784" cy="584775"/>
          </a:xfrm>
          <a:prstGeom prst="rect">
            <a:avLst/>
          </a:prstGeom>
          <a:noFill/>
          <a:ln w="9525">
            <a:noFill/>
            <a:miter lim="800000"/>
            <a:headEnd/>
            <a:tailEnd/>
          </a:ln>
        </p:spPr>
        <p:txBody>
          <a:bodyPr wrap="square">
            <a:spAutoFit/>
          </a:bodyPr>
          <a:lstStyle/>
          <a:p>
            <a:r>
              <a:rPr lang="en-US" altLang="zh-CN" sz="3200" b="1" dirty="0" smtClean="0">
                <a:solidFill>
                  <a:srgbClr val="C00000"/>
                </a:solidFill>
              </a:rPr>
              <a:t>2.</a:t>
            </a:r>
            <a:r>
              <a:rPr lang="zh-CN" altLang="en-US" sz="3200" b="1" dirty="0" smtClean="0">
                <a:solidFill>
                  <a:srgbClr val="C00000"/>
                </a:solidFill>
              </a:rPr>
              <a:t>量子数分为电离量子数和激发量子数</a:t>
            </a:r>
            <a:endParaRPr lang="en-US" altLang="zh-CN" sz="3200" b="1" dirty="0">
              <a:solidFill>
                <a:srgbClr val="C00000"/>
              </a:solidFill>
            </a:endParaRPr>
          </a:p>
        </p:txBody>
      </p:sp>
      <p:sp>
        <p:nvSpPr>
          <p:cNvPr id="11" name="Rectangle 12"/>
          <p:cNvSpPr>
            <a:spLocks noChangeArrowheads="1"/>
          </p:cNvSpPr>
          <p:nvPr/>
        </p:nvSpPr>
        <p:spPr bwMode="auto">
          <a:xfrm>
            <a:off x="251520" y="3356992"/>
            <a:ext cx="7056784" cy="584775"/>
          </a:xfrm>
          <a:prstGeom prst="rect">
            <a:avLst/>
          </a:prstGeom>
          <a:noFill/>
          <a:ln w="9525">
            <a:noFill/>
            <a:miter lim="800000"/>
            <a:headEnd/>
            <a:tailEnd/>
          </a:ln>
        </p:spPr>
        <p:txBody>
          <a:bodyPr wrap="square">
            <a:spAutoFit/>
          </a:bodyPr>
          <a:lstStyle/>
          <a:p>
            <a:r>
              <a:rPr lang="en-US" altLang="zh-CN" sz="3200" b="1" dirty="0" smtClean="0">
                <a:solidFill>
                  <a:srgbClr val="C00000"/>
                </a:solidFill>
              </a:rPr>
              <a:t>3.</a:t>
            </a:r>
            <a:r>
              <a:rPr lang="zh-CN" altLang="en-US" sz="3200" b="1" dirty="0" smtClean="0">
                <a:solidFill>
                  <a:srgbClr val="C00000"/>
                </a:solidFill>
              </a:rPr>
              <a:t>电离量子数又分为电子数和光子数</a:t>
            </a:r>
            <a:endParaRPr lang="en-US" altLang="zh-CN" sz="3200" b="1" dirty="0">
              <a:solidFill>
                <a:srgbClr val="C00000"/>
              </a:solidFill>
            </a:endParaRPr>
          </a:p>
        </p:txBody>
      </p:sp>
      <p:sp>
        <p:nvSpPr>
          <p:cNvPr id="12" name="Rectangle 12"/>
          <p:cNvSpPr>
            <a:spLocks noChangeArrowheads="1"/>
          </p:cNvSpPr>
          <p:nvPr/>
        </p:nvSpPr>
        <p:spPr bwMode="auto">
          <a:xfrm>
            <a:off x="251520" y="5220489"/>
            <a:ext cx="8784976" cy="584775"/>
          </a:xfrm>
          <a:prstGeom prst="rect">
            <a:avLst/>
          </a:prstGeom>
          <a:noFill/>
          <a:ln w="9525">
            <a:noFill/>
            <a:miter lim="800000"/>
            <a:headEnd/>
            <a:tailEnd/>
          </a:ln>
        </p:spPr>
        <p:txBody>
          <a:bodyPr wrap="square">
            <a:spAutoFit/>
          </a:bodyPr>
          <a:lstStyle/>
          <a:p>
            <a:r>
              <a:rPr lang="en-US" altLang="zh-CN" sz="3200" b="1" dirty="0" smtClean="0">
                <a:solidFill>
                  <a:srgbClr val="C00000"/>
                </a:solidFill>
              </a:rPr>
              <a:t>4.</a:t>
            </a:r>
            <a:r>
              <a:rPr lang="zh-CN" altLang="en-US" sz="3200" b="1" dirty="0" smtClean="0">
                <a:solidFill>
                  <a:srgbClr val="C00000"/>
                </a:solidFill>
              </a:rPr>
              <a:t>电离电子数到达</a:t>
            </a:r>
            <a:r>
              <a:rPr lang="en-US" altLang="zh-CN" sz="3200" b="1" dirty="0" smtClean="0">
                <a:solidFill>
                  <a:srgbClr val="C00000"/>
                </a:solidFill>
              </a:rPr>
              <a:t>S2</a:t>
            </a:r>
            <a:r>
              <a:rPr lang="zh-CN" altLang="en-US" sz="3200" b="1" dirty="0" smtClean="0">
                <a:solidFill>
                  <a:srgbClr val="C00000"/>
                </a:solidFill>
              </a:rPr>
              <a:t>后按照高斯分布产生光电子</a:t>
            </a:r>
            <a:endParaRPr lang="en-US" altLang="zh-CN" sz="3200" b="1" dirty="0">
              <a:solidFill>
                <a:srgbClr val="C00000"/>
              </a:solidFill>
            </a:endParaRPr>
          </a:p>
        </p:txBody>
      </p:sp>
      <p:pic>
        <p:nvPicPr>
          <p:cNvPr id="13" name="图片 12"/>
          <p:cNvPicPr>
            <a:picLocks noChangeAspect="1"/>
          </p:cNvPicPr>
          <p:nvPr/>
        </p:nvPicPr>
        <p:blipFill>
          <a:blip r:embed="rId7"/>
          <a:stretch>
            <a:fillRect/>
          </a:stretch>
        </p:blipFill>
        <p:spPr>
          <a:xfrm>
            <a:off x="1955056" y="5875592"/>
            <a:ext cx="4432320" cy="681600"/>
          </a:xfrm>
          <a:prstGeom prst="rect">
            <a:avLst/>
          </a:prstGeom>
        </p:spPr>
      </p:pic>
    </p:spTree>
    <p:extLst>
      <p:ext uri="{BB962C8B-B14F-4D97-AF65-F5344CB8AC3E}">
        <p14:creationId xmlns:p14="http://schemas.microsoft.com/office/powerpoint/2010/main" val="33446675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64</a:t>
            </a:fld>
            <a:endParaRPr lang="en-US" altLang="zh-CN"/>
          </a:p>
        </p:txBody>
      </p:sp>
      <p:pic>
        <p:nvPicPr>
          <p:cNvPr id="5" name="图片 4"/>
          <p:cNvPicPr>
            <a:picLocks noChangeAspect="1"/>
          </p:cNvPicPr>
          <p:nvPr/>
        </p:nvPicPr>
        <p:blipFill>
          <a:blip r:embed="rId2"/>
          <a:stretch>
            <a:fillRect/>
          </a:stretch>
        </p:blipFill>
        <p:spPr>
          <a:xfrm>
            <a:off x="207386" y="526179"/>
            <a:ext cx="4148590" cy="4104456"/>
          </a:xfrm>
          <a:prstGeom prst="rect">
            <a:avLst/>
          </a:prstGeom>
        </p:spPr>
      </p:pic>
      <p:pic>
        <p:nvPicPr>
          <p:cNvPr id="6" name="图片 5"/>
          <p:cNvPicPr>
            <a:picLocks noChangeAspect="1"/>
          </p:cNvPicPr>
          <p:nvPr/>
        </p:nvPicPr>
        <p:blipFill>
          <a:blip r:embed="rId3"/>
          <a:stretch>
            <a:fillRect/>
          </a:stretch>
        </p:blipFill>
        <p:spPr>
          <a:xfrm>
            <a:off x="4355976" y="434152"/>
            <a:ext cx="4626720" cy="6163200"/>
          </a:xfrm>
          <a:prstGeom prst="rect">
            <a:avLst/>
          </a:prstGeom>
        </p:spPr>
      </p:pic>
      <p:sp>
        <p:nvSpPr>
          <p:cNvPr id="7" name="直角上箭头 6"/>
          <p:cNvSpPr/>
          <p:nvPr/>
        </p:nvSpPr>
        <p:spPr bwMode="auto">
          <a:xfrm rot="5400000">
            <a:off x="2699792" y="4413507"/>
            <a:ext cx="1188132" cy="1764196"/>
          </a:xfrm>
          <a:prstGeom prst="bentUpArrow">
            <a:avLst>
              <a:gd name="adj1" fmla="val 13631"/>
              <a:gd name="adj2" fmla="val 25000"/>
              <a:gd name="adj3" fmla="val 25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8" name="Rectangle 12"/>
          <p:cNvSpPr>
            <a:spLocks noChangeArrowheads="1"/>
          </p:cNvSpPr>
          <p:nvPr/>
        </p:nvSpPr>
        <p:spPr bwMode="auto">
          <a:xfrm>
            <a:off x="944880" y="6010555"/>
            <a:ext cx="3534025"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电离电子到光电子</a:t>
            </a:r>
            <a:endParaRPr lang="en-US" altLang="zh-CN" sz="3200" b="1" dirty="0">
              <a:solidFill>
                <a:srgbClr val="C00000"/>
              </a:solidFill>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4725144"/>
            <a:ext cx="2018286" cy="1008112"/>
          </a:xfrm>
          <a:prstGeom prst="rect">
            <a:avLst/>
          </a:prstGeom>
        </p:spPr>
      </p:pic>
      <p:sp>
        <p:nvSpPr>
          <p:cNvPr id="2" name="文本框 1"/>
          <p:cNvSpPr txBox="1"/>
          <p:nvPr/>
        </p:nvSpPr>
        <p:spPr>
          <a:xfrm>
            <a:off x="4658925" y="6474822"/>
            <a:ext cx="4449579" cy="338554"/>
          </a:xfrm>
          <a:prstGeom prst="rect">
            <a:avLst/>
          </a:prstGeom>
          <a:noFill/>
        </p:spPr>
        <p:txBody>
          <a:bodyPr wrap="square" rtlCol="0">
            <a:spAutoFit/>
          </a:bodyPr>
          <a:lstStyle/>
          <a:p>
            <a:r>
              <a:rPr lang="en-US" altLang="zh-CN" sz="1600" dirty="0" smtClean="0"/>
              <a:t>From R. </a:t>
            </a:r>
            <a:r>
              <a:rPr lang="en-US" altLang="zh-CN" sz="1600" dirty="0" err="1" smtClean="0"/>
              <a:t>Essig</a:t>
            </a:r>
            <a:r>
              <a:rPr lang="en-US" altLang="zh-CN" sz="1600" dirty="0" smtClean="0"/>
              <a:t> … Phys. Rev. D 96. 043017</a:t>
            </a:r>
            <a:endParaRPr lang="zh-CN" altLang="en-US" sz="1600" dirty="0"/>
          </a:p>
        </p:txBody>
      </p:sp>
    </p:spTree>
    <p:extLst>
      <p:ext uri="{BB962C8B-B14F-4D97-AF65-F5344CB8AC3E}">
        <p14:creationId xmlns:p14="http://schemas.microsoft.com/office/powerpoint/2010/main" val="11771909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65</a:t>
            </a:fld>
            <a:endParaRPr lang="en-US" altLang="zh-CN"/>
          </a:p>
        </p:txBody>
      </p:sp>
      <p:pic>
        <p:nvPicPr>
          <p:cNvPr id="5" name="图片 4"/>
          <p:cNvPicPr>
            <a:picLocks noChangeAspect="1"/>
          </p:cNvPicPr>
          <p:nvPr/>
        </p:nvPicPr>
        <p:blipFill>
          <a:blip r:embed="rId2"/>
          <a:stretch>
            <a:fillRect/>
          </a:stretch>
        </p:blipFill>
        <p:spPr>
          <a:xfrm>
            <a:off x="4162080" y="116632"/>
            <a:ext cx="4981920" cy="6370537"/>
          </a:xfrm>
          <a:prstGeom prst="rect">
            <a:avLst/>
          </a:prstGeom>
        </p:spPr>
      </p:pic>
      <p:pic>
        <p:nvPicPr>
          <p:cNvPr id="6" name="图片 5"/>
          <p:cNvPicPr>
            <a:picLocks noChangeAspect="1"/>
          </p:cNvPicPr>
          <p:nvPr/>
        </p:nvPicPr>
        <p:blipFill>
          <a:blip r:embed="rId3"/>
          <a:stretch>
            <a:fillRect/>
          </a:stretch>
        </p:blipFill>
        <p:spPr>
          <a:xfrm>
            <a:off x="129364" y="565248"/>
            <a:ext cx="4017373" cy="2575720"/>
          </a:xfrm>
          <a:prstGeom prst="rect">
            <a:avLst/>
          </a:prstGeom>
        </p:spPr>
      </p:pic>
      <p:sp>
        <p:nvSpPr>
          <p:cNvPr id="7" name="Rectangle 12"/>
          <p:cNvSpPr>
            <a:spLocks noChangeArrowheads="1"/>
          </p:cNvSpPr>
          <p:nvPr/>
        </p:nvSpPr>
        <p:spPr bwMode="auto">
          <a:xfrm>
            <a:off x="461911" y="3933056"/>
            <a:ext cx="3534025" cy="1077218"/>
          </a:xfrm>
          <a:prstGeom prst="rect">
            <a:avLst/>
          </a:prstGeom>
          <a:noFill/>
          <a:ln w="9525">
            <a:noFill/>
            <a:miter lim="800000"/>
            <a:headEnd/>
            <a:tailEnd/>
          </a:ln>
        </p:spPr>
        <p:txBody>
          <a:bodyPr wrap="square">
            <a:spAutoFit/>
          </a:bodyPr>
          <a:lstStyle/>
          <a:p>
            <a:r>
              <a:rPr lang="zh-CN" altLang="en-US" sz="3200" b="1" dirty="0" smtClean="0">
                <a:solidFill>
                  <a:srgbClr val="C00000"/>
                </a:solidFill>
              </a:rPr>
              <a:t>电子反冲对暗物质截面和质量的限制</a:t>
            </a:r>
            <a:endParaRPr lang="en-US" altLang="zh-CN" sz="3200" b="1" dirty="0">
              <a:solidFill>
                <a:srgbClr val="C00000"/>
              </a:solidFill>
            </a:endParaRPr>
          </a:p>
        </p:txBody>
      </p:sp>
      <p:sp>
        <p:nvSpPr>
          <p:cNvPr id="8" name="文本框 7"/>
          <p:cNvSpPr txBox="1"/>
          <p:nvPr/>
        </p:nvSpPr>
        <p:spPr>
          <a:xfrm>
            <a:off x="4658925" y="6546830"/>
            <a:ext cx="4449579" cy="338554"/>
          </a:xfrm>
          <a:prstGeom prst="rect">
            <a:avLst/>
          </a:prstGeom>
          <a:noFill/>
        </p:spPr>
        <p:txBody>
          <a:bodyPr wrap="square" rtlCol="0">
            <a:spAutoFit/>
          </a:bodyPr>
          <a:lstStyle/>
          <a:p>
            <a:r>
              <a:rPr lang="en-US" altLang="zh-CN" sz="1600" dirty="0" smtClean="0"/>
              <a:t>From R. </a:t>
            </a:r>
            <a:r>
              <a:rPr lang="en-US" altLang="zh-CN" sz="1600" dirty="0" err="1" smtClean="0"/>
              <a:t>Essig</a:t>
            </a:r>
            <a:r>
              <a:rPr lang="en-US" altLang="zh-CN" sz="1600" dirty="0" smtClean="0"/>
              <a:t> … Phys. Rev. D 96. 043017</a:t>
            </a:r>
            <a:endParaRPr lang="zh-CN" altLang="en-US" sz="1600" dirty="0"/>
          </a:p>
        </p:txBody>
      </p:sp>
    </p:spTree>
    <p:extLst>
      <p:ext uri="{BB962C8B-B14F-4D97-AF65-F5344CB8AC3E}">
        <p14:creationId xmlns:p14="http://schemas.microsoft.com/office/powerpoint/2010/main" val="10104380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66</a:t>
            </a:fld>
            <a:endParaRPr lang="en-US" altLang="zh-CN"/>
          </a:p>
        </p:txBody>
      </p:sp>
      <p:pic>
        <p:nvPicPr>
          <p:cNvPr id="5" name="图片 4"/>
          <p:cNvPicPr>
            <a:picLocks noChangeAspect="1"/>
          </p:cNvPicPr>
          <p:nvPr/>
        </p:nvPicPr>
        <p:blipFill>
          <a:blip r:embed="rId2"/>
          <a:stretch>
            <a:fillRect/>
          </a:stretch>
        </p:blipFill>
        <p:spPr>
          <a:xfrm>
            <a:off x="36512" y="-27384"/>
            <a:ext cx="9144000" cy="3104444"/>
          </a:xfrm>
          <a:prstGeom prst="rect">
            <a:avLst/>
          </a:prstGeom>
        </p:spPr>
      </p:pic>
      <p:sp>
        <p:nvSpPr>
          <p:cNvPr id="6" name="Rectangle 12"/>
          <p:cNvSpPr>
            <a:spLocks noChangeArrowheads="1"/>
          </p:cNvSpPr>
          <p:nvPr/>
        </p:nvSpPr>
        <p:spPr bwMode="auto">
          <a:xfrm>
            <a:off x="179512" y="3161846"/>
            <a:ext cx="2962522"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自旋依赖截面</a:t>
            </a:r>
            <a:endParaRPr lang="en-US" altLang="zh-CN" sz="3200" b="1" dirty="0">
              <a:solidFill>
                <a:srgbClr val="C00000"/>
              </a:solidFill>
            </a:endParaRPr>
          </a:p>
        </p:txBody>
      </p:sp>
      <p:pic>
        <p:nvPicPr>
          <p:cNvPr id="8" name="图片 7"/>
          <p:cNvPicPr>
            <a:picLocks noChangeAspect="1"/>
          </p:cNvPicPr>
          <p:nvPr/>
        </p:nvPicPr>
        <p:blipFill>
          <a:blip r:embed="rId3"/>
          <a:stretch>
            <a:fillRect/>
          </a:stretch>
        </p:blipFill>
        <p:spPr>
          <a:xfrm>
            <a:off x="489561" y="3746620"/>
            <a:ext cx="7708091" cy="3111379"/>
          </a:xfrm>
          <a:prstGeom prst="rect">
            <a:avLst/>
          </a:prstGeom>
        </p:spPr>
      </p:pic>
      <p:sp>
        <p:nvSpPr>
          <p:cNvPr id="2" name="文本框 1"/>
          <p:cNvSpPr txBox="1"/>
          <p:nvPr/>
        </p:nvSpPr>
        <p:spPr>
          <a:xfrm>
            <a:off x="6156177" y="3284984"/>
            <a:ext cx="2736304" cy="369332"/>
          </a:xfrm>
          <a:prstGeom prst="rect">
            <a:avLst/>
          </a:prstGeom>
          <a:noFill/>
        </p:spPr>
        <p:txBody>
          <a:bodyPr wrap="square" rtlCol="0">
            <a:spAutoFit/>
          </a:bodyPr>
          <a:lstStyle/>
          <a:p>
            <a:r>
              <a:rPr lang="en-US" altLang="zh-CN" dirty="0" smtClean="0"/>
              <a:t>From arXiv:2106.16214</a:t>
            </a:r>
            <a:endParaRPr lang="zh-CN" altLang="en-US" dirty="0"/>
          </a:p>
        </p:txBody>
      </p:sp>
      <p:grpSp>
        <p:nvGrpSpPr>
          <p:cNvPr id="11" name="组合 10"/>
          <p:cNvGrpSpPr/>
          <p:nvPr/>
        </p:nvGrpSpPr>
        <p:grpSpPr>
          <a:xfrm>
            <a:off x="3066202" y="3115444"/>
            <a:ext cx="2729934" cy="631176"/>
            <a:chOff x="3066202" y="3115444"/>
            <a:chExt cx="2729934" cy="631176"/>
          </a:xfrm>
        </p:grpSpPr>
        <p:grpSp>
          <p:nvGrpSpPr>
            <p:cNvPr id="9" name="组合 8"/>
            <p:cNvGrpSpPr/>
            <p:nvPr/>
          </p:nvGrpSpPr>
          <p:grpSpPr>
            <a:xfrm>
              <a:off x="3066202" y="3115444"/>
              <a:ext cx="2657926" cy="631176"/>
              <a:chOff x="3066202" y="3115444"/>
              <a:chExt cx="2657926" cy="631176"/>
            </a:xfrm>
          </p:grpSpPr>
          <p:pic>
            <p:nvPicPr>
              <p:cNvPr id="7" name="图片 6"/>
              <p:cNvPicPr>
                <a:picLocks noChangeAspect="1"/>
              </p:cNvPicPr>
              <p:nvPr/>
            </p:nvPicPr>
            <p:blipFill>
              <a:blip r:embed="rId4"/>
              <a:stretch>
                <a:fillRect/>
              </a:stretch>
            </p:blipFill>
            <p:spPr>
              <a:xfrm>
                <a:off x="3066202" y="3115444"/>
                <a:ext cx="2657926" cy="601588"/>
              </a:xfrm>
              <a:prstGeom prst="rect">
                <a:avLst/>
              </a:prstGeom>
            </p:spPr>
          </p:pic>
          <p:sp>
            <p:nvSpPr>
              <p:cNvPr id="3" name="矩形 2"/>
              <p:cNvSpPr/>
              <p:nvPr/>
            </p:nvSpPr>
            <p:spPr bwMode="auto">
              <a:xfrm>
                <a:off x="4139952" y="3654316"/>
                <a:ext cx="432048" cy="923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grpSp>
        <p:sp>
          <p:nvSpPr>
            <p:cNvPr id="10" name="矩形 9"/>
            <p:cNvSpPr/>
            <p:nvPr/>
          </p:nvSpPr>
          <p:spPr bwMode="auto">
            <a:xfrm>
              <a:off x="5652120" y="3161846"/>
              <a:ext cx="144016" cy="2671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grpSp>
    </p:spTree>
    <p:extLst>
      <p:ext uri="{BB962C8B-B14F-4D97-AF65-F5344CB8AC3E}">
        <p14:creationId xmlns:p14="http://schemas.microsoft.com/office/powerpoint/2010/main" val="22802214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67</a:t>
            </a:fld>
            <a:endParaRPr lang="en-US" altLang="zh-CN"/>
          </a:p>
        </p:txBody>
      </p:sp>
      <p:pic>
        <p:nvPicPr>
          <p:cNvPr id="5" name="图片 4"/>
          <p:cNvPicPr>
            <a:picLocks noChangeAspect="1"/>
          </p:cNvPicPr>
          <p:nvPr/>
        </p:nvPicPr>
        <p:blipFill>
          <a:blip r:embed="rId2"/>
          <a:stretch>
            <a:fillRect/>
          </a:stretch>
        </p:blipFill>
        <p:spPr>
          <a:xfrm>
            <a:off x="2004752" y="1124744"/>
            <a:ext cx="5015520" cy="1987200"/>
          </a:xfrm>
          <a:prstGeom prst="rect">
            <a:avLst/>
          </a:prstGeom>
        </p:spPr>
      </p:pic>
      <p:sp>
        <p:nvSpPr>
          <p:cNvPr id="6" name="Rectangle 12"/>
          <p:cNvSpPr>
            <a:spLocks noChangeArrowheads="1"/>
          </p:cNvSpPr>
          <p:nvPr/>
        </p:nvSpPr>
        <p:spPr bwMode="auto">
          <a:xfrm>
            <a:off x="1259632" y="260648"/>
            <a:ext cx="7200800" cy="584775"/>
          </a:xfrm>
          <a:prstGeom prst="rect">
            <a:avLst/>
          </a:prstGeom>
          <a:noFill/>
          <a:ln w="9525">
            <a:noFill/>
            <a:miter lim="800000"/>
            <a:headEnd/>
            <a:tailEnd/>
          </a:ln>
        </p:spPr>
        <p:txBody>
          <a:bodyPr wrap="square">
            <a:spAutoFit/>
          </a:bodyPr>
          <a:lstStyle/>
          <a:p>
            <a:pPr algn="ctr"/>
            <a:r>
              <a:rPr lang="en-US" altLang="zh-CN" sz="3200" b="1" dirty="0" err="1" smtClean="0">
                <a:solidFill>
                  <a:srgbClr val="C00000"/>
                </a:solidFill>
              </a:rPr>
              <a:t>Migdal</a:t>
            </a:r>
            <a:r>
              <a:rPr lang="zh-CN" altLang="en-US" sz="3200" b="1" dirty="0" smtClean="0">
                <a:solidFill>
                  <a:srgbClr val="C00000"/>
                </a:solidFill>
              </a:rPr>
              <a:t>效应（核反冲导致的原子反冲）</a:t>
            </a:r>
            <a:endParaRPr lang="en-US" altLang="zh-CN" sz="3200" b="1" dirty="0">
              <a:solidFill>
                <a:srgbClr val="C00000"/>
              </a:solidFill>
            </a:endParaRPr>
          </a:p>
        </p:txBody>
      </p:sp>
      <p:sp>
        <p:nvSpPr>
          <p:cNvPr id="7" name="椭圆 6"/>
          <p:cNvSpPr/>
          <p:nvPr/>
        </p:nvSpPr>
        <p:spPr bwMode="auto">
          <a:xfrm>
            <a:off x="5220072" y="1412776"/>
            <a:ext cx="1656184" cy="1656184"/>
          </a:xfrm>
          <a:prstGeom prst="ellipse">
            <a:avLst/>
          </a:prstGeom>
          <a:solidFill>
            <a:srgbClr val="FF0000">
              <a:alpha val="1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pic>
        <p:nvPicPr>
          <p:cNvPr id="8" name="图片 7"/>
          <p:cNvPicPr>
            <a:picLocks noChangeAspect="1"/>
          </p:cNvPicPr>
          <p:nvPr/>
        </p:nvPicPr>
        <p:blipFill>
          <a:blip r:embed="rId3"/>
          <a:stretch>
            <a:fillRect/>
          </a:stretch>
        </p:blipFill>
        <p:spPr>
          <a:xfrm>
            <a:off x="1677998" y="3212976"/>
            <a:ext cx="5774322" cy="864096"/>
          </a:xfrm>
          <a:prstGeom prst="rect">
            <a:avLst/>
          </a:prstGeom>
        </p:spPr>
      </p:pic>
      <p:pic>
        <p:nvPicPr>
          <p:cNvPr id="9" name="图片 8"/>
          <p:cNvPicPr>
            <a:picLocks noChangeAspect="1"/>
          </p:cNvPicPr>
          <p:nvPr/>
        </p:nvPicPr>
        <p:blipFill>
          <a:blip r:embed="rId4"/>
          <a:stretch>
            <a:fillRect/>
          </a:stretch>
        </p:blipFill>
        <p:spPr>
          <a:xfrm>
            <a:off x="2853674" y="4225074"/>
            <a:ext cx="3158486" cy="716094"/>
          </a:xfrm>
          <a:prstGeom prst="rect">
            <a:avLst/>
          </a:prstGeom>
        </p:spPr>
      </p:pic>
      <p:grpSp>
        <p:nvGrpSpPr>
          <p:cNvPr id="13" name="组合 12"/>
          <p:cNvGrpSpPr/>
          <p:nvPr/>
        </p:nvGrpSpPr>
        <p:grpSpPr>
          <a:xfrm>
            <a:off x="1619672" y="5153606"/>
            <a:ext cx="6786493" cy="1371738"/>
            <a:chOff x="1671707" y="5085184"/>
            <a:chExt cx="6786493" cy="1371738"/>
          </a:xfrm>
        </p:grpSpPr>
        <p:pic>
          <p:nvPicPr>
            <p:cNvPr id="11" name="图片 10"/>
            <p:cNvPicPr>
              <a:picLocks noChangeAspect="1"/>
            </p:cNvPicPr>
            <p:nvPr/>
          </p:nvPicPr>
          <p:blipFill>
            <a:blip r:embed="rId5"/>
            <a:stretch>
              <a:fillRect/>
            </a:stretch>
          </p:blipFill>
          <p:spPr>
            <a:xfrm>
              <a:off x="1671707" y="5085184"/>
              <a:ext cx="6786493" cy="1371738"/>
            </a:xfrm>
            <a:prstGeom prst="rect">
              <a:avLst/>
            </a:prstGeom>
          </p:spPr>
        </p:pic>
        <p:sp>
          <p:nvSpPr>
            <p:cNvPr id="12" name="矩形 11"/>
            <p:cNvSpPr/>
            <p:nvPr/>
          </p:nvSpPr>
          <p:spPr bwMode="auto">
            <a:xfrm>
              <a:off x="7596336" y="5877272"/>
              <a:ext cx="79208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grpSp>
      <p:sp>
        <p:nvSpPr>
          <p:cNvPr id="2" name="椭圆 1"/>
          <p:cNvSpPr/>
          <p:nvPr/>
        </p:nvSpPr>
        <p:spPr bwMode="auto">
          <a:xfrm>
            <a:off x="2915816" y="3356992"/>
            <a:ext cx="504056" cy="50405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223505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68</a:t>
            </a:fld>
            <a:endParaRPr lang="en-US" altLang="zh-CN"/>
          </a:p>
        </p:txBody>
      </p:sp>
      <p:pic>
        <p:nvPicPr>
          <p:cNvPr id="7" name="图片 6"/>
          <p:cNvPicPr>
            <a:picLocks noChangeAspect="1"/>
          </p:cNvPicPr>
          <p:nvPr/>
        </p:nvPicPr>
        <p:blipFill>
          <a:blip r:embed="rId2"/>
          <a:stretch>
            <a:fillRect/>
          </a:stretch>
        </p:blipFill>
        <p:spPr>
          <a:xfrm>
            <a:off x="107504" y="1988840"/>
            <a:ext cx="4613212" cy="3960440"/>
          </a:xfrm>
          <a:prstGeom prst="rect">
            <a:avLst/>
          </a:prstGeom>
        </p:spPr>
      </p:pic>
      <p:pic>
        <p:nvPicPr>
          <p:cNvPr id="6" name="图片 5"/>
          <p:cNvPicPr>
            <a:picLocks noChangeAspect="1"/>
          </p:cNvPicPr>
          <p:nvPr/>
        </p:nvPicPr>
        <p:blipFill>
          <a:blip r:embed="rId3"/>
          <a:stretch>
            <a:fillRect/>
          </a:stretch>
        </p:blipFill>
        <p:spPr>
          <a:xfrm>
            <a:off x="4613002" y="1196752"/>
            <a:ext cx="4530998" cy="4752528"/>
          </a:xfrm>
          <a:prstGeom prst="rect">
            <a:avLst/>
          </a:prstGeom>
        </p:spPr>
      </p:pic>
      <p:sp>
        <p:nvSpPr>
          <p:cNvPr id="8" name="Rectangle 12"/>
          <p:cNvSpPr>
            <a:spLocks noChangeArrowheads="1"/>
          </p:cNvSpPr>
          <p:nvPr/>
        </p:nvSpPr>
        <p:spPr bwMode="auto">
          <a:xfrm>
            <a:off x="1259632" y="260648"/>
            <a:ext cx="7200800" cy="584775"/>
          </a:xfrm>
          <a:prstGeom prst="rect">
            <a:avLst/>
          </a:prstGeom>
          <a:noFill/>
          <a:ln w="9525">
            <a:noFill/>
            <a:miter lim="800000"/>
            <a:headEnd/>
            <a:tailEnd/>
          </a:ln>
        </p:spPr>
        <p:txBody>
          <a:bodyPr wrap="square">
            <a:spAutoFit/>
          </a:bodyPr>
          <a:lstStyle/>
          <a:p>
            <a:pPr algn="ctr"/>
            <a:r>
              <a:rPr lang="en-US" altLang="zh-CN" sz="3200" b="1" dirty="0" err="1" smtClean="0">
                <a:solidFill>
                  <a:srgbClr val="C00000"/>
                </a:solidFill>
              </a:rPr>
              <a:t>Migdal</a:t>
            </a:r>
            <a:r>
              <a:rPr lang="zh-CN" altLang="en-US" sz="3200" b="1" dirty="0" smtClean="0">
                <a:solidFill>
                  <a:srgbClr val="C00000"/>
                </a:solidFill>
              </a:rPr>
              <a:t>效应的限制结果</a:t>
            </a:r>
            <a:endParaRPr lang="en-US" altLang="zh-CN" sz="3200" b="1" dirty="0">
              <a:solidFill>
                <a:srgbClr val="C00000"/>
              </a:solidFill>
            </a:endParaRPr>
          </a:p>
        </p:txBody>
      </p:sp>
    </p:spTree>
    <p:extLst>
      <p:ext uri="{BB962C8B-B14F-4D97-AF65-F5344CB8AC3E}">
        <p14:creationId xmlns:p14="http://schemas.microsoft.com/office/powerpoint/2010/main" val="40924424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69</a:t>
            </a:fld>
            <a:endParaRPr lang="en-US" altLang="zh-CN"/>
          </a:p>
        </p:txBody>
      </p:sp>
      <p:sp>
        <p:nvSpPr>
          <p:cNvPr id="6" name="Rectangle 12"/>
          <p:cNvSpPr>
            <a:spLocks noChangeArrowheads="1"/>
          </p:cNvSpPr>
          <p:nvPr/>
        </p:nvSpPr>
        <p:spPr bwMode="auto">
          <a:xfrm>
            <a:off x="971600" y="260648"/>
            <a:ext cx="7200800" cy="584775"/>
          </a:xfrm>
          <a:prstGeom prst="rect">
            <a:avLst/>
          </a:prstGeom>
          <a:noFill/>
          <a:ln w="9525">
            <a:noFill/>
            <a:miter lim="800000"/>
            <a:headEnd/>
            <a:tailEnd/>
          </a:ln>
        </p:spPr>
        <p:txBody>
          <a:bodyPr wrap="square">
            <a:spAutoFit/>
          </a:bodyPr>
          <a:lstStyle/>
          <a:p>
            <a:pPr algn="ctr"/>
            <a:r>
              <a:rPr lang="zh-CN" altLang="en-US" sz="3200" b="1" dirty="0" smtClean="0">
                <a:solidFill>
                  <a:srgbClr val="C00000"/>
                </a:solidFill>
              </a:rPr>
              <a:t>韧致辐射</a:t>
            </a:r>
            <a:endParaRPr lang="en-US" altLang="zh-CN" sz="3200" b="1" dirty="0">
              <a:solidFill>
                <a:srgbClr val="C00000"/>
              </a:solidFill>
            </a:endParaRPr>
          </a:p>
        </p:txBody>
      </p:sp>
      <p:pic>
        <p:nvPicPr>
          <p:cNvPr id="2" name="图片 1"/>
          <p:cNvPicPr>
            <a:picLocks noChangeAspect="1"/>
          </p:cNvPicPr>
          <p:nvPr/>
        </p:nvPicPr>
        <p:blipFill>
          <a:blip r:embed="rId2"/>
          <a:stretch>
            <a:fillRect/>
          </a:stretch>
        </p:blipFill>
        <p:spPr>
          <a:xfrm>
            <a:off x="2339752" y="910684"/>
            <a:ext cx="4429472" cy="2230284"/>
          </a:xfrm>
          <a:prstGeom prst="rect">
            <a:avLst/>
          </a:prstGeom>
        </p:spPr>
      </p:pic>
      <p:pic>
        <p:nvPicPr>
          <p:cNvPr id="3" name="图片 2"/>
          <p:cNvPicPr>
            <a:picLocks noChangeAspect="1"/>
          </p:cNvPicPr>
          <p:nvPr/>
        </p:nvPicPr>
        <p:blipFill>
          <a:blip r:embed="rId3"/>
          <a:stretch>
            <a:fillRect/>
          </a:stretch>
        </p:blipFill>
        <p:spPr>
          <a:xfrm>
            <a:off x="2067713" y="3088305"/>
            <a:ext cx="5472608" cy="1071122"/>
          </a:xfrm>
          <a:prstGeom prst="rect">
            <a:avLst/>
          </a:prstGeom>
        </p:spPr>
      </p:pic>
      <p:pic>
        <p:nvPicPr>
          <p:cNvPr id="10" name="图片 9"/>
          <p:cNvPicPr>
            <a:picLocks noChangeAspect="1"/>
          </p:cNvPicPr>
          <p:nvPr/>
        </p:nvPicPr>
        <p:blipFill>
          <a:blip r:embed="rId4"/>
          <a:stretch>
            <a:fillRect/>
          </a:stretch>
        </p:blipFill>
        <p:spPr>
          <a:xfrm>
            <a:off x="1805013" y="4218520"/>
            <a:ext cx="5700687" cy="2450840"/>
          </a:xfrm>
          <a:prstGeom prst="rect">
            <a:avLst/>
          </a:prstGeom>
        </p:spPr>
      </p:pic>
    </p:spTree>
    <p:extLst>
      <p:ext uri="{BB962C8B-B14F-4D97-AF65-F5344CB8AC3E}">
        <p14:creationId xmlns:p14="http://schemas.microsoft.com/office/powerpoint/2010/main" val="2115467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pPr>
              <a:defRPr/>
            </a:pPr>
            <a:fld id="{18B602D3-A482-4151-B53D-0182961CCE94}" type="slidenum">
              <a:rPr lang="en-US" altLang="zh-CN" smtClean="0"/>
              <a:pPr>
                <a:defRPr/>
              </a:pPr>
              <a:t>7</a:t>
            </a:fld>
            <a:endParaRPr lang="en-US" altLang="zh-CN"/>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90" y="0"/>
            <a:ext cx="8777620" cy="6858000"/>
          </a:xfrm>
          <a:prstGeom prst="rect">
            <a:avLst/>
          </a:prstGeom>
        </p:spPr>
      </p:pic>
    </p:spTree>
    <p:extLst>
      <p:ext uri="{BB962C8B-B14F-4D97-AF65-F5344CB8AC3E}">
        <p14:creationId xmlns:p14="http://schemas.microsoft.com/office/powerpoint/2010/main" val="15570778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70</a:t>
            </a:fld>
            <a:endParaRPr lang="en-US" altLang="zh-CN"/>
          </a:p>
        </p:txBody>
      </p:sp>
      <p:pic>
        <p:nvPicPr>
          <p:cNvPr id="5" name="图片 4"/>
          <p:cNvPicPr>
            <a:picLocks noChangeAspect="1"/>
          </p:cNvPicPr>
          <p:nvPr/>
        </p:nvPicPr>
        <p:blipFill>
          <a:blip r:embed="rId2"/>
          <a:stretch>
            <a:fillRect/>
          </a:stretch>
        </p:blipFill>
        <p:spPr>
          <a:xfrm>
            <a:off x="0" y="449508"/>
            <a:ext cx="9144000" cy="6054295"/>
          </a:xfrm>
          <a:prstGeom prst="rect">
            <a:avLst/>
          </a:prstGeom>
        </p:spPr>
      </p:pic>
      <p:sp>
        <p:nvSpPr>
          <p:cNvPr id="2" name="文本框 1"/>
          <p:cNvSpPr txBox="1"/>
          <p:nvPr/>
        </p:nvSpPr>
        <p:spPr>
          <a:xfrm>
            <a:off x="4572000" y="6381328"/>
            <a:ext cx="4248472" cy="369332"/>
          </a:xfrm>
          <a:prstGeom prst="rect">
            <a:avLst/>
          </a:prstGeom>
          <a:noFill/>
        </p:spPr>
        <p:txBody>
          <a:bodyPr wrap="square" rtlCol="0">
            <a:spAutoFit/>
          </a:bodyPr>
          <a:lstStyle/>
          <a:p>
            <a:r>
              <a:rPr lang="en-US" altLang="zh-CN" dirty="0" smtClean="0"/>
              <a:t>From </a:t>
            </a:r>
            <a:r>
              <a:rPr lang="en-US" altLang="zh-CN" dirty="0"/>
              <a:t>G. </a:t>
            </a:r>
            <a:r>
              <a:rPr lang="en-US" altLang="zh-CN" dirty="0" err="1" smtClean="0"/>
              <a:t>Cortona</a:t>
            </a:r>
            <a:r>
              <a:rPr lang="en-US" altLang="zh-CN" dirty="0" smtClean="0"/>
              <a:t>, JHEP </a:t>
            </a:r>
            <a:r>
              <a:rPr lang="en-US" altLang="zh-CN" dirty="0"/>
              <a:t>11 (2020) 034</a:t>
            </a:r>
            <a:endParaRPr lang="zh-CN" altLang="en-US" dirty="0"/>
          </a:p>
        </p:txBody>
      </p:sp>
    </p:spTree>
    <p:extLst>
      <p:ext uri="{BB962C8B-B14F-4D97-AF65-F5344CB8AC3E}">
        <p14:creationId xmlns:p14="http://schemas.microsoft.com/office/powerpoint/2010/main" val="13870038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71</a:t>
            </a:fld>
            <a:endParaRPr lang="en-US" altLang="zh-CN"/>
          </a:p>
        </p:txBody>
      </p:sp>
      <p:sp>
        <p:nvSpPr>
          <p:cNvPr id="6" name="内容占位符 2"/>
          <p:cNvSpPr>
            <a:spLocks noGrp="1"/>
          </p:cNvSpPr>
          <p:nvPr>
            <p:ph idx="1"/>
          </p:nvPr>
        </p:nvSpPr>
        <p:spPr>
          <a:xfrm>
            <a:off x="1331640" y="1916832"/>
            <a:ext cx="6552728" cy="3672408"/>
          </a:xfrm>
        </p:spPr>
        <p:txBody>
          <a:bodyPr/>
          <a:lstStyle/>
          <a:p>
            <a:r>
              <a:rPr lang="zh-CN" altLang="en-US" b="1" dirty="0" smtClean="0">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奇异来源</a:t>
            </a:r>
            <a:endParaRPr lang="en-US" altLang="zh-CN" b="1" dirty="0" smtClean="0">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0" indent="0">
              <a:buNone/>
            </a:pPr>
            <a:r>
              <a:rPr lang="en-US" altLang="zh-CN" sz="280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en-US" altLang="zh-CN"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1. </a:t>
            </a:r>
            <a:r>
              <a:rPr lang="zh-CN" altLang="en-US"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暗物质宇宙线</a:t>
            </a:r>
            <a:endParaRPr lang="en-US" altLang="zh-CN"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0" indent="0">
              <a:buNone/>
            </a:pPr>
            <a:r>
              <a:rPr lang="en-US" altLang="zh-CN" sz="280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en-US" altLang="zh-CN"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2. </a:t>
            </a:r>
            <a:r>
              <a:rPr lang="zh-CN" altLang="en-US" sz="2800" b="1" dirty="0" smtClean="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宇宙线大气簇射暗物质</a:t>
            </a:r>
            <a:r>
              <a:rPr lang="en-US" altLang="zh-CN" sz="2800" b="1" dirty="0" smtClean="0">
                <a:solidFill>
                  <a:srgbClr val="C0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p>
        </p:txBody>
      </p:sp>
    </p:spTree>
    <p:extLst>
      <p:ext uri="{BB962C8B-B14F-4D97-AF65-F5344CB8AC3E}">
        <p14:creationId xmlns:p14="http://schemas.microsoft.com/office/powerpoint/2010/main" val="7582960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72</a:t>
            </a:fld>
            <a:endParaRPr lang="en-US" altLang="zh-CN"/>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 y="0"/>
            <a:ext cx="9142929" cy="6858000"/>
          </a:xfrm>
          <a:prstGeom prst="rect">
            <a:avLst/>
          </a:prstGeom>
        </p:spPr>
      </p:pic>
    </p:spTree>
    <p:extLst>
      <p:ext uri="{BB962C8B-B14F-4D97-AF65-F5344CB8AC3E}">
        <p14:creationId xmlns:p14="http://schemas.microsoft.com/office/powerpoint/2010/main" val="41041516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文本框 3"/>
          <p:cNvSpPr txBox="1"/>
          <p:nvPr/>
        </p:nvSpPr>
        <p:spPr>
          <a:xfrm>
            <a:off x="539552" y="1491459"/>
            <a:ext cx="6480720" cy="523220"/>
          </a:xfrm>
          <a:prstGeom prst="rect">
            <a:avLst/>
          </a:prstGeom>
          <a:noFill/>
        </p:spPr>
        <p:txBody>
          <a:bodyPr wrap="square" rtlCol="0">
            <a:spAutoFit/>
          </a:bodyPr>
          <a:lstStyle/>
          <a:p>
            <a:r>
              <a:rPr lang="en-US" altLang="zh-CN" dirty="0">
                <a:ln w="10160">
                  <a:solidFill>
                    <a:schemeClr val="accent5"/>
                  </a:solidFill>
                  <a:prstDash val="solid"/>
                </a:ln>
                <a:effectLst>
                  <a:outerShdw blurRad="38100" dist="22860" dir="5400000" algn="tl" rotWithShape="0">
                    <a:srgbClr val="000000">
                      <a:alpha val="30000"/>
                    </a:srgbClr>
                  </a:outerShdw>
                </a:effectLst>
              </a:rPr>
              <a:t> </a:t>
            </a:r>
            <a:r>
              <a:rPr lang="en-US" altLang="zh-CN" dirty="0" smtClean="0">
                <a:ln w="10160">
                  <a:solidFill>
                    <a:schemeClr val="accent5"/>
                  </a:solidFill>
                  <a:prstDash val="solid"/>
                </a:ln>
                <a:effectLst>
                  <a:outerShdw blurRad="38100" dist="22860" dir="5400000" algn="tl" rotWithShape="0">
                    <a:srgbClr val="000000">
                      <a:alpha val="30000"/>
                    </a:srgbClr>
                  </a:outerShdw>
                </a:effectLst>
              </a:rPr>
              <a:t>CR </a:t>
            </a:r>
            <a:r>
              <a:rPr lang="en-US" altLang="zh-CN" i="1" dirty="0" err="1" smtClean="0">
                <a:ln w="10160">
                  <a:solidFill>
                    <a:schemeClr val="accent5"/>
                  </a:solidFill>
                  <a:prstDash val="solid"/>
                </a:ln>
                <a:effectLst>
                  <a:outerShdw blurRad="38100" dist="22860" dir="5400000" algn="tl" rotWithShape="0">
                    <a:srgbClr val="000000">
                      <a:alpha val="30000"/>
                    </a:srgbClr>
                  </a:outerShdw>
                </a:effectLst>
              </a:rPr>
              <a:t>i</a:t>
            </a:r>
            <a:r>
              <a:rPr lang="en-US" altLang="zh-CN" i="1" dirty="0" smtClean="0">
                <a:ln w="10160">
                  <a:solidFill>
                    <a:schemeClr val="accent5"/>
                  </a:solidFill>
                  <a:prstDash val="solid"/>
                </a:ln>
                <a:effectLst>
                  <a:outerShdw blurRad="38100" dist="22860" dir="5400000" algn="tl" rotWithShape="0">
                    <a:srgbClr val="000000">
                      <a:alpha val="30000"/>
                    </a:srgbClr>
                  </a:outerShdw>
                </a:effectLst>
              </a:rPr>
              <a:t> </a:t>
            </a:r>
            <a:r>
              <a:rPr lang="en-US" altLang="zh-CN" dirty="0" smtClean="0">
                <a:ln w="10160">
                  <a:solidFill>
                    <a:schemeClr val="accent5"/>
                  </a:solidFill>
                  <a:prstDash val="solid"/>
                </a:ln>
                <a:effectLst>
                  <a:outerShdw blurRad="38100" dist="22860" dir="5400000" algn="tl" rotWithShape="0">
                    <a:srgbClr val="000000">
                      <a:alpha val="30000"/>
                    </a:srgbClr>
                  </a:outerShdw>
                </a:effectLst>
              </a:rPr>
              <a:t>in a differential volume </a:t>
            </a:r>
            <a:endParaRPr lang="zh-CN" altLang="en-US" dirty="0"/>
          </a:p>
        </p:txBody>
      </p:sp>
      <p:sp>
        <p:nvSpPr>
          <p:cNvPr id="6" name="文本框 5"/>
          <p:cNvSpPr txBox="1"/>
          <p:nvPr/>
        </p:nvSpPr>
        <p:spPr>
          <a:xfrm>
            <a:off x="395536" y="4129916"/>
            <a:ext cx="8092475" cy="523220"/>
          </a:xfrm>
          <a:prstGeom prst="rect">
            <a:avLst/>
          </a:prstGeom>
          <a:noFill/>
        </p:spPr>
        <p:txBody>
          <a:bodyPr wrap="square" rtlCol="0">
            <a:spAutoFit/>
          </a:bodyPr>
          <a:lstStyle/>
          <a:p>
            <a:r>
              <a:rPr lang="en-US" altLang="zh-CN" dirty="0">
                <a:ln w="10160">
                  <a:solidFill>
                    <a:schemeClr val="accent5"/>
                  </a:solidFill>
                  <a:prstDash val="solid"/>
                </a:ln>
                <a:effectLst>
                  <a:outerShdw blurRad="38100" dist="22860" dir="5400000" algn="tl" rotWithShape="0">
                    <a:srgbClr val="000000">
                      <a:alpha val="30000"/>
                    </a:srgbClr>
                  </a:outerShdw>
                </a:effectLst>
              </a:rPr>
              <a:t> </a:t>
            </a:r>
            <a:r>
              <a:rPr lang="en-US" altLang="zh-CN" dirty="0" smtClean="0">
                <a:ln w="10160">
                  <a:solidFill>
                    <a:schemeClr val="accent5"/>
                  </a:solidFill>
                  <a:prstDash val="solid"/>
                </a:ln>
                <a:effectLst>
                  <a:outerShdw blurRad="38100" dist="22860" dir="5400000" algn="tl" rotWithShape="0">
                    <a:srgbClr val="000000">
                      <a:alpha val="30000"/>
                    </a:srgbClr>
                  </a:outerShdw>
                </a:effectLst>
              </a:rPr>
              <a:t>The CR induced DM flux</a:t>
            </a:r>
            <a:endParaRPr lang="zh-CN" altLang="en-US" dirty="0"/>
          </a:p>
        </p:txBody>
      </p:sp>
      <p:pic>
        <p:nvPicPr>
          <p:cNvPr id="2" name="图片 1"/>
          <p:cNvPicPr>
            <a:picLocks noChangeAspect="1"/>
          </p:cNvPicPr>
          <p:nvPr/>
        </p:nvPicPr>
        <p:blipFill>
          <a:blip r:embed="rId2"/>
          <a:stretch>
            <a:fillRect/>
          </a:stretch>
        </p:blipFill>
        <p:spPr>
          <a:xfrm>
            <a:off x="1990989" y="2427563"/>
            <a:ext cx="4453219" cy="1072525"/>
          </a:xfrm>
          <a:prstGeom prst="rect">
            <a:avLst/>
          </a:prstGeom>
          <a:effectLst/>
        </p:spPr>
      </p:pic>
      <p:pic>
        <p:nvPicPr>
          <p:cNvPr id="3" name="图片 2"/>
          <p:cNvPicPr>
            <a:picLocks noChangeAspect="1"/>
          </p:cNvPicPr>
          <p:nvPr/>
        </p:nvPicPr>
        <p:blipFill>
          <a:blip r:embed="rId3"/>
          <a:stretch>
            <a:fillRect/>
          </a:stretch>
        </p:blipFill>
        <p:spPr>
          <a:xfrm>
            <a:off x="179512" y="4784432"/>
            <a:ext cx="8819261" cy="971239"/>
          </a:xfrm>
          <a:prstGeom prst="rect">
            <a:avLst/>
          </a:prstGeom>
        </p:spPr>
      </p:pic>
      <p:sp>
        <p:nvSpPr>
          <p:cNvPr id="10" name="矩形标注 9"/>
          <p:cNvSpPr/>
          <p:nvPr/>
        </p:nvSpPr>
        <p:spPr bwMode="auto">
          <a:xfrm>
            <a:off x="2123728" y="2014680"/>
            <a:ext cx="2016224" cy="338554"/>
          </a:xfrm>
          <a:prstGeom prst="wedgeRectCallout">
            <a:avLst>
              <a:gd name="adj1" fmla="val 43113"/>
              <a:gd name="adj2" fmla="val 134639"/>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1" lang="en-US" altLang="zh-CN" sz="1600" b="0"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rPr>
              <a:t>Density  of DM</a:t>
            </a:r>
            <a:endParaRPr kumimoji="1" lang="zh-CN" altLang="en-US" sz="1600" b="0"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endParaRPr>
          </a:p>
        </p:txBody>
      </p:sp>
      <p:sp>
        <p:nvSpPr>
          <p:cNvPr id="11" name="矩形标注 10"/>
          <p:cNvSpPr/>
          <p:nvPr/>
        </p:nvSpPr>
        <p:spPr bwMode="auto">
          <a:xfrm>
            <a:off x="4716016" y="1995515"/>
            <a:ext cx="1368152" cy="338554"/>
          </a:xfrm>
          <a:prstGeom prst="wedgeRectCallout">
            <a:avLst>
              <a:gd name="adj1" fmla="val -8876"/>
              <a:gd name="adj2" fmla="val 105475"/>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1" lang="en-US" altLang="zh-CN" sz="1600" b="0"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rPr>
              <a:t>Flux  of CRs</a:t>
            </a:r>
            <a:endParaRPr kumimoji="1" lang="zh-CN" altLang="en-US" sz="1600" b="0"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endParaRPr>
          </a:p>
        </p:txBody>
      </p:sp>
      <p:sp>
        <p:nvSpPr>
          <p:cNvPr id="12" name="矩形标注 11"/>
          <p:cNvSpPr/>
          <p:nvPr/>
        </p:nvSpPr>
        <p:spPr bwMode="auto">
          <a:xfrm>
            <a:off x="3984837" y="3824651"/>
            <a:ext cx="3467484" cy="338554"/>
          </a:xfrm>
          <a:prstGeom prst="wedgeRectCallout">
            <a:avLst>
              <a:gd name="adj1" fmla="val -27102"/>
              <a:gd name="adj2" fmla="val -146863"/>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1" lang="en-US" altLang="zh-CN" sz="1600" b="0" i="0" u="none" strike="noStrike" cap="none" normalizeH="0" baseline="0" dirty="0" smtClean="0">
                <a:ln>
                  <a:noFill/>
                </a:ln>
                <a:solidFill>
                  <a:srgbClr val="FFFF00"/>
                </a:solidFill>
                <a:effectLst/>
                <a:latin typeface="Arial" panose="020B0604020202020204" pitchFamily="34" charset="0"/>
                <a:ea typeface="宋体" panose="02010600030101010101" pitchFamily="2" charset="-122"/>
              </a:rPr>
              <a:t>Cross section</a:t>
            </a:r>
            <a:r>
              <a:rPr kumimoji="1" lang="en-US" altLang="zh-CN" sz="1600" b="0" i="0" u="none" strike="noStrike" cap="none" normalizeH="0" dirty="0" smtClean="0">
                <a:ln>
                  <a:noFill/>
                </a:ln>
                <a:solidFill>
                  <a:srgbClr val="FFFF00"/>
                </a:solidFill>
                <a:effectLst/>
                <a:latin typeface="Arial" panose="020B0604020202020204" pitchFamily="34" charset="0"/>
                <a:ea typeface="宋体" panose="02010600030101010101" pitchFamily="2" charset="-122"/>
              </a:rPr>
              <a:t> between </a:t>
            </a:r>
            <a:r>
              <a:rPr kumimoji="1" lang="en-US" altLang="zh-CN" sz="1600" b="0" i="0" u="none" strike="noStrike" cap="none" normalizeH="0" baseline="0" dirty="0" smtClean="0">
                <a:ln>
                  <a:noFill/>
                </a:ln>
                <a:solidFill>
                  <a:srgbClr val="FFFF00"/>
                </a:solidFill>
                <a:effectLst/>
                <a:latin typeface="Arial" panose="020B0604020202020204" pitchFamily="34" charset="0"/>
                <a:ea typeface="宋体" panose="02010600030101010101" pitchFamily="2" charset="-122"/>
              </a:rPr>
              <a:t> DM and CR</a:t>
            </a:r>
            <a:endParaRPr kumimoji="1" lang="zh-CN" altLang="en-US" sz="1600" b="0" i="0" u="none" strike="noStrike" cap="none" normalizeH="0" baseline="0" dirty="0" smtClean="0">
              <a:ln>
                <a:noFill/>
              </a:ln>
              <a:solidFill>
                <a:srgbClr val="FFFF00"/>
              </a:solidFill>
              <a:effectLst/>
              <a:latin typeface="Arial" panose="020B0604020202020204" pitchFamily="34" charset="0"/>
              <a:ea typeface="宋体" panose="02010600030101010101" pitchFamily="2" charset="-122"/>
            </a:endParaRPr>
          </a:p>
        </p:txBody>
      </p:sp>
      <p:sp>
        <p:nvSpPr>
          <p:cNvPr id="13" name="矩形标注 12"/>
          <p:cNvSpPr/>
          <p:nvPr/>
        </p:nvSpPr>
        <p:spPr bwMode="auto">
          <a:xfrm>
            <a:off x="1619672" y="6474822"/>
            <a:ext cx="2376264" cy="338554"/>
          </a:xfrm>
          <a:prstGeom prst="wedgeRectCallout">
            <a:avLst>
              <a:gd name="adj1" fmla="val -34811"/>
              <a:gd name="adj2" fmla="val -305366"/>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altLang="zh-CN" sz="1600" b="0" dirty="0" smtClean="0">
                <a:solidFill>
                  <a:srgbClr val="FF0000"/>
                </a:solidFill>
              </a:rPr>
              <a:t>Integration in the sight</a:t>
            </a:r>
            <a:endParaRPr kumimoji="1" lang="zh-CN" altLang="en-US" sz="1600" b="0" i="0" u="none" strike="noStrike" cap="none" normalizeH="0" baseline="0" dirty="0" smtClean="0">
              <a:ln>
                <a:noFill/>
              </a:ln>
              <a:solidFill>
                <a:srgbClr val="FF0000"/>
              </a:solidFill>
              <a:effectLst/>
            </a:endParaRPr>
          </a:p>
        </p:txBody>
      </p:sp>
      <p:sp>
        <p:nvSpPr>
          <p:cNvPr id="14" name="矩形标注 13"/>
          <p:cNvSpPr/>
          <p:nvPr/>
        </p:nvSpPr>
        <p:spPr bwMode="auto">
          <a:xfrm>
            <a:off x="4716016" y="6249511"/>
            <a:ext cx="3096344" cy="338554"/>
          </a:xfrm>
          <a:prstGeom prst="wedgeRectCallout">
            <a:avLst>
              <a:gd name="adj1" fmla="val -33261"/>
              <a:gd name="adj2" fmla="val -252109"/>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altLang="zh-CN" sz="1600" b="0" dirty="0" smtClean="0">
                <a:solidFill>
                  <a:srgbClr val="FF0000"/>
                </a:solidFill>
              </a:rPr>
              <a:t>Effective scattering length</a:t>
            </a:r>
            <a:endParaRPr kumimoji="1" lang="zh-CN" altLang="en-US" sz="1600" b="0" i="0" u="none" strike="noStrike" cap="none" normalizeH="0" baseline="0" dirty="0" smtClean="0">
              <a:ln>
                <a:noFill/>
              </a:ln>
              <a:solidFill>
                <a:srgbClr val="FF0000"/>
              </a:solidFill>
              <a:effectLst/>
            </a:endParaRPr>
          </a:p>
        </p:txBody>
      </p:sp>
      <p:sp>
        <p:nvSpPr>
          <p:cNvPr id="15" name="标题 3"/>
          <p:cNvSpPr txBox="1">
            <a:spLocks/>
          </p:cNvSpPr>
          <p:nvPr/>
        </p:nvSpPr>
        <p:spPr>
          <a:xfrm>
            <a:off x="89756" y="188640"/>
            <a:ext cx="8964488" cy="1143000"/>
          </a:xfrm>
          <a:prstGeom prst="rect">
            <a:avLst/>
          </a:prstGeom>
        </p:spPr>
        <p:txBody>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r>
              <a:rPr lang="en-US" altLang="zh-CN" dirty="0">
                <a:ln w="10160">
                  <a:solidFill>
                    <a:schemeClr val="accent5"/>
                  </a:solidFill>
                  <a:prstDash val="solid"/>
                </a:ln>
                <a:solidFill>
                  <a:schemeClr val="tx1"/>
                </a:solidFill>
                <a:effectLst>
                  <a:outerShdw blurRad="38100" dist="22860" dir="5400000" algn="tl" rotWithShape="0">
                    <a:srgbClr val="000000">
                      <a:alpha val="30000"/>
                    </a:srgbClr>
                  </a:outerShdw>
                </a:effectLst>
              </a:rPr>
              <a:t>From CR to DM flux</a:t>
            </a:r>
            <a:endParaRPr lang="zh-CN" altLang="en-US" dirty="0">
              <a:ln w="10160">
                <a:solidFill>
                  <a:schemeClr val="accent5"/>
                </a:solidFill>
                <a:prstDash val="solid"/>
              </a:ln>
              <a:solidFill>
                <a:schemeClr val="tx1"/>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4118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11560" y="692696"/>
            <a:ext cx="7861919" cy="5256584"/>
          </a:xfrm>
          <a:prstGeom prst="rect">
            <a:avLst/>
          </a:prstGeom>
        </p:spPr>
      </p:pic>
      <p:sp>
        <p:nvSpPr>
          <p:cNvPr id="4" name="文本框 3"/>
          <p:cNvSpPr txBox="1"/>
          <p:nvPr/>
        </p:nvSpPr>
        <p:spPr>
          <a:xfrm>
            <a:off x="3419872" y="6093296"/>
            <a:ext cx="5724128" cy="369332"/>
          </a:xfrm>
          <a:prstGeom prst="rect">
            <a:avLst/>
          </a:prstGeom>
          <a:noFill/>
        </p:spPr>
        <p:txBody>
          <a:bodyPr wrap="square" rtlCol="0">
            <a:spAutoFit/>
          </a:bodyPr>
          <a:lstStyle/>
          <a:p>
            <a:r>
              <a:rPr lang="en-US" altLang="zh-CN" sz="1800" b="0" i="1" dirty="0" smtClean="0"/>
              <a:t>From T. </a:t>
            </a:r>
            <a:r>
              <a:rPr lang="en-US" altLang="zh-CN" sz="1800" b="0" i="1" dirty="0" err="1" smtClean="0"/>
              <a:t>Bringmann</a:t>
            </a:r>
            <a:r>
              <a:rPr lang="en-US" altLang="zh-CN" sz="1800" b="0" i="1" dirty="0" smtClean="0"/>
              <a:t> et. al. </a:t>
            </a:r>
            <a:r>
              <a:rPr lang="en-US" altLang="zh-CN" i="1" dirty="0" smtClean="0"/>
              <a:t>Phys. Rev. Lett.122.171801</a:t>
            </a:r>
            <a:endParaRPr lang="zh-CN" altLang="en-US" sz="1800" b="0" i="1" dirty="0"/>
          </a:p>
        </p:txBody>
      </p:sp>
    </p:spTree>
    <p:extLst>
      <p:ext uri="{BB962C8B-B14F-4D97-AF65-F5344CB8AC3E}">
        <p14:creationId xmlns:p14="http://schemas.microsoft.com/office/powerpoint/2010/main" val="26766440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2" name="标题 3"/>
          <p:cNvSpPr txBox="1">
            <a:spLocks/>
          </p:cNvSpPr>
          <p:nvPr/>
        </p:nvSpPr>
        <p:spPr>
          <a:xfrm>
            <a:off x="89756" y="28828"/>
            <a:ext cx="8964488" cy="1143000"/>
          </a:xfrm>
          <a:prstGeom prst="rect">
            <a:avLst/>
          </a:prstGeom>
        </p:spPr>
        <p:txBody>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r>
              <a:rPr lang="en-US" altLang="zh-CN"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rPr>
              <a:t>Attenuation of CRDM </a:t>
            </a:r>
            <a:r>
              <a:rPr lang="en-US" altLang="zh-CN" dirty="0">
                <a:ln w="10160">
                  <a:solidFill>
                    <a:schemeClr val="accent5"/>
                  </a:solidFill>
                  <a:prstDash val="solid"/>
                </a:ln>
                <a:solidFill>
                  <a:schemeClr val="bg1"/>
                </a:solidFill>
                <a:effectLst>
                  <a:outerShdw blurRad="38100" dist="22860" dir="5400000" algn="tl" rotWithShape="0">
                    <a:srgbClr val="000000">
                      <a:alpha val="30000"/>
                    </a:srgbClr>
                  </a:outerShdw>
                </a:effectLst>
              </a:rPr>
              <a:t>flux</a:t>
            </a:r>
            <a:endParaRPr lang="zh-CN" altLang="en-US" dirty="0">
              <a:ln w="10160">
                <a:solidFill>
                  <a:schemeClr val="accent5"/>
                </a:solidFill>
                <a:prstDash val="solid"/>
              </a:ln>
              <a:solidFill>
                <a:schemeClr val="bg1"/>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8232081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shadeToTitle="1">
        <a:solidFill>
          <a:srgbClr val="FF0000"/>
        </a:solidFill>
        <a:effectLst/>
      </p:bgPr>
    </p:bg>
    <p:spTree>
      <p:nvGrpSpPr>
        <p:cNvPr id="1" name=""/>
        <p:cNvGrpSpPr/>
        <p:nvPr/>
      </p:nvGrpSpPr>
      <p:grpSpPr>
        <a:xfrm>
          <a:off x="0" y="0"/>
          <a:ext cx="0" cy="0"/>
          <a:chOff x="0" y="0"/>
          <a:chExt cx="0" cy="0"/>
        </a:xfrm>
      </p:grpSpPr>
      <p:sp>
        <p:nvSpPr>
          <p:cNvPr id="3" name="椭圆 2"/>
          <p:cNvSpPr/>
          <p:nvPr/>
        </p:nvSpPr>
        <p:spPr bwMode="auto">
          <a:xfrm>
            <a:off x="1763688" y="548680"/>
            <a:ext cx="5688632" cy="5688632"/>
          </a:xfrm>
          <a:prstGeom prst="ellipse">
            <a:avLst/>
          </a:prstGeom>
          <a:gradFill>
            <a:gsLst>
              <a:gs pos="0">
                <a:schemeClr val="bg1"/>
              </a:gs>
              <a:gs pos="52000">
                <a:schemeClr val="bg1"/>
              </a:gs>
              <a:gs pos="100000">
                <a:srgbClr val="FF0000"/>
              </a:gs>
              <a:gs pos="69000">
                <a:srgbClr val="FF6600"/>
              </a:gs>
            </a:gsLst>
            <a:path path="circle">
              <a:fillToRect l="50000" t="50000" r="50000" b="50000"/>
            </a:path>
          </a:gra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CN" altLang="en-US" sz="2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232054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979712" y="4261050"/>
            <a:ext cx="4196696" cy="1020994"/>
          </a:xfrm>
          <a:prstGeom prst="rect">
            <a:avLst/>
          </a:prstGeom>
        </p:spPr>
      </p:pic>
      <p:pic>
        <p:nvPicPr>
          <p:cNvPr id="2" name="图片 1"/>
          <p:cNvPicPr>
            <a:picLocks noChangeAspect="1"/>
          </p:cNvPicPr>
          <p:nvPr/>
        </p:nvPicPr>
        <p:blipFill>
          <a:blip r:embed="rId3"/>
          <a:stretch>
            <a:fillRect/>
          </a:stretch>
        </p:blipFill>
        <p:spPr>
          <a:xfrm>
            <a:off x="827583" y="1772816"/>
            <a:ext cx="7281499" cy="1224136"/>
          </a:xfrm>
          <a:prstGeom prst="rect">
            <a:avLst/>
          </a:prstGeom>
        </p:spPr>
      </p:pic>
      <p:sp>
        <p:nvSpPr>
          <p:cNvPr id="3" name="文本框 2"/>
          <p:cNvSpPr txBox="1"/>
          <p:nvPr/>
        </p:nvSpPr>
        <p:spPr>
          <a:xfrm>
            <a:off x="525761" y="980728"/>
            <a:ext cx="8092475" cy="523220"/>
          </a:xfrm>
          <a:prstGeom prst="rect">
            <a:avLst/>
          </a:prstGeom>
          <a:noFill/>
        </p:spPr>
        <p:txBody>
          <a:bodyPr wrap="square" rtlCol="0">
            <a:spAutoFit/>
          </a:bodyPr>
          <a:lstStyle/>
          <a:p>
            <a:r>
              <a:rPr lang="en-US" altLang="zh-CN" dirty="0">
                <a:ln w="10160">
                  <a:solidFill>
                    <a:schemeClr val="accent5"/>
                  </a:solidFill>
                  <a:prstDash val="solid"/>
                </a:ln>
                <a:effectLst>
                  <a:outerShdw blurRad="38100" dist="22860" dir="5400000" algn="tl" rotWithShape="0">
                    <a:srgbClr val="000000">
                      <a:alpha val="30000"/>
                    </a:srgbClr>
                  </a:outerShdw>
                </a:effectLst>
              </a:rPr>
              <a:t> </a:t>
            </a:r>
            <a:r>
              <a:rPr lang="en-US" altLang="zh-CN" dirty="0" smtClean="0">
                <a:ln w="10160">
                  <a:solidFill>
                    <a:schemeClr val="accent5"/>
                  </a:solidFill>
                  <a:prstDash val="solid"/>
                </a:ln>
                <a:effectLst>
                  <a:outerShdw blurRad="38100" dist="22860" dir="5400000" algn="tl" rotWithShape="0">
                    <a:srgbClr val="000000">
                      <a:alpha val="30000"/>
                    </a:srgbClr>
                  </a:outerShdw>
                </a:effectLst>
              </a:rPr>
              <a:t>DM flux at the depth </a:t>
            </a:r>
            <a:r>
              <a:rPr lang="en-US" altLang="zh-CN" i="1" dirty="0" smtClean="0">
                <a:ln w="10160">
                  <a:solidFill>
                    <a:schemeClr val="accent5"/>
                  </a:solidFill>
                  <a:prstDash val="solid"/>
                </a:ln>
                <a:solidFill>
                  <a:srgbClr val="FF0000"/>
                </a:solidFill>
                <a:effectLst>
                  <a:outerShdw blurRad="38100" dist="22860" dir="5400000" algn="tl" rotWithShape="0">
                    <a:srgbClr val="000000">
                      <a:alpha val="30000"/>
                    </a:srgbClr>
                  </a:outerShdw>
                </a:effectLst>
              </a:rPr>
              <a:t>z</a:t>
            </a:r>
            <a:endParaRPr lang="zh-CN" altLang="en-US" i="1" dirty="0">
              <a:solidFill>
                <a:srgbClr val="FF0000"/>
              </a:solidFill>
            </a:endParaRPr>
          </a:p>
        </p:txBody>
      </p:sp>
      <p:sp>
        <p:nvSpPr>
          <p:cNvPr id="4" name="文本框 3"/>
          <p:cNvSpPr txBox="1"/>
          <p:nvPr/>
        </p:nvSpPr>
        <p:spPr>
          <a:xfrm>
            <a:off x="539552" y="3429000"/>
            <a:ext cx="8092475" cy="523220"/>
          </a:xfrm>
          <a:prstGeom prst="rect">
            <a:avLst/>
          </a:prstGeom>
          <a:noFill/>
        </p:spPr>
        <p:txBody>
          <a:bodyPr wrap="square" rtlCol="0">
            <a:spAutoFit/>
          </a:bodyPr>
          <a:lstStyle/>
          <a:p>
            <a:r>
              <a:rPr lang="en-US" altLang="zh-CN" dirty="0">
                <a:ln w="10160">
                  <a:solidFill>
                    <a:schemeClr val="accent5"/>
                  </a:solidFill>
                  <a:prstDash val="solid"/>
                </a:ln>
                <a:effectLst>
                  <a:outerShdw blurRad="38100" dist="22860" dir="5400000" algn="tl" rotWithShape="0">
                    <a:srgbClr val="000000">
                      <a:alpha val="30000"/>
                    </a:srgbClr>
                  </a:outerShdw>
                </a:effectLst>
              </a:rPr>
              <a:t> </a:t>
            </a:r>
            <a:r>
              <a:rPr lang="en-US" altLang="zh-CN" dirty="0" smtClean="0">
                <a:ln w="10160">
                  <a:solidFill>
                    <a:schemeClr val="accent5"/>
                  </a:solidFill>
                  <a:prstDash val="solid"/>
                </a:ln>
                <a:effectLst>
                  <a:outerShdw blurRad="38100" dist="22860" dir="5400000" algn="tl" rotWithShape="0">
                    <a:srgbClr val="000000">
                      <a:alpha val="30000"/>
                    </a:srgbClr>
                  </a:outerShdw>
                </a:effectLst>
              </a:rPr>
              <a:t>in which </a:t>
            </a:r>
            <a:endParaRPr lang="zh-CN" altLang="en-US" i="1" dirty="0"/>
          </a:p>
        </p:txBody>
      </p:sp>
      <p:sp>
        <p:nvSpPr>
          <p:cNvPr id="6" name="文本框 5"/>
          <p:cNvSpPr txBox="1"/>
          <p:nvPr/>
        </p:nvSpPr>
        <p:spPr>
          <a:xfrm>
            <a:off x="511973" y="5282044"/>
            <a:ext cx="8092475" cy="523220"/>
          </a:xfrm>
          <a:prstGeom prst="rect">
            <a:avLst/>
          </a:prstGeom>
          <a:noFill/>
        </p:spPr>
        <p:txBody>
          <a:bodyPr wrap="square" rtlCol="0">
            <a:spAutoFit/>
          </a:bodyPr>
          <a:lstStyle/>
          <a:p>
            <a:r>
              <a:rPr lang="en-US" altLang="zh-CN" dirty="0">
                <a:ln w="10160">
                  <a:solidFill>
                    <a:schemeClr val="accent5"/>
                  </a:solidFill>
                  <a:prstDash val="solid"/>
                </a:ln>
                <a:effectLst>
                  <a:outerShdw blurRad="38100" dist="22860" dir="5400000" algn="tl" rotWithShape="0">
                    <a:srgbClr val="000000">
                      <a:alpha val="30000"/>
                    </a:srgbClr>
                  </a:outerShdw>
                </a:effectLst>
              </a:rPr>
              <a:t> </a:t>
            </a:r>
            <a:r>
              <a:rPr lang="en-US" altLang="zh-CN" dirty="0" smtClean="0">
                <a:ln w="10160">
                  <a:solidFill>
                    <a:schemeClr val="accent5"/>
                  </a:solidFill>
                  <a:prstDash val="solid"/>
                </a:ln>
                <a:effectLst>
                  <a:outerShdw blurRad="38100" dist="22860" dir="5400000" algn="tl" rotWithShape="0">
                    <a:srgbClr val="000000">
                      <a:alpha val="30000"/>
                    </a:srgbClr>
                  </a:outerShdw>
                </a:effectLst>
              </a:rPr>
              <a:t>is the mean free path of a DM particle. </a:t>
            </a:r>
            <a:endParaRPr lang="zh-CN" altLang="en-US" i="1" dirty="0"/>
          </a:p>
        </p:txBody>
      </p:sp>
      <p:sp>
        <p:nvSpPr>
          <p:cNvPr id="7" name="矩形标注 6"/>
          <p:cNvSpPr/>
          <p:nvPr/>
        </p:nvSpPr>
        <p:spPr bwMode="auto">
          <a:xfrm>
            <a:off x="3131840" y="3598804"/>
            <a:ext cx="5184576" cy="338554"/>
          </a:xfrm>
          <a:prstGeom prst="wedgeRectCallout">
            <a:avLst>
              <a:gd name="adj1" fmla="val 3851"/>
              <a:gd name="adj2" fmla="val 146052"/>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1" lang="en-US" altLang="zh-CN" sz="1600" b="0" i="0" u="none" strike="noStrike" cap="none" normalizeH="0" baseline="0" dirty="0" smtClean="0">
                <a:ln>
                  <a:noFill/>
                </a:ln>
                <a:solidFill>
                  <a:srgbClr val="FFFF00"/>
                </a:solidFill>
                <a:effectLst/>
                <a:latin typeface="Arial" panose="020B0604020202020204" pitchFamily="34" charset="0"/>
                <a:ea typeface="宋体" panose="02010600030101010101" pitchFamily="2" charset="-122"/>
              </a:rPr>
              <a:t>Cross section</a:t>
            </a:r>
            <a:r>
              <a:rPr kumimoji="1" lang="en-US" altLang="zh-CN" sz="1600" b="0" i="0" u="none" strike="noStrike" cap="none" normalizeH="0" dirty="0" smtClean="0">
                <a:ln>
                  <a:noFill/>
                </a:ln>
                <a:solidFill>
                  <a:srgbClr val="FFFF00"/>
                </a:solidFill>
                <a:effectLst/>
                <a:latin typeface="Arial" panose="020B0604020202020204" pitchFamily="34" charset="0"/>
                <a:ea typeface="宋体" panose="02010600030101010101" pitchFamily="2" charset="-122"/>
              </a:rPr>
              <a:t> between </a:t>
            </a:r>
            <a:r>
              <a:rPr kumimoji="1" lang="en-US" altLang="zh-CN" sz="1600" b="0" i="0" u="none" strike="noStrike" cap="none" normalizeH="0" baseline="0" dirty="0" smtClean="0">
                <a:ln>
                  <a:noFill/>
                </a:ln>
                <a:solidFill>
                  <a:srgbClr val="FFFF00"/>
                </a:solidFill>
                <a:effectLst/>
                <a:latin typeface="Arial" panose="020B0604020202020204" pitchFamily="34" charset="0"/>
                <a:ea typeface="宋体" panose="02010600030101010101" pitchFamily="2" charset="-122"/>
              </a:rPr>
              <a:t> DM and dense matter  on</a:t>
            </a:r>
            <a:r>
              <a:rPr kumimoji="1" lang="en-US" altLang="zh-CN" sz="1600" b="0" i="0" u="none" strike="noStrike" cap="none" normalizeH="0" dirty="0" smtClean="0">
                <a:ln>
                  <a:noFill/>
                </a:ln>
                <a:solidFill>
                  <a:srgbClr val="FFFF00"/>
                </a:solidFill>
                <a:effectLst/>
                <a:latin typeface="Arial" panose="020B0604020202020204" pitchFamily="34" charset="0"/>
                <a:ea typeface="宋体" panose="02010600030101010101" pitchFamily="2" charset="-122"/>
              </a:rPr>
              <a:t> earth</a:t>
            </a:r>
            <a:endParaRPr kumimoji="1" lang="zh-CN" altLang="en-US" sz="1600" b="0" i="0" u="none" strike="noStrike" cap="none" normalizeH="0" baseline="0" dirty="0" smtClean="0">
              <a:ln>
                <a:noFill/>
              </a:ln>
              <a:solidFill>
                <a:srgbClr val="FFFF00"/>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364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标题 3"/>
          <p:cNvSpPr txBox="1">
            <a:spLocks/>
          </p:cNvSpPr>
          <p:nvPr/>
        </p:nvSpPr>
        <p:spPr>
          <a:xfrm>
            <a:off x="179512" y="404664"/>
            <a:ext cx="8964488" cy="1143000"/>
          </a:xfrm>
          <a:prstGeom prst="rect">
            <a:avLst/>
          </a:prstGeom>
        </p:spPr>
        <p:txBody>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r>
              <a:rPr lang="en-US" altLang="zh-CN" dirty="0" smtClean="0">
                <a:ln w="10160">
                  <a:solidFill>
                    <a:schemeClr val="accent5"/>
                  </a:solidFill>
                  <a:prstDash val="solid"/>
                </a:ln>
                <a:solidFill>
                  <a:schemeClr val="tx1"/>
                </a:solidFill>
                <a:effectLst>
                  <a:outerShdw blurRad="38100" dist="22860" dir="5400000" algn="tl" rotWithShape="0">
                    <a:srgbClr val="000000">
                      <a:alpha val="30000"/>
                    </a:srgbClr>
                  </a:outerShdw>
                </a:effectLst>
              </a:rPr>
              <a:t>CRDM scattering in detectors</a:t>
            </a:r>
            <a:endParaRPr lang="zh-CN" altLang="en-US" dirty="0">
              <a:ln w="10160">
                <a:solidFill>
                  <a:schemeClr val="accent5"/>
                </a:solidFill>
                <a:prstDash val="solid"/>
              </a:ln>
              <a:solidFill>
                <a:schemeClr val="tx1"/>
              </a:solidFill>
              <a:effectLst>
                <a:outerShdw blurRad="38100" dist="22860" dir="5400000" algn="tl" rotWithShape="0">
                  <a:srgbClr val="000000">
                    <a:alpha val="30000"/>
                  </a:srgbClr>
                </a:outerShdw>
              </a:effectLst>
            </a:endParaRPr>
          </a:p>
        </p:txBody>
      </p:sp>
      <p:pic>
        <p:nvPicPr>
          <p:cNvPr id="3" name="图片 2"/>
          <p:cNvPicPr>
            <a:picLocks noChangeAspect="1"/>
          </p:cNvPicPr>
          <p:nvPr/>
        </p:nvPicPr>
        <p:blipFill>
          <a:blip r:embed="rId2"/>
          <a:stretch>
            <a:fillRect/>
          </a:stretch>
        </p:blipFill>
        <p:spPr>
          <a:xfrm>
            <a:off x="1187624" y="2916129"/>
            <a:ext cx="6359652" cy="1368152"/>
          </a:xfrm>
          <a:prstGeom prst="rect">
            <a:avLst/>
          </a:prstGeom>
        </p:spPr>
      </p:pic>
      <p:sp>
        <p:nvSpPr>
          <p:cNvPr id="6" name="矩形标注 5"/>
          <p:cNvSpPr/>
          <p:nvPr/>
        </p:nvSpPr>
        <p:spPr bwMode="auto">
          <a:xfrm>
            <a:off x="5508104" y="4725144"/>
            <a:ext cx="2376264" cy="338554"/>
          </a:xfrm>
          <a:prstGeom prst="wedgeRectCallout">
            <a:avLst>
              <a:gd name="adj1" fmla="val 16853"/>
              <a:gd name="adj2" fmla="val -191244"/>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altLang="zh-CN" sz="1600" b="0" dirty="0" smtClean="0">
                <a:solidFill>
                  <a:srgbClr val="FF0000"/>
                </a:solidFill>
              </a:rPr>
              <a:t>Recoil Energy of Target</a:t>
            </a:r>
            <a:endParaRPr kumimoji="1" lang="zh-CN" altLang="en-US" sz="1600" b="0" i="0" u="none" strike="noStrike" cap="none" normalizeH="0" baseline="0" dirty="0" smtClean="0">
              <a:ln>
                <a:noFill/>
              </a:ln>
              <a:solidFill>
                <a:srgbClr val="FF0000"/>
              </a:solidFill>
              <a:effectLst/>
            </a:endParaRPr>
          </a:p>
        </p:txBody>
      </p:sp>
      <p:sp>
        <p:nvSpPr>
          <p:cNvPr id="7" name="矩形标注 6"/>
          <p:cNvSpPr/>
          <p:nvPr/>
        </p:nvSpPr>
        <p:spPr bwMode="auto">
          <a:xfrm>
            <a:off x="3347864" y="2392834"/>
            <a:ext cx="5472608" cy="338554"/>
          </a:xfrm>
          <a:prstGeom prst="wedgeRectCallout">
            <a:avLst>
              <a:gd name="adj1" fmla="val 14213"/>
              <a:gd name="adj2" fmla="val 172680"/>
            </a:avLst>
          </a:prstGeom>
          <a:solidFill>
            <a:srgbClr val="C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1" lang="en-US" altLang="zh-CN" sz="1600" b="0" i="0" u="none" strike="noStrike" cap="none" normalizeH="0" baseline="0" dirty="0" smtClean="0">
                <a:ln>
                  <a:noFill/>
                </a:ln>
                <a:solidFill>
                  <a:srgbClr val="FFFF00"/>
                </a:solidFill>
                <a:effectLst/>
                <a:latin typeface="Arial" panose="020B0604020202020204" pitchFamily="34" charset="0"/>
                <a:ea typeface="宋体" panose="02010600030101010101" pitchFamily="2" charset="-122"/>
              </a:rPr>
              <a:t>Cross</a:t>
            </a:r>
            <a:r>
              <a:rPr kumimoji="1" lang="en-US" altLang="zh-CN" sz="1600" b="0" i="0" u="none" strike="noStrike" cap="none" normalizeH="0" dirty="0" smtClean="0">
                <a:ln>
                  <a:noFill/>
                </a:ln>
                <a:solidFill>
                  <a:srgbClr val="FFFF00"/>
                </a:solidFill>
                <a:effectLst/>
                <a:latin typeface="Arial" panose="020B0604020202020204" pitchFamily="34" charset="0"/>
                <a:ea typeface="宋体" panose="02010600030101010101" pitchFamily="2" charset="-122"/>
              </a:rPr>
              <a:t> section between </a:t>
            </a:r>
            <a:r>
              <a:rPr kumimoji="1" lang="en-US" altLang="zh-CN" sz="1600" b="0" i="0" u="none" strike="noStrike" cap="none" normalizeH="0" baseline="0" dirty="0" smtClean="0">
                <a:ln>
                  <a:noFill/>
                </a:ln>
                <a:solidFill>
                  <a:srgbClr val="FFFF00"/>
                </a:solidFill>
                <a:effectLst/>
                <a:latin typeface="Arial" panose="020B0604020202020204" pitchFamily="34" charset="0"/>
                <a:ea typeface="宋体" panose="02010600030101010101" pitchFamily="2" charset="-122"/>
              </a:rPr>
              <a:t> DM and dense matter  in detector</a:t>
            </a:r>
            <a:endParaRPr kumimoji="1" lang="zh-CN" altLang="en-US" sz="1600" b="0" i="0" u="none" strike="noStrike" cap="none" normalizeH="0" baseline="0" dirty="0" smtClean="0">
              <a:ln>
                <a:noFill/>
              </a:ln>
              <a:solidFill>
                <a:srgbClr val="FFFF00"/>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8688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标题 3"/>
          <p:cNvSpPr txBox="1">
            <a:spLocks/>
          </p:cNvSpPr>
          <p:nvPr/>
        </p:nvSpPr>
        <p:spPr>
          <a:xfrm>
            <a:off x="89756" y="188640"/>
            <a:ext cx="8730716" cy="1143000"/>
          </a:xfrm>
          <a:prstGeom prst="rect">
            <a:avLst/>
          </a:prstGeom>
        </p:spPr>
        <p:txBody>
          <a:bodyPr/>
          <a:lst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r>
              <a:rPr lang="en-US" altLang="zh-CN" sz="3600" dirty="0" smtClean="0">
                <a:ln w="10160">
                  <a:solidFill>
                    <a:schemeClr val="accent5"/>
                  </a:solidFill>
                  <a:prstDash val="solid"/>
                </a:ln>
                <a:solidFill>
                  <a:schemeClr val="tx1"/>
                </a:solidFill>
                <a:effectLst>
                  <a:outerShdw blurRad="38100" dist="22860" dir="5400000" algn="tl" rotWithShape="0">
                    <a:srgbClr val="000000">
                      <a:alpha val="30000"/>
                    </a:srgbClr>
                  </a:outerShdw>
                </a:effectLst>
              </a:rPr>
              <a:t>Comparison with the WIMP scattering</a:t>
            </a:r>
            <a:endParaRPr lang="zh-CN" altLang="en-US" sz="3600" dirty="0">
              <a:ln w="10160">
                <a:solidFill>
                  <a:schemeClr val="accent5"/>
                </a:solidFill>
                <a:prstDash val="solid"/>
              </a:ln>
              <a:solidFill>
                <a:schemeClr val="tx1"/>
              </a:solidFill>
              <a:effectLst>
                <a:outerShdw blurRad="38100" dist="22860" dir="5400000" algn="tl" rotWithShape="0">
                  <a:srgbClr val="000000">
                    <a:alpha val="30000"/>
                  </a:srgbClr>
                </a:outerShdw>
              </a:effectLst>
            </a:endParaRPr>
          </a:p>
        </p:txBody>
      </p:sp>
      <p:pic>
        <p:nvPicPr>
          <p:cNvPr id="5" name="图片 4"/>
          <p:cNvPicPr>
            <a:picLocks noChangeAspect="1"/>
          </p:cNvPicPr>
          <p:nvPr/>
        </p:nvPicPr>
        <p:blipFill>
          <a:blip r:embed="rId2"/>
          <a:stretch>
            <a:fillRect/>
          </a:stretch>
        </p:blipFill>
        <p:spPr>
          <a:xfrm>
            <a:off x="1115615" y="1315504"/>
            <a:ext cx="6886781" cy="1681448"/>
          </a:xfrm>
          <a:prstGeom prst="rect">
            <a:avLst/>
          </a:prstGeom>
        </p:spPr>
      </p:pic>
      <p:pic>
        <p:nvPicPr>
          <p:cNvPr id="8" name="图片 7"/>
          <p:cNvPicPr>
            <a:picLocks noChangeAspect="1"/>
          </p:cNvPicPr>
          <p:nvPr/>
        </p:nvPicPr>
        <p:blipFill>
          <a:blip r:embed="rId3"/>
          <a:stretch>
            <a:fillRect/>
          </a:stretch>
        </p:blipFill>
        <p:spPr>
          <a:xfrm>
            <a:off x="1119101" y="4170560"/>
            <a:ext cx="6909384" cy="1850728"/>
          </a:xfrm>
          <a:prstGeom prst="rect">
            <a:avLst/>
          </a:prstGeom>
        </p:spPr>
      </p:pic>
      <p:sp>
        <p:nvSpPr>
          <p:cNvPr id="9" name="文本框 8"/>
          <p:cNvSpPr txBox="1"/>
          <p:nvPr/>
        </p:nvSpPr>
        <p:spPr>
          <a:xfrm>
            <a:off x="539552" y="3429000"/>
            <a:ext cx="8092475" cy="523220"/>
          </a:xfrm>
          <a:prstGeom prst="rect">
            <a:avLst/>
          </a:prstGeom>
          <a:noFill/>
        </p:spPr>
        <p:txBody>
          <a:bodyPr wrap="square" rtlCol="0">
            <a:spAutoFit/>
          </a:bodyPr>
          <a:lstStyle/>
          <a:p>
            <a:r>
              <a:rPr lang="en-US" altLang="zh-CN" dirty="0">
                <a:ln w="10160">
                  <a:solidFill>
                    <a:schemeClr val="accent5"/>
                  </a:solidFill>
                  <a:prstDash val="solid"/>
                </a:ln>
                <a:effectLst>
                  <a:outerShdw blurRad="38100" dist="22860" dir="5400000" algn="tl" rotWithShape="0">
                    <a:srgbClr val="000000">
                      <a:alpha val="30000"/>
                    </a:srgbClr>
                  </a:outerShdw>
                </a:effectLst>
              </a:rPr>
              <a:t> </a:t>
            </a:r>
            <a:r>
              <a:rPr lang="en-US" altLang="zh-CN" dirty="0" smtClean="0">
                <a:ln w="10160">
                  <a:solidFill>
                    <a:schemeClr val="accent5"/>
                  </a:solidFill>
                  <a:prstDash val="solid"/>
                </a:ln>
                <a:effectLst>
                  <a:outerShdw blurRad="38100" dist="22860" dir="5400000" algn="tl" rotWithShape="0">
                    <a:srgbClr val="000000">
                      <a:alpha val="30000"/>
                    </a:srgbClr>
                  </a:outerShdw>
                </a:effectLst>
              </a:rPr>
              <a:t>We can get </a:t>
            </a:r>
            <a:endParaRPr lang="zh-CN" altLang="en-US" i="1" dirty="0"/>
          </a:p>
        </p:txBody>
      </p:sp>
    </p:spTree>
    <p:extLst>
      <p:ext uri="{BB962C8B-B14F-4D97-AF65-F5344CB8AC3E}">
        <p14:creationId xmlns:p14="http://schemas.microsoft.com/office/powerpoint/2010/main" val="1890685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6661" y="0"/>
            <a:ext cx="6490677" cy="6858000"/>
          </a:xfrm>
          <a:prstGeom prst="rect">
            <a:avLst/>
          </a:prstGeom>
        </p:spPr>
      </p:pic>
      <p:sp>
        <p:nvSpPr>
          <p:cNvPr id="2" name="椭圆 1"/>
          <p:cNvSpPr/>
          <p:nvPr/>
        </p:nvSpPr>
        <p:spPr bwMode="auto">
          <a:xfrm>
            <a:off x="4932040" y="1916832"/>
            <a:ext cx="1080120" cy="1296144"/>
          </a:xfrm>
          <a:prstGeom prst="ellipse">
            <a:avLst/>
          </a:prstGeom>
          <a:solidFill>
            <a:srgbClr val="FF0000">
              <a:alpha val="24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4" name="矩形 3"/>
          <p:cNvSpPr/>
          <p:nvPr/>
        </p:nvSpPr>
        <p:spPr bwMode="auto">
          <a:xfrm>
            <a:off x="4067944" y="6381328"/>
            <a:ext cx="2088232" cy="40288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
        <p:nvSpPr>
          <p:cNvPr id="5" name="矩形 4"/>
          <p:cNvSpPr/>
          <p:nvPr/>
        </p:nvSpPr>
        <p:spPr bwMode="auto">
          <a:xfrm>
            <a:off x="1547664" y="2204864"/>
            <a:ext cx="504056" cy="201622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383814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99592" y="476672"/>
            <a:ext cx="7118504" cy="5616624"/>
          </a:xfrm>
          <a:prstGeom prst="rect">
            <a:avLst/>
          </a:prstGeom>
        </p:spPr>
      </p:pic>
      <p:sp>
        <p:nvSpPr>
          <p:cNvPr id="3" name="文本框 2"/>
          <p:cNvSpPr txBox="1"/>
          <p:nvPr/>
        </p:nvSpPr>
        <p:spPr>
          <a:xfrm>
            <a:off x="3419872" y="6093296"/>
            <a:ext cx="5724128" cy="369332"/>
          </a:xfrm>
          <a:prstGeom prst="rect">
            <a:avLst/>
          </a:prstGeom>
          <a:noFill/>
        </p:spPr>
        <p:txBody>
          <a:bodyPr wrap="square" rtlCol="0">
            <a:spAutoFit/>
          </a:bodyPr>
          <a:lstStyle/>
          <a:p>
            <a:r>
              <a:rPr lang="en-US" altLang="zh-CN" sz="1800" b="0" i="1" dirty="0" smtClean="0"/>
              <a:t>From T. </a:t>
            </a:r>
            <a:r>
              <a:rPr lang="en-US" altLang="zh-CN" sz="1800" b="0" i="1" dirty="0" err="1" smtClean="0"/>
              <a:t>Bringmann</a:t>
            </a:r>
            <a:r>
              <a:rPr lang="en-US" altLang="zh-CN" sz="1800" b="0" i="1" dirty="0" smtClean="0"/>
              <a:t> et. al. </a:t>
            </a:r>
            <a:r>
              <a:rPr lang="en-US" altLang="zh-CN" i="1" dirty="0" smtClean="0"/>
              <a:t>Phys. Rev. Lett.122.171801</a:t>
            </a:r>
            <a:endParaRPr lang="zh-CN" altLang="en-US" sz="1800" b="0" i="1" dirty="0"/>
          </a:p>
        </p:txBody>
      </p:sp>
    </p:spTree>
    <p:extLst>
      <p:ext uri="{BB962C8B-B14F-4D97-AF65-F5344CB8AC3E}">
        <p14:creationId xmlns:p14="http://schemas.microsoft.com/office/powerpoint/2010/main" val="15279188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81</a:t>
            </a:fld>
            <a:endParaRPr lang="en-US" altLang="zh-CN"/>
          </a:p>
        </p:txBody>
      </p:sp>
      <p:pic>
        <p:nvPicPr>
          <p:cNvPr id="3" name="图片 2"/>
          <p:cNvPicPr>
            <a:picLocks noChangeAspect="1"/>
          </p:cNvPicPr>
          <p:nvPr/>
        </p:nvPicPr>
        <p:blipFill>
          <a:blip r:embed="rId3"/>
          <a:stretch>
            <a:fillRect/>
          </a:stretch>
        </p:blipFill>
        <p:spPr>
          <a:xfrm>
            <a:off x="0" y="476672"/>
            <a:ext cx="9126893" cy="3744416"/>
          </a:xfrm>
          <a:prstGeom prst="rect">
            <a:avLst/>
          </a:prstGeom>
        </p:spPr>
      </p:pic>
      <p:sp>
        <p:nvSpPr>
          <p:cNvPr id="4" name="文本框 3"/>
          <p:cNvSpPr txBox="1"/>
          <p:nvPr/>
        </p:nvSpPr>
        <p:spPr>
          <a:xfrm>
            <a:off x="251520" y="4437112"/>
            <a:ext cx="8496944" cy="1754326"/>
          </a:xfrm>
          <a:prstGeom prst="rect">
            <a:avLst/>
          </a:prstGeom>
          <a:noFill/>
        </p:spPr>
        <p:txBody>
          <a:bodyPr wrap="square" rtlCol="0">
            <a:spAutoFit/>
          </a:bodyPr>
          <a:lstStyle/>
          <a:p>
            <a:pPr algn="just"/>
            <a:r>
              <a:rPr lang="en-US" altLang="zh-CN" dirty="0" smtClean="0"/>
              <a:t>For </a:t>
            </a:r>
            <a:r>
              <a:rPr lang="en-US" altLang="zh-CN" dirty="0"/>
              <a:t>the DM mass range 1 </a:t>
            </a:r>
            <a:r>
              <a:rPr lang="en-US" altLang="zh-CN" dirty="0" err="1"/>
              <a:t>keV</a:t>
            </a:r>
            <a:r>
              <a:rPr lang="en-US" altLang="zh-CN" dirty="0"/>
              <a:t> &lt;</a:t>
            </a:r>
            <a:r>
              <a:rPr lang="en-US" altLang="zh-CN" dirty="0" err="1"/>
              <a:t>m</a:t>
            </a:r>
            <a:r>
              <a:rPr lang="en-US" altLang="zh-CN" baseline="-25000" dirty="0" err="1"/>
              <a:t>χ</a:t>
            </a:r>
            <a:r>
              <a:rPr lang="en-US" altLang="zh-CN" dirty="0"/>
              <a:t>&lt; 1 MeV and the effective distance within 1 </a:t>
            </a:r>
            <a:r>
              <a:rPr lang="en-US" altLang="zh-CN" dirty="0" err="1"/>
              <a:t>kpc</a:t>
            </a:r>
            <a:r>
              <a:rPr lang="en-US" altLang="zh-CN" dirty="0"/>
              <a:t>, </a:t>
            </a:r>
            <a:r>
              <a:rPr lang="en-US" altLang="zh-CN" dirty="0" smtClean="0"/>
              <a:t>CDEX </a:t>
            </a:r>
            <a:r>
              <a:rPr lang="en-US" altLang="zh-CN" dirty="0" err="1" smtClean="0"/>
              <a:t>reachs</a:t>
            </a:r>
            <a:r>
              <a:rPr lang="en-US" altLang="zh-CN" dirty="0" smtClean="0"/>
              <a:t> </a:t>
            </a:r>
            <a:r>
              <a:rPr lang="en-US" altLang="zh-CN" dirty="0"/>
              <a:t>an almost flat floor limit at 8.32×10</a:t>
            </a:r>
            <a:r>
              <a:rPr lang="en-US" altLang="zh-CN" baseline="30000" dirty="0"/>
              <a:t>−30 </a:t>
            </a:r>
            <a:r>
              <a:rPr lang="en-US" altLang="zh-CN" dirty="0"/>
              <a:t>cm</a:t>
            </a:r>
            <a:r>
              <a:rPr lang="en-US" altLang="zh-CN" baseline="30000" dirty="0"/>
              <a:t>2</a:t>
            </a:r>
            <a:r>
              <a:rPr lang="en-US" altLang="zh-CN" dirty="0"/>
              <a:t> on spin-independent DM-nucleon scattering cross section at a 90 % confidence level. The CDEX-10 result is able to close the gap </a:t>
            </a:r>
            <a:r>
              <a:rPr lang="en-US" altLang="zh-CN" dirty="0" err="1"/>
              <a:t>unambiguiously</a:t>
            </a:r>
            <a:r>
              <a:rPr lang="en-US" altLang="zh-CN" dirty="0"/>
              <a:t> in the parameter space between </a:t>
            </a:r>
            <a:r>
              <a:rPr lang="en-US" altLang="zh-CN" dirty="0" err="1"/>
              <a:t>MiniBooNE</a:t>
            </a:r>
            <a:r>
              <a:rPr lang="en-US" altLang="zh-CN" dirty="0"/>
              <a:t> and XENON1T constraints which was partially hindered by the Earth attenuation effect.</a:t>
            </a:r>
            <a:endParaRPr lang="zh-CN" altLang="en-US" dirty="0"/>
          </a:p>
        </p:txBody>
      </p:sp>
      <p:sp>
        <p:nvSpPr>
          <p:cNvPr id="5" name="文本框 4"/>
          <p:cNvSpPr txBox="1"/>
          <p:nvPr/>
        </p:nvSpPr>
        <p:spPr>
          <a:xfrm>
            <a:off x="3347864" y="6191438"/>
            <a:ext cx="4320480" cy="369332"/>
          </a:xfrm>
          <a:prstGeom prst="rect">
            <a:avLst/>
          </a:prstGeom>
          <a:noFill/>
        </p:spPr>
        <p:txBody>
          <a:bodyPr wrap="square" rtlCol="0">
            <a:spAutoFit/>
          </a:bodyPr>
          <a:lstStyle/>
          <a:p>
            <a:r>
              <a:rPr lang="en-US" altLang="zh-CN" dirty="0" smtClean="0"/>
              <a:t>From Z. Lei et. al. </a:t>
            </a:r>
            <a:r>
              <a:rPr lang="en-US" altLang="zh-CN" dirty="0" err="1" smtClean="0"/>
              <a:t>arXiv</a:t>
            </a:r>
            <a:r>
              <a:rPr lang="en-US" altLang="zh-CN" dirty="0" smtClean="0"/>
              <a:t>: 2008.07116</a:t>
            </a:r>
            <a:endParaRPr lang="zh-CN" altLang="en-US" dirty="0"/>
          </a:p>
        </p:txBody>
      </p:sp>
    </p:spTree>
    <p:extLst>
      <p:ext uri="{BB962C8B-B14F-4D97-AF65-F5344CB8AC3E}">
        <p14:creationId xmlns:p14="http://schemas.microsoft.com/office/powerpoint/2010/main" val="35448877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25683" y="836712"/>
            <a:ext cx="4224710" cy="4176464"/>
          </a:xfrm>
          <a:prstGeom prst="rect">
            <a:avLst/>
          </a:prstGeom>
        </p:spPr>
      </p:pic>
      <p:pic>
        <p:nvPicPr>
          <p:cNvPr id="2" name="图片 1"/>
          <p:cNvPicPr>
            <a:picLocks noChangeAspect="1"/>
          </p:cNvPicPr>
          <p:nvPr/>
        </p:nvPicPr>
        <p:blipFill>
          <a:blip r:embed="rId4"/>
          <a:stretch>
            <a:fillRect/>
          </a:stretch>
        </p:blipFill>
        <p:spPr>
          <a:xfrm>
            <a:off x="4467497" y="548680"/>
            <a:ext cx="4649065" cy="4680520"/>
          </a:xfrm>
          <a:prstGeom prst="rect">
            <a:avLst/>
          </a:prstGeom>
        </p:spPr>
      </p:pic>
      <p:sp>
        <p:nvSpPr>
          <p:cNvPr id="4" name="文本框 3"/>
          <p:cNvSpPr txBox="1"/>
          <p:nvPr/>
        </p:nvSpPr>
        <p:spPr>
          <a:xfrm>
            <a:off x="4139952" y="5373216"/>
            <a:ext cx="4815543" cy="369332"/>
          </a:xfrm>
          <a:prstGeom prst="rect">
            <a:avLst/>
          </a:prstGeom>
          <a:noFill/>
        </p:spPr>
        <p:txBody>
          <a:bodyPr wrap="square" rtlCol="0">
            <a:spAutoFit/>
          </a:bodyPr>
          <a:lstStyle/>
          <a:p>
            <a:r>
              <a:rPr lang="en-US" altLang="zh-CN" sz="1800" b="0" i="1" dirty="0" smtClean="0"/>
              <a:t>From J. Dent et. al. </a:t>
            </a:r>
            <a:r>
              <a:rPr lang="en-US" altLang="zh-CN" i="1" dirty="0" smtClean="0"/>
              <a:t>Phys. Rev. D 101.116007</a:t>
            </a:r>
            <a:endParaRPr lang="zh-CN" altLang="en-US" sz="1800" b="0" i="1" dirty="0"/>
          </a:p>
        </p:txBody>
      </p:sp>
      <p:sp>
        <p:nvSpPr>
          <p:cNvPr id="7" name="文本框 6"/>
          <p:cNvSpPr txBox="1"/>
          <p:nvPr/>
        </p:nvSpPr>
        <p:spPr>
          <a:xfrm>
            <a:off x="1691680" y="5387041"/>
            <a:ext cx="1512168" cy="369332"/>
          </a:xfrm>
          <a:prstGeom prst="rect">
            <a:avLst/>
          </a:prstGeom>
          <a:noFill/>
        </p:spPr>
        <p:txBody>
          <a:bodyPr wrap="square" rtlCol="0">
            <a:spAutoFit/>
          </a:bodyPr>
          <a:lstStyle/>
          <a:p>
            <a:r>
              <a:rPr lang="en-US" altLang="zh-CN" sz="1800" b="0" i="1" dirty="0" smtClean="0">
                <a:solidFill>
                  <a:srgbClr val="FF0000"/>
                </a:solidFill>
              </a:rPr>
              <a:t>Our work</a:t>
            </a:r>
            <a:endParaRPr lang="zh-CN" altLang="en-US" sz="1800" b="0" i="1" dirty="0">
              <a:solidFill>
                <a:srgbClr val="FF0000"/>
              </a:solidFill>
            </a:endParaRPr>
          </a:p>
        </p:txBody>
      </p:sp>
    </p:spTree>
    <p:extLst>
      <p:ext uri="{BB962C8B-B14F-4D97-AF65-F5344CB8AC3E}">
        <p14:creationId xmlns:p14="http://schemas.microsoft.com/office/powerpoint/2010/main" val="16217486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619672" y="548680"/>
            <a:ext cx="6120680" cy="3960440"/>
          </a:xfrm>
          <a:prstGeom prst="rect">
            <a:avLst/>
          </a:prstGeom>
        </p:spPr>
      </p:pic>
      <p:sp>
        <p:nvSpPr>
          <p:cNvPr id="6" name="文本框 5"/>
          <p:cNvSpPr txBox="1"/>
          <p:nvPr/>
        </p:nvSpPr>
        <p:spPr>
          <a:xfrm>
            <a:off x="3347864" y="6381328"/>
            <a:ext cx="5472608" cy="369332"/>
          </a:xfrm>
          <a:prstGeom prst="rect">
            <a:avLst/>
          </a:prstGeom>
          <a:noFill/>
        </p:spPr>
        <p:txBody>
          <a:bodyPr wrap="square" rtlCol="0">
            <a:spAutoFit/>
          </a:bodyPr>
          <a:lstStyle/>
          <a:p>
            <a:r>
              <a:rPr lang="en-US" altLang="zh-CN" dirty="0"/>
              <a:t>From C. Xia et. al. </a:t>
            </a:r>
            <a:r>
              <a:rPr lang="en-US" altLang="zh-CN" dirty="0" err="1"/>
              <a:t>Nucl.Phys</a:t>
            </a:r>
            <a:r>
              <a:rPr lang="en-US" altLang="zh-CN" dirty="0" smtClean="0"/>
              <a:t>. B </a:t>
            </a:r>
            <a:r>
              <a:rPr lang="en-US" altLang="zh-CN" dirty="0"/>
              <a:t>969 (2021) 115470</a:t>
            </a:r>
            <a:endParaRPr lang="zh-CN" altLang="en-US" dirty="0"/>
          </a:p>
        </p:txBody>
      </p:sp>
      <p:sp>
        <p:nvSpPr>
          <p:cNvPr id="7" name="Rectangle 12"/>
          <p:cNvSpPr>
            <a:spLocks noChangeArrowheads="1"/>
          </p:cNvSpPr>
          <p:nvPr/>
        </p:nvSpPr>
        <p:spPr bwMode="auto">
          <a:xfrm>
            <a:off x="35496" y="116632"/>
            <a:ext cx="4104456" cy="584775"/>
          </a:xfrm>
          <a:prstGeom prst="rect">
            <a:avLst/>
          </a:prstGeom>
          <a:noFill/>
          <a:ln w="9525">
            <a:noFill/>
            <a:miter lim="800000"/>
            <a:headEnd/>
            <a:tailEnd/>
          </a:ln>
        </p:spPr>
        <p:txBody>
          <a:bodyPr wrap="square">
            <a:spAutoFit/>
          </a:bodyPr>
          <a:lstStyle/>
          <a:p>
            <a:r>
              <a:rPr lang="zh-CN" altLang="en-US" sz="3200" b="1" dirty="0" smtClean="0">
                <a:solidFill>
                  <a:srgbClr val="C00000"/>
                </a:solidFill>
              </a:rPr>
              <a:t>加上间接探测结果</a:t>
            </a:r>
            <a:endParaRPr lang="en-US" altLang="zh-CN" sz="3200" b="1" dirty="0">
              <a:solidFill>
                <a:srgbClr val="C00000"/>
              </a:solidFill>
            </a:endParaRPr>
          </a:p>
        </p:txBody>
      </p:sp>
      <p:sp>
        <p:nvSpPr>
          <p:cNvPr id="8" name="文本框 7"/>
          <p:cNvSpPr txBox="1"/>
          <p:nvPr/>
        </p:nvSpPr>
        <p:spPr>
          <a:xfrm>
            <a:off x="179512" y="4443404"/>
            <a:ext cx="8856984" cy="1754326"/>
          </a:xfrm>
          <a:prstGeom prst="rect">
            <a:avLst/>
          </a:prstGeom>
          <a:noFill/>
        </p:spPr>
        <p:txBody>
          <a:bodyPr wrap="square" rtlCol="0">
            <a:spAutoFit/>
          </a:bodyPr>
          <a:lstStyle/>
          <a:p>
            <a:pPr algn="just"/>
            <a:r>
              <a:rPr lang="en-US" altLang="zh-CN" dirty="0"/>
              <a:t>If </a:t>
            </a:r>
            <a:r>
              <a:rPr lang="en-US" altLang="zh-CN" dirty="0" smtClean="0"/>
              <a:t>the ultralight </a:t>
            </a:r>
            <a:r>
              <a:rPr lang="en-US" altLang="zh-CN" dirty="0"/>
              <a:t>DM particles reached chemical and kinetic equilibrium in the early Universe, </a:t>
            </a:r>
            <a:r>
              <a:rPr lang="en-US" altLang="zh-CN" dirty="0" smtClean="0"/>
              <a:t>very stringent </a:t>
            </a:r>
            <a:r>
              <a:rPr lang="en-US" altLang="zh-CN" dirty="0"/>
              <a:t>constraints will arise from BBN and CMB. However, the conditions for </a:t>
            </a:r>
            <a:r>
              <a:rPr lang="en-US" altLang="zh-CN" dirty="0" smtClean="0"/>
              <a:t>reaching thermal </a:t>
            </a:r>
            <a:r>
              <a:rPr lang="en-US" altLang="zh-CN" dirty="0"/>
              <a:t>equilibrium require more information on the cross section of DM annihilation </a:t>
            </a:r>
            <a:r>
              <a:rPr lang="en-US" altLang="zh-CN" dirty="0" smtClean="0"/>
              <a:t>and production </a:t>
            </a:r>
            <a:r>
              <a:rPr lang="en-US" altLang="zh-CN" dirty="0"/>
              <a:t>process, which are in general model dependent. For ultralight DM particles, </a:t>
            </a:r>
            <a:r>
              <a:rPr lang="en-US" altLang="zh-CN" dirty="0" smtClean="0"/>
              <a:t>annihilating </a:t>
            </a:r>
            <a:r>
              <a:rPr lang="en-US" altLang="zh-CN" dirty="0"/>
              <a:t>into most standard model particles are </a:t>
            </a:r>
            <a:r>
              <a:rPr lang="en-US" altLang="zh-CN" dirty="0" err="1"/>
              <a:t>kinematically</a:t>
            </a:r>
            <a:r>
              <a:rPr lang="en-US" altLang="zh-CN" dirty="0"/>
              <a:t> </a:t>
            </a:r>
            <a:r>
              <a:rPr lang="en-US" altLang="zh-CN" dirty="0" smtClean="0"/>
              <a:t>forbidden</a:t>
            </a:r>
            <a:r>
              <a:rPr lang="zh-CN" altLang="en-US" dirty="0" smtClean="0"/>
              <a:t>。</a:t>
            </a:r>
            <a:endParaRPr lang="zh-CN" altLang="en-US" dirty="0"/>
          </a:p>
        </p:txBody>
      </p:sp>
    </p:spTree>
    <p:extLst>
      <p:ext uri="{BB962C8B-B14F-4D97-AF65-F5344CB8AC3E}">
        <p14:creationId xmlns:p14="http://schemas.microsoft.com/office/powerpoint/2010/main" val="6630620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84</a:t>
            </a:fld>
            <a:endParaRPr lang="en-US" altLang="zh-CN"/>
          </a:p>
        </p:txBody>
      </p:sp>
      <p:pic>
        <p:nvPicPr>
          <p:cNvPr id="3" name="图片 2"/>
          <p:cNvPicPr>
            <a:picLocks noChangeAspect="1"/>
          </p:cNvPicPr>
          <p:nvPr/>
        </p:nvPicPr>
        <p:blipFill>
          <a:blip r:embed="rId2"/>
          <a:stretch>
            <a:fillRect/>
          </a:stretch>
        </p:blipFill>
        <p:spPr>
          <a:xfrm>
            <a:off x="59499" y="908720"/>
            <a:ext cx="9049005" cy="3744416"/>
          </a:xfrm>
          <a:prstGeom prst="rect">
            <a:avLst/>
          </a:prstGeom>
        </p:spPr>
      </p:pic>
      <p:sp>
        <p:nvSpPr>
          <p:cNvPr id="4" name="Rectangle 12"/>
          <p:cNvSpPr>
            <a:spLocks noChangeArrowheads="1"/>
          </p:cNvSpPr>
          <p:nvPr/>
        </p:nvSpPr>
        <p:spPr bwMode="auto">
          <a:xfrm>
            <a:off x="1259632" y="260648"/>
            <a:ext cx="7200800" cy="584775"/>
          </a:xfrm>
          <a:prstGeom prst="rect">
            <a:avLst/>
          </a:prstGeom>
          <a:noFill/>
          <a:ln w="9525">
            <a:noFill/>
            <a:miter lim="800000"/>
            <a:headEnd/>
            <a:tailEnd/>
          </a:ln>
        </p:spPr>
        <p:txBody>
          <a:bodyPr wrap="square">
            <a:spAutoFit/>
          </a:bodyPr>
          <a:lstStyle/>
          <a:p>
            <a:pPr algn="ctr"/>
            <a:r>
              <a:rPr lang="zh-CN" altLang="en-US" sz="3200" b="1" dirty="0" smtClean="0">
                <a:solidFill>
                  <a:srgbClr val="C00000"/>
                </a:solidFill>
              </a:rPr>
              <a:t>假如是和电子散射</a:t>
            </a:r>
            <a:endParaRPr lang="en-US" altLang="zh-CN" sz="3200" b="1" dirty="0">
              <a:solidFill>
                <a:srgbClr val="C00000"/>
              </a:solidFill>
            </a:endParaRPr>
          </a:p>
        </p:txBody>
      </p:sp>
      <p:sp>
        <p:nvSpPr>
          <p:cNvPr id="5" name="文本框 4"/>
          <p:cNvSpPr txBox="1"/>
          <p:nvPr/>
        </p:nvSpPr>
        <p:spPr>
          <a:xfrm>
            <a:off x="827584" y="4653136"/>
            <a:ext cx="7704856" cy="1754326"/>
          </a:xfrm>
          <a:prstGeom prst="rect">
            <a:avLst/>
          </a:prstGeom>
          <a:noFill/>
        </p:spPr>
        <p:txBody>
          <a:bodyPr wrap="square" rtlCol="0">
            <a:spAutoFit/>
          </a:bodyPr>
          <a:lstStyle/>
          <a:p>
            <a:r>
              <a:rPr lang="en-US" altLang="zh-CN" dirty="0" smtClean="0"/>
              <a:t>The </a:t>
            </a:r>
            <a:r>
              <a:rPr lang="en-US" altLang="zh-CN" dirty="0"/>
              <a:t>energy dependence in cross section plays a crucial role in improving the exclusion limits, e.g., the recoil spectra increase with recoil energy for heavy mediator case while decrease with recoil energy for ultralight mediator. Such opposite energy dependences imply that the neutrino experiments such as Super-K are more powerful for heavy mediator due to their much larger acceptance volume and higher energy coverage</a:t>
            </a:r>
            <a:endParaRPr lang="zh-CN" altLang="en-US" dirty="0"/>
          </a:p>
        </p:txBody>
      </p:sp>
      <p:sp>
        <p:nvSpPr>
          <p:cNvPr id="6" name="文本框 5"/>
          <p:cNvSpPr txBox="1"/>
          <p:nvPr/>
        </p:nvSpPr>
        <p:spPr>
          <a:xfrm>
            <a:off x="3923928" y="6407462"/>
            <a:ext cx="4176464" cy="369332"/>
          </a:xfrm>
          <a:prstGeom prst="rect">
            <a:avLst/>
          </a:prstGeom>
          <a:noFill/>
        </p:spPr>
        <p:txBody>
          <a:bodyPr wrap="square" rtlCol="0">
            <a:spAutoFit/>
          </a:bodyPr>
          <a:lstStyle/>
          <a:p>
            <a:r>
              <a:rPr lang="en-US" altLang="zh-CN" dirty="0" smtClean="0"/>
              <a:t>From Q</a:t>
            </a:r>
            <a:r>
              <a:rPr lang="en-US" altLang="zh-CN" dirty="0"/>
              <a:t>.</a:t>
            </a:r>
            <a:r>
              <a:rPr lang="en-US" altLang="zh-CN" dirty="0" smtClean="0"/>
              <a:t> Cao et. al. arXiv:2006.12767</a:t>
            </a:r>
            <a:endParaRPr lang="zh-CN" altLang="en-US" dirty="0"/>
          </a:p>
        </p:txBody>
      </p:sp>
    </p:spTree>
    <p:extLst>
      <p:ext uri="{BB962C8B-B14F-4D97-AF65-F5344CB8AC3E}">
        <p14:creationId xmlns:p14="http://schemas.microsoft.com/office/powerpoint/2010/main" val="11780732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3" name="标题 2"/>
          <p:cNvSpPr>
            <a:spLocks noGrp="1"/>
          </p:cNvSpPr>
          <p:nvPr>
            <p:ph type="title"/>
          </p:nvPr>
        </p:nvSpPr>
        <p:spPr>
          <a:xfrm>
            <a:off x="685800" y="332656"/>
            <a:ext cx="7772400" cy="1143000"/>
          </a:xfrm>
        </p:spPr>
        <p:txBody>
          <a:bodyPr/>
          <a:lstStyle/>
          <a:p>
            <a:r>
              <a:rPr lang="en-US" altLang="zh-CN" dirty="0" smtClean="0">
                <a:solidFill>
                  <a:srgbClr val="C00000"/>
                </a:solidFill>
              </a:rPr>
              <a:t>CRDM</a:t>
            </a:r>
            <a:r>
              <a:rPr lang="zh-CN" altLang="en-US" dirty="0" smtClean="0">
                <a:solidFill>
                  <a:srgbClr val="C00000"/>
                </a:solidFill>
              </a:rPr>
              <a:t>（</a:t>
            </a:r>
            <a:r>
              <a:rPr lang="en-US" altLang="zh-CN" dirty="0" smtClean="0">
                <a:solidFill>
                  <a:srgbClr val="C00000"/>
                </a:solidFill>
              </a:rPr>
              <a:t>BDM</a:t>
            </a:r>
            <a:r>
              <a:rPr lang="zh-CN" altLang="en-US" dirty="0" smtClean="0">
                <a:solidFill>
                  <a:srgbClr val="C00000"/>
                </a:solidFill>
              </a:rPr>
              <a:t>）各向异性</a:t>
            </a:r>
            <a:endParaRPr lang="zh-CN" altLang="en-US" dirty="0">
              <a:solidFill>
                <a:srgbClr val="C00000"/>
              </a:solidFill>
            </a:endParaRPr>
          </a:p>
        </p:txBody>
      </p:sp>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85</a:t>
            </a:fld>
            <a:endParaRPr lang="en-US" altLang="zh-CN"/>
          </a:p>
        </p:txBody>
      </p:sp>
      <p:pic>
        <p:nvPicPr>
          <p:cNvPr id="5" name="图片 4"/>
          <p:cNvPicPr>
            <a:picLocks noChangeAspect="1"/>
          </p:cNvPicPr>
          <p:nvPr/>
        </p:nvPicPr>
        <p:blipFill>
          <a:blip r:embed="rId2"/>
          <a:stretch>
            <a:fillRect/>
          </a:stretch>
        </p:blipFill>
        <p:spPr>
          <a:xfrm>
            <a:off x="685800" y="1475656"/>
            <a:ext cx="7848872" cy="4288315"/>
          </a:xfrm>
          <a:prstGeom prst="rect">
            <a:avLst/>
          </a:prstGeom>
        </p:spPr>
      </p:pic>
      <p:sp>
        <p:nvSpPr>
          <p:cNvPr id="6" name="文本框 5"/>
          <p:cNvSpPr txBox="1"/>
          <p:nvPr/>
        </p:nvSpPr>
        <p:spPr>
          <a:xfrm>
            <a:off x="467544" y="6093296"/>
            <a:ext cx="8208912" cy="369332"/>
          </a:xfrm>
          <a:prstGeom prst="rect">
            <a:avLst/>
          </a:prstGeom>
          <a:noFill/>
        </p:spPr>
        <p:txBody>
          <a:bodyPr wrap="square" rtlCol="0">
            <a:spAutoFit/>
          </a:bodyPr>
          <a:lstStyle/>
          <a:p>
            <a:r>
              <a:rPr lang="en-US" altLang="zh-CN" dirty="0"/>
              <a:t>Contours of CRDM </a:t>
            </a:r>
            <a:r>
              <a:rPr lang="en-US" altLang="zh-CN" dirty="0" smtClean="0"/>
              <a:t> and  BDM  flux. </a:t>
            </a:r>
            <a:r>
              <a:rPr lang="zh-CN" altLang="en-US" dirty="0" smtClean="0"/>
              <a:t> </a:t>
            </a:r>
            <a:r>
              <a:rPr lang="en-US" altLang="zh-CN" dirty="0" smtClean="0"/>
              <a:t>From C. Xia. Et. Al. arXiv:2206.11454 </a:t>
            </a:r>
            <a:endParaRPr lang="zh-CN" altLang="en-US" dirty="0"/>
          </a:p>
        </p:txBody>
      </p:sp>
    </p:spTree>
    <p:extLst>
      <p:ext uri="{BB962C8B-B14F-4D97-AF65-F5344CB8AC3E}">
        <p14:creationId xmlns:p14="http://schemas.microsoft.com/office/powerpoint/2010/main" val="38087712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86</a:t>
            </a:fld>
            <a:endParaRPr lang="en-US" altLang="zh-CN"/>
          </a:p>
        </p:txBody>
      </p:sp>
      <p:pic>
        <p:nvPicPr>
          <p:cNvPr id="5" name="图片 4"/>
          <p:cNvPicPr>
            <a:picLocks noChangeAspect="1"/>
          </p:cNvPicPr>
          <p:nvPr/>
        </p:nvPicPr>
        <p:blipFill>
          <a:blip r:embed="rId2"/>
          <a:stretch>
            <a:fillRect/>
          </a:stretch>
        </p:blipFill>
        <p:spPr>
          <a:xfrm>
            <a:off x="2555776" y="548680"/>
            <a:ext cx="3312368" cy="1029225"/>
          </a:xfrm>
          <a:prstGeom prst="rect">
            <a:avLst/>
          </a:prstGeom>
        </p:spPr>
      </p:pic>
      <p:pic>
        <p:nvPicPr>
          <p:cNvPr id="6" name="图片 5"/>
          <p:cNvPicPr>
            <a:picLocks noChangeAspect="1"/>
          </p:cNvPicPr>
          <p:nvPr/>
        </p:nvPicPr>
        <p:blipFill>
          <a:blip r:embed="rId3"/>
          <a:stretch>
            <a:fillRect/>
          </a:stretch>
        </p:blipFill>
        <p:spPr>
          <a:xfrm>
            <a:off x="1475656" y="1700808"/>
            <a:ext cx="6048672" cy="4172660"/>
          </a:xfrm>
          <a:prstGeom prst="rect">
            <a:avLst/>
          </a:prstGeom>
        </p:spPr>
      </p:pic>
      <p:sp>
        <p:nvSpPr>
          <p:cNvPr id="7" name="文本框 6"/>
          <p:cNvSpPr txBox="1"/>
          <p:nvPr/>
        </p:nvSpPr>
        <p:spPr>
          <a:xfrm>
            <a:off x="467544" y="6093296"/>
            <a:ext cx="8208912" cy="369332"/>
          </a:xfrm>
          <a:prstGeom prst="rect">
            <a:avLst/>
          </a:prstGeom>
          <a:noFill/>
        </p:spPr>
        <p:txBody>
          <a:bodyPr wrap="square" rtlCol="0">
            <a:spAutoFit/>
          </a:bodyPr>
          <a:lstStyle/>
          <a:p>
            <a:r>
              <a:rPr lang="en-US" altLang="zh-CN" dirty="0" smtClean="0"/>
              <a:t>CRDM  and  BDM </a:t>
            </a:r>
            <a:r>
              <a:rPr lang="zh-CN" altLang="en-US" dirty="0" smtClean="0"/>
              <a:t>的各向异性</a:t>
            </a:r>
            <a:r>
              <a:rPr lang="en-US" altLang="zh-CN" dirty="0" smtClean="0"/>
              <a:t>. </a:t>
            </a:r>
            <a:r>
              <a:rPr lang="zh-CN" altLang="en-US" dirty="0" smtClean="0"/>
              <a:t> </a:t>
            </a:r>
            <a:r>
              <a:rPr lang="en-US" altLang="zh-CN" dirty="0" smtClean="0"/>
              <a:t>From C. Xia. Et. Al. arXiv:2206.11454 </a:t>
            </a:r>
            <a:endParaRPr lang="zh-CN" altLang="en-US" dirty="0"/>
          </a:p>
        </p:txBody>
      </p:sp>
    </p:spTree>
    <p:extLst>
      <p:ext uri="{BB962C8B-B14F-4D97-AF65-F5344CB8AC3E}">
        <p14:creationId xmlns:p14="http://schemas.microsoft.com/office/powerpoint/2010/main" val="32365891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stretch>
            <a:fillRect/>
          </a:stretch>
        </p:blipFill>
        <p:spPr>
          <a:xfrm>
            <a:off x="539552" y="260648"/>
            <a:ext cx="8054825" cy="6408712"/>
          </a:xfrm>
          <a:prstGeom prst="rect">
            <a:avLst/>
          </a:prstGeom>
        </p:spPr>
      </p:pic>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87</a:t>
            </a:fld>
            <a:endParaRPr lang="en-US" altLang="zh-CN"/>
          </a:p>
        </p:txBody>
      </p:sp>
    </p:spTree>
    <p:extLst>
      <p:ext uri="{BB962C8B-B14F-4D97-AF65-F5344CB8AC3E}">
        <p14:creationId xmlns:p14="http://schemas.microsoft.com/office/powerpoint/2010/main" val="27395287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85800" y="405346"/>
            <a:ext cx="7772400" cy="1143000"/>
          </a:xfrm>
        </p:spPr>
        <p:txBody>
          <a:bodyPr/>
          <a:lstStyle/>
          <a:p>
            <a:r>
              <a:rPr lang="en-US" altLang="zh-CN" dirty="0" smtClean="0">
                <a:solidFill>
                  <a:srgbClr val="C00000"/>
                </a:solidFill>
              </a:rPr>
              <a:t>CRDM</a:t>
            </a:r>
            <a:r>
              <a:rPr lang="zh-CN" altLang="en-US" dirty="0" smtClean="0">
                <a:solidFill>
                  <a:srgbClr val="C00000"/>
                </a:solidFill>
              </a:rPr>
              <a:t>的日调节效应</a:t>
            </a:r>
            <a:endParaRPr lang="zh-CN" altLang="en-US" dirty="0">
              <a:solidFill>
                <a:srgbClr val="C00000"/>
              </a:solidFill>
            </a:endParaRPr>
          </a:p>
        </p:txBody>
      </p:sp>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88</a:t>
            </a:fld>
            <a:endParaRPr lang="en-US" altLang="zh-CN"/>
          </a:p>
        </p:txBody>
      </p:sp>
      <p:pic>
        <p:nvPicPr>
          <p:cNvPr id="5" name="图片 4"/>
          <p:cNvPicPr>
            <a:picLocks noChangeAspect="1"/>
          </p:cNvPicPr>
          <p:nvPr/>
        </p:nvPicPr>
        <p:blipFill>
          <a:blip r:embed="rId2"/>
          <a:stretch>
            <a:fillRect/>
          </a:stretch>
        </p:blipFill>
        <p:spPr>
          <a:xfrm>
            <a:off x="1475656" y="1752600"/>
            <a:ext cx="6192688" cy="4087292"/>
          </a:xfrm>
          <a:prstGeom prst="rect">
            <a:avLst/>
          </a:prstGeom>
        </p:spPr>
      </p:pic>
      <p:sp>
        <p:nvSpPr>
          <p:cNvPr id="7" name="文本框 6"/>
          <p:cNvSpPr txBox="1"/>
          <p:nvPr/>
        </p:nvSpPr>
        <p:spPr>
          <a:xfrm>
            <a:off x="1691680" y="5949280"/>
            <a:ext cx="7344816" cy="369332"/>
          </a:xfrm>
          <a:prstGeom prst="rect">
            <a:avLst/>
          </a:prstGeom>
          <a:noFill/>
        </p:spPr>
        <p:txBody>
          <a:bodyPr wrap="square" rtlCol="0">
            <a:spAutoFit/>
          </a:bodyPr>
          <a:lstStyle/>
          <a:p>
            <a:r>
              <a:rPr lang="zh-CN" altLang="en-US" b="1" dirty="0" smtClean="0">
                <a:solidFill>
                  <a:srgbClr val="C00000"/>
                </a:solidFill>
              </a:rPr>
              <a:t>不同角度看到</a:t>
            </a:r>
            <a:r>
              <a:rPr lang="en-US" altLang="zh-CN" b="1" dirty="0" smtClean="0">
                <a:solidFill>
                  <a:srgbClr val="C00000"/>
                </a:solidFill>
              </a:rPr>
              <a:t>CRDM</a:t>
            </a:r>
            <a:r>
              <a:rPr lang="zh-CN" altLang="en-US" b="1" dirty="0" smtClean="0">
                <a:solidFill>
                  <a:srgbClr val="C00000"/>
                </a:solidFill>
              </a:rPr>
              <a:t>能谱</a:t>
            </a:r>
            <a:r>
              <a:rPr lang="en-US" altLang="zh-CN" b="1" dirty="0" smtClean="0">
                <a:solidFill>
                  <a:srgbClr val="C00000"/>
                </a:solidFill>
              </a:rPr>
              <a:t>. </a:t>
            </a:r>
            <a:r>
              <a:rPr lang="zh-CN" altLang="en-US" b="1" dirty="0" smtClean="0">
                <a:solidFill>
                  <a:srgbClr val="C00000"/>
                </a:solidFill>
              </a:rPr>
              <a:t> </a:t>
            </a:r>
            <a:r>
              <a:rPr lang="en-US" altLang="zh-CN" dirty="0" smtClean="0"/>
              <a:t>From S. F. Ge. Et. Al. PRL 126, 091804 </a:t>
            </a:r>
            <a:endParaRPr lang="zh-CN" altLang="en-US" dirty="0"/>
          </a:p>
        </p:txBody>
      </p:sp>
    </p:spTree>
    <p:extLst>
      <p:ext uri="{BB962C8B-B14F-4D97-AF65-F5344CB8AC3E}">
        <p14:creationId xmlns:p14="http://schemas.microsoft.com/office/powerpoint/2010/main" val="2699595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stretch>
            <a:fillRect/>
          </a:stretch>
        </p:blipFill>
        <p:spPr>
          <a:xfrm>
            <a:off x="971599" y="476672"/>
            <a:ext cx="7051707" cy="4824536"/>
          </a:xfrm>
          <a:prstGeom prst="rect">
            <a:avLst/>
          </a:prstGeom>
        </p:spPr>
      </p:pic>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89</a:t>
            </a:fld>
            <a:endParaRPr lang="en-US" altLang="zh-CN"/>
          </a:p>
        </p:txBody>
      </p:sp>
      <p:sp>
        <p:nvSpPr>
          <p:cNvPr id="6" name="文本框 5"/>
          <p:cNvSpPr txBox="1"/>
          <p:nvPr/>
        </p:nvSpPr>
        <p:spPr>
          <a:xfrm>
            <a:off x="1115616" y="5661248"/>
            <a:ext cx="7128792" cy="369332"/>
          </a:xfrm>
          <a:prstGeom prst="rect">
            <a:avLst/>
          </a:prstGeom>
          <a:noFill/>
        </p:spPr>
        <p:txBody>
          <a:bodyPr wrap="square" rtlCol="0">
            <a:spAutoFit/>
          </a:bodyPr>
          <a:lstStyle/>
          <a:p>
            <a:r>
              <a:rPr lang="en-US" altLang="zh-CN" b="1" dirty="0" smtClean="0">
                <a:solidFill>
                  <a:srgbClr val="C00000"/>
                </a:solidFill>
              </a:rPr>
              <a:t>CRDM</a:t>
            </a:r>
            <a:r>
              <a:rPr lang="zh-CN" altLang="en-US" b="1" dirty="0" smtClean="0">
                <a:solidFill>
                  <a:srgbClr val="C00000"/>
                </a:solidFill>
              </a:rPr>
              <a:t>观测事例的日调节</a:t>
            </a:r>
            <a:r>
              <a:rPr lang="en-US" altLang="zh-CN" b="1" dirty="0" smtClean="0">
                <a:solidFill>
                  <a:srgbClr val="C00000"/>
                </a:solidFill>
              </a:rPr>
              <a:t>.</a:t>
            </a:r>
            <a:r>
              <a:rPr lang="en-US" altLang="zh-CN" dirty="0" smtClean="0"/>
              <a:t> </a:t>
            </a:r>
            <a:r>
              <a:rPr lang="zh-CN" altLang="en-US" dirty="0" smtClean="0"/>
              <a:t> </a:t>
            </a:r>
            <a:r>
              <a:rPr lang="en-US" altLang="zh-CN" dirty="0" smtClean="0"/>
              <a:t>From S. F. Ge. Et. Al. PRL 126, 091804 </a:t>
            </a:r>
            <a:endParaRPr lang="zh-CN" altLang="en-US" dirty="0"/>
          </a:p>
        </p:txBody>
      </p:sp>
    </p:spTree>
    <p:extLst>
      <p:ext uri="{BB962C8B-B14F-4D97-AF65-F5344CB8AC3E}">
        <p14:creationId xmlns:p14="http://schemas.microsoft.com/office/powerpoint/2010/main" val="3601625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3038" y="1637928"/>
            <a:ext cx="7772400" cy="1143000"/>
          </a:xfrm>
        </p:spPr>
        <p:txBody>
          <a:bodyPr/>
          <a:lstStyle/>
          <a:p>
            <a:r>
              <a:rPr lang="zh-CN" altLang="en-US" b="1" dirty="0" smtClean="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为什么是</a:t>
            </a:r>
            <a:r>
              <a:rPr lang="en-US" altLang="zh-CN" b="1" dirty="0" smtClean="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WIMP</a:t>
            </a:r>
            <a:r>
              <a:rPr lang="zh-CN" altLang="en-US" b="1" dirty="0" smtClean="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endParaRPr lang="zh-CN" altLang="en-US" b="1" dirty="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3" name="标题 1"/>
          <p:cNvSpPr txBox="1">
            <a:spLocks/>
          </p:cNvSpPr>
          <p:nvPr/>
        </p:nvSpPr>
        <p:spPr bwMode="auto">
          <a:xfrm>
            <a:off x="763960" y="343812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2pPr>
            <a:lvl3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3pPr>
            <a:lvl4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4pPr>
            <a:lvl5pPr algn="ctr" rtl="0" eaLnBrk="0" fontAlgn="base" hangingPunct="0">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a:lstStyle>
          <a:p>
            <a:pPr algn="l"/>
            <a:r>
              <a:rPr lang="zh-CN" altLang="en-US" sz="3600" b="1" kern="0" dirty="0" smtClean="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弱相互作用大质量粒子（</a:t>
            </a:r>
            <a:r>
              <a:rPr lang="en-US" altLang="zh-CN" sz="3600" b="1" kern="0" dirty="0" smtClean="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WIMP</a:t>
            </a:r>
            <a:r>
              <a:rPr lang="zh-CN" altLang="en-US" sz="3600" b="1" kern="0" dirty="0" smtClean="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endParaRPr lang="en-US" altLang="zh-CN" sz="3600" b="1" kern="0" dirty="0" smtClean="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l"/>
            <a:r>
              <a:rPr lang="zh-CN" altLang="en-US" sz="3600" b="1" kern="0" dirty="0" smtClean="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中性超子（</a:t>
            </a:r>
            <a:r>
              <a:rPr lang="en-US" altLang="zh-CN" sz="3600" b="1" kern="0" dirty="0" smtClean="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WIMP</a:t>
            </a:r>
            <a:r>
              <a:rPr lang="zh-CN" altLang="en-US" sz="3600" b="1" kern="0" dirty="0" smtClean="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endParaRPr lang="zh-CN" altLang="en-US" sz="3600" b="1" kern="0"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30544024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1CBD2B1-823C-4679-8E7F-333176A710EA}" type="slidenum">
              <a:rPr lang="en-US" altLang="zh-CN" smtClean="0"/>
              <a:pPr>
                <a:defRPr/>
              </a:pPr>
              <a:t>90</a:t>
            </a:fld>
            <a:endParaRPr lang="en-US" altLang="zh-CN"/>
          </a:p>
        </p:txBody>
      </p:sp>
      <p:pic>
        <p:nvPicPr>
          <p:cNvPr id="3" name="图片 2"/>
          <p:cNvPicPr>
            <a:picLocks noChangeAspect="1"/>
          </p:cNvPicPr>
          <p:nvPr/>
        </p:nvPicPr>
        <p:blipFill>
          <a:blip r:embed="rId2"/>
          <a:stretch>
            <a:fillRect/>
          </a:stretch>
        </p:blipFill>
        <p:spPr>
          <a:xfrm>
            <a:off x="4312096" y="-26293"/>
            <a:ext cx="4724400" cy="3743325"/>
          </a:xfrm>
          <a:prstGeom prst="rect">
            <a:avLst/>
          </a:prstGeom>
        </p:spPr>
      </p:pic>
      <p:pic>
        <p:nvPicPr>
          <p:cNvPr id="4" name="图片 3"/>
          <p:cNvPicPr>
            <a:picLocks noChangeAspect="1"/>
          </p:cNvPicPr>
          <p:nvPr/>
        </p:nvPicPr>
        <p:blipFill>
          <a:blip r:embed="rId3"/>
          <a:stretch>
            <a:fillRect/>
          </a:stretch>
        </p:blipFill>
        <p:spPr>
          <a:xfrm>
            <a:off x="4434704" y="3717032"/>
            <a:ext cx="4457776" cy="3039932"/>
          </a:xfrm>
          <a:prstGeom prst="rect">
            <a:avLst/>
          </a:prstGeom>
        </p:spPr>
      </p:pic>
      <mc:AlternateContent xmlns:mc="http://schemas.openxmlformats.org/markup-compatibility/2006" xmlns:a14="http://schemas.microsoft.com/office/drawing/2010/main">
        <mc:Choice Requires="a14">
          <p:sp>
            <p:nvSpPr>
              <p:cNvPr id="5" name="文本框 4"/>
              <p:cNvSpPr txBox="1"/>
              <p:nvPr/>
            </p:nvSpPr>
            <p:spPr>
              <a:xfrm>
                <a:off x="179512" y="2636912"/>
                <a:ext cx="4255192" cy="2862322"/>
              </a:xfrm>
              <a:prstGeom prst="rect">
                <a:avLst/>
              </a:prstGeom>
              <a:noFill/>
            </p:spPr>
            <p:txBody>
              <a:bodyPr wrap="square" rtlCol="0">
                <a:spAutoFit/>
              </a:bodyPr>
              <a:lstStyle/>
              <a:p>
                <a:pPr algn="just"/>
                <a:r>
                  <a:rPr lang="en-US" altLang="zh-CN" sz="2000" dirty="0" smtClean="0"/>
                  <a:t>In </a:t>
                </a:r>
                <a:r>
                  <a:rPr lang="en-US" altLang="zh-CN" sz="2000" dirty="0"/>
                  <a:t>the reference region </a:t>
                </a:r>
                <a:r>
                  <a:rPr lang="en-US" altLang="zh-CN" sz="2000" dirty="0" smtClean="0"/>
                  <a:t>of 1{7 </a:t>
                </a:r>
                <a:r>
                  <a:rPr lang="en-US" altLang="zh-CN" sz="2000" dirty="0" err="1"/>
                  <a:t>keV</a:t>
                </a:r>
                <a:r>
                  <a:rPr lang="en-US" altLang="zh-CN" sz="2000" dirty="0"/>
                  <a:t>, 285 events are observed whereas </a:t>
                </a:r>
                <a:r>
                  <a:rPr lang="en-US" altLang="zh-CN" sz="2000" dirty="0" smtClean="0"/>
                  <a:t>232</a:t>
                </a:r>
                <a14:m>
                  <m:oMath xmlns:m="http://schemas.openxmlformats.org/officeDocument/2006/math">
                    <m:r>
                      <a:rPr lang="en-US" altLang="zh-CN" sz="2000" i="1" smtClean="0">
                        <a:latin typeface="Cambria Math" panose="02040503050406030204" pitchFamily="18" charset="0"/>
                        <a:ea typeface="Cambria Math" panose="02040503050406030204" pitchFamily="18" charset="0"/>
                      </a:rPr>
                      <m:t>±</m:t>
                    </m:r>
                  </m:oMath>
                </a14:m>
                <a:r>
                  <a:rPr lang="en-US" altLang="zh-CN" sz="2000" dirty="0" smtClean="0"/>
                  <a:t>15 events are </a:t>
                </a:r>
                <a:r>
                  <a:rPr lang="en-US" altLang="zh-CN" sz="2000" dirty="0"/>
                  <a:t>expected from the background-only t to the </a:t>
                </a:r>
                <a:r>
                  <a:rPr lang="en-US" altLang="zh-CN" sz="2000" dirty="0" smtClean="0"/>
                  <a:t>data.</a:t>
                </a:r>
              </a:p>
              <a:p>
                <a:pPr algn="just"/>
                <a:r>
                  <a:rPr lang="en-US" altLang="zh-CN" sz="2000" dirty="0"/>
                  <a:t> </a:t>
                </a:r>
                <a:r>
                  <a:rPr lang="en-US" altLang="zh-CN" sz="2000" dirty="0" smtClean="0"/>
                  <a:t>   The decay </a:t>
                </a:r>
                <a:r>
                  <a:rPr lang="en-US" altLang="zh-CN" sz="2000" dirty="0"/>
                  <a:t>of tritium is considered as a possible </a:t>
                </a:r>
                <a:r>
                  <a:rPr lang="en-US" altLang="zh-CN" sz="2000" dirty="0" smtClean="0"/>
                  <a:t>explanation, as </a:t>
                </a:r>
                <a:r>
                  <a:rPr lang="en-US" altLang="zh-CN" sz="2000" dirty="0"/>
                  <a:t>it has a similar spectrum to that </a:t>
                </a:r>
                <a:r>
                  <a:rPr lang="en-US" altLang="zh-CN" sz="2000" dirty="0" smtClean="0"/>
                  <a:t>observed and </a:t>
                </a:r>
                <a:r>
                  <a:rPr lang="en-US" altLang="zh-CN" sz="2000" dirty="0"/>
                  <a:t>is expected to be present in the detector at </a:t>
                </a:r>
                <a:r>
                  <a:rPr lang="en-US" altLang="zh-CN" sz="2000" dirty="0" smtClean="0"/>
                  <a:t>some level</a:t>
                </a:r>
                <a:r>
                  <a:rPr lang="en-US" altLang="zh-CN" sz="2000" dirty="0"/>
                  <a:t>.</a:t>
                </a:r>
                <a:endParaRPr lang="zh-CN" altLang="en-US" sz="2000" dirty="0"/>
              </a:p>
            </p:txBody>
          </p:sp>
        </mc:Choice>
        <mc:Fallback xmlns="">
          <p:sp>
            <p:nvSpPr>
              <p:cNvPr id="5" name="文本框 4"/>
              <p:cNvSpPr txBox="1">
                <a:spLocks noRot="1" noChangeAspect="1" noMove="1" noResize="1" noEditPoints="1" noAdjustHandles="1" noChangeArrowheads="1" noChangeShapeType="1" noTextEdit="1"/>
              </p:cNvSpPr>
              <p:nvPr/>
            </p:nvSpPr>
            <p:spPr>
              <a:xfrm>
                <a:off x="179512" y="2636912"/>
                <a:ext cx="4255192" cy="2862322"/>
              </a:xfrm>
              <a:prstGeom prst="rect">
                <a:avLst/>
              </a:prstGeom>
              <a:blipFill rotWithShape="0">
                <a:blip r:embed="rId4"/>
                <a:stretch>
                  <a:fillRect l="-1433" t="-1066" r="-1576" b="-3198"/>
                </a:stretch>
              </a:blipFill>
            </p:spPr>
            <p:txBody>
              <a:bodyPr/>
              <a:lstStyle/>
              <a:p>
                <a:r>
                  <a:rPr lang="zh-CN" altLang="en-US">
                    <a:noFill/>
                  </a:rPr>
                  <a:t> </a:t>
                </a:r>
              </a:p>
            </p:txBody>
          </p:sp>
        </mc:Fallback>
      </mc:AlternateContent>
      <p:sp>
        <p:nvSpPr>
          <p:cNvPr id="6" name="文本框 5"/>
          <p:cNvSpPr txBox="1"/>
          <p:nvPr/>
        </p:nvSpPr>
        <p:spPr>
          <a:xfrm>
            <a:off x="179512" y="404664"/>
            <a:ext cx="4255192" cy="1200329"/>
          </a:xfrm>
          <a:prstGeom prst="rect">
            <a:avLst/>
          </a:prstGeom>
          <a:noFill/>
        </p:spPr>
        <p:txBody>
          <a:bodyPr wrap="square" rtlCol="0">
            <a:spAutoFit/>
          </a:bodyPr>
          <a:lstStyle/>
          <a:p>
            <a:pPr algn="just"/>
            <a:r>
              <a:rPr lang="en-US" altLang="zh-CN" sz="2400" dirty="0">
                <a:solidFill>
                  <a:srgbClr val="C00000"/>
                </a:solidFill>
              </a:rPr>
              <a:t>XENON1T </a:t>
            </a:r>
            <a:r>
              <a:rPr lang="en-US" altLang="zh-CN" sz="2400" dirty="0" smtClean="0">
                <a:solidFill>
                  <a:srgbClr val="C00000"/>
                </a:solidFill>
              </a:rPr>
              <a:t>observation of  </a:t>
            </a:r>
            <a:r>
              <a:rPr lang="en-US" altLang="zh-CN" sz="2400" dirty="0">
                <a:solidFill>
                  <a:srgbClr val="C00000"/>
                </a:solidFill>
              </a:rPr>
              <a:t>an excess of electronic recoil events at low </a:t>
            </a:r>
            <a:r>
              <a:rPr lang="en-US" altLang="zh-CN" sz="2400" dirty="0" smtClean="0">
                <a:solidFill>
                  <a:srgbClr val="C00000"/>
                </a:solidFill>
              </a:rPr>
              <a:t>energies.</a:t>
            </a:r>
            <a:endParaRPr lang="zh-CN" altLang="en-US" sz="2400" dirty="0">
              <a:solidFill>
                <a:srgbClr val="C00000"/>
              </a:solidFill>
            </a:endParaRPr>
          </a:p>
        </p:txBody>
      </p:sp>
      <p:sp>
        <p:nvSpPr>
          <p:cNvPr id="7" name="文本框 6"/>
          <p:cNvSpPr txBox="1"/>
          <p:nvPr/>
        </p:nvSpPr>
        <p:spPr>
          <a:xfrm>
            <a:off x="179512" y="6237312"/>
            <a:ext cx="4608512" cy="369332"/>
          </a:xfrm>
          <a:prstGeom prst="rect">
            <a:avLst/>
          </a:prstGeom>
          <a:noFill/>
        </p:spPr>
        <p:txBody>
          <a:bodyPr wrap="square" rtlCol="0">
            <a:spAutoFit/>
          </a:bodyPr>
          <a:lstStyle/>
          <a:p>
            <a:r>
              <a:rPr lang="en-US" altLang="zh-CN" dirty="0"/>
              <a:t>From </a:t>
            </a:r>
            <a:r>
              <a:rPr lang="en-US" altLang="zh-CN" dirty="0" smtClean="0"/>
              <a:t>E. </a:t>
            </a:r>
            <a:r>
              <a:rPr lang="en-US" altLang="zh-CN" dirty="0" err="1" smtClean="0"/>
              <a:t>Aprile</a:t>
            </a:r>
            <a:r>
              <a:rPr lang="en-US" altLang="zh-CN" dirty="0" smtClean="0"/>
              <a:t> Phys. Rev. D 102.072004</a:t>
            </a:r>
            <a:endParaRPr lang="zh-CN" altLang="en-US" dirty="0"/>
          </a:p>
        </p:txBody>
      </p:sp>
    </p:spTree>
    <p:extLst>
      <p:ext uri="{BB962C8B-B14F-4D97-AF65-F5344CB8AC3E}">
        <p14:creationId xmlns:p14="http://schemas.microsoft.com/office/powerpoint/2010/main" val="8516707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91</a:t>
            </a:fld>
            <a:endParaRPr lang="en-US" altLang="zh-CN"/>
          </a:p>
        </p:txBody>
      </p:sp>
      <p:pic>
        <p:nvPicPr>
          <p:cNvPr id="5" name="图片 4"/>
          <p:cNvPicPr>
            <a:picLocks noChangeAspect="1"/>
          </p:cNvPicPr>
          <p:nvPr/>
        </p:nvPicPr>
        <p:blipFill>
          <a:blip r:embed="rId2"/>
          <a:stretch>
            <a:fillRect/>
          </a:stretch>
        </p:blipFill>
        <p:spPr>
          <a:xfrm>
            <a:off x="539552" y="116632"/>
            <a:ext cx="3707904" cy="3472112"/>
          </a:xfrm>
          <a:prstGeom prst="rect">
            <a:avLst/>
          </a:prstGeom>
        </p:spPr>
      </p:pic>
      <p:sp>
        <p:nvSpPr>
          <p:cNvPr id="8" name="文本框 7"/>
          <p:cNvSpPr txBox="1"/>
          <p:nvPr/>
        </p:nvSpPr>
        <p:spPr>
          <a:xfrm>
            <a:off x="251520" y="3789040"/>
            <a:ext cx="4824536" cy="2308324"/>
          </a:xfrm>
          <a:prstGeom prst="rect">
            <a:avLst/>
          </a:prstGeom>
          <a:noFill/>
        </p:spPr>
        <p:txBody>
          <a:bodyPr wrap="square" rtlCol="0">
            <a:spAutoFit/>
          </a:bodyPr>
          <a:lstStyle/>
          <a:p>
            <a:pPr algn="just"/>
            <a:r>
              <a:rPr lang="en-US" altLang="zh-CN" dirty="0" smtClean="0"/>
              <a:t>We </a:t>
            </a:r>
            <a:r>
              <a:rPr lang="en-US" altLang="zh-CN" dirty="0"/>
              <a:t>proposed the </a:t>
            </a:r>
            <a:r>
              <a:rPr lang="en-US" altLang="zh-CN" dirty="0" err="1"/>
              <a:t>the</a:t>
            </a:r>
            <a:r>
              <a:rPr lang="en-US" altLang="zh-CN" dirty="0"/>
              <a:t> </a:t>
            </a:r>
            <a:r>
              <a:rPr lang="en-US" altLang="zh-CN" dirty="0" smtClean="0"/>
              <a:t>atmospheric dark </a:t>
            </a:r>
            <a:r>
              <a:rPr lang="en-US" altLang="zh-CN" dirty="0"/>
              <a:t>matter (AMD) from the inelastic collision of cosmic rays with the atmosphere. Thanks </a:t>
            </a:r>
            <a:r>
              <a:rPr lang="en-US" altLang="zh-CN" dirty="0" smtClean="0"/>
              <a:t>to the boost  </a:t>
            </a:r>
            <a:r>
              <a:rPr lang="en-US" altLang="zh-CN" dirty="0"/>
              <a:t>of high energy CRs, we show that a O(10) </a:t>
            </a:r>
            <a:r>
              <a:rPr lang="en-US" altLang="zh-CN" dirty="0" err="1"/>
              <a:t>keV</a:t>
            </a:r>
            <a:r>
              <a:rPr lang="en-US" altLang="zh-CN" dirty="0"/>
              <a:t> ADM can be fast-moving </a:t>
            </a:r>
            <a:r>
              <a:rPr lang="en-US" altLang="zh-CN" dirty="0" smtClean="0"/>
              <a:t>and successfully explain the </a:t>
            </a:r>
            <a:r>
              <a:rPr lang="en-US" altLang="zh-CN" dirty="0"/>
              <a:t>observed electron recoil spectra observed through the ADM-electron </a:t>
            </a:r>
            <a:r>
              <a:rPr lang="en-US" altLang="zh-CN" dirty="0" smtClean="0"/>
              <a:t>scattering process.</a:t>
            </a:r>
            <a:endParaRPr lang="zh-CN" altLang="en-US" dirty="0"/>
          </a:p>
        </p:txBody>
      </p:sp>
      <p:pic>
        <p:nvPicPr>
          <p:cNvPr id="2" name="图片 1"/>
          <p:cNvPicPr>
            <a:picLocks noChangeAspect="1"/>
          </p:cNvPicPr>
          <p:nvPr/>
        </p:nvPicPr>
        <p:blipFill>
          <a:blip r:embed="rId3"/>
          <a:stretch>
            <a:fillRect/>
          </a:stretch>
        </p:blipFill>
        <p:spPr>
          <a:xfrm>
            <a:off x="5377927" y="3429000"/>
            <a:ext cx="3600400" cy="3222457"/>
          </a:xfrm>
          <a:prstGeom prst="rect">
            <a:avLst/>
          </a:prstGeom>
        </p:spPr>
      </p:pic>
      <p:pic>
        <p:nvPicPr>
          <p:cNvPr id="3" name="图片 2"/>
          <p:cNvPicPr>
            <a:picLocks noChangeAspect="1"/>
          </p:cNvPicPr>
          <p:nvPr/>
        </p:nvPicPr>
        <p:blipFill>
          <a:blip r:embed="rId4"/>
          <a:stretch>
            <a:fillRect/>
          </a:stretch>
        </p:blipFill>
        <p:spPr>
          <a:xfrm>
            <a:off x="5220072" y="116632"/>
            <a:ext cx="3742184" cy="3384638"/>
          </a:xfrm>
          <a:prstGeom prst="rect">
            <a:avLst/>
          </a:prstGeom>
        </p:spPr>
      </p:pic>
      <p:sp>
        <p:nvSpPr>
          <p:cNvPr id="9" name="文本框 8"/>
          <p:cNvSpPr txBox="1"/>
          <p:nvPr/>
        </p:nvSpPr>
        <p:spPr>
          <a:xfrm>
            <a:off x="323527" y="6300028"/>
            <a:ext cx="5709545" cy="369332"/>
          </a:xfrm>
          <a:prstGeom prst="rect">
            <a:avLst/>
          </a:prstGeom>
          <a:noFill/>
        </p:spPr>
        <p:txBody>
          <a:bodyPr wrap="square" rtlCol="0">
            <a:spAutoFit/>
          </a:bodyPr>
          <a:lstStyle/>
          <a:p>
            <a:r>
              <a:rPr lang="en-US" altLang="zh-CN" dirty="0" smtClean="0"/>
              <a:t>From L. Su et. al.  </a:t>
            </a:r>
            <a:r>
              <a:rPr lang="en-US" altLang="zh-CN" dirty="0"/>
              <a:t>Phys. Rev. D 102, 115028 (2020)</a:t>
            </a:r>
            <a:endParaRPr lang="zh-CN" altLang="en-US" dirty="0"/>
          </a:p>
        </p:txBody>
      </p:sp>
    </p:spTree>
    <p:extLst>
      <p:ext uri="{BB962C8B-B14F-4D97-AF65-F5344CB8AC3E}">
        <p14:creationId xmlns:p14="http://schemas.microsoft.com/office/powerpoint/2010/main" val="10847652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92</a:t>
            </a:fld>
            <a:endParaRPr lang="en-US" altLang="zh-CN"/>
          </a:p>
        </p:txBody>
      </p:sp>
      <p:pic>
        <p:nvPicPr>
          <p:cNvPr id="5" name="图片 4"/>
          <p:cNvPicPr>
            <a:picLocks noChangeAspect="1"/>
          </p:cNvPicPr>
          <p:nvPr/>
        </p:nvPicPr>
        <p:blipFill>
          <a:blip r:embed="rId2"/>
          <a:stretch>
            <a:fillRect/>
          </a:stretch>
        </p:blipFill>
        <p:spPr>
          <a:xfrm>
            <a:off x="4716016" y="198014"/>
            <a:ext cx="4276725" cy="4343400"/>
          </a:xfrm>
          <a:prstGeom prst="rect">
            <a:avLst/>
          </a:prstGeom>
        </p:spPr>
      </p:pic>
      <p:pic>
        <p:nvPicPr>
          <p:cNvPr id="6" name="图片 5"/>
          <p:cNvPicPr>
            <a:picLocks noChangeAspect="1"/>
          </p:cNvPicPr>
          <p:nvPr/>
        </p:nvPicPr>
        <p:blipFill>
          <a:blip r:embed="rId3"/>
          <a:stretch>
            <a:fillRect/>
          </a:stretch>
        </p:blipFill>
        <p:spPr>
          <a:xfrm>
            <a:off x="179512" y="274273"/>
            <a:ext cx="4320480" cy="4267141"/>
          </a:xfrm>
          <a:prstGeom prst="rect">
            <a:avLst/>
          </a:prstGeom>
        </p:spPr>
      </p:pic>
      <p:sp>
        <p:nvSpPr>
          <p:cNvPr id="7" name="文本框 6"/>
          <p:cNvSpPr txBox="1"/>
          <p:nvPr/>
        </p:nvSpPr>
        <p:spPr>
          <a:xfrm>
            <a:off x="683568" y="4797152"/>
            <a:ext cx="8136904" cy="1477328"/>
          </a:xfrm>
          <a:prstGeom prst="rect">
            <a:avLst/>
          </a:prstGeom>
          <a:noFill/>
        </p:spPr>
        <p:txBody>
          <a:bodyPr wrap="square" rtlCol="0">
            <a:spAutoFit/>
          </a:bodyPr>
          <a:lstStyle/>
          <a:p>
            <a:pPr algn="just"/>
            <a:r>
              <a:rPr lang="en-US" altLang="zh-CN" dirty="0" smtClean="0"/>
              <a:t>The </a:t>
            </a:r>
            <a:r>
              <a:rPr lang="en-US" altLang="zh-CN" dirty="0" err="1" smtClean="0"/>
              <a:t>Migdal</a:t>
            </a:r>
            <a:r>
              <a:rPr lang="en-US" altLang="zh-CN" dirty="0" smtClean="0"/>
              <a:t> </a:t>
            </a:r>
            <a:r>
              <a:rPr lang="en-US" altLang="zh-CN" dirty="0"/>
              <a:t>effect and modifying the velocity distribution of DM from interaction of DM and cosmic rays </a:t>
            </a:r>
            <a:r>
              <a:rPr lang="en-US" altLang="zh-CN" dirty="0" smtClean="0"/>
              <a:t>are </a:t>
            </a:r>
            <a:r>
              <a:rPr lang="en-US" altLang="zh-CN" dirty="0"/>
              <a:t>complementary to probe sub-GeV DM. The former can cover heavier DM, while the latter can cover the lighter DM. Both of them can cover DM with a mass of 20 MeV to 200 MeV. Including momentum transfer effect can greatly improve the existing </a:t>
            </a:r>
            <a:r>
              <a:rPr lang="en-US" altLang="zh-CN" dirty="0" smtClean="0"/>
              <a:t>bounds</a:t>
            </a:r>
            <a:r>
              <a:rPr lang="en-US" altLang="zh-CN" dirty="0"/>
              <a:t>.</a:t>
            </a:r>
            <a:endParaRPr lang="zh-CN" altLang="en-US" dirty="0"/>
          </a:p>
        </p:txBody>
      </p:sp>
      <p:sp>
        <p:nvSpPr>
          <p:cNvPr id="8" name="文本框 7"/>
          <p:cNvSpPr txBox="1"/>
          <p:nvPr/>
        </p:nvSpPr>
        <p:spPr>
          <a:xfrm>
            <a:off x="2555776" y="6381328"/>
            <a:ext cx="5256584" cy="369332"/>
          </a:xfrm>
          <a:prstGeom prst="rect">
            <a:avLst/>
          </a:prstGeom>
          <a:noFill/>
        </p:spPr>
        <p:txBody>
          <a:bodyPr wrap="square" rtlCol="0">
            <a:spAutoFit/>
          </a:bodyPr>
          <a:lstStyle/>
          <a:p>
            <a:r>
              <a:rPr lang="en-US" altLang="zh-CN" dirty="0"/>
              <a:t>From V. </a:t>
            </a:r>
            <a:r>
              <a:rPr lang="en-US" altLang="zh-CN" dirty="0" err="1" smtClean="0"/>
              <a:t>Flambaum</a:t>
            </a:r>
            <a:r>
              <a:rPr lang="en-US" altLang="zh-CN" dirty="0" smtClean="0"/>
              <a:t> et. al. </a:t>
            </a:r>
            <a:r>
              <a:rPr lang="en-US" altLang="zh-CN" dirty="0" err="1" smtClean="0"/>
              <a:t>arXiv</a:t>
            </a:r>
            <a:r>
              <a:rPr lang="en-US" altLang="zh-CN" dirty="0" smtClean="0"/>
              <a:t>: 2012.09751</a:t>
            </a:r>
            <a:endParaRPr lang="zh-CN" altLang="en-US" dirty="0"/>
          </a:p>
        </p:txBody>
      </p:sp>
    </p:spTree>
    <p:extLst>
      <p:ext uri="{BB962C8B-B14F-4D97-AF65-F5344CB8AC3E}">
        <p14:creationId xmlns:p14="http://schemas.microsoft.com/office/powerpoint/2010/main" val="35296055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3946C7A3-D8C1-4378-812F-C73EE704A0B1}" type="slidenum">
              <a:rPr lang="en-US" altLang="zh-CN" smtClean="0"/>
              <a:pPr>
                <a:defRPr/>
              </a:pPr>
              <a:t>93</a:t>
            </a:fld>
            <a:endParaRPr lang="en-US" altLang="zh-CN"/>
          </a:p>
        </p:txBody>
      </p:sp>
      <p:sp>
        <p:nvSpPr>
          <p:cNvPr id="5" name="标题 1"/>
          <p:cNvSpPr>
            <a:spLocks noGrp="1"/>
          </p:cNvSpPr>
          <p:nvPr>
            <p:ph type="title"/>
          </p:nvPr>
        </p:nvSpPr>
        <p:spPr>
          <a:xfrm>
            <a:off x="792222" y="548680"/>
            <a:ext cx="7236162" cy="1143000"/>
          </a:xfrm>
        </p:spPr>
        <p:txBody>
          <a:bodyPr/>
          <a:lstStyle/>
          <a:p>
            <a:r>
              <a:rPr lang="zh-CN" altLang="en-US" b="1" dirty="0" smtClean="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轻暗物质探测的两个小工作</a:t>
            </a:r>
            <a:endParaRPr lang="zh-CN" altLang="en-US" b="1" dirty="0">
              <a:solidFill>
                <a:schemeClr val="accent1">
                  <a:lumMod val="20000"/>
                  <a:lumOff val="80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6" name="内容占位符 2"/>
          <p:cNvSpPr>
            <a:spLocks noGrp="1"/>
          </p:cNvSpPr>
          <p:nvPr>
            <p:ph idx="1"/>
          </p:nvPr>
        </p:nvSpPr>
        <p:spPr>
          <a:xfrm>
            <a:off x="1187624" y="2420888"/>
            <a:ext cx="6480720" cy="2016224"/>
          </a:xfrm>
        </p:spPr>
        <p:txBody>
          <a:bodyPr/>
          <a:lstStyle/>
          <a:p>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自旋依赖结构函数的相对论效应</a:t>
            </a:r>
            <a:endParaRPr lang="en-US" altLang="zh-CN"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endParaRPr>
          </a:p>
          <a:p>
            <a:r>
              <a:rPr lang="zh-CN" altLang="en-US" b="1" dirty="0" smtClean="0">
                <a:ln w="10160">
                  <a:solidFill>
                    <a:schemeClr val="accent5"/>
                  </a:solidFill>
                  <a:prstDash val="solid"/>
                </a:ln>
                <a:solidFill>
                  <a:schemeClr val="accent1">
                    <a:lumMod val="20000"/>
                    <a:lumOff val="80000"/>
                  </a:schemeClr>
                </a:solidFill>
                <a:effectLst>
                  <a:outerShdw blurRad="38100" dist="22860" dir="5400000" algn="tl" rotWithShape="0">
                    <a:srgbClr val="000000">
                      <a:alpha val="30000"/>
                    </a:srgbClr>
                  </a:outerShdw>
                </a:effectLst>
              </a:rPr>
              <a:t>电子相干散射效应</a:t>
            </a:r>
            <a:endParaRPr lang="zh-CN" altLang="en-US" dirty="0"/>
          </a:p>
        </p:txBody>
      </p:sp>
    </p:spTree>
    <p:extLst>
      <p:ext uri="{BB962C8B-B14F-4D97-AF65-F5344CB8AC3E}">
        <p14:creationId xmlns:p14="http://schemas.microsoft.com/office/powerpoint/2010/main" val="12409193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1734733" y="2028586"/>
            <a:ext cx="3586680" cy="626400"/>
          </a:xfrm>
          <a:prstGeom prst="rect">
            <a:avLst/>
          </a:prstGeom>
        </p:spPr>
      </p:pic>
      <p:sp>
        <p:nvSpPr>
          <p:cNvPr id="15" name="Rectangle 12"/>
          <p:cNvSpPr>
            <a:spLocks noChangeArrowheads="1"/>
          </p:cNvSpPr>
          <p:nvPr/>
        </p:nvSpPr>
        <p:spPr bwMode="auto">
          <a:xfrm>
            <a:off x="670036" y="1612628"/>
            <a:ext cx="5832648" cy="369332"/>
          </a:xfrm>
          <a:prstGeom prst="rect">
            <a:avLst/>
          </a:prstGeom>
          <a:noFill/>
          <a:ln w="9525">
            <a:noFill/>
            <a:miter lim="800000"/>
          </a:ln>
        </p:spPr>
        <p:txBody>
          <a:bodyPr wrap="square">
            <a:spAutoFit/>
          </a:bodyPr>
          <a:lstStyle/>
          <a:p>
            <a:r>
              <a:rPr lang="zh-CN" altLang="en-US" b="1" dirty="0">
                <a:solidFill>
                  <a:srgbClr val="C00000"/>
                </a:solidFill>
              </a:rPr>
              <a:t>暗物质和核子相互作用</a:t>
            </a:r>
            <a:endParaRPr lang="en-US" altLang="zh-CN" b="1" dirty="0">
              <a:solidFill>
                <a:srgbClr val="C00000"/>
              </a:solidFill>
            </a:endParaRPr>
          </a:p>
        </p:txBody>
      </p:sp>
      <p:pic>
        <p:nvPicPr>
          <p:cNvPr id="17" name="图片 16"/>
          <p:cNvPicPr>
            <a:picLocks noChangeAspect="1"/>
          </p:cNvPicPr>
          <p:nvPr/>
        </p:nvPicPr>
        <p:blipFill>
          <a:blip r:embed="rId3"/>
          <a:stretch>
            <a:fillRect/>
          </a:stretch>
        </p:blipFill>
        <p:spPr>
          <a:xfrm>
            <a:off x="1093802" y="2745555"/>
            <a:ext cx="6350794" cy="828675"/>
          </a:xfrm>
          <a:prstGeom prst="rect">
            <a:avLst/>
          </a:prstGeom>
        </p:spPr>
      </p:pic>
      <p:sp>
        <p:nvSpPr>
          <p:cNvPr id="18" name="矩形 17"/>
          <p:cNvSpPr/>
          <p:nvPr/>
        </p:nvSpPr>
        <p:spPr bwMode="auto">
          <a:xfrm>
            <a:off x="7056276" y="4995174"/>
            <a:ext cx="686452"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lstStyle/>
          <a:p>
            <a:pPr defTabSz="685800"/>
            <a:endParaRPr lang="zh-CN" altLang="en-US" sz="1350"/>
          </a:p>
        </p:txBody>
      </p:sp>
      <p:sp>
        <p:nvSpPr>
          <p:cNvPr id="19" name="椭圆 18"/>
          <p:cNvSpPr/>
          <p:nvPr/>
        </p:nvSpPr>
        <p:spPr bwMode="auto">
          <a:xfrm>
            <a:off x="4378929" y="2917872"/>
            <a:ext cx="270030" cy="324036"/>
          </a:xfrm>
          <a:prstGeom prst="ellipse">
            <a:avLst/>
          </a:prstGeom>
          <a:solidFill>
            <a:srgbClr val="FFC000">
              <a:alpha val="30000"/>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lstStyle/>
          <a:p>
            <a:pPr defTabSz="685800"/>
            <a:endParaRPr lang="zh-CN" altLang="en-US" sz="1350"/>
          </a:p>
        </p:txBody>
      </p:sp>
      <p:sp>
        <p:nvSpPr>
          <p:cNvPr id="23" name="椭圆 22"/>
          <p:cNvSpPr/>
          <p:nvPr/>
        </p:nvSpPr>
        <p:spPr bwMode="auto">
          <a:xfrm>
            <a:off x="4759066" y="2909776"/>
            <a:ext cx="270030" cy="324036"/>
          </a:xfrm>
          <a:prstGeom prst="ellipse">
            <a:avLst/>
          </a:prstGeom>
          <a:solidFill>
            <a:srgbClr val="FFC000">
              <a:alpha val="30000"/>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lstStyle/>
          <a:p>
            <a:pPr defTabSz="685800"/>
            <a:endParaRPr lang="zh-CN" altLang="en-US" sz="1350"/>
          </a:p>
        </p:txBody>
      </p:sp>
      <p:sp>
        <p:nvSpPr>
          <p:cNvPr id="24" name="椭圆 23"/>
          <p:cNvSpPr/>
          <p:nvPr/>
        </p:nvSpPr>
        <p:spPr bwMode="auto">
          <a:xfrm>
            <a:off x="5799467" y="2917586"/>
            <a:ext cx="270030" cy="324036"/>
          </a:xfrm>
          <a:prstGeom prst="ellipse">
            <a:avLst/>
          </a:prstGeom>
          <a:solidFill>
            <a:srgbClr val="FFC000">
              <a:alpha val="30000"/>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lstStyle/>
          <a:p>
            <a:pPr defTabSz="685800"/>
            <a:endParaRPr lang="zh-CN" altLang="en-US" sz="1350"/>
          </a:p>
        </p:txBody>
      </p:sp>
      <p:sp>
        <p:nvSpPr>
          <p:cNvPr id="25" name="椭圆 24"/>
          <p:cNvSpPr/>
          <p:nvPr/>
        </p:nvSpPr>
        <p:spPr bwMode="auto">
          <a:xfrm>
            <a:off x="6180843" y="2917586"/>
            <a:ext cx="270030" cy="324036"/>
          </a:xfrm>
          <a:prstGeom prst="ellipse">
            <a:avLst/>
          </a:prstGeom>
          <a:solidFill>
            <a:srgbClr val="FFC000">
              <a:alpha val="30000"/>
            </a:srgb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lstStyle/>
          <a:p>
            <a:pPr defTabSz="685800"/>
            <a:endParaRPr lang="zh-CN" altLang="en-US" sz="1350"/>
          </a:p>
        </p:txBody>
      </p:sp>
      <p:sp>
        <p:nvSpPr>
          <p:cNvPr id="21" name="下箭头 20"/>
          <p:cNvSpPr/>
          <p:nvPr/>
        </p:nvSpPr>
        <p:spPr>
          <a:xfrm>
            <a:off x="1853565" y="3341370"/>
            <a:ext cx="319564" cy="1390174"/>
          </a:xfrm>
          <a:prstGeom prst="downArrow">
            <a:avLst/>
          </a:prstGeom>
          <a:solidFill>
            <a:srgbClr val="346EAD"/>
          </a:solidFill>
          <a:ln>
            <a:solidFill>
              <a:srgbClr val="346EAD"/>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68580" tIns="34290" rIns="68580" bIns="34290" numCol="1" anchor="t" anchorCtr="0" compatLnSpc="1"/>
          <a:lstStyle/>
          <a:p>
            <a:pPr defTabSz="685800"/>
            <a:endParaRPr lang="zh-CN" altLang="en-US" sz="1350">
              <a:solidFill>
                <a:schemeClr val="tx1"/>
              </a:solidFill>
              <a:latin typeface="Arial" panose="020B0604020202020204" pitchFamily="34" charset="0"/>
              <a:ea typeface="宋体" panose="02010600030101010101" pitchFamily="2" charset="-122"/>
            </a:endParaRPr>
          </a:p>
        </p:txBody>
      </p:sp>
      <p:sp>
        <p:nvSpPr>
          <p:cNvPr id="22" name="文本框 21"/>
          <p:cNvSpPr txBox="1"/>
          <p:nvPr/>
        </p:nvSpPr>
        <p:spPr>
          <a:xfrm>
            <a:off x="2173129" y="3675698"/>
            <a:ext cx="5601653" cy="646331"/>
          </a:xfrm>
          <a:prstGeom prst="rect">
            <a:avLst/>
          </a:prstGeom>
          <a:noFill/>
        </p:spPr>
        <p:txBody>
          <a:bodyPr wrap="square" rtlCol="0">
            <a:spAutoFit/>
          </a:bodyPr>
          <a:lstStyle/>
          <a:p>
            <a:r>
              <a:rPr lang="en-US" altLang="zh-CN" b="1" dirty="0">
                <a:solidFill>
                  <a:srgbClr val="C00000"/>
                </a:solidFill>
              </a:rPr>
              <a:t>WIMP</a:t>
            </a:r>
            <a:r>
              <a:rPr lang="zh-CN" altLang="en-US" b="1" dirty="0">
                <a:solidFill>
                  <a:srgbClr val="C00000"/>
                </a:solidFill>
              </a:rPr>
              <a:t>是低速运动的粒子，在计算散射截面时，忽略时间分量和速度的高阶项</a:t>
            </a:r>
          </a:p>
        </p:txBody>
      </p:sp>
      <p:pic>
        <p:nvPicPr>
          <p:cNvPr id="4" name="图片 3"/>
          <p:cNvPicPr>
            <a:picLocks noChangeAspect="1"/>
          </p:cNvPicPr>
          <p:nvPr/>
        </p:nvPicPr>
        <p:blipFill>
          <a:blip r:embed="rId4"/>
          <a:srcRect b="65329"/>
          <a:stretch>
            <a:fillRect/>
          </a:stretch>
        </p:blipFill>
        <p:spPr>
          <a:xfrm>
            <a:off x="967264" y="4731544"/>
            <a:ext cx="5102066" cy="599227"/>
          </a:xfrm>
          <a:prstGeom prst="rect">
            <a:avLst/>
          </a:prstGeom>
        </p:spPr>
      </p:pic>
      <p:sp>
        <p:nvSpPr>
          <p:cNvPr id="3" name="标题 2"/>
          <p:cNvSpPr>
            <a:spLocks noGrp="1"/>
          </p:cNvSpPr>
          <p:nvPr>
            <p:ph type="title"/>
          </p:nvPr>
        </p:nvSpPr>
        <p:spPr>
          <a:xfrm>
            <a:off x="251520" y="320638"/>
            <a:ext cx="8496944" cy="1143000"/>
          </a:xfrm>
        </p:spPr>
        <p:txBody>
          <a:bodyPr/>
          <a:lstStyle/>
          <a:p>
            <a:r>
              <a:rPr lang="en-US" altLang="zh-CN" b="1" dirty="0" smtClean="0">
                <a:solidFill>
                  <a:srgbClr val="C00000"/>
                </a:solidFill>
              </a:rPr>
              <a:t>1.</a:t>
            </a:r>
            <a:r>
              <a:rPr lang="zh-CN" altLang="en-US" b="1" dirty="0" smtClean="0">
                <a:solidFill>
                  <a:srgbClr val="C00000"/>
                </a:solidFill>
              </a:rPr>
              <a:t>自旋依赖结构因子的相对论效应</a:t>
            </a:r>
            <a:endParaRPr lang="zh-CN" altLang="en-US" b="1" dirty="0">
              <a:solidFill>
                <a:srgbClr val="C00000"/>
              </a:solidFill>
            </a:endParaRPr>
          </a:p>
        </p:txBody>
      </p:sp>
    </p:spTree>
    <p:extLst>
      <p:ext uri="{BB962C8B-B14F-4D97-AF65-F5344CB8AC3E}">
        <p14:creationId xmlns:p14="http://schemas.microsoft.com/office/powerpoint/2010/main" val="157984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350704" y="692696"/>
            <a:ext cx="4988838" cy="279321"/>
          </a:xfrm>
        </p:spPr>
        <p:txBody>
          <a:bodyPr>
            <a:normAutofit fontScale="90000"/>
          </a:bodyPr>
          <a:lstStyle/>
          <a:p>
            <a:pPr algn="ctr"/>
            <a:r>
              <a:rPr lang="zh-CN" altLang="en-US" dirty="0">
                <a:solidFill>
                  <a:schemeClr val="tx1"/>
                </a:solidFill>
                <a:latin typeface="Times New Roman" panose="02020603050405020304" pitchFamily="18" charset="0"/>
                <a:ea typeface="宋体" panose="02010600030101010101" pitchFamily="2" charset="-122"/>
              </a:rPr>
              <a:t>Dark matter </a:t>
            </a:r>
            <a:r>
              <a:rPr lang="en-US" altLang="zh-CN" dirty="0" smtClean="0">
                <a:solidFill>
                  <a:schemeClr val="tx1"/>
                </a:solidFill>
                <a:latin typeface="Times New Roman" panose="02020603050405020304" pitchFamily="18" charset="0"/>
                <a:ea typeface="宋体" panose="02010600030101010101" pitchFamily="2" charset="-122"/>
              </a:rPr>
              <a:t>current</a:t>
            </a:r>
            <a:r>
              <a:rPr lang="zh-CN" altLang="en-US" dirty="0" smtClean="0">
                <a:solidFill>
                  <a:schemeClr val="tx1"/>
                </a:solidFill>
                <a:latin typeface="Times New Roman" panose="02020603050405020304" pitchFamily="18" charset="0"/>
                <a:ea typeface="宋体" panose="02010600030101010101" pitchFamily="2" charset="-122"/>
              </a:rPr>
              <a:t> </a:t>
            </a:r>
            <a:endParaRPr lang="zh-CN" altLang="en-US" dirty="0">
              <a:solidFill>
                <a:schemeClr val="tx1"/>
              </a:solidFill>
              <a:latin typeface="Times New Roman" panose="02020603050405020304" pitchFamily="18" charset="0"/>
              <a:ea typeface="宋体" panose="02010600030101010101" pitchFamily="2" charset="-122"/>
            </a:endParaRPr>
          </a:p>
        </p:txBody>
      </p:sp>
      <p:graphicFrame>
        <p:nvGraphicFramePr>
          <p:cNvPr id="12" name="对象 11">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1986" r:id="rId4" imgW="914400" imgH="215900" progId="Equation.KSEE3">
                  <p:embed/>
                </p:oleObj>
              </mc:Choice>
              <mc:Fallback>
                <p:oleObj r:id="rId4" imgW="914400" imgH="215900" progId="Equation.KSEE3">
                  <p:embed/>
                  <p:pic>
                    <p:nvPicPr>
                      <p:cNvPr id="12" name="对象 11">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13" name="对象 12">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1987" r:id="rId6" imgW="914400" imgH="215900" progId="Equation.KSEE3">
                  <p:embed/>
                </p:oleObj>
              </mc:Choice>
              <mc:Fallback>
                <p:oleObj r:id="rId6" imgW="914400" imgH="215900" progId="Equation.KSEE3">
                  <p:embed/>
                  <p:pic>
                    <p:nvPicPr>
                      <p:cNvPr id="13" name="对象 12">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14" name="对象 13">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1988" r:id="rId7" imgW="914400" imgH="215900" progId="Equation.KSEE3">
                  <p:embed/>
                </p:oleObj>
              </mc:Choice>
              <mc:Fallback>
                <p:oleObj r:id="rId7" imgW="914400" imgH="215900" progId="Equation.KSEE3">
                  <p:embed/>
                  <p:pic>
                    <p:nvPicPr>
                      <p:cNvPr id="14" name="对象 13">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16" name="对象 15">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1989" r:id="rId8" imgW="914400" imgH="215900" progId="Equation.KSEE3">
                  <p:embed/>
                </p:oleObj>
              </mc:Choice>
              <mc:Fallback>
                <p:oleObj r:id="rId8" imgW="914400" imgH="215900" progId="Equation.KSEE3">
                  <p:embed/>
                  <p:pic>
                    <p:nvPicPr>
                      <p:cNvPr id="16" name="对象 15">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17" name="对象 16">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1990" r:id="rId9" imgW="914400" imgH="215900" progId="Equation.KSEE3">
                  <p:embed/>
                </p:oleObj>
              </mc:Choice>
              <mc:Fallback>
                <p:oleObj r:id="rId9" imgW="914400" imgH="215900" progId="Equation.KSEE3">
                  <p:embed/>
                  <p:pic>
                    <p:nvPicPr>
                      <p:cNvPr id="17" name="对象 16">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18" name="对象 17">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1991" r:id="rId10" imgW="914400" imgH="215900" progId="Equation.KSEE3">
                  <p:embed/>
                </p:oleObj>
              </mc:Choice>
              <mc:Fallback>
                <p:oleObj r:id="rId10" imgW="914400" imgH="215900" progId="Equation.KSEE3">
                  <p:embed/>
                  <p:pic>
                    <p:nvPicPr>
                      <p:cNvPr id="18" name="对象 17">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19" name="对象 18">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1992" r:id="rId11" imgW="914400" imgH="215900" progId="Equation.KSEE3">
                  <p:embed/>
                </p:oleObj>
              </mc:Choice>
              <mc:Fallback>
                <p:oleObj r:id="rId11" imgW="914400" imgH="215900" progId="Equation.KSEE3">
                  <p:embed/>
                  <p:pic>
                    <p:nvPicPr>
                      <p:cNvPr id="19" name="对象 18">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4" name="对象 3">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1993" r:id="rId12" imgW="914400" imgH="215900" progId="Equation.KSEE3">
                  <p:embed/>
                </p:oleObj>
              </mc:Choice>
              <mc:Fallback>
                <p:oleObj r:id="rId12" imgW="914400" imgH="215900" progId="Equation.KSEE3">
                  <p:embed/>
                  <p:pic>
                    <p:nvPicPr>
                      <p:cNvPr id="4" name="对象 3">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pic>
        <p:nvPicPr>
          <p:cNvPr id="3" name="图片 2"/>
          <p:cNvPicPr>
            <a:picLocks noChangeAspect="1"/>
          </p:cNvPicPr>
          <p:nvPr/>
        </p:nvPicPr>
        <p:blipFill>
          <a:blip r:embed="rId13"/>
          <a:stretch>
            <a:fillRect/>
          </a:stretch>
        </p:blipFill>
        <p:spPr>
          <a:xfrm>
            <a:off x="251520" y="1342974"/>
            <a:ext cx="7962436" cy="1149922"/>
          </a:xfrm>
          <a:prstGeom prst="rect">
            <a:avLst/>
          </a:prstGeom>
        </p:spPr>
      </p:pic>
      <p:sp>
        <p:nvSpPr>
          <p:cNvPr id="5" name="文本框 4"/>
          <p:cNvSpPr txBox="1"/>
          <p:nvPr/>
        </p:nvSpPr>
        <p:spPr>
          <a:xfrm>
            <a:off x="899592" y="2731957"/>
            <a:ext cx="5760640" cy="369332"/>
          </a:xfrm>
          <a:prstGeom prst="rect">
            <a:avLst/>
          </a:prstGeom>
          <a:noFill/>
        </p:spPr>
        <p:txBody>
          <a:bodyPr wrap="square" rtlCol="0">
            <a:spAutoFit/>
          </a:bodyPr>
          <a:lstStyle/>
          <a:p>
            <a:r>
              <a:rPr lang="en-US" altLang="zh-CN" dirty="0"/>
              <a:t>In the  non-relativistic limit: </a:t>
            </a:r>
            <a:r>
              <a:rPr lang="en-US" altLang="zh-CN" dirty="0">
                <a:solidFill>
                  <a:srgbClr val="FF0000"/>
                </a:solidFill>
              </a:rPr>
              <a:t> previous studies </a:t>
            </a:r>
          </a:p>
        </p:txBody>
      </p:sp>
      <p:pic>
        <p:nvPicPr>
          <p:cNvPr id="6" name="图片 5"/>
          <p:cNvPicPr>
            <a:picLocks noChangeAspect="1"/>
          </p:cNvPicPr>
          <p:nvPr/>
        </p:nvPicPr>
        <p:blipFill>
          <a:blip r:embed="rId14"/>
          <a:stretch>
            <a:fillRect/>
          </a:stretch>
        </p:blipFill>
        <p:spPr>
          <a:xfrm>
            <a:off x="539552" y="3648205"/>
            <a:ext cx="7289866" cy="636322"/>
          </a:xfrm>
          <a:prstGeom prst="rect">
            <a:avLst/>
          </a:prstGeom>
        </p:spPr>
      </p:pic>
      <p:sp>
        <p:nvSpPr>
          <p:cNvPr id="7" name="文本框 6"/>
          <p:cNvSpPr txBox="1"/>
          <p:nvPr/>
        </p:nvSpPr>
        <p:spPr>
          <a:xfrm>
            <a:off x="994404" y="4628145"/>
            <a:ext cx="3353991" cy="369332"/>
          </a:xfrm>
          <a:prstGeom prst="rect">
            <a:avLst/>
          </a:prstGeom>
          <a:noFill/>
        </p:spPr>
        <p:txBody>
          <a:bodyPr wrap="square" rtlCol="0">
            <a:spAutoFit/>
          </a:bodyPr>
          <a:lstStyle/>
          <a:p>
            <a:r>
              <a:rPr lang="en-US" altLang="zh-CN" dirty="0"/>
              <a:t>In  the relativistic :  </a:t>
            </a:r>
            <a:r>
              <a:rPr lang="en-US" altLang="zh-CN" dirty="0">
                <a:solidFill>
                  <a:srgbClr val="FF0000"/>
                </a:solidFill>
              </a:rPr>
              <a:t>our studies </a:t>
            </a:r>
          </a:p>
        </p:txBody>
      </p:sp>
      <p:pic>
        <p:nvPicPr>
          <p:cNvPr id="9" name="图片 8"/>
          <p:cNvPicPr>
            <a:picLocks noChangeAspect="1"/>
          </p:cNvPicPr>
          <p:nvPr/>
        </p:nvPicPr>
        <p:blipFill>
          <a:blip r:embed="rId15"/>
          <a:stretch>
            <a:fillRect/>
          </a:stretch>
        </p:blipFill>
        <p:spPr>
          <a:xfrm>
            <a:off x="1688988" y="5341095"/>
            <a:ext cx="5318813" cy="869442"/>
          </a:xfrm>
          <a:prstGeom prst="rect">
            <a:avLst/>
          </a:prstGeom>
        </p:spPr>
      </p:pic>
    </p:spTree>
    <p:custDataLst>
      <p:tags r:id="rId2"/>
    </p:custDataLst>
    <p:extLst>
      <p:ext uri="{BB962C8B-B14F-4D97-AF65-F5344CB8AC3E}">
        <p14:creationId xmlns:p14="http://schemas.microsoft.com/office/powerpoint/2010/main" val="31965230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334338" y="620688"/>
            <a:ext cx="6572639" cy="279321"/>
          </a:xfrm>
        </p:spPr>
        <p:txBody>
          <a:bodyPr>
            <a:normAutofit fontScale="90000"/>
          </a:bodyPr>
          <a:lstStyle/>
          <a:p>
            <a:pPr algn="ctr"/>
            <a:r>
              <a:rPr lang="en-US" altLang="zh-CN" dirty="0">
                <a:solidFill>
                  <a:schemeClr val="tx1"/>
                </a:solidFill>
                <a:latin typeface="Times New Roman" panose="02020603050405020304" pitchFamily="18" charset="0"/>
                <a:ea typeface="宋体" panose="02010600030101010101" pitchFamily="2" charset="-122"/>
              </a:rPr>
              <a:t>Calculation of structure factor</a:t>
            </a:r>
          </a:p>
        </p:txBody>
      </p:sp>
      <p:graphicFrame>
        <p:nvGraphicFramePr>
          <p:cNvPr id="12" name="对象 11">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3010" r:id="rId4" imgW="914400" imgH="215900" progId="Equation.KSEE3">
                  <p:embed/>
                </p:oleObj>
              </mc:Choice>
              <mc:Fallback>
                <p:oleObj r:id="rId4" imgW="914400" imgH="215900" progId="Equation.KSEE3">
                  <p:embed/>
                  <p:pic>
                    <p:nvPicPr>
                      <p:cNvPr id="12" name="对象 11">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13" name="对象 12">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3011" r:id="rId6" imgW="914400" imgH="215900" progId="Equation.KSEE3">
                  <p:embed/>
                </p:oleObj>
              </mc:Choice>
              <mc:Fallback>
                <p:oleObj r:id="rId6" imgW="914400" imgH="215900" progId="Equation.KSEE3">
                  <p:embed/>
                  <p:pic>
                    <p:nvPicPr>
                      <p:cNvPr id="13" name="对象 12">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14" name="对象 13">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3012" r:id="rId7" imgW="914400" imgH="215900" progId="Equation.KSEE3">
                  <p:embed/>
                </p:oleObj>
              </mc:Choice>
              <mc:Fallback>
                <p:oleObj r:id="rId7" imgW="914400" imgH="215900" progId="Equation.KSEE3">
                  <p:embed/>
                  <p:pic>
                    <p:nvPicPr>
                      <p:cNvPr id="14" name="对象 13">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16" name="对象 15">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3013" r:id="rId8" imgW="914400" imgH="215900" progId="Equation.KSEE3">
                  <p:embed/>
                </p:oleObj>
              </mc:Choice>
              <mc:Fallback>
                <p:oleObj r:id="rId8" imgW="914400" imgH="215900" progId="Equation.KSEE3">
                  <p:embed/>
                  <p:pic>
                    <p:nvPicPr>
                      <p:cNvPr id="16" name="对象 15">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17" name="对象 16">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3014" r:id="rId9" imgW="914400" imgH="215900" progId="Equation.KSEE3">
                  <p:embed/>
                </p:oleObj>
              </mc:Choice>
              <mc:Fallback>
                <p:oleObj r:id="rId9" imgW="914400" imgH="215900" progId="Equation.KSEE3">
                  <p:embed/>
                  <p:pic>
                    <p:nvPicPr>
                      <p:cNvPr id="17" name="对象 16">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18" name="对象 17">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3015" r:id="rId10" imgW="914400" imgH="215900" progId="Equation.KSEE3">
                  <p:embed/>
                </p:oleObj>
              </mc:Choice>
              <mc:Fallback>
                <p:oleObj r:id="rId10" imgW="914400" imgH="215900" progId="Equation.KSEE3">
                  <p:embed/>
                  <p:pic>
                    <p:nvPicPr>
                      <p:cNvPr id="18" name="对象 17">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19" name="对象 18">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3016" r:id="rId11" imgW="914400" imgH="215900" progId="Equation.KSEE3">
                  <p:embed/>
                </p:oleObj>
              </mc:Choice>
              <mc:Fallback>
                <p:oleObj r:id="rId11" imgW="914400" imgH="215900" progId="Equation.KSEE3">
                  <p:embed/>
                  <p:pic>
                    <p:nvPicPr>
                      <p:cNvPr id="19" name="对象 18">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graphicFrame>
        <p:nvGraphicFramePr>
          <p:cNvPr id="4" name="对象 3">
            <a:hlinkClick r:id="" action="ppaction://ole?verb=0"/>
          </p:cNvPr>
          <p:cNvGraphicFramePr>
            <a:graphicFrameLocks noChangeAspect="1"/>
          </p:cNvGraphicFramePr>
          <p:nvPr/>
        </p:nvGraphicFramePr>
        <p:xfrm>
          <a:off x="4314825" y="3368279"/>
          <a:ext cx="514350" cy="121444"/>
        </p:xfrm>
        <a:graphic>
          <a:graphicData uri="http://schemas.openxmlformats.org/presentationml/2006/ole">
            <mc:AlternateContent xmlns:mc="http://schemas.openxmlformats.org/markup-compatibility/2006">
              <mc:Choice xmlns:v="urn:schemas-microsoft-com:vml" Requires="v">
                <p:oleObj spid="_x0000_s3017" r:id="rId12" imgW="914400" imgH="215900" progId="Equation.KSEE3">
                  <p:embed/>
                </p:oleObj>
              </mc:Choice>
              <mc:Fallback>
                <p:oleObj r:id="rId12" imgW="914400" imgH="215900" progId="Equation.KSEE3">
                  <p:embed/>
                  <p:pic>
                    <p:nvPicPr>
                      <p:cNvPr id="4" name="对象 3">
                        <a:hlinkClick r:id="" action="ppaction://ole?verb=0"/>
                      </p:cNvPr>
                      <p:cNvPicPr/>
                      <p:nvPr/>
                    </p:nvPicPr>
                    <p:blipFill>
                      <a:blip r:embed="rId5"/>
                      <a:stretch>
                        <a:fillRect/>
                      </a:stretch>
                    </p:blipFill>
                    <p:spPr>
                      <a:xfrm>
                        <a:off x="4314825" y="3368279"/>
                        <a:ext cx="514350" cy="121444"/>
                      </a:xfrm>
                      <a:prstGeom prst="rect">
                        <a:avLst/>
                      </a:prstGeom>
                    </p:spPr>
                  </p:pic>
                </p:oleObj>
              </mc:Fallback>
            </mc:AlternateContent>
          </a:graphicData>
        </a:graphic>
      </p:graphicFrame>
      <p:sp>
        <p:nvSpPr>
          <p:cNvPr id="22" name="文本框 21"/>
          <p:cNvSpPr txBox="1"/>
          <p:nvPr/>
        </p:nvSpPr>
        <p:spPr>
          <a:xfrm>
            <a:off x="827584" y="1420311"/>
            <a:ext cx="5822156" cy="369332"/>
          </a:xfrm>
          <a:prstGeom prst="rect">
            <a:avLst/>
          </a:prstGeom>
          <a:noFill/>
        </p:spPr>
        <p:txBody>
          <a:bodyPr wrap="square" rtlCol="0">
            <a:spAutoFit/>
          </a:bodyPr>
          <a:lstStyle/>
          <a:p>
            <a:r>
              <a:rPr lang="en-US" altLang="zh-CN" dirty="0"/>
              <a:t>In the non-relativistic limit</a:t>
            </a:r>
            <a:r>
              <a:rPr lang="zh-CN" altLang="en-US" dirty="0"/>
              <a:t>：</a:t>
            </a:r>
            <a:r>
              <a:rPr lang="en-US" altLang="zh-CN" dirty="0"/>
              <a:t>   </a:t>
            </a:r>
            <a:r>
              <a:rPr lang="en-US" altLang="zh-CN" dirty="0">
                <a:solidFill>
                  <a:srgbClr val="FF0000"/>
                </a:solidFill>
              </a:rPr>
              <a:t> </a:t>
            </a:r>
            <a:r>
              <a:rPr lang="en-US" altLang="zh-CN" dirty="0" err="1">
                <a:solidFill>
                  <a:srgbClr val="FF0000"/>
                </a:solidFill>
              </a:rPr>
              <a:t>arXiv</a:t>
            </a:r>
            <a:r>
              <a:rPr lang="zh-CN" altLang="en-US" dirty="0">
                <a:solidFill>
                  <a:srgbClr val="FF0000"/>
                </a:solidFill>
              </a:rPr>
              <a:t>：</a:t>
            </a:r>
            <a:r>
              <a:rPr lang="en-US" altLang="zh-CN" dirty="0">
                <a:solidFill>
                  <a:srgbClr val="FF0000"/>
                </a:solidFill>
              </a:rPr>
              <a:t>1304.7684v4</a:t>
            </a:r>
          </a:p>
        </p:txBody>
      </p:sp>
      <p:pic>
        <p:nvPicPr>
          <p:cNvPr id="23" name="图片 22"/>
          <p:cNvPicPr>
            <a:picLocks noChangeAspect="1"/>
          </p:cNvPicPr>
          <p:nvPr/>
        </p:nvPicPr>
        <p:blipFill>
          <a:blip r:embed="rId13"/>
          <a:stretch>
            <a:fillRect/>
          </a:stretch>
        </p:blipFill>
        <p:spPr>
          <a:xfrm>
            <a:off x="827584" y="1884189"/>
            <a:ext cx="5957416" cy="851511"/>
          </a:xfrm>
          <a:prstGeom prst="rect">
            <a:avLst/>
          </a:prstGeom>
        </p:spPr>
      </p:pic>
      <p:pic>
        <p:nvPicPr>
          <p:cNvPr id="26" name="图片 25"/>
          <p:cNvPicPr>
            <a:picLocks noChangeAspect="1"/>
          </p:cNvPicPr>
          <p:nvPr/>
        </p:nvPicPr>
        <p:blipFill>
          <a:blip r:embed="rId14"/>
          <a:stretch>
            <a:fillRect/>
          </a:stretch>
        </p:blipFill>
        <p:spPr>
          <a:xfrm>
            <a:off x="611560" y="3645024"/>
            <a:ext cx="8160679" cy="1340637"/>
          </a:xfrm>
          <a:prstGeom prst="rect">
            <a:avLst/>
          </a:prstGeom>
        </p:spPr>
      </p:pic>
      <p:sp>
        <p:nvSpPr>
          <p:cNvPr id="7" name="文本框 6"/>
          <p:cNvSpPr txBox="1"/>
          <p:nvPr/>
        </p:nvSpPr>
        <p:spPr>
          <a:xfrm>
            <a:off x="830711" y="2952968"/>
            <a:ext cx="5339444" cy="369332"/>
          </a:xfrm>
          <a:prstGeom prst="rect">
            <a:avLst/>
          </a:prstGeom>
          <a:noFill/>
        </p:spPr>
        <p:txBody>
          <a:bodyPr wrap="square" rtlCol="0">
            <a:spAutoFit/>
          </a:bodyPr>
          <a:lstStyle/>
          <a:p>
            <a:r>
              <a:rPr lang="en-US" altLang="zh-CN" dirty="0"/>
              <a:t>In the relativistic limit</a:t>
            </a:r>
            <a:r>
              <a:rPr lang="zh-CN" altLang="en-US" dirty="0"/>
              <a:t>：</a:t>
            </a:r>
            <a:r>
              <a:rPr lang="en-US" altLang="zh-CN" dirty="0" smtClean="0">
                <a:solidFill>
                  <a:srgbClr val="FF0000"/>
                </a:solidFill>
              </a:rPr>
              <a:t>arXiv:2111.04000</a:t>
            </a:r>
            <a:endParaRPr lang="en-US" altLang="zh-CN" dirty="0">
              <a:solidFill>
                <a:srgbClr val="FF0000"/>
              </a:solidFill>
            </a:endParaRPr>
          </a:p>
        </p:txBody>
      </p:sp>
      <p:pic>
        <p:nvPicPr>
          <p:cNvPr id="3" name="图片 2"/>
          <p:cNvPicPr>
            <a:picLocks noChangeAspect="1"/>
          </p:cNvPicPr>
          <p:nvPr/>
        </p:nvPicPr>
        <p:blipFill>
          <a:blip r:embed="rId15"/>
          <a:srcRect r="-261"/>
          <a:stretch>
            <a:fillRect/>
          </a:stretch>
        </p:blipFill>
        <p:spPr>
          <a:xfrm>
            <a:off x="928263" y="5373216"/>
            <a:ext cx="3395837" cy="428801"/>
          </a:xfrm>
          <a:prstGeom prst="rect">
            <a:avLst/>
          </a:prstGeom>
        </p:spPr>
      </p:pic>
    </p:spTree>
    <p:custDataLst>
      <p:tags r:id="rId2"/>
    </p:custDataLst>
    <p:extLst>
      <p:ext uri="{BB962C8B-B14F-4D97-AF65-F5344CB8AC3E}">
        <p14:creationId xmlns:p14="http://schemas.microsoft.com/office/powerpoint/2010/main" val="19368993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8" name="文本框 7"/>
          <p:cNvSpPr txBox="1"/>
          <p:nvPr/>
        </p:nvSpPr>
        <p:spPr>
          <a:xfrm>
            <a:off x="899592" y="692696"/>
            <a:ext cx="5472608" cy="369332"/>
          </a:xfrm>
          <a:prstGeom prst="rect">
            <a:avLst/>
          </a:prstGeom>
          <a:noFill/>
        </p:spPr>
        <p:txBody>
          <a:bodyPr wrap="square" rtlCol="0">
            <a:spAutoFit/>
          </a:bodyPr>
          <a:lstStyle/>
          <a:p>
            <a:r>
              <a:rPr lang="zh-CN" altLang="en-US" dirty="0"/>
              <a:t>Choose a special collision process ：</a:t>
            </a:r>
          </a:p>
        </p:txBody>
      </p:sp>
      <p:pic>
        <p:nvPicPr>
          <p:cNvPr id="23" name="图片 22" descr="1"/>
          <p:cNvPicPr>
            <a:picLocks noChangeAspect="1"/>
          </p:cNvPicPr>
          <p:nvPr>
            <p:custDataLst>
              <p:tags r:id="rId2"/>
            </p:custDataLst>
          </p:nvPr>
        </p:nvPicPr>
        <p:blipFill>
          <a:blip r:embed="rId5"/>
          <a:stretch>
            <a:fillRect/>
          </a:stretch>
        </p:blipFill>
        <p:spPr>
          <a:xfrm>
            <a:off x="2843808" y="2060848"/>
            <a:ext cx="2896553" cy="2306003"/>
          </a:xfrm>
          <a:prstGeom prst="rect">
            <a:avLst/>
          </a:prstGeom>
        </p:spPr>
      </p:pic>
      <p:pic>
        <p:nvPicPr>
          <p:cNvPr id="9" name="图片 8"/>
          <p:cNvPicPr>
            <a:picLocks noChangeAspect="1"/>
          </p:cNvPicPr>
          <p:nvPr>
            <p:custDataLst>
              <p:tags r:id="rId3"/>
            </p:custDataLst>
          </p:nvPr>
        </p:nvPicPr>
        <p:blipFill>
          <a:blip r:embed="rId6"/>
          <a:stretch>
            <a:fillRect/>
          </a:stretch>
        </p:blipFill>
        <p:spPr>
          <a:xfrm>
            <a:off x="1043608" y="4869160"/>
            <a:ext cx="7270209" cy="1319926"/>
          </a:xfrm>
          <a:prstGeom prst="rect">
            <a:avLst/>
          </a:prstGeom>
        </p:spPr>
      </p:pic>
      <p:pic>
        <p:nvPicPr>
          <p:cNvPr id="7" name="图片 6"/>
          <p:cNvPicPr>
            <a:picLocks noChangeAspect="1"/>
          </p:cNvPicPr>
          <p:nvPr/>
        </p:nvPicPr>
        <p:blipFill>
          <a:blip r:embed="rId7"/>
          <a:stretch>
            <a:fillRect/>
          </a:stretch>
        </p:blipFill>
        <p:spPr>
          <a:xfrm>
            <a:off x="724852" y="1196752"/>
            <a:ext cx="7480870" cy="432048"/>
          </a:xfrm>
          <a:prstGeom prst="rect">
            <a:avLst/>
          </a:prstGeom>
        </p:spPr>
      </p:pic>
    </p:spTree>
    <p:custDataLst>
      <p:tags r:id="rId1"/>
    </p:custDataLst>
    <p:extLst>
      <p:ext uri="{BB962C8B-B14F-4D97-AF65-F5344CB8AC3E}">
        <p14:creationId xmlns:p14="http://schemas.microsoft.com/office/powerpoint/2010/main" val="6238331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本框 2"/>
              <p:cNvSpPr txBox="1"/>
              <p:nvPr/>
            </p:nvSpPr>
            <p:spPr>
              <a:xfrm>
                <a:off x="3851920" y="4941168"/>
                <a:ext cx="1168077" cy="646331"/>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cs typeface="Cambria Math" panose="02040503050406030204" pitchFamily="18" charset="0"/>
                        </a:rPr>
                        <m:t>𝑢</m:t>
                      </m:r>
                      <m:r>
                        <a:rPr lang="en-US" altLang="zh-CN" i="1">
                          <a:latin typeface="Cambria Math" panose="02040503050406030204" pitchFamily="18" charset="0"/>
                          <a:cs typeface="Cambria Math" panose="02040503050406030204" pitchFamily="18" charset="0"/>
                        </a:rPr>
                        <m:t>=</m:t>
                      </m:r>
                      <m:f>
                        <m:fPr>
                          <m:ctrlPr>
                            <a:rPr lang="en-US" altLang="zh-CN" i="1">
                              <a:latin typeface="Cambria Math" panose="02040503050406030204" pitchFamily="18" charset="0"/>
                              <a:cs typeface="Cambria Math" panose="02040503050406030204" pitchFamily="18" charset="0"/>
                            </a:rPr>
                          </m:ctrlPr>
                        </m:fPr>
                        <m:num>
                          <m:sSup>
                            <m:sSupPr>
                              <m:ctrlPr>
                                <a:rPr lang="en-US" altLang="zh-CN" i="1">
                                  <a:latin typeface="Cambria Math" panose="02040503050406030204" pitchFamily="18" charset="0"/>
                                  <a:cs typeface="Cambria Math" panose="02040503050406030204" pitchFamily="18" charset="0"/>
                                </a:rPr>
                              </m:ctrlPr>
                            </m:sSupPr>
                            <m:e>
                              <m:r>
                                <a:rPr lang="en-US" altLang="zh-CN" i="1">
                                  <a:latin typeface="Cambria Math" panose="02040503050406030204" pitchFamily="18" charset="0"/>
                                  <a:cs typeface="Cambria Math" panose="02040503050406030204" pitchFamily="18" charset="0"/>
                                </a:rPr>
                                <m:t>𝑏</m:t>
                              </m:r>
                            </m:e>
                            <m:sup>
                              <m:r>
                                <a:rPr lang="en-US" altLang="zh-CN" i="1">
                                  <a:latin typeface="Cambria Math" panose="02040503050406030204" pitchFamily="18" charset="0"/>
                                  <a:cs typeface="Cambria Math" panose="02040503050406030204" pitchFamily="18" charset="0"/>
                                </a:rPr>
                                <m:t>2</m:t>
                              </m:r>
                            </m:sup>
                          </m:sSup>
                          <m:sSup>
                            <m:sSupPr>
                              <m:ctrlPr>
                                <a:rPr lang="en-US" altLang="zh-CN" i="1">
                                  <a:latin typeface="Cambria Math" panose="02040503050406030204" pitchFamily="18" charset="0"/>
                                  <a:cs typeface="Cambria Math" panose="02040503050406030204" pitchFamily="18" charset="0"/>
                                </a:rPr>
                              </m:ctrlPr>
                            </m:sSupPr>
                            <m:e>
                              <m:r>
                                <a:rPr lang="en-US" altLang="zh-CN" i="1">
                                  <a:latin typeface="Cambria Math" panose="02040503050406030204" pitchFamily="18" charset="0"/>
                                  <a:cs typeface="Cambria Math" panose="02040503050406030204" pitchFamily="18" charset="0"/>
                                </a:rPr>
                                <m:t>𝑞</m:t>
                              </m:r>
                            </m:e>
                            <m:sup>
                              <m:r>
                                <a:rPr lang="en-US" altLang="zh-CN" i="1">
                                  <a:latin typeface="Cambria Math" panose="02040503050406030204" pitchFamily="18" charset="0"/>
                                  <a:cs typeface="Cambria Math" panose="02040503050406030204" pitchFamily="18" charset="0"/>
                                </a:rPr>
                                <m:t>2</m:t>
                              </m:r>
                            </m:sup>
                          </m:sSup>
                        </m:num>
                        <m:den>
                          <m:r>
                            <a:rPr lang="en-US" altLang="zh-CN" i="1">
                              <a:latin typeface="Cambria Math" panose="02040503050406030204" pitchFamily="18" charset="0"/>
                              <a:cs typeface="Cambria Math" panose="02040503050406030204" pitchFamily="18" charset="0"/>
                            </a:rPr>
                            <m:t>2</m:t>
                          </m:r>
                        </m:den>
                      </m:f>
                    </m:oMath>
                  </m:oMathPara>
                </a14:m>
                <a:endParaRPr lang="zh-CN" altLang="en-US" dirty="0"/>
              </a:p>
            </p:txBody>
          </p:sp>
        </mc:Choice>
        <mc:Fallback xmlns="">
          <p:sp>
            <p:nvSpPr>
              <p:cNvPr id="3" name="文本框 2"/>
              <p:cNvSpPr txBox="1">
                <a:spLocks noRot="1" noChangeAspect="1" noMove="1" noResize="1" noEditPoints="1" noAdjustHandles="1" noChangeArrowheads="1" noChangeShapeType="1" noTextEdit="1"/>
              </p:cNvSpPr>
              <p:nvPr/>
            </p:nvSpPr>
            <p:spPr>
              <a:xfrm>
                <a:off x="3851920" y="4941168"/>
                <a:ext cx="1168077" cy="646331"/>
              </a:xfrm>
              <a:prstGeom prst="rect">
                <a:avLst/>
              </a:prstGeom>
              <a:blipFill>
                <a:blip r:embed="rId3"/>
                <a:stretch>
                  <a:fillRect/>
                </a:stretch>
              </a:blipFill>
            </p:spPr>
            <p:txBody>
              <a:bodyPr/>
              <a:lstStyle/>
              <a:p>
                <a:r>
                  <a:rPr lang="zh-CN" altLang="en-US">
                    <a:noFill/>
                  </a:rPr>
                  <a:t> </a:t>
                </a:r>
              </a:p>
            </p:txBody>
          </p:sp>
        </mc:Fallback>
      </mc:AlternateContent>
      <p:pic>
        <p:nvPicPr>
          <p:cNvPr id="6" name="内容占位符 5"/>
          <p:cNvPicPr>
            <a:picLocks noGrp="1" noChangeAspect="1"/>
          </p:cNvPicPr>
          <p:nvPr>
            <p:ph idx="1"/>
          </p:nvPr>
        </p:nvPicPr>
        <p:blipFill>
          <a:blip r:embed="rId4"/>
          <a:stretch>
            <a:fillRect/>
          </a:stretch>
        </p:blipFill>
        <p:spPr>
          <a:xfrm>
            <a:off x="323528" y="980728"/>
            <a:ext cx="3974225" cy="3437367"/>
          </a:xfrm>
          <a:prstGeom prst="rect">
            <a:avLst/>
          </a:prstGeom>
        </p:spPr>
      </p:pic>
      <p:pic>
        <p:nvPicPr>
          <p:cNvPr id="7" name="图片 6"/>
          <p:cNvPicPr>
            <a:picLocks noChangeAspect="1"/>
          </p:cNvPicPr>
          <p:nvPr/>
        </p:nvPicPr>
        <p:blipFill>
          <a:blip r:embed="rId5"/>
          <a:stretch>
            <a:fillRect/>
          </a:stretch>
        </p:blipFill>
        <p:spPr>
          <a:xfrm>
            <a:off x="4297753" y="1036169"/>
            <a:ext cx="4003332" cy="3381926"/>
          </a:xfrm>
          <a:prstGeom prst="rect">
            <a:avLst/>
          </a:prstGeom>
        </p:spPr>
      </p:pic>
    </p:spTree>
    <p:custDataLst>
      <p:tags r:id="rId1"/>
    </p:custDataLst>
    <p:extLst>
      <p:ext uri="{BB962C8B-B14F-4D97-AF65-F5344CB8AC3E}">
        <p14:creationId xmlns:p14="http://schemas.microsoft.com/office/powerpoint/2010/main" val="207546875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本框 2"/>
              <p:cNvSpPr txBox="1"/>
              <p:nvPr/>
            </p:nvSpPr>
            <p:spPr>
              <a:xfrm>
                <a:off x="3851920" y="4941168"/>
                <a:ext cx="1168077" cy="646331"/>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cs typeface="Cambria Math" panose="02040503050406030204" pitchFamily="18" charset="0"/>
                        </a:rPr>
                        <m:t>𝑢</m:t>
                      </m:r>
                      <m:r>
                        <a:rPr lang="en-US" altLang="zh-CN" i="1">
                          <a:latin typeface="Cambria Math" panose="02040503050406030204" pitchFamily="18" charset="0"/>
                          <a:cs typeface="Cambria Math" panose="02040503050406030204" pitchFamily="18" charset="0"/>
                        </a:rPr>
                        <m:t>=</m:t>
                      </m:r>
                      <m:f>
                        <m:fPr>
                          <m:ctrlPr>
                            <a:rPr lang="en-US" altLang="zh-CN" i="1">
                              <a:latin typeface="Cambria Math" panose="02040503050406030204" pitchFamily="18" charset="0"/>
                              <a:cs typeface="Cambria Math" panose="02040503050406030204" pitchFamily="18" charset="0"/>
                            </a:rPr>
                          </m:ctrlPr>
                        </m:fPr>
                        <m:num>
                          <m:sSup>
                            <m:sSupPr>
                              <m:ctrlPr>
                                <a:rPr lang="en-US" altLang="zh-CN" i="1">
                                  <a:latin typeface="Cambria Math" panose="02040503050406030204" pitchFamily="18" charset="0"/>
                                  <a:cs typeface="Cambria Math" panose="02040503050406030204" pitchFamily="18" charset="0"/>
                                </a:rPr>
                              </m:ctrlPr>
                            </m:sSupPr>
                            <m:e>
                              <m:r>
                                <a:rPr lang="en-US" altLang="zh-CN" i="1">
                                  <a:latin typeface="Cambria Math" panose="02040503050406030204" pitchFamily="18" charset="0"/>
                                  <a:cs typeface="Cambria Math" panose="02040503050406030204" pitchFamily="18" charset="0"/>
                                </a:rPr>
                                <m:t>𝑏</m:t>
                              </m:r>
                            </m:e>
                            <m:sup>
                              <m:r>
                                <a:rPr lang="en-US" altLang="zh-CN" i="1">
                                  <a:latin typeface="Cambria Math" panose="02040503050406030204" pitchFamily="18" charset="0"/>
                                  <a:cs typeface="Cambria Math" panose="02040503050406030204" pitchFamily="18" charset="0"/>
                                </a:rPr>
                                <m:t>2</m:t>
                              </m:r>
                            </m:sup>
                          </m:sSup>
                          <m:sSup>
                            <m:sSupPr>
                              <m:ctrlPr>
                                <a:rPr lang="en-US" altLang="zh-CN" i="1">
                                  <a:latin typeface="Cambria Math" panose="02040503050406030204" pitchFamily="18" charset="0"/>
                                  <a:cs typeface="Cambria Math" panose="02040503050406030204" pitchFamily="18" charset="0"/>
                                </a:rPr>
                              </m:ctrlPr>
                            </m:sSupPr>
                            <m:e>
                              <m:r>
                                <a:rPr lang="en-US" altLang="zh-CN" i="1">
                                  <a:latin typeface="Cambria Math" panose="02040503050406030204" pitchFamily="18" charset="0"/>
                                  <a:cs typeface="Cambria Math" panose="02040503050406030204" pitchFamily="18" charset="0"/>
                                </a:rPr>
                                <m:t>𝑞</m:t>
                              </m:r>
                            </m:e>
                            <m:sup>
                              <m:r>
                                <a:rPr lang="en-US" altLang="zh-CN" i="1">
                                  <a:latin typeface="Cambria Math" panose="02040503050406030204" pitchFamily="18" charset="0"/>
                                  <a:cs typeface="Cambria Math" panose="02040503050406030204" pitchFamily="18" charset="0"/>
                                </a:rPr>
                                <m:t>2</m:t>
                              </m:r>
                            </m:sup>
                          </m:sSup>
                        </m:num>
                        <m:den>
                          <m:r>
                            <a:rPr lang="en-US" altLang="zh-CN" i="1">
                              <a:latin typeface="Cambria Math" panose="02040503050406030204" pitchFamily="18" charset="0"/>
                              <a:cs typeface="Cambria Math" panose="02040503050406030204" pitchFamily="18" charset="0"/>
                            </a:rPr>
                            <m:t>2</m:t>
                          </m:r>
                        </m:den>
                      </m:f>
                    </m:oMath>
                  </m:oMathPara>
                </a14:m>
                <a:endParaRPr lang="zh-CN" altLang="en-US" dirty="0"/>
              </a:p>
            </p:txBody>
          </p:sp>
        </mc:Choice>
        <mc:Fallback xmlns="">
          <p:sp>
            <p:nvSpPr>
              <p:cNvPr id="3" name="文本框 2"/>
              <p:cNvSpPr txBox="1">
                <a:spLocks noRot="1" noChangeAspect="1" noMove="1" noResize="1" noEditPoints="1" noAdjustHandles="1" noChangeArrowheads="1" noChangeShapeType="1" noTextEdit="1"/>
              </p:cNvSpPr>
              <p:nvPr/>
            </p:nvSpPr>
            <p:spPr>
              <a:xfrm>
                <a:off x="3851920" y="4941168"/>
                <a:ext cx="1168077" cy="646331"/>
              </a:xfrm>
              <a:prstGeom prst="rect">
                <a:avLst/>
              </a:prstGeom>
              <a:blipFill>
                <a:blip r:embed="rId3"/>
                <a:stretch>
                  <a:fillRect/>
                </a:stretch>
              </a:blipFill>
            </p:spPr>
            <p:txBody>
              <a:bodyPr/>
              <a:lstStyle/>
              <a:p>
                <a:r>
                  <a:rPr lang="zh-CN" altLang="en-US">
                    <a:noFill/>
                  </a:rPr>
                  <a:t> </a:t>
                </a:r>
              </a:p>
            </p:txBody>
          </p:sp>
        </mc:Fallback>
      </mc:AlternateContent>
      <p:pic>
        <p:nvPicPr>
          <p:cNvPr id="4" name="图片 3"/>
          <p:cNvPicPr>
            <a:picLocks noChangeAspect="1"/>
          </p:cNvPicPr>
          <p:nvPr/>
        </p:nvPicPr>
        <p:blipFill>
          <a:blip r:embed="rId4"/>
          <a:stretch>
            <a:fillRect/>
          </a:stretch>
        </p:blipFill>
        <p:spPr>
          <a:xfrm>
            <a:off x="467544" y="1196752"/>
            <a:ext cx="7848873" cy="3456384"/>
          </a:xfrm>
          <a:prstGeom prst="rect">
            <a:avLst/>
          </a:prstGeom>
        </p:spPr>
      </p:pic>
    </p:spTree>
    <p:custDataLst>
      <p:tags r:id="rId1"/>
    </p:custDataLst>
    <p:extLst>
      <p:ext uri="{BB962C8B-B14F-4D97-AF65-F5344CB8AC3E}">
        <p14:creationId xmlns:p14="http://schemas.microsoft.com/office/powerpoint/2010/main" val="27414650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842,&quot;width&quot;:60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21,&quot;width&quot;:1351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10569</TotalTime>
  <Words>1712</Words>
  <Application>Microsoft Office PowerPoint</Application>
  <PresentationFormat>全屏显示(4:3)</PresentationFormat>
  <Paragraphs>286</Paragraphs>
  <Slides>120</Slides>
  <Notes>3</Notes>
  <HiddenSlides>0</HiddenSlides>
  <MMClips>1</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1</vt:i4>
      </vt:variant>
      <vt:variant>
        <vt:lpstr>幻灯片标题</vt:lpstr>
      </vt:variant>
      <vt:variant>
        <vt:i4>120</vt:i4>
      </vt:variant>
    </vt:vector>
  </HeadingPairs>
  <TitlesOfParts>
    <vt:vector size="127" baseType="lpstr">
      <vt:lpstr>华文中宋</vt:lpstr>
      <vt:lpstr>宋体</vt:lpstr>
      <vt:lpstr>Arial</vt:lpstr>
      <vt:lpstr>Cambria Math</vt:lpstr>
      <vt:lpstr>Times New Roman</vt:lpstr>
      <vt:lpstr>默认设计模板</vt:lpstr>
      <vt:lpstr>Equation.KSEE3</vt:lpstr>
      <vt:lpstr>PowerPoint 演示文稿</vt:lpstr>
      <vt:lpstr>目录</vt:lpstr>
      <vt:lpstr>PowerPoint 演示文稿</vt:lpstr>
      <vt:lpstr>PowerPoint 演示文稿</vt:lpstr>
      <vt:lpstr>PowerPoint 演示文稿</vt:lpstr>
      <vt:lpstr>PowerPoint 演示文稿</vt:lpstr>
      <vt:lpstr>PowerPoint 演示文稿</vt:lpstr>
      <vt:lpstr>PowerPoint 演示文稿</vt:lpstr>
      <vt:lpstr>为什么是WIMP？</vt:lpstr>
      <vt:lpstr>PowerPoint 演示文稿</vt:lpstr>
      <vt:lpstr>直接探测实验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直接探测的唯象研究</vt:lpstr>
      <vt:lpstr>PowerPoint 演示文稿</vt:lpstr>
      <vt:lpstr>PowerPoint 演示文稿</vt:lpstr>
      <vt:lpstr>PowerPoint 演示文稿</vt:lpstr>
      <vt:lpstr>PowerPoint 演示文稿</vt:lpstr>
      <vt:lpstr>理论模型到探测事例</vt:lpstr>
      <vt:lpstr>PowerPoint 演示文稿</vt:lpstr>
      <vt:lpstr>PowerPoint 演示文稿</vt:lpstr>
      <vt:lpstr>PowerPoint 演示文稿</vt:lpstr>
      <vt:lpstr>PowerPoint 演示文稿</vt:lpstr>
      <vt:lpstr>PowerPoint 演示文稿</vt:lpstr>
      <vt:lpstr>标量相互作用计算明细 （以最小超对称模型为例）</vt:lpstr>
      <vt:lpstr>PowerPoint 演示文稿</vt:lpstr>
      <vt:lpstr>耦合系数的说明</vt:lpstr>
      <vt:lpstr>PowerPoint 演示文稿</vt:lpstr>
      <vt:lpstr>自旋相关截面的计算</vt:lpstr>
      <vt:lpstr>PowerPoint 演示文稿</vt:lpstr>
      <vt:lpstr>PowerPoint 演示文稿</vt:lpstr>
      <vt:lpstr>两种截面的比较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WIMP探测信号中的轻暗物质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CRDM（BDM）各向异性</vt:lpstr>
      <vt:lpstr>PowerPoint 演示文稿</vt:lpstr>
      <vt:lpstr>PowerPoint 演示文稿</vt:lpstr>
      <vt:lpstr>CRDM的日调节效应</vt:lpstr>
      <vt:lpstr>PowerPoint 演示文稿</vt:lpstr>
      <vt:lpstr>PowerPoint 演示文稿</vt:lpstr>
      <vt:lpstr>PowerPoint 演示文稿</vt:lpstr>
      <vt:lpstr>PowerPoint 演示文稿</vt:lpstr>
      <vt:lpstr>轻暗物质探测的两个小工作</vt:lpstr>
      <vt:lpstr>1.自旋依赖结构因子的相对论效应</vt:lpstr>
      <vt:lpstr>Dark matter current </vt:lpstr>
      <vt:lpstr>Calculation of structure factor</vt:lpstr>
      <vt:lpstr>PowerPoint 演示文稿</vt:lpstr>
      <vt:lpstr>PowerPoint 演示文稿</vt:lpstr>
      <vt:lpstr>PowerPoint 演示文稿</vt:lpstr>
      <vt:lpstr>PowerPoint 演示文稿</vt:lpstr>
      <vt:lpstr>PowerPoint 演示文稿</vt:lpstr>
      <vt:lpstr>2.电子相干散射效应</vt:lpstr>
      <vt:lpstr>电子相干散射效应</vt:lpstr>
      <vt:lpstr>XRD深入研究物质的微观结构</vt:lpstr>
      <vt:lpstr>小角度散射测量原子形状因子</vt:lpstr>
      <vt:lpstr>PowerPoint 演示文稿</vt:lpstr>
      <vt:lpstr>PowerPoint 演示文稿</vt:lpstr>
      <vt:lpstr>奇怪的相对论平均场论结果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总结</vt:lpstr>
      <vt:lpstr>谢谢！</vt:lpstr>
    </vt:vector>
  </TitlesOfParts>
  <Company>Beijing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没有幻灯片标题</dc:title>
  <dc:creator>liuyuxing</dc:creator>
  <cp:lastModifiedBy>wawayu</cp:lastModifiedBy>
  <cp:revision>823</cp:revision>
  <dcterms:created xsi:type="dcterms:W3CDTF">2000-02-21T19:30:26Z</dcterms:created>
  <dcterms:modified xsi:type="dcterms:W3CDTF">2022-08-04T00:35:55Z</dcterms:modified>
</cp:coreProperties>
</file>