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8" r:id="rId3"/>
    <p:sldId id="257" r:id="rId4"/>
    <p:sldId id="259" r:id="rId5"/>
    <p:sldId id="310" r:id="rId6"/>
    <p:sldId id="260" r:id="rId7"/>
    <p:sldId id="261" r:id="rId8"/>
    <p:sldId id="293" r:id="rId9"/>
    <p:sldId id="262" r:id="rId10"/>
    <p:sldId id="311" r:id="rId11"/>
    <p:sldId id="308" r:id="rId12"/>
    <p:sldId id="313" r:id="rId13"/>
    <p:sldId id="314" r:id="rId14"/>
    <p:sldId id="312" r:id="rId15"/>
    <p:sldId id="309" r:id="rId16"/>
    <p:sldId id="297" r:id="rId17"/>
    <p:sldId id="307" r:id="rId18"/>
    <p:sldId id="295" r:id="rId19"/>
    <p:sldId id="296" r:id="rId20"/>
    <p:sldId id="294" r:id="rId21"/>
    <p:sldId id="263" r:id="rId22"/>
    <p:sldId id="268" r:id="rId23"/>
    <p:sldId id="299" r:id="rId24"/>
    <p:sldId id="264" r:id="rId25"/>
    <p:sldId id="302" r:id="rId26"/>
    <p:sldId id="303" r:id="rId27"/>
    <p:sldId id="304" r:id="rId28"/>
    <p:sldId id="306" r:id="rId29"/>
    <p:sldId id="300" r:id="rId30"/>
    <p:sldId id="301" r:id="rId31"/>
    <p:sldId id="267" r:id="rId32"/>
    <p:sldId id="292" r:id="rId33"/>
    <p:sldId id="298" r:id="rId34"/>
    <p:sldId id="285" r:id="rId35"/>
    <p:sldId id="286" r:id="rId36"/>
    <p:sldId id="291" r:id="rId37"/>
    <p:sldId id="305" r:id="rId38"/>
    <p:sldId id="315" r:id="rId39"/>
    <p:sldId id="316" r:id="rId4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90" d="100"/>
          <a:sy n="9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2" d="100"/>
          <a:sy n="122" d="100"/>
        </p:scale>
        <p:origin x="4148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75A98D9-2D07-562F-D836-839CEDF49F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13BE66E-2EC9-FB5D-34AF-D7C1E240C7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BF151-6457-408F-8699-7523E48E7753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ECB9CA9-F652-3582-BA4F-6BDEA6B2E4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CABE253-5E42-9543-7C82-761DB265B4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1691C-20F4-4AD5-BE03-6463C6A151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281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32E3D-FDCA-457F-8F4A-6644B6752D71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AE9A6-5DC3-486D-A910-2CE4D491E4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480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AE9A6-5DC3-486D-A910-2CE4D491E4E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275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EB84E5-3F60-7179-CC07-BB5A4E4CA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F0E7C77-9397-2B15-DEDC-1991E3772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AE56B5-E7BD-1ED6-6091-9C317DC75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85EF-7D2D-4A00-8D00-6FC78A9D8B5A}" type="datetime1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01932F-09CB-3D07-19D4-CBB6F1FE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67174C-F31F-0469-D8DC-6153A5DA2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661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77D610-F9D3-5CD5-895A-CE0FF8175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1B561C4-1B2A-A6B9-9947-A97A21B05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49F928-2EEB-7CAC-26A4-32825C908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DFD4-9F4E-49C6-8312-7CB9655D6EA6}" type="datetime1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569DB6-FE2E-2B5D-08CC-06CE67721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A146D5-C528-44B2-EACF-27419050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984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957A824-5A16-2AAB-9B52-08CF8C573E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876CA63-A75C-F2BD-1D78-3BAC551EA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089655-4732-FDC7-FBF6-C54522D7B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7AE7-F7DB-4704-854E-8A82D9EA4796}" type="datetime1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7835B7-E591-09A0-7B60-589C552F2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8183B9-A10C-018B-CD29-985AB4983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92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474281-1552-F0A9-C416-DD245163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4C2AC1-7723-F7BD-C540-083B04F7D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DC76CF9-9A69-5239-E3CE-DC43D70C4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F4EE-96F9-42D1-9B34-591DAB151587}" type="datetime1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14C68F9-16D2-C200-6067-6F5EE1FE6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57383AB-869F-E823-F92E-A7E189799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pPr/>
              <a:t>‹#›</a:t>
            </a:fld>
            <a:r>
              <a:rPr lang="en-US" altLang="zh-CN" dirty="0"/>
              <a:t>/20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47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73EC97-FB45-F356-F3AD-E4DFC29EB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57AC2F-224E-0D42-47AA-55E59E01C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9F67EA-8BFE-8CF3-BD74-8F5D02716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AA4A-66B2-457F-A044-8BA6C067D1FE}" type="datetime1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09AC48-651E-A1AF-502E-7E8274A1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9CD87F-5F60-3F22-E5BF-CF11F76A3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80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DEA38E-F3B3-1176-BB81-884CC2535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B72533-09ED-CD86-8601-0F624237C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A1D39D-4263-D25A-280D-4800222FF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D39F09-998C-6587-F2F7-6D61F095B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845C6-7C1C-4685-B205-80C780A8EC22}" type="datetime1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FAF9B93-008B-969F-65A9-F9B26D968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5FA8168-ACDB-9039-1CA1-8D5219013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18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96901E-CE18-DC94-ABC5-314802726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8E6A4B-BC9B-4546-FF6C-68BB3016D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95E15C9-EF80-39E0-A92D-625F96F69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008AA99-101C-F6E0-3E82-A6F49B22E4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C716107-C93C-2AA2-83C1-537D4E360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E74259A-0EE8-28C3-40E6-FFC36A168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35903-18EF-45B8-96A5-DE46F1A58484}" type="datetime1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D1FCD0D-267A-9111-D912-4D0B1954D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FC2A039-A1C1-362F-6F62-D1E69EAC7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37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557B1D-E0C3-4B85-8848-0EBD6450D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443E466-E08F-FF69-E0D6-CE1894336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C4E6-86B0-4821-8F6C-BEB844220276}" type="datetime1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9EC5B09-3667-87E6-7545-328356B60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A06B5AD-A55C-6789-6CD8-B8D9BA223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pPr/>
              <a:t>‹#›</a:t>
            </a:fld>
            <a:r>
              <a:rPr lang="en-US" altLang="zh-CN" dirty="0"/>
              <a:t>/20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314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C7282C3-62F4-2CBA-FE10-EA58598B7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BE4F3-6CB7-4DAD-AC76-28C30F150ECC}" type="datetime1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D715425-7C7F-2048-51E6-5995715E3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6618239-1AC7-8FB5-6E11-F1B17015C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46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9D142A-B3B7-DE1C-08D5-DCFFA0D97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1C3081-DCCE-8807-06AE-A4F7C92F6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3F4268-D3C7-EC7D-067B-0D5E221E8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F6808B8-0A89-C617-B9BC-3C740CA85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A3E8-0A9D-4FE9-82EE-153C0FA7F45C}" type="datetime1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5534D0-3320-0033-043F-1CE5462ED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7F292B-1D98-C324-1C28-6157BC7E4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49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F0BEBD-C8A2-7B57-96B9-80929ACD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152F4F8-C066-9DEC-FAF7-6705E40323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9F29F1-2136-45B5-0DF5-8618F0D6C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753C0E-E735-57F9-8CB5-50688AC3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EFC8-29BA-4021-B5C9-E394B20A1534}" type="datetime1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899396E-14EC-503D-C187-A08C05082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D1F1E39-4C9F-AD86-594C-483F71830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47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366DD5-73CF-7419-E032-356103A5D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1086D2-624D-DABA-2B5B-8E7E1EBD9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DF37A4-F20E-BBC5-5996-9EFF882CE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D386B-BDD8-442D-9C72-9913FA2FA0C2}" type="datetime1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D47953-32D5-293E-EEC8-540E5204A8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156B9F-AC67-7F6E-AB1B-97C103AED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1F53D-5580-4EA8-8688-6C0F9E7E6851}" type="slidenum">
              <a:rPr lang="zh-CN" altLang="en-US" smtClean="0"/>
              <a:pPr/>
              <a:t>‹#›</a:t>
            </a:fld>
            <a:r>
              <a:rPr lang="en-US" altLang="zh-CN" dirty="0"/>
              <a:t>/20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492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yangjichong@lnnu.edu.c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28.png"/><Relationship Id="rId10" Type="http://schemas.openxmlformats.org/officeDocument/2006/relationships/image" Target="../media/image36.png"/><Relationship Id="rId4" Type="http://schemas.openxmlformats.org/officeDocument/2006/relationships/image" Target="../media/image27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5.png"/><Relationship Id="rId3" Type="http://schemas.openxmlformats.org/officeDocument/2006/relationships/image" Target="../media/image22.png"/><Relationship Id="rId7" Type="http://schemas.openxmlformats.org/officeDocument/2006/relationships/image" Target="../media/image41.png"/><Relationship Id="rId12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6.png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8.png"/><Relationship Id="rId5" Type="http://schemas.openxmlformats.org/officeDocument/2006/relationships/image" Target="../media/image211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8.png"/><Relationship Id="rId4" Type="http://schemas.openxmlformats.org/officeDocument/2006/relationships/image" Target="../media/image2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10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Relationship Id="rId9" Type="http://schemas.openxmlformats.org/officeDocument/2006/relationships/image" Target="../media/image27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12.xml"/><Relationship Id="rId7" Type="http://schemas.openxmlformats.org/officeDocument/2006/relationships/image" Target="../media/image5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5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9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51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74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tags" Target="../tags/tag26.xml"/><Relationship Id="rId7" Type="http://schemas.openxmlformats.org/officeDocument/2006/relationships/image" Target="../media/image77.sv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9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1.png"/><Relationship Id="rId3" Type="http://schemas.openxmlformats.org/officeDocument/2006/relationships/tags" Target="../tags/tag4.xml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5" Type="http://schemas.openxmlformats.org/officeDocument/2006/relationships/tags" Target="../tags/tag6.xml"/><Relationship Id="rId10" Type="http://schemas.openxmlformats.org/officeDocument/2006/relationships/image" Target="../media/image16.png"/><Relationship Id="rId4" Type="http://schemas.openxmlformats.org/officeDocument/2006/relationships/tags" Target="../tags/tag5.xml"/><Relationship Id="rId9" Type="http://schemas.openxmlformats.org/officeDocument/2006/relationships/image" Target="../media/image1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8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imgsa.baidu.com/timg?image&amp;quality=80&amp;size=b9999_10000&amp;sec=1578655343885&amp;di=378571199a1df3524c47f3f1c3e5105d&amp;imgtype=0&amp;src=http%3A%2F%2Fb.hiphotos.baidu.com%2Fbaike%2Fpic%2Fitem%2F95eef01f3a292df5a19fd3ebb0315c6035a873eb.jpg">
            <a:extLst>
              <a:ext uri="{FF2B5EF4-FFF2-40B4-BE49-F238E27FC236}">
                <a16:creationId xmlns:a16="http://schemas.microsoft.com/office/drawing/2014/main" id="{7A78AEB5-4CC3-2DC3-9A94-C1CBA1793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794" y="313460"/>
            <a:ext cx="1617806" cy="161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CDB8F7B-CAFA-C02D-B769-AADB70E0C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198" y="0"/>
            <a:ext cx="2741802" cy="274180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00D756B-DA7D-F98B-398E-F3BD45472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294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Quantum simulation of the phase transition of the massive Thirring model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77892E9-2779-E16C-683C-64BC8BD8F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2243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Ji-Chong Yang</a:t>
            </a:r>
          </a:p>
          <a:p>
            <a:r>
              <a:rPr lang="en-US" altLang="zh-CN" dirty="0">
                <a:hlinkClick r:id="rId4"/>
              </a:rPr>
              <a:t>yangjichong@lnnu.edu.cn</a:t>
            </a:r>
            <a:endParaRPr lang="en-US" altLang="zh-CN" dirty="0"/>
          </a:p>
          <a:p>
            <a:r>
              <a:rPr lang="en-US" altLang="zh-CN" dirty="0"/>
              <a:t>Based on: arXiv:2412.00803 </a:t>
            </a:r>
          </a:p>
          <a:p>
            <a:r>
              <a:rPr lang="en-US" altLang="zh-CN" dirty="0"/>
              <a:t>2025.10.12 @ </a:t>
            </a:r>
            <a:r>
              <a:rPr lang="zh-CN" altLang="en-US" dirty="0"/>
              <a:t>中国格点量子色动力学研讨会</a:t>
            </a:r>
            <a:r>
              <a:rPr lang="en-US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5761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048D7-FFB4-1AB2-09CD-5A6442D16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A4B3F8-4E30-2F0D-82B0-8F1E5320A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QMETTS: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BEF071E-7642-427A-5864-2E2786E557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)⟩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Hamiltonian: H, Observable: O, start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d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altLang="zh-CN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den>
                    </m:f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)|[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]|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)⟩</m:t>
                    </m:r>
                  </m:oMath>
                </a14:m>
                <a:endParaRPr lang="en-US" altLang="zh-CN" b="0" dirty="0"/>
              </a:p>
              <a:p>
                <a:r>
                  <a:rPr lang="en-US" altLang="zh-CN" dirty="0"/>
                  <a:t>Solve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BEF071E-7642-427A-5864-2E2786E557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C3F2A31-1765-9186-964C-2F904BD72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t>10</a:t>
            </a:fld>
            <a:r>
              <a:rPr lang="en-US" altLang="zh-CN" dirty="0"/>
              <a:t> /31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6BB2ECF5-A7AD-D7DF-1F0B-5B8748B65681}"/>
                  </a:ext>
                </a:extLst>
              </p:cNvPr>
              <p:cNvSpPr/>
              <p:nvPr/>
            </p:nvSpPr>
            <p:spPr>
              <a:xfrm>
                <a:off x="6862194" y="2961313"/>
                <a:ext cx="591424" cy="38169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80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800" i="1">
                          <a:latin typeface="Cambria Math" panose="02040503050406030204" pitchFamily="18" charset="0"/>
                        </a:rPr>
                        <m:t> (0)⟩</m:t>
                      </m:r>
                      <m:r>
                        <m:rPr>
                          <m:nor/>
                        </m:rPr>
                        <a:rPr lang="zh-CN" altLang="en-US" sz="800" dirty="0"/>
                        <m:t> </m:t>
                      </m:r>
                    </m:oMath>
                  </m:oMathPara>
                </a14:m>
                <a:endParaRPr lang="zh-CN" altLang="en-US" sz="8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6BB2ECF5-A7AD-D7DF-1F0B-5B8748B656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194" y="2961313"/>
                <a:ext cx="591424" cy="381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0C824A30-623D-5158-7E54-B4BFF0A91E40}"/>
                  </a:ext>
                </a:extLst>
              </p:cNvPr>
              <p:cNvSpPr/>
              <p:nvPr/>
            </p:nvSpPr>
            <p:spPr>
              <a:xfrm>
                <a:off x="6925111" y="3363272"/>
                <a:ext cx="465589" cy="116607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8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altLang="zh-CN" sz="8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800" dirty="0"/>
              </a:p>
            </p:txBody>
          </p:sp>
        </mc:Choice>
        <mc:Fallback xmlns=""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0C824A30-623D-5158-7E54-B4BFF0A91E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111" y="3363272"/>
                <a:ext cx="465589" cy="1166070"/>
              </a:xfrm>
              <a:prstGeom prst="roundRect">
                <a:avLst/>
              </a:prstGeom>
              <a:blipFill>
                <a:blip r:embed="rId4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箭头: 右 10">
            <a:extLst>
              <a:ext uri="{FF2B5EF4-FFF2-40B4-BE49-F238E27FC236}">
                <a16:creationId xmlns:a16="http://schemas.microsoft.com/office/drawing/2014/main" id="{8364B88A-6F29-F14E-90E2-AAF84DD1B917}"/>
              </a:ext>
            </a:extLst>
          </p:cNvPr>
          <p:cNvSpPr/>
          <p:nvPr/>
        </p:nvSpPr>
        <p:spPr>
          <a:xfrm>
            <a:off x="7495564" y="2910267"/>
            <a:ext cx="759203" cy="4530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70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D2244-39B5-4339-0EE0-B91F8CB12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BA846E-DB0A-DD9B-2A4E-E6AC9B665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QMETTS: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3ABA5B9-C7E2-F1A9-28F0-A08B7D81C9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)⟩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Hamiltonian: H, Observable: O, start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d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altLang="zh-CN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den>
                    </m:f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)|[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]|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)⟩</m:t>
                    </m:r>
                  </m:oMath>
                </a14:m>
                <a:endParaRPr lang="en-US" altLang="zh-CN" b="0" dirty="0"/>
              </a:p>
              <a:p>
                <a:r>
                  <a:rPr lang="en-US" altLang="zh-CN" dirty="0"/>
                  <a:t>Solve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Evaluate: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nary>
                      </m:sup>
                    </m:sSup>
                    <m:r>
                      <a:rPr lang="en-US" altLang="zh-CN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)⟩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3ABA5B9-C7E2-F1A9-28F0-A08B7D81C9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E6C1437-ED41-699F-990B-CDF98E8FA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t>11</a:t>
            </a:fld>
            <a:r>
              <a:rPr lang="en-US" altLang="zh-CN" dirty="0"/>
              <a:t> /31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BC8AD87-06BE-0E84-0FA5-1CB4FC3840EB}"/>
                  </a:ext>
                </a:extLst>
              </p:cNvPr>
              <p:cNvSpPr/>
              <p:nvPr/>
            </p:nvSpPr>
            <p:spPr>
              <a:xfrm>
                <a:off x="6862194" y="2961313"/>
                <a:ext cx="591424" cy="38169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80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800" i="1">
                          <a:latin typeface="Cambria Math" panose="02040503050406030204" pitchFamily="18" charset="0"/>
                        </a:rPr>
                        <m:t> (0)⟩</m:t>
                      </m:r>
                      <m:r>
                        <m:rPr>
                          <m:nor/>
                        </m:rPr>
                        <a:rPr lang="zh-CN" altLang="en-US" sz="800" dirty="0"/>
                        <m:t> </m:t>
                      </m:r>
                    </m:oMath>
                  </m:oMathPara>
                </a14:m>
                <a:endParaRPr lang="zh-CN" altLang="en-US" sz="8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BC8AD87-06BE-0E84-0FA5-1CB4FC3840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194" y="2961313"/>
                <a:ext cx="591424" cy="381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D52C3330-C3EB-F64B-3BB0-D21A5DD84403}"/>
                  </a:ext>
                </a:extLst>
              </p:cNvPr>
              <p:cNvSpPr/>
              <p:nvPr/>
            </p:nvSpPr>
            <p:spPr>
              <a:xfrm>
                <a:off x="6925111" y="3363272"/>
                <a:ext cx="465589" cy="116607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8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altLang="zh-CN" sz="8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800" dirty="0"/>
              </a:p>
            </p:txBody>
          </p:sp>
        </mc:Choice>
        <mc:Fallback xmlns="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D52C3330-C3EB-F64B-3BB0-D21A5DD844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111" y="3363272"/>
                <a:ext cx="465589" cy="1166070"/>
              </a:xfrm>
              <a:prstGeom prst="roundRect">
                <a:avLst/>
              </a:prstGeom>
              <a:blipFill>
                <a:blip r:embed="rId4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箭头: 右 7">
                <a:extLst>
                  <a:ext uri="{FF2B5EF4-FFF2-40B4-BE49-F238E27FC236}">
                    <a16:creationId xmlns:a16="http://schemas.microsoft.com/office/drawing/2014/main" id="{2020234F-ACE3-180F-1D44-2B3BA54E1D2B}"/>
                  </a:ext>
                </a:extLst>
              </p:cNvPr>
              <p:cNvSpPr/>
              <p:nvPr/>
            </p:nvSpPr>
            <p:spPr>
              <a:xfrm>
                <a:off x="7495564" y="2910267"/>
                <a:ext cx="759203" cy="453005"/>
              </a:xfrm>
              <a:prstGeom prst="rightArrow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altLang="zh-CN" sz="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</m:sup>
                      </m:sSup>
                    </m:oMath>
                  </m:oMathPara>
                </a14:m>
                <a:endParaRPr lang="zh-CN" altLang="en-US" sz="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箭头: 右 7">
                <a:extLst>
                  <a:ext uri="{FF2B5EF4-FFF2-40B4-BE49-F238E27FC236}">
                    <a16:creationId xmlns:a16="http://schemas.microsoft.com/office/drawing/2014/main" id="{2020234F-ACE3-180F-1D44-2B3BA54E1D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564" y="2910267"/>
                <a:ext cx="759203" cy="453005"/>
              </a:xfrm>
              <a:prstGeom prst="rightArrow">
                <a:avLst/>
              </a:prstGeom>
              <a:blipFill>
                <a:blip r:embed="rId5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E1F87FFB-0903-A83A-F80D-1087D19F3509}"/>
                  </a:ext>
                </a:extLst>
              </p:cNvPr>
              <p:cNvSpPr/>
              <p:nvPr/>
            </p:nvSpPr>
            <p:spPr>
              <a:xfrm>
                <a:off x="8296713" y="2945919"/>
                <a:ext cx="591424" cy="38169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800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8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altLang="zh-CN" sz="8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sz="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CN" sz="800" i="1">
                          <a:latin typeface="Cambria Math" panose="02040503050406030204" pitchFamily="18" charset="0"/>
                        </a:rPr>
                        <m:t>)⟩</m:t>
                      </m:r>
                      <m:r>
                        <m:rPr>
                          <m:nor/>
                        </m:rPr>
                        <a:rPr lang="zh-CN" altLang="en-US" sz="800" dirty="0"/>
                        <m:t> </m:t>
                      </m:r>
                    </m:oMath>
                  </m:oMathPara>
                </a14:m>
                <a:endParaRPr lang="zh-CN" altLang="en-US" sz="8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E1F87FFB-0903-A83A-F80D-1087D19F35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713" y="2945919"/>
                <a:ext cx="591424" cy="381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2640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A023B-77B2-EE56-9A5A-9F3E815C1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7949F-5322-F47F-57B2-175CBD208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QMETTS: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053038F-A07C-5BE1-214A-32884A156E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)⟩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Hamiltonian: H, Observable: O, start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d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altLang="zh-CN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den>
                    </m:f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)|[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]|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)⟩</m:t>
                    </m:r>
                  </m:oMath>
                </a14:m>
                <a:endParaRPr lang="en-US" altLang="zh-CN" b="0" dirty="0"/>
              </a:p>
              <a:p>
                <a:r>
                  <a:rPr lang="en-US" altLang="zh-CN" dirty="0"/>
                  <a:t>Solve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Evaluate: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nary>
                      </m:sup>
                    </m:sSup>
                    <m:r>
                      <a:rPr lang="en-US" altLang="zh-CN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)⟩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053038F-A07C-5BE1-214A-32884A156E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箭头: 右弧形 3">
            <a:extLst>
              <a:ext uri="{FF2B5EF4-FFF2-40B4-BE49-F238E27FC236}">
                <a16:creationId xmlns:a16="http://schemas.microsoft.com/office/drawing/2014/main" id="{F30C8437-FD14-E6CA-2506-A20F915E125F}"/>
              </a:ext>
            </a:extLst>
          </p:cNvPr>
          <p:cNvSpPr/>
          <p:nvPr/>
        </p:nvSpPr>
        <p:spPr>
          <a:xfrm rot="10800000">
            <a:off x="403024" y="2432806"/>
            <a:ext cx="476701" cy="2478946"/>
          </a:xfrm>
          <a:prstGeom prst="curvedLef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83EDAB1-BA78-DA16-A255-F7EBA3A25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t>12</a:t>
            </a:fld>
            <a:r>
              <a:rPr lang="en-US" altLang="zh-CN" dirty="0"/>
              <a:t> /31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2A4BC5E6-F34F-E72A-7EE2-AAD4617E4B80}"/>
                  </a:ext>
                </a:extLst>
              </p:cNvPr>
              <p:cNvSpPr/>
              <p:nvPr/>
            </p:nvSpPr>
            <p:spPr>
              <a:xfrm>
                <a:off x="6862194" y="2961313"/>
                <a:ext cx="591424" cy="38169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80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800" i="1">
                          <a:latin typeface="Cambria Math" panose="02040503050406030204" pitchFamily="18" charset="0"/>
                        </a:rPr>
                        <m:t> (0)⟩</m:t>
                      </m:r>
                      <m:r>
                        <m:rPr>
                          <m:nor/>
                        </m:rPr>
                        <a:rPr lang="zh-CN" altLang="en-US" sz="800" dirty="0"/>
                        <m:t> </m:t>
                      </m:r>
                    </m:oMath>
                  </m:oMathPara>
                </a14:m>
                <a:endParaRPr lang="zh-CN" altLang="en-US" sz="8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2A4BC5E6-F34F-E72A-7EE2-AAD4617E4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194" y="2961313"/>
                <a:ext cx="591424" cy="381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C22F4CE0-A408-295B-0561-2F283216D6A0}"/>
                  </a:ext>
                </a:extLst>
              </p:cNvPr>
              <p:cNvSpPr/>
              <p:nvPr/>
            </p:nvSpPr>
            <p:spPr>
              <a:xfrm>
                <a:off x="6925111" y="3363272"/>
                <a:ext cx="465589" cy="116607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8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altLang="zh-CN" sz="8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800" dirty="0"/>
              </a:p>
            </p:txBody>
          </p:sp>
        </mc:Choice>
        <mc:Fallback xmlns="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C22F4CE0-A408-295B-0561-2F283216D6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111" y="3363272"/>
                <a:ext cx="465589" cy="1166070"/>
              </a:xfrm>
              <a:prstGeom prst="roundRect">
                <a:avLst/>
              </a:prstGeom>
              <a:blipFill>
                <a:blip r:embed="rId4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箭头: 右 7">
                <a:extLst>
                  <a:ext uri="{FF2B5EF4-FFF2-40B4-BE49-F238E27FC236}">
                    <a16:creationId xmlns:a16="http://schemas.microsoft.com/office/drawing/2014/main" id="{E34CB858-FAA2-5908-F801-D96231D3C313}"/>
                  </a:ext>
                </a:extLst>
              </p:cNvPr>
              <p:cNvSpPr/>
              <p:nvPr/>
            </p:nvSpPr>
            <p:spPr>
              <a:xfrm>
                <a:off x="7495564" y="2910267"/>
                <a:ext cx="759203" cy="453005"/>
              </a:xfrm>
              <a:prstGeom prst="rightArrow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altLang="zh-CN" sz="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</m:sup>
                      </m:sSup>
                    </m:oMath>
                  </m:oMathPara>
                </a14:m>
                <a:endParaRPr lang="zh-CN" altLang="en-US" sz="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箭头: 右 7">
                <a:extLst>
                  <a:ext uri="{FF2B5EF4-FFF2-40B4-BE49-F238E27FC236}">
                    <a16:creationId xmlns:a16="http://schemas.microsoft.com/office/drawing/2014/main" id="{E34CB858-FAA2-5908-F801-D96231D3C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564" y="2910267"/>
                <a:ext cx="759203" cy="453005"/>
              </a:xfrm>
              <a:prstGeom prst="rightArrow">
                <a:avLst/>
              </a:prstGeom>
              <a:blipFill>
                <a:blip r:embed="rId5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34D8180F-9D98-A828-CD3F-D300EAA367C6}"/>
                  </a:ext>
                </a:extLst>
              </p:cNvPr>
              <p:cNvSpPr/>
              <p:nvPr/>
            </p:nvSpPr>
            <p:spPr>
              <a:xfrm>
                <a:off x="8296713" y="2945919"/>
                <a:ext cx="591424" cy="38169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800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8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altLang="zh-CN" sz="8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sz="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CN" sz="800" i="1">
                          <a:latin typeface="Cambria Math" panose="02040503050406030204" pitchFamily="18" charset="0"/>
                        </a:rPr>
                        <m:t>)⟩</m:t>
                      </m:r>
                      <m:r>
                        <m:rPr>
                          <m:nor/>
                        </m:rPr>
                        <a:rPr lang="zh-CN" altLang="en-US" sz="800" dirty="0"/>
                        <m:t> </m:t>
                      </m:r>
                    </m:oMath>
                  </m:oMathPara>
                </a14:m>
                <a:endParaRPr lang="zh-CN" altLang="en-US" sz="8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34D8180F-9D98-A828-CD3F-D300EAA367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713" y="2945919"/>
                <a:ext cx="591424" cy="381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B42B513E-731F-12D2-589E-BB67AB6E4032}"/>
                  </a:ext>
                </a:extLst>
              </p:cNvPr>
              <p:cNvSpPr/>
              <p:nvPr/>
            </p:nvSpPr>
            <p:spPr>
              <a:xfrm>
                <a:off x="8359631" y="3343012"/>
                <a:ext cx="465589" cy="116607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sz="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8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altLang="zh-CN" sz="8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800" dirty="0"/>
              </a:p>
            </p:txBody>
          </p:sp>
        </mc:Choice>
        <mc:Fallback xmlns=""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B42B513E-731F-12D2-589E-BB67AB6E40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631" y="3343012"/>
                <a:ext cx="465589" cy="1166070"/>
              </a:xfrm>
              <a:prstGeom prst="roundRect">
                <a:avLst/>
              </a:prstGeom>
              <a:blipFill>
                <a:blip r:embed="rId7"/>
                <a:stretch>
                  <a:fillRect l="-75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箭头: 右 10">
                <a:extLst>
                  <a:ext uri="{FF2B5EF4-FFF2-40B4-BE49-F238E27FC236}">
                    <a16:creationId xmlns:a16="http://schemas.microsoft.com/office/drawing/2014/main" id="{7DD941B8-BD31-5819-FBEA-E25A86165E9E}"/>
                  </a:ext>
                </a:extLst>
              </p:cNvPr>
              <p:cNvSpPr/>
              <p:nvPr/>
            </p:nvSpPr>
            <p:spPr>
              <a:xfrm>
                <a:off x="8930083" y="2910265"/>
                <a:ext cx="759203" cy="45300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altLang="zh-CN" sz="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</m:sup>
                      </m:sSup>
                    </m:oMath>
                  </m:oMathPara>
                </a14:m>
                <a:endParaRPr lang="zh-CN" altLang="en-US" sz="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箭头: 右 10">
                <a:extLst>
                  <a:ext uri="{FF2B5EF4-FFF2-40B4-BE49-F238E27FC236}">
                    <a16:creationId xmlns:a16="http://schemas.microsoft.com/office/drawing/2014/main" id="{7DD941B8-BD31-5819-FBEA-E25A86165E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083" y="2910265"/>
                <a:ext cx="759203" cy="453005"/>
              </a:xfrm>
              <a:prstGeom prst="rightArrow">
                <a:avLst/>
              </a:prstGeom>
              <a:blipFill>
                <a:blip r:embed="rId8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294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DFDEA-9A54-856F-D60D-CE85BFFDC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8FB940-D1CD-2C8F-95B0-89CBD6AE5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QMETTS: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2645DB7-62A1-A1FB-6B4B-C9B62B2E0C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)⟩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Hamiltonian: H, Observable: O, start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d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altLang="zh-CN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den>
                    </m:f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)|[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]|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)⟩</m:t>
                    </m:r>
                  </m:oMath>
                </a14:m>
                <a:endParaRPr lang="en-US" altLang="zh-CN" b="0" dirty="0"/>
              </a:p>
              <a:p>
                <a:r>
                  <a:rPr lang="en-US" altLang="zh-CN" dirty="0"/>
                  <a:t>Solve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Evaluate: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nary>
                      </m:sup>
                    </m:sSup>
                    <m:r>
                      <a:rPr lang="en-US" altLang="zh-CN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)⟩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2645DB7-62A1-A1FB-6B4B-C9B62B2E0C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箭头: 右弧形 3">
            <a:extLst>
              <a:ext uri="{FF2B5EF4-FFF2-40B4-BE49-F238E27FC236}">
                <a16:creationId xmlns:a16="http://schemas.microsoft.com/office/drawing/2014/main" id="{CEF6ACB0-92F1-D148-6934-029F5A0F5AC4}"/>
              </a:ext>
            </a:extLst>
          </p:cNvPr>
          <p:cNvSpPr/>
          <p:nvPr/>
        </p:nvSpPr>
        <p:spPr>
          <a:xfrm rot="10800000">
            <a:off x="403024" y="2432806"/>
            <a:ext cx="476701" cy="2478946"/>
          </a:xfrm>
          <a:prstGeom prst="curvedLef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94AC31F-D071-15D2-00ED-60F2523C5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t>13</a:t>
            </a:fld>
            <a:r>
              <a:rPr lang="en-US" altLang="zh-CN" dirty="0"/>
              <a:t> /31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A81BAECF-4F01-3C89-AAEA-A76EF9E50719}"/>
                  </a:ext>
                </a:extLst>
              </p:cNvPr>
              <p:cNvSpPr/>
              <p:nvPr/>
            </p:nvSpPr>
            <p:spPr>
              <a:xfrm>
                <a:off x="6862194" y="2961313"/>
                <a:ext cx="591424" cy="38169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80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800" i="1">
                          <a:latin typeface="Cambria Math" panose="02040503050406030204" pitchFamily="18" charset="0"/>
                        </a:rPr>
                        <m:t> (0)⟩</m:t>
                      </m:r>
                      <m:r>
                        <m:rPr>
                          <m:nor/>
                        </m:rPr>
                        <a:rPr lang="zh-CN" altLang="en-US" sz="800" dirty="0"/>
                        <m:t> </m:t>
                      </m:r>
                    </m:oMath>
                  </m:oMathPara>
                </a14:m>
                <a:endParaRPr lang="zh-CN" altLang="en-US" sz="8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A81BAECF-4F01-3C89-AAEA-A76EF9E507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194" y="2961313"/>
                <a:ext cx="591424" cy="381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67BE9885-9541-89DD-1880-8311AB7F9E88}"/>
                  </a:ext>
                </a:extLst>
              </p:cNvPr>
              <p:cNvSpPr/>
              <p:nvPr/>
            </p:nvSpPr>
            <p:spPr>
              <a:xfrm>
                <a:off x="6925111" y="3363272"/>
                <a:ext cx="465589" cy="116607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8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altLang="zh-CN" sz="8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800" dirty="0"/>
              </a:p>
            </p:txBody>
          </p:sp>
        </mc:Choice>
        <mc:Fallback xmlns="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67BE9885-9541-89DD-1880-8311AB7F9E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111" y="3363272"/>
                <a:ext cx="465589" cy="1166070"/>
              </a:xfrm>
              <a:prstGeom prst="roundRect">
                <a:avLst/>
              </a:prstGeom>
              <a:blipFill>
                <a:blip r:embed="rId4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箭头: 右 7">
                <a:extLst>
                  <a:ext uri="{FF2B5EF4-FFF2-40B4-BE49-F238E27FC236}">
                    <a16:creationId xmlns:a16="http://schemas.microsoft.com/office/drawing/2014/main" id="{1A6171DA-539B-E773-66B9-18D5D9C8BA69}"/>
                  </a:ext>
                </a:extLst>
              </p:cNvPr>
              <p:cNvSpPr/>
              <p:nvPr/>
            </p:nvSpPr>
            <p:spPr>
              <a:xfrm>
                <a:off x="7495564" y="2910267"/>
                <a:ext cx="759203" cy="453005"/>
              </a:xfrm>
              <a:prstGeom prst="rightArrow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altLang="zh-CN" sz="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</m:sup>
                      </m:sSup>
                    </m:oMath>
                  </m:oMathPara>
                </a14:m>
                <a:endParaRPr lang="zh-CN" altLang="en-US" sz="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箭头: 右 7">
                <a:extLst>
                  <a:ext uri="{FF2B5EF4-FFF2-40B4-BE49-F238E27FC236}">
                    <a16:creationId xmlns:a16="http://schemas.microsoft.com/office/drawing/2014/main" id="{1A6171DA-539B-E773-66B9-18D5D9C8BA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564" y="2910267"/>
                <a:ext cx="759203" cy="453005"/>
              </a:xfrm>
              <a:prstGeom prst="rightArrow">
                <a:avLst/>
              </a:prstGeom>
              <a:blipFill>
                <a:blip r:embed="rId5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A085DA7D-5F1E-02D6-E1C5-E3CA97FEA5FA}"/>
                  </a:ext>
                </a:extLst>
              </p:cNvPr>
              <p:cNvSpPr/>
              <p:nvPr/>
            </p:nvSpPr>
            <p:spPr>
              <a:xfrm>
                <a:off x="8296713" y="2945919"/>
                <a:ext cx="591424" cy="38169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800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8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altLang="zh-CN" sz="8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sz="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CN" sz="800" i="1">
                          <a:latin typeface="Cambria Math" panose="02040503050406030204" pitchFamily="18" charset="0"/>
                        </a:rPr>
                        <m:t>)⟩</m:t>
                      </m:r>
                      <m:r>
                        <m:rPr>
                          <m:nor/>
                        </m:rPr>
                        <a:rPr lang="zh-CN" altLang="en-US" sz="800" dirty="0"/>
                        <m:t> </m:t>
                      </m:r>
                    </m:oMath>
                  </m:oMathPara>
                </a14:m>
                <a:endParaRPr lang="zh-CN" altLang="en-US" sz="8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A085DA7D-5F1E-02D6-E1C5-E3CA97FEA5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713" y="2945919"/>
                <a:ext cx="591424" cy="381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3DAED1EC-4025-7294-B7B2-D074F61C8A15}"/>
                  </a:ext>
                </a:extLst>
              </p:cNvPr>
              <p:cNvSpPr/>
              <p:nvPr/>
            </p:nvSpPr>
            <p:spPr>
              <a:xfrm>
                <a:off x="8359631" y="3343012"/>
                <a:ext cx="465589" cy="116607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sz="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8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altLang="zh-CN" sz="8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800" dirty="0"/>
              </a:p>
            </p:txBody>
          </p:sp>
        </mc:Choice>
        <mc:Fallback xmlns=""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3DAED1EC-4025-7294-B7B2-D074F61C8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631" y="3343012"/>
                <a:ext cx="465589" cy="1166070"/>
              </a:xfrm>
              <a:prstGeom prst="roundRect">
                <a:avLst/>
              </a:prstGeom>
              <a:blipFill>
                <a:blip r:embed="rId7"/>
                <a:stretch>
                  <a:fillRect l="-75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箭头: 右 10">
                <a:extLst>
                  <a:ext uri="{FF2B5EF4-FFF2-40B4-BE49-F238E27FC236}">
                    <a16:creationId xmlns:a16="http://schemas.microsoft.com/office/drawing/2014/main" id="{EFD77228-1F91-8371-3E88-3CD076F35322}"/>
                  </a:ext>
                </a:extLst>
              </p:cNvPr>
              <p:cNvSpPr/>
              <p:nvPr/>
            </p:nvSpPr>
            <p:spPr>
              <a:xfrm>
                <a:off x="8930083" y="2910265"/>
                <a:ext cx="759203" cy="453005"/>
              </a:xfrm>
              <a:prstGeom prst="rightArrow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altLang="zh-CN" sz="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</m:sup>
                      </m:sSup>
                    </m:oMath>
                  </m:oMathPara>
                </a14:m>
                <a:endParaRPr lang="zh-CN" altLang="en-US" sz="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箭头: 右 10">
                <a:extLst>
                  <a:ext uri="{FF2B5EF4-FFF2-40B4-BE49-F238E27FC236}">
                    <a16:creationId xmlns:a16="http://schemas.microsoft.com/office/drawing/2014/main" id="{EFD77228-1F91-8371-3E88-3CD076F353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083" y="2910265"/>
                <a:ext cx="759203" cy="453005"/>
              </a:xfrm>
              <a:prstGeom prst="rightArrow">
                <a:avLst/>
              </a:prstGeom>
              <a:blipFill>
                <a:blip r:embed="rId5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6133F8EE-0484-7054-1A0A-936F6D0A7A23}"/>
                  </a:ext>
                </a:extLst>
              </p:cNvPr>
              <p:cNvSpPr/>
              <p:nvPr/>
            </p:nvSpPr>
            <p:spPr>
              <a:xfrm>
                <a:off x="9731232" y="2945919"/>
                <a:ext cx="591424" cy="38169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800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8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CN" sz="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altLang="zh-CN" sz="8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sz="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CN" sz="800" i="1">
                          <a:latin typeface="Cambria Math" panose="02040503050406030204" pitchFamily="18" charset="0"/>
                        </a:rPr>
                        <m:t>)⟩</m:t>
                      </m:r>
                      <m:r>
                        <m:rPr>
                          <m:nor/>
                        </m:rPr>
                        <a:rPr lang="zh-CN" altLang="en-US" sz="800" dirty="0"/>
                        <m:t> </m:t>
                      </m:r>
                    </m:oMath>
                  </m:oMathPara>
                </a14:m>
                <a:endParaRPr lang="zh-CN" altLang="en-US" sz="8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6133F8EE-0484-7054-1A0A-936F6D0A7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1232" y="2945919"/>
                <a:ext cx="591424" cy="381699"/>
              </a:xfrm>
              <a:prstGeom prst="rect">
                <a:avLst/>
              </a:prstGeom>
              <a:blipFill>
                <a:blip r:embed="rId8"/>
                <a:stretch>
                  <a:fillRect r="-10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61F1CB83-AC8B-731D-3692-BDA32CE72C06}"/>
                  </a:ext>
                </a:extLst>
              </p:cNvPr>
              <p:cNvSpPr/>
              <p:nvPr/>
            </p:nvSpPr>
            <p:spPr>
              <a:xfrm>
                <a:off x="9764785" y="3343012"/>
                <a:ext cx="528507" cy="116607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altLang="zh-CN" sz="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sz="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8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altLang="zh-CN" sz="8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800" dirty="0"/>
              </a:p>
            </p:txBody>
          </p:sp>
        </mc:Choice>
        <mc:Fallback xmlns=""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61F1CB83-AC8B-731D-3692-BDA32CE72C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785" y="3343012"/>
                <a:ext cx="528507" cy="1166070"/>
              </a:xfrm>
              <a:prstGeom prst="roundRect">
                <a:avLst/>
              </a:prstGeom>
              <a:blipFill>
                <a:blip r:embed="rId9"/>
                <a:stretch>
                  <a:fillRect l="-67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箭头: 右 13">
            <a:extLst>
              <a:ext uri="{FF2B5EF4-FFF2-40B4-BE49-F238E27FC236}">
                <a16:creationId xmlns:a16="http://schemas.microsoft.com/office/drawing/2014/main" id="{8B868664-D90C-A9B9-7A3E-6DDF2C8EFD27}"/>
              </a:ext>
            </a:extLst>
          </p:cNvPr>
          <p:cNvSpPr/>
          <p:nvPr/>
        </p:nvSpPr>
        <p:spPr>
          <a:xfrm>
            <a:off x="10364602" y="2910265"/>
            <a:ext cx="864067" cy="453005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</a:rPr>
              <a:t>…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BEC5626B-3BB5-374F-7AE2-5842FE414F63}"/>
                  </a:ext>
                </a:extLst>
              </p:cNvPr>
              <p:cNvSpPr/>
              <p:nvPr/>
            </p:nvSpPr>
            <p:spPr>
              <a:xfrm>
                <a:off x="11245444" y="2945917"/>
                <a:ext cx="679511" cy="38169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800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8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CN" sz="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CN" sz="800" b="0" i="1" smtClean="0">
                          <a:latin typeface="Cambria Math" panose="02040503050406030204" pitchFamily="18" charset="0"/>
                        </a:rPr>
                        <m:t>/2)⟩</m:t>
                      </m:r>
                      <m:r>
                        <m:rPr>
                          <m:nor/>
                        </m:rPr>
                        <a:rPr lang="zh-CN" altLang="en-US" sz="800" dirty="0"/>
                        <m:t> </m:t>
                      </m:r>
                    </m:oMath>
                  </m:oMathPara>
                </a14:m>
                <a:endParaRPr lang="zh-CN" altLang="en-US" sz="800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BEC5626B-3BB5-374F-7AE2-5842FE414F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444" y="2945917"/>
                <a:ext cx="679511" cy="3816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3DD6CDCD-7FBC-F3CF-0E41-C141409A3B11}"/>
                  </a:ext>
                </a:extLst>
              </p:cNvPr>
              <p:cNvSpPr/>
              <p:nvPr/>
            </p:nvSpPr>
            <p:spPr>
              <a:xfrm>
                <a:off x="11157358" y="3343012"/>
                <a:ext cx="767598" cy="116607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zh-CN" sz="800" b="0" i="1" smtClean="0">
                              <a:latin typeface="Cambria Math" panose="02040503050406030204" pitchFamily="18" charset="0"/>
                            </a:rPr>
                            <m:t>/2,</m:t>
                          </m:r>
                          <m:r>
                            <m:rPr>
                              <m:sty m:val="p"/>
                            </m:rPr>
                            <a:rPr lang="en-US" altLang="zh-CN" sz="8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altLang="zh-CN" sz="800" b="0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3DD6CDCD-7FBC-F3CF-0E41-C141409A3B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7358" y="3343012"/>
                <a:ext cx="767598" cy="116607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1686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FE872-DD68-0A1F-B4B0-DC197861F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7EF00-9C30-D040-4902-A9D015D50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QMETTS: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186E9E1-2BDB-6E08-7496-05F19A0D49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)⟩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Hamiltonian: H, Observable: O, start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d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altLang="zh-CN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den>
                    </m:f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)|[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]|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)⟩</m:t>
                    </m:r>
                  </m:oMath>
                </a14:m>
                <a:endParaRPr lang="en-US" altLang="zh-CN" b="0" dirty="0"/>
              </a:p>
              <a:p>
                <a:r>
                  <a:rPr lang="en-US" altLang="zh-CN" dirty="0"/>
                  <a:t>Solve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Evaluate: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nary>
                      </m:sup>
                    </m:sSup>
                    <m:r>
                      <a:rPr lang="en-US" altLang="zh-CN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)⟩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Followings are record:</a:t>
                </a:r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mΔ</m:t>
                        </m:r>
                        <m:r>
                          <a:rPr lang="en-US" altLang="zh-CN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zh-CN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altLang="zh-CN" dirty="0"/>
                  <a:t>  for m=0,1,…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186E9E1-2BDB-6E08-7496-05F19A0D49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FB4B84E-33C8-B8C9-145D-04E8250B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t>14</a:t>
            </a:fld>
            <a:r>
              <a:rPr lang="en-US" altLang="zh-CN" dirty="0"/>
              <a:t> /31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BF98A352-4E05-6BF4-669F-1D28CE9D352F}"/>
                  </a:ext>
                </a:extLst>
              </p:cNvPr>
              <p:cNvSpPr/>
              <p:nvPr/>
            </p:nvSpPr>
            <p:spPr>
              <a:xfrm>
                <a:off x="6891556" y="2705448"/>
                <a:ext cx="591424" cy="38169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80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800" i="1">
                          <a:latin typeface="Cambria Math" panose="02040503050406030204" pitchFamily="18" charset="0"/>
                        </a:rPr>
                        <m:t> (0)⟩</m:t>
                      </m:r>
                      <m:r>
                        <m:rPr>
                          <m:nor/>
                        </m:rPr>
                        <a:rPr lang="zh-CN" altLang="en-US" sz="800" dirty="0"/>
                        <m:t> </m:t>
                      </m:r>
                    </m:oMath>
                  </m:oMathPara>
                </a14:m>
                <a:endParaRPr lang="zh-CN" altLang="en-US" sz="8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BF98A352-4E05-6BF4-669F-1D28CE9D35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556" y="2705448"/>
                <a:ext cx="591424" cy="381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C8AF07DE-EB10-023E-5CEA-86180AC0E84E}"/>
                  </a:ext>
                </a:extLst>
              </p:cNvPr>
              <p:cNvSpPr/>
              <p:nvPr/>
            </p:nvSpPr>
            <p:spPr>
              <a:xfrm>
                <a:off x="6954473" y="3107407"/>
                <a:ext cx="465589" cy="116607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8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altLang="zh-CN" sz="8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800" dirty="0"/>
              </a:p>
            </p:txBody>
          </p:sp>
        </mc:Choice>
        <mc:Fallback xmlns="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C8AF07DE-EB10-023E-5CEA-86180AC0E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473" y="3107407"/>
                <a:ext cx="465589" cy="1166070"/>
              </a:xfrm>
              <a:prstGeom prst="roundRect">
                <a:avLst/>
              </a:prstGeom>
              <a:blipFill>
                <a:blip r:embed="rId4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箭头: 右 7">
                <a:extLst>
                  <a:ext uri="{FF2B5EF4-FFF2-40B4-BE49-F238E27FC236}">
                    <a16:creationId xmlns:a16="http://schemas.microsoft.com/office/drawing/2014/main" id="{56B1C6FF-F949-10FF-6BB2-1D14FFC9A917}"/>
                  </a:ext>
                </a:extLst>
              </p:cNvPr>
              <p:cNvSpPr/>
              <p:nvPr/>
            </p:nvSpPr>
            <p:spPr>
              <a:xfrm>
                <a:off x="7524926" y="2654402"/>
                <a:ext cx="759203" cy="45300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altLang="zh-CN" sz="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</m:sup>
                      </m:sSup>
                    </m:oMath>
                  </m:oMathPara>
                </a14:m>
                <a:endParaRPr lang="zh-CN" altLang="en-US" sz="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箭头: 右 7">
                <a:extLst>
                  <a:ext uri="{FF2B5EF4-FFF2-40B4-BE49-F238E27FC236}">
                    <a16:creationId xmlns:a16="http://schemas.microsoft.com/office/drawing/2014/main" id="{56B1C6FF-F949-10FF-6BB2-1D14FFC9A9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926" y="2654402"/>
                <a:ext cx="759203" cy="453005"/>
              </a:xfrm>
              <a:prstGeom prst="rightArrow">
                <a:avLst/>
              </a:prstGeom>
              <a:blipFill>
                <a:blip r:embed="rId5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B3EC00F-1971-0FB9-DA4E-4DC86A52A103}"/>
                  </a:ext>
                </a:extLst>
              </p:cNvPr>
              <p:cNvSpPr/>
              <p:nvPr/>
            </p:nvSpPr>
            <p:spPr>
              <a:xfrm>
                <a:off x="8326075" y="2690054"/>
                <a:ext cx="591424" cy="38169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800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8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altLang="zh-CN" sz="8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sz="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CN" sz="800" i="1">
                          <a:latin typeface="Cambria Math" panose="02040503050406030204" pitchFamily="18" charset="0"/>
                        </a:rPr>
                        <m:t>)⟩</m:t>
                      </m:r>
                      <m:r>
                        <m:rPr>
                          <m:nor/>
                        </m:rPr>
                        <a:rPr lang="zh-CN" altLang="en-US" sz="800" dirty="0"/>
                        <m:t> </m:t>
                      </m:r>
                    </m:oMath>
                  </m:oMathPara>
                </a14:m>
                <a:endParaRPr lang="zh-CN" altLang="en-US" sz="8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B3EC00F-1971-0FB9-DA4E-4DC86A52A1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075" y="2690054"/>
                <a:ext cx="591424" cy="381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7590ACF0-70C0-67A9-B34A-578A33FFEEF8}"/>
                  </a:ext>
                </a:extLst>
              </p:cNvPr>
              <p:cNvSpPr/>
              <p:nvPr/>
            </p:nvSpPr>
            <p:spPr>
              <a:xfrm>
                <a:off x="8388993" y="3087147"/>
                <a:ext cx="465589" cy="116607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sz="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8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altLang="zh-CN" sz="8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800" dirty="0"/>
              </a:p>
            </p:txBody>
          </p:sp>
        </mc:Choice>
        <mc:Fallback xmlns=""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7590ACF0-70C0-67A9-B34A-578A33FFE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993" y="3087147"/>
                <a:ext cx="465589" cy="1166070"/>
              </a:xfrm>
              <a:prstGeom prst="roundRect">
                <a:avLst/>
              </a:prstGeom>
              <a:blipFill>
                <a:blip r:embed="rId7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箭头: 右 10">
                <a:extLst>
                  <a:ext uri="{FF2B5EF4-FFF2-40B4-BE49-F238E27FC236}">
                    <a16:creationId xmlns:a16="http://schemas.microsoft.com/office/drawing/2014/main" id="{AC192F00-DFFE-23B1-653A-29102896D690}"/>
                  </a:ext>
                </a:extLst>
              </p:cNvPr>
              <p:cNvSpPr/>
              <p:nvPr/>
            </p:nvSpPr>
            <p:spPr>
              <a:xfrm>
                <a:off x="8959445" y="2654400"/>
                <a:ext cx="759203" cy="45300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altLang="zh-CN" sz="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</m:sup>
                      </m:sSup>
                    </m:oMath>
                  </m:oMathPara>
                </a14:m>
                <a:endParaRPr lang="zh-CN" altLang="en-US" sz="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箭头: 右 10">
                <a:extLst>
                  <a:ext uri="{FF2B5EF4-FFF2-40B4-BE49-F238E27FC236}">
                    <a16:creationId xmlns:a16="http://schemas.microsoft.com/office/drawing/2014/main" id="{AC192F00-DFFE-23B1-653A-29102896D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445" y="2654400"/>
                <a:ext cx="759203" cy="453005"/>
              </a:xfrm>
              <a:prstGeom prst="rightArrow">
                <a:avLst/>
              </a:prstGeom>
              <a:blipFill>
                <a:blip r:embed="rId8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43A25C35-A54B-1AE6-F497-808CF5096ACB}"/>
                  </a:ext>
                </a:extLst>
              </p:cNvPr>
              <p:cNvSpPr/>
              <p:nvPr/>
            </p:nvSpPr>
            <p:spPr>
              <a:xfrm>
                <a:off x="9760594" y="2690054"/>
                <a:ext cx="591424" cy="38169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800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8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CN" sz="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altLang="zh-CN" sz="8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sz="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CN" sz="800" i="1">
                          <a:latin typeface="Cambria Math" panose="02040503050406030204" pitchFamily="18" charset="0"/>
                        </a:rPr>
                        <m:t>)⟩</m:t>
                      </m:r>
                      <m:r>
                        <m:rPr>
                          <m:nor/>
                        </m:rPr>
                        <a:rPr lang="zh-CN" altLang="en-US" sz="800" dirty="0"/>
                        <m:t> </m:t>
                      </m:r>
                    </m:oMath>
                  </m:oMathPara>
                </a14:m>
                <a:endParaRPr lang="zh-CN" altLang="en-US" sz="8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43A25C35-A54B-1AE6-F497-808CF5096A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594" y="2690054"/>
                <a:ext cx="591424" cy="381699"/>
              </a:xfrm>
              <a:prstGeom prst="rect">
                <a:avLst/>
              </a:prstGeom>
              <a:blipFill>
                <a:blip r:embed="rId9"/>
                <a:stretch>
                  <a:fillRect r="-10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49252388-3EF1-38A3-0C41-1A0176BCBA9E}"/>
                  </a:ext>
                </a:extLst>
              </p:cNvPr>
              <p:cNvSpPr/>
              <p:nvPr/>
            </p:nvSpPr>
            <p:spPr>
              <a:xfrm>
                <a:off x="9794147" y="3087147"/>
                <a:ext cx="528507" cy="116607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altLang="zh-CN" sz="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sz="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8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altLang="zh-CN" sz="8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800" dirty="0"/>
              </a:p>
            </p:txBody>
          </p:sp>
        </mc:Choice>
        <mc:Fallback xmlns=""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49252388-3EF1-38A3-0C41-1A0176BCB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147" y="3087147"/>
                <a:ext cx="528507" cy="1166070"/>
              </a:xfrm>
              <a:prstGeom prst="roundRect">
                <a:avLst/>
              </a:prstGeom>
              <a:blipFill>
                <a:blip r:embed="rId10"/>
                <a:stretch>
                  <a:fillRect l="-79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箭头: 右 13">
            <a:extLst>
              <a:ext uri="{FF2B5EF4-FFF2-40B4-BE49-F238E27FC236}">
                <a16:creationId xmlns:a16="http://schemas.microsoft.com/office/drawing/2014/main" id="{56933EBF-AAD8-8101-F570-E19A84B9A82D}"/>
              </a:ext>
            </a:extLst>
          </p:cNvPr>
          <p:cNvSpPr/>
          <p:nvPr/>
        </p:nvSpPr>
        <p:spPr>
          <a:xfrm>
            <a:off x="10393964" y="2654400"/>
            <a:ext cx="864067" cy="4530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</a:rPr>
              <a:t>…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2DAE487B-DD9C-BB31-2B07-16269EFEC90B}"/>
                  </a:ext>
                </a:extLst>
              </p:cNvPr>
              <p:cNvSpPr/>
              <p:nvPr/>
            </p:nvSpPr>
            <p:spPr>
              <a:xfrm>
                <a:off x="11274806" y="2690052"/>
                <a:ext cx="679511" cy="38169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800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8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CN" sz="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CN" sz="800" b="0" i="1" smtClean="0">
                          <a:latin typeface="Cambria Math" panose="02040503050406030204" pitchFamily="18" charset="0"/>
                        </a:rPr>
                        <m:t>/2)⟩</m:t>
                      </m:r>
                      <m:r>
                        <m:rPr>
                          <m:nor/>
                        </m:rPr>
                        <a:rPr lang="zh-CN" altLang="en-US" sz="800" dirty="0"/>
                        <m:t> </m:t>
                      </m:r>
                    </m:oMath>
                  </m:oMathPara>
                </a14:m>
                <a:endParaRPr lang="zh-CN" altLang="en-US" sz="800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2DAE487B-DD9C-BB31-2B07-16269EFEC9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806" y="2690052"/>
                <a:ext cx="679511" cy="3816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42A06165-3382-BC07-FF38-1B3693D55176}"/>
                  </a:ext>
                </a:extLst>
              </p:cNvPr>
              <p:cNvSpPr/>
              <p:nvPr/>
            </p:nvSpPr>
            <p:spPr>
              <a:xfrm>
                <a:off x="11230762" y="3087147"/>
                <a:ext cx="767598" cy="116607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zh-CN" sz="800" b="0" i="1" smtClean="0">
                              <a:latin typeface="Cambria Math" panose="02040503050406030204" pitchFamily="18" charset="0"/>
                            </a:rPr>
                            <m:t>/2,</m:t>
                          </m:r>
                          <m:r>
                            <m:rPr>
                              <m:sty m:val="p"/>
                            </m:rPr>
                            <a:rPr lang="en-US" altLang="zh-CN" sz="8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altLang="zh-CN" sz="800" b="0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42A06165-3382-BC07-FF38-1B3693D55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0762" y="3087147"/>
                <a:ext cx="767598" cy="116607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3D7D425-125E-3B6F-C939-453C26774764}"/>
                  </a:ext>
                </a:extLst>
              </p:cNvPr>
              <p:cNvSpPr txBox="1"/>
              <p:nvPr/>
            </p:nvSpPr>
            <p:spPr>
              <a:xfrm>
                <a:off x="3295824" y="5287799"/>
                <a:ext cx="6096698" cy="791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altLang="zh-CN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)⟩</m:t>
                      </m:r>
                    </m:oMath>
                  </m:oMathPara>
                </a14:m>
                <a:endParaRPr lang="zh-CN" alt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3D7D425-125E-3B6F-C939-453C26774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824" y="5287799"/>
                <a:ext cx="6096698" cy="7913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箭头: 右弧形 20">
            <a:extLst>
              <a:ext uri="{FF2B5EF4-FFF2-40B4-BE49-F238E27FC236}">
                <a16:creationId xmlns:a16="http://schemas.microsoft.com/office/drawing/2014/main" id="{F87E474A-D33A-BE38-25B2-CBC5A85DBEFB}"/>
              </a:ext>
            </a:extLst>
          </p:cNvPr>
          <p:cNvSpPr/>
          <p:nvPr/>
        </p:nvSpPr>
        <p:spPr>
          <a:xfrm rot="10800000">
            <a:off x="403024" y="2311165"/>
            <a:ext cx="476701" cy="2218889"/>
          </a:xfrm>
          <a:prstGeom prst="curvedLef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54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A9678-E517-0B38-4CF6-0FF1CAFB2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1DCC8-1166-9BD9-9868-AEF3EF90F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QMETTS: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482FD0-A63A-D9DD-B788-C53C67766F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)⟩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Hamiltonian: H, Observable: O, start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d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altLang="zh-CN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den>
                    </m:f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)|[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]|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)⟩</m:t>
                    </m:r>
                  </m:oMath>
                </a14:m>
                <a:endParaRPr lang="en-US" altLang="zh-CN" b="0" dirty="0"/>
              </a:p>
              <a:p>
                <a:r>
                  <a:rPr lang="en-US" altLang="zh-CN" dirty="0"/>
                  <a:t>Solve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Evaluate: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nary>
                      </m:sup>
                    </m:sSup>
                    <m:r>
                      <a:rPr lang="en-US" altLang="zh-CN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)⟩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Result: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mΔ</m:t>
                            </m:r>
                            <m:r>
                              <a:rPr lang="en-US" altLang="zh-CN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altLang="zh-CN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zh-CN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</m:nary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US" altLang="zh-CN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altLang="zh-CN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zh-CN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altLang="zh-CN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CN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altLang="zh-CN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⟨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altLang="zh-CN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CN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altLang="zh-CN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CN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)⟩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altLang="zh-CN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zh-CN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altLang="zh-CN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CN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482FD0-A63A-D9DD-B788-C53C67766F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箭头: 右弧形 3">
            <a:extLst>
              <a:ext uri="{FF2B5EF4-FFF2-40B4-BE49-F238E27FC236}">
                <a16:creationId xmlns:a16="http://schemas.microsoft.com/office/drawing/2014/main" id="{922FA564-E15E-4DD2-57B0-E18120D4299F}"/>
              </a:ext>
            </a:extLst>
          </p:cNvPr>
          <p:cNvSpPr/>
          <p:nvPr/>
        </p:nvSpPr>
        <p:spPr>
          <a:xfrm rot="10800000">
            <a:off x="403024" y="2311165"/>
            <a:ext cx="476701" cy="2218889"/>
          </a:xfrm>
          <a:prstGeom prst="curvedLef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57CBAF8-2FAD-96F7-D8EB-6BDE1F42F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t>15</a:t>
            </a:fld>
            <a:r>
              <a:rPr lang="en-US" altLang="zh-CN" dirty="0"/>
              <a:t> /31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0807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4E728C-5190-244F-EC33-BEE705D87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Circuit for evaluation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08708E-A4D5-8A4D-343E-CFA04F9C1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536" y="1812624"/>
            <a:ext cx="10515600" cy="4351338"/>
          </a:xfrm>
        </p:spPr>
        <p:txBody>
          <a:bodyPr/>
          <a:lstStyle/>
          <a:p>
            <a:r>
              <a:rPr lang="en-US" altLang="zh-CN" dirty="0"/>
              <a:t>Trotter expansion:</a:t>
            </a:r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E5F6E6E-269B-34D1-83D1-DB0263916CC0}"/>
                  </a:ext>
                </a:extLst>
              </p:cNvPr>
              <p:cNvSpPr txBox="1"/>
              <p:nvPr/>
            </p:nvSpPr>
            <p:spPr>
              <a:xfrm>
                <a:off x="4329316" y="1948430"/>
                <a:ext cx="5956050" cy="4850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=(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=⊗∏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E5F6E6E-269B-34D1-83D1-DB0263916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316" y="1948430"/>
                <a:ext cx="5956050" cy="4850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F7F35DC-7EF8-97B1-3411-24FDB9AA35E3}"/>
                  </a:ext>
                </a:extLst>
              </p:cNvPr>
              <p:cNvSpPr txBox="1"/>
              <p:nvPr/>
            </p:nvSpPr>
            <p:spPr>
              <a:xfrm>
                <a:off x="349624" y="4777734"/>
                <a:ext cx="21171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𝑖𝑡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⊗∏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=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F7F35DC-7EF8-97B1-3411-24FDB9AA3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24" y="4777734"/>
                <a:ext cx="2117154" cy="369332"/>
              </a:xfrm>
              <a:prstGeom prst="rect">
                <a:avLst/>
              </a:prstGeom>
              <a:blipFill>
                <a:blip r:embed="rId4"/>
                <a:stretch>
                  <a:fillRect t="-10000" r="-1724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1EDDDFF2-174D-2E04-4FE2-C3694668CC85}"/>
              </a:ext>
            </a:extLst>
          </p:cNvPr>
          <p:cNvGrpSpPr/>
          <p:nvPr/>
        </p:nvGrpSpPr>
        <p:grpSpPr>
          <a:xfrm>
            <a:off x="2466778" y="4203799"/>
            <a:ext cx="4611004" cy="1738333"/>
            <a:chOff x="3462585" y="3290866"/>
            <a:chExt cx="4611004" cy="1738333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1D081C01-B981-6D74-33C9-BFA00F07FD7C}"/>
                </a:ext>
              </a:extLst>
            </p:cNvPr>
            <p:cNvCxnSpPr/>
            <p:nvPr/>
          </p:nvCxnSpPr>
          <p:spPr>
            <a:xfrm>
              <a:off x="3471253" y="3336910"/>
              <a:ext cx="46023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FCDEA9DA-0AAD-6D06-94B5-BDCC43CA3F99}"/>
                </a:ext>
              </a:extLst>
            </p:cNvPr>
            <p:cNvCxnSpPr/>
            <p:nvPr/>
          </p:nvCxnSpPr>
          <p:spPr>
            <a:xfrm>
              <a:off x="3462585" y="3826612"/>
              <a:ext cx="46023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14875AD1-D9C5-D312-2A95-29AF139ABDCF}"/>
                </a:ext>
              </a:extLst>
            </p:cNvPr>
            <p:cNvCxnSpPr/>
            <p:nvPr/>
          </p:nvCxnSpPr>
          <p:spPr>
            <a:xfrm>
              <a:off x="3471253" y="4333649"/>
              <a:ext cx="46023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5FAE45E8-D18B-B3CF-BE87-FBC4DA2DD634}"/>
                </a:ext>
              </a:extLst>
            </p:cNvPr>
            <p:cNvCxnSpPr/>
            <p:nvPr/>
          </p:nvCxnSpPr>
          <p:spPr>
            <a:xfrm>
              <a:off x="3466919" y="4814684"/>
              <a:ext cx="46023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AE8D651-E640-BE88-B50C-F883CFE06941}"/>
                </a:ext>
              </a:extLst>
            </p:cNvPr>
            <p:cNvSpPr/>
            <p:nvPr/>
          </p:nvSpPr>
          <p:spPr>
            <a:xfrm>
              <a:off x="5560072" y="4600168"/>
              <a:ext cx="446365" cy="42903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Rz(t)</a:t>
              </a:r>
              <a:endParaRPr lang="zh-CN" altLang="en-US" sz="800" dirty="0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DFA36FD-BDF2-6BA4-62F7-9005584AF16E}"/>
                </a:ext>
              </a:extLst>
            </p:cNvPr>
            <p:cNvSpPr/>
            <p:nvPr/>
          </p:nvSpPr>
          <p:spPr>
            <a:xfrm>
              <a:off x="3943350" y="3290866"/>
              <a:ext cx="82550" cy="9208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031550AD-C544-1DAA-790E-00FDE48F7E38}"/>
                </a:ext>
              </a:extLst>
            </p:cNvPr>
            <p:cNvSpPr/>
            <p:nvPr/>
          </p:nvSpPr>
          <p:spPr>
            <a:xfrm>
              <a:off x="3898900" y="4715981"/>
              <a:ext cx="171450" cy="1912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+</a:t>
              </a:r>
              <a:endParaRPr lang="zh-CN" altLang="en-US" dirty="0"/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6F13505C-B16F-24EB-91A5-EE7BC8AB96FA}"/>
                </a:ext>
              </a:extLst>
            </p:cNvPr>
            <p:cNvCxnSpPr>
              <a:stCxn id="13" idx="4"/>
              <a:endCxn id="14" idx="0"/>
            </p:cNvCxnSpPr>
            <p:nvPr/>
          </p:nvCxnSpPr>
          <p:spPr>
            <a:xfrm>
              <a:off x="3984625" y="3382953"/>
              <a:ext cx="0" cy="13330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48FAF31-5D26-5969-C28E-D691CB0E6ABA}"/>
                </a:ext>
              </a:extLst>
            </p:cNvPr>
            <p:cNvSpPr/>
            <p:nvPr/>
          </p:nvSpPr>
          <p:spPr>
            <a:xfrm>
              <a:off x="4440767" y="3780568"/>
              <a:ext cx="82550" cy="9208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ED6D4BD3-AA7E-972E-5E10-196F9195E2BA}"/>
                </a:ext>
              </a:extLst>
            </p:cNvPr>
            <p:cNvSpPr/>
            <p:nvPr/>
          </p:nvSpPr>
          <p:spPr>
            <a:xfrm>
              <a:off x="4396317" y="4715981"/>
              <a:ext cx="171450" cy="1912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+</a:t>
              </a:r>
              <a:endParaRPr lang="zh-CN" altLang="en-US" dirty="0"/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6600C3CF-F360-0B5E-DD83-3B3803A646D1}"/>
                </a:ext>
              </a:extLst>
            </p:cNvPr>
            <p:cNvCxnSpPr>
              <a:stCxn id="17" idx="4"/>
              <a:endCxn id="18" idx="0"/>
            </p:cNvCxnSpPr>
            <p:nvPr/>
          </p:nvCxnSpPr>
          <p:spPr>
            <a:xfrm>
              <a:off x="4482042" y="3872655"/>
              <a:ext cx="0" cy="8433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2F426759-804A-2497-0673-2AEDD13168A6}"/>
                </a:ext>
              </a:extLst>
            </p:cNvPr>
            <p:cNvSpPr/>
            <p:nvPr/>
          </p:nvSpPr>
          <p:spPr>
            <a:xfrm>
              <a:off x="4932893" y="4287605"/>
              <a:ext cx="82550" cy="9208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B68D2982-9272-1981-E51D-B702E0A3A2C4}"/>
                </a:ext>
              </a:extLst>
            </p:cNvPr>
            <p:cNvSpPr/>
            <p:nvPr/>
          </p:nvSpPr>
          <p:spPr>
            <a:xfrm>
              <a:off x="4888443" y="4714908"/>
              <a:ext cx="171450" cy="1912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+</a:t>
              </a:r>
              <a:endParaRPr lang="zh-CN" altLang="en-US" dirty="0"/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C2743098-8339-E8CF-09A7-345594DB67EC}"/>
                </a:ext>
              </a:extLst>
            </p:cNvPr>
            <p:cNvCxnSpPr>
              <a:stCxn id="20" idx="4"/>
              <a:endCxn id="21" idx="0"/>
            </p:cNvCxnSpPr>
            <p:nvPr/>
          </p:nvCxnSpPr>
          <p:spPr>
            <a:xfrm>
              <a:off x="4974168" y="4379692"/>
              <a:ext cx="0" cy="3352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40219AA0-E177-9435-7386-B40521664319}"/>
                </a:ext>
              </a:extLst>
            </p:cNvPr>
            <p:cNvSpPr/>
            <p:nvPr/>
          </p:nvSpPr>
          <p:spPr>
            <a:xfrm>
              <a:off x="6509790" y="4287605"/>
              <a:ext cx="82550" cy="9208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5FFE3370-31AD-90B1-1D5D-CC5FCE3AE49F}"/>
                </a:ext>
              </a:extLst>
            </p:cNvPr>
            <p:cNvSpPr/>
            <p:nvPr/>
          </p:nvSpPr>
          <p:spPr>
            <a:xfrm>
              <a:off x="6465340" y="4714908"/>
              <a:ext cx="171450" cy="1912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+</a:t>
              </a:r>
              <a:endParaRPr lang="zh-CN" altLang="en-US" dirty="0"/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7F9C54D6-B031-6EEA-7A12-04BE0ECB3942}"/>
                </a:ext>
              </a:extLst>
            </p:cNvPr>
            <p:cNvCxnSpPr>
              <a:stCxn id="26" idx="4"/>
              <a:endCxn id="27" idx="0"/>
            </p:cNvCxnSpPr>
            <p:nvPr/>
          </p:nvCxnSpPr>
          <p:spPr>
            <a:xfrm>
              <a:off x="6551065" y="4379692"/>
              <a:ext cx="0" cy="3352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AC3B0791-5859-6F0C-2F27-A69D5841A085}"/>
                </a:ext>
              </a:extLst>
            </p:cNvPr>
            <p:cNvSpPr/>
            <p:nvPr/>
          </p:nvSpPr>
          <p:spPr>
            <a:xfrm>
              <a:off x="7021610" y="3780568"/>
              <a:ext cx="82550" cy="9208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75712EE3-4541-7343-4903-DA42CA08466D}"/>
                </a:ext>
              </a:extLst>
            </p:cNvPr>
            <p:cNvSpPr/>
            <p:nvPr/>
          </p:nvSpPr>
          <p:spPr>
            <a:xfrm>
              <a:off x="6977160" y="4715981"/>
              <a:ext cx="171450" cy="1912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+</a:t>
              </a:r>
              <a:endParaRPr lang="zh-CN" altLang="en-US" dirty="0"/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79866873-C037-D0EA-BA0B-8C665C5AA408}"/>
                </a:ext>
              </a:extLst>
            </p:cNvPr>
            <p:cNvCxnSpPr>
              <a:stCxn id="29" idx="4"/>
              <a:endCxn id="30" idx="0"/>
            </p:cNvCxnSpPr>
            <p:nvPr/>
          </p:nvCxnSpPr>
          <p:spPr>
            <a:xfrm>
              <a:off x="7062885" y="3872655"/>
              <a:ext cx="0" cy="8433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F18B3D12-9CFE-F487-880C-0A9503F156D5}"/>
                </a:ext>
              </a:extLst>
            </p:cNvPr>
            <p:cNvSpPr/>
            <p:nvPr/>
          </p:nvSpPr>
          <p:spPr>
            <a:xfrm>
              <a:off x="7572589" y="3290866"/>
              <a:ext cx="82550" cy="9208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D6A63DDB-60B4-C859-EC89-4F4B706D2E16}"/>
                </a:ext>
              </a:extLst>
            </p:cNvPr>
            <p:cNvSpPr/>
            <p:nvPr/>
          </p:nvSpPr>
          <p:spPr>
            <a:xfrm>
              <a:off x="7528139" y="4715981"/>
              <a:ext cx="171450" cy="1912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+</a:t>
              </a:r>
              <a:endParaRPr lang="zh-CN" altLang="en-US" dirty="0"/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43E1ACEE-51D0-F39B-56E0-C05A50138FF1}"/>
                </a:ext>
              </a:extLst>
            </p:cNvPr>
            <p:cNvCxnSpPr>
              <a:stCxn id="32" idx="4"/>
              <a:endCxn id="33" idx="0"/>
            </p:cNvCxnSpPr>
            <p:nvPr/>
          </p:nvCxnSpPr>
          <p:spPr>
            <a:xfrm>
              <a:off x="7613864" y="3382953"/>
              <a:ext cx="0" cy="13330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灯片编号占位符 34">
            <a:extLst>
              <a:ext uri="{FF2B5EF4-FFF2-40B4-BE49-F238E27FC236}">
                <a16:creationId xmlns:a16="http://schemas.microsoft.com/office/drawing/2014/main" id="{FE793595-8528-13DE-0944-B778FE404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t>16</a:t>
            </a:fld>
            <a:r>
              <a:rPr lang="en-US" altLang="zh-CN" dirty="0"/>
              <a:t> /31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4AD02EB-F06F-2C33-FB20-69B29E08DE1B}"/>
                  </a:ext>
                </a:extLst>
              </p:cNvPr>
              <p:cNvSpPr txBox="1"/>
              <p:nvPr/>
            </p:nvSpPr>
            <p:spPr>
              <a:xfrm>
                <a:off x="7148610" y="482493"/>
                <a:ext cx="6096000" cy="484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altLang="zh-CN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altLang="zh-CN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</m:sup>
                      </m:sSup>
                      <m:r>
                        <a:rPr lang="en-US" altLang="zh-CN" sz="24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CN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CN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)⟩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4AD02EB-F06F-2C33-FB20-69B29E08D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610" y="482493"/>
                <a:ext cx="6096000" cy="484684"/>
              </a:xfrm>
              <a:prstGeom prst="rect">
                <a:avLst/>
              </a:prstGeom>
              <a:blipFill>
                <a:blip r:embed="rId5"/>
                <a:stretch>
                  <a:fillRect t="-90000" b="-10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31BDC94-1E8B-E1A7-71C0-3281F1887E1E}"/>
                  </a:ext>
                </a:extLst>
              </p:cNvPr>
              <p:cNvSpPr txBox="1"/>
              <p:nvPr/>
            </p:nvSpPr>
            <p:spPr>
              <a:xfrm>
                <a:off x="7480806" y="4721834"/>
                <a:ext cx="581921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𝑖𝑡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=</a:t>
                </a:r>
                <a:endParaRPr lang="zh-CN" altLang="en-US" sz="18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31BDC94-1E8B-E1A7-71C0-3281F1887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806" y="4721834"/>
                <a:ext cx="5819214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DFBA7669-B5F4-E371-D62A-D4A4ED0E72F1}"/>
              </a:ext>
            </a:extLst>
          </p:cNvPr>
          <p:cNvCxnSpPr/>
          <p:nvPr/>
        </p:nvCxnSpPr>
        <p:spPr>
          <a:xfrm>
            <a:off x="9344163" y="4462850"/>
            <a:ext cx="22277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8E2DBCD3-0DF2-FDD3-6325-D760F7BC212A}"/>
              </a:ext>
            </a:extLst>
          </p:cNvPr>
          <p:cNvCxnSpPr/>
          <p:nvPr/>
        </p:nvCxnSpPr>
        <p:spPr>
          <a:xfrm>
            <a:off x="9348645" y="5323461"/>
            <a:ext cx="22277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>
            <a:extLst>
              <a:ext uri="{FF2B5EF4-FFF2-40B4-BE49-F238E27FC236}">
                <a16:creationId xmlns:a16="http://schemas.microsoft.com/office/drawing/2014/main" id="{7C40476B-2926-7E91-8E60-36A607B09C66}"/>
              </a:ext>
            </a:extLst>
          </p:cNvPr>
          <p:cNvSpPr/>
          <p:nvPr/>
        </p:nvSpPr>
        <p:spPr>
          <a:xfrm>
            <a:off x="9768296" y="5199291"/>
            <a:ext cx="202717" cy="2180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86C00340-2CCE-21DA-15F5-D33F2DDB2CB1}"/>
              </a:ext>
            </a:extLst>
          </p:cNvPr>
          <p:cNvSpPr/>
          <p:nvPr/>
        </p:nvSpPr>
        <p:spPr>
          <a:xfrm>
            <a:off x="10904585" y="5199290"/>
            <a:ext cx="202717" cy="2180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+</a:t>
            </a:r>
            <a:endParaRPr lang="zh-CN" altLang="en-US" dirty="0"/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6170103B-759A-ED33-8E27-6F82E3770093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9869655" y="4462849"/>
            <a:ext cx="0" cy="736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BC740422-F1BB-E3F1-27DD-E799BFA34A1C}"/>
              </a:ext>
            </a:extLst>
          </p:cNvPr>
          <p:cNvCxnSpPr>
            <a:cxnSpLocks/>
          </p:cNvCxnSpPr>
          <p:nvPr/>
        </p:nvCxnSpPr>
        <p:spPr>
          <a:xfrm>
            <a:off x="11002767" y="4462848"/>
            <a:ext cx="0" cy="736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>
            <a:extLst>
              <a:ext uri="{FF2B5EF4-FFF2-40B4-BE49-F238E27FC236}">
                <a16:creationId xmlns:a16="http://schemas.microsoft.com/office/drawing/2014/main" id="{B9C2F29C-5363-5018-93B4-4F37A95CB8EF}"/>
              </a:ext>
            </a:extLst>
          </p:cNvPr>
          <p:cNvSpPr/>
          <p:nvPr/>
        </p:nvSpPr>
        <p:spPr>
          <a:xfrm>
            <a:off x="10339578" y="5238572"/>
            <a:ext cx="289984" cy="1912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/>
              <a:t>Rz</a:t>
            </a:r>
            <a:endParaRPr lang="zh-CN" altLang="en-US" sz="800" dirty="0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0F8D14DC-AA0E-B39D-2462-BB1EA2E1583F}"/>
              </a:ext>
            </a:extLst>
          </p:cNvPr>
          <p:cNvSpPr/>
          <p:nvPr/>
        </p:nvSpPr>
        <p:spPr>
          <a:xfrm>
            <a:off x="9493948" y="4363366"/>
            <a:ext cx="241299" cy="1989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/>
              <a:t>H</a:t>
            </a:r>
            <a:endParaRPr lang="zh-CN" altLang="en-US" sz="800" dirty="0"/>
          </a:p>
        </p:txBody>
      </p:sp>
      <p:pic>
        <p:nvPicPr>
          <p:cNvPr id="47" name="图片 46" descr="\documentclass{article}&#10;\usepackage{amsmath}&#10;\usepackage{color}&#10;\pagestyle{empty}&#10;\begin{document}&#10;&#10;&#10;\begin{equation*}&#10;\begin{split}&#10;&amp;e^{i\Delta \beta\sum _n x_n\sigma _n}=\lim _{k\to \infty} \left(\prod _n e^{i\frac{\Delta \beta x_n}{k}\sigma _n}\right)^k&#10;\end{split}&#10;\end{equation*}&#10;&#10;\end{document}" title="IguanaTex Bitmap Display">
            <a:extLst>
              <a:ext uri="{FF2B5EF4-FFF2-40B4-BE49-F238E27FC236}">
                <a16:creationId xmlns:a16="http://schemas.microsoft.com/office/drawing/2014/main" id="{CF017EFB-4B2E-9B94-5E15-3D90A96B307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133" y="2582307"/>
            <a:ext cx="5740800" cy="1147733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74A6F0C9-9A88-4436-0F3D-B85DEA47CB6C}"/>
              </a:ext>
            </a:extLst>
          </p:cNvPr>
          <p:cNvSpPr/>
          <p:nvPr/>
        </p:nvSpPr>
        <p:spPr>
          <a:xfrm>
            <a:off x="11137176" y="4363366"/>
            <a:ext cx="241299" cy="1989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/>
              <a:t>H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2408413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845E04-6695-66D7-9FE0-44CA65204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Circuit for evaluation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218AC9-9D6B-72AF-6F88-57218792F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 Hamiltonian in the form of sum of Pauli strings can be directly translated into circuits in </a:t>
            </a:r>
            <a:r>
              <a:rPr lang="en-US" altLang="zh-CN" dirty="0" err="1"/>
              <a:t>Qiskit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AC19CAA-D418-CBA6-C838-B1FE1F4E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pPr/>
              <a:t>17</a:t>
            </a:fld>
            <a:r>
              <a:rPr lang="en-US" altLang="zh-CN" dirty="0"/>
              <a:t>/31</a:t>
            </a:r>
            <a:endParaRPr lang="zh-CN" altLang="en-US" dirty="0"/>
          </a:p>
        </p:txBody>
      </p:sp>
      <p:pic>
        <p:nvPicPr>
          <p:cNvPr id="7" name="图片 6" descr="\documentclass{article}&#10;\usepackage{amsmath}&#10;\usepackage{color}&#10;\pagestyle{empty}&#10;\begin{document}&#10;&#10;&#10;\begin{equation*}&#10;\begin{split}&#10;&amp;\left(\prod _n e^{i\frac{\Delta \beta x_n}{k}\sigma _n}\right)^k=&#10;\end{split}&#10;\end{equation*}&#10;&#10;\end{document}" title="IguanaTex Bitmap Display">
            <a:extLst>
              <a:ext uri="{FF2B5EF4-FFF2-40B4-BE49-F238E27FC236}">
                <a16:creationId xmlns:a16="http://schemas.microsoft.com/office/drawing/2014/main" id="{37132EAF-4C2F-DF20-0358-98CC5F76114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93" y="2654300"/>
            <a:ext cx="2882133" cy="1147733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726255F1-A056-1DA1-5130-2641B9F05332}"/>
              </a:ext>
            </a:extLst>
          </p:cNvPr>
          <p:cNvGrpSpPr/>
          <p:nvPr/>
        </p:nvGrpSpPr>
        <p:grpSpPr>
          <a:xfrm>
            <a:off x="3656090" y="2900333"/>
            <a:ext cx="2528555" cy="901700"/>
            <a:chOff x="3462585" y="3290866"/>
            <a:chExt cx="4611004" cy="1738333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969F7AF9-10FB-F028-5A32-0B9C59A1B41A}"/>
                </a:ext>
              </a:extLst>
            </p:cNvPr>
            <p:cNvCxnSpPr/>
            <p:nvPr/>
          </p:nvCxnSpPr>
          <p:spPr>
            <a:xfrm>
              <a:off x="3471253" y="3336910"/>
              <a:ext cx="46023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6C7B3A80-59CA-4F21-CB24-F2628E0BAF87}"/>
                </a:ext>
              </a:extLst>
            </p:cNvPr>
            <p:cNvCxnSpPr/>
            <p:nvPr/>
          </p:nvCxnSpPr>
          <p:spPr>
            <a:xfrm>
              <a:off x="3462585" y="3826612"/>
              <a:ext cx="46023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40C323A0-567A-D720-234D-985369F1757B}"/>
                </a:ext>
              </a:extLst>
            </p:cNvPr>
            <p:cNvCxnSpPr/>
            <p:nvPr/>
          </p:nvCxnSpPr>
          <p:spPr>
            <a:xfrm>
              <a:off x="3471253" y="4333649"/>
              <a:ext cx="46023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9CB72593-7F07-8E60-E4D4-4BD734056F4A}"/>
                </a:ext>
              </a:extLst>
            </p:cNvPr>
            <p:cNvCxnSpPr/>
            <p:nvPr/>
          </p:nvCxnSpPr>
          <p:spPr>
            <a:xfrm>
              <a:off x="3466919" y="4814684"/>
              <a:ext cx="46023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F8C096D7-67A2-539E-CF3F-FCEC8169D4B9}"/>
                </a:ext>
              </a:extLst>
            </p:cNvPr>
            <p:cNvSpPr/>
            <p:nvPr/>
          </p:nvSpPr>
          <p:spPr>
            <a:xfrm>
              <a:off x="5560072" y="4600168"/>
              <a:ext cx="446365" cy="42903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Rz</a:t>
              </a:r>
              <a:endParaRPr lang="zh-CN" altLang="en-US" sz="800" dirty="0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464672A9-753E-3BEB-2C66-32301EF89CF6}"/>
                </a:ext>
              </a:extLst>
            </p:cNvPr>
            <p:cNvSpPr/>
            <p:nvPr/>
          </p:nvSpPr>
          <p:spPr>
            <a:xfrm>
              <a:off x="3943350" y="3290866"/>
              <a:ext cx="82550" cy="9208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2089B883-B532-4E13-D196-0518DFC03ADA}"/>
                </a:ext>
              </a:extLst>
            </p:cNvPr>
            <p:cNvSpPr/>
            <p:nvPr/>
          </p:nvSpPr>
          <p:spPr>
            <a:xfrm>
              <a:off x="3898900" y="4715981"/>
              <a:ext cx="171450" cy="1912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+</a:t>
              </a:r>
              <a:endParaRPr lang="zh-CN" altLang="en-US" dirty="0"/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748BC93B-6B09-F626-84E5-00FAB54D096E}"/>
                </a:ext>
              </a:extLst>
            </p:cNvPr>
            <p:cNvCxnSpPr>
              <a:stCxn id="14" idx="4"/>
              <a:endCxn id="15" idx="0"/>
            </p:cNvCxnSpPr>
            <p:nvPr/>
          </p:nvCxnSpPr>
          <p:spPr>
            <a:xfrm>
              <a:off x="3984625" y="3382953"/>
              <a:ext cx="0" cy="13330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4D7494DC-07F5-00BE-55C3-9BB93466BEC5}"/>
                </a:ext>
              </a:extLst>
            </p:cNvPr>
            <p:cNvSpPr/>
            <p:nvPr/>
          </p:nvSpPr>
          <p:spPr>
            <a:xfrm>
              <a:off x="4440767" y="3780568"/>
              <a:ext cx="82550" cy="9208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548BE103-9273-2019-3B03-D1099D699049}"/>
                </a:ext>
              </a:extLst>
            </p:cNvPr>
            <p:cNvSpPr/>
            <p:nvPr/>
          </p:nvSpPr>
          <p:spPr>
            <a:xfrm>
              <a:off x="4396317" y="4715981"/>
              <a:ext cx="171450" cy="1912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+</a:t>
              </a:r>
              <a:endParaRPr lang="zh-CN" altLang="en-US" dirty="0"/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074B31D7-10C7-8A08-D358-BD0E0921BDA4}"/>
                </a:ext>
              </a:extLst>
            </p:cNvPr>
            <p:cNvCxnSpPr>
              <a:stCxn id="17" idx="4"/>
              <a:endCxn id="18" idx="0"/>
            </p:cNvCxnSpPr>
            <p:nvPr/>
          </p:nvCxnSpPr>
          <p:spPr>
            <a:xfrm>
              <a:off x="4482042" y="3872655"/>
              <a:ext cx="0" cy="8433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3AB693C-7014-54EA-EA3F-F7F242B0D352}"/>
                </a:ext>
              </a:extLst>
            </p:cNvPr>
            <p:cNvSpPr/>
            <p:nvPr/>
          </p:nvSpPr>
          <p:spPr>
            <a:xfrm>
              <a:off x="4932893" y="4287605"/>
              <a:ext cx="82550" cy="9208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1757C77B-6F8A-B568-DCFE-0DF6C0EA1B97}"/>
                </a:ext>
              </a:extLst>
            </p:cNvPr>
            <p:cNvSpPr/>
            <p:nvPr/>
          </p:nvSpPr>
          <p:spPr>
            <a:xfrm>
              <a:off x="4888443" y="4714908"/>
              <a:ext cx="171450" cy="1912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+</a:t>
              </a:r>
              <a:endParaRPr lang="zh-CN" altLang="en-US" dirty="0"/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6BF04129-0210-8EF4-D017-A067A426EA81}"/>
                </a:ext>
              </a:extLst>
            </p:cNvPr>
            <p:cNvCxnSpPr>
              <a:stCxn id="20" idx="4"/>
              <a:endCxn id="21" idx="0"/>
            </p:cNvCxnSpPr>
            <p:nvPr/>
          </p:nvCxnSpPr>
          <p:spPr>
            <a:xfrm>
              <a:off x="4974168" y="4379692"/>
              <a:ext cx="0" cy="3352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B6A5F133-8EFB-8FD6-167E-E010943ABF69}"/>
                </a:ext>
              </a:extLst>
            </p:cNvPr>
            <p:cNvSpPr/>
            <p:nvPr/>
          </p:nvSpPr>
          <p:spPr>
            <a:xfrm>
              <a:off x="6509790" y="4287605"/>
              <a:ext cx="82550" cy="9208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B775E1F1-5166-9050-8281-15B956381B81}"/>
                </a:ext>
              </a:extLst>
            </p:cNvPr>
            <p:cNvSpPr/>
            <p:nvPr/>
          </p:nvSpPr>
          <p:spPr>
            <a:xfrm>
              <a:off x="6465340" y="4714908"/>
              <a:ext cx="171450" cy="1912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+</a:t>
              </a:r>
              <a:endParaRPr lang="zh-CN" altLang="en-US" dirty="0"/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E751EEB1-600D-BD06-FBB1-098079380635}"/>
                </a:ext>
              </a:extLst>
            </p:cNvPr>
            <p:cNvCxnSpPr>
              <a:stCxn id="23" idx="4"/>
              <a:endCxn id="24" idx="0"/>
            </p:cNvCxnSpPr>
            <p:nvPr/>
          </p:nvCxnSpPr>
          <p:spPr>
            <a:xfrm>
              <a:off x="6551065" y="4379692"/>
              <a:ext cx="0" cy="3352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56B090D0-8BCE-4A9A-E946-4585B72E1888}"/>
                </a:ext>
              </a:extLst>
            </p:cNvPr>
            <p:cNvSpPr/>
            <p:nvPr/>
          </p:nvSpPr>
          <p:spPr>
            <a:xfrm>
              <a:off x="7021610" y="3780568"/>
              <a:ext cx="82550" cy="9208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CA924529-C9C6-3860-90E6-1036E5693F76}"/>
                </a:ext>
              </a:extLst>
            </p:cNvPr>
            <p:cNvSpPr/>
            <p:nvPr/>
          </p:nvSpPr>
          <p:spPr>
            <a:xfrm>
              <a:off x="6977160" y="4715981"/>
              <a:ext cx="171450" cy="1912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+</a:t>
              </a:r>
              <a:endParaRPr lang="zh-CN" altLang="en-US" dirty="0"/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85723C19-479C-509E-BE50-4DE291616CFF}"/>
                </a:ext>
              </a:extLst>
            </p:cNvPr>
            <p:cNvCxnSpPr>
              <a:stCxn id="26" idx="4"/>
              <a:endCxn id="27" idx="0"/>
            </p:cNvCxnSpPr>
            <p:nvPr/>
          </p:nvCxnSpPr>
          <p:spPr>
            <a:xfrm>
              <a:off x="7062885" y="3872655"/>
              <a:ext cx="0" cy="8433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853C67E1-A9D4-EE08-E665-B7272DA9128C}"/>
                </a:ext>
              </a:extLst>
            </p:cNvPr>
            <p:cNvSpPr/>
            <p:nvPr/>
          </p:nvSpPr>
          <p:spPr>
            <a:xfrm>
              <a:off x="7572589" y="3290866"/>
              <a:ext cx="82550" cy="9208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CA1EA3F7-498E-D4B6-5821-3A3DF9A7AA5F}"/>
                </a:ext>
              </a:extLst>
            </p:cNvPr>
            <p:cNvSpPr/>
            <p:nvPr/>
          </p:nvSpPr>
          <p:spPr>
            <a:xfrm>
              <a:off x="7528139" y="4715981"/>
              <a:ext cx="171450" cy="1912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+</a:t>
              </a:r>
              <a:endParaRPr lang="zh-CN" altLang="en-US" dirty="0"/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6DDD4BF6-6AEA-3D4D-1917-A55D3F18E8B3}"/>
                </a:ext>
              </a:extLst>
            </p:cNvPr>
            <p:cNvCxnSpPr>
              <a:stCxn id="29" idx="4"/>
              <a:endCxn id="30" idx="0"/>
            </p:cNvCxnSpPr>
            <p:nvPr/>
          </p:nvCxnSpPr>
          <p:spPr>
            <a:xfrm>
              <a:off x="7613864" y="3382953"/>
              <a:ext cx="0" cy="13330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33ABC394-4EB1-9691-A0EE-92090F8543C3}"/>
              </a:ext>
            </a:extLst>
          </p:cNvPr>
          <p:cNvGrpSpPr/>
          <p:nvPr/>
        </p:nvGrpSpPr>
        <p:grpSpPr>
          <a:xfrm>
            <a:off x="6356304" y="2899316"/>
            <a:ext cx="2528555" cy="901700"/>
            <a:chOff x="3462585" y="3290866"/>
            <a:chExt cx="4611004" cy="1738333"/>
          </a:xfrm>
        </p:grpSpPr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7BFD6E0C-7EA3-4A02-3F37-4554A5BC1603}"/>
                </a:ext>
              </a:extLst>
            </p:cNvPr>
            <p:cNvCxnSpPr/>
            <p:nvPr/>
          </p:nvCxnSpPr>
          <p:spPr>
            <a:xfrm>
              <a:off x="3471253" y="3336910"/>
              <a:ext cx="46023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F36F084A-7BFD-BE0E-7CC4-30A4DD1423DD}"/>
                </a:ext>
              </a:extLst>
            </p:cNvPr>
            <p:cNvCxnSpPr/>
            <p:nvPr/>
          </p:nvCxnSpPr>
          <p:spPr>
            <a:xfrm>
              <a:off x="3462585" y="3826612"/>
              <a:ext cx="46023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419C5B69-1A3E-1F13-F12A-CF461864960B}"/>
                </a:ext>
              </a:extLst>
            </p:cNvPr>
            <p:cNvCxnSpPr/>
            <p:nvPr/>
          </p:nvCxnSpPr>
          <p:spPr>
            <a:xfrm>
              <a:off x="3471253" y="4333649"/>
              <a:ext cx="46023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E9B19A45-CE17-9951-3CA7-90E0A12923F0}"/>
                </a:ext>
              </a:extLst>
            </p:cNvPr>
            <p:cNvCxnSpPr/>
            <p:nvPr/>
          </p:nvCxnSpPr>
          <p:spPr>
            <a:xfrm>
              <a:off x="3466919" y="4814684"/>
              <a:ext cx="46023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459A7147-4CFF-DA40-72A5-FA4CCEB5D138}"/>
                </a:ext>
              </a:extLst>
            </p:cNvPr>
            <p:cNvSpPr/>
            <p:nvPr/>
          </p:nvSpPr>
          <p:spPr>
            <a:xfrm>
              <a:off x="5560072" y="4600168"/>
              <a:ext cx="446365" cy="42903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Rz</a:t>
              </a:r>
              <a:endParaRPr lang="zh-CN" altLang="en-US" sz="800" dirty="0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AB9C4C6C-DA4E-95C1-64A8-017A3717068D}"/>
                </a:ext>
              </a:extLst>
            </p:cNvPr>
            <p:cNvSpPr/>
            <p:nvPr/>
          </p:nvSpPr>
          <p:spPr>
            <a:xfrm>
              <a:off x="3943350" y="3290866"/>
              <a:ext cx="82550" cy="9208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6FD79527-5D25-0682-4734-43EEDCA962FA}"/>
                </a:ext>
              </a:extLst>
            </p:cNvPr>
            <p:cNvSpPr/>
            <p:nvPr/>
          </p:nvSpPr>
          <p:spPr>
            <a:xfrm>
              <a:off x="3898900" y="4715981"/>
              <a:ext cx="171450" cy="1912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+</a:t>
              </a:r>
              <a:endParaRPr lang="zh-CN" altLang="en-US" dirty="0"/>
            </a:p>
          </p:txBody>
        </p: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F6FFF424-F330-AFC8-9D08-F243B63DA8C2}"/>
                </a:ext>
              </a:extLst>
            </p:cNvPr>
            <p:cNvCxnSpPr>
              <a:stCxn id="38" idx="4"/>
              <a:endCxn id="39" idx="0"/>
            </p:cNvCxnSpPr>
            <p:nvPr/>
          </p:nvCxnSpPr>
          <p:spPr>
            <a:xfrm>
              <a:off x="3984625" y="3382953"/>
              <a:ext cx="0" cy="13330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0039C7E8-C8D1-7ECC-919A-0D4F78CD1490}"/>
                </a:ext>
              </a:extLst>
            </p:cNvPr>
            <p:cNvSpPr/>
            <p:nvPr/>
          </p:nvSpPr>
          <p:spPr>
            <a:xfrm>
              <a:off x="4440767" y="3780568"/>
              <a:ext cx="82550" cy="9208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4DCFB92E-1C32-4BB3-5738-B6BF7E0306A7}"/>
                </a:ext>
              </a:extLst>
            </p:cNvPr>
            <p:cNvSpPr/>
            <p:nvPr/>
          </p:nvSpPr>
          <p:spPr>
            <a:xfrm>
              <a:off x="4396317" y="4715981"/>
              <a:ext cx="171450" cy="1912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+</a:t>
              </a:r>
              <a:endParaRPr lang="zh-CN" altLang="en-US" dirty="0"/>
            </a:p>
          </p:txBody>
        </p: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55A20583-49BE-844E-A65A-3B14AB5869EC}"/>
                </a:ext>
              </a:extLst>
            </p:cNvPr>
            <p:cNvCxnSpPr>
              <a:stCxn id="41" idx="4"/>
              <a:endCxn id="42" idx="0"/>
            </p:cNvCxnSpPr>
            <p:nvPr/>
          </p:nvCxnSpPr>
          <p:spPr>
            <a:xfrm>
              <a:off x="4482042" y="3872655"/>
              <a:ext cx="0" cy="8433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3A3D7D15-75B3-35EE-4007-71C8BA02BC30}"/>
                </a:ext>
              </a:extLst>
            </p:cNvPr>
            <p:cNvSpPr/>
            <p:nvPr/>
          </p:nvSpPr>
          <p:spPr>
            <a:xfrm>
              <a:off x="4932893" y="4287605"/>
              <a:ext cx="82550" cy="9208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5E96E4CD-7A9C-80CA-8946-DFBD07004360}"/>
                </a:ext>
              </a:extLst>
            </p:cNvPr>
            <p:cNvSpPr/>
            <p:nvPr/>
          </p:nvSpPr>
          <p:spPr>
            <a:xfrm>
              <a:off x="4888443" y="4714908"/>
              <a:ext cx="171450" cy="1912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+</a:t>
              </a:r>
              <a:endParaRPr lang="zh-CN" altLang="en-US" dirty="0"/>
            </a:p>
          </p:txBody>
        </p: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8C34057C-6538-AB0F-0AB4-9CCBD22699AF}"/>
                </a:ext>
              </a:extLst>
            </p:cNvPr>
            <p:cNvCxnSpPr>
              <a:stCxn id="44" idx="4"/>
              <a:endCxn id="45" idx="0"/>
            </p:cNvCxnSpPr>
            <p:nvPr/>
          </p:nvCxnSpPr>
          <p:spPr>
            <a:xfrm>
              <a:off x="4974168" y="4379692"/>
              <a:ext cx="0" cy="3352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01397674-A114-6303-23AE-5DFBD80B2605}"/>
                </a:ext>
              </a:extLst>
            </p:cNvPr>
            <p:cNvSpPr/>
            <p:nvPr/>
          </p:nvSpPr>
          <p:spPr>
            <a:xfrm>
              <a:off x="6509790" y="4287605"/>
              <a:ext cx="82550" cy="9208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7E2D50F5-79A7-B59F-3794-3097779F89A4}"/>
                </a:ext>
              </a:extLst>
            </p:cNvPr>
            <p:cNvSpPr/>
            <p:nvPr/>
          </p:nvSpPr>
          <p:spPr>
            <a:xfrm>
              <a:off x="6465340" y="4714908"/>
              <a:ext cx="171450" cy="1912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+</a:t>
              </a:r>
              <a:endParaRPr lang="zh-CN" altLang="en-US" dirty="0"/>
            </a:p>
          </p:txBody>
        </p: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D0AE0191-5205-0472-E5CC-ECCC962CC90C}"/>
                </a:ext>
              </a:extLst>
            </p:cNvPr>
            <p:cNvCxnSpPr>
              <a:stCxn id="47" idx="4"/>
              <a:endCxn id="48" idx="0"/>
            </p:cNvCxnSpPr>
            <p:nvPr/>
          </p:nvCxnSpPr>
          <p:spPr>
            <a:xfrm>
              <a:off x="6551065" y="4379692"/>
              <a:ext cx="0" cy="3352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E7FDA263-3F80-663F-FC2D-07106B6E91C2}"/>
                </a:ext>
              </a:extLst>
            </p:cNvPr>
            <p:cNvSpPr/>
            <p:nvPr/>
          </p:nvSpPr>
          <p:spPr>
            <a:xfrm>
              <a:off x="7021610" y="3780568"/>
              <a:ext cx="82550" cy="9208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BB052598-ECDC-8CD6-21B3-7D51E94BA702}"/>
                </a:ext>
              </a:extLst>
            </p:cNvPr>
            <p:cNvSpPr/>
            <p:nvPr/>
          </p:nvSpPr>
          <p:spPr>
            <a:xfrm>
              <a:off x="6977160" y="4715981"/>
              <a:ext cx="171450" cy="1912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+</a:t>
              </a:r>
              <a:endParaRPr lang="zh-CN" altLang="en-US" dirty="0"/>
            </a:p>
          </p:txBody>
        </p: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64426576-1562-8923-A166-0D6A3B9D0740}"/>
                </a:ext>
              </a:extLst>
            </p:cNvPr>
            <p:cNvCxnSpPr>
              <a:stCxn id="50" idx="4"/>
              <a:endCxn id="51" idx="0"/>
            </p:cNvCxnSpPr>
            <p:nvPr/>
          </p:nvCxnSpPr>
          <p:spPr>
            <a:xfrm>
              <a:off x="7062885" y="3872655"/>
              <a:ext cx="0" cy="8433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0B980A7C-B322-0B02-9754-324B83129433}"/>
                </a:ext>
              </a:extLst>
            </p:cNvPr>
            <p:cNvSpPr/>
            <p:nvPr/>
          </p:nvSpPr>
          <p:spPr>
            <a:xfrm>
              <a:off x="7572589" y="3290866"/>
              <a:ext cx="82550" cy="9208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E1E4FD8C-E227-103A-03BF-5E0C3814C1F2}"/>
                </a:ext>
              </a:extLst>
            </p:cNvPr>
            <p:cNvSpPr/>
            <p:nvPr/>
          </p:nvSpPr>
          <p:spPr>
            <a:xfrm>
              <a:off x="7528139" y="4715981"/>
              <a:ext cx="171450" cy="1912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+</a:t>
              </a:r>
              <a:endParaRPr lang="zh-CN" altLang="en-US" dirty="0"/>
            </a:p>
          </p:txBody>
        </p: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381F6CD2-8AB9-D643-2195-9995437A9F4B}"/>
                </a:ext>
              </a:extLst>
            </p:cNvPr>
            <p:cNvCxnSpPr>
              <a:stCxn id="53" idx="4"/>
              <a:endCxn id="54" idx="0"/>
            </p:cNvCxnSpPr>
            <p:nvPr/>
          </p:nvCxnSpPr>
          <p:spPr>
            <a:xfrm>
              <a:off x="7613864" y="3382953"/>
              <a:ext cx="0" cy="13330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E257758D-FEBF-09E6-E690-181B1F725830}"/>
              </a:ext>
            </a:extLst>
          </p:cNvPr>
          <p:cNvGrpSpPr/>
          <p:nvPr/>
        </p:nvGrpSpPr>
        <p:grpSpPr>
          <a:xfrm>
            <a:off x="9478420" y="2900333"/>
            <a:ext cx="2528555" cy="901700"/>
            <a:chOff x="3462585" y="3290866"/>
            <a:chExt cx="4611004" cy="1738333"/>
          </a:xfrm>
        </p:grpSpPr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F0E0313F-4039-C750-7C02-0FCCC43D3783}"/>
                </a:ext>
              </a:extLst>
            </p:cNvPr>
            <p:cNvCxnSpPr/>
            <p:nvPr/>
          </p:nvCxnSpPr>
          <p:spPr>
            <a:xfrm>
              <a:off x="3471253" y="3336910"/>
              <a:ext cx="46023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36BD1D25-DE06-CD1B-E5A1-B1A6631EA0A3}"/>
                </a:ext>
              </a:extLst>
            </p:cNvPr>
            <p:cNvCxnSpPr/>
            <p:nvPr/>
          </p:nvCxnSpPr>
          <p:spPr>
            <a:xfrm>
              <a:off x="3462585" y="3826612"/>
              <a:ext cx="46023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F4E50196-25CD-D620-965D-E233115DF19C}"/>
                </a:ext>
              </a:extLst>
            </p:cNvPr>
            <p:cNvCxnSpPr/>
            <p:nvPr/>
          </p:nvCxnSpPr>
          <p:spPr>
            <a:xfrm>
              <a:off x="3471253" y="4333649"/>
              <a:ext cx="46023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CAC6AC21-0C71-1283-F0D4-159FAC9A0765}"/>
                </a:ext>
              </a:extLst>
            </p:cNvPr>
            <p:cNvCxnSpPr/>
            <p:nvPr/>
          </p:nvCxnSpPr>
          <p:spPr>
            <a:xfrm>
              <a:off x="3466919" y="4814684"/>
              <a:ext cx="46023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966C3DCD-1E22-E275-414C-CFFEB1DEA88D}"/>
                </a:ext>
              </a:extLst>
            </p:cNvPr>
            <p:cNvSpPr/>
            <p:nvPr/>
          </p:nvSpPr>
          <p:spPr>
            <a:xfrm>
              <a:off x="5560072" y="4600168"/>
              <a:ext cx="446365" cy="42903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Rz</a:t>
              </a:r>
              <a:endParaRPr lang="zh-CN" altLang="en-US" sz="800" dirty="0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6B3DEB54-701C-B237-848E-09EE2448C35A}"/>
                </a:ext>
              </a:extLst>
            </p:cNvPr>
            <p:cNvSpPr/>
            <p:nvPr/>
          </p:nvSpPr>
          <p:spPr>
            <a:xfrm>
              <a:off x="3943350" y="3290866"/>
              <a:ext cx="82550" cy="9208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A9EB3116-38C1-1091-75BC-C10D8B8D9CDC}"/>
                </a:ext>
              </a:extLst>
            </p:cNvPr>
            <p:cNvSpPr/>
            <p:nvPr/>
          </p:nvSpPr>
          <p:spPr>
            <a:xfrm>
              <a:off x="3898900" y="4715981"/>
              <a:ext cx="171450" cy="1912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+</a:t>
              </a:r>
              <a:endParaRPr lang="zh-CN" altLang="en-US" dirty="0"/>
            </a:p>
          </p:txBody>
        </p: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17470E4C-559A-ABE2-2279-FA5BFB75DFAF}"/>
                </a:ext>
              </a:extLst>
            </p:cNvPr>
            <p:cNvCxnSpPr>
              <a:stCxn id="62" idx="4"/>
              <a:endCxn id="63" idx="0"/>
            </p:cNvCxnSpPr>
            <p:nvPr/>
          </p:nvCxnSpPr>
          <p:spPr>
            <a:xfrm>
              <a:off x="3984625" y="3382953"/>
              <a:ext cx="0" cy="13330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84AF038E-DA6C-16B5-5E1B-D5F06FD452E0}"/>
                </a:ext>
              </a:extLst>
            </p:cNvPr>
            <p:cNvSpPr/>
            <p:nvPr/>
          </p:nvSpPr>
          <p:spPr>
            <a:xfrm>
              <a:off x="4440767" y="3780568"/>
              <a:ext cx="82550" cy="9208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A5F97000-CE12-90EF-41C1-F7F99B0C7104}"/>
                </a:ext>
              </a:extLst>
            </p:cNvPr>
            <p:cNvSpPr/>
            <p:nvPr/>
          </p:nvSpPr>
          <p:spPr>
            <a:xfrm>
              <a:off x="4396317" y="4715981"/>
              <a:ext cx="171450" cy="1912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+</a:t>
              </a:r>
              <a:endParaRPr lang="zh-CN" altLang="en-US" dirty="0"/>
            </a:p>
          </p:txBody>
        </p: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C17CBFEA-8E12-63B9-2371-85335885FC40}"/>
                </a:ext>
              </a:extLst>
            </p:cNvPr>
            <p:cNvCxnSpPr>
              <a:stCxn id="65" idx="4"/>
              <a:endCxn id="66" idx="0"/>
            </p:cNvCxnSpPr>
            <p:nvPr/>
          </p:nvCxnSpPr>
          <p:spPr>
            <a:xfrm>
              <a:off x="4482042" y="3872655"/>
              <a:ext cx="0" cy="8433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E78943CB-D546-810A-41E4-11B7B1C90478}"/>
                </a:ext>
              </a:extLst>
            </p:cNvPr>
            <p:cNvSpPr/>
            <p:nvPr/>
          </p:nvSpPr>
          <p:spPr>
            <a:xfrm>
              <a:off x="4932893" y="4287605"/>
              <a:ext cx="82550" cy="9208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A47A6B3B-D0C5-8366-945B-B00562319002}"/>
                </a:ext>
              </a:extLst>
            </p:cNvPr>
            <p:cNvSpPr/>
            <p:nvPr/>
          </p:nvSpPr>
          <p:spPr>
            <a:xfrm>
              <a:off x="4888443" y="4714908"/>
              <a:ext cx="171450" cy="1912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+</a:t>
              </a:r>
              <a:endParaRPr lang="zh-CN" altLang="en-US" dirty="0"/>
            </a:p>
          </p:txBody>
        </p: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3026F1DA-6418-613F-485E-B80FD0920018}"/>
                </a:ext>
              </a:extLst>
            </p:cNvPr>
            <p:cNvCxnSpPr>
              <a:stCxn id="68" idx="4"/>
              <a:endCxn id="69" idx="0"/>
            </p:cNvCxnSpPr>
            <p:nvPr/>
          </p:nvCxnSpPr>
          <p:spPr>
            <a:xfrm>
              <a:off x="4974168" y="4379692"/>
              <a:ext cx="0" cy="3352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42F3856F-C7DA-997B-CC2D-1144F0B7AA11}"/>
                </a:ext>
              </a:extLst>
            </p:cNvPr>
            <p:cNvSpPr/>
            <p:nvPr/>
          </p:nvSpPr>
          <p:spPr>
            <a:xfrm>
              <a:off x="6509790" y="4287605"/>
              <a:ext cx="82550" cy="9208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917B6FCC-A9AE-FD32-FD7E-E6A8D650C1CD}"/>
                </a:ext>
              </a:extLst>
            </p:cNvPr>
            <p:cNvSpPr/>
            <p:nvPr/>
          </p:nvSpPr>
          <p:spPr>
            <a:xfrm>
              <a:off x="6465340" y="4714908"/>
              <a:ext cx="171450" cy="1912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+</a:t>
              </a:r>
              <a:endParaRPr lang="zh-CN" altLang="en-US" dirty="0"/>
            </a:p>
          </p:txBody>
        </p: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ADEED494-753F-DC66-9E37-C9D1AE8BB542}"/>
                </a:ext>
              </a:extLst>
            </p:cNvPr>
            <p:cNvCxnSpPr>
              <a:stCxn id="71" idx="4"/>
              <a:endCxn id="72" idx="0"/>
            </p:cNvCxnSpPr>
            <p:nvPr/>
          </p:nvCxnSpPr>
          <p:spPr>
            <a:xfrm>
              <a:off x="6551065" y="4379692"/>
              <a:ext cx="0" cy="3352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76DAAD24-7C3D-F2B6-4CF5-652A4C31B838}"/>
                </a:ext>
              </a:extLst>
            </p:cNvPr>
            <p:cNvSpPr/>
            <p:nvPr/>
          </p:nvSpPr>
          <p:spPr>
            <a:xfrm>
              <a:off x="7021610" y="3780568"/>
              <a:ext cx="82550" cy="9208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A7EF82DC-50DE-354E-5A5D-A9D82D86945A}"/>
                </a:ext>
              </a:extLst>
            </p:cNvPr>
            <p:cNvSpPr/>
            <p:nvPr/>
          </p:nvSpPr>
          <p:spPr>
            <a:xfrm>
              <a:off x="6977160" y="4715981"/>
              <a:ext cx="171450" cy="1912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+</a:t>
              </a:r>
              <a:endParaRPr lang="zh-CN" altLang="en-US" dirty="0"/>
            </a:p>
          </p:txBody>
        </p: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206CA1FF-7568-1FA6-93A6-7E4BED6CB2E5}"/>
                </a:ext>
              </a:extLst>
            </p:cNvPr>
            <p:cNvCxnSpPr>
              <a:stCxn id="74" idx="4"/>
              <a:endCxn id="75" idx="0"/>
            </p:cNvCxnSpPr>
            <p:nvPr/>
          </p:nvCxnSpPr>
          <p:spPr>
            <a:xfrm>
              <a:off x="7062885" y="3872655"/>
              <a:ext cx="0" cy="8433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57A62079-6761-2CCE-F57B-E2E01E87EABF}"/>
                </a:ext>
              </a:extLst>
            </p:cNvPr>
            <p:cNvSpPr/>
            <p:nvPr/>
          </p:nvSpPr>
          <p:spPr>
            <a:xfrm>
              <a:off x="7572589" y="3290866"/>
              <a:ext cx="82550" cy="9208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7AF608FC-D6B6-36D3-EC1A-CE44FF914C8F}"/>
                </a:ext>
              </a:extLst>
            </p:cNvPr>
            <p:cNvSpPr/>
            <p:nvPr/>
          </p:nvSpPr>
          <p:spPr>
            <a:xfrm>
              <a:off x="7528139" y="4715981"/>
              <a:ext cx="171450" cy="1912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+</a:t>
              </a:r>
              <a:endParaRPr lang="zh-CN" altLang="en-US" dirty="0"/>
            </a:p>
          </p:txBody>
        </p: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B0729C75-0EAC-485C-3DEE-BD683E94A7D6}"/>
                </a:ext>
              </a:extLst>
            </p:cNvPr>
            <p:cNvCxnSpPr>
              <a:stCxn id="77" idx="4"/>
              <a:endCxn id="78" idx="0"/>
            </p:cNvCxnSpPr>
            <p:nvPr/>
          </p:nvCxnSpPr>
          <p:spPr>
            <a:xfrm>
              <a:off x="7613864" y="3382953"/>
              <a:ext cx="0" cy="13330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文本框 79">
            <a:extLst>
              <a:ext uri="{FF2B5EF4-FFF2-40B4-BE49-F238E27FC236}">
                <a16:creationId xmlns:a16="http://schemas.microsoft.com/office/drawing/2014/main" id="{86E210A3-A709-E215-4E2B-CD558205757F}"/>
              </a:ext>
            </a:extLst>
          </p:cNvPr>
          <p:cNvSpPr txBox="1"/>
          <p:nvPr/>
        </p:nvSpPr>
        <p:spPr>
          <a:xfrm>
            <a:off x="9000031" y="3143556"/>
            <a:ext cx="64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…</a:t>
            </a:r>
            <a:endParaRPr lang="zh-CN" altLang="en-US" dirty="0"/>
          </a:p>
        </p:txBody>
      </p:sp>
      <p:sp>
        <p:nvSpPr>
          <p:cNvPr id="81" name="右大括号 80">
            <a:extLst>
              <a:ext uri="{FF2B5EF4-FFF2-40B4-BE49-F238E27FC236}">
                <a16:creationId xmlns:a16="http://schemas.microsoft.com/office/drawing/2014/main" id="{A9FF9F31-5FF5-B1C2-3A56-70476F4CDC12}"/>
              </a:ext>
            </a:extLst>
          </p:cNvPr>
          <p:cNvSpPr/>
          <p:nvPr/>
        </p:nvSpPr>
        <p:spPr>
          <a:xfrm rot="5400000">
            <a:off x="7919893" y="375869"/>
            <a:ext cx="129783" cy="7745564"/>
          </a:xfrm>
          <a:prstGeom prst="rightBrac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右大括号 81">
            <a:extLst>
              <a:ext uri="{FF2B5EF4-FFF2-40B4-BE49-F238E27FC236}">
                <a16:creationId xmlns:a16="http://schemas.microsoft.com/office/drawing/2014/main" id="{937025BF-38B4-6075-1AAC-7A566A7CEC5C}"/>
              </a:ext>
            </a:extLst>
          </p:cNvPr>
          <p:cNvSpPr/>
          <p:nvPr/>
        </p:nvSpPr>
        <p:spPr>
          <a:xfrm rot="16200000">
            <a:off x="7864209" y="-1356918"/>
            <a:ext cx="129783" cy="7745564"/>
          </a:xfrm>
          <a:prstGeom prst="rightBrac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F3DC20D0-E322-740B-5AED-11A516B3926F}"/>
              </a:ext>
            </a:extLst>
          </p:cNvPr>
          <p:cNvSpPr txBox="1"/>
          <p:nvPr/>
        </p:nvSpPr>
        <p:spPr>
          <a:xfrm>
            <a:off x="7232227" y="1984906"/>
            <a:ext cx="1812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n such circuits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1BE0C100-4B32-4D94-6D87-77DBC5009340}"/>
              </a:ext>
            </a:extLst>
          </p:cNvPr>
          <p:cNvSpPr txBox="1"/>
          <p:nvPr/>
        </p:nvSpPr>
        <p:spPr>
          <a:xfrm>
            <a:off x="7260598" y="4370552"/>
            <a:ext cx="178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6"/>
                </a:solidFill>
              </a:rPr>
              <a:t>repeat k times</a:t>
            </a:r>
            <a:endParaRPr lang="zh-CN" alt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57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F1D7DC-52E0-D17F-2D95-07BD4E408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Truncation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BC38151-1F18-80F4-AF41-B6693D5E21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most expansive part: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≈∏</m:t>
                    </m:r>
                  </m:oMath>
                </a14:m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BC38151-1F18-80F4-AF41-B6693D5E21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80F48DB9-F5BC-EC5D-BDC9-D9460E8DEDB5}"/>
              </a:ext>
            </a:extLst>
          </p:cNvPr>
          <p:cNvCxnSpPr>
            <a:cxnSpLocks/>
          </p:cNvCxnSpPr>
          <p:nvPr/>
        </p:nvCxnSpPr>
        <p:spPr>
          <a:xfrm flipH="1" flipV="1">
            <a:off x="1786270" y="2913321"/>
            <a:ext cx="694660" cy="453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CBF880B-05CB-78D6-D82E-6D712905E998}"/>
                  </a:ext>
                </a:extLst>
              </p:cNvPr>
              <p:cNvSpPr txBox="1"/>
              <p:nvPr/>
            </p:nvSpPr>
            <p:spPr>
              <a:xfrm>
                <a:off x="2796363" y="3290500"/>
                <a:ext cx="14318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matrix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CBF880B-05CB-78D6-D82E-6D712905E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363" y="3290500"/>
                <a:ext cx="1431867" cy="276999"/>
              </a:xfrm>
              <a:prstGeom prst="rect">
                <a:avLst/>
              </a:prstGeom>
              <a:blipFill>
                <a:blip r:embed="rId3"/>
                <a:stretch>
                  <a:fillRect l="-5957" t="-28889" r="-9787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E291F88B-BDEF-E1ED-79CD-05A344A186BC}"/>
              </a:ext>
            </a:extLst>
          </p:cNvPr>
          <p:cNvCxnSpPr/>
          <p:nvPr/>
        </p:nvCxnSpPr>
        <p:spPr>
          <a:xfrm flipH="1">
            <a:off x="4160874" y="4288465"/>
            <a:ext cx="1694121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4BF970A2-037B-024C-925E-86B6E095F548}"/>
              </a:ext>
            </a:extLst>
          </p:cNvPr>
          <p:cNvSpPr txBox="1"/>
          <p:nvPr/>
        </p:nvSpPr>
        <p:spPr>
          <a:xfrm>
            <a:off x="6266121" y="3891516"/>
            <a:ext cx="4761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‘Super-local’ or ‘two-local</a:t>
            </a:r>
            <a:r>
              <a:rPr lang="zh-CN" altLang="en-US" dirty="0"/>
              <a:t>’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9137F2-CF7F-B1C9-405F-99691C246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t>18</a:t>
            </a:fld>
            <a:r>
              <a:rPr lang="en-US" altLang="zh-CN" dirty="0"/>
              <a:t> /31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9007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ED775D-0CFD-89ED-D5EA-128A5354D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Truncation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6FC7BA-2CFC-F81D-8C55-BD79A6DFC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h:</a:t>
            </a:r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EA3BB9F-39AA-50BF-CD3C-4B38B054BC08}"/>
              </a:ext>
            </a:extLst>
          </p:cNvPr>
          <p:cNvCxnSpPr>
            <a:cxnSpLocks/>
          </p:cNvCxnSpPr>
          <p:nvPr/>
        </p:nvCxnSpPr>
        <p:spPr>
          <a:xfrm>
            <a:off x="1276881" y="3521499"/>
            <a:ext cx="4144514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>
            <a:extLst>
              <a:ext uri="{FF2B5EF4-FFF2-40B4-BE49-F238E27FC236}">
                <a16:creationId xmlns:a16="http://schemas.microsoft.com/office/drawing/2014/main" id="{ACCB4756-7445-9ABF-378B-36B51308EF4A}"/>
              </a:ext>
            </a:extLst>
          </p:cNvPr>
          <p:cNvSpPr/>
          <p:nvPr/>
        </p:nvSpPr>
        <p:spPr>
          <a:xfrm>
            <a:off x="1874320" y="3371736"/>
            <a:ext cx="304800" cy="2995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8C6931B1-2463-06D6-436A-B0F9FBF7F62F}"/>
              </a:ext>
            </a:extLst>
          </p:cNvPr>
          <p:cNvSpPr/>
          <p:nvPr/>
        </p:nvSpPr>
        <p:spPr>
          <a:xfrm>
            <a:off x="2375990" y="3371736"/>
            <a:ext cx="304800" cy="2995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BD159386-2FC3-68D6-1D62-4B8A5E0E45F8}"/>
              </a:ext>
            </a:extLst>
          </p:cNvPr>
          <p:cNvSpPr/>
          <p:nvPr/>
        </p:nvSpPr>
        <p:spPr>
          <a:xfrm>
            <a:off x="2877660" y="3371736"/>
            <a:ext cx="304800" cy="299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F722514C-D173-8175-5D27-DBDA4D8A80CE}"/>
              </a:ext>
            </a:extLst>
          </p:cNvPr>
          <p:cNvSpPr/>
          <p:nvPr/>
        </p:nvSpPr>
        <p:spPr>
          <a:xfrm>
            <a:off x="3379330" y="3371736"/>
            <a:ext cx="304800" cy="299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35CABCBE-BA72-C8EF-C08F-DD229C00CD29}"/>
              </a:ext>
            </a:extLst>
          </p:cNvPr>
          <p:cNvSpPr/>
          <p:nvPr/>
        </p:nvSpPr>
        <p:spPr>
          <a:xfrm>
            <a:off x="3881000" y="3371736"/>
            <a:ext cx="304800" cy="2995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B8E3D6C5-4C1C-2380-D068-33D8AD78B456}"/>
              </a:ext>
            </a:extLst>
          </p:cNvPr>
          <p:cNvSpPr/>
          <p:nvPr/>
        </p:nvSpPr>
        <p:spPr>
          <a:xfrm>
            <a:off x="4418373" y="3371736"/>
            <a:ext cx="304800" cy="2995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44BE70B3-E697-C8DF-6F03-1E8E38D8C2A2}"/>
              </a:ext>
            </a:extLst>
          </p:cNvPr>
          <p:cNvSpPr/>
          <p:nvPr/>
        </p:nvSpPr>
        <p:spPr>
          <a:xfrm>
            <a:off x="1423201" y="3371736"/>
            <a:ext cx="304800" cy="2995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6CDDAA37-0E7A-DFD5-A21C-BD3A8D9318C3}"/>
              </a:ext>
            </a:extLst>
          </p:cNvPr>
          <p:cNvSpPr/>
          <p:nvPr/>
        </p:nvSpPr>
        <p:spPr>
          <a:xfrm>
            <a:off x="4919884" y="3371736"/>
            <a:ext cx="304800" cy="2995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2DBC4EAA-DA8B-7296-065B-DFCF557AA205}"/>
              </a:ext>
            </a:extLst>
          </p:cNvPr>
          <p:cNvCxnSpPr>
            <a:cxnSpLocks/>
          </p:cNvCxnSpPr>
          <p:nvPr/>
        </p:nvCxnSpPr>
        <p:spPr>
          <a:xfrm>
            <a:off x="1710246" y="2066052"/>
            <a:ext cx="4144514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4E15C911-461B-E325-EEF4-36A4FE5055B8}"/>
              </a:ext>
            </a:extLst>
          </p:cNvPr>
          <p:cNvSpPr/>
          <p:nvPr/>
        </p:nvSpPr>
        <p:spPr>
          <a:xfrm>
            <a:off x="2307685" y="1916289"/>
            <a:ext cx="304800" cy="2995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3C946C77-6FF1-6687-392C-A124326C8BDC}"/>
              </a:ext>
            </a:extLst>
          </p:cNvPr>
          <p:cNvSpPr/>
          <p:nvPr/>
        </p:nvSpPr>
        <p:spPr>
          <a:xfrm>
            <a:off x="2809355" y="1916289"/>
            <a:ext cx="304800" cy="2995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FE98D6A7-F7F7-046B-A8EA-BCEBF7641DA3}"/>
              </a:ext>
            </a:extLst>
          </p:cNvPr>
          <p:cNvSpPr/>
          <p:nvPr/>
        </p:nvSpPr>
        <p:spPr>
          <a:xfrm>
            <a:off x="3311025" y="1916289"/>
            <a:ext cx="304800" cy="29952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FD51B58D-0706-1D86-D516-BD192D13DD1A}"/>
              </a:ext>
            </a:extLst>
          </p:cNvPr>
          <p:cNvSpPr/>
          <p:nvPr/>
        </p:nvSpPr>
        <p:spPr>
          <a:xfrm>
            <a:off x="3812695" y="1916289"/>
            <a:ext cx="304800" cy="29952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600126D8-4A8B-7C1D-7BC1-F34D26A32338}"/>
              </a:ext>
            </a:extLst>
          </p:cNvPr>
          <p:cNvSpPr/>
          <p:nvPr/>
        </p:nvSpPr>
        <p:spPr>
          <a:xfrm>
            <a:off x="4314365" y="1916289"/>
            <a:ext cx="304800" cy="2995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D860E65A-76BF-8AB8-DC91-91A869C8B24D}"/>
              </a:ext>
            </a:extLst>
          </p:cNvPr>
          <p:cNvSpPr/>
          <p:nvPr/>
        </p:nvSpPr>
        <p:spPr>
          <a:xfrm>
            <a:off x="4851738" y="1916289"/>
            <a:ext cx="304800" cy="2995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8A33007F-7D20-1EAF-498B-6ECCEEC2F5B3}"/>
              </a:ext>
            </a:extLst>
          </p:cNvPr>
          <p:cNvSpPr/>
          <p:nvPr/>
        </p:nvSpPr>
        <p:spPr>
          <a:xfrm>
            <a:off x="1856566" y="1916289"/>
            <a:ext cx="304800" cy="2995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2CE6EDE1-711E-0E4F-71B2-86128E6961C9}"/>
              </a:ext>
            </a:extLst>
          </p:cNvPr>
          <p:cNvSpPr/>
          <p:nvPr/>
        </p:nvSpPr>
        <p:spPr>
          <a:xfrm>
            <a:off x="5353249" y="1916289"/>
            <a:ext cx="304800" cy="2995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AF30E7D3-9AF8-382E-E03B-E967ADD20AED}"/>
              </a:ext>
            </a:extLst>
          </p:cNvPr>
          <p:cNvCxnSpPr>
            <a:cxnSpLocks/>
          </p:cNvCxnSpPr>
          <p:nvPr/>
        </p:nvCxnSpPr>
        <p:spPr>
          <a:xfrm>
            <a:off x="1276881" y="4121508"/>
            <a:ext cx="4144514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>
            <a:extLst>
              <a:ext uri="{FF2B5EF4-FFF2-40B4-BE49-F238E27FC236}">
                <a16:creationId xmlns:a16="http://schemas.microsoft.com/office/drawing/2014/main" id="{B9461AB2-88F2-9AA9-A2EB-DABB4C8274AB}"/>
              </a:ext>
            </a:extLst>
          </p:cNvPr>
          <p:cNvSpPr/>
          <p:nvPr/>
        </p:nvSpPr>
        <p:spPr>
          <a:xfrm>
            <a:off x="1874320" y="3971745"/>
            <a:ext cx="304800" cy="2995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6C5ABC09-E118-E3F0-FF41-80A0320B1D44}"/>
              </a:ext>
            </a:extLst>
          </p:cNvPr>
          <p:cNvSpPr/>
          <p:nvPr/>
        </p:nvSpPr>
        <p:spPr>
          <a:xfrm>
            <a:off x="2375990" y="3971745"/>
            <a:ext cx="304800" cy="299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2463D6AA-22C1-1AA5-B080-F0C528F91044}"/>
              </a:ext>
            </a:extLst>
          </p:cNvPr>
          <p:cNvSpPr/>
          <p:nvPr/>
        </p:nvSpPr>
        <p:spPr>
          <a:xfrm>
            <a:off x="2877660" y="3971745"/>
            <a:ext cx="304800" cy="299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D650E741-4C1A-86D9-B0B6-45AD0EC7EB61}"/>
              </a:ext>
            </a:extLst>
          </p:cNvPr>
          <p:cNvSpPr/>
          <p:nvPr/>
        </p:nvSpPr>
        <p:spPr>
          <a:xfrm>
            <a:off x="3379330" y="3971745"/>
            <a:ext cx="304800" cy="299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683B28F6-CE80-A8C6-B0A3-E5F68A86E73F}"/>
              </a:ext>
            </a:extLst>
          </p:cNvPr>
          <p:cNvSpPr/>
          <p:nvPr/>
        </p:nvSpPr>
        <p:spPr>
          <a:xfrm>
            <a:off x="3881000" y="3971745"/>
            <a:ext cx="304800" cy="299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DA630AE6-B3F6-C8B1-95CE-4330F536CA07}"/>
              </a:ext>
            </a:extLst>
          </p:cNvPr>
          <p:cNvSpPr/>
          <p:nvPr/>
        </p:nvSpPr>
        <p:spPr>
          <a:xfrm>
            <a:off x="4418373" y="3971745"/>
            <a:ext cx="304800" cy="2995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1C66DE98-15A4-0FEB-3489-2E962B6289B5}"/>
              </a:ext>
            </a:extLst>
          </p:cNvPr>
          <p:cNvSpPr/>
          <p:nvPr/>
        </p:nvSpPr>
        <p:spPr>
          <a:xfrm>
            <a:off x="1423201" y="3971745"/>
            <a:ext cx="304800" cy="2995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609C9263-39F0-D58E-2DE1-E5884CAED7E7}"/>
              </a:ext>
            </a:extLst>
          </p:cNvPr>
          <p:cNvSpPr/>
          <p:nvPr/>
        </p:nvSpPr>
        <p:spPr>
          <a:xfrm>
            <a:off x="4919884" y="3971745"/>
            <a:ext cx="304800" cy="2995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5724DC74-7A71-A41A-679E-B990CA2D6404}"/>
              </a:ext>
            </a:extLst>
          </p:cNvPr>
          <p:cNvCxnSpPr>
            <a:cxnSpLocks/>
          </p:cNvCxnSpPr>
          <p:nvPr/>
        </p:nvCxnSpPr>
        <p:spPr>
          <a:xfrm>
            <a:off x="1276881" y="4721517"/>
            <a:ext cx="4144514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椭圆 42">
            <a:extLst>
              <a:ext uri="{FF2B5EF4-FFF2-40B4-BE49-F238E27FC236}">
                <a16:creationId xmlns:a16="http://schemas.microsoft.com/office/drawing/2014/main" id="{3DFF243F-8774-ABC3-4CF6-A31B3CDFF231}"/>
              </a:ext>
            </a:extLst>
          </p:cNvPr>
          <p:cNvSpPr/>
          <p:nvPr/>
        </p:nvSpPr>
        <p:spPr>
          <a:xfrm>
            <a:off x="1874320" y="4571754"/>
            <a:ext cx="304800" cy="299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877BFE40-3417-FF91-E793-46033894F5BF}"/>
              </a:ext>
            </a:extLst>
          </p:cNvPr>
          <p:cNvSpPr/>
          <p:nvPr/>
        </p:nvSpPr>
        <p:spPr>
          <a:xfrm>
            <a:off x="2375990" y="4571754"/>
            <a:ext cx="304800" cy="299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67D8E1B6-DCAC-3D8F-BC6A-1634927ED8D6}"/>
              </a:ext>
            </a:extLst>
          </p:cNvPr>
          <p:cNvSpPr/>
          <p:nvPr/>
        </p:nvSpPr>
        <p:spPr>
          <a:xfrm>
            <a:off x="2877660" y="4571754"/>
            <a:ext cx="304800" cy="299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51CDA325-9A69-30A3-08A5-2D97591DA054}"/>
              </a:ext>
            </a:extLst>
          </p:cNvPr>
          <p:cNvSpPr/>
          <p:nvPr/>
        </p:nvSpPr>
        <p:spPr>
          <a:xfrm>
            <a:off x="3379330" y="4571754"/>
            <a:ext cx="304800" cy="299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126B8139-33F7-1568-57C3-96DFF75D5D5E}"/>
              </a:ext>
            </a:extLst>
          </p:cNvPr>
          <p:cNvSpPr/>
          <p:nvPr/>
        </p:nvSpPr>
        <p:spPr>
          <a:xfrm>
            <a:off x="3881000" y="4571754"/>
            <a:ext cx="304800" cy="299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E06E7A0E-7C6D-871A-6956-8010DDA5C01C}"/>
              </a:ext>
            </a:extLst>
          </p:cNvPr>
          <p:cNvSpPr/>
          <p:nvPr/>
        </p:nvSpPr>
        <p:spPr>
          <a:xfrm>
            <a:off x="4418373" y="4571754"/>
            <a:ext cx="304800" cy="299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761A9953-5DB4-B2E0-2A92-E97A30E0784D}"/>
              </a:ext>
            </a:extLst>
          </p:cNvPr>
          <p:cNvSpPr/>
          <p:nvPr/>
        </p:nvSpPr>
        <p:spPr>
          <a:xfrm>
            <a:off x="1423201" y="4571754"/>
            <a:ext cx="304800" cy="2995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69ECE559-5147-AEEE-43EC-73761157D5B3}"/>
              </a:ext>
            </a:extLst>
          </p:cNvPr>
          <p:cNvSpPr/>
          <p:nvPr/>
        </p:nvSpPr>
        <p:spPr>
          <a:xfrm>
            <a:off x="4919884" y="4571754"/>
            <a:ext cx="304800" cy="2995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42E7BD0A-880B-8172-6EBF-3D54EC0F0424}"/>
              </a:ext>
            </a:extLst>
          </p:cNvPr>
          <p:cNvCxnSpPr>
            <a:cxnSpLocks/>
          </p:cNvCxnSpPr>
          <p:nvPr/>
        </p:nvCxnSpPr>
        <p:spPr>
          <a:xfrm>
            <a:off x="1276881" y="5321525"/>
            <a:ext cx="4144514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椭圆 51">
            <a:extLst>
              <a:ext uri="{FF2B5EF4-FFF2-40B4-BE49-F238E27FC236}">
                <a16:creationId xmlns:a16="http://schemas.microsoft.com/office/drawing/2014/main" id="{60CFAA3D-406A-3730-1CB8-CEBC86FC9E3C}"/>
              </a:ext>
            </a:extLst>
          </p:cNvPr>
          <p:cNvSpPr/>
          <p:nvPr/>
        </p:nvSpPr>
        <p:spPr>
          <a:xfrm>
            <a:off x="1874320" y="5171762"/>
            <a:ext cx="304800" cy="299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3D4ADD94-2CA5-4FD9-AA04-1A72B0757B31}"/>
              </a:ext>
            </a:extLst>
          </p:cNvPr>
          <p:cNvSpPr/>
          <p:nvPr/>
        </p:nvSpPr>
        <p:spPr>
          <a:xfrm>
            <a:off x="2375990" y="5171762"/>
            <a:ext cx="304800" cy="299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D786DFD2-6C32-9D00-BA0A-60921D996EB3}"/>
              </a:ext>
            </a:extLst>
          </p:cNvPr>
          <p:cNvSpPr/>
          <p:nvPr/>
        </p:nvSpPr>
        <p:spPr>
          <a:xfrm>
            <a:off x="2877660" y="5171762"/>
            <a:ext cx="304800" cy="299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0759EC52-5AE7-97EA-7538-FBFEEB5179F2}"/>
              </a:ext>
            </a:extLst>
          </p:cNvPr>
          <p:cNvSpPr/>
          <p:nvPr/>
        </p:nvSpPr>
        <p:spPr>
          <a:xfrm>
            <a:off x="3379330" y="5171762"/>
            <a:ext cx="304800" cy="299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AAC309A9-3504-76B3-5099-BFF876DC85A2}"/>
              </a:ext>
            </a:extLst>
          </p:cNvPr>
          <p:cNvSpPr/>
          <p:nvPr/>
        </p:nvSpPr>
        <p:spPr>
          <a:xfrm>
            <a:off x="3881000" y="5171762"/>
            <a:ext cx="304800" cy="299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18213554-6960-A82C-3240-F028C3A5291A}"/>
              </a:ext>
            </a:extLst>
          </p:cNvPr>
          <p:cNvSpPr/>
          <p:nvPr/>
        </p:nvSpPr>
        <p:spPr>
          <a:xfrm>
            <a:off x="4418373" y="5171762"/>
            <a:ext cx="304800" cy="299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8E7E4FF5-8B0B-3D82-5251-C2342BD4E72B}"/>
              </a:ext>
            </a:extLst>
          </p:cNvPr>
          <p:cNvSpPr/>
          <p:nvPr/>
        </p:nvSpPr>
        <p:spPr>
          <a:xfrm>
            <a:off x="1423201" y="5171762"/>
            <a:ext cx="304800" cy="299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A72C9DD0-207F-A89A-E581-4D19694644A6}"/>
              </a:ext>
            </a:extLst>
          </p:cNvPr>
          <p:cNvSpPr/>
          <p:nvPr/>
        </p:nvSpPr>
        <p:spPr>
          <a:xfrm>
            <a:off x="4919884" y="5171762"/>
            <a:ext cx="304800" cy="299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箭头: 下 70">
                <a:extLst>
                  <a:ext uri="{FF2B5EF4-FFF2-40B4-BE49-F238E27FC236}">
                    <a16:creationId xmlns:a16="http://schemas.microsoft.com/office/drawing/2014/main" id="{E02A3995-CBC8-6F86-6017-DDBBE2177CA5}"/>
                  </a:ext>
                </a:extLst>
              </p:cNvPr>
              <p:cNvSpPr/>
              <p:nvPr/>
            </p:nvSpPr>
            <p:spPr>
              <a:xfrm>
                <a:off x="591161" y="2890803"/>
                <a:ext cx="359693" cy="3063631"/>
              </a:xfrm>
              <a:prstGeom prst="downArrow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箭头: 下 70">
                <a:extLst>
                  <a:ext uri="{FF2B5EF4-FFF2-40B4-BE49-F238E27FC236}">
                    <a16:creationId xmlns:a16="http://schemas.microsoft.com/office/drawing/2014/main" id="{E02A3995-CBC8-6F86-6017-DDBBE2177C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61" y="2890803"/>
                <a:ext cx="359693" cy="3063631"/>
              </a:xfrm>
              <a:prstGeom prst="downArrow">
                <a:avLst/>
              </a:prstGeom>
              <a:blipFill>
                <a:blip r:embed="rId3"/>
                <a:stretch>
                  <a:fillRect l="-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D9ED39BC-92EA-6A8F-395D-8E857120937D}"/>
              </a:ext>
            </a:extLst>
          </p:cNvPr>
          <p:cNvCxnSpPr>
            <a:cxnSpLocks/>
          </p:cNvCxnSpPr>
          <p:nvPr/>
        </p:nvCxnSpPr>
        <p:spPr>
          <a:xfrm>
            <a:off x="6967316" y="3521499"/>
            <a:ext cx="4144514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椭圆 72">
            <a:extLst>
              <a:ext uri="{FF2B5EF4-FFF2-40B4-BE49-F238E27FC236}">
                <a16:creationId xmlns:a16="http://schemas.microsoft.com/office/drawing/2014/main" id="{398A7196-0795-84B8-6B72-3226623AB8BC}"/>
              </a:ext>
            </a:extLst>
          </p:cNvPr>
          <p:cNvSpPr/>
          <p:nvPr/>
        </p:nvSpPr>
        <p:spPr>
          <a:xfrm>
            <a:off x="7564755" y="3371736"/>
            <a:ext cx="304800" cy="2995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0FEAC89D-DA6E-D7E2-B6C9-14497B12A9DB}"/>
              </a:ext>
            </a:extLst>
          </p:cNvPr>
          <p:cNvSpPr/>
          <p:nvPr/>
        </p:nvSpPr>
        <p:spPr>
          <a:xfrm>
            <a:off x="8066425" y="3371736"/>
            <a:ext cx="304800" cy="299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84116182-0E37-BD50-0B1B-4484631D3D53}"/>
              </a:ext>
            </a:extLst>
          </p:cNvPr>
          <p:cNvSpPr/>
          <p:nvPr/>
        </p:nvSpPr>
        <p:spPr>
          <a:xfrm>
            <a:off x="8568095" y="3371736"/>
            <a:ext cx="304800" cy="299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9EC0BF64-BB2D-BC37-5251-DE92476B3ABD}"/>
              </a:ext>
            </a:extLst>
          </p:cNvPr>
          <p:cNvSpPr/>
          <p:nvPr/>
        </p:nvSpPr>
        <p:spPr>
          <a:xfrm>
            <a:off x="9069765" y="3371736"/>
            <a:ext cx="304800" cy="299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2D6FBD92-E7A9-5196-9E05-121AB63BF4E3}"/>
              </a:ext>
            </a:extLst>
          </p:cNvPr>
          <p:cNvSpPr/>
          <p:nvPr/>
        </p:nvSpPr>
        <p:spPr>
          <a:xfrm>
            <a:off x="9571435" y="3371736"/>
            <a:ext cx="304800" cy="299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811B4A60-CCA4-F9FC-F304-E2FC5C0B04FC}"/>
              </a:ext>
            </a:extLst>
          </p:cNvPr>
          <p:cNvSpPr/>
          <p:nvPr/>
        </p:nvSpPr>
        <p:spPr>
          <a:xfrm>
            <a:off x="10108808" y="3371736"/>
            <a:ext cx="304800" cy="2995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B9F45987-E69A-AD39-DA3A-603917B3784F}"/>
              </a:ext>
            </a:extLst>
          </p:cNvPr>
          <p:cNvSpPr/>
          <p:nvPr/>
        </p:nvSpPr>
        <p:spPr>
          <a:xfrm>
            <a:off x="7113636" y="3371736"/>
            <a:ext cx="304800" cy="2995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99A87590-0D37-589D-735C-7AEC4EE97065}"/>
              </a:ext>
            </a:extLst>
          </p:cNvPr>
          <p:cNvSpPr/>
          <p:nvPr/>
        </p:nvSpPr>
        <p:spPr>
          <a:xfrm>
            <a:off x="10610319" y="3371736"/>
            <a:ext cx="304800" cy="2995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id="{193910BF-EAEB-8D63-8B8A-1799E3FB3740}"/>
              </a:ext>
            </a:extLst>
          </p:cNvPr>
          <p:cNvCxnSpPr>
            <a:cxnSpLocks/>
          </p:cNvCxnSpPr>
          <p:nvPr/>
        </p:nvCxnSpPr>
        <p:spPr>
          <a:xfrm>
            <a:off x="6967316" y="4121508"/>
            <a:ext cx="4144514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椭圆 81">
            <a:extLst>
              <a:ext uri="{FF2B5EF4-FFF2-40B4-BE49-F238E27FC236}">
                <a16:creationId xmlns:a16="http://schemas.microsoft.com/office/drawing/2014/main" id="{62D47497-4B49-456D-D4DD-AC80D6A3703A}"/>
              </a:ext>
            </a:extLst>
          </p:cNvPr>
          <p:cNvSpPr/>
          <p:nvPr/>
        </p:nvSpPr>
        <p:spPr>
          <a:xfrm>
            <a:off x="7564755" y="3971745"/>
            <a:ext cx="304800" cy="2995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>
            <a:extLst>
              <a:ext uri="{FF2B5EF4-FFF2-40B4-BE49-F238E27FC236}">
                <a16:creationId xmlns:a16="http://schemas.microsoft.com/office/drawing/2014/main" id="{E469FA16-1806-8F24-8917-3422C1B403B4}"/>
              </a:ext>
            </a:extLst>
          </p:cNvPr>
          <p:cNvSpPr/>
          <p:nvPr/>
        </p:nvSpPr>
        <p:spPr>
          <a:xfrm>
            <a:off x="8066425" y="3971745"/>
            <a:ext cx="304800" cy="299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A0F085AE-EE3D-1638-1892-5395C0D4818D}"/>
              </a:ext>
            </a:extLst>
          </p:cNvPr>
          <p:cNvSpPr/>
          <p:nvPr/>
        </p:nvSpPr>
        <p:spPr>
          <a:xfrm>
            <a:off x="8568095" y="3971745"/>
            <a:ext cx="304800" cy="299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BD661957-6CBB-536C-B895-8DC9EA10DBD4}"/>
              </a:ext>
            </a:extLst>
          </p:cNvPr>
          <p:cNvSpPr/>
          <p:nvPr/>
        </p:nvSpPr>
        <p:spPr>
          <a:xfrm>
            <a:off x="9069765" y="3971745"/>
            <a:ext cx="304800" cy="299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>
            <a:extLst>
              <a:ext uri="{FF2B5EF4-FFF2-40B4-BE49-F238E27FC236}">
                <a16:creationId xmlns:a16="http://schemas.microsoft.com/office/drawing/2014/main" id="{BD04896C-5F8F-BA47-B8AB-1306C87A994C}"/>
              </a:ext>
            </a:extLst>
          </p:cNvPr>
          <p:cNvSpPr/>
          <p:nvPr/>
        </p:nvSpPr>
        <p:spPr>
          <a:xfrm>
            <a:off x="9571435" y="3971745"/>
            <a:ext cx="304800" cy="299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20E9E13D-0D72-CADC-899A-8E9B1C205A6E}"/>
              </a:ext>
            </a:extLst>
          </p:cNvPr>
          <p:cNvSpPr/>
          <p:nvPr/>
        </p:nvSpPr>
        <p:spPr>
          <a:xfrm>
            <a:off x="10108808" y="3971745"/>
            <a:ext cx="304800" cy="2995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BD11AB30-3086-4DE4-8EA4-F131BA7A8384}"/>
              </a:ext>
            </a:extLst>
          </p:cNvPr>
          <p:cNvSpPr/>
          <p:nvPr/>
        </p:nvSpPr>
        <p:spPr>
          <a:xfrm>
            <a:off x="7113636" y="3971745"/>
            <a:ext cx="304800" cy="2995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>
            <a:extLst>
              <a:ext uri="{FF2B5EF4-FFF2-40B4-BE49-F238E27FC236}">
                <a16:creationId xmlns:a16="http://schemas.microsoft.com/office/drawing/2014/main" id="{F5AE0F52-7B65-EC0D-49D3-F386728D756C}"/>
              </a:ext>
            </a:extLst>
          </p:cNvPr>
          <p:cNvSpPr/>
          <p:nvPr/>
        </p:nvSpPr>
        <p:spPr>
          <a:xfrm>
            <a:off x="10610319" y="3971745"/>
            <a:ext cx="304800" cy="2995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0439FEB4-78E2-5851-F9EB-CFB3736F9F9C}"/>
              </a:ext>
            </a:extLst>
          </p:cNvPr>
          <p:cNvCxnSpPr>
            <a:cxnSpLocks/>
          </p:cNvCxnSpPr>
          <p:nvPr/>
        </p:nvCxnSpPr>
        <p:spPr>
          <a:xfrm>
            <a:off x="6967316" y="4721517"/>
            <a:ext cx="4144514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椭圆 90">
            <a:extLst>
              <a:ext uri="{FF2B5EF4-FFF2-40B4-BE49-F238E27FC236}">
                <a16:creationId xmlns:a16="http://schemas.microsoft.com/office/drawing/2014/main" id="{ED878798-D461-E415-026F-6E1B2CF04A19}"/>
              </a:ext>
            </a:extLst>
          </p:cNvPr>
          <p:cNvSpPr/>
          <p:nvPr/>
        </p:nvSpPr>
        <p:spPr>
          <a:xfrm>
            <a:off x="7564755" y="4571754"/>
            <a:ext cx="304800" cy="2995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>
            <a:extLst>
              <a:ext uri="{FF2B5EF4-FFF2-40B4-BE49-F238E27FC236}">
                <a16:creationId xmlns:a16="http://schemas.microsoft.com/office/drawing/2014/main" id="{F9527949-9CF1-7E14-A35C-C85DC4BB5317}"/>
              </a:ext>
            </a:extLst>
          </p:cNvPr>
          <p:cNvSpPr/>
          <p:nvPr/>
        </p:nvSpPr>
        <p:spPr>
          <a:xfrm>
            <a:off x="8066425" y="4571754"/>
            <a:ext cx="304800" cy="299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8BC6B942-C91C-8DDF-ECED-C3349FEC9BFD}"/>
              </a:ext>
            </a:extLst>
          </p:cNvPr>
          <p:cNvSpPr/>
          <p:nvPr/>
        </p:nvSpPr>
        <p:spPr>
          <a:xfrm>
            <a:off x="8568095" y="4571754"/>
            <a:ext cx="304800" cy="299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FF1B3DCD-A0EB-CBDA-AEB2-496BAB8CE01F}"/>
              </a:ext>
            </a:extLst>
          </p:cNvPr>
          <p:cNvSpPr/>
          <p:nvPr/>
        </p:nvSpPr>
        <p:spPr>
          <a:xfrm>
            <a:off x="9069765" y="4571754"/>
            <a:ext cx="304800" cy="299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F2CC4C56-45AC-B961-8C7C-33C521EEABC7}"/>
              </a:ext>
            </a:extLst>
          </p:cNvPr>
          <p:cNvSpPr/>
          <p:nvPr/>
        </p:nvSpPr>
        <p:spPr>
          <a:xfrm>
            <a:off x="9571435" y="4571754"/>
            <a:ext cx="304800" cy="299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384CEA81-CDEE-A1C2-4A1C-8367ED33FEE2}"/>
              </a:ext>
            </a:extLst>
          </p:cNvPr>
          <p:cNvSpPr/>
          <p:nvPr/>
        </p:nvSpPr>
        <p:spPr>
          <a:xfrm>
            <a:off x="10108808" y="4571754"/>
            <a:ext cx="304800" cy="2995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24BB0C7E-16F5-A185-4874-93B041105285}"/>
              </a:ext>
            </a:extLst>
          </p:cNvPr>
          <p:cNvSpPr/>
          <p:nvPr/>
        </p:nvSpPr>
        <p:spPr>
          <a:xfrm>
            <a:off x="7113636" y="4571754"/>
            <a:ext cx="304800" cy="2995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>
            <a:extLst>
              <a:ext uri="{FF2B5EF4-FFF2-40B4-BE49-F238E27FC236}">
                <a16:creationId xmlns:a16="http://schemas.microsoft.com/office/drawing/2014/main" id="{2FE5BEB5-410A-746D-3F4B-9A7E9477AEB7}"/>
              </a:ext>
            </a:extLst>
          </p:cNvPr>
          <p:cNvSpPr/>
          <p:nvPr/>
        </p:nvSpPr>
        <p:spPr>
          <a:xfrm>
            <a:off x="10610319" y="4571754"/>
            <a:ext cx="304800" cy="2995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id="{A214199E-312E-005A-AC89-B68C91F56DFC}"/>
              </a:ext>
            </a:extLst>
          </p:cNvPr>
          <p:cNvCxnSpPr>
            <a:cxnSpLocks/>
          </p:cNvCxnSpPr>
          <p:nvPr/>
        </p:nvCxnSpPr>
        <p:spPr>
          <a:xfrm>
            <a:off x="6967316" y="5327651"/>
            <a:ext cx="4144514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椭圆 99">
            <a:extLst>
              <a:ext uri="{FF2B5EF4-FFF2-40B4-BE49-F238E27FC236}">
                <a16:creationId xmlns:a16="http://schemas.microsoft.com/office/drawing/2014/main" id="{876C7FC7-6A90-9831-EEFA-7718153B137D}"/>
              </a:ext>
            </a:extLst>
          </p:cNvPr>
          <p:cNvSpPr/>
          <p:nvPr/>
        </p:nvSpPr>
        <p:spPr>
          <a:xfrm>
            <a:off x="7564755" y="5177888"/>
            <a:ext cx="304800" cy="2995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椭圆 100">
            <a:extLst>
              <a:ext uri="{FF2B5EF4-FFF2-40B4-BE49-F238E27FC236}">
                <a16:creationId xmlns:a16="http://schemas.microsoft.com/office/drawing/2014/main" id="{28449CE8-4EF4-0543-D786-ACBF32574299}"/>
              </a:ext>
            </a:extLst>
          </p:cNvPr>
          <p:cNvSpPr/>
          <p:nvPr/>
        </p:nvSpPr>
        <p:spPr>
          <a:xfrm>
            <a:off x="8066425" y="5177888"/>
            <a:ext cx="304800" cy="299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椭圆 101">
            <a:extLst>
              <a:ext uri="{FF2B5EF4-FFF2-40B4-BE49-F238E27FC236}">
                <a16:creationId xmlns:a16="http://schemas.microsoft.com/office/drawing/2014/main" id="{8F0D5D62-B6D7-30A4-0186-EE84C80DB002}"/>
              </a:ext>
            </a:extLst>
          </p:cNvPr>
          <p:cNvSpPr/>
          <p:nvPr/>
        </p:nvSpPr>
        <p:spPr>
          <a:xfrm>
            <a:off x="8568095" y="5177888"/>
            <a:ext cx="304800" cy="299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椭圆 102">
            <a:extLst>
              <a:ext uri="{FF2B5EF4-FFF2-40B4-BE49-F238E27FC236}">
                <a16:creationId xmlns:a16="http://schemas.microsoft.com/office/drawing/2014/main" id="{1E4CDB5D-4E87-5216-1241-3DB6CEC8401F}"/>
              </a:ext>
            </a:extLst>
          </p:cNvPr>
          <p:cNvSpPr/>
          <p:nvPr/>
        </p:nvSpPr>
        <p:spPr>
          <a:xfrm>
            <a:off x="9069765" y="5177888"/>
            <a:ext cx="304800" cy="299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椭圆 103">
            <a:extLst>
              <a:ext uri="{FF2B5EF4-FFF2-40B4-BE49-F238E27FC236}">
                <a16:creationId xmlns:a16="http://schemas.microsoft.com/office/drawing/2014/main" id="{72A7036F-7525-C770-CA63-E9C52DECEC72}"/>
              </a:ext>
            </a:extLst>
          </p:cNvPr>
          <p:cNvSpPr/>
          <p:nvPr/>
        </p:nvSpPr>
        <p:spPr>
          <a:xfrm>
            <a:off x="9571435" y="5177888"/>
            <a:ext cx="304800" cy="299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椭圆 104">
            <a:extLst>
              <a:ext uri="{FF2B5EF4-FFF2-40B4-BE49-F238E27FC236}">
                <a16:creationId xmlns:a16="http://schemas.microsoft.com/office/drawing/2014/main" id="{8EA6823A-A27C-A9FD-21D3-FDBAB36BE775}"/>
              </a:ext>
            </a:extLst>
          </p:cNvPr>
          <p:cNvSpPr/>
          <p:nvPr/>
        </p:nvSpPr>
        <p:spPr>
          <a:xfrm>
            <a:off x="10108808" y="5177888"/>
            <a:ext cx="304800" cy="2995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椭圆 105">
            <a:extLst>
              <a:ext uri="{FF2B5EF4-FFF2-40B4-BE49-F238E27FC236}">
                <a16:creationId xmlns:a16="http://schemas.microsoft.com/office/drawing/2014/main" id="{B291DE2D-C933-E243-E756-CC035727ADF4}"/>
              </a:ext>
            </a:extLst>
          </p:cNvPr>
          <p:cNvSpPr/>
          <p:nvPr/>
        </p:nvSpPr>
        <p:spPr>
          <a:xfrm>
            <a:off x="7113636" y="5177888"/>
            <a:ext cx="304800" cy="2995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椭圆 106">
            <a:extLst>
              <a:ext uri="{FF2B5EF4-FFF2-40B4-BE49-F238E27FC236}">
                <a16:creationId xmlns:a16="http://schemas.microsoft.com/office/drawing/2014/main" id="{74CDEB91-B1ED-5BDF-19FF-83CEF92E6E9E}"/>
              </a:ext>
            </a:extLst>
          </p:cNvPr>
          <p:cNvSpPr/>
          <p:nvPr/>
        </p:nvSpPr>
        <p:spPr>
          <a:xfrm>
            <a:off x="10610319" y="5177888"/>
            <a:ext cx="304800" cy="2995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31742463-E450-884D-2638-5B942355EDAE}"/>
                  </a:ext>
                </a:extLst>
              </p:cNvPr>
              <p:cNvSpPr txBox="1"/>
              <p:nvPr/>
            </p:nvSpPr>
            <p:spPr>
              <a:xfrm>
                <a:off x="7061170" y="2387575"/>
                <a:ext cx="6095276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31742463-E450-884D-2638-5B942355E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170" y="2387575"/>
                <a:ext cx="6095276" cy="381515"/>
              </a:xfrm>
              <a:prstGeom prst="rect">
                <a:avLst/>
              </a:prstGeom>
              <a:blipFill>
                <a:blip r:embed="rId4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直接箭头连接符 110">
            <a:extLst>
              <a:ext uri="{FF2B5EF4-FFF2-40B4-BE49-F238E27FC236}">
                <a16:creationId xmlns:a16="http://schemas.microsoft.com/office/drawing/2014/main" id="{CC8906AF-8941-18C0-652E-319D2FABF58E}"/>
              </a:ext>
            </a:extLst>
          </p:cNvPr>
          <p:cNvCxnSpPr/>
          <p:nvPr/>
        </p:nvCxnSpPr>
        <p:spPr>
          <a:xfrm flipH="1">
            <a:off x="8872895" y="1690688"/>
            <a:ext cx="166678" cy="525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文本框 111">
            <a:extLst>
              <a:ext uri="{FF2B5EF4-FFF2-40B4-BE49-F238E27FC236}">
                <a16:creationId xmlns:a16="http://schemas.microsoft.com/office/drawing/2014/main" id="{CF7360C6-24EC-11F1-13D8-4762F267D86D}"/>
              </a:ext>
            </a:extLst>
          </p:cNvPr>
          <p:cNvSpPr txBox="1"/>
          <p:nvPr/>
        </p:nvSpPr>
        <p:spPr>
          <a:xfrm>
            <a:off x="8102668" y="1286932"/>
            <a:ext cx="223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Always 16x16 matrix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5DFEB24-88C2-D2FF-7CD8-0CF1CD443915}"/>
              </a:ext>
            </a:extLst>
          </p:cNvPr>
          <p:cNvSpPr txBox="1"/>
          <p:nvPr/>
        </p:nvSpPr>
        <p:spPr>
          <a:xfrm>
            <a:off x="2527235" y="5922968"/>
            <a:ext cx="1505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1800" dirty="0"/>
              <a:t>[1901.07653]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63CE284-B99E-3122-F1B0-6B5938472DCB}"/>
              </a:ext>
            </a:extLst>
          </p:cNvPr>
          <p:cNvSpPr txBox="1"/>
          <p:nvPr/>
        </p:nvSpPr>
        <p:spPr>
          <a:xfrm>
            <a:off x="7564755" y="5942568"/>
            <a:ext cx="3460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[</a:t>
            </a:r>
            <a:r>
              <a:rPr lang="en-US" altLang="zh-CN" dirty="0"/>
              <a:t>10.1038/s41534-021-00409-y</a:t>
            </a:r>
            <a:r>
              <a:rPr lang="en-US" altLang="zh-CN" sz="1800" dirty="0"/>
              <a:t>]</a:t>
            </a:r>
          </a:p>
        </p:txBody>
      </p:sp>
      <p:pic>
        <p:nvPicPr>
          <p:cNvPr id="15" name="图片 14" descr="\documentclass{article}&#10;\usepackage{amsmath}&#10;\usepackage{color}&#10;\pagestyle{empty}&#10;\begin{document}&#10;&#10;&#10;\begin{equation*}&#10;\begin{split}&#10;&amp;Ax=b&#10;\end{split}&#10;\end{equation*}&#10;&#10;\end{document}" title="IguanaTex Bitmap Display">
            <a:extLst>
              <a:ext uri="{FF2B5EF4-FFF2-40B4-BE49-F238E27FC236}">
                <a16:creationId xmlns:a16="http://schemas.microsoft.com/office/drawing/2014/main" id="{9DD4FBD0-1463-F814-0146-CE2F6B0541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600123"/>
            <a:ext cx="674054" cy="161827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CD843D59-CC91-FF11-1996-7FFA427304DE}"/>
              </a:ext>
            </a:extLst>
          </p:cNvPr>
          <p:cNvSpPr txBox="1"/>
          <p:nvPr/>
        </p:nvSpPr>
        <p:spPr>
          <a:xfrm>
            <a:off x="7221691" y="496371"/>
            <a:ext cx="363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: HHL, VQLS, Quantum Krylov</a:t>
            </a:r>
            <a:endParaRPr lang="zh-CN" altLang="en-US" dirty="0"/>
          </a:p>
        </p:txBody>
      </p: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E64E64A8-9E2D-3E05-5953-35C4581E3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t>19</a:t>
            </a:fld>
            <a:r>
              <a:rPr lang="en-US" altLang="zh-CN" dirty="0"/>
              <a:t> /31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8517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5DD0E1-5D89-A47D-1409-8F587F6BB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D12A01-8C91-92EC-20E3-AA5CB6BDF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Sign problem in Monte-Carlo simulations:</a:t>
            </a:r>
          </a:p>
          <a:p>
            <a:r>
              <a:rPr lang="en-US" altLang="zh-CN" dirty="0"/>
              <a:t>The problem of </a:t>
            </a:r>
            <a:r>
              <a:rPr lang="en-US" altLang="zh-CN" b="1" dirty="0">
                <a:solidFill>
                  <a:srgbClr val="FF0000"/>
                </a:solidFill>
              </a:rPr>
              <a:t>numerical</a:t>
            </a:r>
            <a:r>
              <a:rPr lang="en-US" altLang="zh-CN" dirty="0"/>
              <a:t> integration</a:t>
            </a:r>
          </a:p>
          <a:p>
            <a:endParaRPr lang="zh-CN" altLang="en-US" dirty="0"/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1F313D18-5887-B6DB-493D-ED92CFE7C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1158" y="3011487"/>
            <a:ext cx="5334000" cy="3300413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C05ED69-6E05-AFCA-958E-B6D6B1B16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t>2</a:t>
            </a:fld>
            <a:r>
              <a:rPr lang="en-US" altLang="zh-CN" dirty="0"/>
              <a:t> /31</a:t>
            </a:r>
            <a:endParaRPr lang="zh-CN" altLang="en-US" dirty="0"/>
          </a:p>
        </p:txBody>
      </p:sp>
      <p:pic>
        <p:nvPicPr>
          <p:cNvPr id="11" name="图片 10" descr="\documentclass{article}&#10;\usepackage{amsmath}&#10;\usepackage{color}&#10;\pagestyle{empty}&#10;\begin{document}&#10;&#10;&#10;\begin{equation*}&#10;\begin{split}&#10;&amp;\frac{1}{Z}\int \mathcal{D}[\psi] O[\psi] e^{-S[\psi]}&#10;\end{split}&#10;\end{equation*}&#10;&#10;\end{document}" title="IguanaTex Bitmap Display">
            <a:extLst>
              <a:ext uri="{FF2B5EF4-FFF2-40B4-BE49-F238E27FC236}">
                <a16:creationId xmlns:a16="http://schemas.microsoft.com/office/drawing/2014/main" id="{4F03D5F4-77B2-B27C-BCA9-5DF6604F383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892" y="1603398"/>
            <a:ext cx="3121066" cy="7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98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83750-5882-DFF0-6AA8-168A3B81C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9CFBE6-707F-4FB4-36C5-0045F07F2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Stochastic estimation of trace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086AED-70A5-5193-4C63-725BEDCB7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Trace: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A8CA095-DB1B-8C13-E8B2-D8015DEEDF7D}"/>
                  </a:ext>
                </a:extLst>
              </p:cNvPr>
              <p:cNvSpPr txBox="1"/>
              <p:nvPr/>
            </p:nvSpPr>
            <p:spPr>
              <a:xfrm>
                <a:off x="430115" y="2400705"/>
                <a:ext cx="3756190" cy="10282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)⟨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)⟩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A8CA095-DB1B-8C13-E8B2-D8015DEED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15" y="2400705"/>
                <a:ext cx="3756190" cy="10282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0F2A7D7B-AE3A-F232-C2CF-8D09A16DA1EF}"/>
              </a:ext>
            </a:extLst>
          </p:cNvPr>
          <p:cNvCxnSpPr>
            <a:cxnSpLocks/>
          </p:cNvCxnSpPr>
          <p:nvPr/>
        </p:nvCxnSpPr>
        <p:spPr>
          <a:xfrm flipH="1">
            <a:off x="3397581" y="3250237"/>
            <a:ext cx="23228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34D7DD21-CA02-0EE3-0BD9-35CE2A1ACA34}"/>
              </a:ext>
            </a:extLst>
          </p:cNvPr>
          <p:cNvCxnSpPr>
            <a:cxnSpLocks/>
          </p:cNvCxnSpPr>
          <p:nvPr/>
        </p:nvCxnSpPr>
        <p:spPr>
          <a:xfrm flipH="1">
            <a:off x="4116967" y="2695530"/>
            <a:ext cx="16034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5EF3A13-A5C4-883F-A46A-74676F2D8B51}"/>
                  </a:ext>
                </a:extLst>
              </p:cNvPr>
              <p:cNvSpPr txBox="1"/>
              <p:nvPr/>
            </p:nvSpPr>
            <p:spPr>
              <a:xfrm>
                <a:off x="5855919" y="3101452"/>
                <a:ext cx="1030154" cy="2902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5EF3A13-A5C4-883F-A46A-74676F2D8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919" y="3101452"/>
                <a:ext cx="1030154" cy="290272"/>
              </a:xfrm>
              <a:prstGeom prst="rect">
                <a:avLst/>
              </a:prstGeom>
              <a:blipFill>
                <a:blip r:embed="rId4"/>
                <a:stretch>
                  <a:fillRect l="-4734" t="-6383" r="-2959" b="-361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4548DBD-3181-9C29-483F-7DFB8862F8A7}"/>
                  </a:ext>
                </a:extLst>
              </p:cNvPr>
              <p:cNvSpPr txBox="1"/>
              <p:nvPr/>
            </p:nvSpPr>
            <p:spPr>
              <a:xfrm>
                <a:off x="5855919" y="2550394"/>
                <a:ext cx="1191288" cy="2902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4548DBD-3181-9C29-483F-7DFB8862F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919" y="2550394"/>
                <a:ext cx="1191288" cy="290272"/>
              </a:xfrm>
              <a:prstGeom prst="rect">
                <a:avLst/>
              </a:prstGeom>
              <a:blipFill>
                <a:blip r:embed="rId5"/>
                <a:stretch>
                  <a:fillRect l="-4103" t="-4167" r="-2564" b="-354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6127922F-A2AE-37D5-B8A5-98107340FDC0}"/>
              </a:ext>
            </a:extLst>
          </p:cNvPr>
          <p:cNvCxnSpPr>
            <a:cxnSpLocks/>
          </p:cNvCxnSpPr>
          <p:nvPr/>
        </p:nvCxnSpPr>
        <p:spPr>
          <a:xfrm flipH="1" flipV="1">
            <a:off x="2604523" y="3391724"/>
            <a:ext cx="2049816" cy="438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9076E042-62DE-82AC-1723-84590CECE034}"/>
              </a:ext>
            </a:extLst>
          </p:cNvPr>
          <p:cNvSpPr txBox="1"/>
          <p:nvPr/>
        </p:nvSpPr>
        <p:spPr>
          <a:xfrm>
            <a:off x="4773477" y="3683330"/>
            <a:ext cx="215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Entire Hilbert space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63B4737-CF60-AB72-DAC3-CE32FAFBA4AC}"/>
                  </a:ext>
                </a:extLst>
              </p:cNvPr>
              <p:cNvSpPr txBox="1"/>
              <p:nvPr/>
            </p:nvSpPr>
            <p:spPr>
              <a:xfrm>
                <a:off x="1309921" y="4520118"/>
                <a:ext cx="19723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≈∑⟨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⟩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63B4737-CF60-AB72-DAC3-CE32FAFBA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921" y="4520118"/>
                <a:ext cx="1972335" cy="276999"/>
              </a:xfrm>
              <a:prstGeom prst="rect">
                <a:avLst/>
              </a:prstGeom>
              <a:blipFill>
                <a:blip r:embed="rId6"/>
                <a:stretch>
                  <a:fillRect l="-2167" t="-2174" r="-1238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FBD19937-6CAD-09A4-3ECC-EE239E76E6BB}"/>
              </a:ext>
            </a:extLst>
          </p:cNvPr>
          <p:cNvCxnSpPr>
            <a:cxnSpLocks/>
          </p:cNvCxnSpPr>
          <p:nvPr/>
        </p:nvCxnSpPr>
        <p:spPr>
          <a:xfrm flipH="1">
            <a:off x="3282256" y="4658617"/>
            <a:ext cx="969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76B8F863-67CB-E696-3A09-46FD116BAD17}"/>
              </a:ext>
            </a:extLst>
          </p:cNvPr>
          <p:cNvSpPr txBox="1"/>
          <p:nvPr/>
        </p:nvSpPr>
        <p:spPr>
          <a:xfrm>
            <a:off x="4186305" y="4466591"/>
            <a:ext cx="755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v: random Gaussian complex vectors, or random Z4 complex vectors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3FAEBE5-013A-931B-A2CE-3CC752CFB301}"/>
              </a:ext>
            </a:extLst>
          </p:cNvPr>
          <p:cNvSpPr txBox="1"/>
          <p:nvPr/>
        </p:nvSpPr>
        <p:spPr>
          <a:xfrm>
            <a:off x="8103924" y="5633529"/>
            <a:ext cx="1486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[2401.04176]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50BE0AED-8971-6309-2B87-9C5CEB251983}"/>
                  </a:ext>
                </a:extLst>
              </p:cNvPr>
              <p:cNvSpPr txBox="1"/>
              <p:nvPr/>
            </p:nvSpPr>
            <p:spPr>
              <a:xfrm>
                <a:off x="3325068" y="5029344"/>
                <a:ext cx="3270832" cy="703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|11…1⟩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50BE0AED-8971-6309-2B87-9C5CEB251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68" y="5029344"/>
                <a:ext cx="3270832" cy="7035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E11F7F85-E45A-B1A8-4F40-0DECA96EEE34}"/>
                  </a:ext>
                </a:extLst>
              </p:cNvPr>
              <p:cNvSpPr txBox="1"/>
              <p:nvPr/>
            </p:nvSpPr>
            <p:spPr>
              <a:xfrm>
                <a:off x="1606701" y="5750381"/>
                <a:ext cx="6095276" cy="391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𝑢𝑛𝑖𝑓𝑜𝑟𝑚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0,2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𝑟𝑎𝑛𝑑𝑜𝑚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𝑛𝑢𝑚𝑏𝑒𝑟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E11F7F85-E45A-B1A8-4F40-0DECA96EE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701" y="5750381"/>
                <a:ext cx="6095276" cy="391646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EC2913E6-F361-8F48-ACB5-75C30B06A564}"/>
                  </a:ext>
                </a:extLst>
              </p:cNvPr>
              <p:cNvSpPr txBox="1"/>
              <p:nvPr/>
            </p:nvSpPr>
            <p:spPr>
              <a:xfrm>
                <a:off x="1774450" y="6117254"/>
                <a:ext cx="6095276" cy="634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EC2913E6-F361-8F48-ACB5-75C30B06A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450" y="6117254"/>
                <a:ext cx="6095276" cy="6347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0B6794-379F-56AC-9826-2204C2CAC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t>20</a:t>
            </a:fld>
            <a:r>
              <a:rPr lang="en-US" altLang="zh-CN" dirty="0"/>
              <a:t> /31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5745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45C5C-CEC0-FE3F-371C-EE541BE83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Massive Thirring model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70064A-F11E-EB2B-908A-50F546F7E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2713"/>
            <a:ext cx="10515600" cy="4351338"/>
          </a:xfrm>
        </p:spPr>
        <p:txBody>
          <a:bodyPr/>
          <a:lstStyle/>
          <a:p>
            <a:r>
              <a:rPr lang="en-US" altLang="zh-CN" dirty="0"/>
              <a:t>Hamiltonian in D=1+1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 descr="\documentclass{article}&#10;\usepackage{amsmath}&#10;\usepackage{color}&#10;\pagestyle{empty}&#10;\begin{document}&#10;&#10;&#10;\begin{equation*}&#10;H=\bar{\psi}\left(i \gamma^{1} \partial_{1}+m\right) \psi-\frac{g^{2}}{4} \bar{\psi} \gamma^{\mu} \psi \bar{\psi} \gamma_{\mu} \psi.&#10;\end{equation*}&#10;&#10;\end{document}" title="IguanaTex Bitmap Display">
            <a:extLst>
              <a:ext uri="{FF2B5EF4-FFF2-40B4-BE49-F238E27FC236}">
                <a16:creationId xmlns:a16="http://schemas.microsoft.com/office/drawing/2014/main" id="{50B40338-559A-2BD5-1A0D-A6B423F6A71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80" y="2336318"/>
            <a:ext cx="5954133" cy="776533"/>
          </a:xfrm>
          <a:prstGeom prst="rect">
            <a:avLst/>
          </a:prstGeom>
        </p:spPr>
      </p:pic>
      <p:pic>
        <p:nvPicPr>
          <p:cNvPr id="7" name="图片 6" descr="\documentclass{article}&#10;\usepackage{amsmath}&#10;\usepackage{color}&#10;\pagestyle{empty}&#10;\begin{document}&#10;&#10;&#10;\begin{equation*}&#10;\bar{\psi}\gamma^{\mu}\psi \to \frac{\beta}{2\pi}\epsilon ^{\mu\nu}\partial _{\nu}\phi&#10;\end{equation*}&#10;&#10;\end{document}" title="IguanaTex Bitmap Display">
            <a:extLst>
              <a:ext uri="{FF2B5EF4-FFF2-40B4-BE49-F238E27FC236}">
                <a16:creationId xmlns:a16="http://schemas.microsoft.com/office/drawing/2014/main" id="{45CF8C18-9942-4D13-6E68-B110F9A4B66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732" y="3489804"/>
            <a:ext cx="2958934" cy="73813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46EF933-D077-5DF8-2D0A-5A052274E87E}"/>
              </a:ext>
            </a:extLst>
          </p:cNvPr>
          <p:cNvSpPr/>
          <p:nvPr/>
        </p:nvSpPr>
        <p:spPr>
          <a:xfrm>
            <a:off x="5169149" y="3674935"/>
            <a:ext cx="308585" cy="4637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A595D5F-CAA2-90DA-19E2-249A1079B22F}"/>
              </a:ext>
            </a:extLst>
          </p:cNvPr>
          <p:cNvSpPr txBox="1"/>
          <p:nvPr/>
        </p:nvSpPr>
        <p:spPr>
          <a:xfrm>
            <a:off x="6000260" y="3745150"/>
            <a:ext cx="4255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 scalar field in sine-Gordon model</a:t>
            </a:r>
            <a:endParaRPr lang="zh-CN" altLang="en-US" dirty="0"/>
          </a:p>
        </p:txBody>
      </p:sp>
      <p:pic>
        <p:nvPicPr>
          <p:cNvPr id="16" name="图片 15" descr="\documentclass{article}&#10;\usepackage{amsmath}&#10;\usepackage{color}&#10;\pagestyle{empty}&#10;\begin{document}&#10;&#10;&#10;\begin{equation*}&#10;N_F=\langle \bar{\psi}\gamma^0\psi\rangle = \int dx \bar{\psi}\gamma^0\psi =\frac{\beta}{2\pi}\int dx \partial _x\phi&#10;\end{equation*}&#10;&#10;\end{document}" title="IguanaTex Bitmap Display">
            <a:extLst>
              <a:ext uri="{FF2B5EF4-FFF2-40B4-BE49-F238E27FC236}">
                <a16:creationId xmlns:a16="http://schemas.microsoft.com/office/drawing/2014/main" id="{D7B9765D-2975-5EB5-805D-298F66E876A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48" y="4541250"/>
            <a:ext cx="6602665" cy="795733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8AC36339-527D-C8B1-2521-0ECBA0F11E8B}"/>
              </a:ext>
            </a:extLst>
          </p:cNvPr>
          <p:cNvSpPr txBox="1"/>
          <p:nvPr/>
        </p:nvSpPr>
        <p:spPr>
          <a:xfrm>
            <a:off x="7215540" y="5357266"/>
            <a:ext cx="2136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Topological charge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1B6212F-ED51-990F-9C0E-3030A428701E}"/>
              </a:ext>
            </a:extLst>
          </p:cNvPr>
          <p:cNvSpPr txBox="1"/>
          <p:nvPr/>
        </p:nvSpPr>
        <p:spPr>
          <a:xfrm>
            <a:off x="1724792" y="5239383"/>
            <a:ext cx="2136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Fermion number</a:t>
            </a:r>
            <a:endParaRPr lang="zh-CN" altLang="en-US" dirty="0"/>
          </a:p>
        </p:txBody>
      </p:sp>
      <p:pic>
        <p:nvPicPr>
          <p:cNvPr id="21" name="图片 20" descr="\documentclass{article}&#10;\usepackage{amsmath}&#10;\usepackage{color}&#10;\pagestyle{empty}&#10;\begin{document}&#10;&#10;&#10;\begin{equation*}&#10;H_{E,M}\to \bar{\psi} \gamma^0 \psi \bar{\psi} \gamma_0 \psi \pm \bar{\psi} \gamma^1 \psi \bar{\psi} \gamma_1 \psi.&#10;\end{equation*}&#10;&#10;\end{document}" title="IguanaTex Bitmap Display">
            <a:extLst>
              <a:ext uri="{FF2B5EF4-FFF2-40B4-BE49-F238E27FC236}">
                <a16:creationId xmlns:a16="http://schemas.microsoft.com/office/drawing/2014/main" id="{4675590B-1817-8624-E611-4F7A02688DF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796" y="1739438"/>
            <a:ext cx="3759551" cy="293030"/>
          </a:xfrm>
          <a:prstGeom prst="rect">
            <a:avLst/>
          </a:prstGeom>
        </p:spPr>
      </p:pic>
      <p:sp>
        <p:nvSpPr>
          <p:cNvPr id="22" name="灯片编号占位符 21">
            <a:extLst>
              <a:ext uri="{FF2B5EF4-FFF2-40B4-BE49-F238E27FC236}">
                <a16:creationId xmlns:a16="http://schemas.microsoft.com/office/drawing/2014/main" id="{B767F3B4-31C8-4D75-893C-70DD0776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t>21</a:t>
            </a:fld>
            <a:r>
              <a:rPr lang="en-US" altLang="zh-CN" dirty="0"/>
              <a:t> /31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A1A2B6A-CD93-F972-2DC1-D4B47DEAA9D5}"/>
              </a:ext>
            </a:extLst>
          </p:cNvPr>
          <p:cNvSpPr txBox="1"/>
          <p:nvPr/>
        </p:nvSpPr>
        <p:spPr>
          <a:xfrm>
            <a:off x="1724792" y="5779221"/>
            <a:ext cx="9189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B050"/>
                </a:solidFill>
              </a:rPr>
              <a:t>interesting at low temperature, with topological phase transition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1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1ADAD9-A795-CE76-D994-093014243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Staggered fermion and Jordan-Wigner representation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9FCDA2-4168-A03C-55AF-340502C59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Standard approach</a:t>
            </a:r>
            <a:endParaRPr lang="zh-CN" altLang="en-US" dirty="0"/>
          </a:p>
        </p:txBody>
      </p:sp>
      <p:pic>
        <p:nvPicPr>
          <p:cNvPr id="5" name="图片 4" descr="\documentclass{article}&#10;\usepackage{amsmath}&#10;\usepackage{color}&#10;\pagestyle{empty}&#10;\begin{document}&#10;&#10;&#10;\begin{equation*}&#10;\begin{split}&#10;a\sum_{h} \bar{\psi}(h) {\rm i} \gamma_{1} \partial_{x} \psi(h)&amp;=&#10;\frac{1}{2 a} \sum_{i=x,y}\left\{\sum_{n}^{N-2}\sigma^i(n) \sigma^i(n+1)&#10;+(-1)^{\frac{N}{2}}\sigma^i(0) \sigma^i(N-1)\prod_{j=1}^{N-2} \sigma^{z}(j)\right\},\\&#10;a \sum_{h} \bar{\psi}(h) \psi(h)&amp;=\sum_{n=0}(-1)^{n} \frac{1+\sigma^{z}(n)}{2},\\&#10;a\sum_{h}\left(\bar{\psi}(h) \gamma_{0} \psi(h)\right)^{2}&#10;&amp;=\frac{1}{a} \sum_{n}\left(\frac{3}{4}+\sigma^{z}(n)+\frac{\sigma^{z}(n) \sigma^{z}(n+1)}{4}\right),\\&#10;a \sum_{h}\left(\bar{\psi}(h) \gamma_{1} \psi(h)\right)^{2}&amp;=-\frac{1}{4 a} \sum_{n}\left(1-\sigma^{z}(n) \sigma^{z}(n+1)\right),\\&#10;a \sum_{h} \bar{\psi}(h) \gamma_{0} \psi(h)&amp;=\sum_{n=0} \frac{1+\sigma^{z}(n)}{2},\\&#10;\end{split}&#10;\end{equation*}&#10;&#10;\end{document}" title="IguanaTex Bitmap Display">
            <a:extLst>
              <a:ext uri="{FF2B5EF4-FFF2-40B4-BE49-F238E27FC236}">
                <a16:creationId xmlns:a16="http://schemas.microsoft.com/office/drawing/2014/main" id="{9FF46D85-BC6E-F37F-7902-1630C26698D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00" y="2476771"/>
            <a:ext cx="9082799" cy="3700192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2CE5DB-29B4-CCD2-10DB-1247C15B3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t>22</a:t>
            </a:fld>
            <a:r>
              <a:rPr lang="en-US" altLang="zh-CN" dirty="0"/>
              <a:t> /31</a:t>
            </a:r>
            <a:endParaRPr lang="zh-CN" altLang="en-US" dirty="0"/>
          </a:p>
        </p:txBody>
      </p:sp>
      <p:pic>
        <p:nvPicPr>
          <p:cNvPr id="4" name="图片 3" descr="\documentclass{article}&#10;\usepackage{amsmath}&#10;\usepackage{color}&#10;\pagestyle{empty}&#10;\begin{document}&#10;&#10;&#10;\begin{equation*}&#10;H=\bar{\psi}\left(i \gamma^{1} \partial_{1}+m\right) \psi-\frac{g^{2}}{4} \bar{\psi} \gamma^{\mu} \psi \bar{\psi} \gamma_{\mu} \psi.&#10;\end{equation*}&#10;&#10;\end{document}" title="IguanaTex Bitmap Display">
            <a:extLst>
              <a:ext uri="{FF2B5EF4-FFF2-40B4-BE49-F238E27FC236}">
                <a16:creationId xmlns:a16="http://schemas.microsoft.com/office/drawing/2014/main" id="{2909458C-F9E6-598C-B226-A2C17E4EE00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772" y="1275215"/>
            <a:ext cx="4615485" cy="6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91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761404-7D19-E760-E2F5-B1E504127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Massive Thirring model and Gross-Neveu model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175918-D3C6-E32B-A941-99613E4A3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2713"/>
            <a:ext cx="10515600" cy="4351338"/>
          </a:xfrm>
        </p:spPr>
        <p:txBody>
          <a:bodyPr/>
          <a:lstStyle/>
          <a:p>
            <a:r>
              <a:rPr lang="en-US" altLang="zh-CN" dirty="0"/>
              <a:t>GN model with contact interaction and chemical potential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Jordan-Wigner</a:t>
            </a:r>
            <a:r>
              <a:rPr lang="zh-CN" altLang="en-US" dirty="0"/>
              <a:t> </a:t>
            </a:r>
            <a:r>
              <a:rPr lang="en-US" altLang="zh-CN" dirty="0"/>
              <a:t>representation,</a:t>
            </a:r>
            <a:r>
              <a:rPr lang="zh-CN" altLang="en-US" dirty="0"/>
              <a:t> </a:t>
            </a:r>
          </a:p>
        </p:txBody>
      </p:sp>
      <p:pic>
        <p:nvPicPr>
          <p:cNvPr id="5" name="图片 4" descr="\documentclass{article}&#10;\usepackage{amsmath}&#10;\usepackage{color}&#10;\pagestyle{empty}&#10;\begin{document}&#10;&#10;&#10;\begin{equation*}&#10;\begin{split}&#10;&amp;H_{GN}(m,g,\mu)=\bar{\psi}\left(i \gamma_{1} \partial_{1}+m\right) \psi&#10;-g(\bar{\psi} \psi)^{2} -\mu \bar{\psi} \gamma_{0} \psi,&#10;\end{split}&#10;\label{eq.2.13}&#10;\end{equation*}&#10;&#10;\end{document}" title="IguanaTex Bitmap Display">
            <a:extLst>
              <a:ext uri="{FF2B5EF4-FFF2-40B4-BE49-F238E27FC236}">
                <a16:creationId xmlns:a16="http://schemas.microsoft.com/office/drawing/2014/main" id="{2E0486D8-4948-49BC-65A0-998D5692060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200" y="2675467"/>
            <a:ext cx="8057600" cy="398933"/>
          </a:xfrm>
          <a:prstGeom prst="rect">
            <a:avLst/>
          </a:prstGeom>
        </p:spPr>
      </p:pic>
      <p:pic>
        <p:nvPicPr>
          <p:cNvPr id="7" name="图片 6" descr="\documentclass{article}&#10;\usepackage{amsmath}&#10;\usepackage{color}&#10;\pagestyle{empty}&#10;\begin{document}&#10;&#10;&#10;\begin{equation*}&#10;\begin{split}&#10;&amp;H_M(m,g)=H_{GN}(m,0,\frac{ag^2}{2}),\\&#10;&amp;H_E(m,g)=H_{GN}(m,\frac{g^2}{2},\frac{ag^2}{2}).\\&#10;\end{split}&#10;\label{eq.2.14}&#10;\end{equation*}&#10;&#10;\end{document}" title="IguanaTex Bitmap Display">
            <a:extLst>
              <a:ext uri="{FF2B5EF4-FFF2-40B4-BE49-F238E27FC236}">
                <a16:creationId xmlns:a16="http://schemas.microsoft.com/office/drawing/2014/main" id="{4EB40DCA-19F8-93F1-B5C4-35E5845F0DD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800" y="3962400"/>
            <a:ext cx="4710400" cy="1687467"/>
          </a:xfrm>
          <a:prstGeom prst="rect">
            <a:avLst/>
          </a:prstGeom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A4924B41-3A7E-F438-E8D8-3DE7A581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t>23</a:t>
            </a:fld>
            <a:r>
              <a:rPr lang="en-US" altLang="zh-CN" dirty="0"/>
              <a:t> /31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9690EF2-EAE4-9727-5703-78EE2C0D35B9}"/>
              </a:ext>
            </a:extLst>
          </p:cNvPr>
          <p:cNvSpPr txBox="1"/>
          <p:nvPr/>
        </p:nvSpPr>
        <p:spPr>
          <a:xfrm>
            <a:off x="1724792" y="5779221"/>
            <a:ext cx="9189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B050"/>
                </a:solidFill>
              </a:rPr>
              <a:t>finite chemical potential -&gt; finite density problem in lattice QCD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9AD4A66-467B-A013-AF67-898785CA6C35}"/>
              </a:ext>
            </a:extLst>
          </p:cNvPr>
          <p:cNvSpPr/>
          <p:nvPr/>
        </p:nvSpPr>
        <p:spPr>
          <a:xfrm>
            <a:off x="8973880" y="2675467"/>
            <a:ext cx="269358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04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734D24-BD89-2B8C-2933-53159D580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Numerical result: 4-qubits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EE10BA-D30B-3545-C9AF-4E8A82F34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HE chiral condensation: </a:t>
            </a:r>
          </a:p>
          <a:p>
            <a:pPr marL="0" indent="0">
              <a:buNone/>
            </a:pPr>
            <a:r>
              <a:rPr lang="en-US" altLang="zh-CN" dirty="0"/>
              <a:t>exact diagonalization (left) vs QMETTS (right, using </a:t>
            </a:r>
            <a:r>
              <a:rPr lang="en-US" altLang="zh-CN" b="1" dirty="0" err="1">
                <a:solidFill>
                  <a:srgbClr val="0070C0"/>
                </a:solidFill>
              </a:rPr>
              <a:t>Qiskit</a:t>
            </a:r>
            <a:r>
              <a:rPr lang="en-US" altLang="zh-CN" dirty="0"/>
              <a:t>)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BD6A994-FB60-CAE7-E3B7-C19514A71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289" y="3183467"/>
            <a:ext cx="4639951" cy="309033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7BF2C19-8F44-6DB4-AFFE-A76F4F855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958" y="3034770"/>
            <a:ext cx="4806025" cy="3433762"/>
          </a:xfrm>
          <a:prstGeom prst="rect">
            <a:avLst/>
          </a:prstGeom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9AA219C8-B1CB-E609-E12B-5902E95C3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t>24</a:t>
            </a:fld>
            <a:r>
              <a:rPr lang="en-US" altLang="zh-CN" dirty="0"/>
              <a:t> /31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1299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2CEF4-A8CB-06AE-BC6F-E79656938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660FA3-8000-169A-A730-CCC96F333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Numerical result: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FC08C5-D708-AC5A-AAF9-5114D4EE0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HM chiral condensation: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AB26E99-FFF8-6815-D27F-EC6C8AA8E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333" y="2522087"/>
            <a:ext cx="5491666" cy="39707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C2F802-CBA4-9D06-A0B4-5DEDA79AD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30" y="2599267"/>
            <a:ext cx="5175730" cy="3893607"/>
          </a:xfrm>
          <a:prstGeom prst="rect">
            <a:avLst/>
          </a:prstGeom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CE730AF4-D7D1-C7F4-F65D-1C57E760C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t>25</a:t>
            </a:fld>
            <a:r>
              <a:rPr lang="en-US" altLang="zh-CN" dirty="0"/>
              <a:t> /31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1523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8872F-AE2C-02EF-B28E-A1D939734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80DDCA-67CA-50AC-2ED4-D55151243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Numerical result: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896B18-8D25-4BCC-E5B0-026C46D86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HE fermion number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F17C2E1-295D-1A4C-C87C-CD8633C42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934" y="2540000"/>
            <a:ext cx="5568925" cy="37719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5E5924D-69E7-1757-63F9-E22802FA8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75" y="2679697"/>
            <a:ext cx="5397500" cy="3419057"/>
          </a:xfrm>
          <a:prstGeom prst="rect">
            <a:avLst/>
          </a:prstGeom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2A244142-6A8B-5620-E837-2F9E3E91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t>26</a:t>
            </a:fld>
            <a:r>
              <a:rPr lang="en-US" altLang="zh-CN" dirty="0"/>
              <a:t> /31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136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33A1B-2EC7-8C90-4027-3E4DD32DE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F80795-FCDE-BC64-1DC9-DC68DD3C3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Numerical result: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78142E-8611-774D-B3D7-724237711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HM fermion number: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7495B35-906D-0597-DF02-027450BA3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834" y="2602112"/>
            <a:ext cx="5377295" cy="39302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F73571A-E49E-2A61-9BCD-C985E99BE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80" y="2837127"/>
            <a:ext cx="5874707" cy="3527953"/>
          </a:xfrm>
          <a:prstGeom prst="rect">
            <a:avLst/>
          </a:prstGeom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8F5F4FEE-863B-49CC-4CEA-2383B8B9D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t>27</a:t>
            </a:fld>
            <a:r>
              <a:rPr lang="en-US" altLang="zh-CN" dirty="0"/>
              <a:t> /31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3811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A70372-6D1B-50A2-8B61-0529C3773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Numerical result: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D6FC13-3619-CD68-EE35-317417059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Low temperature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C1C6AA-4836-201C-CDC7-71A1145BF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pPr/>
              <a:t>28</a:t>
            </a:fld>
            <a:r>
              <a:rPr lang="en-US" altLang="zh-CN" dirty="0"/>
              <a:t>/31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E5CCA87-B740-7CFF-BB20-7BD2C2049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224" y="888993"/>
            <a:ext cx="5710518" cy="537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86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C03DA3-671A-9903-6266-734AF156B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Finite volume effect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8CE375-35A9-5D8F-E336-993E158BA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Beta=1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7253325-A14A-0143-2BCB-200B2A5F9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233" y="1368555"/>
            <a:ext cx="6981368" cy="5489445"/>
          </a:xfrm>
          <a:prstGeom prst="rect">
            <a:avLst/>
          </a:prstGeom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E9686389-2C95-18D6-D30A-E797273D0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t>29</a:t>
            </a:fld>
            <a:r>
              <a:rPr lang="en-US" altLang="zh-CN" dirty="0"/>
              <a:t>/31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060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3048A9-F477-E96F-837F-B56493F20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B9DE38-2D22-7B9D-C83E-417607718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Sign problem in Monte-Carlo simulations (lattice QCD):</a:t>
            </a:r>
          </a:p>
          <a:p>
            <a:endParaRPr lang="en-US" altLang="zh-CN" dirty="0"/>
          </a:p>
          <a:p>
            <a:r>
              <a:rPr lang="en-US" altLang="zh-CN" dirty="0"/>
              <a:t>Finite density (</a:t>
            </a:r>
            <a:r>
              <a:rPr lang="en-US" altLang="zh-CN" dirty="0">
                <a:solidFill>
                  <a:srgbClr val="C00000"/>
                </a:solidFill>
              </a:rPr>
              <a:t>critical endpoint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Rotation frame (even has sign problem with pure gauge action)</a:t>
            </a:r>
          </a:p>
          <a:p>
            <a:r>
              <a:rPr lang="en-US" altLang="zh-CN" dirty="0"/>
              <a:t>Accelerating frame (or expanding universe)</a:t>
            </a:r>
          </a:p>
          <a:p>
            <a:r>
              <a:rPr lang="en-US" altLang="zh-CN" dirty="0"/>
              <a:t>External electric field</a:t>
            </a:r>
          </a:p>
          <a:p>
            <a:r>
              <a:rPr lang="en-US" altLang="zh-CN" dirty="0"/>
              <a:t>…</a:t>
            </a:r>
          </a:p>
          <a:p>
            <a:endParaRPr lang="en-US" altLang="zh-CN" dirty="0"/>
          </a:p>
          <a:p>
            <a:r>
              <a:rPr lang="en-US" altLang="zh-CN" dirty="0"/>
              <a:t>Taylar expansion, Wick-rotation, complex Langevin,</a:t>
            </a:r>
            <a:r>
              <a:rPr lang="zh-CN" altLang="en-US" dirty="0"/>
              <a:t> </a:t>
            </a:r>
            <a:r>
              <a:rPr lang="fr-FR" altLang="zh-CN" dirty="0"/>
              <a:t>Canonical approach(fugacity expansion)</a:t>
            </a:r>
            <a:r>
              <a:rPr lang="en-US" altLang="zh-CN" dirty="0"/>
              <a:t>…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490966-D743-5C7C-CEDA-59DB3DB8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t>3</a:t>
            </a:fld>
            <a:r>
              <a:rPr lang="en-US" altLang="zh-CN" dirty="0"/>
              <a:t>/31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79998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763FFB-D5FE-417A-F784-A63BE9C7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Finite volume effect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1A28B5-DD05-70E7-8913-B4A057B9E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Beta=10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244EC11-AE1C-866C-A526-65C0EBDE8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616" y="1690688"/>
            <a:ext cx="6909785" cy="5036683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CCC399-EDB0-F965-6143-23B469504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t>30</a:t>
            </a:fld>
            <a:r>
              <a:rPr lang="en-US" altLang="zh-CN" dirty="0"/>
              <a:t>/31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07993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109DAB-0553-62CF-E167-24551510A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874D19-7B7C-DA3D-5F56-E5FA36B84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QITEs can be used to reproduce the result of the phase transitions of the massive Thirring model</a:t>
            </a:r>
          </a:p>
          <a:p>
            <a:r>
              <a:rPr lang="en-US" altLang="zh-CN" dirty="0"/>
              <a:t>We are exploring other situations with sign problems such as accelerating frame</a:t>
            </a:r>
          </a:p>
          <a:p>
            <a:endParaRPr lang="en-US" altLang="zh-CN" dirty="0"/>
          </a:p>
          <a:p>
            <a:r>
              <a:rPr lang="en-US" altLang="zh-CN" dirty="0"/>
              <a:t>Thank you very much!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B18396F-5BDB-426B-3A5D-E377BB3E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t>31</a:t>
            </a:fld>
            <a:r>
              <a:rPr lang="en-US" altLang="zh-CN" dirty="0"/>
              <a:t> /31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53507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0D78B1-8509-AB5A-2E4F-D3AFAE10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Backups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8CFE2C-D9FC-BE04-B744-5C4AFB762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5A3544-8CB2-9EE5-D8AD-5EFBE641F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t>32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443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6F757B-1019-C4F4-245C-7592AF8E5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Omitted O(a) terms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87B1A0-4A48-435E-D3A6-EB365864C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To preserve translational </a:t>
            </a:r>
            <a:r>
              <a:rPr lang="en-US" altLang="zh-CN" dirty="0" err="1"/>
              <a:t>invarience</a:t>
            </a:r>
            <a:endParaRPr lang="zh-CN" altLang="en-US" dirty="0"/>
          </a:p>
        </p:txBody>
      </p:sp>
      <p:pic>
        <p:nvPicPr>
          <p:cNvPr id="5" name="图片 4" descr="\documentclass{article}&#10;\usepackage{amsmath}&#10;\usepackage{color}&#10;\pagestyle{empty}&#10;\begin{document}&#10;&#10;&#10;\begin{equation*}&#10;\begin{split}&#10;&amp;\sum _h \bar{\psi}(h)i\gamma _1\partial _x \psi(h)&#10;= -\frac{i}{a^2} \sum _n \left(\chi^{\dagger}(n)\chi (n+1) - \chi ^{\dagger}(n+1)\chi (n)\right),\\&#10;&amp;a\sum _h \bar{\psi}(h) \psi(h) = \sum _{n} (-1)^n \chi^{\dagger} (n)\chi (n),\\&#10;&amp;a\sum _h \bar{\psi}(h) \gamma _0 \psi(h) =\sum _{n} \chi^{\dagger} (n)\chi (n),\\&#10;&amp;a^2\sum _h (\bar{\psi}(h) \psi(h) )^2=&#10;\sum _n \left\{(\chi ^{\dagger}(n)\chi (n))^2-(\chi ^{\dagger}(n)\chi (n)) (\chi ^{\dagger}(n+1)\chi (n+1))\right\},\\&#10;&amp;-a\sum _{even\;n}\left\{(\partial _h\chi^{\dagger}(n))\chi(n)\chi^{\dagger}(n+1)\chi(n+1)&#10;+\chi^{\dagger}(n+2)(\partial _h\chi(n))\chi^{\dagger}(n+1)\chi(n+1)\right\},\\&#10;&amp;a^2\sum _h (\bar{\psi}(h) \gamma _0 \psi(h) )^2=&#10;\sum _n \left((\chi ^{\dagger}(n)\chi (n))^2+(\chi ^{\dagger}(n)\chi (n)) (\chi ^{\dagger}(n+1)\chi (n+1))\right)\\&#10;&amp;+a\sum _{even\;n}\left\{(\partial _h\chi^{\dagger}(n))\chi(n)\chi^{\dagger}(n+1)\chi(n+1)&#10;+\chi^{\dagger}(n+2)(\partial _h\chi(n))\chi^{\dagger}(n+1)\chi(n+1)\right\},\\&#10;&amp;a^2\sum _h (\bar{\psi}(h) \gamma _1 \psi(h) )^2=&#10;\frac{1}{2}\sum _n \left(\chi^{\dagger}(n)\chi (n+1)+\chi^{\dagger} (n+1)\chi (n)\right)^2\\&#10;&amp;-\frac{a}{2}\sum _{even\;n}\left((\partial _h \chi^{\dagger}(n))\chi (n+1)\chi ^{\dagger}(n)\chi (n+1)&#10; +\chi ^{\dagger}(n+2)\chi (n+1)(\partial _h\chi ^{\dagger}(n))\chi (n+1)\right.\\&#10;&amp;\left.+\chi^{\dagger}(n+1)(\partial _h \chi (n))\chi ^{\dagger}(n)\chi (n+1)&#10;+\chi ^{\dagger}(n+1)\chi (n+2)\chi ^{\dagger}(n+1)(\partial _h \chi (n))\right)\\&#10;&amp;-\frac{a}{2}\sum _{even\;n}\left\{(\partial _h\chi^{\dagger}(n))\chi (n+1)\chi ^{\dagger}(n)\chi (n+1)&#10;+\chi ^{\dagger}(n+1)\chi (n+2)\chi ^{\dagger}(n+1)(\partial _h \chi (n))\right.\\&#10;&amp;\left.+\chi^{\dagger}(n+1)(\partial _h \chi (n))\chi ^{\dagger}(n)\chi (n+1)&#10;+\chi ^{\dagger}(n+1)\chi (n+2)(\partial _h \chi ^{\dagger}(n))\chi (n+1)\right\}.\\&#10;\end{split}&#10;\end{equation*}&#10;&#10;\end{document}" title="IguanaTex Bitmap Display">
            <a:extLst>
              <a:ext uri="{FF2B5EF4-FFF2-40B4-BE49-F238E27FC236}">
                <a16:creationId xmlns:a16="http://schemas.microsoft.com/office/drawing/2014/main" id="{B09273D5-A2FD-9322-7F59-03342E607B0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07" y="2463798"/>
            <a:ext cx="4951259" cy="411428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C78C665B-0E31-5236-A6EC-A52E5583E832}"/>
              </a:ext>
            </a:extLst>
          </p:cNvPr>
          <p:cNvSpPr/>
          <p:nvPr/>
        </p:nvSpPr>
        <p:spPr>
          <a:xfrm>
            <a:off x="1126067" y="3894667"/>
            <a:ext cx="5046133" cy="37253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A880B64A-221F-7398-DBB6-D3C099AF1936}"/>
              </a:ext>
            </a:extLst>
          </p:cNvPr>
          <p:cNvSpPr/>
          <p:nvPr/>
        </p:nvSpPr>
        <p:spPr>
          <a:xfrm>
            <a:off x="1126066" y="4654816"/>
            <a:ext cx="5046133" cy="37253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46A9B730-D3DA-F388-1654-37206AEBE400}"/>
              </a:ext>
            </a:extLst>
          </p:cNvPr>
          <p:cNvSpPr/>
          <p:nvPr/>
        </p:nvSpPr>
        <p:spPr>
          <a:xfrm>
            <a:off x="1147233" y="5404648"/>
            <a:ext cx="5046133" cy="37253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385B5963-56E0-4162-73A8-E9EE4767C2E2}"/>
              </a:ext>
            </a:extLst>
          </p:cNvPr>
          <p:cNvSpPr/>
          <p:nvPr/>
        </p:nvSpPr>
        <p:spPr>
          <a:xfrm>
            <a:off x="1081617" y="6011333"/>
            <a:ext cx="5122332" cy="60113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5E6A45AB-D25F-CB0F-4DDB-032D9E2F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t>33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3332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301D22-1692-6803-E6C9-07EF64F3F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Wick rotation, an example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7BBA0E-9FE4-4557-3B56-BB696FA17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integration of y is highly oscillated, so integrate over x first, using Gaussian integration</a:t>
            </a:r>
            <a:endParaRPr lang="zh-CN" altLang="en-US" dirty="0"/>
          </a:p>
        </p:txBody>
      </p:sp>
      <p:pic>
        <p:nvPicPr>
          <p:cNvPr id="55" name="图片 54" descr="\documentclass{article}&#10;\usepackage{amsmath}&#10;\usepackage{color}&#10;\pagestyle{empty}&#10;\begin{document}&#10;&#10;&#10;\begin{equation*}&#10;\begin{split}&#10;&amp;\int _{0}^{\infty}dx\int _0^{\infty}dy x\exp(-x^2)\sin(2xy)\\&#10;&amp;=\frac{1}{2}\int _{-\infty}^{\infty}dx\int _0^{\infty}dy x\exp(-x^2)\sin(2xy)\\&#10;&amp;=-\frac{1}{2}{\rm Im}\left[\int _{-\infty}^{\infty}dx\int _0^{\infty}dy x\exp(-x^2-2ixy)\right]\\&#10;&amp;=\frac{\sqrt{\pi}}{4}&#10;\end{split}&#10;\end{equation*}&#10;&#10;\end{document}" title="IguanaTex Bitmap Display">
            <a:extLst>
              <a:ext uri="{FF2B5EF4-FFF2-40B4-BE49-F238E27FC236}">
                <a16:creationId xmlns:a16="http://schemas.microsoft.com/office/drawing/2014/main" id="{A1431A08-255B-8117-DD92-A86B61B343B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97744"/>
            <a:ext cx="4563727" cy="2494607"/>
          </a:xfrm>
          <a:prstGeom prst="rect">
            <a:avLst/>
          </a:prstGeom>
        </p:spPr>
      </p:pic>
      <p:pic>
        <p:nvPicPr>
          <p:cNvPr id="57" name="图片 56" descr="\documentclass{article}&#10;\usepackage{amsmath}&#10;\usepackage{color}&#10;\pagestyle{empty}&#10;\begin{document}&#10;&#10;&#10;\begin{equation*}&#10;\begin{split}&#10;&amp;\int _{-\infty}^{\infty}dx\int _0^{\infty}dy x\exp(-x^2-2ixy)\\&#10;&amp;=\int _{-\infty}^{\infty}dx\int _0^{\infty}dy x\exp(-(x+iy)^2-y^2)\\&#10;&amp;=\int _{-\infty}^{\infty}dx'\int _0^{\infty}dy x'\exp(-{x'}^2-y^2)-iy\int _{-\infty}^{\infty}dx\int _0^{\infty}dy \exp(-{x'}^2-y^2)\\&#10;&amp;=-i\sqrt{\pi}\int _0^{\infty}dy y e^{-y^2}\\&#10;&amp;=-\frac{i}{2}\sqrt{\pi}&#10;\end{split}&#10;\end{equation*}&#10;&#10;\end{document}" title="IguanaTex Bitmap Display">
            <a:extLst>
              <a:ext uri="{FF2B5EF4-FFF2-40B4-BE49-F238E27FC236}">
                <a16:creationId xmlns:a16="http://schemas.microsoft.com/office/drawing/2014/main" id="{5C38122C-A13C-F7E9-EF97-542BD4185BD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679" y="3097744"/>
            <a:ext cx="5274098" cy="2249759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CED470AF-B417-5EDF-A63D-20635DD949EA}"/>
              </a:ext>
            </a:extLst>
          </p:cNvPr>
          <p:cNvSpPr/>
          <p:nvPr/>
        </p:nvSpPr>
        <p:spPr>
          <a:xfrm>
            <a:off x="3473043" y="3133288"/>
            <a:ext cx="918594" cy="4865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CE99B2E-1989-09F2-8770-BDD3B94DF004}"/>
              </a:ext>
            </a:extLst>
          </p:cNvPr>
          <p:cNvSpPr/>
          <p:nvPr/>
        </p:nvSpPr>
        <p:spPr>
          <a:xfrm>
            <a:off x="1807828" y="4353886"/>
            <a:ext cx="3674378" cy="6920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B8048879-7908-A2E3-1B42-ED707273752A}"/>
              </a:ext>
            </a:extLst>
          </p:cNvPr>
          <p:cNvCxnSpPr>
            <a:cxnSpLocks/>
          </p:cNvCxnSpPr>
          <p:nvPr/>
        </p:nvCxnSpPr>
        <p:spPr>
          <a:xfrm flipH="1">
            <a:off x="5729681" y="4295553"/>
            <a:ext cx="841240" cy="289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33F0943-2779-2F2F-3E00-16F9E87AC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t>34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50713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983417-C1C1-1A6E-5955-05EE65E7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Wick rotation, an example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75B8EB-AC4C-8710-B45D-8EED4DD19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using</a:t>
            </a:r>
          </a:p>
          <a:p>
            <a:endParaRPr lang="en-US" altLang="zh-CN" dirty="0"/>
          </a:p>
          <a:p>
            <a:r>
              <a:rPr lang="en-US" altLang="zh-CN" dirty="0"/>
              <a:t>Then</a:t>
            </a:r>
            <a:endParaRPr lang="zh-CN" altLang="en-US" dirty="0"/>
          </a:p>
        </p:txBody>
      </p:sp>
      <p:pic>
        <p:nvPicPr>
          <p:cNvPr id="34" name="图片 33" descr="\documentclass{article}&#10;\usepackage{amsmath}&#10;\usepackage{color}&#10;\pagestyle{empty}&#10;\begin{document}&#10;&#10;&#10;\begin{equation*}&#10;\begin{split}&#10;&amp;\int _{0}^{\infty}dx\int _0^{\infty}dy x\exp(-x^2-(2ix+\epsilon)y)\\&#10;&amp;=\int _{-\infty}^{0}dxx\frac{1}{2ix}e^{-x^2}\\&#10;&amp;=-\frac{i}{4}\sqrt{\pi}&#10;\end{split}&#10;\end{equation*}&#10;&#10;\end{document}" title="IguanaTex Bitmap Display">
            <a:extLst>
              <a:ext uri="{FF2B5EF4-FFF2-40B4-BE49-F238E27FC236}">
                <a16:creationId xmlns:a16="http://schemas.microsoft.com/office/drawing/2014/main" id="{110327B9-277A-38B7-E0F1-BC1BED02AE4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217" y="3019772"/>
            <a:ext cx="4635179" cy="2157695"/>
          </a:xfrm>
          <a:prstGeom prst="rect">
            <a:avLst/>
          </a:prstGeom>
        </p:spPr>
      </p:pic>
      <p:pic>
        <p:nvPicPr>
          <p:cNvPr id="11" name="图片 10" descr="\documentclass{article}&#10;\usepackage{amsmath}&#10;\usepackage{color}&#10;\pagestyle{empty}&#10;\begin{document}&#10;&#10;&#10;\begin{equation*}&#10;\begin{split}&#10;&amp;\int _0^{\infty}dy \exp(-2axy)=\frac{1}{2ax}&#10;\end{split}&#10;\end{equation*}&#10;&#10;\end{document}" title="IguanaTex Bitmap Display">
            <a:extLst>
              <a:ext uri="{FF2B5EF4-FFF2-40B4-BE49-F238E27FC236}">
                <a16:creationId xmlns:a16="http://schemas.microsoft.com/office/drawing/2014/main" id="{92182A16-767C-8D6A-C8B3-CED085DCB71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402" y="1794991"/>
            <a:ext cx="4051204" cy="834133"/>
          </a:xfrm>
          <a:prstGeom prst="rect">
            <a:avLst/>
          </a:prstGeom>
        </p:spPr>
      </p:pic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E28D092B-833E-F876-13F2-7948375879A9}"/>
              </a:ext>
            </a:extLst>
          </p:cNvPr>
          <p:cNvCxnSpPr>
            <a:cxnSpLocks/>
          </p:cNvCxnSpPr>
          <p:nvPr/>
        </p:nvCxnSpPr>
        <p:spPr>
          <a:xfrm flipH="1">
            <a:off x="8212822" y="1690688"/>
            <a:ext cx="1459684" cy="490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2E9774CB-143B-58DD-0D45-F2235F386579}"/>
              </a:ext>
            </a:extLst>
          </p:cNvPr>
          <p:cNvSpPr txBox="1"/>
          <p:nvPr/>
        </p:nvSpPr>
        <p:spPr>
          <a:xfrm>
            <a:off x="9802536" y="1312877"/>
            <a:ext cx="1916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Rotate y to real axis to integrate</a:t>
            </a: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13EF2524-A9A5-A052-9B3A-46C281D3C61E}"/>
              </a:ext>
            </a:extLst>
          </p:cNvPr>
          <p:cNvCxnSpPr/>
          <p:nvPr/>
        </p:nvCxnSpPr>
        <p:spPr>
          <a:xfrm flipH="1" flipV="1">
            <a:off x="7885651" y="2701255"/>
            <a:ext cx="1728132" cy="893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 descr="\documentclass{article}&#10;\usepackage{amsmath}&#10;\usepackage{color}&#10;\pagestyle{empty}&#10;\begin{document}&#10;&#10;&#10;\begin{equation*}&#10;\begin{split}&#10;&amp;{\rm Re}[2ax]&gt;0&#10;\end{split}&#10;\end{equation*}&#10;&#10;\end{document}" title="IguanaTex Bitmap Display">
            <a:extLst>
              <a:ext uri="{FF2B5EF4-FFF2-40B4-BE49-F238E27FC236}">
                <a16:creationId xmlns:a16="http://schemas.microsoft.com/office/drawing/2014/main" id="{9F8E9C4E-B4FB-EEEA-A5E9-5CF9D7BC412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007" y="3779241"/>
            <a:ext cx="1806933" cy="356267"/>
          </a:xfrm>
          <a:prstGeom prst="rect">
            <a:avLst/>
          </a:prstGeom>
        </p:spPr>
      </p:pic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0E7EC6A8-B296-A149-E829-FB558ED1AAC8}"/>
              </a:ext>
            </a:extLst>
          </p:cNvPr>
          <p:cNvCxnSpPr/>
          <p:nvPr/>
        </p:nvCxnSpPr>
        <p:spPr>
          <a:xfrm flipH="1" flipV="1">
            <a:off x="7373923" y="2801923"/>
            <a:ext cx="1094763" cy="3045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0F911039-0BEB-23D8-1416-2C43B1A1290C}"/>
              </a:ext>
            </a:extLst>
          </p:cNvPr>
          <p:cNvSpPr txBox="1"/>
          <p:nvPr/>
        </p:nvSpPr>
        <p:spPr>
          <a:xfrm>
            <a:off x="8212822" y="6098796"/>
            <a:ext cx="3544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Assumption: analytic function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FC4E778-8047-694F-7D3B-6F12C6F3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t>35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31439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CAE713-3252-C723-4208-70CA0EB43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Wick rotation, an example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D91016-7274-DB06-32E5-CDFE0F057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It is not just a change of integrate variable</a:t>
            </a:r>
          </a:p>
          <a:p>
            <a:r>
              <a:rPr lang="en-US" altLang="zh-CN" dirty="0"/>
              <a:t>Now it can be numerically integrated</a:t>
            </a:r>
            <a:endParaRPr lang="zh-CN" altLang="en-US" dirty="0"/>
          </a:p>
        </p:txBody>
      </p:sp>
      <p:pic>
        <p:nvPicPr>
          <p:cNvPr id="27" name="图片 26" descr="\documentclass{article}&#10;\usepackage{amsmath}&#10;\usepackage{color}&#10;\pagestyle{empty}&#10;\begin{document}&#10;&#10;&#10;\begin{equation*}&#10;\begin{split}&#10;&amp;result=-{\rm Im}\left[f(i)\right]\\&#10;&amp;f(a)=\int _{0}^{\infty}dx\int _0^{\infty}dy x\exp(-x^2-2axy)\\&#10;&amp;\approx \int _{0}^{100}dx\int _0^{100}dy x\exp(-x^2-2axy)\\&#10;\end{split}&#10;\end{equation*}&#10;&#10;\end{document}" title="IguanaTex Bitmap Display">
            <a:extLst>
              <a:ext uri="{FF2B5EF4-FFF2-40B4-BE49-F238E27FC236}">
                <a16:creationId xmlns:a16="http://schemas.microsoft.com/office/drawing/2014/main" id="{A5FE7AA0-E8F3-0875-44A3-779D98FA3F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101" y="2971884"/>
            <a:ext cx="4139099" cy="1579559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CC2822A0-3546-DD6E-EB78-77F0E31792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15681" y="1332482"/>
            <a:ext cx="4010764" cy="3260309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42119A40-ECE5-E41E-35E5-7FDAFDBBF6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92635" y="4551443"/>
            <a:ext cx="3333226" cy="2034657"/>
          </a:xfrm>
          <a:prstGeom prst="rect">
            <a:avLst/>
          </a:prstGeom>
        </p:spPr>
      </p:pic>
      <p:pic>
        <p:nvPicPr>
          <p:cNvPr id="19" name="图片 18" descr="\documentclass{article}&#10;\usepackage{amsmath}&#10;\usepackage{color}&#10;\pagestyle{empty}&#10;\begin{document}&#10;&#10;&#10;\begin{equation*}&#10;\begin{split}&#10;&amp;f(a)\approx \frac{0.423878}{a}&#10;\end{split}&#10;\end{equation*}&#10;&#10;\end{document}" title="IguanaTex Bitmap Display">
            <a:extLst>
              <a:ext uri="{FF2B5EF4-FFF2-40B4-BE49-F238E27FC236}">
                <a16:creationId xmlns:a16="http://schemas.microsoft.com/office/drawing/2014/main" id="{4FE38880-76B6-E004-4CAA-8A2AC6B4C2C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10" y="5453118"/>
            <a:ext cx="1689104" cy="489367"/>
          </a:xfrm>
          <a:prstGeom prst="rect">
            <a:avLst/>
          </a:prstGeom>
        </p:spPr>
      </p:pic>
      <p:pic>
        <p:nvPicPr>
          <p:cNvPr id="22" name="图片 21" descr="\documentclass{article}&#10;\usepackage{amsmath}&#10;\usepackage{color}&#10;\pagestyle{empty}&#10;\begin{document}&#10;&#10;&#10;\begin{equation*}&#10;\begin{split}&#10;&amp;-{\rm Im}\left[f(i)\right]\approx 0.423878\\&#10;&amp;\frac{\sqrt{\pi}}{4}=0.443113\\&#10;\end{split}&#10;\end{equation*}&#10;&#10;\end{document}" title="IguanaTex Bitmap Display">
            <a:extLst>
              <a:ext uri="{FF2B5EF4-FFF2-40B4-BE49-F238E27FC236}">
                <a16:creationId xmlns:a16="http://schemas.microsoft.com/office/drawing/2014/main" id="{64C57B1E-D703-AE97-A3AC-7B753B0FB49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407" y="5453118"/>
            <a:ext cx="2336331" cy="875407"/>
          </a:xfrm>
          <a:prstGeom prst="rect">
            <a:avLst/>
          </a:prstGeom>
        </p:spPr>
      </p:pic>
      <p:sp>
        <p:nvSpPr>
          <p:cNvPr id="25" name="箭头: 右 24">
            <a:extLst>
              <a:ext uri="{FF2B5EF4-FFF2-40B4-BE49-F238E27FC236}">
                <a16:creationId xmlns:a16="http://schemas.microsoft.com/office/drawing/2014/main" id="{CFDEBC5A-9C0A-63F6-F9F2-DDDF3F10C8AF}"/>
              </a:ext>
            </a:extLst>
          </p:cNvPr>
          <p:cNvSpPr/>
          <p:nvPr/>
        </p:nvSpPr>
        <p:spPr>
          <a:xfrm>
            <a:off x="6832833" y="5697801"/>
            <a:ext cx="1006679" cy="2446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DE4ADEE6-A489-E87D-E4DA-EC3558D85189}"/>
              </a:ext>
            </a:extLst>
          </p:cNvPr>
          <p:cNvCxnSpPr/>
          <p:nvPr/>
        </p:nvCxnSpPr>
        <p:spPr>
          <a:xfrm flipH="1">
            <a:off x="9123028" y="1027906"/>
            <a:ext cx="71306" cy="511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5AA6ACD5-34D8-B923-EC9E-44A82A97AD1A}"/>
              </a:ext>
            </a:extLst>
          </p:cNvPr>
          <p:cNvSpPr txBox="1"/>
          <p:nvPr/>
        </p:nvSpPr>
        <p:spPr>
          <a:xfrm>
            <a:off x="8900719" y="365125"/>
            <a:ext cx="2520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An example of integrand with a=1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0FC5E0-B14B-6DEF-9DF0-8FBE62B3F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t>36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31426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8B684B-2DBB-2D7E-A308-9D3726593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E8DBCF-EA9C-0F8F-C29E-9C3161A24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There is an omitted term?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Note that Hamiltonian participate in this form: [H, …]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The numbers in the absolute commutate with all Pauli matrices, does not contribute to x.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B61C4B-DA41-1E90-171D-F936AA727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pPr/>
              <a:t>37</a:t>
            </a:fld>
            <a:r>
              <a:rPr lang="en-US" altLang="zh-CN"/>
              <a:t>/20</a:t>
            </a:r>
            <a:endParaRPr lang="zh-CN" altLang="en-US" dirty="0"/>
          </a:p>
        </p:txBody>
      </p:sp>
      <p:pic>
        <p:nvPicPr>
          <p:cNvPr id="5" name="图片 4" descr="\documentclass{article}&#10;\usepackage{amsmath}&#10;\usepackage{color}&#10;\pagestyle{empty}&#10;\begin{document}&#10;&#10;&#10;\begin{equation*}&#10;\begin{split}&#10;&amp;\left|\frac{1}{\sqrt{C(\Delta \beta)}}e^{-\Delta \beta H}|\Phi\rangle - e^{{\rm i}\Delta\beta A}|\Phi\rangle\right|^2=\Delta \beta ^2\left|-H\frac{1}{\sqrt{C(\Delta \beta)}}|\Phi\rangle - {\rm i}A|\Phi\rangle\right|^2 + \mathcal{O}(\Delta \beta ^3)&#10;\end{split}&#10;\end{equation*}&#10;&#10;\end{document}" title="IguanaTex Bitmap Display">
            <a:extLst>
              <a:ext uri="{FF2B5EF4-FFF2-40B4-BE49-F238E27FC236}">
                <a16:creationId xmlns:a16="http://schemas.microsoft.com/office/drawing/2014/main" id="{56302732-9426-F64C-1317-7DB9088D96A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1" y="2778626"/>
            <a:ext cx="7731560" cy="719526"/>
          </a:xfrm>
          <a:prstGeom prst="rect">
            <a:avLst/>
          </a:prstGeom>
        </p:spPr>
      </p:pic>
      <p:pic>
        <p:nvPicPr>
          <p:cNvPr id="6" name="图片 5" descr="\documentclass{article}&#10;\usepackage{amsmath}&#10;\usepackage{color}&#10;\pagestyle{empty}&#10;\begin{document}&#10;&#10;&#10;\begin{equation*}&#10;\begin{split}&#10;&amp;\sum _{j}\left(\langle \Phi| \sigma _i\sigma _j+\sigma _j\sigma _i|\Phi\rangle\right) \times x_j=\frac{{\rm i}}{\sqrt{C}}\langle \Phi| H\sigma _i-\sigma _i H|\Phi\rangle&#10;\end{split}&#10;\end{equation*}&#10;&#10;\end{document}" title="IguanaTex Bitmap Display">
            <a:extLst>
              <a:ext uri="{FF2B5EF4-FFF2-40B4-BE49-F238E27FC236}">
                <a16:creationId xmlns:a16="http://schemas.microsoft.com/office/drawing/2014/main" id="{9BEAC644-24AD-2D8F-B88A-A9DE079D628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929" y="4245083"/>
            <a:ext cx="5120941" cy="592474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7E2E9B33-0A9C-BB19-F2FD-A2CA36601C73}"/>
              </a:ext>
            </a:extLst>
          </p:cNvPr>
          <p:cNvCxnSpPr/>
          <p:nvPr/>
        </p:nvCxnSpPr>
        <p:spPr>
          <a:xfrm flipH="1" flipV="1">
            <a:off x="4474633" y="3547533"/>
            <a:ext cx="491067" cy="1545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0712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734693-AA1B-04FE-04BF-B5B3D6560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Hamiltonian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877B46-AED1-B259-F1DF-01FB750DC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38553C-9D15-0E5C-E637-06FCA290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pPr/>
              <a:t>38</a:t>
            </a:fld>
            <a:r>
              <a:rPr lang="en-US" altLang="zh-CN"/>
              <a:t>/20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3FAE713-6C99-E886-E68E-44B4C9AA2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000" y="1825624"/>
            <a:ext cx="5012001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405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2CD986-715F-0FF0-1314-C22E169FD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Staggered fermion in 1+1 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0CEAC2-06B3-4827-38B5-7025B262E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1652BF-6BAE-0069-CE4A-B7D5B1C3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pPr/>
              <a:t>39</a:t>
            </a:fld>
            <a:r>
              <a:rPr lang="en-US" altLang="zh-CN"/>
              <a:t>/20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F9E7D68-AADC-086C-C062-CF656A22F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078" y="2596116"/>
            <a:ext cx="6451416" cy="332976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F5032DA-EE55-37B8-C773-1E9DC6B4B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99" y="3147237"/>
            <a:ext cx="4131973" cy="168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96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9FE2D8-E1F7-5F6F-6118-9F0D5D304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156B04-2D7A-A017-A54C-1DB041DBA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Translate the problem into a physics problem</a:t>
            </a:r>
            <a:endParaRPr lang="zh-CN" altLang="en-US" dirty="0"/>
          </a:p>
        </p:txBody>
      </p:sp>
      <p:pic>
        <p:nvPicPr>
          <p:cNvPr id="4" name="Picture 2" descr="maze game with animals and plants, coloring page for children, help the ...">
            <a:extLst>
              <a:ext uri="{FF2B5EF4-FFF2-40B4-BE49-F238E27FC236}">
                <a16:creationId xmlns:a16="http://schemas.microsoft.com/office/drawing/2014/main" id="{6D54D144-EC70-8157-3AFD-40889C8D7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863" y="2363618"/>
            <a:ext cx="2792001" cy="27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肥皂和沐浴露究竟哪一个对皮肤更好？ - 知乎">
            <a:extLst>
              <a:ext uri="{FF2B5EF4-FFF2-40B4-BE49-F238E27FC236}">
                <a16:creationId xmlns:a16="http://schemas.microsoft.com/office/drawing/2014/main" id="{B31F22A3-329F-9AFA-644C-F25A91BEC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640" y="2490973"/>
            <a:ext cx="4159497" cy="253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6125F6-DA83-91B3-870F-4B0C04DC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t>4</a:t>
            </a:fld>
            <a:r>
              <a:rPr lang="en-US" altLang="zh-CN" dirty="0"/>
              <a:t> /31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1076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63EE50-7EFA-B0F2-6F39-D16ED839B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0D0AEF-B281-E7EA-1A1F-0E9DD97DB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Large data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AA25B3E-F01D-2C71-EFA8-D0ADAFB1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pPr/>
              <a:t>5</a:t>
            </a:fld>
            <a:r>
              <a:rPr lang="en-US" altLang="zh-CN" dirty="0"/>
              <a:t>/31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3636C2B-6AED-F764-149B-4CFBB751D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09" y="4911552"/>
            <a:ext cx="4161376" cy="86846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3913DE2-B4FD-852F-1EDC-BF0565E9D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283" y="2289524"/>
            <a:ext cx="4425717" cy="167121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4FBDBDC-4EA2-7CD8-7883-5F8CBE4BC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26" y="2694790"/>
            <a:ext cx="7333395" cy="82439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A6D54BF-D0D7-B5CC-1166-7FCC9050CFD5}"/>
              </a:ext>
            </a:extLst>
          </p:cNvPr>
          <p:cNvSpPr txBox="1"/>
          <p:nvPr/>
        </p:nvSpPr>
        <p:spPr>
          <a:xfrm>
            <a:off x="4957894" y="4689446"/>
            <a:ext cx="67866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total amplitude data (where complex numbers are treated as two single-precision floating-point numbers) storable by the </a:t>
            </a:r>
            <a:r>
              <a:rPr lang="en-US" altLang="zh-CN" dirty="0" err="1"/>
              <a:t>Zuchongzhi</a:t>
            </a:r>
            <a:r>
              <a:rPr lang="en-US" altLang="zh-CN" dirty="0"/>
              <a:t> 3 quantum computer would require so many </a:t>
            </a:r>
            <a:r>
              <a:rPr lang="en-US" altLang="zh-CN" b="1" dirty="0"/>
              <a:t>3.5-inch 5TB</a:t>
            </a:r>
            <a:r>
              <a:rPr lang="en-US" altLang="zh-CN" dirty="0"/>
              <a:t> mechanical hard drives that, if laid out across the Earth's surface, they would form a layer </a:t>
            </a:r>
            <a:r>
              <a:rPr lang="en-US" altLang="zh-CN" b="1" dirty="0">
                <a:solidFill>
                  <a:srgbClr val="FF0000"/>
                </a:solidFill>
              </a:rPr>
              <a:t>50 meters </a:t>
            </a:r>
            <a:r>
              <a:rPr lang="en-US" altLang="zh-CN" dirty="0"/>
              <a:t>thick.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9552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263698-11DD-AFF4-51B7-738DD5C8E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QMETTS (QITE) for finite temperature problem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DB03C2-5904-3244-2AED-05AF8DAAC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345"/>
            <a:ext cx="10515600" cy="4351338"/>
          </a:xfrm>
        </p:spPr>
        <p:txBody>
          <a:bodyPr/>
          <a:lstStyle/>
          <a:p>
            <a:r>
              <a:rPr lang="en-US" altLang="zh-CN" dirty="0"/>
              <a:t>Finite temperature in quantum simulation:</a:t>
            </a:r>
          </a:p>
          <a:p>
            <a:pPr marL="0" indent="0">
              <a:buNone/>
            </a:pPr>
            <a:r>
              <a:rPr lang="en-US" altLang="zh-CN" sz="1800" dirty="0"/>
              <a:t>quantum imaginary time evolution (QITE) [1901.07653]</a:t>
            </a:r>
          </a:p>
          <a:p>
            <a:pPr marL="0" indent="0">
              <a:buNone/>
            </a:pPr>
            <a:r>
              <a:rPr lang="en-US" altLang="zh-CN" sz="1800" dirty="0"/>
              <a:t>quantum minimally entangled typical thermal states (QMETTS) [2112.03944]</a:t>
            </a:r>
          </a:p>
          <a:p>
            <a:r>
              <a:rPr lang="en-US" altLang="zh-CN" dirty="0"/>
              <a:t>pure state vs mixed state</a:t>
            </a:r>
          </a:p>
          <a:p>
            <a:endParaRPr lang="en-US" altLang="zh-CN" dirty="0"/>
          </a:p>
          <a:p>
            <a:r>
              <a:rPr lang="en-US" altLang="zh-CN" dirty="0">
                <a:solidFill>
                  <a:srgbClr val="C00000"/>
                </a:solidFill>
              </a:rPr>
              <a:t>A</a:t>
            </a:r>
            <a:r>
              <a:rPr lang="en-US" altLang="zh-CN" dirty="0"/>
              <a:t>: some Hermitian matrix: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72A5472-5EF5-968B-EBFD-B8CAA67818C1}"/>
                  </a:ext>
                </a:extLst>
              </p:cNvPr>
              <p:cNvSpPr txBox="1"/>
              <p:nvPr/>
            </p:nvSpPr>
            <p:spPr>
              <a:xfrm>
                <a:off x="5425729" y="3657598"/>
                <a:ext cx="4192255" cy="966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rad>
                            </m:den>
                          </m:f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72A5472-5EF5-968B-EBFD-B8CAA6781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729" y="3657598"/>
                <a:ext cx="4192255" cy="966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67D3249-2BFA-24A7-3853-C12D1D902292}"/>
                  </a:ext>
                </a:extLst>
              </p:cNvPr>
              <p:cNvSpPr txBox="1"/>
              <p:nvPr/>
            </p:nvSpPr>
            <p:spPr>
              <a:xfrm>
                <a:off x="3475586" y="4997644"/>
                <a:ext cx="4804348" cy="4863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8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sup>
                      </m:s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67D3249-2BFA-24A7-3853-C12D1D902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586" y="4997644"/>
                <a:ext cx="4804348" cy="486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65AC7E0-154C-3231-2176-3C1A87095631}"/>
                  </a:ext>
                </a:extLst>
              </p:cNvPr>
              <p:cNvSpPr txBox="1"/>
              <p:nvPr/>
            </p:nvSpPr>
            <p:spPr>
              <a:xfrm>
                <a:off x="2411125" y="5666701"/>
                <a:ext cx="7206859" cy="4850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=(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=⊗∏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65AC7E0-154C-3231-2176-3C1A87095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125" y="5666701"/>
                <a:ext cx="7206859" cy="4850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D431B8E-D271-21B2-2F3A-F5B0268F55B4}"/>
                  </a:ext>
                </a:extLst>
              </p:cNvPr>
              <p:cNvSpPr txBox="1"/>
              <p:nvPr/>
            </p:nvSpPr>
            <p:spPr>
              <a:xfrm>
                <a:off x="6096000" y="6207683"/>
                <a:ext cx="3834197" cy="6682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1,2,3,4</m:t>
                          </m:r>
                        </m:sub>
                      </m:sSub>
                      <m:d>
                        <m:d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𝐼𝑑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),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D431B8E-D271-21B2-2F3A-F5B0268F5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6207683"/>
                <a:ext cx="3834197" cy="6682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C1CC04-D92E-17F5-1E12-2C656AC7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t>6</a:t>
            </a:fld>
            <a:r>
              <a:rPr lang="en-US" altLang="zh-CN" dirty="0"/>
              <a:t> /31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4603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CA9711-C12A-1B25-E89B-5C8D86786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Calculate the coefficients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EA6863-CF04-FDFC-3D53-D885CCAA3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Minimize:</a:t>
            </a:r>
            <a:endParaRPr lang="zh-CN" altLang="en-US" dirty="0"/>
          </a:p>
        </p:txBody>
      </p:sp>
      <p:pic>
        <p:nvPicPr>
          <p:cNvPr id="14" name="图片 13" descr="\documentclass{article}&#10;\usepackage{amsmath}&#10;\usepackage{color}&#10;\pagestyle{empty}&#10;\begin{document}&#10;&#10;&#10;\begin{equation*}&#10;\begin{split}&#10;&amp;\left|\frac{1}{\sqrt{C(\Delta \beta)}}e^{-\Delta \beta H}|\Phi\rangle - e^{{\rm i}\Delta\beta A}|\Phi\rangle\right|^2=\Delta \beta ^2\left|-H\frac{1}{\sqrt{C(\Delta \beta)}}|\Phi\rangle - {\rm i}A|\Phi\rangle\right|^2 + \mathcal{O}(\Delta \beta ^3)&#10;\end{split}&#10;\end{equation*}&#10;&#10;\end{document}" title="IguanaTex Bitmap Display">
            <a:extLst>
              <a:ext uri="{FF2B5EF4-FFF2-40B4-BE49-F238E27FC236}">
                <a16:creationId xmlns:a16="http://schemas.microsoft.com/office/drawing/2014/main" id="{A8D061D6-ABE9-2F36-EFAA-E503B9E3BBF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1" y="1729546"/>
            <a:ext cx="7731560" cy="719526"/>
          </a:xfrm>
          <a:prstGeom prst="rect">
            <a:avLst/>
          </a:prstGeom>
        </p:spPr>
      </p:pic>
      <p:pic>
        <p:nvPicPr>
          <p:cNvPr id="13" name="图片 12" descr="\documentclass{article}&#10;\usepackage{amsmath}&#10;\usepackage{color}&#10;\pagestyle{empty}&#10;\begin{document}&#10;&#10;&#10;\begin{equation*}&#10;\begin{split}&#10;&amp;\langle \Phi|\frac{H^2}{C}|\Phi\rangle+{\rm i}\frac{1}{\sqrt{C}}\langle \Phi| HA|\Phi\rangle - {\rm i}\frac{1}{\sqrt{C}}\langle \Phi| AH|\Phi\rangle - \langle \Phi| A^2|\Phi\rangle&#10;\end{split}&#10;\end{equation*}&#10;&#10;\end{document}" title="IguanaTex Bitmap Display">
            <a:extLst>
              <a:ext uri="{FF2B5EF4-FFF2-40B4-BE49-F238E27FC236}">
                <a16:creationId xmlns:a16="http://schemas.microsoft.com/office/drawing/2014/main" id="{F810B1CB-7448-82AF-F972-918156C2029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637" y="3103294"/>
            <a:ext cx="5542222" cy="541651"/>
          </a:xfrm>
          <a:prstGeom prst="rect">
            <a:avLst/>
          </a:prstGeom>
        </p:spPr>
      </p:pic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E2FB2DF4-0048-F536-5A41-745AC3FDB07D}"/>
              </a:ext>
            </a:extLst>
          </p:cNvPr>
          <p:cNvCxnSpPr/>
          <p:nvPr/>
        </p:nvCxnSpPr>
        <p:spPr>
          <a:xfrm flipH="1">
            <a:off x="7840133" y="2537588"/>
            <a:ext cx="97367" cy="409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6F4E6AC8-60BC-D3CA-02EA-B5722DEF19B3}"/>
                  </a:ext>
                </a:extLst>
              </p:cNvPr>
              <p:cNvSpPr txBox="1"/>
              <p:nvPr/>
            </p:nvSpPr>
            <p:spPr>
              <a:xfrm>
                <a:off x="5355167" y="3753678"/>
                <a:ext cx="17907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6F4E6AC8-60BC-D3CA-02EA-B5722DEF1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167" y="3753678"/>
                <a:ext cx="1790700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 descr="\documentclass{article}&#10;\usepackage{amsmath}&#10;\usepackage{color}&#10;\pagestyle{empty}&#10;\begin{document}&#10;&#10;&#10;\begin{equation*}&#10;\begin{split}&#10;&amp;\frac{\partial}{\partial x_i}\left(\langle \Phi|\frac{H^2}{C}|\Phi\rangle+\sum _i x_i\frac{\rm i}{\sqrt{C}}\langle \Phi| H\sigma _i-\sigma _i H|\Phi\rangle  - \sum _{i,j}x_ix_j\langle \Phi| \sigma _i\sigma _j|\Phi\rangle\right)=0&#10;\end{split}&#10;\end{equation*}&#10;&#10;\end{document}" title="IguanaTex Bitmap Display">
            <a:extLst>
              <a:ext uri="{FF2B5EF4-FFF2-40B4-BE49-F238E27FC236}">
                <a16:creationId xmlns:a16="http://schemas.microsoft.com/office/drawing/2014/main" id="{C3CC734A-3232-5746-B391-BEA195A8849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435" y="4240342"/>
            <a:ext cx="7180549" cy="799772"/>
          </a:xfrm>
          <a:prstGeom prst="rect">
            <a:avLst/>
          </a:prstGeom>
        </p:spPr>
      </p:pic>
      <p:pic>
        <p:nvPicPr>
          <p:cNvPr id="9" name="图片 8" descr="\documentclass{article}&#10;\usepackage{amsmath}&#10;\usepackage{color}&#10;\pagestyle{empty}&#10;\begin{document}&#10;&#10;&#10;\begin{equation*}&#10;\begin{split}&#10;&amp;\sum _{j}\left(\langle \Phi| \sigma _i\sigma _j+\sigma _j\sigma _i|\Phi\rangle\right) \times x_j=\frac{{\rm i}}{\sqrt{C}}\langle \Phi| H\sigma _i-\sigma _i H|\Phi\rangle&#10;\end{split}&#10;\end{equation*}&#10;&#10;\end{document}" title="IguanaTex Bitmap Display">
            <a:extLst>
              <a:ext uri="{FF2B5EF4-FFF2-40B4-BE49-F238E27FC236}">
                <a16:creationId xmlns:a16="http://schemas.microsoft.com/office/drawing/2014/main" id="{BA1AFDFE-FBC9-5F80-48A2-A0FBC49B14C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161" y="5362022"/>
            <a:ext cx="5120941" cy="592474"/>
          </a:xfrm>
          <a:prstGeom prst="rect">
            <a:avLst/>
          </a:prstGeom>
        </p:spPr>
      </p:pic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23E25E66-3E6B-E277-1C4E-B5FEA87C98BC}"/>
              </a:ext>
            </a:extLst>
          </p:cNvPr>
          <p:cNvCxnSpPr>
            <a:cxnSpLocks/>
          </p:cNvCxnSpPr>
          <p:nvPr/>
        </p:nvCxnSpPr>
        <p:spPr>
          <a:xfrm flipH="1">
            <a:off x="6912543" y="3741024"/>
            <a:ext cx="97367" cy="485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7A1D8CD6-A645-CF87-2644-F6A2C5CDBA60}"/>
              </a:ext>
            </a:extLst>
          </p:cNvPr>
          <p:cNvCxnSpPr>
            <a:cxnSpLocks/>
          </p:cNvCxnSpPr>
          <p:nvPr/>
        </p:nvCxnSpPr>
        <p:spPr>
          <a:xfrm flipH="1">
            <a:off x="6464709" y="4863790"/>
            <a:ext cx="97367" cy="485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图片 38" descr="\documentclass{article}&#10;\usepackage{amsmath}&#10;\usepackage{color}&#10;\pagestyle{empty}&#10;\begin{document}&#10;&#10;&#10;\begin{equation*}&#10;\begin{split}&#10;&amp;Ax=b&#10;\end{split}&#10;\end{equation*}&#10;&#10;\end{document}" title="IguanaTex Bitmap Display">
            <a:extLst>
              <a:ext uri="{FF2B5EF4-FFF2-40B4-BE49-F238E27FC236}">
                <a16:creationId xmlns:a16="http://schemas.microsoft.com/office/drawing/2014/main" id="{650AAA50-C378-193B-7357-EBC42317ACB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52039"/>
            <a:ext cx="674054" cy="161827"/>
          </a:xfrm>
          <a:prstGeom prst="rect">
            <a:avLst/>
          </a:prstGeom>
        </p:spPr>
      </p:pic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28F18442-10EF-B75D-5806-02C525E8EB42}"/>
              </a:ext>
            </a:extLst>
          </p:cNvPr>
          <p:cNvCxnSpPr>
            <a:cxnSpLocks/>
          </p:cNvCxnSpPr>
          <p:nvPr/>
        </p:nvCxnSpPr>
        <p:spPr>
          <a:xfrm flipH="1">
            <a:off x="6416025" y="5739683"/>
            <a:ext cx="97367" cy="485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F33E8468-CA0C-2A5C-9EF1-01D1DA2AD872}"/>
              </a:ext>
            </a:extLst>
          </p:cNvPr>
          <p:cNvSpPr txBox="1"/>
          <p:nvPr/>
        </p:nvSpPr>
        <p:spPr>
          <a:xfrm>
            <a:off x="7505700" y="6146800"/>
            <a:ext cx="280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Solving a linear system</a:t>
            </a:r>
            <a:endParaRPr lang="zh-CN" altLang="en-US" dirty="0"/>
          </a:p>
        </p:txBody>
      </p:sp>
      <p:sp>
        <p:nvSpPr>
          <p:cNvPr id="42" name="灯片编号占位符 41">
            <a:extLst>
              <a:ext uri="{FF2B5EF4-FFF2-40B4-BE49-F238E27FC236}">
                <a16:creationId xmlns:a16="http://schemas.microsoft.com/office/drawing/2014/main" id="{0CB9EE64-8CC9-8010-6424-19EFFA03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t>7</a:t>
            </a:fld>
            <a:r>
              <a:rPr lang="en-US" altLang="zh-CN" dirty="0"/>
              <a:t> /31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E78FD0E-BA10-0DB1-7AB9-33623446FF91}"/>
                  </a:ext>
                </a:extLst>
              </p:cNvPr>
              <p:cNvSpPr txBox="1"/>
              <p:nvPr/>
            </p:nvSpPr>
            <p:spPr>
              <a:xfrm>
                <a:off x="7666703" y="77433"/>
                <a:ext cx="4192255" cy="966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rad>
                            </m:den>
                          </m:f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E78FD0E-BA10-0DB1-7AB9-33623446F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703" y="77433"/>
                <a:ext cx="4192255" cy="96699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965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D82A1-D49C-CA6B-5856-EBD44BE6D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B96788-5DC3-28A8-3BC7-1BA0F7C7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QMETTS: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A42931D-2592-522E-0F5C-F093C6F2AB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If this can be calculated:</a:t>
                </a:r>
              </a:p>
              <a:p>
                <a:r>
                  <a:rPr lang="en-US" altLang="zh-CN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⟩≡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A42931D-2592-522E-0F5C-F093C6F2AB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DCF3934-826C-88FE-AF23-AA7A156C9100}"/>
                  </a:ext>
                </a:extLst>
              </p:cNvPr>
              <p:cNvSpPr txBox="1"/>
              <p:nvPr/>
            </p:nvSpPr>
            <p:spPr>
              <a:xfrm>
                <a:off x="1257842" y="5416759"/>
                <a:ext cx="9407271" cy="587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𝑇𝑟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]=∑⟨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=∑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DCF3934-826C-88FE-AF23-AA7A156C9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842" y="5416759"/>
                <a:ext cx="9407271" cy="5879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25EBD18-E885-0E50-1FB0-4C500F8AF499}"/>
                  </a:ext>
                </a:extLst>
              </p:cNvPr>
              <p:cNvSpPr txBox="1"/>
              <p:nvPr/>
            </p:nvSpPr>
            <p:spPr>
              <a:xfrm>
                <a:off x="1330430" y="3533237"/>
                <a:ext cx="11548094" cy="796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𝑂𝑒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=∑⟨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𝑂𝑒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≈∑⟨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𝑂𝑒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⟩≈∑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25EBD18-E885-0E50-1FB0-4C500F8AF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430" y="3533237"/>
                <a:ext cx="11548094" cy="7966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92E1CCB-3D2C-9453-3C8E-44DE64D5BCEF}"/>
                  </a:ext>
                </a:extLst>
              </p:cNvPr>
              <p:cNvSpPr txBox="1"/>
              <p:nvPr/>
            </p:nvSpPr>
            <p:spPr>
              <a:xfrm>
                <a:off x="5269718" y="1935546"/>
                <a:ext cx="227408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92E1CCB-3D2C-9453-3C8E-44DE64D5B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718" y="1935546"/>
                <a:ext cx="2274081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F12D0DD-40A1-83D3-FD3F-EAF70FE85976}"/>
                  </a:ext>
                </a:extLst>
              </p:cNvPr>
              <p:cNvSpPr txBox="1"/>
              <p:nvPr/>
            </p:nvSpPr>
            <p:spPr>
              <a:xfrm>
                <a:off x="-1003239" y="4331269"/>
                <a:ext cx="6454970" cy="1052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𝑇𝑟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𝑂𝑒</m:t>
                                  </m:r>
                                </m:e>
                                <m:sup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𝑇𝑟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F12D0DD-40A1-83D3-FD3F-EAF70FE85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03239" y="4331269"/>
                <a:ext cx="6454970" cy="10528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80B84A7D-5C2D-6453-5FB4-70CDE2D5E82D}"/>
              </a:ext>
            </a:extLst>
          </p:cNvPr>
          <p:cNvCxnSpPr/>
          <p:nvPr/>
        </p:nvCxnSpPr>
        <p:spPr>
          <a:xfrm flipV="1">
            <a:off x="3670601" y="4203640"/>
            <a:ext cx="255685" cy="242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D8B22A0C-690F-690C-64AF-1C56D0BC162F}"/>
              </a:ext>
            </a:extLst>
          </p:cNvPr>
          <p:cNvCxnSpPr>
            <a:cxnSpLocks/>
          </p:cNvCxnSpPr>
          <p:nvPr/>
        </p:nvCxnSpPr>
        <p:spPr>
          <a:xfrm>
            <a:off x="3605596" y="5099677"/>
            <a:ext cx="351026" cy="284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2C9F9A1A-0819-6B97-0A4E-16D3D2293BE4}"/>
              </a:ext>
            </a:extLst>
          </p:cNvPr>
          <p:cNvCxnSpPr>
            <a:cxnSpLocks/>
          </p:cNvCxnSpPr>
          <p:nvPr/>
        </p:nvCxnSpPr>
        <p:spPr>
          <a:xfrm>
            <a:off x="4726566" y="4156409"/>
            <a:ext cx="725165" cy="571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E83E5EDC-F13E-B1E2-FD60-D9081608305B}"/>
              </a:ext>
            </a:extLst>
          </p:cNvPr>
          <p:cNvCxnSpPr>
            <a:cxnSpLocks/>
          </p:cNvCxnSpPr>
          <p:nvPr/>
        </p:nvCxnSpPr>
        <p:spPr>
          <a:xfrm flipV="1">
            <a:off x="4866689" y="4856993"/>
            <a:ext cx="585042" cy="659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F5CD04C9-8070-E49C-AE71-31999DAF1BCE}"/>
              </a:ext>
            </a:extLst>
          </p:cNvPr>
          <p:cNvSpPr txBox="1"/>
          <p:nvPr/>
        </p:nvSpPr>
        <p:spPr>
          <a:xfrm>
            <a:off x="5501477" y="4543831"/>
            <a:ext cx="2658785" cy="368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Sum over a Hilbert space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CBE1963-2491-CB2B-F4E5-1A67ACACF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t>8</a:t>
            </a:fld>
            <a:r>
              <a:rPr lang="en-US" altLang="zh-CN" dirty="0"/>
              <a:t> /31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4F27AA0-191F-074A-2F2E-D83207BD5D80}"/>
                  </a:ext>
                </a:extLst>
              </p:cNvPr>
              <p:cNvSpPr txBox="1"/>
              <p:nvPr/>
            </p:nvSpPr>
            <p:spPr>
              <a:xfrm>
                <a:off x="7665655" y="60910"/>
                <a:ext cx="4192255" cy="966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rad>
                            </m:den>
                          </m:f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4F27AA0-191F-074A-2F2E-D83207BD5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655" y="60910"/>
                <a:ext cx="4192255" cy="9669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5427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60C9D3-B905-B509-D5DD-CE0486FD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QMETTS: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5EBA087-3E2F-D149-7C56-5AC4494DED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)⟩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Hamiltonian: H, Observable: O, start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5EBA087-3E2F-D149-7C56-5AC4494DED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321B9E3-C43D-F25B-20D9-B1A1B9814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F53D-5580-4EA8-8688-6C0F9E7E6851}" type="slidenum">
              <a:rPr lang="zh-CN" altLang="en-US" smtClean="0"/>
              <a:t>9</a:t>
            </a:fld>
            <a:r>
              <a:rPr lang="en-US" altLang="zh-CN" dirty="0"/>
              <a:t> /31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6F4BD96-0B17-3473-2F9C-96D96AEAF1B2}"/>
                  </a:ext>
                </a:extLst>
              </p:cNvPr>
              <p:cNvSpPr txBox="1"/>
              <p:nvPr/>
            </p:nvSpPr>
            <p:spPr>
              <a:xfrm>
                <a:off x="896574" y="2677031"/>
                <a:ext cx="3612509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𝑂𝑒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=∑⟨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𝑂𝑒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6F4BD96-0B17-3473-2F9C-96D96AEAF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74" y="2677031"/>
                <a:ext cx="3612509" cy="404983"/>
              </a:xfrm>
              <a:prstGeom prst="rect">
                <a:avLst/>
              </a:prstGeom>
              <a:blipFill>
                <a:blip r:embed="rId3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2FB8939-4542-6541-EB56-D2F7761ACCBF}"/>
                  </a:ext>
                </a:extLst>
              </p:cNvPr>
              <p:cNvSpPr txBox="1"/>
              <p:nvPr/>
            </p:nvSpPr>
            <p:spPr>
              <a:xfrm>
                <a:off x="1664167" y="3250355"/>
                <a:ext cx="320983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=0)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⟩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2FB8939-4542-6541-EB56-D2F7761AC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167" y="3250355"/>
                <a:ext cx="320983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A0389DB3-1A26-916B-F0DB-2A5FC0B443FD}"/>
              </a:ext>
            </a:extLst>
          </p:cNvPr>
          <p:cNvSpPr txBox="1"/>
          <p:nvPr/>
        </p:nvSpPr>
        <p:spPr>
          <a:xfrm>
            <a:off x="4303203" y="2524983"/>
            <a:ext cx="4509082" cy="38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Start with one of the vectors to do the trace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ECB70542-C44E-D9EE-ABEC-1445753CE94D}"/>
                  </a:ext>
                </a:extLst>
              </p:cNvPr>
              <p:cNvSpPr/>
              <p:nvPr/>
            </p:nvSpPr>
            <p:spPr>
              <a:xfrm>
                <a:off x="6862194" y="2961313"/>
                <a:ext cx="591424" cy="38169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80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800" i="1">
                          <a:latin typeface="Cambria Math" panose="02040503050406030204" pitchFamily="18" charset="0"/>
                        </a:rPr>
                        <m:t> (0)⟩</m:t>
                      </m:r>
                      <m:r>
                        <m:rPr>
                          <m:nor/>
                        </m:rPr>
                        <a:rPr lang="zh-CN" altLang="en-US" sz="800" dirty="0"/>
                        <m:t> </m:t>
                      </m:r>
                    </m:oMath>
                  </m:oMathPara>
                </a14:m>
                <a:endParaRPr lang="zh-CN" altLang="en-US" sz="8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ECB70542-C44E-D9EE-ABEC-1445753CE9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194" y="2961313"/>
                <a:ext cx="591424" cy="381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箭头: 右 14">
            <a:extLst>
              <a:ext uri="{FF2B5EF4-FFF2-40B4-BE49-F238E27FC236}">
                <a16:creationId xmlns:a16="http://schemas.microsoft.com/office/drawing/2014/main" id="{42EE745B-74A2-5DA0-2169-81FE23BA73A2}"/>
              </a:ext>
            </a:extLst>
          </p:cNvPr>
          <p:cNvSpPr/>
          <p:nvPr/>
        </p:nvSpPr>
        <p:spPr>
          <a:xfrm>
            <a:off x="7495564" y="2910267"/>
            <a:ext cx="759203" cy="4530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757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1097.113"/>
  <p:tag name="OUTPUTTYPE" val="PNG"/>
  <p:tag name="IGUANATEXVERSION" val="160"/>
  <p:tag name="LATEXADDIN" val="\documentclass{article}&#10;\usepackage{amsmath}&#10;\usepackage{color}&#10;\pagestyle{empty}&#10;\begin{document}&#10;&#10;&#10;\begin{equation*}&#10;\begin{split}&#10;&amp;\frac{1}{Z}\int \mathcal{D}[\psi] O[\psi] e^{-S[\psi]}&#10;\end{split}&#10;\end{equation*}&#10;&#10;\end{document}"/>
  <p:tag name="IGUANATEXSIZE" val="28"/>
  <p:tag name="IGUANATEXCURSOR" val="144"/>
  <p:tag name="TRANSPARENCY" val="True"/>
  <p:tag name="LATEXENGINEID" val="0"/>
  <p:tag name="TEMPFOLDER" val="d:\igtemp\"/>
  <p:tag name="LATEXFORMHEIGHT" val="320"/>
  <p:tag name="LATEXFORMWIDTH" val="38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.9659"/>
  <p:tag name="ORIGINALWIDTH" val="2092.988"/>
  <p:tag name="OUTPUTTYPE" val="PNG"/>
  <p:tag name="IGUANATEXVERSION" val="160"/>
  <p:tag name="LATEXADDIN" val="\documentclass{article}&#10;\usepackage{amsmath}&#10;\usepackage{color}&#10;\pagestyle{empty}&#10;\begin{document}&#10;&#10;&#10;\begin{equation*}&#10;H=\bar{\psi}\left(i \gamma^{1} \partial_{1}+m\right) \psi-\frac{g^{2}}{4} \bar{\psi} \gamma^{\mu} \psi \bar{\psi} \gamma_{\mu} \psi.&#10;\end{equation*}&#10;&#10;\end{document}"/>
  <p:tag name="IGUANATEXSIZE" val="28"/>
  <p:tag name="IGUANATEXCURSOR" val="117"/>
  <p:tag name="TRANSPARENCY" val="True"/>
  <p:tag name="LATEXENGINEID" val="0"/>
  <p:tag name="TEMPFOLDER" val="d:\igtemp\"/>
  <p:tag name="LATEXFORMHEIGHT" val="320"/>
  <p:tag name="LATEXFORMWIDTH" val="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9.4676"/>
  <p:tag name="ORIGINALWIDTH" val="1040.12"/>
  <p:tag name="OUTPUTTYPE" val="PNG"/>
  <p:tag name="IGUANATEXVERSION" val="160"/>
  <p:tag name="LATEXADDIN" val="\documentclass{article}&#10;\usepackage{amsmath}&#10;\usepackage{color}&#10;\pagestyle{empty}&#10;\begin{document}&#10;&#10;&#10;\begin{equation*}&#10;\bar{\psi}\gamma^{\mu}\psi \to \frac{\beta}{2\pi}\epsilon ^{\mu\nu}\partial _{\nu}\phi&#10;\end{equation*}&#10;&#10;\end{document}"/>
  <p:tag name="IGUANATEXSIZE" val="28"/>
  <p:tag name="IGUANATEXCURSOR" val="205"/>
  <p:tag name="TRANSPARENCY" val="True"/>
  <p:tag name="LATEXENGINEID" val="0"/>
  <p:tag name="TEMPFOLDER" val="d:\igtemp\"/>
  <p:tag name="LATEXFORMHEIGHT" val="320"/>
  <p:tag name="LATEXFORMWIDTH" val="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9.715"/>
  <p:tag name="ORIGINALWIDTH" val="2320.96"/>
  <p:tag name="OUTPUTTYPE" val="PNG"/>
  <p:tag name="IGUANATEXVERSION" val="160"/>
  <p:tag name="LATEXADDIN" val="\documentclass{article}&#10;\usepackage{amsmath}&#10;\usepackage{color}&#10;\pagestyle{empty}&#10;\begin{document}&#10;&#10;&#10;\begin{equation*}&#10;N_F=\langle \bar{\psi}\gamma^0\psi\rangle = \int dx \bar{\psi}\gamma^0\psi =\frac{\beta}{2\pi}\int dx \partial _x\phi&#10;\end{equation*}&#10;&#10;\end{document}"/>
  <p:tag name="IGUANATEXSIZE" val="28"/>
  <p:tag name="IGUANATEXCURSOR" val="122"/>
  <p:tag name="TRANSPARENCY" val="True"/>
  <p:tag name="LATEXENGINEID" val="0"/>
  <p:tag name="TEMPFOLDER" val="d:\igtemp\"/>
  <p:tag name="LATEXFORMHEIGHT" val="320"/>
  <p:tag name="LATEXFORMWIDTH" val="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.4818"/>
  <p:tag name="ORIGINALWIDTH" val="1866.517"/>
  <p:tag name="OUTPUTTYPE" val="PNG"/>
  <p:tag name="IGUANATEXVERSION" val="160"/>
  <p:tag name="LATEXADDIN" val="\documentclass{article}&#10;\usepackage{amsmath}&#10;\usepackage{color}&#10;\pagestyle{empty}&#10;\begin{document}&#10;&#10;&#10;\begin{equation*}&#10;H_{E,M}\to \bar{\psi} \gamma^0 \psi \bar{\psi} \gamma_0 \psi \pm \bar{\psi} \gamma^1 \psi \bar{\psi} \gamma_1 \psi.&#10;\end{equation*}&#10;&#10;\end{document}"/>
  <p:tag name="IGUANATEXSIZE" val="28"/>
  <p:tag name="IGUANATEXCURSOR" val="228"/>
  <p:tag name="TRANSPARENCY" val="True"/>
  <p:tag name="LATEXENGINEID" val="0"/>
  <p:tag name="TEMPFOLDER" val="d:\igtemp\"/>
  <p:tag name="LATEXFORMHEIGHT" val="320"/>
  <p:tag name="LATEXFORMWIDTH" val="38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85.752"/>
  <p:tag name="ORIGINALWIDTH" val="4874.391"/>
  <p:tag name="OUTPUTTYPE" val="PNG"/>
  <p:tag name="IGUANATEXVERSION" val="160"/>
  <p:tag name="LATEXADDIN" val="\documentclass{article}&#10;\usepackage{amsmath}&#10;\usepackage{color}&#10;\pagestyle{empty}&#10;\begin{document}&#10;&#10;&#10;\begin{equation*}&#10;\begin{split}&#10;a\sum_{h} \bar{\psi}(h) {\rm i} \gamma_{1} \partial_{x} \psi(h)&amp;=&#10;\frac{1}{2 a} \sum_{i=x,y}\left\{\sum_{n}^{N-2}\sigma^i(n) \sigma^i(n+1)&#10;+(-1)^{\frac{N}{2}}\sigma^i(0) \sigma^i(N-1)\prod_{j=1}^{N-2} \sigma^{z}(j)\right\},\\&#10;a \sum_{h} \bar{\psi}(h) \psi(h)&amp;=\sum_{n=0}(-1)^{n} \frac{1+\sigma^{z}(n)}{2},\\&#10;a\sum_{h}\left(\bar{\psi}(h) \gamma_{0} \psi(h)\right)^{2}&#10;&amp;=\frac{1}{a} \sum_{n}\left(\frac{3}{4}+\sigma^{z}(n)+\frac{\sigma^{z}(n) \sigma^{z}(n+1)}{4}\right),\\&#10;a \sum_{h}\left(\bar{\psi}(h) \gamma_{1} \psi(h)\right)^{2}&amp;=-\frac{1}{4 a} \sum_{n}\left(1-\sigma^{z}(n) \sigma^{z}(n+1)\right),\\&#10;a \sum_{h} \bar{\psi}(h) \gamma_{0} \psi(h)&amp;=\sum_{n=0} \frac{1+\sigma^{z}(n)}{2},\\&#10;\end{split}&#10;\end{equation*}&#10;&#10;\end{document}"/>
  <p:tag name="IGUANATEXSIZE" val="28"/>
  <p:tag name="IGUANATEXCURSOR" val="117"/>
  <p:tag name="TRANSPARENCY" val="True"/>
  <p:tag name="LATEXENGINEID" val="0"/>
  <p:tag name="TEMPFOLDER" val="d:\igtemp\"/>
  <p:tag name="LATEXFORMHEIGHT" val="320"/>
  <p:tag name="LATEXFORMWIDTH" val="38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.9659"/>
  <p:tag name="ORIGINALWIDTH" val="2092.988"/>
  <p:tag name="OUTPUTTYPE" val="PNG"/>
  <p:tag name="IGUANATEXVERSION" val="160"/>
  <p:tag name="LATEXADDIN" val="\documentclass{article}&#10;\usepackage{amsmath}&#10;\usepackage{color}&#10;\pagestyle{empty}&#10;\begin{document}&#10;&#10;&#10;\begin{equation*}&#10;H=\bar{\psi}\left(i \gamma^{1} \partial_{1}+m\right) \psi-\frac{g^{2}}{4} \bar{\psi} \gamma^{\mu} \psi \bar{\psi} \gamma_{\mu} \psi.&#10;\end{equation*}&#10;&#10;\end{document}"/>
  <p:tag name="IGUANATEXSIZE" val="28"/>
  <p:tag name="IGUANATEXCURSOR" val="117"/>
  <p:tag name="TRANSPARENCY" val="True"/>
  <p:tag name="LATEXENGINEID" val="0"/>
  <p:tag name="TEMPFOLDER" val="d:\igtemp\"/>
  <p:tag name="LATEXFORMHEIGHT" val="320"/>
  <p:tag name="LATEXFORMWIDTH" val="38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2324"/>
  <p:tag name="ORIGINALWIDTH" val="2832.396"/>
  <p:tag name="OUTPUTTYPE" val="PNG"/>
  <p:tag name="IGUANATEXVERSION" val="160"/>
  <p:tag name="LATEXADDIN" val="\documentclass{article}&#10;\usepackage{amsmath}&#10;\usepackage{color}&#10;\pagestyle{empty}&#10;\begin{document}&#10;&#10;&#10;\begin{equation*}&#10;\begin{split}&#10;&amp;H_{GN}(m,g,\mu)=\bar{\psi}\left(i \gamma_{1} \partial_{1}+m\right) \psi&#10;-g(\bar{\psi} \psi)^{2} -\mu \bar{\psi} \gamma_{0} \psi,&#10;\end{split}&#10;\label{eq.2.13}&#10;\end{equation*}&#10;&#10;\end{document}"/>
  <p:tag name="IGUANATEXSIZE" val="28"/>
  <p:tag name="IGUANATEXCURSOR" val="305"/>
  <p:tag name="TRANSPARENCY" val="True"/>
  <p:tag name="LATEXENGINEID" val="0"/>
  <p:tag name="TEMPFOLDER" val="d:\igtemp\"/>
  <p:tag name="LATEXFORMHEIGHT" val="320"/>
  <p:tag name="LATEXFORMWIDTH" val="38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3.1758"/>
  <p:tag name="ORIGINALWIDTH" val="1655.793"/>
  <p:tag name="OUTPUTTYPE" val="PNG"/>
  <p:tag name="IGUANATEXVERSION" val="160"/>
  <p:tag name="LATEXADDIN" val="\documentclass{article}&#10;\usepackage{amsmath}&#10;\usepackage{color}&#10;\pagestyle{empty}&#10;\begin{document}&#10;&#10;&#10;\begin{equation*}&#10;\begin{split}&#10;&amp;H_M(m,g)=H_{GN}(m,0,\frac{ag^2}{2}),\\&#10;&amp;H_E(m,g)=H_{GN}(m,\frac{g^2}{2},\frac{ag^2}{2}).\\&#10;\end{split}&#10;\label{eq.2.14}&#10;\end{equation*}&#10;&#10;\end{document}"/>
  <p:tag name="IGUANATEXSIZE" val="28"/>
  <p:tag name="IGUANATEXCURSOR" val="117"/>
  <p:tag name="TRANSPARENCY" val="True"/>
  <p:tag name="LATEXENGINEID" val="0"/>
  <p:tag name="TEMPFOLDER" val="d:\igtemp\"/>
  <p:tag name="LATEXFORMHEIGHT" val="320"/>
  <p:tag name="LATEXFORMWIDTH" val="38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44.77"/>
  <p:tag name="ORIGINALWIDTH" val="4626.921"/>
  <p:tag name="OUTPUTTYPE" val="PNG"/>
  <p:tag name="IGUANATEXVERSION" val="160"/>
  <p:tag name="LATEXADDIN" val="\documentclass{article}&#10;\usepackage{amsmath}&#10;\usepackage{color}&#10;\pagestyle{empty}&#10;\begin{document}&#10;&#10;&#10;\begin{equation*}&#10;\begin{split}&#10;&amp;\sum _h \bar{\psi}(h)i\gamma _1\partial _x \psi(h)&#10;= -\frac{i}{a^2} \sum _n \left(\chi^{\dagger}(n)\chi (n+1) - \chi ^{\dagger}(n+1)\chi (n)\right),\\&#10;&amp;a\sum _h \bar{\psi}(h) \psi(h) = \sum _{n} (-1)^n \chi^{\dagger} (n)\chi (n),\\&#10;&amp;a\sum _h \bar{\psi}(h) \gamma _0 \psi(h) =\sum _{n} \chi^{\dagger} (n)\chi (n),\\&#10;&amp;a^2\sum _h (\bar{\psi}(h) \psi(h) )^2=&#10;\sum _n \left\{(\chi ^{\dagger}(n)\chi (n))^2-(\chi ^{\dagger}(n)\chi (n)) (\chi ^{\dagger}(n+1)\chi (n+1))\right\},\\&#10;&amp;-a\sum _{even\;n}\left\{(\partial _h\chi^{\dagger}(n))\chi(n)\chi^{\dagger}(n+1)\chi(n+1)&#10;+\chi^{\dagger}(n+2)(\partial _h\chi(n))\chi^{\dagger}(n+1)\chi(n+1)\right\},\\&#10;&amp;a^2\sum _h (\bar{\psi}(h) \gamma _0 \psi(h) )^2=&#10;\sum _n \left((\chi ^{\dagger}(n)\chi (n))^2+(\chi ^{\dagger}(n)\chi (n)) (\chi ^{\dagger}(n+1)\chi (n+1))\right)\\&#10;&amp;+a\sum _{even\;n}\left\{(\partial _h\chi^{\dagger}(n))\chi(n)\chi^{\dagger}(n+1)\chi(n+1)&#10;+\chi^{\dagger}(n+2)(\partial _h\chi(n))\chi^{\dagger}(n+1)\chi(n+1)\right\},\\&#10;&amp;a^2\sum _h (\bar{\psi}(h) \gamma _1 \psi(h) )^2=&#10;\frac{1}{2}\sum _n \left(\chi^{\dagger}(n)\chi (n+1)+\chi^{\dagger} (n+1)\chi (n)\right)^2\\&#10;&amp;-\frac{a}{2}\sum _{even\;n}\left((\partial _h \chi^{\dagger}(n))\chi (n+1)\chi ^{\dagger}(n)\chi (n+1)&#10; +\chi ^{\dagger}(n+2)\chi (n+1)(\partial _h\chi ^{\dagger}(n))\chi (n+1)\right.\\&#10;&amp;\left.+\chi^{\dagger}(n+1)(\partial _h \chi (n))\chi ^{\dagger}(n)\chi (n+1)&#10;+\chi ^{\dagger}(n+1)\chi (n+2)\chi ^{\dagger}(n+1)(\partial _h \chi (n))\right)\\&#10;&amp;-\frac{a}{2}\sum _{even\;n}\left\{(\partial _h\chi^{\dagger}(n))\chi (n+1)\chi ^{\dagger}(n)\chi (n+1)&#10;+\chi ^{\dagger}(n+1)\chi (n+2)\chi ^{\dagger}(n+1)(\partial _h \chi (n))\right.\\&#10;&amp;\left.+\chi^{\dagger}(n+1)(\partial _h \chi (n))\chi ^{\dagger}(n)\chi (n+1)&#10;+\chi ^{\dagger}(n+1)\chi (n+2)(\partial _h \chi ^{\dagger}(n))\chi (n+1)\right\}.\\&#10;\end{split}&#10;\end{equation*}&#10;&#10;\end{document}"/>
  <p:tag name="IGUANATEXSIZE" val="28"/>
  <p:tag name="IGUANATEXCURSOR" val="117"/>
  <p:tag name="TRANSPARENCY" val="True"/>
  <p:tag name="LATEXENGINEID" val="0"/>
  <p:tag name="TEMPFOLDER" val="d:\igtemp\"/>
  <p:tag name="LATEXFORMHEIGHT" val="320"/>
  <p:tag name="LATEXFORMWIDTH" val="38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4.586"/>
  <p:tag name="ORIGINALWIDTH" val="2404.949"/>
  <p:tag name="OUTPUTTYPE" val="PNG"/>
  <p:tag name="IGUANATEXVERSION" val="160"/>
  <p:tag name="LATEXADDIN" val="\documentclass{article}&#10;\usepackage{amsmath}&#10;\usepackage{color}&#10;\pagestyle{empty}&#10;\begin{document}&#10;&#10;&#10;\begin{equation*}&#10;\begin{split}&#10;&amp;\int _{0}^{\infty}dx\int _0^{\infty}dy x\exp(-x^2)\sin(2xy)\\&#10;&amp;=\frac{1}{2}\int _{-\infty}^{\infty}dx\int _0^{\infty}dy x\exp(-x^2)\sin(2xy)\\&#10;&amp;=-\frac{1}{2}{\rm Im}\left[\int _{-\infty}^{\infty}dx\int _0^{\infty}dy x\exp(-x^2-2ixy)\right]\\&#10;&amp;=\frac{\sqrt{\pi}}{4}&#10;\end{split}&#10;\end{equation*}&#10;&#10;\end{document}"/>
  <p:tag name="IGUANATEXSIZE" val="28"/>
  <p:tag name="IGUANATEXCURSOR" val="393"/>
  <p:tag name="TRANSPARENCY" val="True"/>
  <p:tag name="LATEXENGINEID" val="0"/>
  <p:tag name="TEMPFOLDER" val="d:\igtemp\"/>
  <p:tag name="LATEXFORMHEIGHT" val="320"/>
  <p:tag name="LATEXFORMWIDTH" val="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3.4495"/>
  <p:tag name="ORIGINALWIDTH" val="4335.208"/>
  <p:tag name="OUTPUTTYPE" val="PNG"/>
  <p:tag name="IGUANATEXVERSION" val="160"/>
  <p:tag name="LATEXADDIN" val="\documentclass{article}&#10;\usepackage{amsmath}&#10;\usepackage{color}&#10;\pagestyle{empty}&#10;\begin{document}&#10;&#10;&#10;\begin{equation*}&#10;\begin{split}&#10;&amp;\left|\frac{1}{\sqrt{C(\Delta \beta)}}e^{-\Delta \beta H}|\Phi\rangle - e^{{\rm i}\Delta\beta A}|\Phi\rangle\right|^2=\Delta \beta ^2\left|-H\frac{1}{\sqrt{C(\Delta \beta)}}|\Phi\rangle - {\rm i}A|\Phi\rangle\right|^2 + \mathcal{O}(\Delta \beta ^3)&#10;\end{split}&#10;\end{equation*}&#10;&#10;\end{document}"/>
  <p:tag name="IGUANATEXSIZE" val="28"/>
  <p:tag name="IGUANATEXCURSOR" val="273"/>
  <p:tag name="TRANSPARENCY" val="True"/>
  <p:tag name="LATEXENGINEID" val="0"/>
  <p:tag name="TEMPFOLDER" val="d:\igtemp\"/>
  <p:tag name="LATEXFORMHEIGHT" val="320"/>
  <p:tag name="LATEXFORMWIDTH" val="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2.295"/>
  <p:tag name="ORIGINALWIDTH" val="3850.019"/>
  <p:tag name="OUTPUTTYPE" val="PNG"/>
  <p:tag name="IGUANATEXVERSION" val="160"/>
  <p:tag name="LATEXADDIN" val="\documentclass{article}&#10;\usepackage{amsmath}&#10;\usepackage{color}&#10;\pagestyle{empty}&#10;\begin{document}&#10;&#10;&#10;\begin{equation*}&#10;\begin{split}&#10;&amp;\int _{-\infty}^{\infty}dx\int _0^{\infty}dy x\exp(-x^2-2ixy)\\&#10;&amp;=\int _{-\infty}^{\infty}dx\int _0^{\infty}dy x\exp(-(x+iy)^2-y^2)\\&#10;&amp;=\int _{-\infty}^{\infty}dx'\int _0^{\infty}dy x'\exp(-{x'}^2-y^2)-iy\int _{-\infty}^{\infty}dx\int _0^{\infty}dy \exp(-{x'}^2-y^2)\\&#10;&amp;=-i\sqrt{\pi}\int _0^{\infty}dy y e^{-y^2}\\&#10;&amp;=-\frac{i}{2}\sqrt{\pi}&#10;\end{split}&#10;\end{equation*}&#10;&#10;\end{document}"/>
  <p:tag name="IGUANATEXSIZE" val="28"/>
  <p:tag name="IGUANATEXCURSOR" val="253"/>
  <p:tag name="TRANSPARENCY" val="True"/>
  <p:tag name="LATEXENGINEID" val="0"/>
  <p:tag name="TEMPFOLDER" val="d:\igtemp\"/>
  <p:tag name="LATEXFORMHEIGHT" val="320"/>
  <p:tag name="LATEXFORMWIDTH" val="38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1.3798"/>
  <p:tag name="ORIGINALWIDTH" val="2065.242"/>
  <p:tag name="OUTPUTTYPE" val="PNG"/>
  <p:tag name="IGUANATEXVERSION" val="160"/>
  <p:tag name="LATEXADDIN" val="\documentclass{article}&#10;\usepackage{amsmath}&#10;\usepackage{color}&#10;\pagestyle{empty}&#10;\begin{document}&#10;&#10;&#10;\begin{equation*}&#10;\begin{split}&#10;&amp;\int _{0}^{\infty}dx\int _0^{\infty}dy x\exp(-x^2-(2ix+\epsilon)y)\\&#10;&amp;=\int _{-\infty}^{0}dxx\frac{1}{2ix}e^{-x^2}\\&#10;&amp;=-\frac{i}{4}\sqrt{\pi}&#10;\end{split}&#10;\end{equation*}&#10;&#10;\end{document}"/>
  <p:tag name="IGUANATEXSIZE" val="28"/>
  <p:tag name="IGUANATEXCURSOR" val="264"/>
  <p:tag name="TRANSPARENCY" val="True"/>
  <p:tag name="LATEXENGINEID" val="0"/>
  <p:tag name="TEMPFOLDER" val="d:\igtemp\"/>
  <p:tag name="LATEXFORMHEIGHT" val="320"/>
  <p:tag name="LATEXFORMWIDTH" val="385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3.2133"/>
  <p:tag name="ORIGINALWIDTH" val="1424.072"/>
  <p:tag name="OUTPUTTYPE" val="PNG"/>
  <p:tag name="IGUANATEXVERSION" val="160"/>
  <p:tag name="LATEXADDIN" val="\documentclass{article}&#10;\usepackage{amsmath}&#10;\usepackage{color}&#10;\pagestyle{empty}&#10;\begin{document}&#10;&#10;&#10;\begin{equation*}&#10;\begin{split}&#10;&amp;\int _0^{\infty}dy \exp(-2axy)=\frac{1}{2ax}&#10;\end{split}&#10;\end{equation*}&#10;&#10;\end{document}"/>
  <p:tag name="IGUANATEXSIZE" val="28"/>
  <p:tag name="IGUANATEXCURSOR" val="172"/>
  <p:tag name="TRANSPARENCY" val="True"/>
  <p:tag name="LATEXENGINEID" val="0"/>
  <p:tag name="TEMPFOLDER" val="d:\igtemp\"/>
  <p:tag name="LATEXFORMHEIGHT" val="320"/>
  <p:tag name="LATEXFORMWIDTH" val="38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5.1707"/>
  <p:tag name="OUTPUTTYPE" val="PNG"/>
  <p:tag name="IGUANATEXVERSION" val="160"/>
  <p:tag name="LATEXADDIN" val="\documentclass{article}&#10;\usepackage{amsmath}&#10;\usepackage{color}&#10;\pagestyle{empty}&#10;\begin{document}&#10;&#10;&#10;\begin{equation*}&#10;\begin{split}&#10;&amp;{\rm Re}[2ax]&gt;0&#10;\end{split}&#10;\end{equation*}&#10;&#10;\end{document}"/>
  <p:tag name="IGUANATEXSIZE" val="28"/>
  <p:tag name="IGUANATEXCURSOR" val="149"/>
  <p:tag name="TRANSPARENCY" val="True"/>
  <p:tag name="LATEXENGINEID" val="0"/>
  <p:tag name="TEMPFOLDER" val="d:\igtemp\"/>
  <p:tag name="LATEXFORMHEIGHT" val="320"/>
  <p:tag name="LATEXFORMWIDTH" val="38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7.6453"/>
  <p:tag name="ORIGINALWIDTH" val="2194.976"/>
  <p:tag name="OUTPUTTYPE" val="PNG"/>
  <p:tag name="IGUANATEXVERSION" val="160"/>
  <p:tag name="LATEXADDIN" val="\documentclass{article}&#10;\usepackage{amsmath}&#10;\usepackage{color}&#10;\pagestyle{empty}&#10;\begin{document}&#10;&#10;&#10;\begin{equation*}&#10;\begin{split}&#10;&amp;result=-{\rm Im}\left[f(i)\right]\\&#10;&amp;f(a)=\int _{0}^{\infty}dx\int _0^{\infty}dy x\exp(-x^2-2axy)\\&#10;&amp;\approx \int _{0}^{100}dx\int _0^{100}dy x\exp(-x^2-2axy)\\&#10;\end{split}&#10;\end{equation*}&#10;&#10;\end{document}"/>
  <p:tag name="IGUANATEXSIZE" val="28"/>
  <p:tag name="IGUANATEXCURSOR" val="159"/>
  <p:tag name="TRANSPARENCY" val="True"/>
  <p:tag name="LATEXENGINEID" val="0"/>
  <p:tag name="TEMPFOLDER" val="d:\igtemp\"/>
  <p:tag name="LATEXFORMHEIGHT" val="320"/>
  <p:tag name="LATEXFORMWIDTH" val="385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5.718"/>
  <p:tag name="ORIGINALWIDTH" val="882.6397"/>
  <p:tag name="OUTPUTTYPE" val="PNG"/>
  <p:tag name="IGUANATEXVERSION" val="160"/>
  <p:tag name="LATEXADDIN" val="\documentclass{article}&#10;\usepackage{amsmath}&#10;\usepackage{color}&#10;\pagestyle{empty}&#10;\begin{document}&#10;&#10;&#10;\begin{equation*}&#10;\begin{split}&#10;&amp;f(a)\approx \frac{0.423878}{a}&#10;\end{split}&#10;\end{equation*}&#10;&#10;\end{document}"/>
  <p:tag name="IGUANATEXSIZE" val="28"/>
  <p:tag name="IGUANATEXCURSOR" val="160"/>
  <p:tag name="TRANSPARENCY" val="True"/>
  <p:tag name="LATEXENGINEID" val="0"/>
  <p:tag name="TEMPFOLDER" val="d:\igtemp\"/>
  <p:tag name="LATEXFORMHEIGHT" val="320"/>
  <p:tag name="LATEXFORMWIDTH" val="385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7.4428"/>
  <p:tag name="ORIGINALWIDTH" val="1220.847"/>
  <p:tag name="OUTPUTTYPE" val="PNG"/>
  <p:tag name="IGUANATEXVERSION" val="160"/>
  <p:tag name="LATEXADDIN" val="\documentclass{article}&#10;\usepackage{amsmath}&#10;\usepackage{color}&#10;\pagestyle{empty}&#10;\begin{document}&#10;&#10;&#10;\begin{equation*}&#10;\begin{split}&#10;&amp;-{\rm Im}\left[f(i)\right]\approx 0.423878\\&#10;&amp;\frac{\sqrt{\pi}}{4}=0.443113\\&#10;\end{split}&#10;\end{equation*}&#10;&#10;\end{document}"/>
  <p:tag name="IGUANATEXSIZE" val="28"/>
  <p:tag name="IGUANATEXCURSOR" val="211"/>
  <p:tag name="TRANSPARENCY" val="True"/>
  <p:tag name="LATEXENGINEID" val="0"/>
  <p:tag name="TEMPFOLDER" val="d:\igtemp\"/>
  <p:tag name="LATEXFORMHEIGHT" val="320"/>
  <p:tag name="LATEXFORMWIDTH" val="385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3.4495"/>
  <p:tag name="ORIGINALWIDTH" val="4335.208"/>
  <p:tag name="OUTPUTTYPE" val="PNG"/>
  <p:tag name="IGUANATEXVERSION" val="160"/>
  <p:tag name="LATEXADDIN" val="\documentclass{article}&#10;\usepackage{amsmath}&#10;\usepackage{color}&#10;\pagestyle{empty}&#10;\begin{document}&#10;&#10;&#10;\begin{equation*}&#10;\begin{split}&#10;&amp;\left|\frac{1}{\sqrt{C(\Delta \beta)}}e^{-\Delta \beta H}|\Phi\rangle - e^{{\rm i}\Delta\beta A}|\Phi\rangle\right|^2=\Delta \beta ^2\left|-H\frac{1}{\sqrt{C(\Delta \beta)}}|\Phi\rangle - {\rm i}A|\Phi\rangle\right|^2 + \mathcal{O}(\Delta \beta ^3)&#10;\end{split}&#10;\end{equation*}&#10;&#10;\end{document}"/>
  <p:tag name="IGUANATEXSIZE" val="28"/>
  <p:tag name="IGUANATEXCURSOR" val="273"/>
  <p:tag name="TRANSPARENCY" val="True"/>
  <p:tag name="LATEXENGINEID" val="0"/>
  <p:tag name="TEMPFOLDER" val="d:\igtemp\"/>
  <p:tag name="LATEXFORMHEIGHT" val="320"/>
  <p:tag name="LATEXFORMWIDTH" val="385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2.2085"/>
  <p:tag name="ORIGINALWIDTH" val="2871.391"/>
  <p:tag name="OUTPUTTYPE" val="PNG"/>
  <p:tag name="IGUANATEXVERSION" val="160"/>
  <p:tag name="LATEXADDIN" val="\documentclass{article}&#10;\usepackage{amsmath}&#10;\usepackage{color}&#10;\pagestyle{empty}&#10;\begin{document}&#10;&#10;&#10;\begin{equation*}&#10;\begin{split}&#10;&amp;\sum _{j}\left(\langle \Phi| \sigma _i\sigma _j+\sigma _j\sigma _i|\Phi\rangle\right) \times x_j=\frac{{\rm i}}{\sqrt{C}}\langle \Phi| H\sigma _i-\sigma _i H|\Phi\rangle&#10;\end{split}&#10;\end{equation*}&#10;&#10;\end{document}"/>
  <p:tag name="IGUANATEXSIZE" val="28"/>
  <p:tag name="IGUANATEXCURSOR" val="243"/>
  <p:tag name="TRANSPARENCY" val="True"/>
  <p:tag name="LATEXENGINEID" val="0"/>
  <p:tag name="TEMPFOLDER" val="d:\igtemp\"/>
  <p:tag name="LATEXFORMHEIGHT" val="320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3.712"/>
  <p:tag name="ORIGINALWIDTH" val="3107.611"/>
  <p:tag name="OUTPUTTYPE" val="PNG"/>
  <p:tag name="IGUANATEXVERSION" val="160"/>
  <p:tag name="LATEXADDIN" val="\documentclass{article}&#10;\usepackage{amsmath}&#10;\usepackage{color}&#10;\pagestyle{empty}&#10;\begin{document}&#10;&#10;&#10;\begin{equation*}&#10;\begin{split}&#10;&amp;\langle \Phi|\frac{H^2}{C}|\Phi\rangle+{\rm i}\frac{1}{\sqrt{C}}\langle \Phi| HA|\Phi\rangle - {\rm i}\frac{1}{\sqrt{C}}\langle \Phi| AH|\Phi\rangle - \langle \Phi| A^2|\Phi\rangle&#10;\end{split}&#10;\end{equation*}&#10;&#10;\end{document}"/>
  <p:tag name="IGUANATEXSIZE" val="28"/>
  <p:tag name="IGUANATEXCURSOR" val="235"/>
  <p:tag name="TRANSPARENCY" val="True"/>
  <p:tag name="LATEXENGINEID" val="0"/>
  <p:tag name="TEMPFOLDER" val="d:\igtemp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4026.247"/>
  <p:tag name="OUTPUTTYPE" val="PNG"/>
  <p:tag name="IGUANATEXVERSION" val="160"/>
  <p:tag name="LATEXADDIN" val="\documentclass{article}&#10;\usepackage{amsmath}&#10;\usepackage{color}&#10;\pagestyle{empty}&#10;\begin{document}&#10;&#10;&#10;\begin{equation*}&#10;\begin{split}&#10;&amp;\frac{\partial}{\partial x_i}\left(\langle \Phi|\frac{H^2}{C}|\Phi\rangle+\sum _i x_i\frac{\rm i}{\sqrt{C}}\langle \Phi| H\sigma _i-\sigma _i H|\Phi\rangle  - \sum _{i,j}x_ix_j\langle \Phi| \sigma _i\sigma _j|\Phi\rangle\right)=0&#10;\end{split}&#10;\end{equation*}&#10;&#10;\end{document}"/>
  <p:tag name="IGUANATEXSIZE" val="28"/>
  <p:tag name="IGUANATEXCURSOR" val="229"/>
  <p:tag name="TRANSPARENCY" val="True"/>
  <p:tag name="LATEXENGINEID" val="0"/>
  <p:tag name="TEMPFOLDER" val="d:\igtemp\"/>
  <p:tag name="LATEXFORMHEIGHT" val="320"/>
  <p:tag name="LATEXFORMWIDTH" val="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2.2085"/>
  <p:tag name="ORIGINALWIDTH" val="2871.391"/>
  <p:tag name="OUTPUTTYPE" val="PNG"/>
  <p:tag name="IGUANATEXVERSION" val="160"/>
  <p:tag name="LATEXADDIN" val="\documentclass{article}&#10;\usepackage{amsmath}&#10;\usepackage{color}&#10;\pagestyle{empty}&#10;\begin{document}&#10;&#10;&#10;\begin{equation*}&#10;\begin{split}&#10;&amp;\sum _{j}\left(\langle \Phi| \sigma _i\sigma _j+\sigma _j\sigma _i|\Phi\rangle\right) \times x_j=\frac{{\rm i}}{\sqrt{C}}\langle \Phi| H\sigma _i-\sigma _i H|\Phi\rangle&#10;\end{split}&#10;\end{equation*}&#10;&#10;\end{document}"/>
  <p:tag name="IGUANATEXSIZE" val="28"/>
  <p:tag name="IGUANATEXCURSOR" val="243"/>
  <p:tag name="TRANSPARENCY" val="True"/>
  <p:tag name="LATEXENGINEID" val="0"/>
  <p:tag name="TEMPFOLDER" val="d:\igtemp\"/>
  <p:tag name="LATEXFORMHEIGHT" val="320"/>
  <p:tag name="LATEXFORMWIDTH" val="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7.9528"/>
  <p:tag name="OUTPUTTYPE" val="PNG"/>
  <p:tag name="IGUANATEXVERSION" val="160"/>
  <p:tag name="LATEXADDIN" val="\documentclass{article}&#10;\usepackage{amsmath}&#10;\usepackage{color}&#10;\pagestyle{empty}&#10;\begin{document}&#10;&#10;&#10;\begin{equation*}&#10;\begin{split}&#10;&amp;Ax=b&#10;\end{split}&#10;\end{equation*}&#10;&#10;\end{document}"/>
  <p:tag name="IGUANATEXSIZE" val="28"/>
  <p:tag name="IGUANATEXCURSOR" val="138"/>
  <p:tag name="TRANSPARENCY" val="True"/>
  <p:tag name="LATEXENGINEID" val="0"/>
  <p:tag name="TEMPFOLDER" val="d:\igtemp\"/>
  <p:tag name="LATEXFORMHEIGHT" val="320"/>
  <p:tag name="LATEXFORMWIDTH" val="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3.4495"/>
  <p:tag name="ORIGINALWIDTH" val="2017.998"/>
  <p:tag name="OUTPUTTYPE" val="PNG"/>
  <p:tag name="IGUANATEXVERSION" val="160"/>
  <p:tag name="LATEXADDIN" val="\documentclass{article}&#10;\usepackage{amsmath}&#10;\usepackage{color}&#10;\pagestyle{empty}&#10;\begin{document}&#10;&#10;&#10;\begin{equation*}&#10;\begin{split}&#10;&amp;e^{i\Delta \beta\sum _n x_n\sigma _n}=\lim _{k\to \infty} \left(\prod _n e^{i\frac{\Delta \beta x_n}{k}\sigma _n}\right)^k&#10;\end{split}&#10;\end{equation*}&#10;&#10;\end{document}"/>
  <p:tag name="IGUANATEXSIZE" val="28"/>
  <p:tag name="IGUANATEXCURSOR" val="188"/>
  <p:tag name="TRANSPARENCY" val="True"/>
  <p:tag name="LATEXENGINEID" val="0"/>
  <p:tag name="TEMPFOLDER" val="d:\igtemp\"/>
  <p:tag name="LATEXFORMHEIGHT" val="320"/>
  <p:tag name="LATEXFORMWIDTH" val="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3.4495"/>
  <p:tag name="ORIGINALWIDTH" val="1013.123"/>
  <p:tag name="OUTPUTTYPE" val="PNG"/>
  <p:tag name="IGUANATEXVERSION" val="160"/>
  <p:tag name="LATEXADDIN" val="\documentclass{article}&#10;\usepackage{amsmath}&#10;\usepackage{color}&#10;\pagestyle{empty}&#10;\begin{document}&#10;&#10;&#10;\begin{equation*}&#10;\begin{split}&#10;&amp;\left(\prod _n e^{i\frac{\Delta \beta x_n}{k}\sigma _n}\right)^k=&#10;\end{split}&#10;\end{equation*}&#10;&#10;\end{document}"/>
  <p:tag name="IGUANATEXSIZE" val="28"/>
  <p:tag name="IGUANATEXCURSOR" val="199"/>
  <p:tag name="TRANSPARENCY" val="True"/>
  <p:tag name="LATEXENGINEID" val="0"/>
  <p:tag name="TEMPFOLDER" val="d:\igtemp\"/>
  <p:tag name="LATEXFORMHEIGHT" val="320"/>
  <p:tag name="LATEXFORMWIDTH" val="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7.9528"/>
  <p:tag name="OUTPUTTYPE" val="PNG"/>
  <p:tag name="IGUANATEXVERSION" val="160"/>
  <p:tag name="LATEXADDIN" val="\documentclass{article}&#10;\usepackage{amsmath}&#10;\usepackage{color}&#10;\pagestyle{empty}&#10;\begin{document}&#10;&#10;&#10;\begin{equation*}&#10;\begin{split}&#10;&amp;Ax=b&#10;\end{split}&#10;\end{equation*}&#10;&#10;\end{document}"/>
  <p:tag name="IGUANATEXSIZE" val="28"/>
  <p:tag name="IGUANATEXCURSOR" val="138"/>
  <p:tag name="TRANSPARENCY" val="True"/>
  <p:tag name="LATEXENGINEID" val="0"/>
  <p:tag name="TEMPFOLDER" val="d:\igtemp\"/>
  <p:tag name="LATEXFORMHEIGHT" val="320"/>
  <p:tag name="LATEXFORMWIDTH" val="385"/>
  <p:tag name="LATEXFORMWRAP" val="True"/>
  <p:tag name="BITMAPVECTOR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5596</TotalTime>
  <Words>1442</Words>
  <Application>Microsoft Office PowerPoint</Application>
  <PresentationFormat>宽屏</PresentationFormat>
  <Paragraphs>324</Paragraphs>
  <Slides>39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4" baseType="lpstr">
      <vt:lpstr>等线</vt:lpstr>
      <vt:lpstr>等线 Light</vt:lpstr>
      <vt:lpstr>Arial</vt:lpstr>
      <vt:lpstr>Cambria Math</vt:lpstr>
      <vt:lpstr>Office 主题​​</vt:lpstr>
      <vt:lpstr>Quantum simulation of the phase transition of the massive Thirring model</vt:lpstr>
      <vt:lpstr>Motivation</vt:lpstr>
      <vt:lpstr>Motivation</vt:lpstr>
      <vt:lpstr>Motivation</vt:lpstr>
      <vt:lpstr>Motivation</vt:lpstr>
      <vt:lpstr>QMETTS (QITE) for finite temperature problem</vt:lpstr>
      <vt:lpstr>Calculate the coefficients</vt:lpstr>
      <vt:lpstr>QMETTS:</vt:lpstr>
      <vt:lpstr>QMETTS:</vt:lpstr>
      <vt:lpstr>QMETTS:</vt:lpstr>
      <vt:lpstr>QMETTS:</vt:lpstr>
      <vt:lpstr>QMETTS:</vt:lpstr>
      <vt:lpstr>QMETTS:</vt:lpstr>
      <vt:lpstr>QMETTS:</vt:lpstr>
      <vt:lpstr>QMETTS:</vt:lpstr>
      <vt:lpstr>Circuit for evaluation</vt:lpstr>
      <vt:lpstr>Circuit for evaluation</vt:lpstr>
      <vt:lpstr>Truncation</vt:lpstr>
      <vt:lpstr>Truncation</vt:lpstr>
      <vt:lpstr>Stochastic estimation of trace</vt:lpstr>
      <vt:lpstr>Massive Thirring model</vt:lpstr>
      <vt:lpstr>Staggered fermion and Jordan-Wigner representation</vt:lpstr>
      <vt:lpstr>Massive Thirring model and Gross-Neveu model</vt:lpstr>
      <vt:lpstr>Numerical result: 4-qubits</vt:lpstr>
      <vt:lpstr>Numerical result:</vt:lpstr>
      <vt:lpstr>Numerical result:</vt:lpstr>
      <vt:lpstr>Numerical result:</vt:lpstr>
      <vt:lpstr>Numerical result:</vt:lpstr>
      <vt:lpstr>Finite volume effect</vt:lpstr>
      <vt:lpstr>Finite volume effect</vt:lpstr>
      <vt:lpstr>Summary</vt:lpstr>
      <vt:lpstr>Backups</vt:lpstr>
      <vt:lpstr>Omitted O(a) terms</vt:lpstr>
      <vt:lpstr>Wick rotation, an example</vt:lpstr>
      <vt:lpstr>Wick rotation, an example</vt:lpstr>
      <vt:lpstr>Wick rotation, an example</vt:lpstr>
      <vt:lpstr>PowerPoint 演示文稿</vt:lpstr>
      <vt:lpstr>Hamiltonian</vt:lpstr>
      <vt:lpstr>Staggered fermion in 1+1 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Alexis Yang</dc:creator>
  <cp:lastModifiedBy>Alexis Yang</cp:lastModifiedBy>
  <cp:revision>116</cp:revision>
  <dcterms:created xsi:type="dcterms:W3CDTF">2025-07-30T17:23:15Z</dcterms:created>
  <dcterms:modified xsi:type="dcterms:W3CDTF">2025-10-12T00:29:01Z</dcterms:modified>
</cp:coreProperties>
</file>