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10374" r:id="rId2"/>
    <p:sldId id="10373" r:id="rId3"/>
    <p:sldId id="1891" r:id="rId4"/>
    <p:sldId id="10415" r:id="rId5"/>
    <p:sldId id="260" r:id="rId6"/>
    <p:sldId id="10446" r:id="rId7"/>
    <p:sldId id="10449" r:id="rId8"/>
    <p:sldId id="10421" r:id="rId9"/>
    <p:sldId id="10416" r:id="rId10"/>
    <p:sldId id="10417" r:id="rId11"/>
    <p:sldId id="10435" r:id="rId12"/>
    <p:sldId id="10422" r:id="rId13"/>
    <p:sldId id="10423" r:id="rId14"/>
    <p:sldId id="10424" r:id="rId15"/>
    <p:sldId id="10431" r:id="rId16"/>
    <p:sldId id="10432" r:id="rId17"/>
    <p:sldId id="10440" r:id="rId18"/>
    <p:sldId id="10379" r:id="rId19"/>
    <p:sldId id="10402" r:id="rId20"/>
    <p:sldId id="10448" r:id="rId21"/>
    <p:sldId id="10403" r:id="rId22"/>
    <p:sldId id="10454" r:id="rId23"/>
    <p:sldId id="10405" r:id="rId24"/>
    <p:sldId id="10411" r:id="rId25"/>
    <p:sldId id="10410" r:id="rId26"/>
    <p:sldId id="10452" r:id="rId27"/>
    <p:sldId id="10413" r:id="rId28"/>
    <p:sldId id="4681" r:id="rId29"/>
    <p:sldId id="10442" r:id="rId30"/>
    <p:sldId id="10426" r:id="rId31"/>
    <p:sldId id="10443" r:id="rId32"/>
    <p:sldId id="10414" r:id="rId33"/>
    <p:sldId id="10444" r:id="rId34"/>
    <p:sldId id="367" r:id="rId35"/>
    <p:sldId id="10381" r:id="rId36"/>
    <p:sldId id="10453" r:id="rId37"/>
    <p:sldId id="10406" r:id="rId38"/>
    <p:sldId id="10408" r:id="rId39"/>
    <p:sldId id="10409" r:id="rId40"/>
    <p:sldId id="10407" r:id="rId41"/>
    <p:sldId id="10441" r:id="rId42"/>
    <p:sldId id="10436" r:id="rId43"/>
    <p:sldId id="10437" r:id="rId44"/>
    <p:sldId id="10438" r:id="rId45"/>
    <p:sldId id="10439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58" autoAdjust="0"/>
    <p:restoredTop sz="79178" autoAdjust="0"/>
  </p:normalViewPr>
  <p:slideViewPr>
    <p:cSldViewPr snapToGrid="0">
      <p:cViewPr varScale="1">
        <p:scale>
          <a:sx n="68" d="100"/>
          <a:sy n="68" d="100"/>
        </p:scale>
        <p:origin x="11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6901C-720B-49CB-AFFA-D69B74EBDA5D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48193-C37C-43FF-9C60-8223007FD2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202122"/>
              </a:solidFill>
              <a:effectLst/>
              <a:latin typeface="Arial" panose="0208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C504C-F242-4518-BD75-4B50E6CE70B7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None/>
            </a:pPr>
            <a:endParaRPr lang="zh-CN" altLang="en-US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759EC-AC5A-4D00-BC8D-C70B196CB73C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50AA-0A64-4613-BC3C-737C8EA040ED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7206C-5921-450A-BD79-4B739CA5DF2A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Relative uncertainties of asymmetries with transversely polarized proton beam are shown in this plot.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Tiny asymmetries in –t &lt; 0.01 GeV2 are predicted by GK model so the r</a:t>
            </a:r>
            <a:r>
              <a:rPr lang="en-US" altLang="zh-CN" dirty="0"/>
              <a:t>elative uncertainties seems to be big.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But the absolute </a:t>
            </a:r>
            <a:r>
              <a:rPr lang="en-US" altLang="zh-CN" dirty="0">
                <a:sym typeface="Wingdings" panose="05000000000000000000" pitchFamily="2" charset="2"/>
              </a:rPr>
              <a:t>stat. error is around</a:t>
            </a:r>
            <a:r>
              <a:rPr lang="en-US" altLang="zh-CN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ym typeface="Wingdings" panose="05000000000000000000" pitchFamily="2" charset="2"/>
              </a:rPr>
              <a:t>~1% with one year running of the machine.</a:t>
            </a:r>
            <a:endParaRPr lang="en-US" altLang="zh-CN" dirty="0">
              <a:solidFill>
                <a:srgbClr val="00B05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Relative uncertainties of asymmetries with transversely polarized proton beam are shown in this plot.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Tiny asymmetries in –t &lt; 0.01 GeV2 are predicted by GK model so the r</a:t>
            </a:r>
            <a:r>
              <a:rPr lang="en-US" altLang="zh-CN" dirty="0"/>
              <a:t>elative uncertainties seems to be big.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But the absolute </a:t>
            </a:r>
            <a:r>
              <a:rPr lang="en-US" altLang="zh-CN" dirty="0">
                <a:sym typeface="Wingdings" panose="05000000000000000000" pitchFamily="2" charset="2"/>
              </a:rPr>
              <a:t>stat. error is around</a:t>
            </a:r>
            <a:r>
              <a:rPr lang="en-US" altLang="zh-CN" dirty="0">
                <a:solidFill>
                  <a:srgbClr val="00B050"/>
                </a:solidFill>
              </a:rPr>
              <a:t> </a:t>
            </a:r>
            <a:r>
              <a:rPr lang="en-US" altLang="zh-CN" dirty="0">
                <a:sym typeface="Wingdings" panose="05000000000000000000" pitchFamily="2" charset="2"/>
              </a:rPr>
              <a:t>~1% with one year running of the machine.</a:t>
            </a:r>
            <a:endParaRPr lang="en-US" altLang="zh-CN" dirty="0">
              <a:solidFill>
                <a:srgbClr val="00B05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56811-7EF6-4E5F-84CB-64C2863FD2E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C10A5-31A5-4668-8A10-589B615CEC6C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24D0-7E96-4181-8296-A2B513A76AB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07.png"/><Relationship Id="rId4" Type="http://schemas.openxmlformats.org/officeDocument/2006/relationships/image" Target="../media/image104.png"/><Relationship Id="rId9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71196" y="2443480"/>
            <a:ext cx="791137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</a:rPr>
              <a:t>High Energy Nuclear Physics at HIAF</a:t>
            </a:r>
          </a:p>
          <a:p>
            <a:pPr algn="r">
              <a:lnSpc>
                <a:spcPct val="150000"/>
              </a:lnSpc>
            </a:pPr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</a:rPr>
              <a:t>-- from H-NS to EicC</a:t>
            </a:r>
            <a:endParaRPr lang="zh-CN" altLang="en-US" sz="32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29760" y="4343686"/>
            <a:ext cx="33324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Yutie Liang</a:t>
            </a:r>
          </a:p>
          <a:p>
            <a:pPr algn="ctr"/>
            <a:r>
              <a:rPr lang="en-US" dirty="0">
                <a:latin typeface="Arial" panose="02080604020202020204" pitchFamily="34" charset="0"/>
                <a:cs typeface="Arial" panose="02080604020202020204" pitchFamily="34" charset="0"/>
              </a:rPr>
              <a:t>Institute of Modern Physics,  CAS</a:t>
            </a:r>
          </a:p>
          <a:p>
            <a:pPr algn="ctr"/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algn="ctr"/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2025-10-11</a:t>
            </a:r>
          </a:p>
          <a:p>
            <a:pPr algn="ctr"/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CLQCD 2025 Huizhou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80395" y="50939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05"/>
          <p:cNvSpPr/>
          <p:nvPr/>
        </p:nvSpPr>
        <p:spPr>
          <a:xfrm>
            <a:off x="3006839" y="240931"/>
            <a:ext cx="6353325" cy="48043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Machine Kinematics</a:t>
            </a:r>
            <a:endParaRPr lang="zh-CN" altLang="en-US" sz="4400" b="1" dirty="0">
              <a:solidFill>
                <a:srgbClr val="0000CC"/>
              </a:solidFill>
              <a:latin typeface="Arial" panose="02080604020202020204" pitchFamily="34" charset="0"/>
              <a:ea typeface="黑体" pitchFamily="49" charset="-122"/>
              <a:cs typeface="Arial" panose="0208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10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33" y="1118384"/>
            <a:ext cx="4617491" cy="3266539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85536" y="4720495"/>
          <a:ext cx="4797778" cy="1889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6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+mn-lt"/>
                          <a:cs typeface="Arial" panose="02080604020202020204" pitchFamily="34" charset="0"/>
                        </a:rPr>
                        <a:t>Facilities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+mn-lt"/>
                        <a:cs typeface="Arial" panose="0208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+mn-lt"/>
                          <a:cs typeface="Arial" panose="02080604020202020204" pitchFamily="34" charset="0"/>
                        </a:rPr>
                        <a:t>Main goals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+mn-lt"/>
                        <a:cs typeface="Arial" panose="0208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6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00CC"/>
                          </a:solidFill>
                          <a:latin typeface="+mn-lt"/>
                          <a:ea typeface="黑体" pitchFamily="49" charset="-122"/>
                          <a:cs typeface="Arial" panose="02080604020202020204" pitchFamily="34" charset="0"/>
                        </a:rPr>
                        <a:t>JLab 12 GeV</a:t>
                      </a:r>
                      <a:endParaRPr lang="zh-CN" altLang="en-US" sz="2000" b="1" dirty="0">
                        <a:latin typeface="+mn-lt"/>
                        <a:cs typeface="Arial" panose="0208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00CC"/>
                          </a:solidFill>
                          <a:latin typeface="+mn-lt"/>
                          <a:ea typeface="黑体" pitchFamily="49" charset="-122"/>
                          <a:cs typeface="Arial" panose="02080604020202020204" pitchFamily="34" charset="0"/>
                        </a:rPr>
                        <a:t>Valence quark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latin typeface="+mn-lt"/>
                        <a:ea typeface="黑体" pitchFamily="49" charset="-122"/>
                        <a:cs typeface="Arial" panose="0208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黑体" pitchFamily="49" charset="-122"/>
                          <a:cs typeface="Arial" panose="02080604020202020204" pitchFamily="34" charset="0"/>
                        </a:rPr>
                        <a:t>EicC</a:t>
                      </a:r>
                      <a:endParaRPr lang="zh-CN" altLang="en-US" sz="2000" b="1" dirty="0">
                        <a:latin typeface="+mn-lt"/>
                        <a:cs typeface="Arial" panose="0208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黑体" pitchFamily="49" charset="-122"/>
                          <a:cs typeface="Arial" panose="02080604020202020204" pitchFamily="34" charset="0"/>
                        </a:rPr>
                        <a:t>Valence and Sea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+mn-lt"/>
                        <a:ea typeface="黑体" pitchFamily="49" charset="-122"/>
                        <a:cs typeface="Arial" panose="0208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6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+mn-lt"/>
                          <a:cs typeface="Arial" panose="02080604020202020204" pitchFamily="34" charset="0"/>
                        </a:rPr>
                        <a:t>US and Europe</a:t>
                      </a:r>
                      <a:r>
                        <a:rPr lang="en-US" altLang="zh-CN" sz="2000" b="1" baseline="0" dirty="0">
                          <a:latin typeface="+mn-lt"/>
                          <a:cs typeface="Arial" panose="02080604020202020204" pitchFamily="34" charset="0"/>
                        </a:rPr>
                        <a:t> EIC</a:t>
                      </a:r>
                      <a:endParaRPr lang="zh-CN" altLang="en-US" sz="2000" b="1" dirty="0">
                        <a:latin typeface="+mn-lt"/>
                        <a:cs typeface="Arial" panose="0208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>
                          <a:solidFill>
                            <a:srgbClr val="FF0000"/>
                          </a:solidFill>
                          <a:latin typeface="+mn-lt"/>
                          <a:ea typeface="黑体" pitchFamily="49" charset="-122"/>
                          <a:cs typeface="Arial" panose="02080604020202020204" pitchFamily="34" charset="0"/>
                        </a:rPr>
                        <a:t>gluon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+mn-lt"/>
                        <a:ea typeface="黑体" pitchFamily="49" charset="-122"/>
                        <a:cs typeface="Arial" panose="0208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6183502" y="1118384"/>
            <a:ext cx="53213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000" b="1" dirty="0">
                <a:cs typeface="Arial"/>
              </a:rPr>
              <a:t>EicC, √s : 15 ~ 20 GeV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en-US" altLang="zh-CN" sz="2000" b="0" i="0" dirty="0">
                <a:solidFill>
                  <a:schemeClr val="tx1"/>
                </a:solidFill>
                <a:effectLst/>
                <a:latin typeface="Noto Sans SC"/>
              </a:rPr>
              <a:t>The energy is in the sea quark region, closer to nuclear physics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en-US" altLang="zh-CN" sz="2000" dirty="0">
                <a:solidFill>
                  <a:schemeClr val="tx1"/>
                </a:solidFill>
                <a:latin typeface="Noto Sans SC"/>
              </a:rPr>
              <a:t>N</a:t>
            </a:r>
            <a:r>
              <a:rPr lang="en-US" altLang="zh-CN" sz="2000" b="0" i="0" dirty="0">
                <a:solidFill>
                  <a:schemeClr val="tx1"/>
                </a:solidFill>
                <a:effectLst/>
                <a:latin typeface="Noto Sans SC"/>
              </a:rPr>
              <a:t>earer to the threshold for the production of heavy quarkonium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616" y="3005994"/>
            <a:ext cx="4878775" cy="36179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3"/>
          <p:cNvSpPr txBox="1">
            <a:spLocks noChangeArrowheads="1"/>
          </p:cNvSpPr>
          <p:nvPr/>
        </p:nvSpPr>
        <p:spPr bwMode="auto">
          <a:xfrm>
            <a:off x="1645534" y="174653"/>
            <a:ext cx="89009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The Longitudinal Spin of the Nucleon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42" y="1176135"/>
            <a:ext cx="2814344" cy="7184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97" y="2019203"/>
            <a:ext cx="5532856" cy="8184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69" y="3073540"/>
            <a:ext cx="4821659" cy="66527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964497" y="2022091"/>
            <a:ext cx="2534078" cy="805032"/>
          </a:xfrm>
          <a:prstGeom prst="roundRect">
            <a:avLst/>
          </a:prstGeom>
          <a:solidFill>
            <a:srgbClr val="00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947458" y="3086843"/>
            <a:ext cx="1080949" cy="651971"/>
          </a:xfrm>
          <a:prstGeom prst="roundRect">
            <a:avLst/>
          </a:prstGeom>
          <a:solidFill>
            <a:srgbClr val="00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40"/>
          <p:cNvGrpSpPr/>
          <p:nvPr/>
        </p:nvGrpSpPr>
        <p:grpSpPr bwMode="auto">
          <a:xfrm>
            <a:off x="1039123" y="3892727"/>
            <a:ext cx="4256337" cy="2320899"/>
            <a:chOff x="-76202" y="1017944"/>
            <a:chExt cx="4740517" cy="2411056"/>
          </a:xfrm>
        </p:grpSpPr>
        <p:grpSp>
          <p:nvGrpSpPr>
            <p:cNvPr id="12" name="Group 41"/>
            <p:cNvGrpSpPr/>
            <p:nvPr/>
          </p:nvGrpSpPr>
          <p:grpSpPr bwMode="auto">
            <a:xfrm>
              <a:off x="304800" y="1066800"/>
              <a:ext cx="4359515" cy="2362200"/>
              <a:chOff x="431" y="2160"/>
              <a:chExt cx="1992" cy="1097"/>
            </a:xfrm>
          </p:grpSpPr>
          <p:pic>
            <p:nvPicPr>
              <p:cNvPr id="18" name="Picture 44" descr="gamma1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31" y="2160"/>
                <a:ext cx="1452" cy="1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Group 46"/>
              <p:cNvGrpSpPr/>
              <p:nvPr/>
            </p:nvGrpSpPr>
            <p:grpSpPr bwMode="auto">
              <a:xfrm>
                <a:off x="1383" y="2362"/>
                <a:ext cx="1040" cy="424"/>
                <a:chOff x="1791" y="2780"/>
                <a:chExt cx="1040" cy="424"/>
              </a:xfrm>
            </p:grpSpPr>
            <p:grpSp>
              <p:nvGrpSpPr>
                <p:cNvPr id="21" name="Group 47"/>
                <p:cNvGrpSpPr/>
                <p:nvPr/>
              </p:nvGrpSpPr>
              <p:grpSpPr bwMode="auto">
                <a:xfrm>
                  <a:off x="1791" y="2920"/>
                  <a:ext cx="681" cy="284"/>
                  <a:chOff x="1791" y="2965"/>
                  <a:chExt cx="681" cy="284"/>
                </a:xfrm>
              </p:grpSpPr>
              <p:sp>
                <p:nvSpPr>
                  <p:cNvPr id="25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1" y="2976"/>
                    <a:ext cx="681" cy="273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</a:ln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6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1" y="2965"/>
                    <a:ext cx="681" cy="273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</a:ln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22" name="Group 48"/>
                <p:cNvGrpSpPr/>
                <p:nvPr/>
              </p:nvGrpSpPr>
              <p:grpSpPr bwMode="auto">
                <a:xfrm>
                  <a:off x="2427" y="2780"/>
                  <a:ext cx="404" cy="311"/>
                  <a:chOff x="2518" y="2770"/>
                  <a:chExt cx="404" cy="311"/>
                </a:xfrm>
              </p:grpSpPr>
              <p:sp>
                <p:nvSpPr>
                  <p:cNvPr id="23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2770"/>
                    <a:ext cx="290" cy="31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folHlink"/>
                      </a:gs>
                      <a:gs pos="50000">
                        <a:schemeClr val="folHlink">
                          <a:gamma/>
                          <a:tint val="22353"/>
                          <a:invGamma/>
                        </a:schemeClr>
                      </a:gs>
                      <a:gs pos="100000">
                        <a:schemeClr val="folHlink">
                          <a:alpha val="63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rgbClr val="006600"/>
                    </a:solidFill>
                    <a:round/>
                  </a:ln>
                  <a:effectLst/>
                </p:spPr>
                <p:txBody>
                  <a:bodyPr wrap="square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24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49" y="2828"/>
                    <a:ext cx="373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square"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342900" indent="-342900"/>
                    <a:r>
                      <a:rPr lang="en-US" sz="1400" b="1" dirty="0" err="1">
                        <a:solidFill>
                          <a:srgbClr val="000000"/>
                        </a:solidFill>
                        <a:latin typeface="Symbol" charset="2"/>
                      </a:rPr>
                      <a:t>p</a:t>
                    </a:r>
                    <a:r>
                      <a:rPr lang="en-US" sz="1200" b="1" dirty="0" err="1">
                        <a:solidFill>
                          <a:srgbClr val="000000"/>
                        </a:solidFill>
                      </a:rPr>
                      <a:t>,K</a:t>
                    </a:r>
                    <a:endParaRPr lang="it-IT" sz="1100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14" name="TextBox 27"/>
            <p:cNvSpPr txBox="1">
              <a:spLocks noChangeArrowheads="1"/>
            </p:cNvSpPr>
            <p:nvPr/>
          </p:nvSpPr>
          <p:spPr bwMode="auto">
            <a:xfrm>
              <a:off x="-76202" y="1825725"/>
              <a:ext cx="380999" cy="47680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i="1" dirty="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17" name="TextBox 28"/>
            <p:cNvSpPr txBox="1">
              <a:spLocks noChangeArrowheads="1"/>
            </p:cNvSpPr>
            <p:nvPr/>
          </p:nvSpPr>
          <p:spPr bwMode="auto">
            <a:xfrm>
              <a:off x="2747563" y="1017944"/>
              <a:ext cx="533399" cy="47680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i="1" dirty="0">
                  <a:solidFill>
                    <a:srgbClr val="000000"/>
                  </a:solidFill>
                </a:rPr>
                <a:t>e’</a:t>
              </a: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346" y="1226428"/>
            <a:ext cx="3999724" cy="5160796"/>
          </a:xfrm>
          <a:prstGeom prst="rect">
            <a:avLst/>
          </a:prstGeom>
        </p:spPr>
      </p:pic>
      <p:sp>
        <p:nvSpPr>
          <p:cNvPr id="3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883977" y="6355700"/>
            <a:ext cx="2743200" cy="365125"/>
          </a:xfrm>
        </p:spPr>
        <p:txBody>
          <a:bodyPr/>
          <a:lstStyle/>
          <a:p>
            <a:fld id="{947930D0-49E2-419E-8A8D-BB832625A06B}" type="slidenum">
              <a:rPr lang="zh-CN" altLang="en-US" sz="1400" smtClean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11</a:t>
            </a:fld>
            <a:endParaRPr lang="zh-CN" altLang="en-US" sz="14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3"/>
          <p:cNvSpPr txBox="1">
            <a:spLocks noChangeArrowheads="1"/>
          </p:cNvSpPr>
          <p:nvPr/>
        </p:nvSpPr>
        <p:spPr bwMode="auto">
          <a:xfrm>
            <a:off x="1308295" y="180726"/>
            <a:ext cx="9495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Physics Projections  -- helicity</a:t>
            </a:r>
            <a:r>
              <a:rPr lang="zh-CN" altLang="en-US" sz="2800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distributions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88465" y="1315757"/>
            <a:ext cx="3160905" cy="337246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cs typeface="Times New Roman" panose="02020603050405020304" pitchFamily="18" charset="0"/>
              </a:rPr>
              <a:t>EicC SIDIS data: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Pion(+/-),   Kaon(+/-)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ep:   3.5 GeV X 20 GeV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eHe-3: 3.5 GeV X 40 GeV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Pol.: e(80%), p(70%),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cs typeface="Times New Roman" panose="02020603050405020304" pitchFamily="18" charset="0"/>
              </a:rPr>
              <a:t>               He-3(70%)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Lumi: ep 50 fb</a:t>
            </a:r>
            <a:r>
              <a:rPr lang="en-US" altLang="zh-CN" b="1" baseline="30000" dirty="0">
                <a:cs typeface="Times New Roman" panose="02020603050405020304" pitchFamily="18" charset="0"/>
              </a:rPr>
              <a:t>-1</a:t>
            </a:r>
          </a:p>
          <a:p>
            <a:pPr>
              <a:lnSpc>
                <a:spcPct val="150000"/>
              </a:lnSpc>
            </a:pPr>
            <a:r>
              <a:rPr lang="en-US" altLang="zh-CN" b="1" baseline="30000" dirty="0"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cs typeface="Times New Roman" panose="02020603050405020304" pitchFamily="18" charset="0"/>
              </a:rPr>
              <a:t>                 eHe-3 50 fb</a:t>
            </a:r>
            <a:r>
              <a:rPr lang="en-US" altLang="zh-CN" b="1" baseline="30000" dirty="0">
                <a:cs typeface="Times New Roman" panose="02020603050405020304" pitchFamily="18" charset="0"/>
              </a:rPr>
              <a:t>-1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28292" y="6393199"/>
            <a:ext cx="3075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Fragmentation function used: DSS</a:t>
            </a:r>
            <a:endParaRPr lang="zh-CN" altLang="en-US" sz="1600" b="1" dirty="0"/>
          </a:p>
        </p:txBody>
      </p:sp>
      <p:sp>
        <p:nvSpPr>
          <p:cNvPr id="11" name="矩形 10"/>
          <p:cNvSpPr/>
          <p:nvPr/>
        </p:nvSpPr>
        <p:spPr>
          <a:xfrm>
            <a:off x="8023995" y="1209264"/>
            <a:ext cx="3613971" cy="4971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023996" y="4997276"/>
            <a:ext cx="3613970" cy="1183373"/>
          </a:xfrm>
          <a:prstGeom prst="rect">
            <a:avLst/>
          </a:prstGeom>
          <a:solidFill>
            <a:srgbClr val="C0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8061933" y="5137379"/>
            <a:ext cx="361397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8060402020202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</a:rPr>
              <a:t>SIDIS is much more powerful</a:t>
            </a:r>
          </a:p>
          <a:p>
            <a:pPr marL="342900" indent="-342900">
              <a:buFont typeface="Arial" panose="02080604020202020204" pitchFamily="34" charset="0"/>
              <a:buChar char="•"/>
            </a:pPr>
            <a:r>
              <a:rPr lang="en-US" altLang="zh-CN" sz="1600" b="1" dirty="0">
                <a:solidFill>
                  <a:srgbClr val="FF0000"/>
                </a:solidFill>
              </a:rPr>
              <a:t>EicC significantly improve the precision in sea quark region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3" y="1368863"/>
            <a:ext cx="7117820" cy="4987487"/>
          </a:xfrm>
          <a:prstGeom prst="rect">
            <a:avLst/>
          </a:prstGeom>
        </p:spPr>
      </p:pic>
      <p:sp>
        <p:nvSpPr>
          <p:cNvPr id="9" name="右箭头 14"/>
          <p:cNvSpPr/>
          <p:nvPr/>
        </p:nvSpPr>
        <p:spPr>
          <a:xfrm>
            <a:off x="7526451" y="5375854"/>
            <a:ext cx="535482" cy="484632"/>
          </a:xfrm>
          <a:prstGeom prst="rightArrow">
            <a:avLst/>
          </a:prstGeom>
          <a:gradFill>
            <a:gsLst>
              <a:gs pos="6400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883977" y="6355700"/>
            <a:ext cx="2743200" cy="365125"/>
          </a:xfrm>
        </p:spPr>
        <p:txBody>
          <a:bodyPr/>
          <a:lstStyle/>
          <a:p>
            <a:fld id="{947930D0-49E2-419E-8A8D-BB832625A06B}" type="slidenum">
              <a:rPr lang="zh-CN" altLang="en-US" sz="1400" smtClean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12</a:t>
            </a:fld>
            <a:endParaRPr lang="zh-CN" altLang="en-US" sz="14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087992" y="1467775"/>
            <a:ext cx="3820383" cy="337246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cs typeface="Times New Roman" panose="02020603050405020304" pitchFamily="18" charset="0"/>
              </a:rPr>
              <a:t>u/d Sivers </a:t>
            </a:r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EicC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cs typeface="Times New Roman" panose="02020603050405020304" pitchFamily="18" charset="0"/>
              </a:rPr>
              <a:t>vs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world data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LO analysis</a:t>
            </a:r>
            <a:endParaRPr lang="en-US" altLang="zh-CN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cs typeface="Times New Roman" panose="02020603050405020304" pitchFamily="18" charset="0"/>
              </a:rPr>
              <a:t>EicC SIDIS data: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Pion(+/-),   Kaon(+/-)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ep:   3.5 GeV X 20 GeV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eHe-3: 3.5 GeV X 40 GeV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Pol.: e(80%), p(70%), He-3(70%)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cs typeface="Times New Roman" panose="02020603050405020304" pitchFamily="18" charset="0"/>
              </a:rPr>
              <a:t>Lumi: ep 50 fb</a:t>
            </a:r>
            <a:r>
              <a:rPr lang="en-US" altLang="zh-CN" b="1" baseline="30000" dirty="0">
                <a:cs typeface="Times New Roman" panose="02020603050405020304" pitchFamily="18" charset="0"/>
              </a:rPr>
              <a:t>-1</a:t>
            </a:r>
            <a:r>
              <a:rPr lang="en-US" altLang="zh-CN" b="1" dirty="0">
                <a:cs typeface="Times New Roman" panose="02020603050405020304" pitchFamily="18" charset="0"/>
              </a:rPr>
              <a:t>, eHe-3 50 fb</a:t>
            </a:r>
            <a:r>
              <a:rPr lang="en-US" altLang="zh-CN" b="1" baseline="30000" dirty="0">
                <a:cs typeface="Times New Roman" panose="02020603050405020304" pitchFamily="18" charset="0"/>
              </a:rPr>
              <a:t>-1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48303" y="5574637"/>
            <a:ext cx="349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EicC, precise measurements.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95457" y="5338665"/>
            <a:ext cx="3820383" cy="90858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993987" y="1283363"/>
            <a:ext cx="3821853" cy="4971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235148" y="4719719"/>
            <a:ext cx="2560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92D050"/>
                </a:solidFill>
              </a:rPr>
              <a:t>Green: Current accuracy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Red: stat. error only</a:t>
            </a:r>
          </a:p>
          <a:p>
            <a:r>
              <a:rPr lang="en-US" altLang="zh-CN" dirty="0">
                <a:solidFill>
                  <a:schemeClr val="accent5"/>
                </a:solidFill>
              </a:rPr>
              <a:t>Blue: sys. error included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745" y="3947245"/>
            <a:ext cx="3397342" cy="26496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44" y="1214951"/>
            <a:ext cx="6683256" cy="2640919"/>
          </a:xfrm>
          <a:prstGeom prst="rect">
            <a:avLst/>
          </a:prstGeom>
        </p:spPr>
      </p:pic>
      <p:sp>
        <p:nvSpPr>
          <p:cNvPr id="10" name="右箭头 16"/>
          <p:cNvSpPr/>
          <p:nvPr/>
        </p:nvSpPr>
        <p:spPr>
          <a:xfrm rot="8298720">
            <a:off x="4769403" y="4352710"/>
            <a:ext cx="1079032" cy="484632"/>
          </a:xfrm>
          <a:prstGeom prst="rightArrow">
            <a:avLst/>
          </a:prstGeom>
          <a:gradFill>
            <a:gsLst>
              <a:gs pos="6400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53"/>
          <p:cNvSpPr txBox="1">
            <a:spLocks noChangeArrowheads="1"/>
          </p:cNvSpPr>
          <p:nvPr/>
        </p:nvSpPr>
        <p:spPr bwMode="auto">
          <a:xfrm>
            <a:off x="1248302" y="195398"/>
            <a:ext cx="9738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3D Structure of Nucleons – TMDs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42" y="1470045"/>
            <a:ext cx="7295343" cy="18672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9598" y="3404251"/>
            <a:ext cx="68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DVCS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774882" y="3404251"/>
            <a:ext cx="52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TCS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982200" y="3367443"/>
            <a:ext cx="7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DVMP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68985" y="4003675"/>
            <a:ext cx="620776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bg2">
                    <a:lumMod val="10000"/>
                  </a:schemeClr>
                </a:solidFill>
                <a:ea typeface="Times" pitchFamily="2" charset="0"/>
                <a:cs typeface="Times" pitchFamily="2" charset="0"/>
              </a:rPr>
              <a:t>GPDs encode information about the spatial distribution of partons inside a hadron, correlated with their distribution in longitudinal momentum.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altLang="ja-JP" b="1" dirty="0">
                <a:ea typeface="MS PGothic" panose="020B0600070205080204" pitchFamily="34" charset="-128"/>
              </a:rPr>
              <a:t>GPD related to </a:t>
            </a:r>
            <a:r>
              <a:rPr lang="fr-FR" altLang="ja-JP" b="1" dirty="0">
                <a:solidFill>
                  <a:srgbClr val="FF33CC"/>
                </a:solidFill>
                <a:ea typeface="MS PGothic" panose="020B0600070205080204" pitchFamily="34" charset="-128"/>
              </a:rPr>
              <a:t>quark angular momentum.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altLang="ja-JP" b="1" dirty="0">
                <a:ea typeface="MS PGothic" panose="020B0600070205080204" pitchFamily="34" charset="-128"/>
              </a:rPr>
              <a:t>Progress at CFF and cross section level by FemtoNet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915" y="3937635"/>
            <a:ext cx="3561080" cy="25774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365" y="1273026"/>
            <a:ext cx="2770732" cy="2509960"/>
          </a:xfrm>
          <a:prstGeom prst="rect">
            <a:avLst/>
          </a:prstGeom>
        </p:spPr>
      </p:pic>
      <p:sp>
        <p:nvSpPr>
          <p:cNvPr id="2" name="TextBox 53"/>
          <p:cNvSpPr txBox="1">
            <a:spLocks noChangeArrowheads="1"/>
          </p:cNvSpPr>
          <p:nvPr/>
        </p:nvSpPr>
        <p:spPr bwMode="auto">
          <a:xfrm>
            <a:off x="1248302" y="195398"/>
            <a:ext cx="97385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3D Structure of Nucleons – GPDs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37250" y="91059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Constrain DVCS CFF using LQCD calculations -- </a:t>
            </a:r>
            <a:r>
              <a:rPr lang="zh-CN" altLang="en-US">
                <a:solidFill>
                  <a:srgbClr val="FF0000"/>
                </a:solidFill>
              </a:rPr>
              <a:t>黄源源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97"/>
    </mc:Choice>
    <mc:Fallback xmlns="">
      <p:transition spd="slow" advTm="6839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38" y="1323060"/>
            <a:ext cx="3002028" cy="18889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38" y="3854213"/>
            <a:ext cx="3006524" cy="18889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777" y="1215912"/>
            <a:ext cx="3975452" cy="5074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503" y="1323060"/>
            <a:ext cx="3696984" cy="24172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582" y="3902976"/>
            <a:ext cx="3750827" cy="24601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42031" y="564208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[1]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21217" y="6420166"/>
            <a:ext cx="5170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[1] C. Adolph, et. Al., COMPASS, Phys. Lett. B 742, 330 (2015)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TextBox 53"/>
          <p:cNvSpPr txBox="1">
            <a:spLocks noChangeArrowheads="1"/>
          </p:cNvSpPr>
          <p:nvPr/>
        </p:nvSpPr>
        <p:spPr bwMode="auto">
          <a:xfrm>
            <a:off x="1227351" y="171610"/>
            <a:ext cx="97894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Exotic hadrons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15</a:t>
            </a:fld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10" y="1159314"/>
            <a:ext cx="5407371" cy="3654296"/>
          </a:xfrm>
          <a:prstGeom prst="rect">
            <a:avLst/>
          </a:prstGeom>
        </p:spPr>
      </p:pic>
      <p:sp>
        <p:nvSpPr>
          <p:cNvPr id="5" name="TextBox 53"/>
          <p:cNvSpPr txBox="1">
            <a:spLocks noChangeArrowheads="1"/>
          </p:cNvSpPr>
          <p:nvPr/>
        </p:nvSpPr>
        <p:spPr bwMode="auto">
          <a:xfrm>
            <a:off x="1447393" y="188051"/>
            <a:ext cx="9391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J/psi production at EicC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5"/>
              <p:cNvSpPr txBox="1"/>
              <p:nvPr/>
            </p:nvSpPr>
            <p:spPr>
              <a:xfrm>
                <a:off x="6633318" y="1114772"/>
                <a:ext cx="4993859" cy="2708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W ~ 10-20 GeV</a:t>
                </a:r>
              </a:p>
              <a:p>
                <a:pPr marL="285750" indent="-285750">
                  <a:lnSpc>
                    <a:spcPts val="3000"/>
                  </a:lnSpc>
                  <a:buFont typeface="Arial" panose="0208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Photoproduction σ(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J/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ψ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p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~ O(10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nb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σ(</a:t>
                </a:r>
                <a:r>
                  <a:rPr lang="el-GR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  <a:sym typeface="Wingdings" panose="05000000000000000000" pitchFamily="2" charset="2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Wingdings" panose="05000000000000000000" pitchFamily="2" charset="2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p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~ O(500 </a:t>
                </a:r>
                <a:r>
                  <a:rPr lang="en-US" altLang="zh-CN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nb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endPara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an integrated luminosity of 50 fb</a:t>
                </a:r>
                <a:r>
                  <a:rPr lang="en-US" altLang="zh-CN" sz="20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number of 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J/</a:t>
                </a:r>
                <a:r>
                  <a:rPr lang="el-GR" altLang="zh-CN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ψ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~ O(10</a:t>
                </a:r>
                <a:r>
                  <a:rPr lang="en-US" altLang="zh-CN" sz="2000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7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-10</a:t>
                </a:r>
                <a:r>
                  <a:rPr lang="en-US" altLang="zh-CN" sz="2000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8</a:t>
                </a:r>
                <a:r>
                  <a:rPr lang="en-US" altLang="zh-CN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), many more open-charm hadron</a:t>
                </a:r>
                <a:endPara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318" y="1114772"/>
                <a:ext cx="4993859" cy="2708434"/>
              </a:xfrm>
              <a:prstGeom prst="rect">
                <a:avLst/>
              </a:prstGeom>
              <a:blipFill rotWithShape="1">
                <a:blip r:embed="rId3"/>
                <a:stretch>
                  <a:fillRect l="-2" t="-13" r="7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9" name="图片 3" descr="图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4" y="5104132"/>
            <a:ext cx="2588443" cy="1440139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557" y="5012207"/>
            <a:ext cx="2352424" cy="162398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52263" y="4827541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Multi-quark states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42074" y="4824054"/>
            <a:ext cx="26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Kinematic effect (CUSP)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3" name="图片 11" descr="图片包含 图表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27" y="3604861"/>
            <a:ext cx="3842427" cy="2914286"/>
          </a:xfrm>
          <a:prstGeom prst="rect">
            <a:avLst/>
          </a:prstGeom>
        </p:spPr>
      </p:pic>
      <p:sp>
        <p:nvSpPr>
          <p:cNvPr id="3" name="灯片编号占位符 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E89029-455C-43BA-B97A-3F5F11504DAF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6" y="2126845"/>
            <a:ext cx="11055927" cy="30488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75004" y="1639696"/>
            <a:ext cx="1678665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Pixel + MPGD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1714336" y="2009028"/>
            <a:ext cx="0" cy="1590068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875004" y="5558121"/>
            <a:ext cx="697627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ECal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223818" y="3914048"/>
            <a:ext cx="0" cy="1644073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058359" y="5563131"/>
            <a:ext cx="748923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DIRC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446674" y="4141701"/>
            <a:ext cx="0" cy="1407714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201176" y="5555951"/>
            <a:ext cx="590739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ToF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16" name="直接连接符 15"/>
          <p:cNvCxnSpPr>
            <a:endCxn id="15" idx="0"/>
          </p:cNvCxnSpPr>
          <p:nvPr/>
        </p:nvCxnSpPr>
        <p:spPr>
          <a:xfrm>
            <a:off x="3496546" y="4149575"/>
            <a:ext cx="0" cy="1406376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791915" y="1639696"/>
            <a:ext cx="748923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RICH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4166377" y="2009028"/>
            <a:ext cx="0" cy="1182136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2911624" y="1635061"/>
            <a:ext cx="620683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Coil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3247813" y="2004393"/>
            <a:ext cx="0" cy="683389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720558" y="5555951"/>
            <a:ext cx="659624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EDT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22" name="直接连接符 21"/>
          <p:cNvCxnSpPr>
            <a:endCxn id="21" idx="0"/>
          </p:cNvCxnSpPr>
          <p:nvPr/>
        </p:nvCxnSpPr>
        <p:spPr>
          <a:xfrm>
            <a:off x="5050370" y="3911878"/>
            <a:ext cx="0" cy="1644073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6905603" y="5549415"/>
            <a:ext cx="521078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RP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24" name="直接连接符 23"/>
          <p:cNvCxnSpPr>
            <a:endCxn id="23" idx="0"/>
          </p:cNvCxnSpPr>
          <p:nvPr/>
        </p:nvCxnSpPr>
        <p:spPr>
          <a:xfrm>
            <a:off x="7166142" y="3905342"/>
            <a:ext cx="0" cy="1644073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8265919" y="4048228"/>
            <a:ext cx="0" cy="504606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7166142" y="4552834"/>
            <a:ext cx="1093114" cy="0"/>
          </a:xfrm>
          <a:prstGeom prst="line">
            <a:avLst/>
          </a:prstGeom>
          <a:ln w="19050" cap="flat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10906365" y="5555951"/>
            <a:ext cx="736070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OMD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28" name="直接连接符 27"/>
          <p:cNvCxnSpPr>
            <a:endCxn id="27" idx="0"/>
          </p:cNvCxnSpPr>
          <p:nvPr/>
        </p:nvCxnSpPr>
        <p:spPr>
          <a:xfrm>
            <a:off x="11274400" y="4770582"/>
            <a:ext cx="0" cy="785369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0391295" y="1639696"/>
            <a:ext cx="659155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  <a:round/>
          </a:ln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ZDC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V="1">
            <a:off x="10742667" y="2009028"/>
            <a:ext cx="0" cy="2045736"/>
          </a:xfrm>
          <a:prstGeom prst="line">
            <a:avLst/>
          </a:prstGeom>
          <a:ln w="19050" cap="rnd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1369672" y="195740"/>
            <a:ext cx="943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EicC Detector (central + ion far-forward)</a:t>
            </a:r>
          </a:p>
        </p:txBody>
      </p:sp>
      <p:sp>
        <p:nvSpPr>
          <p:cNvPr id="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17</a:t>
            </a:fld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2886" y="3018136"/>
            <a:ext cx="78470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Highlights of H-NS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57885" y="245745"/>
            <a:ext cx="690173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Hyperon Nucleon Spectrometer (H-NS)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112906" y="4125828"/>
            <a:ext cx="3042453" cy="2245334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842610" y="4165645"/>
            <a:ext cx="471341" cy="3061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557020" y="3401695"/>
            <a:ext cx="1593215" cy="763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High Energy Nuclear Physics Terminal</a:t>
            </a:r>
          </a:p>
        </p:txBody>
      </p:sp>
      <p:sp>
        <p:nvSpPr>
          <p:cNvPr id="19" name="椭圆 18"/>
          <p:cNvSpPr/>
          <p:nvPr/>
        </p:nvSpPr>
        <p:spPr>
          <a:xfrm>
            <a:off x="3549596" y="5935742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547388" y="593795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545183" y="59357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3549599" y="593574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爆炸形: 8 pt  26"/>
          <p:cNvSpPr/>
          <p:nvPr/>
        </p:nvSpPr>
        <p:spPr>
          <a:xfrm>
            <a:off x="1960444" y="4228802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爆炸形: 8 pt  27"/>
          <p:cNvSpPr/>
          <p:nvPr/>
        </p:nvSpPr>
        <p:spPr>
          <a:xfrm>
            <a:off x="1960443" y="4220720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爆炸形: 8 pt  28"/>
          <p:cNvSpPr/>
          <p:nvPr/>
        </p:nvSpPr>
        <p:spPr>
          <a:xfrm>
            <a:off x="1960442" y="4220720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爆炸形: 8 pt  29"/>
          <p:cNvSpPr/>
          <p:nvPr/>
        </p:nvSpPr>
        <p:spPr>
          <a:xfrm>
            <a:off x="1960442" y="4228802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爆炸形: 8 pt  30"/>
          <p:cNvSpPr/>
          <p:nvPr/>
        </p:nvSpPr>
        <p:spPr>
          <a:xfrm>
            <a:off x="1960442" y="4228802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爆炸形: 8 pt  31"/>
          <p:cNvSpPr/>
          <p:nvPr/>
        </p:nvSpPr>
        <p:spPr>
          <a:xfrm>
            <a:off x="1960440" y="4230966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爆炸形: 8 pt  33"/>
          <p:cNvSpPr/>
          <p:nvPr/>
        </p:nvSpPr>
        <p:spPr>
          <a:xfrm>
            <a:off x="1960436" y="4226638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爆炸形: 8 pt  34"/>
          <p:cNvSpPr/>
          <p:nvPr/>
        </p:nvSpPr>
        <p:spPr>
          <a:xfrm>
            <a:off x="1952098" y="4226638"/>
            <a:ext cx="235671" cy="17979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450" y="1104900"/>
            <a:ext cx="6041390" cy="4756785"/>
          </a:xfrm>
          <a:prstGeom prst="rect">
            <a:avLst/>
          </a:prstGeom>
        </p:spPr>
      </p:pic>
      <p:sp>
        <p:nvSpPr>
          <p:cNvPr id="9" name="爆炸形: 8 pt  37"/>
          <p:cNvSpPr/>
          <p:nvPr/>
        </p:nvSpPr>
        <p:spPr>
          <a:xfrm>
            <a:off x="6957695" y="374015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爆炸形: 8 pt  38"/>
          <p:cNvSpPr/>
          <p:nvPr/>
        </p:nvSpPr>
        <p:spPr>
          <a:xfrm>
            <a:off x="6957695" y="373253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爆炸形: 8 pt  39"/>
          <p:cNvSpPr/>
          <p:nvPr/>
        </p:nvSpPr>
        <p:spPr>
          <a:xfrm>
            <a:off x="6957695" y="373253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爆炸形: 8 pt  40"/>
          <p:cNvSpPr/>
          <p:nvPr/>
        </p:nvSpPr>
        <p:spPr>
          <a:xfrm>
            <a:off x="6957695" y="374015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爆炸形: 8 pt  41"/>
          <p:cNvSpPr/>
          <p:nvPr/>
        </p:nvSpPr>
        <p:spPr>
          <a:xfrm>
            <a:off x="6957695" y="374015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爆炸形: 8 pt  42"/>
          <p:cNvSpPr/>
          <p:nvPr/>
        </p:nvSpPr>
        <p:spPr>
          <a:xfrm>
            <a:off x="6957695" y="3742690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爆炸形: 8 pt  43"/>
          <p:cNvSpPr/>
          <p:nvPr/>
        </p:nvSpPr>
        <p:spPr>
          <a:xfrm>
            <a:off x="6957695" y="3738245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爆炸形: 8 pt  44"/>
          <p:cNvSpPr/>
          <p:nvPr/>
        </p:nvSpPr>
        <p:spPr>
          <a:xfrm>
            <a:off x="6949440" y="3738245"/>
            <a:ext cx="491490" cy="42164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3150435" y="2421679"/>
            <a:ext cx="3110230" cy="98996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3144720" y="4159674"/>
            <a:ext cx="3054985" cy="113665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5610939" y="4360797"/>
            <a:ext cx="1180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MIC6 MAPS</a:t>
            </a: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009650" y="1223010"/>
            <a:ext cx="46672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 up to 9.3 GeV;  ion up to 4.25 GeV/u</a:t>
            </a: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zh-CN"/>
              <a:t>p + p</a:t>
            </a: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zh-CN"/>
              <a:t>p + A</a:t>
            </a: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en-US" altLang="zh-CN"/>
              <a:t>A + 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8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4 L -0.09831 -0.00024 L -0.10938 -0.00556 L -0.11992 -0.03125 L -0.1487 -0.04862 L -0.15547 -0.05834 L -0.16185 -0.07477 L -0.16354 -0.09746 L -0.16107 -0.11922 L -0.12539 -0.18264 L -0.11315 -0.18936 L -0.10039 -0.18704 L -0.09063 -0.17963 L -0.08385 -0.16598 L -0.07031 -0.08172 L -0.07201 -0.06135 L -0.07878 -0.03866 L -0.08438 -0.03195 L -0.09193 -0.02662 L -0.10091 -0.02362 L -0.14831 -0.0463 L -0.15885 -0.06575 L -0.16393 -0.08612 L -0.16276 -0.10811 L -0.15768 -0.12755 L -0.1263 -0.18264 L -0.10977 -0.19167 L -0.09453 -0.18403 L -0.08346 -0.16968 L -0.07031 -0.0801 L -0.07201 -0.06204 L -0.0776 -0.0426 L -0.08607 -0.03056 L -0.09701 -0.02524 L -0.10547 -0.02755 L -0.14583 -0.0463 L -0.15885 -0.06575 L -0.16354 -0.09144 L -0.16107 -0.11783 L -0.15508 -0.13426 L -0.12969 -0.175 L -0.125 -0.19908 L -0.12292 -0.21042 L -0.12331 -0.23889 L -0.12331 -0.2382 " pathEditMode="relative" ptsTypes="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8000" fill="hold" grpId="0" nodeType="withEffect">
                                  <p:stCondLst>
                                    <p:cond delay="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3 L -0.09831 -0.00023 L -0.10938 -0.00556 L -0.11992 -0.03125 L -0.1487 -0.04861 L -0.15547 -0.05834 L -0.16185 -0.07477 L -0.16354 -0.09746 L -0.16107 -0.11922 L -0.12539 -0.18264 L -0.11315 -0.18935 L -0.10039 -0.18704 L -0.09063 -0.17963 L -0.08386 -0.16598 L -0.07031 -0.08172 L -0.07201 -0.06135 L -0.07878 -0.03866 L -0.08438 -0.03195 L -0.09193 -0.02662 L -0.10091 -0.02361 L -0.14831 -0.0463 L -0.15886 -0.06574 L -0.16393 -0.08611 L -0.16276 -0.1081 L -0.15768 -0.12755 L -0.1263 -0.18264 L -0.10977 -0.19167 L -0.09453 -0.18403 L -0.08346 -0.16968 L -0.07031 -0.0801 L -0.07201 -0.06204 L -0.07761 -0.0426 L -0.08607 -0.03056 L -0.09701 -0.02523 L -0.10547 -0.02755 L -0.14583 -0.0463 L -0.15886 -0.06574 L -0.16354 -0.09144 L -0.16107 -0.11783 L -0.15508 -0.13426 L -0.12969 -0.175 L -0.125 -0.19908 L -0.12292 -0.21042 L -0.12331 -0.23889 L -0.12331 -0.2382 " pathEditMode="relative" rAng="0" ptsTypes="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11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8000" fill="hold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4 L -0.09831 -0.00024 L -0.10938 -0.00556 L -0.11992 -0.03125 L -0.1487 -0.04862 L -0.15547 -0.05834 L -0.16185 -0.07477 L -0.16354 -0.09746 L -0.16107 -0.11922 L -0.12539 -0.18264 L -0.11315 -0.18936 L -0.10039 -0.18704 L -0.09063 -0.17963 L -0.08386 -0.16598 L -0.07031 -0.08172 L -0.07201 -0.06135 L -0.07878 -0.03866 L -0.08438 -0.03195 L -0.09193 -0.02662 L -0.10091 -0.02362 L -0.14831 -0.0463 L -0.15886 -0.06575 L -0.16393 -0.08612 L -0.16276 -0.10811 L -0.15768 -0.12755 L -0.1263 -0.18264 L -0.10977 -0.19167 L -0.09453 -0.18403 L -0.08346 -0.16968 L -0.07031 -0.0801 L -0.07201 -0.06204 L -0.07761 -0.0426 L -0.08607 -0.03056 L -0.09701 -0.02524 L -0.10547 -0.02755 L -0.14583 -0.0463 L -0.15886 -0.06575 L -0.16354 -0.09144 L -0.16107 -0.11783 L -0.15508 -0.13426 L -0.12969 -0.175 L -0.125 -0.19908 L -0.12292 -0.21042 L -0.12331 -0.23889 L -0.12331 -0.2382 " pathEditMode="relative" rAng="0" ptsTypes="AAAAAAAAAAAAAAAAAAAAAAAAAAAAAAAAAAAAAAAAAAAAA">
                                      <p:cBhvr>
                                        <p:cTn id="1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11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8000" fill="hold" grpId="0" nodeType="withEffect">
                                  <p:stCondLst>
                                    <p:cond delay="1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91 -0.00024 L -0.09831 -0.00024 L -0.10938 -0.00556 L -0.11992 -0.03125 L -0.1487 -0.04862 L -0.15547 -0.05834 L -0.16185 -0.07477 L -0.16354 -0.09746 L -0.16107 -0.11922 L -0.12539 -0.18264 L -0.11315 -0.18936 L -0.10039 -0.18704 L -0.09063 -0.17963 L -0.08385 -0.16598 L -0.07031 -0.08172 L -0.07201 -0.06135 L -0.07878 -0.03866 L -0.08438 -0.03195 L -0.09193 -0.02662 L -0.10091 -0.02362 L -0.14831 -0.0463 L -0.15885 -0.06575 L -0.16393 -0.08612 L -0.16276 -0.10811 L -0.15768 -0.12755 L -0.1263 -0.18264 L -0.10977 -0.19167 L -0.09453 -0.18403 L -0.08346 -0.16968 L -0.07031 -0.0801 L -0.07201 -0.06204 L -0.0776 -0.0426 L -0.08607 -0.03056 L -0.09701 -0.02524 L -0.10547 -0.02755 L -0.14583 -0.0463 L -0.15885 -0.06575 L -0.16354 -0.09144 L -0.16107 -0.11783 L -0.15508 -0.13426 L -0.12969 -0.175 L -0.125 -0.19908 L -0.12292 -0.21042 L -0.12331 -0.23889 L -0.12331 -0.2382 " pathEditMode="relative" rAng="0" ptsTypes="AAAAAAAAAAAAAAAAAAAAAAAAAAAAAAAAAAAAAAAAAAAAA">
                                      <p:cBhvr>
                                        <p:cTn id="12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119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repeatCount="400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53" presetClass="entr" presetSubtype="16" repeatCount="400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53" presetClass="entr" presetSubtype="16" repeatCount="4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53" presetClass="entr" presetSubtype="16" repeatCount="4000" fill="remove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53" presetClass="entr" presetSubtype="16" repeatCount="4000" fill="remove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53" presetClass="entr" presetSubtype="16" repeatCount="4000" fill="remove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53" presetClass="entr" presetSubtype="16" repeatCount="4000" fill="remove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53" presetClass="entr" presetSubtype="16" repeatCount="4000" fill="remove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53" presetClass="entr" presetSubtype="16" repeatCount="400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53" presetClass="entr" presetSubtype="16" repeatCount="4000" fill="remove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53" presetClass="entr" presetSubtype="16" repeatCount="4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53" presetClass="entr" presetSubtype="16" repeatCount="4000" fill="remove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53" presetClass="entr" presetSubtype="16" repeatCount="4000" fill="remove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3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53" presetClass="entr" presetSubtype="16" repeatCount="4000" fill="remove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53" presetClass="entr" presetSubtype="16" repeatCount="4000" fill="remove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53" presetClass="entr" presetSubtype="16" repeatCount="4000" fill="remove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 bldLvl="0" animBg="1"/>
      <p:bldP spid="24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4" grpId="0" bldLvl="0" animBg="1"/>
      <p:bldP spid="35" grpId="0" bldLvl="0" animBg="1"/>
      <p:bldP spid="9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8" grpId="0" bldLvl="0" animBg="1"/>
      <p:bldP spid="21" grpId="0" bldLvl="0" animBg="1"/>
      <p:bldP spid="3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48460" y="1457325"/>
            <a:ext cx="68707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Introduction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Highlights of EicC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Highlights of H-NS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From H-NS to EicC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Arial" panose="02080604020202020204" pitchFamily="34" charset="0"/>
                <a:cs typeface="Arial" panose="02080604020202020204" pitchFamily="34" charset="0"/>
              </a:rPr>
              <a:t>Summary</a:t>
            </a:r>
            <a:endParaRPr lang="zh-CN" altLang="en-US" sz="24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96012" y="451143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</a:rPr>
              <a:t>Outline</a:t>
            </a:r>
            <a:endParaRPr lang="zh-CN" altLang="en-US" sz="3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4" y="1496880"/>
            <a:ext cx="5626836" cy="33249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5900" y="5258980"/>
            <a:ext cx="4515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u="sng" dirty="0"/>
              <a:t>First observation</a:t>
            </a:r>
            <a:r>
              <a:rPr lang="en-US" altLang="zh-CN" sz="1400" dirty="0"/>
              <a:t>: </a:t>
            </a:r>
          </a:p>
          <a:p>
            <a:r>
              <a:rPr lang="en-US" altLang="zh-CN" sz="1400" dirty="0">
                <a:latin typeface="+mj-ea"/>
                <a:ea typeface="+mj-ea"/>
              </a:rPr>
              <a:t>In 1976 at Fermi-Lab, H</a:t>
            </a:r>
            <a:r>
              <a:rPr lang="en-US" altLang="zh-CN" sz="1400" b="0" i="0" u="none" strike="noStrike" baseline="0" dirty="0">
                <a:latin typeface="+mj-ea"/>
                <a:ea typeface="+mj-ea"/>
              </a:rPr>
              <a:t>yperons </a:t>
            </a:r>
            <a:r>
              <a:rPr lang="en-US" altLang="zh-CN" sz="1400" dirty="0">
                <a:latin typeface="+mj-ea"/>
                <a:ea typeface="+mj-ea"/>
              </a:rPr>
              <a:t>were</a:t>
            </a:r>
            <a:r>
              <a:rPr lang="en-US" altLang="zh-CN" sz="1400" b="0" i="0" u="none" strike="noStrike" baseline="0" dirty="0">
                <a:latin typeface="+mj-ea"/>
                <a:ea typeface="+mj-ea"/>
              </a:rPr>
              <a:t> produced polarized in </a:t>
            </a:r>
            <a:r>
              <a:rPr lang="en-US" altLang="zh-CN" sz="1400" b="0" u="none" strike="noStrike" baseline="0" dirty="0">
                <a:latin typeface="+mj-ea"/>
                <a:ea typeface="+mj-ea"/>
              </a:rPr>
              <a:t>p </a:t>
            </a:r>
            <a:r>
              <a:rPr lang="en-US" altLang="zh-CN" sz="1400" b="0" i="0" u="none" strike="noStrike" baseline="0" dirty="0">
                <a:latin typeface="+mj-ea"/>
                <a:ea typeface="+mj-ea"/>
              </a:rPr>
              <a:t>+ Be collisions: 300 GeV protons on Beryllium target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First observation of </a:t>
            </a:r>
            <a:r>
              <a:rPr lang="el-GR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Λ</a:t>
            </a:r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polarization in the 1970’s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987" y="1080654"/>
            <a:ext cx="3542159" cy="2671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668" y="3842262"/>
            <a:ext cx="3455828" cy="2603091"/>
          </a:xfrm>
          <a:prstGeom prst="rect">
            <a:avLst/>
          </a:prstGeom>
        </p:spPr>
      </p:pic>
      <p:sp>
        <p:nvSpPr>
          <p:cNvPr id="1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 flipV="1">
            <a:off x="5003808" y="2873023"/>
            <a:ext cx="3175362" cy="9225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003808" y="3795588"/>
            <a:ext cx="3175362" cy="906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245787" y="3795588"/>
            <a:ext cx="375802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4867284" y="3702607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C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800085" y="4158729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椭圆 25"/>
          <p:cNvSpPr/>
          <p:nvPr/>
        </p:nvSpPr>
        <p:spPr>
          <a:xfrm>
            <a:off x="4664253" y="347310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椭圆 27"/>
          <p:cNvSpPr/>
          <p:nvPr/>
        </p:nvSpPr>
        <p:spPr>
          <a:xfrm>
            <a:off x="5054802" y="3919329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5034289" y="3795587"/>
            <a:ext cx="2925806" cy="351418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5024253" y="3471814"/>
            <a:ext cx="3404472" cy="323575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19" y="2684772"/>
            <a:ext cx="2442039" cy="1805526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537472" y="2643297"/>
            <a:ext cx="132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Carbon foil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205407" y="374234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205407" y="374234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195371" y="373227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112280" y="3599586"/>
            <a:ext cx="294254" cy="330104"/>
            <a:chOff x="1226536" y="3876136"/>
            <a:chExt cx="294254" cy="330104"/>
          </a:xfrm>
        </p:grpSpPr>
        <p:grpSp>
          <p:nvGrpSpPr>
            <p:cNvPr id="19" name="组合 18"/>
            <p:cNvGrpSpPr/>
            <p:nvPr/>
          </p:nvGrpSpPr>
          <p:grpSpPr>
            <a:xfrm>
              <a:off x="1316874" y="3876136"/>
              <a:ext cx="108000" cy="330104"/>
              <a:chOff x="1316874" y="3876136"/>
              <a:chExt cx="108000" cy="330104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1316874" y="4011097"/>
                <a:ext cx="108000" cy="10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2" name="直接箭头连接符 31"/>
              <p:cNvCxnSpPr/>
              <p:nvPr/>
            </p:nvCxnSpPr>
            <p:spPr>
              <a:xfrm flipV="1">
                <a:off x="1370873" y="3876136"/>
                <a:ext cx="0" cy="330104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w="med" len="med"/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弧形 29"/>
            <p:cNvSpPr/>
            <p:nvPr/>
          </p:nvSpPr>
          <p:spPr>
            <a:xfrm>
              <a:off x="1226536" y="3910746"/>
              <a:ext cx="294254" cy="194540"/>
            </a:xfrm>
            <a:prstGeom prst="arc">
              <a:avLst>
                <a:gd name="adj1" fmla="val 531833"/>
                <a:gd name="adj2" fmla="val 10227850"/>
              </a:avLst>
            </a:prstGeom>
            <a:ln w="9525">
              <a:solidFill>
                <a:srgbClr val="00B050"/>
              </a:solidFill>
              <a:headEnd type="stealth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8301901" y="3072695"/>
            <a:ext cx="3048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altLang="zh-CN" sz="1100" b="1" dirty="0">
                <a:latin typeface="Arial" panose="02080604020202020204" pitchFamily="34" charset="0"/>
                <a:cs typeface="Arial" panose="02080604020202020204" pitchFamily="34" charset="0"/>
              </a:rPr>
              <a:t>Ф</a:t>
            </a:r>
            <a:endParaRPr lang="zh-CN" altLang="en-US" sz="11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604883" y="208053"/>
            <a:ext cx="543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Principle of proton polarimeter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40984" y="966362"/>
            <a:ext cx="1037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Relation between the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spin-dependent cross-section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of p + </a:t>
            </a:r>
            <a:r>
              <a:rPr lang="en-US" altLang="zh-CN" dirty="0" err="1">
                <a:latin typeface="Arial" panose="02080604020202020204" pitchFamily="34" charset="0"/>
                <a:cs typeface="Arial" panose="02080604020202020204" pitchFamily="34" charset="0"/>
              </a:rPr>
              <a:t>p/C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scattering and the 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asymmetries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888" y="1475823"/>
            <a:ext cx="4634859" cy="662123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1040984" y="5354371"/>
            <a:ext cx="1029977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Widely used as polarimetric reaction to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measure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proton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beam</a:t>
            </a:r>
            <a:r>
              <a:rPr lang="zh-CN" altLang="en-US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polarization (PSI, TRIMUF, LAMPF, COSY, SATURNE, ZGS, KEK-PS, AGS, RHIC …)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979008" y="317170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9456609" y="4530185"/>
            <a:ext cx="2046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More protons to the left:</a:t>
            </a:r>
            <a:r>
              <a:rPr lang="zh-CN" altLang="en-US" sz="1400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en-US" altLang="zh-CN" sz="14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Left-right asymmetry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473389" y="288781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x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134248" y="230587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y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929614" y="2873023"/>
            <a:ext cx="499111" cy="1828801"/>
          </a:xfrm>
          <a:prstGeom prst="ellipse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7591353" y="3176081"/>
            <a:ext cx="1018446" cy="14548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8179169" y="2592177"/>
            <a:ext cx="0" cy="119410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8181576" y="2769738"/>
            <a:ext cx="235117" cy="10275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立方体 14"/>
          <p:cNvSpPr/>
          <p:nvPr/>
        </p:nvSpPr>
        <p:spPr>
          <a:xfrm>
            <a:off x="4415610" y="2720391"/>
            <a:ext cx="875210" cy="2128629"/>
          </a:xfrm>
          <a:prstGeom prst="cube">
            <a:avLst>
              <a:gd name="adj" fmla="val 82344"/>
            </a:avLst>
          </a:prstGeom>
          <a:solidFill>
            <a:schemeClr val="bg2">
              <a:lumMod val="90000"/>
              <a:alpha val="8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888091" y="2650959"/>
            <a:ext cx="197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Transversely polarized protons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201123" y="373730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96839" y="373730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21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7 -0.00069 L 0.30403 -0.00069 L 0.58619 -0.048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2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27 0.0007 L 0.30481 -0.00092 L 0.5677 -0.13541 L 0.5677 -0.135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6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14 -0.00023 L 0.30821 -0.0007 L 0.54883 0.05208 L 0.54883 0.05208 " pathEditMode="relative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26 2.22222E-6 L 0.30782 0.00046 L 0.56732 0.13217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46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ldLvl="0" animBg="1"/>
      <p:bldP spid="2" grpId="0" bldLvl="0" animBg="1"/>
      <p:bldP spid="4" grpId="0" bldLvl="0" animBg="1"/>
      <p:bldP spid="1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85" y="1352672"/>
            <a:ext cx="10668986" cy="49103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7111" y="214615"/>
            <a:ext cx="1124527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No polarimeter function in previous general-purpose spectrometer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22</a:t>
            </a:fld>
            <a:endParaRPr lang="zh-CN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462062" y="245533"/>
            <a:ext cx="9329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An extra carbon layer serve as baryon polarimeter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20105" y="1318895"/>
            <a:ext cx="5540375" cy="410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chemeClr val="accent2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Carbon layer</a:t>
            </a:r>
          </a:p>
          <a:p>
            <a:pPr marL="742950" lvl="1" indent="-285750">
              <a:lnSpc>
                <a:spcPct val="150000"/>
              </a:lnSpc>
              <a:spcBef>
                <a:spcPts val="12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~1 mm thickness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Material budget: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&lt;1% X/X</a:t>
            </a:r>
            <a:r>
              <a:rPr lang="en-US" altLang="zh-CN" b="1" baseline="-25000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0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Probability: </a:t>
            </a:r>
            <a:r>
              <a:rPr lang="en-US" altLang="zh-CN" b="1" dirty="0" err="1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pC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(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1E-3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) 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Tiny influence to the conventional performance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Position : in-between the tracking devices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all reactions: 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ee/ep/pp/</a:t>
            </a:r>
            <a:r>
              <a:rPr lang="en-US" altLang="zh-CN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pA</a:t>
            </a:r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/AA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Font typeface="Arial" panose="02080604020202020204" pitchFamily="34" charset="0"/>
              <a:buChar char="•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Appliable in high energy machines</a:t>
            </a: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012180" y="6026150"/>
            <a:ext cx="3107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tx1"/>
                </a:solidFill>
              </a:rPr>
              <a:t>Phys. Rev. D 112, L031502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5" y="1153795"/>
            <a:ext cx="5025390" cy="50946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5159612" y="4669329"/>
            <a:ext cx="29245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 err="1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r>
              <a:rPr lang="en-US" altLang="zh-CN" sz="1100" dirty="0" err="1">
                <a:latin typeface="Arial" panose="02080604020202020204" pitchFamily="34" charset="0"/>
                <a:cs typeface="Arial" panose="02080604020202020204" pitchFamily="34" charset="0"/>
              </a:rPr>
              <a:t>C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 scattering ~ 10</a:t>
            </a:r>
            <a:r>
              <a:rPr lang="en-US" altLang="zh-CN" sz="1100" baseline="30000" dirty="0">
                <a:latin typeface="Arial" panose="02080604020202020204" pitchFamily="34" charset="0"/>
                <a:cs typeface="Arial" panose="02080604020202020204" pitchFamily="34" charset="0"/>
              </a:rPr>
              <a:t>13   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*  4*10</a:t>
            </a:r>
            <a:r>
              <a:rPr lang="en-US" altLang="zh-CN" sz="1100" baseline="30000" dirty="0">
                <a:latin typeface="Arial" panose="02080604020202020204" pitchFamily="34" charset="0"/>
                <a:cs typeface="Arial" panose="02080604020202020204" pitchFamily="34" charset="0"/>
              </a:rPr>
              <a:t>-4   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= 4*10</a:t>
            </a:r>
            <a:r>
              <a:rPr lang="en-US" altLang="zh-CN" sz="1100" baseline="30000" dirty="0">
                <a:latin typeface="Arial" panose="02080604020202020204" pitchFamily="34" charset="0"/>
                <a:cs typeface="Arial" panose="02080604020202020204" pitchFamily="34" charset="0"/>
              </a:rPr>
              <a:t>9</a:t>
            </a:r>
            <a:endParaRPr lang="zh-CN" altLang="en-US" sz="1100" dirty="0"/>
          </a:p>
        </p:txBody>
      </p:sp>
      <p:pic>
        <p:nvPicPr>
          <p:cNvPr id="5" name="图片 4" descr="screenshot_20250924_103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2215515"/>
            <a:ext cx="4512310" cy="41509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54918" y="4946510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0.01 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pic>
        <p:nvPicPr>
          <p:cNvPr id="8" name="图片 7" descr="screenshot_20250924_103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50" y="2308860"/>
            <a:ext cx="4255770" cy="39839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922779" y="4939792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0.02 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68700" y="1569720"/>
            <a:ext cx="7666355" cy="468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    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0.01 for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el-GR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el-GR" sz="1200" dirty="0">
                <a:latin typeface="Arial" panose="02080604020202020204" pitchFamily="34" charset="0"/>
                <a:cs typeface="Arial" panose="02080604020202020204" pitchFamily="34" charset="0"/>
              </a:rPr>
              <a:t>400 bins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                        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stat.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 0.02 for p </a:t>
            </a:r>
            <a:r>
              <a:rPr lang="en-US" altLang="zh-CN" sz="12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400 bins</a:t>
            </a:r>
          </a:p>
        </p:txBody>
      </p:sp>
      <p:sp>
        <p:nvSpPr>
          <p:cNvPr id="18" name="矩形 17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p+p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rate:1MHz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3 months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11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13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pKΛ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10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230" y="1235075"/>
            <a:ext cx="2487295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p/Λ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+ X</a:t>
            </a:r>
          </a:p>
        </p:txBody>
      </p:sp>
      <p:sp>
        <p:nvSpPr>
          <p:cNvPr id="23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Uncertainty projection of the polarization measurement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063240" y="1278255"/>
            <a:ext cx="8687435" cy="51511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24</a:t>
            </a:fld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832" y="1221073"/>
            <a:ext cx="5147067" cy="27903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650" y="4077970"/>
            <a:ext cx="3871595" cy="222758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114276" y="4258226"/>
            <a:ext cx="13061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p polarization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114410" y="1679655"/>
            <a:ext cx="14077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 polarization</a:t>
            </a:r>
          </a:p>
        </p:txBody>
      </p:sp>
      <p:sp>
        <p:nvSpPr>
          <p:cNvPr id="18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Baryon spin structure -- inclusive production of 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p/Λ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9625" y="1221105"/>
            <a:ext cx="2487295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p/Λ + X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20" y="2644140"/>
            <a:ext cx="2175510" cy="297370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65" y="2644140"/>
            <a:ext cx="2221865" cy="3055620"/>
          </a:xfrm>
          <a:prstGeom prst="rect">
            <a:avLst/>
          </a:prstGeom>
        </p:spPr>
      </p:pic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25</a:t>
            </a:fld>
            <a:endParaRPr lang="zh-CN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951286" y="1336651"/>
            <a:ext cx="5388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l-GR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*,</a:t>
            </a:r>
            <a:r>
              <a:rPr lang="zh-CN" altLang="en-US" sz="2000" dirty="0">
                <a:latin typeface="Arial" panose="02080604020202020204" pitchFamily="34" charset="0"/>
                <a:cs typeface="Arial" panose="02080604020202020204" pitchFamily="34" charset="0"/>
              </a:rPr>
              <a:t> Σ</a:t>
            </a: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*, </a:t>
            </a:r>
            <a:r>
              <a:rPr lang="el-GR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Ξ</a:t>
            </a: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*, </a:t>
            </a:r>
            <a:r>
              <a:rPr lang="el-GR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Ω</a:t>
            </a: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*, resonance need </a:t>
            </a:r>
            <a:r>
              <a:rPr lang="en-US" altLang="zh-CN" sz="2000" dirty="0" err="1">
                <a:latin typeface="Arial" panose="02080604020202020204" pitchFamily="34" charset="0"/>
                <a:cs typeface="Arial" panose="02080604020202020204" pitchFamily="34" charset="0"/>
              </a:rPr>
              <a:t>ECal</a:t>
            </a: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.</a:t>
            </a:r>
            <a:endParaRPr lang="zh-CN" altLang="en-US" sz="2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799" y="6342325"/>
            <a:ext cx="475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80604020202020204" pitchFamily="34" charset="0"/>
                <a:cs typeface="Arial" panose="02080604020202020204" pitchFamily="34" charset="0"/>
              </a:rPr>
              <a:t>https://doi.org/10.1007/s00601-022-01756-y</a:t>
            </a:r>
            <a:endParaRPr lang="zh-CN" altLang="en-US" sz="16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7598-45B9-461D-9360-318329C576B3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113" y="1574742"/>
            <a:ext cx="4615737" cy="40419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79" y="2058513"/>
            <a:ext cx="5907894" cy="3558163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763557" y="3724552"/>
            <a:ext cx="4442718" cy="15931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Physics potentials at H-NS -- Hadron structure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AA373-C571-4C4F-9E4D-17256B5E27BA}" type="slidenum">
              <a:rPr lang="zh-CN" altLang="en-US" smtClean="0"/>
              <a:t>27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020" y="1680320"/>
            <a:ext cx="3557125" cy="196781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84" y="4027690"/>
            <a:ext cx="2213234" cy="2328444"/>
          </a:xfrm>
          <a:prstGeom prst="rect">
            <a:avLst/>
          </a:prstGeom>
        </p:spPr>
      </p:pic>
      <p:sp>
        <p:nvSpPr>
          <p:cNvPr id="6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Physics potentials at H-NS -- Heavy ion physics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A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+A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rate:?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AA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</a:t>
            </a:r>
            <a:endParaRPr lang="en-US" altLang="zh-CN" sz="1600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AA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10" name="内容占位符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59" y="1680222"/>
            <a:ext cx="3264831" cy="239940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29600" y="1346319"/>
            <a:ext cx="3146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HICs@HIAF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(T&lt;100 MeV, </a:t>
            </a:r>
            <a:r>
              <a:rPr lang="el-GR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≤3</a:t>
            </a:r>
            <a:r>
              <a:rPr lang="el-GR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ρ</a:t>
            </a:r>
            <a:r>
              <a:rPr lang="en-US" altLang="zh-CN" sz="1400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549015" y="4311015"/>
            <a:ext cx="3396615" cy="2118360"/>
            <a:chOff x="8150039" y="1112184"/>
            <a:chExt cx="3746562" cy="25042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50039" y="1112184"/>
              <a:ext cx="3746562" cy="250424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0"/>
            <a:stretch>
              <a:fillRect/>
            </a:stretch>
          </p:blipFill>
          <p:spPr>
            <a:xfrm>
              <a:off x="10242896" y="2502712"/>
              <a:ext cx="1306566" cy="807418"/>
            </a:xfrm>
            <a:prstGeom prst="rect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8" name="矩形 17"/>
            <p:cNvSpPr/>
            <p:nvPr/>
          </p:nvSpPr>
          <p:spPr>
            <a:xfrm>
              <a:off x="8702383" y="1191720"/>
              <a:ext cx="230668" cy="2159792"/>
            </a:xfrm>
            <a:prstGeom prst="rect">
              <a:avLst/>
            </a:prstGeom>
            <a:solidFill>
              <a:srgbClr val="FF0000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9" name="直接箭头连接符 18"/>
            <p:cNvCxnSpPr/>
            <p:nvPr/>
          </p:nvCxnSpPr>
          <p:spPr>
            <a:xfrm>
              <a:off x="8702383" y="1612903"/>
              <a:ext cx="24364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8856895" y="2924904"/>
              <a:ext cx="964559" cy="2544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BES-II</a:t>
              </a:r>
              <a:r>
                <a:rPr lang="zh-CN" altLang="en-US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FAIR</a:t>
              </a:r>
              <a:r>
                <a:rPr lang="zh-CN" altLang="en-US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endParaRPr lang="en-US" altLang="zh-CN" sz="7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NICA</a:t>
              </a:r>
              <a:r>
                <a:rPr lang="zh-CN" altLang="en-US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HIAF-U</a:t>
              </a:r>
              <a:endParaRPr lang="zh-CN" altLang="en-US" sz="7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824205" y="2757268"/>
              <a:ext cx="964560" cy="126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7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3.0-7.7 GeV</a:t>
              </a:r>
              <a:endParaRPr lang="zh-CN" altLang="en-US" sz="7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071205" y="1261072"/>
              <a:ext cx="964559" cy="54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</a:rPr>
                <a:t>UU@HIAF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/>
                <p:cNvSpPr txBox="1"/>
                <p:nvPr/>
              </p:nvSpPr>
              <p:spPr>
                <a:xfrm>
                  <a:off x="9014099" y="1495691"/>
                  <a:ext cx="2775857" cy="29876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9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</m:t>
                      </m:r>
                      <m:r>
                        <a:rPr lang="en-US" altLang="zh-CN" sz="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CN" sz="9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ad>
                        <m:radPr>
                          <m:degHide m:val="on"/>
                          <m:ctrlPr>
                            <a:rPr lang="en-US" altLang="zh-CN" sz="9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sz="9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9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900" b="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lang="en-US" altLang="zh-CN" sz="9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r>
                        <a:rPr lang="en-US" altLang="zh-CN" sz="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≤2.</m:t>
                      </m:r>
                      <m:r>
                        <a:rPr lang="en-US" altLang="zh-CN" sz="9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9 </m:t>
                      </m:r>
                    </m:oMath>
                  </a14:m>
                  <a:r>
                    <a:rPr lang="en-US" altLang="zh-CN" sz="9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GeV</a:t>
                  </a:r>
                  <a:endParaRPr lang="zh-CN" altLang="en-US" sz="9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文本框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4099" y="1495691"/>
                  <a:ext cx="2775857" cy="298768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/>
            <p:cNvCxnSpPr/>
            <p:nvPr/>
          </p:nvCxnSpPr>
          <p:spPr>
            <a:xfrm>
              <a:off x="8947381" y="2648923"/>
              <a:ext cx="69367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3878506" y="3999009"/>
            <a:ext cx="2963594" cy="38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Book Antiqua" panose="02040602050305030304" pitchFamily="18" charset="0"/>
              </a:rPr>
              <a:t>QCD Phase Structure</a:t>
            </a:r>
          </a:p>
        </p:txBody>
      </p:sp>
      <p:sp>
        <p:nvSpPr>
          <p:cNvPr id="15" name="矩形 14"/>
          <p:cNvSpPr/>
          <p:nvPr/>
        </p:nvSpPr>
        <p:spPr>
          <a:xfrm>
            <a:off x="3063240" y="1278255"/>
            <a:ext cx="8687435" cy="51511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394190" y="4125595"/>
            <a:ext cx="23660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A new probe with proton polarization?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Global polarization of proton?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6" y="3587285"/>
            <a:ext cx="2300245" cy="1624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79" y="567952"/>
            <a:ext cx="3521648" cy="2761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721" y="839703"/>
            <a:ext cx="1904302" cy="17697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150" y="839703"/>
            <a:ext cx="1840981" cy="234008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20645" y="5387939"/>
            <a:ext cx="198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MIC6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芯片验证 </a:t>
            </a:r>
            <a:endParaRPr lang="en-US" altLang="zh-CN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万￥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4932761" y="1425443"/>
            <a:ext cx="387174" cy="381911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4932761" y="1911857"/>
            <a:ext cx="387173" cy="226423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528045" y="5264829"/>
            <a:ext cx="3693396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全尺寸磁铁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，部分立体角覆盖探测器；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物理取数</a:t>
            </a:r>
            <a:endParaRPr lang="en-US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亿￥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057" y="1546856"/>
            <a:ext cx="1438587" cy="152386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1878" y="3554598"/>
            <a:ext cx="2862976" cy="1637074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049619" y="6157381"/>
            <a:ext cx="1471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437953" y="6167690"/>
            <a:ext cx="1471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2026-2030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976203" y="6181151"/>
            <a:ext cx="1471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2030-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832398" y="3594283"/>
            <a:ext cx="3538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丰富的物理：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高精度、多维度超子极化测量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轻强子物理、奇特强子态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核介质效应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超核物理，核物质相结构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005930" y="5249439"/>
            <a:ext cx="341229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全尺寸磁铁，全尺寸径迹与飞行时间探测器，量能器研发平台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亿￥</a:t>
            </a:r>
          </a:p>
        </p:txBody>
      </p:sp>
      <p:cxnSp>
        <p:nvCxnSpPr>
          <p:cNvPr id="46" name="直接箭头连接符 45"/>
          <p:cNvCxnSpPr/>
          <p:nvPr/>
        </p:nvCxnSpPr>
        <p:spPr>
          <a:xfrm flipV="1">
            <a:off x="5948039" y="1988279"/>
            <a:ext cx="175382" cy="385249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5948039" y="2438843"/>
            <a:ext cx="323289" cy="406588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>
            <a:off x="4411049" y="1622087"/>
            <a:ext cx="421205" cy="230186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 flipV="1">
            <a:off x="4403569" y="1948872"/>
            <a:ext cx="421206" cy="403683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8664426" y="3167735"/>
            <a:ext cx="2517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1-10MHz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，全尺寸探测器</a:t>
            </a:r>
            <a:endParaRPr lang="zh-CN" altLang="en-US" sz="1600" dirty="0"/>
          </a:p>
        </p:txBody>
      </p:sp>
      <p:sp>
        <p:nvSpPr>
          <p:cNvPr id="65" name="文本框 64"/>
          <p:cNvSpPr txBox="1"/>
          <p:nvPr/>
        </p:nvSpPr>
        <p:spPr>
          <a:xfrm>
            <a:off x="4210251" y="3099650"/>
            <a:ext cx="22690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部分探测器，可扩展性</a:t>
            </a:r>
            <a:endParaRPr lang="zh-CN" altLang="en-US" sz="1600" dirty="0"/>
          </a:p>
        </p:txBody>
      </p:sp>
      <p:sp>
        <p:nvSpPr>
          <p:cNvPr id="66" name="矩形 65"/>
          <p:cNvSpPr/>
          <p:nvPr/>
        </p:nvSpPr>
        <p:spPr>
          <a:xfrm>
            <a:off x="452847" y="761000"/>
            <a:ext cx="2755958" cy="58488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3208500" y="761000"/>
            <a:ext cx="4254745" cy="58488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7464712" y="761000"/>
            <a:ext cx="4254745" cy="58488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519069" y="3213901"/>
            <a:ext cx="26232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C00000"/>
                </a:solidFill>
              </a:rPr>
              <a:t>HNS0: </a:t>
            </a:r>
            <a:r>
              <a:rPr lang="zh-CN" altLang="en-US" sz="1000" b="1" dirty="0"/>
              <a:t>探测器</a:t>
            </a:r>
            <a:r>
              <a:rPr lang="en-US" altLang="zh-CN" sz="1000" b="1" dirty="0"/>
              <a:t>+</a:t>
            </a:r>
            <a:r>
              <a:rPr lang="zh-CN" altLang="en-US" sz="1000" b="1" dirty="0"/>
              <a:t>电子学</a:t>
            </a:r>
            <a:r>
              <a:rPr lang="en-US" altLang="zh-CN" sz="1000" b="1" dirty="0"/>
              <a:t>+DAQ </a:t>
            </a:r>
            <a:r>
              <a:rPr lang="zh-CN" altLang="en-US" sz="1000" b="1" dirty="0"/>
              <a:t>核心技术验证</a:t>
            </a:r>
          </a:p>
        </p:txBody>
      </p:sp>
      <p:sp>
        <p:nvSpPr>
          <p:cNvPr id="70" name="灯片编号占位符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FCD14-70CD-4EC8-A313-977F7D519741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71" name="文本框 70"/>
          <p:cNvSpPr txBox="1"/>
          <p:nvPr/>
        </p:nvSpPr>
        <p:spPr>
          <a:xfrm>
            <a:off x="9982200" y="3484696"/>
            <a:ext cx="8843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TOF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未显示</a:t>
            </a:r>
            <a:endParaRPr lang="zh-CN" altLang="en-US" sz="11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652" y="918382"/>
            <a:ext cx="1644243" cy="665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820645" y="3581235"/>
                <a:ext cx="83388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100" dirty="0"/>
                  <a:t>能重建出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1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zh-CN" altLang="en-US" sz="11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45" y="3581235"/>
                <a:ext cx="833883" cy="261610"/>
              </a:xfrm>
              <a:prstGeom prst="rect">
                <a:avLst/>
              </a:prstGeom>
              <a:blipFill rotWithShape="1">
                <a:blip r:embed="rId10"/>
                <a:stretch>
                  <a:fillRect l="-27" t="-180" r="-1328" b="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3-Step to H-NS 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2886" y="3018136"/>
            <a:ext cx="78470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From H-NS to EicC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9307" y="1911050"/>
            <a:ext cx="10413385" cy="4477685"/>
            <a:chOff x="-2015801" y="6996408"/>
            <a:chExt cx="10413385" cy="4477685"/>
          </a:xfrm>
        </p:grpSpPr>
        <p:grpSp>
          <p:nvGrpSpPr>
            <p:cNvPr id="30" name="Group 29"/>
            <p:cNvGrpSpPr/>
            <p:nvPr/>
          </p:nvGrpSpPr>
          <p:grpSpPr>
            <a:xfrm>
              <a:off x="-2015801" y="6996408"/>
              <a:ext cx="10413385" cy="4477685"/>
              <a:chOff x="702285" y="1625062"/>
              <a:chExt cx="8479493" cy="3646125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844401" y="1625062"/>
                <a:ext cx="8337377" cy="3646125"/>
              </a:xfrm>
              <a:prstGeom prst="rect">
                <a:avLst/>
              </a:prstGeom>
            </p:spPr>
          </p:pic>
          <p:sp>
            <p:nvSpPr>
              <p:cNvPr id="36" name="文本框 4"/>
              <p:cNvSpPr txBox="1"/>
              <p:nvPr/>
            </p:nvSpPr>
            <p:spPr>
              <a:xfrm>
                <a:off x="1473661" y="1959468"/>
                <a:ext cx="476698" cy="225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pRing</a:t>
                </a:r>
                <a:endParaRPr lang="zh-CN" altLang="en-US" sz="1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文本框 7"/>
              <p:cNvSpPr txBox="1"/>
              <p:nvPr/>
            </p:nvSpPr>
            <p:spPr>
              <a:xfrm>
                <a:off x="4510819" y="3805626"/>
                <a:ext cx="747537" cy="30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9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高能量密度物理</a:t>
                </a:r>
              </a:p>
            </p:txBody>
          </p:sp>
          <p:sp>
            <p:nvSpPr>
              <p:cNvPr id="39" name="文本框 9"/>
              <p:cNvSpPr txBox="1"/>
              <p:nvPr/>
            </p:nvSpPr>
            <p:spPr>
              <a:xfrm>
                <a:off x="3713541" y="4070180"/>
                <a:ext cx="585038" cy="350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BRing-N</a:t>
                </a:r>
              </a:p>
              <a:p>
                <a:r>
                  <a:rPr lang="en-US" altLang="zh-CN" sz="11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BRing-S</a:t>
                </a:r>
                <a:endParaRPr lang="zh-CN" altLang="en-US" sz="11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文本框 10"/>
              <p:cNvSpPr txBox="1"/>
              <p:nvPr/>
            </p:nvSpPr>
            <p:spPr>
              <a:xfrm>
                <a:off x="5166597" y="4965656"/>
                <a:ext cx="492362" cy="225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iLinac</a:t>
                </a:r>
                <a:endParaRPr lang="zh-CN" alt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文本框 11"/>
              <p:cNvSpPr txBox="1"/>
              <p:nvPr/>
            </p:nvSpPr>
            <p:spPr>
              <a:xfrm>
                <a:off x="5712364" y="4312740"/>
                <a:ext cx="526299" cy="300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9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ISOL</a:t>
                </a:r>
              </a:p>
              <a:p>
                <a:pPr algn="ctr"/>
                <a:r>
                  <a:rPr lang="zh-CN" altLang="en-US" sz="9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放射性束</a:t>
                </a:r>
              </a:p>
            </p:txBody>
          </p:sp>
          <p:sp>
            <p:nvSpPr>
              <p:cNvPr id="42" name="文本框 12"/>
              <p:cNvSpPr txBox="1"/>
              <p:nvPr/>
            </p:nvSpPr>
            <p:spPr>
              <a:xfrm>
                <a:off x="5209864" y="3791773"/>
                <a:ext cx="391853" cy="175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80604020202020204" pitchFamily="34" charset="0"/>
                    <a:ea typeface="宋体" pitchFamily="2" charset="-122"/>
                    <a:cs typeface="Arial" panose="02080604020202020204" pitchFamily="34" charset="0"/>
                  </a:rPr>
                  <a:t>SRing</a:t>
                </a:r>
              </a:p>
            </p:txBody>
          </p:sp>
          <p:sp>
            <p:nvSpPr>
              <p:cNvPr id="43" name="文本框 14"/>
              <p:cNvSpPr txBox="1"/>
              <p:nvPr/>
            </p:nvSpPr>
            <p:spPr>
              <a:xfrm>
                <a:off x="7548155" y="4070180"/>
                <a:ext cx="566764" cy="275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latin typeface="Calibri" panose="020F0502020204030204" pitchFamily="34" charset="0"/>
                    <a:ea typeface="宋体" pitchFamily="2" charset="-122"/>
                    <a:cs typeface="Calibri" panose="020F0502020204030204" pitchFamily="34" charset="0"/>
                  </a:rPr>
                  <a:t>CiADS</a:t>
                </a:r>
                <a:endParaRPr lang="zh-CN" altLang="en-US" sz="1600" b="1" dirty="0"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文本框 15"/>
              <p:cNvSpPr txBox="1"/>
              <p:nvPr/>
            </p:nvSpPr>
            <p:spPr>
              <a:xfrm>
                <a:off x="5626700" y="3493176"/>
                <a:ext cx="768599" cy="187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9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离子离子并束</a:t>
                </a:r>
              </a:p>
            </p:txBody>
          </p:sp>
          <p:sp>
            <p:nvSpPr>
              <p:cNvPr id="45" name="文本框 16"/>
              <p:cNvSpPr txBox="1"/>
              <p:nvPr/>
            </p:nvSpPr>
            <p:spPr>
              <a:xfrm>
                <a:off x="702285" y="3322893"/>
                <a:ext cx="680325" cy="225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e-Injector</a:t>
                </a:r>
                <a:endParaRPr lang="zh-CN" altLang="en-US" sz="1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文本框 17"/>
              <p:cNvSpPr txBox="1"/>
              <p:nvPr/>
            </p:nvSpPr>
            <p:spPr>
              <a:xfrm>
                <a:off x="3376537" y="3012721"/>
                <a:ext cx="557275" cy="413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9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核物质相结构</a:t>
                </a:r>
                <a:r>
                  <a:rPr lang="en-US" altLang="zh-CN" sz="9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/</a:t>
                </a:r>
                <a:r>
                  <a:rPr lang="zh-CN" altLang="en-US" sz="9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超核</a:t>
                </a:r>
                <a:r>
                  <a:rPr lang="en-US" altLang="zh-CN" sz="9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/</a:t>
                </a:r>
                <a:r>
                  <a:rPr lang="zh-CN" altLang="en-US" sz="9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强子物理</a:t>
                </a:r>
              </a:p>
            </p:txBody>
          </p:sp>
          <p:sp>
            <p:nvSpPr>
              <p:cNvPr id="48" name="文本框 20"/>
              <p:cNvSpPr txBox="1"/>
              <p:nvPr/>
            </p:nvSpPr>
            <p:spPr>
              <a:xfrm>
                <a:off x="5215853" y="3527121"/>
                <a:ext cx="373579" cy="162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b="1" dirty="0">
                    <a:solidFill>
                      <a:srgbClr val="0000FF"/>
                    </a:solidFill>
                    <a:latin typeface="Arial" panose="02080604020202020204" pitchFamily="34" charset="0"/>
                    <a:ea typeface="宋体" pitchFamily="2" charset="-122"/>
                    <a:cs typeface="Arial" panose="02080604020202020204" pitchFamily="34" charset="0"/>
                  </a:rPr>
                  <a:t>MRing</a:t>
                </a:r>
                <a:endParaRPr lang="zh-CN" altLang="en-US" sz="700" b="1" dirty="0">
                  <a:solidFill>
                    <a:srgbClr val="0000FF"/>
                  </a:solidFill>
                  <a:latin typeface="Arial" panose="02080604020202020204" pitchFamily="34" charset="0"/>
                  <a:ea typeface="宋体" pitchFamily="2" charset="-122"/>
                  <a:cs typeface="Arial" panose="02080604020202020204" pitchFamily="34" charset="0"/>
                </a:endParaRPr>
              </a:p>
            </p:txBody>
          </p:sp>
          <p:sp>
            <p:nvSpPr>
              <p:cNvPr id="52" name="文本框 4"/>
              <p:cNvSpPr txBox="1"/>
              <p:nvPr/>
            </p:nvSpPr>
            <p:spPr>
              <a:xfrm>
                <a:off x="2214322" y="2313188"/>
                <a:ext cx="463645" cy="225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eRing</a:t>
                </a:r>
                <a:endParaRPr lang="zh-CN" altLang="en-US" sz="1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文本框 4"/>
              <p:cNvSpPr txBox="1"/>
              <p:nvPr/>
            </p:nvSpPr>
            <p:spPr>
              <a:xfrm>
                <a:off x="1432790" y="1639244"/>
                <a:ext cx="1173731" cy="250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400" b="1" dirty="0">
                    <a:latin typeface="Calibri" panose="020F0502020204030204" pitchFamily="34" charset="0"/>
                    <a:ea typeface="宋体" pitchFamily="2" charset="-122"/>
                    <a:cs typeface="Times New Roman" panose="02020603050405020304" pitchFamily="18" charset="0"/>
                  </a:rPr>
                  <a:t>电子离子对撞机</a:t>
                </a:r>
                <a:endParaRPr lang="zh-CN" altLang="en-US" sz="1600" b="1" dirty="0">
                  <a:latin typeface="Calibri" panose="020F0502020204030204" pitchFamily="34" charset="0"/>
                  <a:ea typeface="宋体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文本框 14"/>
              <p:cNvSpPr txBox="1"/>
              <p:nvPr/>
            </p:nvSpPr>
            <p:spPr>
              <a:xfrm>
                <a:off x="2739990" y="4070180"/>
                <a:ext cx="479309" cy="275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latin typeface="Calibri" panose="020F0502020204030204" pitchFamily="34" charset="0"/>
                    <a:ea typeface="宋体" pitchFamily="2" charset="-122"/>
                    <a:cs typeface="Calibri" panose="020F0502020204030204" pitchFamily="34" charset="0"/>
                  </a:rPr>
                  <a:t>HIAF</a:t>
                </a:r>
                <a:endParaRPr lang="zh-CN" altLang="en-US" sz="1600" b="1" dirty="0">
                  <a:latin typeface="Calibri" panose="020F0502020204030204" pitchFamily="34" charset="0"/>
                  <a:ea typeface="宋体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文本框 4"/>
              <p:cNvSpPr txBox="1"/>
              <p:nvPr/>
            </p:nvSpPr>
            <p:spPr>
              <a:xfrm>
                <a:off x="2214322" y="3212690"/>
                <a:ext cx="330503" cy="225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AR</a:t>
                </a:r>
                <a:endParaRPr lang="zh-CN" altLang="en-US" sz="1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5029200" y="7057984"/>
              <a:ext cx="901700" cy="1306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ea typeface="宋体" pitchFamily="2" charset="-122"/>
              </a:endParaRPr>
            </a:p>
          </p:txBody>
        </p:sp>
      </p:grpSp>
      <p:sp>
        <p:nvSpPr>
          <p:cNvPr id="18" name="TextBox 6"/>
          <p:cNvSpPr txBox="1"/>
          <p:nvPr/>
        </p:nvSpPr>
        <p:spPr>
          <a:xfrm>
            <a:off x="2424615" y="118217"/>
            <a:ext cx="792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HIAF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高能核物理规划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: 圆角 41"/>
          <p:cNvSpPr/>
          <p:nvPr/>
        </p:nvSpPr>
        <p:spPr>
          <a:xfrm>
            <a:off x="649357" y="1857036"/>
            <a:ext cx="3624190" cy="2730195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42"/>
          <p:cNvSpPr/>
          <p:nvPr/>
        </p:nvSpPr>
        <p:spPr>
          <a:xfrm>
            <a:off x="4263021" y="3324393"/>
            <a:ext cx="3523248" cy="3018689"/>
          </a:xfrm>
          <a:prstGeom prst="roundRect">
            <a:avLst/>
          </a:prstGeom>
          <a:solidFill>
            <a:srgbClr val="00B0F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: 圆角 43"/>
          <p:cNvSpPr/>
          <p:nvPr/>
        </p:nvSpPr>
        <p:spPr>
          <a:xfrm>
            <a:off x="7792824" y="4366450"/>
            <a:ext cx="3481657" cy="1924071"/>
          </a:xfrm>
          <a:prstGeom prst="roundRect">
            <a:avLst/>
          </a:prstGeom>
          <a:solidFill>
            <a:srgbClr val="FABF9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649357" y="4622767"/>
            <a:ext cx="3449662" cy="8617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海夸克区双极化高亮度电子离子对撞装置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EicC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矩形 23"/>
          <p:cNvSpPr/>
          <p:nvPr/>
        </p:nvSpPr>
        <p:spPr>
          <a:xfrm>
            <a:off x="4880511" y="1641846"/>
            <a:ext cx="3531436" cy="8617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超高脉冲流强多运行模式重离子加速器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(HIAF-U)</a:t>
            </a:r>
          </a:p>
        </p:txBody>
      </p:sp>
      <p:sp>
        <p:nvSpPr>
          <p:cNvPr id="25" name="矩形 24"/>
          <p:cNvSpPr/>
          <p:nvPr/>
        </p:nvSpPr>
        <p:spPr>
          <a:xfrm>
            <a:off x="8397584" y="3149011"/>
            <a:ext cx="3411736" cy="82644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兆瓦级高功率束流驱动同位素在线分离系统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(ISOL)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037" y="1757850"/>
            <a:ext cx="497930" cy="1052766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0506697" y="1757577"/>
            <a:ext cx="1462689" cy="34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新建装置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0506698" y="2125085"/>
            <a:ext cx="1462688" cy="34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在建装置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0490271" y="2510138"/>
            <a:ext cx="146268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新建终端</a:t>
            </a:r>
          </a:p>
        </p:txBody>
      </p:sp>
      <p:sp>
        <p:nvSpPr>
          <p:cNvPr id="33" name="矩形 32"/>
          <p:cNvSpPr/>
          <p:nvPr/>
        </p:nvSpPr>
        <p:spPr>
          <a:xfrm>
            <a:off x="984170" y="5470525"/>
            <a:ext cx="2689677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海夸克区唯一装置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400"/>
              </a:spcAft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重味强子态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353357" y="2497654"/>
            <a:ext cx="29646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25000"/>
              </a:lnSpc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2.0-3.0 GeV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能区精度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>
              <a:lnSpc>
                <a:spcPct val="125000"/>
              </a:lnSpc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填补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3.2-7.7 GeV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能区空白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123672" y="3967961"/>
            <a:ext cx="24575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25000"/>
              </a:lnSpc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兆瓦级功率极丰中子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>
              <a:lnSpc>
                <a:spcPct val="125000"/>
              </a:lnSpc>
            </a:pP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超重元素稳定岛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2275" y="904910"/>
            <a:ext cx="9846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中国先进核物理研究装置（</a:t>
            </a:r>
            <a:r>
              <a:rPr lang="en-US" altLang="zh-C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CNUF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hina advanced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NU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clear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physics research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acility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987450" y="1440677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EicC</a:t>
            </a:r>
            <a:endParaRPr lang="zh-CN" altLang="en-US" sz="2400" b="1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44894" y="3249754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  <a:endParaRPr lang="zh-CN" altLang="en-US" sz="2400" b="1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/>
          <p:cNvSpPr/>
          <p:nvPr/>
        </p:nvSpPr>
        <p:spPr>
          <a:xfrm>
            <a:off x="269966" y="1117010"/>
            <a:ext cx="11647714" cy="5340396"/>
          </a:xfrm>
          <a:prstGeom prst="roundRect">
            <a:avLst>
              <a:gd name="adj" fmla="val 1489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637" y="2305993"/>
            <a:ext cx="5079616" cy="20884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32" y="2305993"/>
            <a:ext cx="4922177" cy="2088468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096000" y="2005282"/>
            <a:ext cx="0" cy="3344092"/>
          </a:xfrm>
          <a:prstGeom prst="line">
            <a:avLst/>
          </a:prstGeom>
          <a:ln w="127000">
            <a:solidFill>
              <a:srgbClr val="E9E1BC"/>
            </a:solidFill>
            <a:prstDash val="solid"/>
          </a:ln>
          <a:effectLst>
            <a:glow rad="63500">
              <a:srgbClr val="E4B9AD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85503" y="1693957"/>
            <a:ext cx="493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EIC</a:t>
            </a:r>
            <a:r>
              <a:rPr lang="en-US" altLang="zh-CN" dirty="0"/>
              <a:t>: </a:t>
            </a:r>
            <a:r>
              <a:rPr lang="en-US" altLang="zh-CN" b="1" dirty="0">
                <a:solidFill>
                  <a:srgbClr val="FF0000"/>
                </a:solidFill>
              </a:rPr>
              <a:t>Initial state</a:t>
            </a:r>
            <a:r>
              <a:rPr lang="en-US" altLang="zh-CN" dirty="0"/>
              <a:t> is polarized</a:t>
            </a:r>
          </a:p>
          <a:p>
            <a:r>
              <a:rPr lang="en-US" altLang="zh-CN" dirty="0"/>
              <a:t>-How do </a:t>
            </a:r>
            <a:r>
              <a:rPr lang="en-US" altLang="zh-CN" dirty="0" err="1"/>
              <a:t>partons</a:t>
            </a:r>
            <a:r>
              <a:rPr lang="en-US" altLang="zh-CN" dirty="0"/>
              <a:t> form up a polarized nucleon?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6666412" y="1691005"/>
                <a:ext cx="517334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altLang="zh-CN" b="1" dirty="0"/>
                  <a:t> polarization</a:t>
                </a:r>
                <a:r>
                  <a:rPr lang="en-US" altLang="zh-CN" dirty="0"/>
                  <a:t>: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Final state </a:t>
                </a:r>
                <a:r>
                  <a:rPr lang="en-US" altLang="zh-CN" dirty="0"/>
                  <a:t>is polarized</a:t>
                </a:r>
              </a:p>
              <a:p>
                <a:r>
                  <a:rPr lang="en-US" altLang="zh-CN" dirty="0"/>
                  <a:t>-How do </a:t>
                </a:r>
                <a:r>
                  <a:rPr lang="en-US" altLang="zh-CN" dirty="0" err="1"/>
                  <a:t>partons</a:t>
                </a:r>
                <a:r>
                  <a:rPr lang="en-US" altLang="zh-CN" dirty="0"/>
                  <a:t> form up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/>
                  <a:t>a polarized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dirty="0"/>
                  <a:t> and p?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412" y="1691005"/>
                <a:ext cx="5173345" cy="645160"/>
              </a:xfrm>
              <a:prstGeom prst="rect">
                <a:avLst/>
              </a:prstGeom>
              <a:blipFill rotWithShape="1">
                <a:blip r:embed="rId4"/>
                <a:stretch>
                  <a:fillRect l="-4" r="-16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574766" y="4735419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Initial state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0067108" y="4550753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Final state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485775" y="5873115"/>
                <a:ext cx="10269855" cy="46037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Baryon spin structure: origin of nucleon spin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VS</a:t>
                </a:r>
                <a:r>
                  <a:rPr lang="en-US" altLang="zh-CN" sz="2400" dirty="0"/>
                  <a:t> origin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polarization</a:t>
                </a: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5873115"/>
                <a:ext cx="10269855" cy="4603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206672" y="5289417"/>
                <a:ext cx="5713730" cy="306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b="0" i="0" u="sng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sz="1400" u="sng" dirty="0"/>
                  <a:t> polarization:  self-analyzing; p polarization: new concept detector</a:t>
                </a:r>
                <a:endParaRPr lang="zh-CN" altLang="en-US" sz="1400" u="sng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672" y="5289417"/>
                <a:ext cx="5713730" cy="306705"/>
              </a:xfrm>
              <a:prstGeom prst="rect">
                <a:avLst/>
              </a:prstGeom>
              <a:blipFill rotWithShape="1">
                <a:blip r:embed="rId6"/>
                <a:stretch>
                  <a:fillRect l="-3" t="-164" r="3" b="1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>
            <a:stCxn id="14" idx="2"/>
          </p:cNvCxnSpPr>
          <p:nvPr/>
        </p:nvCxnSpPr>
        <p:spPr>
          <a:xfrm flipH="1">
            <a:off x="8995048" y="4920085"/>
            <a:ext cx="1697392" cy="395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575841" y="5285296"/>
            <a:ext cx="167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u="sng" dirty="0"/>
              <a:t>Polarized by device</a:t>
            </a:r>
            <a:endParaRPr lang="zh-CN" altLang="en-US" sz="1400" u="sng" dirty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1452282" y="5057816"/>
            <a:ext cx="802686" cy="254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/>
          <p:nvPr/>
        </p:nvPicPr>
        <p:blipFill>
          <a:blip r:embed="rId7"/>
          <a:stretch>
            <a:fillRect/>
          </a:stretch>
        </p:blipFill>
        <p:spPr>
          <a:xfrm>
            <a:off x="3965136" y="4786496"/>
            <a:ext cx="1513194" cy="806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135" y="3845865"/>
            <a:ext cx="1513195" cy="873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225" y="3862341"/>
            <a:ext cx="1513195" cy="8730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文本框 22"/>
          <p:cNvSpPr txBox="1"/>
          <p:nvPr/>
        </p:nvSpPr>
        <p:spPr>
          <a:xfrm>
            <a:off x="956482" y="1264927"/>
            <a:ext cx="38459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Electron ion collider in China (EicC)</a:t>
            </a:r>
            <a:endParaRPr lang="zh-CN" altLang="en-US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6905147" y="1264927"/>
            <a:ext cx="43765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Hyperon-Nucleon Spectrometer (H-NS)</a:t>
            </a:r>
            <a:endParaRPr lang="zh-CN" altLang="en-US" b="1" dirty="0"/>
          </a:p>
        </p:txBody>
      </p:sp>
      <p:sp>
        <p:nvSpPr>
          <p:cNvPr id="2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From H-NS to EicC--Physics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95" y="983615"/>
            <a:ext cx="8523605" cy="5468620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From H-NS to EicC--Accelerator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68565" y="1617980"/>
            <a:ext cx="36055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H-NS:  ion accelerator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18970" y="5186045"/>
            <a:ext cx="31318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/>
              <a:t>EicC:  ion accelerator</a:t>
            </a:r>
          </a:p>
          <a:p>
            <a:r>
              <a:rPr lang="en-US" altLang="zh-CN" sz="2400" b="1"/>
              <a:t>+ e accelerator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640070" y="2752090"/>
            <a:ext cx="4926330" cy="3636010"/>
          </a:xfrm>
          <a:prstGeom prst="rect">
            <a:avLst/>
          </a:prstGeom>
        </p:spPr>
      </p:pic>
      <p:sp>
        <p:nvSpPr>
          <p:cNvPr id="2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31</a:t>
            </a:fld>
            <a:endParaRPr lang="zh-CN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画图-导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519" y="236542"/>
            <a:ext cx="11350962" cy="6384916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From H-NS to EicC--Detector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3250" y="1571625"/>
            <a:ext cx="3356610" cy="43459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Accelerator:</a:t>
            </a: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1/2 of EicC (ion beam)</a:t>
            </a: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endParaRPr lang="en-US" altLang="zh-CN" sz="20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Detector:</a:t>
            </a: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1/2 of EicC (ion endcap)</a:t>
            </a: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endParaRPr lang="en-US" altLang="zh-CN" sz="2000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Physics:</a:t>
            </a:r>
          </a:p>
          <a:p>
            <a:pPr indent="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>
                <a:latin typeface="Arial" panose="02080604020202020204" pitchFamily="34" charset="0"/>
                <a:cs typeface="Arial" panose="02080604020202020204" pitchFamily="34" charset="0"/>
              </a:rPr>
              <a:t>1/2 of EicC(spin structure of baryon)</a:t>
            </a:r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32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431284" y="266348"/>
            <a:ext cx="10058400" cy="1122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/>
              <a:t>Timeline</a:t>
            </a:r>
            <a:endParaRPr lang="zh-CN" altLang="en-US" b="1" dirty="0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01920" y="1514689"/>
          <a:ext cx="11329248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92576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18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19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20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21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22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23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24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25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26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27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28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29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30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31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32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33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34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dirty="0"/>
                        <a:t>35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36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37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38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39</a:t>
                      </a: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40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十三五</a:t>
                      </a: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十四五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十五五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十六五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b="0" dirty="0">
                          <a:solidFill>
                            <a:schemeClr val="bg1"/>
                          </a:solidFill>
                          <a:latin typeface="华文细黑" panose="02010600040101010101" charset="-122"/>
                          <a:ea typeface="华文细黑" panose="02010600040101010101" charset="-122"/>
                          <a:cs typeface="华文细黑" panose="02010600040101010101" charset="-122"/>
                        </a:rPr>
                        <a:t>十七五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1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300" b="0" dirty="0">
                        <a:solidFill>
                          <a:schemeClr val="bg1"/>
                        </a:solidFill>
                        <a:latin typeface="华文细黑" panose="02010600040101010101" charset="-122"/>
                        <a:ea typeface="华文细黑" panose="02010600040101010101" charset="-122"/>
                        <a:cs typeface="华文细黑" panose="02010600040101010101" charset="-122"/>
                      </a:endParaRP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2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ounded Rectangle 2"/>
          <p:cNvSpPr/>
          <p:nvPr/>
        </p:nvSpPr>
        <p:spPr>
          <a:xfrm>
            <a:off x="3984567" y="2467361"/>
            <a:ext cx="3806186" cy="42828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>
                <a:solidFill>
                  <a:schemeClr val="tx1"/>
                </a:solidFill>
              </a:rPr>
              <a:t>HIAF</a:t>
            </a:r>
          </a:p>
        </p:txBody>
      </p:sp>
      <p:sp>
        <p:nvSpPr>
          <p:cNvPr id="7" name="Rounded Rectangle 7"/>
          <p:cNvSpPr/>
          <p:nvPr/>
        </p:nvSpPr>
        <p:spPr>
          <a:xfrm>
            <a:off x="6350592" y="2932736"/>
            <a:ext cx="5280576" cy="9155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>
                <a:solidFill>
                  <a:schemeClr val="tx1"/>
                </a:solidFill>
              </a:rPr>
              <a:t>HIAF</a:t>
            </a:r>
            <a:r>
              <a:rPr lang="en-US" altLang="zh-CN" sz="2135" b="1" dirty="0">
                <a:solidFill>
                  <a:schemeClr val="tx1"/>
                </a:solidFill>
              </a:rPr>
              <a:t>-U</a:t>
            </a:r>
            <a:endParaRPr lang="en-US" sz="2135" b="1" baseline="30000" dirty="0">
              <a:solidFill>
                <a:schemeClr val="tx1"/>
              </a:solidFill>
            </a:endParaRPr>
          </a:p>
        </p:txBody>
      </p:sp>
      <p:sp>
        <p:nvSpPr>
          <p:cNvPr id="8" name="Rounded Rectangle 8"/>
          <p:cNvSpPr/>
          <p:nvPr/>
        </p:nvSpPr>
        <p:spPr>
          <a:xfrm>
            <a:off x="9137600" y="3567340"/>
            <a:ext cx="2493567" cy="27852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EicC</a:t>
            </a:r>
            <a:endParaRPr lang="en-US" sz="1600" b="1" baseline="30000" dirty="0">
              <a:solidFill>
                <a:schemeClr val="tx1"/>
              </a:solidFill>
            </a:endParaRPr>
          </a:p>
        </p:txBody>
      </p:sp>
      <p:sp>
        <p:nvSpPr>
          <p:cNvPr id="9" name="Rounded Rectangle 10"/>
          <p:cNvSpPr/>
          <p:nvPr/>
        </p:nvSpPr>
        <p:spPr>
          <a:xfrm>
            <a:off x="6461498" y="4188045"/>
            <a:ext cx="3350960" cy="3615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1A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>
                <a:solidFill>
                  <a:schemeClr val="tx1"/>
                </a:solidFill>
              </a:rPr>
              <a:t>H-NS run</a:t>
            </a:r>
          </a:p>
        </p:txBody>
      </p:sp>
      <p:sp>
        <p:nvSpPr>
          <p:cNvPr id="10" name="Rounded Rectangle 11"/>
          <p:cNvSpPr/>
          <p:nvPr/>
        </p:nvSpPr>
        <p:spPr>
          <a:xfrm>
            <a:off x="4042279" y="3806272"/>
            <a:ext cx="1728504" cy="3615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1A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>
                <a:solidFill>
                  <a:schemeClr val="tx1"/>
                </a:solidFill>
              </a:rPr>
              <a:t>CEE</a:t>
            </a:r>
            <a:r>
              <a:rPr lang="en-US" altLang="zh-CN" sz="2135" b="1" dirty="0">
                <a:solidFill>
                  <a:schemeClr val="tx1"/>
                </a:solidFill>
              </a:rPr>
              <a:t>@CSR</a:t>
            </a:r>
            <a:endParaRPr lang="en-US" sz="2135" b="1" baseline="30000" dirty="0">
              <a:solidFill>
                <a:schemeClr val="tx1"/>
              </a:solidFill>
            </a:endParaRPr>
          </a:p>
        </p:txBody>
      </p:sp>
      <p:sp>
        <p:nvSpPr>
          <p:cNvPr id="11" name="Rounded Rectangle 32"/>
          <p:cNvSpPr/>
          <p:nvPr/>
        </p:nvSpPr>
        <p:spPr>
          <a:xfrm>
            <a:off x="9175068" y="4545653"/>
            <a:ext cx="2499484" cy="7687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1A2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5" b="1" dirty="0" err="1">
                <a:solidFill>
                  <a:schemeClr val="tx1"/>
                </a:solidFill>
              </a:rPr>
              <a:t>EicC</a:t>
            </a:r>
            <a:endParaRPr lang="en-US" sz="2135" b="1" dirty="0">
              <a:solidFill>
                <a:schemeClr val="tx1"/>
              </a:solidFill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1826349" y="2595334"/>
            <a:ext cx="195492" cy="1210938"/>
          </a:xfrm>
          <a:prstGeom prst="leftBrace">
            <a:avLst>
              <a:gd name="adj1" fmla="val 83112"/>
              <a:gd name="adj2" fmla="val 50524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31284" y="3006698"/>
            <a:ext cx="143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Accelerator</a:t>
            </a:r>
            <a:endParaRPr lang="zh-CN" altLang="en-US" dirty="0"/>
          </a:p>
        </p:txBody>
      </p:sp>
      <p:sp>
        <p:nvSpPr>
          <p:cNvPr id="14" name="左大括号 13"/>
          <p:cNvSpPr/>
          <p:nvPr/>
        </p:nvSpPr>
        <p:spPr>
          <a:xfrm>
            <a:off x="1852124" y="3885199"/>
            <a:ext cx="195492" cy="1210938"/>
          </a:xfrm>
          <a:prstGeom prst="leftBrace">
            <a:avLst>
              <a:gd name="adj1" fmla="val 83112"/>
              <a:gd name="adj2" fmla="val 50524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93507" y="4298889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Detector</a:t>
            </a:r>
            <a:endParaRPr lang="zh-CN" altLang="en-US" dirty="0"/>
          </a:p>
        </p:txBody>
      </p:sp>
      <p:sp>
        <p:nvSpPr>
          <p:cNvPr id="16" name="箭头: 下 15"/>
          <p:cNvSpPr/>
          <p:nvPr/>
        </p:nvSpPr>
        <p:spPr>
          <a:xfrm>
            <a:off x="4028886" y="1034330"/>
            <a:ext cx="170873" cy="44327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ounded Rectangle 32"/>
          <p:cNvSpPr/>
          <p:nvPr/>
        </p:nvSpPr>
        <p:spPr>
          <a:xfrm>
            <a:off x="4187321" y="4210769"/>
            <a:ext cx="573865" cy="33488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AC8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H-NS DEMO</a:t>
            </a:r>
          </a:p>
        </p:txBody>
      </p:sp>
      <p:sp>
        <p:nvSpPr>
          <p:cNvPr id="18" name="Rounded Rectangle 32"/>
          <p:cNvSpPr/>
          <p:nvPr/>
        </p:nvSpPr>
        <p:spPr>
          <a:xfrm>
            <a:off x="4761186" y="4205515"/>
            <a:ext cx="1700312" cy="34013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AC8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H-NS construction</a:t>
            </a:r>
          </a:p>
        </p:txBody>
      </p:sp>
      <p:cxnSp>
        <p:nvCxnSpPr>
          <p:cNvPr id="19" name="直接箭头连接符 18"/>
          <p:cNvCxnSpPr/>
          <p:nvPr/>
        </p:nvCxnSpPr>
        <p:spPr>
          <a:xfrm>
            <a:off x="4761185" y="4627418"/>
            <a:ext cx="0" cy="468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560237" y="507843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itchFamily="49" charset="-122"/>
                <a:ea typeface="黑体" pitchFamily="49" charset="-122"/>
              </a:rPr>
              <a:t>完成谱仪小样机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D300-A7C1-4CB6-9946-1FC570D535AF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52904" y="485688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Arial" panose="02080604020202020204" pitchFamily="34" charset="0"/>
                <a:cs typeface="Arial" panose="02080604020202020204" pitchFamily="34" charset="0"/>
              </a:rPr>
              <a:t>Summary</a:t>
            </a:r>
            <a:endParaRPr lang="zh-CN" altLang="en-US" sz="32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7019" y="1536361"/>
            <a:ext cx="10397961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Long range plan of high energy nuclear physics at HIAF: from H-NS to EicC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Focus on the spin structure of baryon (H-NS &amp; EicC)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11111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H-NS as ½ of EicC in many aspects, and way ahead of EicC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zh-CN" b="1" dirty="0">
              <a:solidFill>
                <a:srgbClr val="111111"/>
              </a:solidFill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11111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H-NS supports both communities of hadron physics and heavy ion physics. </a:t>
            </a: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80604020202020204" pitchFamily="34" charset="0"/>
              <a:cs typeface="Arial" panose="0208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731345" y="5244121"/>
            <a:ext cx="25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Arial" panose="02080604020202020204" pitchFamily="34" charset="0"/>
                <a:cs typeface="Arial" panose="02080604020202020204" pitchFamily="34" charset="0"/>
              </a:rPr>
              <a:t>Thank You</a:t>
            </a:r>
            <a:endParaRPr lang="zh-CN" altLang="en-US" sz="36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Physics potentials at H-NS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3653913" y="1459356"/>
            <a:ext cx="7773875" cy="46859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              p </a:t>
            </a:r>
            <a:r>
              <a:rPr lang="en-US" altLang="zh-CN" dirty="0" err="1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 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K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K </a:t>
            </a:r>
            <a:r>
              <a:rPr lang="en-US" altLang="zh-CN" dirty="0">
                <a:solidFill>
                  <a:srgbClr val="00FF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π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                         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0.005</a:t>
            </a:r>
            <a:r>
              <a:rPr lang="en-US" altLang="zh-CN" sz="1100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dirty="0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010" y="5925185"/>
            <a:ext cx="3223260" cy="516890"/>
          </a:xfrm>
          <a:prstGeom prst="rect">
            <a:avLst/>
          </a:prstGeom>
        </p:spPr>
      </p:pic>
      <p:pic>
        <p:nvPicPr>
          <p:cNvPr id="5" name="图片 4" descr="screenshot_20250924_120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055" y="1969135"/>
            <a:ext cx="7343775" cy="4025900"/>
          </a:xfrm>
          <a:prstGeom prst="rect">
            <a:avLst/>
          </a:prstGeom>
          <a:ln>
            <a:noFill/>
          </a:ln>
        </p:spPr>
      </p:pic>
      <p:sp>
        <p:nvSpPr>
          <p:cNvPr id="29" name="文本框 28"/>
          <p:cNvSpPr txBox="1"/>
          <p:nvPr/>
        </p:nvSpPr>
        <p:spPr>
          <a:xfrm>
            <a:off x="9727369" y="1965565"/>
            <a:ext cx="16998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>
              <a:buNone/>
            </a:pPr>
            <a:r>
              <a:rPr lang="en-US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Slides from Haibo Li</a:t>
            </a:r>
          </a:p>
        </p:txBody>
      </p:sp>
      <p:sp>
        <p:nvSpPr>
          <p:cNvPr id="11" name="矩形 10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p+p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rate:1MHz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3 months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11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13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pKΛ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10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9750" y="1216660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  <p:sp>
        <p:nvSpPr>
          <p:cNvPr id="26" name="矩形 25"/>
          <p:cNvSpPr/>
          <p:nvPr/>
        </p:nvSpPr>
        <p:spPr>
          <a:xfrm>
            <a:off x="3063240" y="1278255"/>
            <a:ext cx="8687435" cy="51511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36</a:t>
            </a:fld>
            <a:endParaRPr lang="zh-CN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4620793" y="2659400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3467657" y="3821371"/>
            <a:ext cx="2635094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3467657" y="2807873"/>
            <a:ext cx="1162144" cy="101349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467568" y="3821371"/>
            <a:ext cx="1261241" cy="328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4722228" y="4078211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467657" y="3821370"/>
            <a:ext cx="748774" cy="567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4194825" y="4343930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780308" y="241071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solidFill>
                <a:srgbClr val="0000FF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09554" y="438892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endParaRPr lang="zh-CN" altLang="en-US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43599" y="397459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b="1" baseline="30000" dirty="0">
                <a:latin typeface="Arial" panose="02080604020202020204" pitchFamily="34" charset="0"/>
                <a:cs typeface="Arial" panose="02080604020202020204" pitchFamily="34" charset="0"/>
              </a:rPr>
              <a:t>+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044497" y="3821371"/>
            <a:ext cx="2423160" cy="120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152649" y="3376428"/>
            <a:ext cx="2978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44575" y="1229995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792" y="1291738"/>
            <a:ext cx="4100073" cy="252975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498621" y="1437127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polarization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498648" y="4258141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p polarization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9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 simple channel to start 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324725" y="4231005"/>
            <a:ext cx="3592195" cy="18332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7404735" y="5106670"/>
            <a:ext cx="3504565" cy="6477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7613446" y="4949806"/>
            <a:ext cx="1757680" cy="8890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0080625" y="4344035"/>
            <a:ext cx="545465" cy="655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36" name="直接连接符 35"/>
          <p:cNvCxnSpPr/>
          <p:nvPr/>
        </p:nvCxnSpPr>
        <p:spPr>
          <a:xfrm flipH="1">
            <a:off x="9371611" y="4647146"/>
            <a:ext cx="1466850" cy="311785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37</a:t>
            </a:fld>
            <a:endParaRPr lang="zh-CN" alt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21" y="3827543"/>
            <a:ext cx="6819712" cy="23904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21" y="1125157"/>
            <a:ext cx="6767708" cy="2389483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2013483" y="2491125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860347" y="3653096"/>
            <a:ext cx="2635094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860347" y="2639598"/>
            <a:ext cx="1162144" cy="101349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860258" y="3653096"/>
            <a:ext cx="1261241" cy="328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2114918" y="3909936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箭头连接符 26"/>
          <p:cNvCxnSpPr/>
          <p:nvPr/>
        </p:nvCxnSpPr>
        <p:spPr>
          <a:xfrm>
            <a:off x="860347" y="3653095"/>
            <a:ext cx="748774" cy="567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1587515" y="4175655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167918" y="224243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solidFill>
                <a:srgbClr val="0000FF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02244" y="422065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endParaRPr lang="zh-CN" altLang="en-US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36289" y="38063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b="1" baseline="30000" dirty="0">
                <a:latin typeface="Arial" panose="02080604020202020204" pitchFamily="34" charset="0"/>
                <a:cs typeface="Arial" panose="02080604020202020204" pitchFamily="34" charset="0"/>
              </a:rPr>
              <a:t>+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7865" y="4964430"/>
            <a:ext cx="33432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Senario 1:</a:t>
            </a:r>
          </a:p>
          <a:p>
            <a:r>
              <a:rPr lang="en-US" altLang="zh-CN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 quark causes the </a:t>
            </a:r>
            <a:r>
              <a:rPr lang="en-US" altLang="zh-CN" dirty="0">
                <a:solidFill>
                  <a:srgbClr val="0000FF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80604020202020204" pitchFamily="34" charset="0"/>
              </a:rPr>
              <a:t>Λ </a:t>
            </a:r>
            <a:r>
              <a:rPr lang="en-US" altLang="zh-CN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polarization, assuming a </a:t>
            </a:r>
            <a:r>
              <a:rPr lang="en-US" altLang="zh-CN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Pt</a:t>
            </a:r>
            <a:r>
              <a:rPr lang="en-US" altLang="zh-CN" baseline="-25000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dependence.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45492" y="3867878"/>
            <a:ext cx="1294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Λ polarization</a:t>
            </a:r>
            <a:endParaRPr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8509911" y="3867878"/>
            <a:ext cx="1294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p polarization</a:t>
            </a:r>
            <a:endParaRPr lang="zh-CN" altLang="en-US" sz="1400" dirty="0"/>
          </a:p>
        </p:txBody>
      </p:sp>
      <p:sp>
        <p:nvSpPr>
          <p:cNvPr id="28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 possible probe to baryon spin structure 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4575" y="1229995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38</a:t>
            </a:fld>
            <a:endParaRPr lang="zh-CN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>
          <a:xfrm>
            <a:off x="3503930" y="1584960"/>
            <a:ext cx="7787005" cy="4686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     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&lt; 0.01 for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el-GR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el-GR" sz="1200" dirty="0">
                <a:latin typeface="Arial" panose="02080604020202020204" pitchFamily="34" charset="0"/>
                <a:cs typeface="Arial" panose="02080604020202020204" pitchFamily="34" charset="0"/>
              </a:rPr>
              <a:t>100 bins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                           </a:t>
            </a:r>
            <a:r>
              <a:rPr lang="el-GR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σ</a:t>
            </a:r>
            <a:r>
              <a:rPr lang="en-US" altLang="zh-CN" baseline="-250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stat.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&lt; 0.05 for p </a:t>
            </a:r>
            <a:r>
              <a:rPr lang="en-US" altLang="zh-CN" sz="1200" dirty="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100 bins</a:t>
            </a:r>
          </a:p>
        </p:txBody>
      </p:sp>
      <p:sp>
        <p:nvSpPr>
          <p:cNvPr id="6" name="矩形 5"/>
          <p:cNvSpPr/>
          <p:nvPr/>
        </p:nvSpPr>
        <p:spPr>
          <a:xfrm>
            <a:off x="443230" y="2271395"/>
            <a:ext cx="2438400" cy="3723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H-NS</a:t>
            </a: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Reaction: </a:t>
            </a:r>
            <a:r>
              <a:rPr lang="en-US" altLang="zh-CN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p+p</a:t>
            </a: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Event rate:1MHz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Time: 3 months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Λ+X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11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p+X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13</a:t>
            </a:r>
          </a:p>
          <a:p>
            <a:pPr marL="285750" indent="-28575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pp 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pKΛ</a:t>
            </a:r>
            <a:r>
              <a:rPr lang="en-US" altLang="zh-CN" sz="16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   N ~ 10</a:t>
            </a:r>
            <a:r>
              <a:rPr lang="en-US" altLang="zh-CN" sz="1600" baseline="30000" dirty="0">
                <a:solidFill>
                  <a:schemeClr val="tx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10</a:t>
            </a:r>
            <a:endParaRPr lang="en-US" altLang="zh-CN" sz="1600" b="1" baseline="30000" dirty="0">
              <a:solidFill>
                <a:schemeClr val="tx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9750" y="1216660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  <p:sp>
        <p:nvSpPr>
          <p:cNvPr id="25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Uncertainty projection of the polarization measurement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2" name="图片 1" descr="screenshot_20250927_1523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2271395"/>
            <a:ext cx="4431665" cy="40493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10820" y="4290062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 &lt; 0.01 </a:t>
            </a:r>
            <a:endParaRPr lang="zh-CN" altLang="en-US" sz="1400" b="1" dirty="0"/>
          </a:p>
        </p:txBody>
      </p:sp>
      <p:sp>
        <p:nvSpPr>
          <p:cNvPr id="4" name="矩形 3"/>
          <p:cNvSpPr/>
          <p:nvPr/>
        </p:nvSpPr>
        <p:spPr>
          <a:xfrm>
            <a:off x="3063240" y="1278255"/>
            <a:ext cx="8687435" cy="51511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creenshot_20250927_1524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995" y="2348865"/>
            <a:ext cx="4255770" cy="38842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590995" y="4290131"/>
            <a:ext cx="1163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σ</a:t>
            </a:r>
            <a:r>
              <a:rPr lang="en-US" altLang="zh-CN" sz="1400" b="1" baseline="-25000" dirty="0">
                <a:latin typeface="Arial" panose="02080604020202020204" pitchFamily="34" charset="0"/>
                <a:cs typeface="Arial" panose="02080604020202020204" pitchFamily="34" charset="0"/>
              </a:rPr>
              <a:t>stat.</a:t>
            </a:r>
            <a:r>
              <a:rPr lang="en-US" altLang="zh-CN" sz="1400" b="1" dirty="0">
                <a:latin typeface="Arial" panose="02080604020202020204" pitchFamily="34" charset="0"/>
                <a:cs typeface="Arial" panose="02080604020202020204" pitchFamily="34" charset="0"/>
              </a:rPr>
              <a:t> &lt; 0.05 </a:t>
            </a:r>
            <a:endParaRPr lang="zh-CN" altLang="en-US" sz="1400" b="1" dirty="0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39</a:t>
            </a:fld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154713" y="124456"/>
            <a:ext cx="10519281" cy="6405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panose="02080604020202020204" pitchFamily="34" charset="0"/>
                <a:cs typeface="Comic Sans MS"/>
              </a:defRPr>
            </a:lvl1pPr>
          </a:lstStyle>
          <a:p>
            <a:pPr algn="l"/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Development in </a:t>
            </a:r>
            <a:r>
              <a:rPr lang="en-US" altLang="zh-CN" sz="4000" b="1" err="1">
                <a:latin typeface="微软雅黑" panose="020B0503020204020204" pitchFamily="34" charset="-122"/>
                <a:ea typeface="微软雅黑" panose="020B0503020204020204" pitchFamily="34" charset="-122"/>
              </a:rPr>
              <a:t>China-HIAF&amp;EicC</a:t>
            </a:r>
            <a:endParaRPr lang="zh-CN" altLang="en-US" sz="4000" b="1"/>
          </a:p>
        </p:txBody>
      </p:sp>
      <p:grpSp>
        <p:nvGrpSpPr>
          <p:cNvPr id="7" name="Group 9"/>
          <p:cNvGrpSpPr/>
          <p:nvPr/>
        </p:nvGrpSpPr>
        <p:grpSpPr>
          <a:xfrm>
            <a:off x="297616" y="1036010"/>
            <a:ext cx="5442798" cy="5580122"/>
            <a:chOff x="5021688" y="1045138"/>
            <a:chExt cx="5927324" cy="5438226"/>
          </a:xfrm>
        </p:grpSpPr>
        <p:sp>
          <p:nvSpPr>
            <p:cNvPr id="8" name="Rounded Rectangle 29"/>
            <p:cNvSpPr/>
            <p:nvPr/>
          </p:nvSpPr>
          <p:spPr>
            <a:xfrm>
              <a:off x="5021688" y="1045138"/>
              <a:ext cx="5927324" cy="5438226"/>
            </a:xfrm>
            <a:prstGeom prst="roundRect">
              <a:avLst>
                <a:gd name="adj" fmla="val 3562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indent="114300"/>
              <a:endParaRPr lang="en-US" altLang="zh-CN" sz="900" b="1" dirty="0">
                <a:solidFill>
                  <a:schemeClr val="tx1"/>
                </a:solidFill>
                <a:latin typeface="Times" pitchFamily="2" charset="0"/>
              </a:endParaRPr>
            </a:p>
            <a:p>
              <a:pPr indent="114300"/>
              <a:r>
                <a:rPr lang="en-US" altLang="zh-CN" sz="2800" b="1" dirty="0">
                  <a:solidFill>
                    <a:schemeClr val="tx1"/>
                  </a:solidFill>
                  <a:latin typeface="黑体" pitchFamily="49" charset="-122"/>
                  <a:ea typeface="黑体" pitchFamily="49" charset="-122"/>
                </a:rPr>
                <a:t> EicC</a:t>
              </a:r>
              <a:endParaRPr lang="en-US" altLang="zh-CN" sz="24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endParaRPr>
            </a:p>
            <a:p>
              <a:pPr indent="230505"/>
              <a:r>
                <a:rPr lang="en-US" altLang="zh-CN" sz="24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2012:Discussion in community</a:t>
              </a:r>
            </a:p>
            <a:p>
              <a:pPr indent="230505"/>
              <a:r>
                <a:rPr lang="en-US" altLang="zh-CN" sz="24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2020.2,</a:t>
              </a:r>
              <a:r>
                <a:rPr lang="en-US" altLang="zh-CN" sz="2400" dirty="0">
                  <a:solidFill>
                    <a:srgbClr val="C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2021.6:</a:t>
              </a:r>
              <a:r>
                <a:rPr lang="en-US" altLang="zh-CN" sz="24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white paper(CN,EN)</a:t>
              </a:r>
            </a:p>
            <a:p>
              <a:pPr indent="230505"/>
              <a:r>
                <a:rPr lang="en-US" altLang="zh-CN" sz="2400" dirty="0">
                  <a:solidFill>
                    <a:srgbClr val="C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2021-2024</a:t>
              </a:r>
              <a:r>
                <a:rPr lang="en-US" altLang="zh-CN" sz="24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:CDR</a:t>
              </a:r>
            </a:p>
            <a:p>
              <a:pPr indent="230505"/>
              <a:r>
                <a:rPr lang="zh-CN" altLang="en-US" sz="24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（</a:t>
              </a:r>
              <a:r>
                <a:rPr lang="en-US" altLang="zh-CN" sz="24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213 authors from 69 institutes</a:t>
              </a:r>
              <a:r>
                <a:rPr lang="zh-CN" altLang="en-US" sz="2400" dirty="0">
                  <a:solidFill>
                    <a:schemeClr val="tx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）</a:t>
              </a:r>
              <a:endParaRPr lang="en-US" altLang="zh-CN" sz="2400" dirty="0">
                <a:solidFill>
                  <a:schemeClr val="bg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indent="230505"/>
              <a:endParaRPr lang="en-US" altLang="zh-CN" sz="2400" dirty="0">
                <a:solidFill>
                  <a:schemeClr val="bg2">
                    <a:lumMod val="50000"/>
                  </a:schemeClr>
                </a:solidFill>
                <a:latin typeface="Times" pitchFamily="2" charset="0"/>
              </a:endParaRPr>
            </a:p>
            <a:p>
              <a:pPr indent="230505"/>
              <a:endParaRPr lang="en-US" altLang="zh-CN" sz="2400" dirty="0">
                <a:solidFill>
                  <a:schemeClr val="bg2">
                    <a:lumMod val="50000"/>
                  </a:schemeClr>
                </a:solidFill>
                <a:latin typeface="Times" pitchFamily="2" charset="0"/>
              </a:endParaRPr>
            </a:p>
            <a:p>
              <a:r>
                <a:rPr lang="zh-CN" altLang="en-US" b="1" dirty="0">
                  <a:solidFill>
                    <a:schemeClr val="bg1"/>
                  </a:solidFill>
                  <a:latin typeface="Times" pitchFamily="2" charset="0"/>
                </a:rPr>
                <a:t> </a:t>
              </a:r>
              <a:endParaRPr lang="en-US" b="1" dirty="0">
                <a:solidFill>
                  <a:schemeClr val="bg1"/>
                </a:solidFill>
                <a:latin typeface="Times" pitchFamily="2" charset="0"/>
              </a:endParaRPr>
            </a:p>
          </p:txBody>
        </p: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62944" y="4350949"/>
              <a:ext cx="2564233" cy="1663280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415" y="4596081"/>
            <a:ext cx="1478949" cy="1301152"/>
          </a:xfrm>
          <a:prstGeom prst="rect">
            <a:avLst/>
          </a:prstGeom>
        </p:spPr>
      </p:pic>
      <p:sp>
        <p:nvSpPr>
          <p:cNvPr id="70" name="圆角矩形 141"/>
          <p:cNvSpPr/>
          <p:nvPr/>
        </p:nvSpPr>
        <p:spPr>
          <a:xfrm>
            <a:off x="6675008" y="721570"/>
            <a:ext cx="1366362" cy="551873"/>
          </a:xfrm>
          <a:prstGeom prst="roundRect">
            <a:avLst>
              <a:gd name="adj" fmla="val 0"/>
            </a:avLst>
          </a:prstGeom>
          <a:solidFill>
            <a:srgbClr val="FFFF6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EicC</a:t>
            </a:r>
            <a:endParaRPr lang="zh-CN" altLang="en-US" sz="4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ounded Rectangle 116"/>
          <p:cNvSpPr/>
          <p:nvPr/>
        </p:nvSpPr>
        <p:spPr>
          <a:xfrm>
            <a:off x="5934601" y="4949024"/>
            <a:ext cx="6060885" cy="1820157"/>
          </a:xfrm>
          <a:prstGeom prst="roundRect">
            <a:avLst>
              <a:gd name="adj" fmla="val 589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err="1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EicC’s</a:t>
            </a:r>
            <a:r>
              <a:rPr lang="en-US" altLang="zh-CN" sz="16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advantages (to EIC-US)</a:t>
            </a:r>
            <a:r>
              <a:rPr lang="zh-CN" altLang="en-US" sz="16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endParaRPr lang="en-US" altLang="zh-CN" sz="16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Noto Sans SC"/>
              </a:rPr>
              <a:t>The energy is in the sea quark region, closer to nuclear physics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arenR"/>
            </a:pPr>
            <a:r>
              <a:rPr lang="en-US" sz="1400" dirty="0">
                <a:solidFill>
                  <a:schemeClr val="tx1"/>
                </a:solidFill>
                <a:latin typeface="Noto Sans SC"/>
              </a:rPr>
              <a:t>N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Noto Sans SC"/>
              </a:rPr>
              <a:t>earer to the threshold for the production of heavy quarkonium</a:t>
            </a:r>
          </a:p>
          <a:p>
            <a:pPr>
              <a:buClr>
                <a:schemeClr val="tx1"/>
              </a:buClr>
            </a:pPr>
            <a:r>
              <a:rPr lang="en-US" altLang="zh-CN" sz="16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HIAF</a:t>
            </a:r>
            <a:r>
              <a:rPr lang="zh-CN" altLang="en-US" sz="16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endParaRPr lang="en-US" altLang="zh-CN" sz="1600" b="1" dirty="0">
              <a:solidFill>
                <a:srgbClr val="C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buClr>
                <a:schemeClr val="tx1"/>
              </a:buClr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Completed by the end of 2025, it will provide the world's highest-intensity pulsed heavy ion beams, creating unique conditions for the construction of the </a:t>
            </a:r>
            <a:r>
              <a:rPr lang="en-US" altLang="zh-CN" sz="1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EicC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321408" y="5970372"/>
            <a:ext cx="541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http://www.j.sinap.ac.cn/hjs/CN/Y2020/V43/I2/20001</a:t>
            </a:r>
          </a:p>
          <a:p>
            <a:r>
              <a:rPr lang="en-US" altLang="zh-CN" sz="1400"/>
              <a:t>https://journal.hep.com.cn/fop/EN/10.1007/s11467-021-1062-0</a:t>
            </a:r>
            <a:endParaRPr lang="zh-CN" altLang="en-US" sz="1400"/>
          </a:p>
        </p:txBody>
      </p:sp>
      <p:sp>
        <p:nvSpPr>
          <p:cNvPr id="95" name="文本框 94"/>
          <p:cNvSpPr txBox="1"/>
          <p:nvPr/>
        </p:nvSpPr>
        <p:spPr>
          <a:xfrm>
            <a:off x="400693" y="3291024"/>
            <a:ext cx="51353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As part of </a:t>
            </a:r>
            <a:r>
              <a:rPr lang="en-US" altLang="zh-CN" sz="1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long-term planning project for major scientific and technological infrastructure in particle physics and nuclear physics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t>, the project has undergone two international expert reviews and one domestic expert review.</a:t>
            </a:r>
            <a:endParaRPr lang="zh-CN" altLang="en-US" sz="1400"/>
          </a:p>
        </p:txBody>
      </p:sp>
      <p:sp>
        <p:nvSpPr>
          <p:cNvPr id="96" name="圆角矩形 33"/>
          <p:cNvSpPr/>
          <p:nvPr/>
        </p:nvSpPr>
        <p:spPr>
          <a:xfrm>
            <a:off x="8737239" y="2267843"/>
            <a:ext cx="3183576" cy="2475854"/>
          </a:xfrm>
          <a:prstGeom prst="roundRect">
            <a:avLst>
              <a:gd name="adj" fmla="val 5901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0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7527" y="6430645"/>
            <a:ext cx="2743200" cy="365125"/>
          </a:xfrm>
        </p:spPr>
        <p:txBody>
          <a:bodyPr/>
          <a:lstStyle/>
          <a:p>
            <a:fld id="{6B6F415A-146C-4031-B7DF-DA5827ED46CC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344" y="2001"/>
            <a:ext cx="2986656" cy="1603776"/>
          </a:xfrm>
          <a:prstGeom prst="rect">
            <a:avLst/>
          </a:prstGeom>
        </p:spPr>
      </p:pic>
      <p:sp>
        <p:nvSpPr>
          <p:cNvPr id="99" name="TextBox 97"/>
          <p:cNvSpPr txBox="1"/>
          <p:nvPr/>
        </p:nvSpPr>
        <p:spPr>
          <a:xfrm>
            <a:off x="9792121" y="411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广东</a:t>
            </a:r>
            <a:r>
              <a:rPr lang="zh-CN" altLang="en-US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，惠州</a:t>
            </a:r>
            <a:endParaRPr lang="en-US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2086" y="1168513"/>
            <a:ext cx="5698842" cy="3601017"/>
          </a:xfrm>
          <a:prstGeom prst="rect">
            <a:avLst/>
          </a:prstGeom>
        </p:spPr>
      </p:pic>
      <p:grpSp>
        <p:nvGrpSpPr>
          <p:cNvPr id="98" name="组合 97"/>
          <p:cNvGrpSpPr/>
          <p:nvPr/>
        </p:nvGrpSpPr>
        <p:grpSpPr>
          <a:xfrm>
            <a:off x="6395483" y="3690827"/>
            <a:ext cx="1381125" cy="702178"/>
            <a:chOff x="9386975" y="442035"/>
            <a:chExt cx="2645902" cy="814716"/>
          </a:xfrm>
        </p:grpSpPr>
        <p:sp>
          <p:nvSpPr>
            <p:cNvPr id="101" name="Rounded Rectangle 116"/>
            <p:cNvSpPr/>
            <p:nvPr/>
          </p:nvSpPr>
          <p:spPr>
            <a:xfrm>
              <a:off x="9394523" y="455774"/>
              <a:ext cx="2423678" cy="776789"/>
            </a:xfrm>
            <a:prstGeom prst="roundRect">
              <a:avLst>
                <a:gd name="adj" fmla="val 5898"/>
              </a:avLst>
            </a:prstGeom>
            <a:solidFill>
              <a:srgbClr val="FFC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2" name="Oval 78"/>
            <p:cNvSpPr/>
            <p:nvPr/>
          </p:nvSpPr>
          <p:spPr>
            <a:xfrm>
              <a:off x="9615247" y="771194"/>
              <a:ext cx="184307" cy="12666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3" name="Oval 168"/>
            <p:cNvSpPr/>
            <p:nvPr/>
          </p:nvSpPr>
          <p:spPr>
            <a:xfrm>
              <a:off x="9621878" y="983007"/>
              <a:ext cx="186016" cy="11609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4" name="TextBox 115"/>
            <p:cNvSpPr txBox="1"/>
            <p:nvPr/>
          </p:nvSpPr>
          <p:spPr>
            <a:xfrm>
              <a:off x="9905752" y="721094"/>
              <a:ext cx="1325535" cy="5356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20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Proton &amp; ion</a:t>
              </a:r>
            </a:p>
            <a:p>
              <a:r>
                <a:rPr lang="en-US" altLang="zh-CN" sz="120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Electron</a:t>
              </a:r>
            </a:p>
            <a:p>
              <a:endParaRPr lang="en-US" altLang="zh-CN" sz="60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文本框 104"/>
                <p:cNvSpPr txBox="1"/>
                <p:nvPr/>
              </p:nvSpPr>
              <p:spPr>
                <a:xfrm>
                  <a:off x="9386975" y="442035"/>
                  <a:ext cx="2645902" cy="32933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zh-CN" altLang="en-US" sz="1200" i="1" dirty="0" smtClean="0">
                              <a:latin typeface="Cambria Math" panose="02040503050406030204" pitchFamily="18" charset="0"/>
                              <a:ea typeface="SimHei" panose="02010609060101010101" pitchFamily="49" charset="-122"/>
                            </a:rPr>
                          </m:ctrlPr>
                        </m:radPr>
                        <m:deg/>
                        <m:e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  <a:ea typeface="SimHei" panose="02010609060101010101" pitchFamily="49" charset="-122"/>
                            </a:rPr>
                            <m:t>𝑠</m:t>
                          </m:r>
                        </m:e>
                      </m:rad>
                      <m:r>
                        <a:rPr lang="en-US" altLang="zh-CN" sz="1200" b="0" i="1" dirty="0" smtClean="0">
                          <a:latin typeface="Cambria Math" panose="02040503050406030204" pitchFamily="18" charset="0"/>
                          <a:ea typeface="SimHei" panose="02010609060101010101" pitchFamily="49" charset="-122"/>
                        </a:rPr>
                        <m:t> </m:t>
                      </m:r>
                    </m:oMath>
                  </a14:m>
                  <a:r>
                    <a:rPr lang="en-US" altLang="zh-CN" sz="1200">
                      <a:latin typeface="SimHei" panose="02010609060101010101" pitchFamily="49" charset="-122"/>
                      <a:ea typeface="SimHei" panose="02010609060101010101" pitchFamily="49" charset="-122"/>
                    </a:rPr>
                    <a:t>: 16.7 GeV</a:t>
                  </a:r>
                </a:p>
              </p:txBody>
            </p:sp>
          </mc:Choice>
          <mc:Fallback xmlns="">
            <p:sp>
              <p:nvSpPr>
                <p:cNvPr id="105" name="文本框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6975" y="442035"/>
                  <a:ext cx="2645902" cy="329337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6" name="圆角矩形 141"/>
          <p:cNvSpPr/>
          <p:nvPr/>
        </p:nvSpPr>
        <p:spPr>
          <a:xfrm>
            <a:off x="9834038" y="1692964"/>
            <a:ext cx="1366362" cy="551873"/>
          </a:xfrm>
          <a:prstGeom prst="roundRect">
            <a:avLst>
              <a:gd name="adj" fmla="val 0"/>
            </a:avLst>
          </a:prstGeom>
          <a:solidFill>
            <a:srgbClr val="FFFF6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HIAF</a:t>
            </a:r>
            <a:endParaRPr lang="zh-CN" altLang="en-US" sz="4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877" y="925704"/>
            <a:ext cx="7146827" cy="5488652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2013483" y="2491125"/>
            <a:ext cx="180000" cy="1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860347" y="3653096"/>
            <a:ext cx="2635094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860347" y="2639598"/>
            <a:ext cx="1162144" cy="101349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860258" y="3653096"/>
            <a:ext cx="1261241" cy="3288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2114918" y="3909936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860347" y="3653095"/>
            <a:ext cx="748774" cy="567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1587515" y="4175655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02244" y="422065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p </a:t>
            </a:r>
            <a:endParaRPr lang="zh-CN" altLang="en-US" b="1" dirty="0">
              <a:solidFill>
                <a:srgbClr val="FF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36289" y="38063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K</a:t>
            </a:r>
            <a:r>
              <a:rPr lang="en-US" altLang="zh-CN" b="1" baseline="30000" dirty="0">
                <a:latin typeface="Arial" panose="02080604020202020204" pitchFamily="34" charset="0"/>
                <a:cs typeface="Arial" panose="02080604020202020204" pitchFamily="34" charset="0"/>
              </a:rPr>
              <a:t>+</a:t>
            </a: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0" name="TextBox 53"/>
          <p:cNvSpPr txBox="1">
            <a:spLocks noChangeArrowheads="1"/>
          </p:cNvSpPr>
          <p:nvPr/>
        </p:nvSpPr>
        <p:spPr bwMode="auto">
          <a:xfrm>
            <a:off x="427290" y="197299"/>
            <a:ext cx="1132317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 simple channel to start </a:t>
            </a:r>
            <a:endParaRPr lang="zh-CN" altLang="en-US" sz="2000" b="1" baseline="-250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67918" y="224243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endParaRPr lang="zh-CN" altLang="en-US" b="1" dirty="0">
              <a:solidFill>
                <a:srgbClr val="0000FF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4575" y="1229995"/>
            <a:ext cx="1976120" cy="521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pp 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p</a:t>
            </a:r>
            <a:r>
              <a:rPr lang="en-US" altLang="zh-CN" sz="2800" b="1" dirty="0" err="1"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K</a:t>
            </a:r>
            <a:r>
              <a:rPr lang="en-US" altLang="zh-CN" sz="2800" b="1" dirty="0" err="1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Λ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3255-AF42-4B51-B290-6A4681E4C4D8}" type="slidenum">
              <a:rPr lang="zh-CN" altLang="en-US" smtClean="0"/>
              <a:t>41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536846" y="230937"/>
            <a:ext cx="7118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Proton polarimeter in general-purpose detector ?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88034" y="915186"/>
            <a:ext cx="4381876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General-use detector requirements: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    e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μ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π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K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</a:t>
            </a: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p</a:t>
            </a:r>
            <a:r>
              <a:rPr lang="el-GR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±</a:t>
            </a:r>
            <a:r>
              <a:rPr lang="en-US" altLang="zh-CN" baseline="30000" dirty="0">
                <a:latin typeface="Arial" panose="02080604020202020204" pitchFamily="34" charset="0"/>
                <a:cs typeface="Arial" panose="02080604020202020204" pitchFamily="34" charset="0"/>
              </a:rPr>
              <a:t>  </a:t>
            </a:r>
            <a:r>
              <a:rPr lang="el-GR" altLang="zh-CN" dirty="0">
                <a:latin typeface="Arial" panose="02080604020202020204" pitchFamily="34" charset="0"/>
                <a:cs typeface="Arial" panose="02080604020202020204" pitchFamily="34" charset="0"/>
              </a:rPr>
              <a:t>γ</a:t>
            </a:r>
            <a:endParaRPr lang="en-US" altLang="zh-CN" dirty="0">
              <a:latin typeface="Arial" panose="02080604020202020204" pitchFamily="34" charset="0"/>
              <a:cs typeface="Arial" panose="0208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Good tracking efficiency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Good momentum resolution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Good energy resolution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151" y="4306395"/>
            <a:ext cx="1727798" cy="15383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88034" y="6016693"/>
            <a:ext cx="334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High luminosity machine?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19879" y="3117740"/>
            <a:ext cx="4001013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 Secondary interaction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925" y="4282717"/>
            <a:ext cx="2354251" cy="139486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21483" y="3708309"/>
            <a:ext cx="22893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tracking || target || tracking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28938" y="3708309"/>
            <a:ext cx="162822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Arial" panose="02080604020202020204" pitchFamily="34" charset="0"/>
                <a:cs typeface="Arial" panose="02080604020202020204" pitchFamily="34" charset="0"/>
              </a:rPr>
              <a:t>target || tracking</a:t>
            </a:r>
            <a:endParaRPr lang="zh-CN" altLang="en-US" sz="1400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" y="1321435"/>
            <a:ext cx="5744845" cy="45237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5" name="TextBox 53"/>
          <p:cNvSpPr txBox="1">
            <a:spLocks noChangeArrowheads="1"/>
          </p:cNvSpPr>
          <p:nvPr/>
        </p:nvSpPr>
        <p:spPr bwMode="auto">
          <a:xfrm>
            <a:off x="4309870" y="179030"/>
            <a:ext cx="3572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8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8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8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8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anose="02020603050405020304" pitchFamily="18" charset="0"/>
              </a:rPr>
              <a:t>GPD -- EicC Projections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893" y="1127298"/>
            <a:ext cx="6322873" cy="19979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10" y="1054972"/>
            <a:ext cx="4195529" cy="2902898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0" y="804193"/>
            <a:ext cx="12192000" cy="589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78067" y="4698233"/>
            <a:ext cx="9619818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ea typeface="Times" pitchFamily="2" charset="0"/>
                <a:cs typeface="Times" pitchFamily="2" charset="0"/>
              </a:rPr>
              <a:t>DVCS and BH processes together with their interference simulated by MILOU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ea typeface="Times" pitchFamily="2" charset="0"/>
                <a:cs typeface="Times" pitchFamily="2" charset="0"/>
              </a:rPr>
              <a:t>Final state gamma and electron detected by the central detector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ea typeface="Times" pitchFamily="2" charset="0"/>
                <a:cs typeface="Times" pitchFamily="2" charset="0"/>
              </a:rPr>
              <a:t>Small angle proton in final state detected by the far-forward </a:t>
            </a:r>
            <a:r>
              <a:rPr lang="en-US" altLang="zh-CN" sz="2000" b="1" dirty="0" err="1">
                <a:solidFill>
                  <a:schemeClr val="bg2">
                    <a:lumMod val="10000"/>
                  </a:schemeClr>
                </a:solidFill>
                <a:ea typeface="Times" pitchFamily="2" charset="0"/>
                <a:cs typeface="Times" pitchFamily="2" charset="0"/>
              </a:rPr>
              <a:t>dtector</a:t>
            </a:r>
            <a:endParaRPr lang="en-US" altLang="zh-CN" sz="2000" b="1" dirty="0">
              <a:solidFill>
                <a:schemeClr val="bg2">
                  <a:lumMod val="10000"/>
                </a:schemeClr>
              </a:solidFill>
              <a:ea typeface="Times" pitchFamily="2" charset="0"/>
              <a:cs typeface="Times" pitchFamily="2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60" y="3243358"/>
            <a:ext cx="2180230" cy="1226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017" y="3162607"/>
            <a:ext cx="2964052" cy="149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78"/>
    </mc:Choice>
    <mc:Fallback xmlns="">
      <p:transition spd="slow" advTm="11617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369" y="1248676"/>
            <a:ext cx="4530626" cy="308066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264013" y="2271177"/>
            <a:ext cx="3370217" cy="121686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EDT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444126" y="1391720"/>
            <a:ext cx="1441420" cy="1710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mrad : ratio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16-60: 9.9%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5-16: 45.3%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  <a:latin typeface="Arial" panose="02080604020202020204" pitchFamily="34" charset="0"/>
                <a:cs typeface="Arial" panose="02080604020202020204" pitchFamily="34" charset="0"/>
              </a:rPr>
              <a:t>2-5</a:t>
            </a:r>
            <a:r>
              <a:rPr lang="zh-CN" altLang="en-US" b="1" dirty="0">
                <a:solidFill>
                  <a:schemeClr val="bg2">
                    <a:lumMod val="75000"/>
                  </a:schemeClr>
                </a:solidFill>
                <a:latin typeface="Arial" panose="02080604020202020204" pitchFamily="34" charset="0"/>
                <a:cs typeface="Arial" panose="02080604020202020204" pitchFamily="34" charset="0"/>
              </a:rPr>
              <a:t>：</a:t>
            </a:r>
            <a:r>
              <a:rPr lang="en-US" altLang="zh-CN" b="1" dirty="0">
                <a:solidFill>
                  <a:schemeClr val="bg2">
                    <a:lumMod val="75000"/>
                  </a:schemeClr>
                </a:solidFill>
                <a:latin typeface="Arial" panose="02080604020202020204" pitchFamily="34" charset="0"/>
                <a:cs typeface="Arial" panose="02080604020202020204" pitchFamily="34" charset="0"/>
              </a:rPr>
              <a:t>44.7%</a:t>
            </a:r>
            <a:endParaRPr lang="zh-CN" altLang="en-US" b="1" dirty="0">
              <a:solidFill>
                <a:schemeClr val="bg2">
                  <a:lumMod val="75000"/>
                </a:schemeClr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58573" y="3488040"/>
            <a:ext cx="3370217" cy="247197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FDT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95050" y="130774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80604020202020204" pitchFamily="34" charset="0"/>
                <a:cs typeface="Arial" panose="02080604020202020204" pitchFamily="34" charset="0"/>
              </a:rPr>
              <a:t>Proton in DVCS</a:t>
            </a:r>
            <a:endParaRPr lang="zh-CN" altLang="en-US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5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240520" y="6463512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43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95933" y="4202830"/>
            <a:ext cx="439848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80604020202020204" pitchFamily="34" charset="0"/>
                <a:ea typeface="等线" panose="02010600030101010101" pitchFamily="2" charset="-122"/>
                <a:cs typeface="Arial" panose="02080604020202020204" pitchFamily="34" charset="0"/>
              </a:rPr>
              <a:t>EDT/FDT is essential for studies as GPD measurements. One of main process is the DVCS (ep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80604020202020204" pitchFamily="34" charset="0"/>
                <a:ea typeface="等线" panose="02010600030101010101" pitchFamily="2" charset="-122"/>
                <a:cs typeface="Arial" panose="02080604020202020204" pitchFamily="34" charset="0"/>
                <a:sym typeface="Wingdings" panose="05000000000000000000" pitchFamily="2" charset="2"/>
              </a:rPr>
              <a:t> ep</a:t>
            </a:r>
            <a:r>
              <a:rPr kumimoji="0" lang="el-GR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80604020202020204" pitchFamily="34" charset="0"/>
                <a:ea typeface="等线" panose="02010600030101010101" pitchFamily="2" charset="-122"/>
                <a:cs typeface="Arial" panose="02080604020202020204" pitchFamily="34" charset="0"/>
                <a:sym typeface="Wingdings" panose="05000000000000000000" pitchFamily="2" charset="2"/>
              </a:rPr>
              <a:t>γ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80604020202020204" pitchFamily="34" charset="0"/>
                <a:ea typeface="等线" panose="02010600030101010101" pitchFamily="2" charset="-122"/>
                <a:cs typeface="Arial" panose="02080604020202020204" pitchFamily="34" charset="0"/>
              </a:rPr>
              <a:t>), in which the final state electron and photon are detectable in the central detector. 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DVCS with far-forward detectors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" name="直接箭头连接符 16"/>
          <p:cNvCxnSpPr>
            <a:endCxn id="20" idx="1"/>
          </p:cNvCxnSpPr>
          <p:nvPr/>
        </p:nvCxnSpPr>
        <p:spPr>
          <a:xfrm flipV="1">
            <a:off x="714828" y="1175477"/>
            <a:ext cx="283713" cy="328736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714828" y="1502617"/>
            <a:ext cx="88693" cy="481086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716705" y="1512202"/>
            <a:ext cx="2377224" cy="1318680"/>
          </a:xfrm>
          <a:prstGeom prst="straightConnector1">
            <a:avLst/>
          </a:prstGeom>
          <a:ln w="95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998541" y="9908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14827" y="1911199"/>
            <a:ext cx="8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>
                <a:solidFill>
                  <a:srgbClr val="FF0000"/>
                </a:solidFill>
              </a:rPr>
              <a:t>γ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56350" y="2668856"/>
            <a:ext cx="30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2" y="1302335"/>
            <a:ext cx="4773776" cy="2685250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922" y="4341904"/>
            <a:ext cx="3334251" cy="2099214"/>
          </a:xfrm>
          <a:prstGeom prst="rect">
            <a:avLst/>
          </a:prstGeom>
        </p:spPr>
      </p:pic>
      <p:sp>
        <p:nvSpPr>
          <p:cNvPr id="97" name="文本框 96"/>
          <p:cNvSpPr txBox="1"/>
          <p:nvPr/>
        </p:nvSpPr>
        <p:spPr>
          <a:xfrm>
            <a:off x="10156055" y="6383008"/>
            <a:ext cx="9121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altLang="zh-CN" sz="1400" b="1" dirty="0"/>
              <a:t>θ</a:t>
            </a:r>
            <a:r>
              <a:rPr lang="en-US" altLang="zh-CN" sz="1400" b="1" dirty="0"/>
              <a:t>(rad)</a:t>
            </a:r>
            <a:endParaRPr lang="zh-CN" altLang="en-US" sz="1400" b="1" dirty="0"/>
          </a:p>
        </p:txBody>
      </p:sp>
      <p:sp>
        <p:nvSpPr>
          <p:cNvPr id="98" name="文本框 97"/>
          <p:cNvSpPr txBox="1"/>
          <p:nvPr/>
        </p:nvSpPr>
        <p:spPr>
          <a:xfrm rot="16200000">
            <a:off x="7641505" y="4470796"/>
            <a:ext cx="9121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φ(rad)</a:t>
            </a:r>
            <a:endParaRPr lang="zh-CN" altLang="en-US" sz="1400" b="1" dirty="0"/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242424"/>
              </a:clrFrom>
              <a:clrTo>
                <a:srgbClr val="2424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8" y="2889395"/>
            <a:ext cx="1277292" cy="1032135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42" y="1041727"/>
            <a:ext cx="1999088" cy="1002789"/>
          </a:xfrm>
          <a:prstGeom prst="rect">
            <a:avLst/>
          </a:prstGeom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3960" y="4416181"/>
            <a:ext cx="2924508" cy="2180295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 flipV="1">
            <a:off x="0" y="804193"/>
            <a:ext cx="12192000" cy="589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497985" y="1067350"/>
            <a:ext cx="622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Assuming ¼ of data taking time running at low luminosity mode.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53" y="1549680"/>
            <a:ext cx="3592817" cy="2020959"/>
          </a:xfrm>
          <a:prstGeom prst="rect">
            <a:avLst/>
          </a:prstGeom>
          <a:ln w="12700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32" y="2147182"/>
            <a:ext cx="1535299" cy="7701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279" y="1524900"/>
            <a:ext cx="651003" cy="3701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279" y="3115513"/>
            <a:ext cx="610994" cy="364299"/>
          </a:xfrm>
          <a:prstGeom prst="rect">
            <a:avLst/>
          </a:prstGeom>
        </p:spPr>
      </p:pic>
      <p:sp>
        <p:nvSpPr>
          <p:cNvPr id="13" name="箭头: 下 12"/>
          <p:cNvSpPr/>
          <p:nvPr/>
        </p:nvSpPr>
        <p:spPr>
          <a:xfrm>
            <a:off x="8324361" y="1924463"/>
            <a:ext cx="103076" cy="214389"/>
          </a:xfrm>
          <a:prstGeom prst="downArrow">
            <a:avLst>
              <a:gd name="adj1" fmla="val 50000"/>
              <a:gd name="adj2" fmla="val 509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下 13"/>
          <p:cNvSpPr/>
          <p:nvPr/>
        </p:nvSpPr>
        <p:spPr>
          <a:xfrm rot="10800000">
            <a:off x="8299238" y="2888734"/>
            <a:ext cx="103076" cy="214389"/>
          </a:xfrm>
          <a:prstGeom prst="downArrow">
            <a:avLst>
              <a:gd name="adj1" fmla="val 50000"/>
              <a:gd name="adj2" fmla="val 5095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51" y="1340826"/>
            <a:ext cx="4511644" cy="533977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72360" y="105367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High Lumi.</a:t>
            </a:r>
            <a:endParaRPr lang="zh-CN" altLang="en-US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3723640" y="1048590"/>
            <a:ext cx="1155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Low Lumi.</a:t>
            </a:r>
            <a:endParaRPr lang="zh-CN" altLang="en-US" b="1" dirty="0"/>
          </a:p>
        </p:txBody>
      </p:sp>
      <p:sp>
        <p:nvSpPr>
          <p:cNvPr id="17" name="矩形 16"/>
          <p:cNvSpPr/>
          <p:nvPr/>
        </p:nvSpPr>
        <p:spPr>
          <a:xfrm>
            <a:off x="3581402" y="1110479"/>
            <a:ext cx="1457958" cy="551892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0" y="804193"/>
            <a:ext cx="12192000" cy="589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DVCS with far-forward detectors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44449" y="5173835"/>
            <a:ext cx="166586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50 fb</a:t>
            </a:r>
            <a:r>
              <a:rPr lang="en-US" altLang="zh-CN" baseline="30000" dirty="0"/>
              <a:t>-1</a:t>
            </a:r>
            <a:r>
              <a:rPr lang="en-US" altLang="zh-CN" dirty="0"/>
              <a:t> data</a:t>
            </a:r>
            <a:r>
              <a:rPr lang="en-US" altLang="zh-CN" dirty="0">
                <a:sym typeface="Wingdings" panose="05000000000000000000" pitchFamily="2" charset="2"/>
              </a:rPr>
              <a:t> ~1% stat. error on asymmetry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320027" y="3844675"/>
            <a:ext cx="4957759" cy="2462900"/>
            <a:chOff x="1249966" y="1124321"/>
            <a:chExt cx="10428339" cy="533193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0214" y="1164233"/>
              <a:ext cx="3404031" cy="2640000"/>
            </a:xfrm>
            <a:prstGeom prst="rect">
              <a:avLst/>
            </a:prstGeom>
          </p:spPr>
        </p:pic>
        <p:sp>
          <p:nvSpPr>
            <p:cNvPr id="23" name="椭圆 22"/>
            <p:cNvSpPr/>
            <p:nvPr/>
          </p:nvSpPr>
          <p:spPr>
            <a:xfrm>
              <a:off x="2159563" y="2852936"/>
              <a:ext cx="384043" cy="73470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30022" y="1124321"/>
              <a:ext cx="3404031" cy="2640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49966" y="3816256"/>
              <a:ext cx="3404031" cy="26400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30021" y="3804233"/>
              <a:ext cx="3404031" cy="26400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74274" y="3813043"/>
              <a:ext cx="3404031" cy="2640000"/>
            </a:xfrm>
            <a:prstGeom prst="rect">
              <a:avLst/>
            </a:prstGeom>
          </p:spPr>
        </p:pic>
        <p:sp>
          <p:nvSpPr>
            <p:cNvPr id="28" name="椭圆 27"/>
            <p:cNvSpPr/>
            <p:nvPr/>
          </p:nvSpPr>
          <p:spPr>
            <a:xfrm>
              <a:off x="5615947" y="2815287"/>
              <a:ext cx="384043" cy="73470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椭圆 28"/>
            <p:cNvSpPr/>
            <p:nvPr/>
          </p:nvSpPr>
          <p:spPr>
            <a:xfrm>
              <a:off x="2159563" y="5461441"/>
              <a:ext cx="384043" cy="73470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9005458" y="3991320"/>
            <a:ext cx="248610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Tiny asymmetry 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in –t &lt; 0.01 GeV2  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predicted by GK model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45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0" y="804193"/>
            <a:ext cx="12192000" cy="589"/>
          </a:xfrm>
          <a:prstGeom prst="line">
            <a:avLst/>
          </a:prstGeom>
          <a:ln w="349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DVCS with far-forward detectors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412027" y="1266354"/>
            <a:ext cx="3488954" cy="2659271"/>
            <a:chOff x="1249966" y="1124321"/>
            <a:chExt cx="6884087" cy="533193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0214" y="1164233"/>
              <a:ext cx="3404031" cy="2640000"/>
            </a:xfrm>
            <a:prstGeom prst="rect">
              <a:avLst/>
            </a:prstGeom>
          </p:spPr>
        </p:pic>
        <p:sp>
          <p:nvSpPr>
            <p:cNvPr id="23" name="椭圆 22"/>
            <p:cNvSpPr/>
            <p:nvPr/>
          </p:nvSpPr>
          <p:spPr>
            <a:xfrm>
              <a:off x="2159563" y="2852936"/>
              <a:ext cx="384043" cy="73470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0022" y="1124321"/>
              <a:ext cx="3404031" cy="2640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9966" y="3816256"/>
              <a:ext cx="3404031" cy="26400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0021" y="3804233"/>
              <a:ext cx="3404031" cy="2640000"/>
            </a:xfrm>
            <a:prstGeom prst="rect">
              <a:avLst/>
            </a:prstGeom>
          </p:spPr>
        </p:pic>
        <p:sp>
          <p:nvSpPr>
            <p:cNvPr id="28" name="椭圆 27"/>
            <p:cNvSpPr/>
            <p:nvPr/>
          </p:nvSpPr>
          <p:spPr>
            <a:xfrm>
              <a:off x="5615947" y="2815287"/>
              <a:ext cx="384043" cy="73470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椭圆 28"/>
            <p:cNvSpPr/>
            <p:nvPr/>
          </p:nvSpPr>
          <p:spPr>
            <a:xfrm>
              <a:off x="2159563" y="5461441"/>
              <a:ext cx="384043" cy="734704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73" y="947505"/>
            <a:ext cx="3070722" cy="380532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393" y="4935067"/>
            <a:ext cx="2806729" cy="16038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8039" r="8460"/>
          <a:stretch>
            <a:fillRect/>
          </a:stretch>
        </p:blipFill>
        <p:spPr>
          <a:xfrm>
            <a:off x="5605285" y="3939534"/>
            <a:ext cx="5060981" cy="279883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4356" y="1187916"/>
            <a:ext cx="2415605" cy="1843593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8565266" y="3141960"/>
            <a:ext cx="27432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50 fb</a:t>
            </a:r>
            <a:r>
              <a:rPr lang="en-US" altLang="zh-CN" baseline="30000" dirty="0"/>
              <a:t>-1</a:t>
            </a:r>
            <a:r>
              <a:rPr lang="en-US" altLang="zh-CN" dirty="0"/>
              <a:t> data</a:t>
            </a:r>
            <a:r>
              <a:rPr lang="en-US" altLang="zh-CN" dirty="0">
                <a:sym typeface="Wingdings" panose="05000000000000000000" pitchFamily="2" charset="2"/>
              </a:rPr>
              <a:t> ~1% stat. error on asymmetry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199781" y="850902"/>
            <a:ext cx="873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Assuming ¼ of data taking time running at low luminosity mode.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4854" y="216805"/>
            <a:ext cx="578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Hyperon-Nucleon Spectrometer (H-NS)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/>
              <p:cNvSpPr txBox="1"/>
              <p:nvPr/>
            </p:nvSpPr>
            <p:spPr>
              <a:xfrm>
                <a:off x="5892330" y="678470"/>
                <a:ext cx="6086271" cy="56176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120650">
                  <a:lnSpc>
                    <a:spcPts val="3400"/>
                  </a:lnSpc>
                </a:pPr>
                <a:r>
                  <a:rPr lang="en-US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I. Physics</a:t>
                </a:r>
                <a:r>
                  <a:rPr lang="zh-CN" altLang="en-US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：</a:t>
                </a:r>
                <a:endParaRPr lang="en-US" altLang="zh-CN" sz="2400" b="1" dirty="0">
                  <a:solidFill>
                    <a:srgbClr val="FFC000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Λ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production and polarization ( </a:t>
                </a:r>
                <a:r>
                  <a:rPr lang="en-US" altLang="zh-CN" sz="2000" i="1" dirty="0" err="1">
                    <a:solidFill>
                      <a:srgbClr val="FF0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p+p</a:t>
                </a:r>
                <a:r>
                  <a:rPr lang="en-US" altLang="zh-CN" sz="2000" i="1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)</a:t>
                </a:r>
              </a:p>
              <a:p>
                <a:pPr marL="920750" lvl="1" indent="-342900">
                  <a:lnSpc>
                    <a:spcPts val="3400"/>
                  </a:lnSpc>
                  <a:buFont typeface="Wingdings" panose="05000000000000000000" pitchFamily="2" charset="2"/>
                  <a:buChar char="u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 Medium effect ( </a:t>
                </a:r>
                <a:r>
                  <a:rPr lang="en-US" sz="2000" i="1" dirty="0" err="1">
                    <a:solidFill>
                      <a:srgbClr val="FF0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p+A</a:t>
                </a:r>
                <a:r>
                  <a:rPr lang="en-US" sz="2000" i="1" dirty="0">
                    <a:solidFill>
                      <a:srgbClr val="FF0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)</a:t>
                </a:r>
              </a:p>
              <a:p>
                <a:pPr marL="920750" lvl="1" indent="-342900">
                  <a:lnSpc>
                    <a:spcPts val="3400"/>
                  </a:lnSpc>
                  <a:buFont typeface="Wingdings" panose="05000000000000000000" pitchFamily="2" charset="2"/>
                  <a:buChar char="u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 Global polarization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80604020202020204" pitchFamily="34" charset="0"/>
                      </a:rPr>
                      <m:t>Λ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hyperon ( </a:t>
                </a:r>
                <a:r>
                  <a:rPr lang="en-US" sz="2000" i="1" dirty="0">
                    <a:solidFill>
                      <a:srgbClr val="FF0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A+A</a:t>
                </a:r>
                <a:r>
                  <a:rPr lang="en-US" sz="2000" i="1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)</a:t>
                </a:r>
              </a:p>
              <a:p>
                <a:pPr marL="463550" lvl="1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Hadron physics via </a:t>
                </a:r>
                <a:r>
                  <a:rPr lang="en-US" sz="2000" i="1" dirty="0" err="1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p+p</a:t>
                </a:r>
                <a:endParaRPr lang="en-US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120650">
                  <a:lnSpc>
                    <a:spcPts val="3400"/>
                  </a:lnSpc>
                </a:pPr>
                <a:r>
                  <a:rPr lang="en-US" altLang="zh-CN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II. Community</a:t>
                </a:r>
                <a:r>
                  <a:rPr lang="zh-CN" altLang="en-US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：</a:t>
                </a:r>
                <a:endParaRPr lang="en-US" altLang="zh-CN" sz="2400" b="1" dirty="0">
                  <a:solidFill>
                    <a:srgbClr val="FFC000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Supports both communities of hadron structure and heavy-ion physics</a:t>
                </a: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I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nternational interest</a:t>
                </a:r>
                <a:r>
                  <a:rPr lang="en-US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s are expected: Japan</a:t>
                </a:r>
                <a:endParaRPr lang="en-US" sz="2000" b="1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  <a:p>
                <a:pPr marL="120650">
                  <a:lnSpc>
                    <a:spcPts val="3400"/>
                  </a:lnSpc>
                </a:pPr>
                <a:r>
                  <a:rPr lang="en-US" altLang="zh-CN" sz="2400" b="1" dirty="0">
                    <a:solidFill>
                      <a:srgbClr val="FFC000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III. Detector R&amp;D</a:t>
                </a: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Many parts are similar for CEPC, HNS, EicC, and STCF. Save resources.</a:t>
                </a:r>
              </a:p>
              <a:p>
                <a:pPr marL="463550" indent="-342900">
                  <a:lnSpc>
                    <a:spcPts val="34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HNS: a detector R&amp;D platform for </a:t>
                </a:r>
                <a:r>
                  <a:rPr lang="en-US" altLang="zh-CN" sz="2000" dirty="0" err="1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EicC</a:t>
                </a:r>
                <a:r>
                  <a:rPr lang="en-US" altLang="zh-CN" sz="2000" dirty="0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, ½ </a:t>
                </a:r>
                <a:r>
                  <a:rPr lang="en-US" altLang="zh-CN" sz="2000" dirty="0" err="1">
                    <a:solidFill>
                      <a:schemeClr val="bg1"/>
                    </a:solidFill>
                    <a:latin typeface="Arial" panose="02080604020202020204" pitchFamily="34" charset="0"/>
                    <a:ea typeface="微软雅黑" panose="020B0503020204020204" pitchFamily="34" charset="-122"/>
                    <a:cs typeface="Arial" panose="02080604020202020204" pitchFamily="34" charset="0"/>
                  </a:rPr>
                  <a:t>EicC</a:t>
                </a:r>
                <a:endParaRPr lang="en-US" altLang="zh-CN" sz="2000" dirty="0">
                  <a:solidFill>
                    <a:schemeClr val="bg1"/>
                  </a:solidFill>
                  <a:latin typeface="Arial" panose="02080604020202020204" pitchFamily="34" charset="0"/>
                  <a:ea typeface="微软雅黑" panose="020B0503020204020204" pitchFamily="34" charset="-122"/>
                  <a:cs typeface="Arial" panose="0208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330" y="678470"/>
                <a:ext cx="6086271" cy="5617628"/>
              </a:xfrm>
              <a:prstGeom prst="rect">
                <a:avLst/>
              </a:prstGeom>
              <a:blipFill rotWithShape="1">
                <a:blip r:embed="rId2"/>
                <a:stretch>
                  <a:fillRect l="-86" t="-96" r="-74" b="-78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74854" y="4233502"/>
            <a:ext cx="5712514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宋体" pitchFamily="2" charset="-122"/>
                <a:ea typeface="宋体" pitchFamily="2" charset="-122"/>
              </a:rPr>
              <a:t>目前参加单位：</a:t>
            </a:r>
            <a:r>
              <a:rPr lang="zh-CN" altLang="en-US" sz="1600" dirty="0">
                <a:latin typeface="宋体" pitchFamily="2" charset="-122"/>
                <a:ea typeface="宋体" pitchFamily="2" charset="-122"/>
              </a:rPr>
              <a:t>北京航空航天大学、复旦大学、国科大、华中师范大学、华南师范大学、近代物理研究所、清华大学、山东大学、香港中文大学（深圳）、中科大、原子能院</a:t>
            </a:r>
            <a:endParaRPr lang="en-US" altLang="zh-CN" sz="1600" dirty="0">
              <a:latin typeface="宋体" pitchFamily="2" charset="-122"/>
              <a:ea typeface="宋体" pitchFamily="2" charset="-122"/>
            </a:endParaRPr>
          </a:p>
          <a:p>
            <a:pPr>
              <a:lnSpc>
                <a:spcPts val="2600"/>
              </a:lnSpc>
            </a:pPr>
            <a:r>
              <a:rPr lang="zh-CN" altLang="en-US" sz="1600" b="1" dirty="0">
                <a:solidFill>
                  <a:srgbClr val="C00000"/>
                </a:solidFill>
                <a:latin typeface="宋体" pitchFamily="2" charset="-122"/>
                <a:ea typeface="宋体" pitchFamily="2" charset="-122"/>
              </a:rPr>
              <a:t>子系统研发：</a:t>
            </a:r>
            <a:r>
              <a:rPr lang="en-US" altLang="zh-CN" sz="1600" dirty="0">
                <a:latin typeface="宋体" pitchFamily="2" charset="-122"/>
                <a:ea typeface="宋体" pitchFamily="2" charset="-122"/>
              </a:rPr>
              <a:t>Silicon tracker, AC-LGAD, Target, Baryon polarimeter, Calorimeter, Electronics, DAQ, Magnet, Beamline, Mechanics + Engineering</a:t>
            </a:r>
            <a:endParaRPr lang="zh-CN" altLang="en-US" sz="16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D300-A7C1-4CB6-9946-1FC570D535AF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0" y="828675"/>
            <a:ext cx="4323715" cy="34048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723"/>
            <a:ext cx="12126802" cy="4509175"/>
          </a:xfrm>
          <a:prstGeom prst="rect">
            <a:avLst/>
          </a:prstGeom>
        </p:spPr>
      </p:pic>
      <p:sp>
        <p:nvSpPr>
          <p:cNvPr id="6" name="圆角矩形 105"/>
          <p:cNvSpPr/>
          <p:nvPr/>
        </p:nvSpPr>
        <p:spPr>
          <a:xfrm>
            <a:off x="3027060" y="220578"/>
            <a:ext cx="6353325" cy="48043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About nucleon spin structure</a:t>
            </a:r>
            <a:endParaRPr lang="zh-CN" altLang="en-US" sz="4400" b="1" dirty="0">
              <a:solidFill>
                <a:srgbClr val="0000CC"/>
              </a:solidFill>
              <a:latin typeface="Arial" panose="02080604020202020204" pitchFamily="34" charset="0"/>
              <a:ea typeface="黑体" pitchFamily="49" charset="-122"/>
              <a:cs typeface="Arial" panose="0208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8145" y="5887366"/>
            <a:ext cx="8560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We have a framework for the understanding of the spin structure of the nucleon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80604020202020204" pitchFamily="34" charset="0"/>
                <a:cs typeface="Arial" panose="02080604020202020204" pitchFamily="34" charset="0"/>
              </a:rPr>
              <a:t>EIC/EicC is the future</a:t>
            </a:r>
            <a:endParaRPr lang="zh-CN" altLang="en-US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3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/>
          <p:cNvSpPr/>
          <p:nvPr/>
        </p:nvSpPr>
        <p:spPr>
          <a:xfrm>
            <a:off x="269966" y="1432726"/>
            <a:ext cx="11647714" cy="4987633"/>
          </a:xfrm>
          <a:prstGeom prst="roundRect">
            <a:avLst>
              <a:gd name="adj" fmla="val 1489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637" y="2398903"/>
            <a:ext cx="5079616" cy="20884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32" y="2398903"/>
            <a:ext cx="4922177" cy="2088468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096000" y="2098192"/>
            <a:ext cx="0" cy="3344092"/>
          </a:xfrm>
          <a:prstGeom prst="line">
            <a:avLst/>
          </a:prstGeom>
          <a:ln w="127000">
            <a:solidFill>
              <a:srgbClr val="E9E1BC"/>
            </a:solidFill>
            <a:prstDash val="solid"/>
          </a:ln>
          <a:effectLst>
            <a:glow rad="63500">
              <a:srgbClr val="E4B9AD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87853" y="1935717"/>
            <a:ext cx="493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EIC</a:t>
            </a:r>
            <a:r>
              <a:rPr lang="en-US" altLang="zh-CN" dirty="0"/>
              <a:t>: </a:t>
            </a:r>
            <a:r>
              <a:rPr lang="en-US" altLang="zh-CN" b="1" dirty="0">
                <a:solidFill>
                  <a:srgbClr val="FF0000"/>
                </a:solidFill>
              </a:rPr>
              <a:t>Initial state</a:t>
            </a:r>
            <a:r>
              <a:rPr lang="en-US" altLang="zh-CN" dirty="0"/>
              <a:t> is polarized</a:t>
            </a:r>
          </a:p>
          <a:p>
            <a:r>
              <a:rPr lang="en-US" altLang="zh-CN" dirty="0"/>
              <a:t>-How do </a:t>
            </a:r>
            <a:r>
              <a:rPr lang="en-US" altLang="zh-CN" dirty="0" err="1"/>
              <a:t>partons</a:t>
            </a:r>
            <a:r>
              <a:rPr lang="en-US" altLang="zh-CN" dirty="0"/>
              <a:t> form up a polarized nucleon?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6654161" y="1920031"/>
                <a:ext cx="5173345" cy="64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altLang="zh-CN" b="1" dirty="0"/>
                  <a:t> polarization</a:t>
                </a:r>
                <a:r>
                  <a:rPr lang="en-US" altLang="zh-CN" dirty="0"/>
                  <a:t>: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Final state </a:t>
                </a:r>
                <a:r>
                  <a:rPr lang="en-US" altLang="zh-CN" dirty="0"/>
                  <a:t>is polarized</a:t>
                </a:r>
              </a:p>
              <a:p>
                <a:r>
                  <a:rPr lang="en-US" altLang="zh-CN" dirty="0"/>
                  <a:t>-How do </a:t>
                </a:r>
                <a:r>
                  <a:rPr lang="en-US" altLang="zh-CN" dirty="0" err="1"/>
                  <a:t>partons</a:t>
                </a:r>
                <a:r>
                  <a:rPr lang="en-US" altLang="zh-CN" dirty="0"/>
                  <a:t> form up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/>
                  <a:t>a polarized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dirty="0"/>
                  <a:t> and p?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161" y="1920031"/>
                <a:ext cx="5173345" cy="645160"/>
              </a:xfrm>
              <a:prstGeom prst="rect">
                <a:avLst/>
              </a:prstGeom>
              <a:blipFill rotWithShape="1">
                <a:blip r:embed="rId4"/>
                <a:stretch>
                  <a:fillRect l="-12" t="-66" r="-1608" b="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574766" y="4828329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Initial state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0067108" y="4643663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Final state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485775" y="5861050"/>
                <a:ext cx="10981055" cy="46037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Baryon spin structure: origin of nucleon spin 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VS</a:t>
                </a:r>
                <a:r>
                  <a:rPr lang="en-US" altLang="zh-CN" sz="2400" dirty="0"/>
                  <a:t> origin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sz="2400" dirty="0"/>
                  <a:t>/p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polarization</a:t>
                </a: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5861050"/>
                <a:ext cx="10981055" cy="4603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206672" y="5382327"/>
                <a:ext cx="5713730" cy="306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 b="0" i="0" u="sng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sz="1400" u="sng" dirty="0"/>
                  <a:t> polarization:  self-analyzing; p polarization: new concept detector</a:t>
                </a:r>
                <a:endParaRPr lang="zh-CN" altLang="en-US" sz="1400" u="sng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672" y="5382327"/>
                <a:ext cx="5713730" cy="306705"/>
              </a:xfrm>
              <a:prstGeom prst="rect">
                <a:avLst/>
              </a:prstGeom>
              <a:blipFill rotWithShape="1">
                <a:blip r:embed="rId6"/>
                <a:stretch>
                  <a:fillRect l="-3" t="-22" r="3" b="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>
            <a:stCxn id="14" idx="2"/>
          </p:cNvCxnSpPr>
          <p:nvPr/>
        </p:nvCxnSpPr>
        <p:spPr>
          <a:xfrm flipH="1">
            <a:off x="8995048" y="5012995"/>
            <a:ext cx="1697392" cy="395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575841" y="5378206"/>
            <a:ext cx="167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u="sng" dirty="0"/>
              <a:t>Polarized by device</a:t>
            </a:r>
            <a:endParaRPr lang="zh-CN" altLang="en-US" sz="1400" u="sng" dirty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1452282" y="5150726"/>
            <a:ext cx="802686" cy="254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/>
          <p:nvPr/>
        </p:nvPicPr>
        <p:blipFill>
          <a:blip r:embed="rId7"/>
          <a:stretch>
            <a:fillRect/>
          </a:stretch>
        </p:blipFill>
        <p:spPr>
          <a:xfrm>
            <a:off x="3965136" y="4879406"/>
            <a:ext cx="1513194" cy="806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135" y="3938775"/>
            <a:ext cx="1513195" cy="8730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3225" y="3955251"/>
            <a:ext cx="1513195" cy="8730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文本框 22"/>
          <p:cNvSpPr txBox="1"/>
          <p:nvPr/>
        </p:nvSpPr>
        <p:spPr>
          <a:xfrm>
            <a:off x="956482" y="1505025"/>
            <a:ext cx="38459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Electron ion collider in China (EicC)</a:t>
            </a:r>
            <a:endParaRPr lang="zh-CN" altLang="en-US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6914546" y="1508840"/>
            <a:ext cx="43765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 dirty="0"/>
              <a:t>Hyperon-Nucleon Spectrometer (H-NS)</a:t>
            </a:r>
            <a:endParaRPr lang="zh-CN" altLang="en-US" b="1" dirty="0"/>
          </a:p>
        </p:txBody>
      </p:sp>
      <p:sp>
        <p:nvSpPr>
          <p:cNvPr id="2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2A3255-AF42-4B51-B290-6A4681E4C4D8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838200" y="215114"/>
            <a:ext cx="10515600" cy="600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new domain: from nucleon to hyperon</a:t>
            </a:r>
            <a:endParaRPr lang="zh-CN" altLang="en-US" sz="28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115" y="734695"/>
            <a:ext cx="70159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What is the origin of </a:t>
            </a:r>
            <a:r>
              <a:rPr lang="el-GR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el-GR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/p</a:t>
            </a: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polarization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What is the link between </a:t>
            </a:r>
            <a:r>
              <a:rPr lang="el-GR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Λ</a:t>
            </a:r>
            <a:r>
              <a:rPr lang="en-US" altLang="el-GR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/p</a:t>
            </a:r>
            <a:r>
              <a:rPr lang="en-US" altLang="zh-CN" dirty="0">
                <a:solidFill>
                  <a:srgbClr val="C00000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 spin structure and polarization</a:t>
            </a:r>
            <a:endParaRPr lang="zh-CN" altLang="en-US" dirty="0">
              <a:solidFill>
                <a:srgbClr val="C00000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32886" y="3018136"/>
            <a:ext cx="78470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Highlights of EicC</a:t>
            </a:r>
            <a:endParaRPr lang="zh-CN" altLang="en-US" sz="2800" b="1" dirty="0"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105"/>
          <p:cNvSpPr/>
          <p:nvPr/>
        </p:nvSpPr>
        <p:spPr>
          <a:xfrm>
            <a:off x="3027060" y="220578"/>
            <a:ext cx="6353325" cy="48043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>
                <a:latin typeface="Arial" panose="02080604020202020204" pitchFamily="34" charset="0"/>
                <a:cs typeface="Arial" panose="02080604020202020204" pitchFamily="34" charset="0"/>
              </a:rPr>
              <a:t>EicC accelerator complex overview</a:t>
            </a:r>
            <a:endParaRPr lang="zh-CN" altLang="en-US" sz="4400" b="1" dirty="0">
              <a:solidFill>
                <a:srgbClr val="0000CC"/>
              </a:solidFill>
              <a:latin typeface="Arial" panose="02080604020202020204" pitchFamily="34" charset="0"/>
              <a:ea typeface="黑体" pitchFamily="49" charset="-122"/>
              <a:cs typeface="Arial" panose="0208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525" y="1348245"/>
            <a:ext cx="7933972" cy="5090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514109" y="1388397"/>
                <a:ext cx="5025902" cy="2704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solidFill>
                      <a:srgbClr val="000066"/>
                    </a:solidFill>
                    <a:ea typeface="黑体" pitchFamily="49" charset="-122"/>
                    <a:cs typeface="Times New Roman" panose="02020603050405020304" pitchFamily="18" charset="0"/>
                  </a:rPr>
                  <a:t>20 GeV p </a:t>
                </a:r>
                <a:r>
                  <a:rPr lang="en-US" altLang="zh-CN" sz="2000" b="1" dirty="0">
                    <a:solidFill>
                      <a:prstClr val="black"/>
                    </a:solidFill>
                    <a:ea typeface="黑体" pitchFamily="49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000" b="1" dirty="0">
                    <a:solidFill>
                      <a:srgbClr val="FF0000"/>
                    </a:solidFill>
                    <a:ea typeface="黑体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rgbClr val="00B050"/>
                    </a:solidFill>
                    <a:ea typeface="黑体" pitchFamily="49" charset="-122"/>
                    <a:cs typeface="Times New Roman" panose="02020603050405020304" pitchFamily="18" charset="0"/>
                  </a:rPr>
                  <a:t>3.5 GeV e</a:t>
                </a: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  <a:defRPr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rad>
                    <m:r>
                      <a:rPr lang="en-US" altLang="zh-CN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zh-CN" sz="2000" b="1" dirty="0">
                    <a:solidFill>
                      <a:srgbClr val="7030A0"/>
                    </a:solidFill>
                    <a:ea typeface="黑体" pitchFamily="49" charset="-122"/>
                    <a:cs typeface="Times New Roman" panose="02020603050405020304" pitchFamily="18" charset="0"/>
                  </a:rPr>
                  <a:t>16.7GeV</a:t>
                </a:r>
                <a:endParaRPr lang="en-US" altLang="zh-CN" sz="2000" b="1" dirty="0">
                  <a:solidFill>
                    <a:prstClr val="black"/>
                  </a:solidFill>
                  <a:ea typeface="黑体" pitchFamily="49" charset="-122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solidFill>
                      <a:prstClr val="black"/>
                    </a:solidFill>
                    <a:ea typeface="黑体" pitchFamily="49" charset="-122"/>
                    <a:cs typeface="Times New Roman" panose="02020603050405020304" pitchFamily="18" charset="0"/>
                  </a:rPr>
                  <a:t>High Lumi.</a:t>
                </a:r>
                <a:r>
                  <a:rPr lang="zh-CN" altLang="en-US" sz="2000" b="1" dirty="0">
                    <a:solidFill>
                      <a:prstClr val="black"/>
                    </a:solidFill>
                    <a:ea typeface="黑体" pitchFamily="49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000" b="1" dirty="0">
                    <a:solidFill>
                      <a:prstClr val="black"/>
                    </a:solidFill>
                    <a:ea typeface="黑体" pitchFamily="49" charset="-122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defRPr/>
                </a:pPr>
                <a:r>
                  <a:rPr lang="en-US" altLang="zh-CN" sz="2000" b="1" kern="0" dirty="0">
                    <a:solidFill>
                      <a:prstClr val="black"/>
                    </a:solidFill>
                    <a:ea typeface="黑体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       </a:t>
                </a:r>
                <a:r>
                  <a:rPr lang="en-US" altLang="zh-CN" sz="2000" b="1" kern="0" dirty="0">
                    <a:solidFill>
                      <a:srgbClr val="C00000"/>
                    </a:solidFill>
                    <a:ea typeface="黑体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2-4 x10</a:t>
                </a:r>
                <a:r>
                  <a:rPr lang="en-US" altLang="zh-CN" sz="2000" b="1" kern="0" baseline="30000" dirty="0">
                    <a:solidFill>
                      <a:srgbClr val="C00000"/>
                    </a:solidFill>
                    <a:ea typeface="黑体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33</a:t>
                </a:r>
                <a:r>
                  <a:rPr lang="en-US" altLang="zh-CN" sz="2000" b="1" kern="0" dirty="0">
                    <a:solidFill>
                      <a:srgbClr val="C00000"/>
                    </a:solidFill>
                    <a:ea typeface="黑体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 cm</a:t>
                </a:r>
                <a:r>
                  <a:rPr lang="en-US" altLang="zh-CN" sz="2000" b="1" kern="0" baseline="30000" dirty="0">
                    <a:solidFill>
                      <a:srgbClr val="C00000"/>
                    </a:solidFill>
                    <a:ea typeface="黑体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-2</a:t>
                </a:r>
                <a:r>
                  <a:rPr lang="en-US" altLang="zh-CN" sz="2000" b="1" kern="0" dirty="0">
                    <a:solidFill>
                      <a:srgbClr val="C00000"/>
                    </a:solidFill>
                    <a:ea typeface="黑体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s</a:t>
                </a:r>
                <a:r>
                  <a:rPr lang="en-US" altLang="zh-CN" sz="2000" b="1" kern="0" baseline="30000" dirty="0">
                    <a:solidFill>
                      <a:srgbClr val="C00000"/>
                    </a:solidFill>
                    <a:ea typeface="黑体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-1</a:t>
                </a: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kern="0" dirty="0">
                    <a:ea typeface="黑体" pitchFamily="49" charset="-122"/>
                    <a:cs typeface="Times New Roman" panose="02020603050405020304" pitchFamily="18" charset="0"/>
                    <a:sym typeface="Wingdings" panose="05000000000000000000" pitchFamily="2" charset="2"/>
                  </a:rPr>
                  <a:t>Polarized beams</a:t>
                </a:r>
                <a:endParaRPr lang="en-US" altLang="zh-CN" sz="2000" b="1" dirty="0"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09" y="1388397"/>
                <a:ext cx="5025902" cy="2704202"/>
              </a:xfrm>
              <a:prstGeom prst="rect">
                <a:avLst/>
              </a:prstGeom>
              <a:blipFill rotWithShape="1">
                <a:blip r:embed="rId4"/>
                <a:stretch>
                  <a:fillRect l="-8" t="-11" r="5" b="-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083" y="1375155"/>
            <a:ext cx="451018" cy="9535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215202" y="1388397"/>
            <a:ext cx="1462689" cy="31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新建装置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209967" y="1697485"/>
            <a:ext cx="1462688" cy="31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在建装置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230921" y="2030785"/>
            <a:ext cx="1462688" cy="31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新建终端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72" y="4437053"/>
            <a:ext cx="5079616" cy="208846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47620" y="4817745"/>
            <a:ext cx="3328035" cy="1537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4892040" y="5028566"/>
            <a:ext cx="2129935" cy="12026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7795" y="5028565"/>
            <a:ext cx="2084070" cy="1202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2429</Words>
  <Application>Microsoft Office PowerPoint</Application>
  <PresentationFormat>宽屏</PresentationFormat>
  <Paragraphs>494</Paragraphs>
  <Slides>45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6" baseType="lpstr">
      <vt:lpstr>HarmonyOS Sans SC</vt:lpstr>
      <vt:lpstr>Microsoft YaHei UI</vt:lpstr>
      <vt:lpstr>MS PGothic</vt:lpstr>
      <vt:lpstr>Noto Sans SC</vt:lpstr>
      <vt:lpstr>等线</vt:lpstr>
      <vt:lpstr>等线 Light</vt:lpstr>
      <vt:lpstr>SimHei</vt:lpstr>
      <vt:lpstr>SimHei</vt:lpstr>
      <vt:lpstr>华文细黑</vt:lpstr>
      <vt:lpstr>宋体</vt:lpstr>
      <vt:lpstr>微软雅黑</vt:lpstr>
      <vt:lpstr>Aptos</vt:lpstr>
      <vt:lpstr>Arial</vt:lpstr>
      <vt:lpstr>Book Antiqua</vt:lpstr>
      <vt:lpstr>Calibri</vt:lpstr>
      <vt:lpstr>Cambria Math</vt:lpstr>
      <vt:lpstr>Symbol</vt:lpstr>
      <vt:lpstr>Times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yutie liang</dc:creator>
  <cp:lastModifiedBy>yutie liang</cp:lastModifiedBy>
  <cp:revision>117</cp:revision>
  <dcterms:created xsi:type="dcterms:W3CDTF">2025-10-10T09:41:24Z</dcterms:created>
  <dcterms:modified xsi:type="dcterms:W3CDTF">2025-10-10T12:22:23Z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FE57B00C4CA625FCCABEE8686277FEE1_43</vt:lpwstr>
  </property>
  <property fmtid="{D5CDD505-2E9C-101B-9397-08002B2CF9AE}" pid="3" name="KSOProductBuildVer">
    <vt:lpwstr>2052-12.1.3.23132</vt:lpwstr>
  </property>
</Properties>
</file>