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61" r:id="rId6"/>
    <p:sldId id="277" r:id="rId7"/>
    <p:sldId id="262" r:id="rId8"/>
    <p:sldId id="273" r:id="rId9"/>
    <p:sldId id="263" r:id="rId10"/>
    <p:sldId id="268" r:id="rId11"/>
    <p:sldId id="264" r:id="rId12"/>
    <p:sldId id="276" r:id="rId13"/>
    <p:sldId id="266" r:id="rId14"/>
    <p:sldId id="270" r:id="rId15"/>
    <p:sldId id="271" r:id="rId16"/>
    <p:sldId id="278" r:id="rId17"/>
    <p:sldId id="269" r:id="rId18"/>
  </p:sldIdLst>
  <p:sldSz cx="12192000" cy="6858000"/>
  <p:notesSz cx="6858000" cy="9144000"/>
  <p:defaultTextStyle>
    <a:defPPr>
      <a:defRPr lang="zh-S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07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8B250-66FA-4B60-9CA8-E26F8B80598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30675-8689-4693-94DA-9D1072897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7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D057B-893C-E6D2-CBB0-6721D014E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22992-F2FC-F37B-5FCA-91854CEFF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90BC4-87D0-9806-EF5E-2D41F5334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1AA3-ABDE-4AEB-ACF2-680CF29A7B7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32346-20AC-970F-4008-A619BA65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7E69-A98E-0EF8-8187-CBAB8A4D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F034-F8D1-47AB-B64E-CB5E0E34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3A10-B56A-05C5-C65A-99A22780A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CADFB-5168-45D8-7853-88298596C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9E7F5-0346-5FB1-CFE2-5DA6D99C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1AA3-ABDE-4AEB-ACF2-680CF29A7B7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2F9A1-2650-19E6-D0B8-0B4D1F6A2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17106-8C0A-1085-239B-87CD1E19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F034-F8D1-47AB-B64E-CB5E0E34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2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A707B-8DC9-99F0-E30F-67C3F5098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F5BD4-7A7B-5058-8E16-609B01F1D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74BCB-998A-C9DB-7802-97BA2E37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1AA3-ABDE-4AEB-ACF2-680CF29A7B7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12431-1FBE-8125-FF79-2E930A42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53DCE-9AFE-C736-B04A-83435789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F034-F8D1-47AB-B64E-CB5E0E34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3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C9ED-E725-F677-B174-A6E9197A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E9FEE-D128-B24D-1560-8CE1F240E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788FE-735D-160D-D693-801407C0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1AA3-ABDE-4AEB-ACF2-680CF29A7B7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D18CD-409D-8C93-B792-C4DA7599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BB773-4B33-A72A-9F08-100164E0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F034-F8D1-47AB-B64E-CB5E0E34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AAB1D-B2A5-F529-7BC6-51EC6BCD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13F12-68BA-4D6C-8D3D-5C971FC7C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7A9F9-85BA-1642-B840-9A71308B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1AA3-ABDE-4AEB-ACF2-680CF29A7B7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53CC3-D6FD-CA9E-73F6-9BD3999F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592B1-B35B-D14C-5948-14285434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F034-F8D1-47AB-B64E-CB5E0E34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5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5344-3851-1810-EAA1-6AC43198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8FDC1-E013-E2A5-8084-45E492651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CA9-FFB5-9444-459E-7E8B9D6E3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43931-948F-7EAF-CE65-17727AED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1AA3-ABDE-4AEB-ACF2-680CF29A7B7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DA17A-7DF9-3902-A8C1-EBA56CA2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23B83-FBDB-A8DC-E6D8-A165691C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F034-F8D1-47AB-B64E-CB5E0E34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9B46-7B2D-33AE-B9C2-6D05E73E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AA99A-A269-B822-E30F-32901AEB5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B96C6-4030-E349-E0FF-189411620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0C19F-4FBD-7037-0F4C-29E357403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72FFF-1CB1-A5ED-8086-10F6374A9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AC1147-1EA4-36E3-3835-580FCBD55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1AA3-ABDE-4AEB-ACF2-680CF29A7B7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418CD-683A-8EF1-9942-A1B88F47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36E1E5-02FF-9C92-E2DC-B768AD77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F034-F8D1-47AB-B64E-CB5E0E34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4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7D2A-833B-47F7-3576-CF552EE9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ECFEF-43E4-C98C-1C1F-9CC46F32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1AA3-ABDE-4AEB-ACF2-680CF29A7B7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C1031-5072-81F4-552A-4E3540D9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C8DD7-A29C-D55A-CE4B-F7E5F05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F034-F8D1-47AB-B64E-CB5E0E34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6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5A20D-6774-2AEB-047F-6EF61645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1AA3-ABDE-4AEB-ACF2-680CF29A7B7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C8016-78C2-DA0C-7839-8FFD7F34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F301C-23F1-919C-A69E-790E8C6C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F034-F8D1-47AB-B64E-CB5E0E34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A1FE-6020-C837-DC31-039B6802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C3F06-9868-0833-2933-809E9B58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D1350-7E0C-7D3F-7B46-A1D18C531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80E5A-5D77-AB6E-743F-BAF638DA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1AA3-ABDE-4AEB-ACF2-680CF29A7B7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C6C4B-F791-0AEB-5CF4-A6315670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55371-B6D6-09F8-878F-031FC32F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F034-F8D1-47AB-B64E-CB5E0E34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0B4D1-B3FE-C703-EEC8-AD827549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0A0-9030-9C0F-7BBD-F680DCBC9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B2BA1-9C03-7B59-B37A-97C9F1FE2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AEDB0-8ECE-FCD9-CBD0-476FFF1F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1AA3-ABDE-4AEB-ACF2-680CF29A7B7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9D37B-869F-9D91-50E4-6543869E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46E60-7EAC-228F-0E40-B2205009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F034-F8D1-47AB-B64E-CB5E0E34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1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B700EE-F443-6426-751D-2ED9D1E6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02DCD-0D1E-F578-7E29-72FF11497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7CBE6-6CD0-742B-A3E2-3C4D07CD8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61AA3-ABDE-4AEB-ACF2-680CF29A7B7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E5D20-2D66-3660-6D68-933AFF292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72837-D6EF-79D3-3262-F822E57E8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5F034-F8D1-47AB-B64E-CB5E0E34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S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eb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2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41.png"/><Relationship Id="rId2" Type="http://schemas.openxmlformats.org/officeDocument/2006/relationships/image" Target="../media/image45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47.png"/><Relationship Id="rId9" Type="http://schemas.openxmlformats.org/officeDocument/2006/relationships/image" Target="../media/image39.png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40.png"/><Relationship Id="rId7" Type="http://schemas.openxmlformats.org/officeDocument/2006/relationships/image" Target="../media/image53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660.png"/><Relationship Id="rId4" Type="http://schemas.openxmlformats.org/officeDocument/2006/relationships/image" Target="../media/image650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3.png"/><Relationship Id="rId3" Type="http://schemas.openxmlformats.org/officeDocument/2006/relationships/image" Target="../media/image540.png"/><Relationship Id="rId12" Type="http://schemas.openxmlformats.org/officeDocument/2006/relationships/image" Target="../media/image62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.png"/><Relationship Id="rId15" Type="http://schemas.openxmlformats.org/officeDocument/2006/relationships/image" Target="../media/image65.png"/><Relationship Id="rId10" Type="http://schemas.openxmlformats.org/officeDocument/2006/relationships/image" Target="../media/image59.png"/><Relationship Id="rId4" Type="http://schemas.openxmlformats.org/officeDocument/2006/relationships/image" Target="../media/image60.png"/><Relationship Id="rId9" Type="http://schemas.openxmlformats.org/officeDocument/2006/relationships/image" Target="../media/image560.pn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80.png"/><Relationship Id="rId12" Type="http://schemas.openxmlformats.org/officeDocument/2006/relationships/image" Target="../media/image17.png"/><Relationship Id="rId17" Type="http://schemas.openxmlformats.org/officeDocument/2006/relationships/image" Target="../media/image180.png"/><Relationship Id="rId2" Type="http://schemas.openxmlformats.org/officeDocument/2006/relationships/image" Target="../media/image72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0.png"/><Relationship Id="rId15" Type="http://schemas.openxmlformats.org/officeDocument/2006/relationships/image" Target="../media/image20.png"/><Relationship Id="rId10" Type="http://schemas.openxmlformats.org/officeDocument/2006/relationships/image" Target="../media/image15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749EF3-AE52-E438-BACE-C935B80F2B4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it-IT" dirty="0"/>
                  <a:t>Two Nucleon Systems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~292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it-IT" dirty="0"/>
                  <a:t> from lattice QCD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749EF3-AE52-E438-BACE-C935B80F2B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r="-2467" b="-15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53E8DA7D-BD80-BD8D-7236-823AEBDB6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Speaker: Kuan Zhang</a:t>
            </a:r>
          </a:p>
          <a:p>
            <a:endParaRPr lang="en-US" dirty="0"/>
          </a:p>
          <a:p>
            <a:r>
              <a:rPr lang="en-US" dirty="0"/>
              <a:t>Kang Yu, </a:t>
            </a:r>
            <a:r>
              <a:rPr lang="en-US" dirty="0" err="1"/>
              <a:t>Yiqi</a:t>
            </a:r>
            <a:r>
              <a:rPr lang="en-US" dirty="0"/>
              <a:t> Geng, </a:t>
            </a:r>
            <a:r>
              <a:rPr lang="en-US" dirty="0" err="1"/>
              <a:t>Liuming</a:t>
            </a:r>
            <a:r>
              <a:rPr lang="en-US" dirty="0"/>
              <a:t> Liu, Peng Sun, Jia-Jun Wu</a:t>
            </a:r>
          </a:p>
          <a:p>
            <a:r>
              <a:rPr lang="en-US" altLang="zh-CN" dirty="0"/>
              <a:t>Fifth Chinese Lattice QCD conference    2025.10.10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2DAEE-E91E-70EF-EB84-33033F1F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093" y="0"/>
            <a:ext cx="1956624" cy="2387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142FFD-1E43-68C2-E581-FF6F992E6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5660" cy="25884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B4509-7552-CA9D-0DEE-70FA3962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5295" y="6592079"/>
            <a:ext cx="626704" cy="265922"/>
          </a:xfrm>
        </p:spPr>
        <p:txBody>
          <a:bodyPr/>
          <a:lstStyle/>
          <a:p>
            <a:r>
              <a:rPr lang="en-US" dirty="0"/>
              <a:t>1/15</a:t>
            </a:r>
          </a:p>
        </p:txBody>
      </p:sp>
    </p:spTree>
    <p:extLst>
      <p:ext uri="{BB962C8B-B14F-4D97-AF65-F5344CB8AC3E}">
        <p14:creationId xmlns:p14="http://schemas.microsoft.com/office/powerpoint/2010/main" val="63417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765E-8EFD-07B6-8B41-B824D3A9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L</a:t>
            </a:r>
            <a:r>
              <a:rPr lang="el-GR" altLang="zh-CN" dirty="0"/>
              <a:t>ϋ</a:t>
            </a:r>
            <a:r>
              <a:rPr lang="en-US" dirty="0" err="1"/>
              <a:t>scher</a:t>
            </a:r>
            <a:r>
              <a:rPr lang="en-US" dirty="0"/>
              <a:t>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7C30D-2E61-5A0D-C244-05FA25E967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567" y="1825625"/>
                <a:ext cx="11653935" cy="4351338"/>
              </a:xfrm>
            </p:spPr>
            <p:txBody>
              <a:bodyPr/>
              <a:lstStyle/>
              <a:p>
                <a:pPr lvl="0">
                  <a:defRPr/>
                </a:pPr>
                <a:r>
                  <a:rPr kumimoji="0" lang="en-US" altLang="zh-SG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an orthonormal basis of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kumimoji="0" lang="en-US" altLang="zh-SG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kumimoji="0" lang="en-US" altLang="zh-SG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zh-SG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𝐽</m:t>
                            </m:r>
                            <m:sSub>
                              <m:sSubPr>
                                <m:ctrlPr>
                                  <a:rPr kumimoji="0" lang="en-US" altLang="zh-SG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SG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zh-SG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𝐽</m:t>
                                </m:r>
                              </m:sub>
                            </m:sSub>
                            <m:r>
                              <a:rPr kumimoji="0" lang="en-US" altLang="zh-SG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altLang="zh-SG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𝑙𝑆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US" altLang="zh-SG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matrix elements of </a:t>
                </a:r>
                <a14:m>
                  <m:oMath xmlns:m="http://schemas.openxmlformats.org/officeDocument/2006/math">
                    <m:r>
                      <a:rPr kumimoji="0" lang="en-US" altLang="zh-SG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𝛿</m:t>
                    </m:r>
                    <m:r>
                      <a:rPr kumimoji="0" lang="en-US" altLang="zh-SG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𝐺</m:t>
                    </m:r>
                    <m:r>
                      <a:rPr kumimoji="0" lang="en-US" altLang="zh-SG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SG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are</a:t>
                </a:r>
                <a:br>
                  <a:rPr kumimoji="0" lang="en-US" altLang="zh-SG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𝛿</m:t>
                                </m:r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𝐽</m:t>
                        </m:r>
                        <m:sSub>
                          <m:sSubPr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𝐽</m:t>
                            </m:r>
                          </m:sub>
                        </m:sSub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𝑙𝑆</m:t>
                        </m:r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;</m:t>
                        </m:r>
                        <m:sSup>
                          <m:sSupPr>
                            <m:ctrl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𝐽</m:t>
                            </m:r>
                          </m:e>
                          <m:sup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</m:e>
                          <m:sup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𝑆</m:t>
                            </m:r>
                          </m:e>
                          <m:sup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0" lang="en-US" altLang="zh-SG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SG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  <m:sSup>
                          <m:sSupPr>
                            <m:ctrl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</m:t>
                            </m:r>
                          </m:e>
                          <m:sup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kumimoji="0" lang="en-US" altLang="zh-SG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𝛿</m:t>
                            </m:r>
                            <m:sSubSup>
                              <m:sSubSupPr>
                                <m:ctrlP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𝑆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0" lang="en-US" altLang="zh-SG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  <m:sSub>
                          <m:sSubPr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𝐽</m:t>
                            </m:r>
                          </m:sub>
                        </m:sSub>
                        <m:r>
                          <a:rPr kumimoji="0" lang="en-US" altLang="zh-SG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  <m:r>
                          <a:rPr kumimoji="0" lang="en-US" altLang="zh-SG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;</m:t>
                        </m:r>
                        <m:sSup>
                          <m:sSupPr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𝐽</m:t>
                            </m:r>
                          </m:e>
                          <m:sup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p>
                          <m:sSupPr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</m:e>
                          <m:sup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br>
                  <a:rPr kumimoji="0" lang="en-US" altLang="zh-SG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n-US" altLang="zh-SG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SG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𝑖</m:t>
                    </m:r>
                    <m:sSub>
                      <m:sSubPr>
                        <m:ctrlPr>
                          <a:rPr kumimoji="0" lang="en-US" altLang="zh-SG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SG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kumimoji="0" lang="en-US" altLang="zh-SG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</m:t>
                        </m:r>
                        <m:sSup>
                          <m:sSupPr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𝑆</m:t>
                            </m:r>
                          </m:e>
                          <m:sup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SG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𝜌</m:t>
                        </m:r>
                      </m:e>
                      <m:sub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𝛿</m:t>
                            </m:r>
                          </m:e>
                          <m:sub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𝐽</m:t>
                            </m:r>
                            <m:sSup>
                              <m:sSupPr>
                                <m:ctrlP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b>
                          <m:sSubPr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𝐽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𝛿</m:t>
                            </m:r>
                          </m:e>
                          <m:sub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  <m:sSup>
                              <m:sSupPr>
                                <m:ctrlP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′′</m:t>
                                </m:r>
                              </m:sup>
                            </m:sSup>
                          </m:sub>
                          <m:sup/>
                          <m:e>
                            <m:f>
                              <m:fPr>
                                <m:ctrlP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zh-SG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altLang="zh-SG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altLang="zh-SG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4</m:t>
                                        </m:r>
                                        <m:r>
                                          <a:rPr kumimoji="0" lang="zh-SG" altLang="en-US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altLang="zh-SG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3/2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kumimoji="0" lang="en-US" altLang="zh-SG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zh-SG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𝑗</m:t>
                                    </m:r>
                                  </m:sub>
                                  <m:sup>
                                    <m:sSup>
                                      <m:sSupPr>
                                        <m:ctrlPr>
                                          <a:rPr kumimoji="0" lang="en-US" altLang="zh-SG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SG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𝑙</m:t>
                                        </m:r>
                                      </m:e>
                                      <m:sup>
                                        <m:r>
                                          <a:rPr kumimoji="0" lang="en-US" altLang="zh-SG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′′</m:t>
                                        </m:r>
                                      </m:sup>
                                    </m:sSup>
                                    <m:r>
                                      <a:rPr kumimoji="0" lang="en-US" altLang="zh-SG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+1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  <m:sSubSup>
                          <m:sSubSupPr>
                            <m:ctrl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′′</m:t>
                                </m:r>
                              </m:sup>
                            </m:sSup>
                          </m:sub>
                          <m:sup>
                            <m:r>
                              <a:rPr kumimoji="0" lang="en-US" altLang="zh-SG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𝒅</m:t>
                            </m:r>
                          </m:sup>
                        </m:sSubSup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sSubSup>
                          <m:sSubSupPr>
                            <m:ctrl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  <m:sup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′′</m:t>
                            </m:r>
                          </m:sup>
                        </m:sSubSup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;</m:t>
                        </m:r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𝑙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𝑆</m:t>
                                </m:r>
                              </m:sub>
                            </m:sSub>
                          </m:sub>
                          <m:sup/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𝑙𝑆</m:t>
                                </m:r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𝐽</m:t>
                                </m:r>
                                <m:sSub>
                                  <m:sSub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𝐽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𝑙</m:t>
                                </m:r>
                                <m:sSub>
                                  <m:sSub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𝑆</m:t>
                                </m:r>
                                <m:sSub>
                                  <m:sSub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kumimoji="0" lang="en-US" altLang="zh-SG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SG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𝑙</m:t>
                                        </m:r>
                                      </m:e>
                                      <m:sup>
                                        <m:r>
                                          <a:rPr kumimoji="0" lang="en-US" altLang="zh-SG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𝑆</m:t>
                                </m:r>
                                <m:sSub>
                                  <m:sSub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  <m:e>
                                <m:sSup>
                                  <m:sSup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𝑆</m:t>
                                </m:r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kumimoji="0" lang="en-US" altLang="zh-SG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SG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𝐽</m:t>
                                        </m:r>
                                      </m:e>
                                      <m:sup>
                                        <m:r>
                                          <a:rPr kumimoji="0" lang="en-US" altLang="zh-SG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nary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kumimoji="0" lang="el-GR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Ω</m:t>
                            </m:r>
                            <m:sSubSup>
                              <m:sSubSupPr>
                                <m:ctrlPr>
                                  <a:rPr kumimoji="0" lang="el-GR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𝑙</m:t>
                                </m:r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𝑙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kumimoji="0" lang="el-GR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𝑌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′′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kumimoji="0" lang="en-US" altLang="zh-SG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SG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𝑙</m:t>
                                        </m:r>
                                      </m:e>
                                      <m:sup>
                                        <m:r>
                                          <a:rPr kumimoji="0" lang="en-US" altLang="zh-SG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′′</m:t>
                                        </m:r>
                                      </m:sup>
                                    </m:sSup>
                                  </m:sub>
                                </m:sSub>
                              </m:sub>
                              <m:sup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kumimoji="0" lang="el-GR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𝑌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kumimoji="0" lang="en-US" altLang="zh-SG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SG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𝑙</m:t>
                                        </m:r>
                                      </m:e>
                                      <m:sup>
                                        <m:r>
                                          <a:rPr kumimoji="0" lang="en-US" altLang="zh-SG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sub>
                            </m:sSub>
                          </m:e>
                        </m:nary>
                      </m:e>
                    </m:d>
                  </m:oMath>
                </a14:m>
                <a:br>
                  <a:rPr kumimoji="0" lang="en-US" altLang="zh-SG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SG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SG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SG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  <m:sup>
                        <m:r>
                          <a:rPr lang="en-US" altLang="zh-SG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bSup>
                    <m:d>
                      <m:dPr>
                        <m:ctrlPr>
                          <a:rPr lang="en-US" altLang="zh-SG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SG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SG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SG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zh-SG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zh-SG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SG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SG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zh-SG" alt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num>
                      <m:den>
                        <m:r>
                          <a:rPr lang="zh-SG" alt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p>
                          <m:sSupPr>
                            <m:ctrlPr>
                              <a:rPr lang="en-US" altLang="zh-SG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SG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SG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SG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SG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SG" sz="16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SG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SG" altLang="en-US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SG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SG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SG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bSup>
                      <m:sSubSupPr>
                        <m:ctrlPr>
                          <a:rPr lang="en-US" altLang="zh-SG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SG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SG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𝑙𝑚</m:t>
                        </m:r>
                      </m:sub>
                      <m:sup>
                        <m:r>
                          <a:rPr lang="en-US" altLang="zh-SG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SG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altLang="zh-SG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SG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1;</m:t>
                        </m:r>
                        <m:sSup>
                          <m:sSupPr>
                            <m:ctrlPr>
                              <a:rPr lang="en-US" altLang="zh-SG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SG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SG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SG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en-US" altLang="zh-SG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SG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zh-SG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SG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𝑘𝐿</m:t>
                        </m:r>
                      </m:num>
                      <m:den>
                        <m:r>
                          <a:rPr lang="en-US" altLang="zh-SG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zh-SG" alt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altLang="zh-SG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</m:t>
                    </m:r>
                    <m:r>
                      <a:rPr lang="zh-SG" alt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SG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zh-SG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SG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altLang="zh-SG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SG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SG" sz="16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cm</m:t>
                            </m:r>
                            <m:r>
                              <a:rPr lang="en-US" altLang="zh-SG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</m:oMath>
                </a14:m>
                <a:endParaRPr kumimoji="0" lang="en-US" altLang="zh-SG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SG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Subduction into lattice irrep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SG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Λ</m:t>
                    </m:r>
                  </m:oMath>
                </a14:m>
                <a:r>
                  <a:rPr kumimoji="0" lang="en-US" altLang="zh-SG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(row </a:t>
                </a:r>
                <a14:m>
                  <m:oMath xmlns:m="http://schemas.openxmlformats.org/officeDocument/2006/math">
                    <m:r>
                      <a:rPr kumimoji="0" lang="zh-SG" altLang="el-G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𝜆</m:t>
                    </m:r>
                  </m:oMath>
                </a14:m>
                <a:r>
                  <a:rPr kumimoji="0" lang="en-US" altLang="zh-SG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  <a:br>
                  <a:rPr kumimoji="0" lang="en-US" altLang="zh-SG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SG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l-GR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Λ</m:t>
                        </m:r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l-GR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Λ</m:t>
                            </m:r>
                          </m:e>
                          <m:sup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kumimoji="0" lang="en-US" altLang="zh-SG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SG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kumimoji="0" lang="zh-SG" altLang="el-GR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𝜆</m:t>
                        </m:r>
                        <m:r>
                          <a:rPr kumimoji="0" lang="en-US" altLang="zh-SG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zh-SG" altLang="el-GR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𝜆</m:t>
                            </m:r>
                          </m:e>
                          <m:sup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0" lang="en-US" altLang="zh-SG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𝛿</m:t>
                    </m:r>
                    <m:sSubSup>
                      <m:sSubSupPr>
                        <m:ctrlP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𝐽𝑙𝑛</m:t>
                        </m:r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𝐽</m:t>
                            </m:r>
                          </m:e>
                          <m:sup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</m:e>
                          <m:sup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𝑆</m:t>
                        </m:r>
                      </m:sup>
                    </m:sSubSup>
                    <m:r>
                      <a:rPr kumimoji="0" lang="en-US" altLang="zh-SG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𝐽</m:t>
                            </m:r>
                          </m:sub>
                        </m:sSub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sub>
                      <m:sup/>
                      <m:e>
                        <m:d>
                          <m:dPr>
                            <m:ctrl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𝐽</m:t>
                                </m:r>
                                <m:sSub>
                                  <m:sSub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𝐽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kumimoji="0" lang="el-GR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Λ</m:t>
                                </m:r>
                                <m:r>
                                  <a:rPr kumimoji="0" lang="zh-SG" altLang="el-GR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𝜆</m:t>
                                </m:r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</m:e>
                    </m:nary>
                    <m:sSubSup>
                      <m:sSubSupPr>
                        <m:ctrlP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SG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0" lang="en-US" altLang="zh-SG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  <m:sSub>
                          <m:sSubPr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𝐽</m:t>
                            </m:r>
                          </m:sub>
                        </m:sSub>
                        <m:r>
                          <a:rPr kumimoji="0" lang="en-US" altLang="zh-SG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  <m:r>
                          <a:rPr kumimoji="0" lang="en-US" altLang="zh-SG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;</m:t>
                        </m:r>
                        <m:sSup>
                          <m:sSupPr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𝐽</m:t>
                            </m:r>
                          </m:e>
                          <m:sup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kumimoji="0" lang="en-US" altLang="zh-SG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p>
                          <m:sSupPr>
                            <m:ctrlP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</m:e>
                          <m:sup>
                            <m:r>
                              <a:rPr kumimoji="0" lang="en-US" altLang="zh-SG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𝑆</m:t>
                        </m:r>
                      </m:sup>
                    </m:sSubSup>
                    <m:sSup>
                      <m:sSupPr>
                        <m:ctrlP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zh-SG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altLang="zh-SG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𝑆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kumimoji="0" lang="en-US" altLang="zh-SG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SG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𝐽</m:t>
                                        </m:r>
                                      </m:e>
                                      <m:sup>
                                        <m:r>
                                          <a:rPr kumimoji="0" lang="en-US" altLang="zh-SG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sub>
                              <m:sup>
                                <m:sSup>
                                  <m:sSup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zh-SG" altLang="el-GR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altLang="zh-SG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bSup>
                          </m:e>
                        </m:d>
                      </m:e>
                      <m:sup>
                        <m:r>
                          <a:rPr kumimoji="0" lang="en-US" altLang="zh-SG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endParaRPr kumimoji="0" lang="en-US" altLang="zh-SG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r>
                  <a:rPr lang="en-US" dirty="0"/>
                  <a:t>S=0,1   </a:t>
                </a:r>
                <a:r>
                  <a:rPr lang="en-US" altLang="zh-CN" dirty="0"/>
                  <a:t>S</a:t>
                </a:r>
                <a:r>
                  <a:rPr lang="en-US" dirty="0"/>
                  <a:t>-wave,   </a:t>
                </a:r>
                <a:r>
                  <a:rPr lang="en-US" b="1" dirty="0"/>
                  <a:t>d</a:t>
                </a:r>
                <a:r>
                  <a:rPr lang="en-US" dirty="0"/>
                  <a:t>=(0,0,0),(0,0,1)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7C30D-2E61-5A0D-C244-05FA25E967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567" y="1825625"/>
                <a:ext cx="11653935" cy="4351338"/>
              </a:xfrm>
              <a:blipFill>
                <a:blip r:embed="rId2"/>
                <a:stretch>
                  <a:fillRect l="-941" t="-14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DF0E13-ACD3-09EF-915D-ABBCA94A88F7}"/>
                  </a:ext>
                </a:extLst>
              </p:cNvPr>
              <p:cNvSpPr txBox="1"/>
              <p:nvPr/>
            </p:nvSpPr>
            <p:spPr>
              <a:xfrm>
                <a:off x="5823468" y="825414"/>
                <a:ext cx="6095222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SG" sz="18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SG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SG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SG" sz="1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altLang="zh-SG" sz="1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SG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SG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SG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zh-SG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SG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altLang="zh-SG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SG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en-US" altLang="zh-SG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SG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zh-SG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SG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DF0E13-ACD3-09EF-915D-ABBCA94A8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468" y="825414"/>
                <a:ext cx="6095222" cy="404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5516D4-5FED-70D1-8CB9-71905B7C57C8}"/>
                  </a:ext>
                </a:extLst>
              </p:cNvPr>
              <p:cNvSpPr txBox="1"/>
              <p:nvPr/>
            </p:nvSpPr>
            <p:spPr>
              <a:xfrm>
                <a:off x="3048389" y="5700414"/>
                <a:ext cx="6095222" cy="65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SG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SG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SG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SG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SG" altLang="en-US" sz="1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SG" sz="1800" b="0" i="1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n-US" altLang="zh-SG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SG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SG" sz="1800" b="0" i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SG" alt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bSup>
                        <m:sSubSupPr>
                          <m:ctrlPr>
                            <a:rPr lang="en-US" altLang="zh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SG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</m:t>
                          </m:r>
                        </m:sub>
                        <m:sup>
                          <m:r>
                            <a:rPr lang="en-US" altLang="zh-SG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1;</m:t>
                          </m:r>
                          <m:sSup>
                            <m:sSupPr>
                              <m:ctrlPr>
                                <a:rPr lang="en-US" altLang="zh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SG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5516D4-5FED-70D1-8CB9-71905B7C5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389" y="5700414"/>
                <a:ext cx="6095222" cy="659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00EB750-C3CF-C04C-AAD7-AE07B192C5AD}"/>
              </a:ext>
            </a:extLst>
          </p:cNvPr>
          <p:cNvSpPr txBox="1"/>
          <p:nvPr/>
        </p:nvSpPr>
        <p:spPr>
          <a:xfrm>
            <a:off x="7247165" y="3631962"/>
            <a:ext cx="4267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SG" dirty="0">
                <a:solidFill>
                  <a:schemeClr val="bg1">
                    <a:lumMod val="50000"/>
                  </a:schemeClr>
                </a:solidFill>
              </a:rPr>
              <a:t>R. A. Briceno, Phys. Rev. D 89, 074507 (2014)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43A30-2D30-5EA1-DF3E-A2AD362E909C}"/>
              </a:ext>
            </a:extLst>
          </p:cNvPr>
          <p:cNvSpPr txBox="1"/>
          <p:nvPr/>
        </p:nvSpPr>
        <p:spPr>
          <a:xfrm>
            <a:off x="7247165" y="4001294"/>
            <a:ext cx="4830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C. Morningstar</a:t>
            </a:r>
            <a:r>
              <a:rPr lang="fr-FR" altLang="zh-SG" dirty="0">
                <a:solidFill>
                  <a:schemeClr val="bg1">
                    <a:lumMod val="50000"/>
                  </a:schemeClr>
                </a:solidFill>
              </a:rPr>
              <a:t> et al.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Nucl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Phys. B 924, 477 (2017)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5948B-70B6-AB8B-43EE-FA14942E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5295" y="6592079"/>
            <a:ext cx="626704" cy="265922"/>
          </a:xfrm>
        </p:spPr>
        <p:txBody>
          <a:bodyPr/>
          <a:lstStyle/>
          <a:p>
            <a:r>
              <a:rPr lang="en-US" dirty="0"/>
              <a:t>10/15</a:t>
            </a:r>
          </a:p>
        </p:txBody>
      </p:sp>
    </p:spTree>
    <p:extLst>
      <p:ext uri="{BB962C8B-B14F-4D97-AF65-F5344CB8AC3E}">
        <p14:creationId xmlns:p14="http://schemas.microsoft.com/office/powerpoint/2010/main" val="278982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927D-57AD-D6B6-E4A9-D540A8D1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L</a:t>
            </a:r>
            <a:r>
              <a:rPr lang="el-GR" altLang="zh-CN" dirty="0"/>
              <a:t>ϋ</a:t>
            </a:r>
            <a:r>
              <a:rPr lang="en-US" dirty="0" err="1"/>
              <a:t>scher</a:t>
            </a:r>
            <a:r>
              <a:rPr lang="en-US" dirty="0"/>
              <a:t> formula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990BB2-1FAF-BB69-1A93-84CE200D2134}"/>
              </a:ext>
            </a:extLst>
          </p:cNvPr>
          <p:cNvSpPr txBox="1"/>
          <p:nvPr/>
        </p:nvSpPr>
        <p:spPr>
          <a:xfrm>
            <a:off x="3166429" y="632332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C32P29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1B46B-732D-0AA3-8EE4-7C6EBDA796A7}"/>
              </a:ext>
            </a:extLst>
          </p:cNvPr>
          <p:cNvSpPr txBox="1"/>
          <p:nvPr/>
        </p:nvSpPr>
        <p:spPr>
          <a:xfrm>
            <a:off x="7180415" y="632332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C48P29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EE2ADB-4CA2-DCD6-D6D2-EDFEEE042B5C}"/>
                  </a:ext>
                </a:extLst>
              </p:cNvPr>
              <p:cNvSpPr txBox="1"/>
              <p:nvPr/>
            </p:nvSpPr>
            <p:spPr>
              <a:xfrm>
                <a:off x="5805393" y="234889"/>
                <a:ext cx="6095222" cy="65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SG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SG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SG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SG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SG" altLang="en-US" sz="1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SG" sz="1800" b="0" i="1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n-US" altLang="zh-SG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SG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SG" sz="1800" b="0" i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SG" alt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bSup>
                        <m:sSubSupPr>
                          <m:ctrlPr>
                            <a:rPr lang="en-US" altLang="zh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SG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</m:t>
                          </m:r>
                        </m:sub>
                        <m:sup>
                          <m:r>
                            <a:rPr lang="en-US" altLang="zh-SG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1;</m:t>
                          </m:r>
                          <m:sSup>
                            <m:sSupPr>
                              <m:ctrlPr>
                                <a:rPr lang="en-US" altLang="zh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SG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EE2ADB-4CA2-DCD6-D6D2-EDFEEE042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93" y="234889"/>
                <a:ext cx="6095222" cy="659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D4B8BDB-7208-CC23-E527-2BE72976B223}"/>
              </a:ext>
            </a:extLst>
          </p:cNvPr>
          <p:cNvSpPr txBox="1"/>
          <p:nvPr/>
        </p:nvSpPr>
        <p:spPr>
          <a:xfrm>
            <a:off x="727788" y="150602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/>
              <a:t>3</a:t>
            </a:r>
            <a:r>
              <a:rPr lang="en-US" b="1" dirty="0"/>
              <a:t>S</a:t>
            </a:r>
            <a:r>
              <a:rPr lang="en-US" b="1" baseline="-25000" dirty="0"/>
              <a:t>1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0C7A2C4-14E9-5DB6-FAAE-779D2046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5295" y="6592079"/>
            <a:ext cx="626704" cy="265922"/>
          </a:xfrm>
        </p:spPr>
        <p:txBody>
          <a:bodyPr/>
          <a:lstStyle/>
          <a:p>
            <a:r>
              <a:rPr lang="en-US" dirty="0"/>
              <a:t>11/15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B9D318-1CDD-BFAB-AF4C-158B37272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407" y="1699143"/>
            <a:ext cx="3644843" cy="2112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96133B-6E34-CE91-03B8-94BFCE4A3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394" y="1797210"/>
            <a:ext cx="3644843" cy="21244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4B5B43-DFA6-3FF7-AED1-A04DAB3CE6E4}"/>
                  </a:ext>
                </a:extLst>
              </p:cNvPr>
              <p:cNvSpPr txBox="1"/>
              <p:nvPr/>
            </p:nvSpPr>
            <p:spPr>
              <a:xfrm>
                <a:off x="221170" y="2674778"/>
                <a:ext cx="14607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SG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SG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0,0,0)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4B5B43-DFA6-3FF7-AED1-A04DAB3CE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70" y="2674778"/>
                <a:ext cx="146079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91BCC6-B42A-F695-6900-F2485F0EE41C}"/>
                  </a:ext>
                </a:extLst>
              </p:cNvPr>
              <p:cNvSpPr txBox="1"/>
              <p:nvPr/>
            </p:nvSpPr>
            <p:spPr>
              <a:xfrm>
                <a:off x="142861" y="4793966"/>
                <a:ext cx="1617412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SG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SG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0,0,1)</m:t>
                      </m:r>
                      <m:f>
                        <m:fPr>
                          <m:ctrlPr>
                            <a:rPr lang="en-US" altLang="zh-SG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SG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𝐿𝑎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91BCC6-B42A-F695-6900-F2485F0EE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61" y="4793966"/>
                <a:ext cx="1617412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C1303809-F788-5F98-BC22-08A9CA2B57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1407" y="4028201"/>
            <a:ext cx="3644843" cy="20441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49F016-1EB8-6827-F623-B6D9983AD4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5393" y="4028201"/>
            <a:ext cx="3644843" cy="21442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E0A8B0-3045-BBF4-2BE1-52DD25A85C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6259" y="1563098"/>
            <a:ext cx="1568702" cy="2465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8E64CF-8466-BC06-1D77-CE561F15CA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6258" y="4028201"/>
            <a:ext cx="1568702" cy="25038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D836D1-62AC-81AE-2EDA-F9CCD5294301}"/>
                  </a:ext>
                </a:extLst>
              </p:cNvPr>
              <p:cNvSpPr txBox="1"/>
              <p:nvPr/>
            </p:nvSpPr>
            <p:spPr>
              <a:xfrm>
                <a:off x="6882576" y="948663"/>
                <a:ext cx="18462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SG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SG" b="0" i="0" smtClean="0">
                          <a:latin typeface="Cambria Math" panose="02040503050406030204" pitchFamily="18" charset="0"/>
                        </a:rPr>
                        <m:t>−0.176698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D836D1-62AC-81AE-2EDA-F9CCD5294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76" y="948663"/>
                <a:ext cx="184629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3F423E-94E1-9484-001F-C7FC71BE98EB}"/>
                  </a:ext>
                </a:extLst>
              </p:cNvPr>
              <p:cNvSpPr txBox="1"/>
              <p:nvPr/>
            </p:nvSpPr>
            <p:spPr>
              <a:xfrm>
                <a:off x="8944642" y="943982"/>
                <a:ext cx="16270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SG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SG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0.155040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3F423E-94E1-9484-001F-C7FC71BE9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642" y="943982"/>
                <a:ext cx="162702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08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6462BD-3A90-B036-E830-B89BBF7F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details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1CF2AFD-E665-366B-9B44-5BF8E97F9C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dof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Dispersion relation on lattice,   shift energy method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1CF2AFD-E665-366B-9B44-5BF8E97F9C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7E760CA-3D3E-EBC6-8DAF-8FCE57DFB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801" y="2449286"/>
            <a:ext cx="7246398" cy="542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2778F5-A230-47F9-D651-9836D2CE6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716" y="4441785"/>
            <a:ext cx="4189373" cy="455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1DE49-CCCA-DD5A-2D31-C31BB73DA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801" y="3937520"/>
            <a:ext cx="3977355" cy="455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C22B07-2121-7A0E-37B2-A1F2F2643792}"/>
              </a:ext>
            </a:extLst>
          </p:cNvPr>
          <p:cNvSpPr txBox="1"/>
          <p:nvPr/>
        </p:nvSpPr>
        <p:spPr>
          <a:xfrm>
            <a:off x="4009423" y="5100469"/>
            <a:ext cx="4881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SG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CMR9"/>
              </a:rPr>
              <a:t>S. Piemonte et al. Phys. Rev. D </a:t>
            </a:r>
            <a:r>
              <a:rPr lang="en-US" altLang="zh-SG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CMBX9"/>
              </a:rPr>
              <a:t>100</a:t>
            </a:r>
            <a:r>
              <a:rPr lang="en-US" altLang="zh-SG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CMR9"/>
              </a:rPr>
              <a:t>, 074505 (2019)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442D3B5-C1FE-DCB8-0D80-16ED7960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5295" y="6592079"/>
            <a:ext cx="626704" cy="265922"/>
          </a:xfrm>
        </p:spPr>
        <p:txBody>
          <a:bodyPr/>
          <a:lstStyle/>
          <a:p>
            <a:r>
              <a:rPr lang="en-US" dirty="0"/>
              <a:t>12/15</a:t>
            </a:r>
          </a:p>
        </p:txBody>
      </p:sp>
    </p:spTree>
    <p:extLst>
      <p:ext uri="{BB962C8B-B14F-4D97-AF65-F5344CB8AC3E}">
        <p14:creationId xmlns:p14="http://schemas.microsoft.com/office/powerpoint/2010/main" val="111625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91CB-BA12-FC95-2000-FCF4B1D1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singularity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CA54787-B631-8160-AC65-98F3D4C1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5295" y="6592079"/>
            <a:ext cx="626704" cy="265922"/>
          </a:xfrm>
        </p:spPr>
        <p:txBody>
          <a:bodyPr/>
          <a:lstStyle/>
          <a:p>
            <a:r>
              <a:rPr lang="en-US" dirty="0"/>
              <a:t>13/15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39B65-5DE5-526C-0F9B-D196A9D45FA0}"/>
              </a:ext>
            </a:extLst>
          </p:cNvPr>
          <p:cNvSpPr txBox="1"/>
          <p:nvPr/>
        </p:nvSpPr>
        <p:spPr>
          <a:xfrm>
            <a:off x="603185" y="2269285"/>
            <a:ext cx="47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SG" b="1" baseline="30000" dirty="0"/>
              <a:t>3</a:t>
            </a:r>
            <a:r>
              <a:rPr lang="en-US" altLang="zh-SG" b="1" dirty="0"/>
              <a:t>S</a:t>
            </a:r>
            <a:r>
              <a:rPr lang="en-US" altLang="zh-SG" b="1" baseline="-25000" dirty="0"/>
              <a:t>1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470495-DE0E-5D32-7DB6-30C533731B6C}"/>
              </a:ext>
            </a:extLst>
          </p:cNvPr>
          <p:cNvSpPr txBox="1"/>
          <p:nvPr/>
        </p:nvSpPr>
        <p:spPr>
          <a:xfrm>
            <a:off x="603185" y="4713906"/>
            <a:ext cx="460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SG" b="1" baseline="30000" dirty="0"/>
              <a:t>1</a:t>
            </a:r>
            <a:r>
              <a:rPr lang="en-US" altLang="zh-SG" b="1" dirty="0"/>
              <a:t>S</a:t>
            </a:r>
            <a:r>
              <a:rPr lang="en-US" altLang="zh-SG" b="1" baseline="-25000" dirty="0"/>
              <a:t>0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5021D8-864A-FCA2-5F09-52567C79D560}"/>
                  </a:ext>
                </a:extLst>
              </p:cNvPr>
              <p:cNvSpPr txBox="1"/>
              <p:nvPr/>
            </p:nvSpPr>
            <p:spPr>
              <a:xfrm>
                <a:off x="229766" y="2638617"/>
                <a:ext cx="18462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SG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SG" b="0" i="0" smtClean="0">
                          <a:latin typeface="Cambria Math" panose="02040503050406030204" pitchFamily="18" charset="0"/>
                        </a:rPr>
                        <m:t>−0.176698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5021D8-864A-FCA2-5F09-52567C79D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66" y="2638617"/>
                <a:ext cx="184629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2070F6-1CDC-D23A-AC13-E99095D86209}"/>
                  </a:ext>
                </a:extLst>
              </p:cNvPr>
              <p:cNvSpPr txBox="1"/>
              <p:nvPr/>
            </p:nvSpPr>
            <p:spPr>
              <a:xfrm>
                <a:off x="229766" y="2937597"/>
                <a:ext cx="16270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SG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SG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0.155040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2070F6-1CDC-D23A-AC13-E99095D86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66" y="2937597"/>
                <a:ext cx="162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41095C-60D3-D2AF-F895-DD6096DC93B7}"/>
                  </a:ext>
                </a:extLst>
              </p:cNvPr>
              <p:cNvSpPr txBox="1"/>
              <p:nvPr/>
            </p:nvSpPr>
            <p:spPr>
              <a:xfrm>
                <a:off x="26825" y="3272326"/>
                <a:ext cx="20329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SG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SG" altLang="en-US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S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SG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dof</m:t>
                      </m:r>
                      <m:r>
                        <a:rPr lang="en-US" altLang="zh-SG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SG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</m:t>
                      </m:r>
                      <m:r>
                        <m:rPr>
                          <m:nor/>
                        </m:rPr>
                        <a:rPr lang="en-US" altLang="zh-SG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41095C-60D3-D2AF-F895-DD6096DC9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5" y="3272326"/>
                <a:ext cx="2032907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1DB1986-BBEC-5CA9-D5C1-314F122C509B}"/>
                  </a:ext>
                </a:extLst>
              </p:cNvPr>
              <p:cNvSpPr txBox="1"/>
              <p:nvPr/>
            </p:nvSpPr>
            <p:spPr>
              <a:xfrm>
                <a:off x="259702" y="5083238"/>
                <a:ext cx="18462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SG" i="1">
                          <a:latin typeface="Cambria Math" panose="02040503050406030204" pitchFamily="18" charset="0"/>
                        </a:rPr>
                        <m:t>=−0.526277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1DB1986-BBEC-5CA9-D5C1-314F122C5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02" y="5083238"/>
                <a:ext cx="184629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F4EA06-585C-80B6-4E76-7C5685BE44CB}"/>
                  </a:ext>
                </a:extLst>
              </p:cNvPr>
              <p:cNvSpPr txBox="1"/>
              <p:nvPr/>
            </p:nvSpPr>
            <p:spPr>
              <a:xfrm>
                <a:off x="298972" y="5382218"/>
                <a:ext cx="16270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SG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SG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SG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SG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0.462596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F4EA06-585C-80B6-4E76-7C5685BE4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72" y="5382218"/>
                <a:ext cx="16270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FCD7B1-BBDC-9E43-9DDE-C0FCEAF29B48}"/>
                  </a:ext>
                </a:extLst>
              </p:cNvPr>
              <p:cNvSpPr txBox="1"/>
              <p:nvPr/>
            </p:nvSpPr>
            <p:spPr>
              <a:xfrm>
                <a:off x="56761" y="5716947"/>
                <a:ext cx="20329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SG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SG" altLang="en-US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SG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dof</m:t>
                      </m:r>
                      <m:r>
                        <a:rPr lang="en-US" altLang="zh-SG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SG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</m:t>
                      </m:r>
                      <m:r>
                        <m:rPr>
                          <m:nor/>
                        </m:rPr>
                        <a:rPr lang="en-US" altLang="zh-SG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FCD7B1-BBDC-9E43-9DDE-C0FCEAF29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1" y="5716947"/>
                <a:ext cx="2032907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248001-3DAD-1967-EF82-429CB156B495}"/>
                  </a:ext>
                </a:extLst>
              </p:cNvPr>
              <p:cNvSpPr txBox="1"/>
              <p:nvPr/>
            </p:nvSpPr>
            <p:spPr>
              <a:xfrm>
                <a:off x="6013723" y="843240"/>
                <a:ext cx="21527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SG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SG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SG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SG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SG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SG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SG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248001-3DAD-1967-EF82-429CB156B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23" y="843240"/>
                <a:ext cx="2152766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023753-32EA-F518-8D15-056C813F498B}"/>
              </a:ext>
            </a:extLst>
          </p:cNvPr>
          <p:cNvCxnSpPr/>
          <p:nvPr/>
        </p:nvCxnSpPr>
        <p:spPr>
          <a:xfrm>
            <a:off x="3096618" y="19880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4A130073-F2D9-A727-F501-3C01B09955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7532" y="2093841"/>
            <a:ext cx="2887561" cy="22425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2F193A-DD02-24A8-522A-A538C851EB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043" y="2035788"/>
            <a:ext cx="2887561" cy="229553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576A874-1A10-EE7D-4F70-CB95119576CA}"/>
              </a:ext>
            </a:extLst>
          </p:cNvPr>
          <p:cNvSpPr txBox="1"/>
          <p:nvPr/>
        </p:nvSpPr>
        <p:spPr>
          <a:xfrm>
            <a:off x="3292962" y="1724509"/>
            <a:ext cx="112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lgT</a:t>
            </a:r>
            <a:r>
              <a:rPr lang="en-US" altLang="zh-CN" dirty="0"/>
              <a:t>, </a:t>
            </a:r>
            <a:r>
              <a:rPr lang="en-US" altLang="zh-CN" dirty="0" err="1"/>
              <a:t>Imk</a:t>
            </a:r>
            <a:r>
              <a:rPr lang="en-US" altLang="zh-CN" dirty="0"/>
              <a:t>&gt;0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18F92F-87DE-26FD-26C0-0D0DE0FDE123}"/>
              </a:ext>
            </a:extLst>
          </p:cNvPr>
          <p:cNvSpPr txBox="1"/>
          <p:nvPr/>
        </p:nvSpPr>
        <p:spPr>
          <a:xfrm>
            <a:off x="6301877" y="1724509"/>
            <a:ext cx="112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lgT</a:t>
            </a:r>
            <a:r>
              <a:rPr lang="en-US" altLang="zh-CN" dirty="0"/>
              <a:t>, </a:t>
            </a:r>
            <a:r>
              <a:rPr lang="en-US" altLang="zh-CN" dirty="0" err="1"/>
              <a:t>Imk</a:t>
            </a:r>
            <a:r>
              <a:rPr lang="en-US" altLang="zh-CN" dirty="0"/>
              <a:t>&lt;0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C17E09-1DE5-51F6-1107-7F0B5EE18BD0}"/>
                  </a:ext>
                </a:extLst>
              </p:cNvPr>
              <p:cNvSpPr txBox="1"/>
              <p:nvPr/>
            </p:nvSpPr>
            <p:spPr>
              <a:xfrm>
                <a:off x="9012151" y="691403"/>
                <a:ext cx="1495987" cy="683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SG" altLang="en-US" sz="1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SG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zh-SG" altLang="en-US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SG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SG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SG" sz="180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C17E09-1DE5-51F6-1107-7F0B5EE18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151" y="691403"/>
                <a:ext cx="1495987" cy="6833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AC7F9303-9C70-E749-80C9-ED83B5EBFF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5582" y="4336388"/>
            <a:ext cx="2848288" cy="22556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1C2ADD7-DAA6-73F4-3C34-7B406C54AD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7044" y="4288929"/>
            <a:ext cx="2977058" cy="2249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3525312-D2EE-2CB0-6FEF-721E6A178F89}"/>
                  </a:ext>
                </a:extLst>
              </p:cNvPr>
              <p:cNvSpPr txBox="1"/>
              <p:nvPr/>
            </p:nvSpPr>
            <p:spPr>
              <a:xfrm>
                <a:off x="9811566" y="1773372"/>
                <a:ext cx="14739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SG" altLang="en-US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SG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SG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altLang="zh-SG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3525312-D2EE-2CB0-6FEF-721E6A178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566" y="1773372"/>
                <a:ext cx="1473979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627043FB-8F56-32D3-C0AE-EBB144341A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66118" y="2277407"/>
            <a:ext cx="2634904" cy="168971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C03F6E6-0C16-D748-064E-3FF82ECBDA5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24411" y="4473955"/>
            <a:ext cx="2848288" cy="1816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06223E-601E-642A-7009-57BF564A16E9}"/>
              </a:ext>
            </a:extLst>
          </p:cNvPr>
          <p:cNvSpPr txBox="1"/>
          <p:nvPr/>
        </p:nvSpPr>
        <p:spPr>
          <a:xfrm>
            <a:off x="3171664" y="2216020"/>
            <a:ext cx="457176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lhc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7B9FBB-4BA8-86FA-8863-EA5EF3849586}"/>
              </a:ext>
            </a:extLst>
          </p:cNvPr>
          <p:cNvCxnSpPr>
            <a:stCxn id="4" idx="3"/>
          </p:cNvCxnSpPr>
          <p:nvPr/>
        </p:nvCxnSpPr>
        <p:spPr>
          <a:xfrm>
            <a:off x="3628840" y="2400686"/>
            <a:ext cx="266691" cy="1127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ADC7CA7-99EE-7350-45DE-8E64C8534A8C}"/>
              </a:ext>
            </a:extLst>
          </p:cNvPr>
          <p:cNvSpPr txBox="1"/>
          <p:nvPr/>
        </p:nvSpPr>
        <p:spPr>
          <a:xfrm>
            <a:off x="4383378" y="2216020"/>
            <a:ext cx="463588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thr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1743E8-C4CE-13C9-BC2C-EE90CB38CF4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159726" y="2400686"/>
            <a:ext cx="223652" cy="1127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64D7036-4E53-51A2-9B7D-70BB09181409}"/>
              </a:ext>
            </a:extLst>
          </p:cNvPr>
          <p:cNvSpPr txBox="1"/>
          <p:nvPr/>
        </p:nvSpPr>
        <p:spPr>
          <a:xfrm>
            <a:off x="3171664" y="3362898"/>
            <a:ext cx="596638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pole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8F5412-E8C4-8A9B-CB36-0CC7377FE788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469983" y="3183555"/>
            <a:ext cx="308686" cy="17934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361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5743-C8AA-1CF1-678F-C18F555C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0307AA-3200-6B1E-8DA0-E5044FD09E6F}"/>
                  </a:ext>
                </a:extLst>
              </p:cNvPr>
              <p:cNvSpPr txBox="1"/>
              <p:nvPr/>
            </p:nvSpPr>
            <p:spPr>
              <a:xfrm>
                <a:off x="2624656" y="1662159"/>
                <a:ext cx="1285544" cy="286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2008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0307AA-3200-6B1E-8DA0-E5044FD09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656" y="1662159"/>
                <a:ext cx="1285544" cy="286617"/>
              </a:xfrm>
              <a:prstGeom prst="rect">
                <a:avLst/>
              </a:prstGeom>
              <a:blipFill>
                <a:blip r:embed="rId2"/>
                <a:stretch>
                  <a:fillRect l="-4286" r="-428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8A400F-A8E7-DBB8-AE85-D41E738BD7C9}"/>
                  </a:ext>
                </a:extLst>
              </p:cNvPr>
              <p:cNvSpPr txBox="1"/>
              <p:nvPr/>
            </p:nvSpPr>
            <p:spPr>
              <a:xfrm>
                <a:off x="7109207" y="1651913"/>
                <a:ext cx="900823" cy="292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8A400F-A8E7-DBB8-AE85-D41E738BD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207" y="1651913"/>
                <a:ext cx="900823" cy="292003"/>
              </a:xfrm>
              <a:prstGeom prst="rect">
                <a:avLst/>
              </a:prstGeom>
              <a:blipFill>
                <a:blip r:embed="rId3"/>
                <a:stretch>
                  <a:fillRect l="-5405" r="-6757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423519-E539-1E77-3046-5303A37E8FA8}"/>
                  </a:ext>
                </a:extLst>
              </p:cNvPr>
              <p:cNvSpPr txBox="1"/>
              <p:nvPr/>
            </p:nvSpPr>
            <p:spPr>
              <a:xfrm>
                <a:off x="2624656" y="4158310"/>
                <a:ext cx="1285545" cy="287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2004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423519-E539-1E77-3046-5303A37E8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656" y="4158310"/>
                <a:ext cx="1285545" cy="287771"/>
              </a:xfrm>
              <a:prstGeom prst="rect">
                <a:avLst/>
              </a:prstGeom>
              <a:blipFill>
                <a:blip r:embed="rId4"/>
                <a:stretch>
                  <a:fillRect l="-4286" r="-428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111D43-4299-5346-719E-5C4BC2621686}"/>
                  </a:ext>
                </a:extLst>
              </p:cNvPr>
              <p:cNvSpPr txBox="1"/>
              <p:nvPr/>
            </p:nvSpPr>
            <p:spPr>
              <a:xfrm>
                <a:off x="7109207" y="4158597"/>
                <a:ext cx="1029064" cy="287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111D43-4299-5346-719E-5C4BC2621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207" y="4158597"/>
                <a:ext cx="1029064" cy="287195"/>
              </a:xfrm>
              <a:prstGeom prst="rect">
                <a:avLst/>
              </a:prstGeom>
              <a:blipFill>
                <a:blip r:embed="rId5"/>
                <a:stretch>
                  <a:fillRect l="-4734" r="-5917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2027183-14BF-20F1-C6A7-AA3D01AC0B35}"/>
              </a:ext>
            </a:extLst>
          </p:cNvPr>
          <p:cNvSpPr txBox="1"/>
          <p:nvPr/>
        </p:nvSpPr>
        <p:spPr>
          <a:xfrm>
            <a:off x="329512" y="2378141"/>
            <a:ext cx="451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SG" b="1" baseline="30000" dirty="0"/>
              <a:t>3</a:t>
            </a:r>
            <a:r>
              <a:rPr lang="en-US" altLang="zh-SG" b="1" dirty="0"/>
              <a:t>S</a:t>
            </a:r>
            <a:r>
              <a:rPr lang="en-US" altLang="zh-SG" b="1" baseline="-25000" dirty="0"/>
              <a:t>1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8821C7-29FF-A9D9-BAEB-B6E1769AF006}"/>
              </a:ext>
            </a:extLst>
          </p:cNvPr>
          <p:cNvSpPr txBox="1"/>
          <p:nvPr/>
        </p:nvSpPr>
        <p:spPr>
          <a:xfrm>
            <a:off x="329511" y="4942473"/>
            <a:ext cx="451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SG" b="1" baseline="30000" dirty="0"/>
              <a:t>1</a:t>
            </a:r>
            <a:r>
              <a:rPr lang="en-US" altLang="zh-SG" b="1" dirty="0"/>
              <a:t>S</a:t>
            </a:r>
            <a:r>
              <a:rPr lang="en-US" altLang="zh-SG" b="1" baseline="-25000" dirty="0"/>
              <a:t>0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D7E85A-0D27-290A-EABC-680F7FB0B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562" y="1948776"/>
            <a:ext cx="3768629" cy="2109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E1FB08-BF9C-7125-7B20-F9EB8BEC48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3300" y="1948776"/>
            <a:ext cx="3768629" cy="21952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B653E1-404E-95C1-28F8-5015D35B20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562" y="4507187"/>
            <a:ext cx="3768629" cy="20717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5ED167-B981-0765-B187-2F640B6868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3300" y="4507187"/>
            <a:ext cx="3768629" cy="2153794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68DE6C1-C3E0-FB8D-94DE-6DC62A92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5295" y="6592079"/>
            <a:ext cx="626704" cy="265922"/>
          </a:xfrm>
        </p:spPr>
        <p:txBody>
          <a:bodyPr/>
          <a:lstStyle/>
          <a:p>
            <a:r>
              <a:rPr lang="en-US" dirty="0"/>
              <a:t>14/15</a:t>
            </a:r>
          </a:p>
        </p:txBody>
      </p:sp>
    </p:spTree>
    <p:extLst>
      <p:ext uri="{BB962C8B-B14F-4D97-AF65-F5344CB8AC3E}">
        <p14:creationId xmlns:p14="http://schemas.microsoft.com/office/powerpoint/2010/main" val="2682015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0DC8-D2D5-E05B-A898-142766FC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2D9EBE-F1D0-D83B-0F17-BDF844FB03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Nucleon-nucleon systems are studied with lattice quantum chromodynamics at a pion mass of </a:t>
                </a:r>
                <a:r>
                  <a:rPr lang="en-US" b="1" dirty="0"/>
                  <a:t>m</a:t>
                </a:r>
                <a:r>
                  <a:rPr lang="el-GR" b="1" baseline="-25000" dirty="0"/>
                  <a:t>π</a:t>
                </a:r>
                <a:r>
                  <a:rPr lang="en-US" b="1" dirty="0"/>
                  <a:t> ~ 292 MeV </a:t>
                </a:r>
                <a:r>
                  <a:rPr lang="en-US" dirty="0"/>
                  <a:t>in three spatial volumes using CLQCD ensembles (</a:t>
                </a:r>
                <a:r>
                  <a:rPr lang="en-US" dirty="0" err="1"/>
                  <a:t>n</a:t>
                </a:r>
                <a:r>
                  <a:rPr lang="en-US" baseline="-25000" dirty="0" err="1"/>
                  <a:t>f</a:t>
                </a:r>
                <a:r>
                  <a:rPr lang="en-US" dirty="0"/>
                  <a:t> = 2+1 flavors of light quarks). </a:t>
                </a:r>
              </a:p>
              <a:p>
                <a:endParaRPr lang="en-US" dirty="0"/>
              </a:p>
              <a:p>
                <a:r>
                  <a:rPr lang="en-US" dirty="0"/>
                  <a:t>In the studied energy range, we extract the information of scattering amplitude in the </a:t>
                </a:r>
                <a:r>
                  <a:rPr lang="en-US" b="1" baseline="30000" dirty="0"/>
                  <a:t>3</a:t>
                </a:r>
                <a:r>
                  <a:rPr lang="en-US" b="1" dirty="0"/>
                  <a:t>S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 and </a:t>
                </a:r>
                <a:r>
                  <a:rPr lang="en-US" b="1" baseline="30000" dirty="0"/>
                  <a:t>1</a:t>
                </a:r>
                <a:r>
                  <a:rPr lang="en-US" b="1" dirty="0"/>
                  <a:t>S</a:t>
                </a:r>
                <a:r>
                  <a:rPr lang="en-US" b="1" baseline="-25000" dirty="0"/>
                  <a:t>0</a:t>
                </a:r>
                <a:r>
                  <a:rPr lang="en-US" b="1" dirty="0"/>
                  <a:t> channels </a:t>
                </a:r>
                <a:r>
                  <a:rPr lang="en-US" dirty="0"/>
                  <a:t>by </a:t>
                </a:r>
                <a:r>
                  <a:rPr lang="en-US" altLang="zh-CN" b="1" dirty="0"/>
                  <a:t>solving</a:t>
                </a:r>
                <a:r>
                  <a:rPr lang="en-US" b="1" dirty="0"/>
                  <a:t> </a:t>
                </a:r>
                <a:r>
                  <a:rPr lang="en-US" altLang="zh-CN" b="1" dirty="0"/>
                  <a:t>L</a:t>
                </a:r>
                <a:r>
                  <a:rPr lang="el-GR" altLang="zh-CN" b="1" dirty="0"/>
                  <a:t>ϋ</a:t>
                </a:r>
                <a:r>
                  <a:rPr lang="en-US" b="1" dirty="0" err="1"/>
                  <a:t>scher</a:t>
                </a:r>
                <a:r>
                  <a:rPr lang="en-US" b="1" dirty="0"/>
                  <a:t> formula</a:t>
                </a:r>
                <a:r>
                  <a:rPr lang="en-US" dirty="0"/>
                  <a:t>. Our analysis reveals that both channels exhibit a </a:t>
                </a:r>
                <a:r>
                  <a:rPr lang="en-US" b="1" dirty="0"/>
                  <a:t>virtual bound state </a:t>
                </a:r>
                <a:r>
                  <a:rPr lang="en-US" dirty="0"/>
                  <a:t>pole. The binding energies 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SG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SG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b>
                        <m:r>
                          <a:rPr lang="en-US" altLang="zh-SG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SG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SG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SG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r>
                      <a:rPr lang="en-US" altLang="zh-SG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0">
                        <a:latin typeface="Cambria Math" panose="02040503050406030204" pitchFamily="18" charset="0"/>
                      </a:rPr>
                      <m:t>𝐌𝐞𝐕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SG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SG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SG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altLang="zh-SG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SG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altLang="zh-SG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SG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bSup>
                    <m:r>
                      <a:rPr lang="en-US" altLang="zh-SG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0">
                        <a:latin typeface="Cambria Math" panose="02040503050406030204" pitchFamily="18" charset="0"/>
                      </a:rPr>
                      <m:t>𝐌𝐞𝐕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respectively.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2D9EBE-F1D0-D83B-0F17-BDF844FB03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39D67-D09E-C93B-98FD-84E126C7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5295" y="6592079"/>
            <a:ext cx="626704" cy="265922"/>
          </a:xfrm>
        </p:spPr>
        <p:txBody>
          <a:bodyPr/>
          <a:lstStyle/>
          <a:p>
            <a:r>
              <a:rPr lang="en-US" dirty="0"/>
              <a:t>15/15</a:t>
            </a:r>
          </a:p>
        </p:txBody>
      </p:sp>
    </p:spTree>
    <p:extLst>
      <p:ext uri="{BB962C8B-B14F-4D97-AF65-F5344CB8AC3E}">
        <p14:creationId xmlns:p14="http://schemas.microsoft.com/office/powerpoint/2010/main" val="2028074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359A9C-4DC2-DF29-798C-57894998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6158E-77CC-351E-0280-0C995500F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F7552-9250-28BF-4071-6443226C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C53CBC-951C-540F-63AA-621CDEBA8765}"/>
                  </a:ext>
                </a:extLst>
              </p:cNvPr>
              <p:cNvSpPr txBox="1"/>
              <p:nvPr/>
            </p:nvSpPr>
            <p:spPr>
              <a:xfrm>
                <a:off x="5256100" y="1717582"/>
                <a:ext cx="1750329" cy="2841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−0.17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−0.07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+0.04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C53CBC-951C-540F-63AA-621CDEBA8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100" y="1717582"/>
                <a:ext cx="1750329" cy="284180"/>
              </a:xfrm>
              <a:prstGeom prst="rect">
                <a:avLst/>
              </a:prstGeom>
              <a:blipFill>
                <a:blip r:embed="rId2"/>
                <a:stretch>
                  <a:fillRect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6375D8-7306-EDE9-EE44-34E0D9F70D74}"/>
                  </a:ext>
                </a:extLst>
              </p:cNvPr>
              <p:cNvSpPr txBox="1"/>
              <p:nvPr/>
            </p:nvSpPr>
            <p:spPr>
              <a:xfrm>
                <a:off x="8534111" y="1734743"/>
                <a:ext cx="1487322" cy="2841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0.15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−0.03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+0.06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6375D8-7306-EDE9-EE44-34E0D9F70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111" y="1734743"/>
                <a:ext cx="1487322" cy="284180"/>
              </a:xfrm>
              <a:prstGeom prst="rect">
                <a:avLst/>
              </a:prstGeom>
              <a:blipFill>
                <a:blip r:embed="rId3"/>
                <a:stretch>
                  <a:fillRect l="-820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601007B-9F68-497B-874B-8C36B74624AD}"/>
              </a:ext>
            </a:extLst>
          </p:cNvPr>
          <p:cNvSpPr txBox="1"/>
          <p:nvPr/>
        </p:nvSpPr>
        <p:spPr>
          <a:xfrm>
            <a:off x="693798" y="242508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/>
              <a:t>3</a:t>
            </a:r>
            <a:r>
              <a:rPr lang="en-US" b="1" dirty="0"/>
              <a:t>S</a:t>
            </a:r>
            <a:r>
              <a:rPr lang="en-US" b="1" baseline="-25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4244F-DAEF-0D2A-3CDA-BD3CB65D53AE}"/>
              </a:ext>
            </a:extLst>
          </p:cNvPr>
          <p:cNvSpPr txBox="1"/>
          <p:nvPr/>
        </p:nvSpPr>
        <p:spPr>
          <a:xfrm>
            <a:off x="734231" y="514340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/>
              <a:t>1</a:t>
            </a:r>
            <a:r>
              <a:rPr lang="en-US" b="1" dirty="0"/>
              <a:t>S</a:t>
            </a:r>
            <a:r>
              <a:rPr lang="en-US" b="1" baseline="-250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8BFC14-ED5E-2CB5-2A3D-5F18987146E2}"/>
                  </a:ext>
                </a:extLst>
              </p:cNvPr>
              <p:cNvSpPr txBox="1"/>
              <p:nvPr/>
            </p:nvSpPr>
            <p:spPr>
              <a:xfrm>
                <a:off x="7049919" y="895663"/>
                <a:ext cx="1554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SG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SG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SG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SG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8BFC14-ED5E-2CB5-2A3D-5F1898714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919" y="895663"/>
                <a:ext cx="1554913" cy="276999"/>
              </a:xfrm>
              <a:prstGeom prst="rect">
                <a:avLst/>
              </a:prstGeom>
              <a:blipFill>
                <a:blip r:embed="rId4"/>
                <a:stretch>
                  <a:fillRect l="-3125" t="-2222" r="-117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8E0B8D-27BD-153D-B925-A801C8F93FED}"/>
                  </a:ext>
                </a:extLst>
              </p:cNvPr>
              <p:cNvSpPr txBox="1"/>
              <p:nvPr/>
            </p:nvSpPr>
            <p:spPr>
              <a:xfrm>
                <a:off x="5395166" y="4294945"/>
                <a:ext cx="1499449" cy="288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−0.6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−30.5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8E0B8D-27BD-153D-B925-A801C8F93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166" y="4294945"/>
                <a:ext cx="1499449" cy="288092"/>
              </a:xfrm>
              <a:prstGeom prst="rect">
                <a:avLst/>
              </a:prstGeom>
              <a:blipFill>
                <a:blip r:embed="rId8"/>
                <a:stretch>
                  <a:fillRect l="-2033" r="-162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1C6D3F-C475-AE67-EC89-802E4743F697}"/>
                  </a:ext>
                </a:extLst>
              </p:cNvPr>
              <p:cNvSpPr txBox="1"/>
              <p:nvPr/>
            </p:nvSpPr>
            <p:spPr>
              <a:xfrm>
                <a:off x="8467058" y="4294945"/>
                <a:ext cx="1321003" cy="288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+26.5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1C6D3F-C475-AE67-EC89-802E4743F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058" y="4294945"/>
                <a:ext cx="1321003" cy="288092"/>
              </a:xfrm>
              <a:prstGeom prst="rect">
                <a:avLst/>
              </a:prstGeom>
              <a:blipFill>
                <a:blip r:embed="rId9"/>
                <a:stretch>
                  <a:fillRect l="-2304" r="-1382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1623DFC2-7503-FDF5-E9D1-4C6FA3D814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2185" y="2037371"/>
            <a:ext cx="2905146" cy="17634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2E99DB-662C-FC82-53FB-2A1330F6CC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1509" y="2049226"/>
            <a:ext cx="2979512" cy="17634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437ED3-71FB-E76E-BCE6-97A8C0041F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5199" y="2054836"/>
            <a:ext cx="2905146" cy="17643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54BA8E-F430-AE74-78FB-ADA920D171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3426" y="4657607"/>
            <a:ext cx="2905146" cy="17665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75F4BC-B55F-791E-7CE3-60D82205FC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82230" y="4651997"/>
            <a:ext cx="2905147" cy="18254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7DDE81-7E9B-E77E-CE19-5B538D8867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5447" y="4677313"/>
            <a:ext cx="2905147" cy="176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4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F697-C2E5-98C6-AA27-E83909F8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E283EA-0E0A-5E0B-55F3-576EF5383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57800" cy="435133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Calculating the properties of </a:t>
            </a:r>
            <a:r>
              <a:rPr lang="en-US" b="1" dirty="0"/>
              <a:t>multi-nucleon systems</a:t>
            </a:r>
            <a:r>
              <a:rPr lang="en-US" dirty="0"/>
              <a:t> directly from quantum chromodynamics (QCD) </a:t>
            </a:r>
          </a:p>
          <a:p>
            <a:endParaRPr lang="en-US" dirty="0"/>
          </a:p>
          <a:p>
            <a:r>
              <a:rPr lang="en-US" altLang="zh-CN" dirty="0"/>
              <a:t>Spectrum decomposition with the </a:t>
            </a:r>
            <a:r>
              <a:rPr lang="en-US" altLang="zh-CN" b="1" dirty="0"/>
              <a:t>same quantum numbers 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existence of a composite particle is indicated by the presence in scattering S-matrix of a </a:t>
            </a:r>
            <a:r>
              <a:rPr lang="en-US" b="1" dirty="0"/>
              <a:t>pole singularity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454C9-798E-B724-C467-FA1E62220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105" y="4166812"/>
            <a:ext cx="4774163" cy="558554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CDC5556-CC2E-C331-6D03-6098122478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09" y="2108637"/>
            <a:ext cx="4016908" cy="4016908"/>
          </a:xfr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68364F2-43BC-F8A4-8D93-0F133778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5295" y="6592079"/>
            <a:ext cx="626704" cy="265922"/>
          </a:xfrm>
        </p:spPr>
        <p:txBody>
          <a:bodyPr/>
          <a:lstStyle/>
          <a:p>
            <a:r>
              <a:rPr lang="en-US" dirty="0"/>
              <a:t>2/15</a:t>
            </a:r>
          </a:p>
        </p:txBody>
      </p:sp>
    </p:spTree>
    <p:extLst>
      <p:ext uri="{BB962C8B-B14F-4D97-AF65-F5344CB8AC3E}">
        <p14:creationId xmlns:p14="http://schemas.microsoft.com/office/powerpoint/2010/main" val="304591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68FD-18B4-D5E9-E636-AC89C9B7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L</a:t>
            </a:r>
            <a:r>
              <a:rPr lang="el-GR" dirty="0"/>
              <a:t>ϋ</a:t>
            </a:r>
            <a:r>
              <a:rPr lang="en-US" dirty="0" err="1"/>
              <a:t>scher</a:t>
            </a:r>
            <a:r>
              <a:rPr lang="en-US" dirty="0"/>
              <a:t>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723D7A-702B-F6FD-8E93-9B1097899E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539" y="1825624"/>
                <a:ext cx="11593285" cy="476645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Information about </a:t>
                </a:r>
                <a:r>
                  <a:rPr lang="en-US" b="1" dirty="0"/>
                  <a:t>scattering amplitudes </a:t>
                </a:r>
                <a:r>
                  <a:rPr lang="en-US" dirty="0"/>
                  <a:t>can be obtained from the </a:t>
                </a:r>
                <a:r>
                  <a:rPr lang="en-US" b="1" dirty="0"/>
                  <a:t>discrete spectrum in a finite volume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723D7A-702B-F6FD-8E93-9B1097899E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539" y="1825624"/>
                <a:ext cx="11593285" cy="4766453"/>
              </a:xfrm>
              <a:blipFill>
                <a:blip r:embed="rId2"/>
                <a:stretch>
                  <a:fillRect l="-946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7B1702E-5779-794B-5806-C42B61F200D3}"/>
              </a:ext>
            </a:extLst>
          </p:cNvPr>
          <p:cNvSpPr txBox="1"/>
          <p:nvPr/>
        </p:nvSpPr>
        <p:spPr>
          <a:xfrm>
            <a:off x="7251052" y="2976666"/>
            <a:ext cx="4855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SG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CMR8"/>
              </a:rPr>
              <a:t>M. Luscher, </a:t>
            </a:r>
            <a:r>
              <a:rPr lang="fr-FR" altLang="zh-SG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CMR8"/>
              </a:rPr>
              <a:t>Commun. Math. Phys. 104 (1986) 177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0D6A1A-16A6-BC21-DA66-2F9FFA208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67" y="3429000"/>
            <a:ext cx="4715980" cy="28873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5BDA89-2F13-6396-785A-0ABB7009FB8E}"/>
              </a:ext>
            </a:extLst>
          </p:cNvPr>
          <p:cNvSpPr txBox="1"/>
          <p:nvPr/>
        </p:nvSpPr>
        <p:spPr>
          <a:xfrm>
            <a:off x="968829" y="6316335"/>
            <a:ext cx="4750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Briceno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Phys. Rev. Lett. 118, 022002 (2017)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6C6AAB-4EA3-9AC0-1734-588BDC4C9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891" y="3429000"/>
            <a:ext cx="3902227" cy="28351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CADD68-16CD-5588-68E6-34D153B4A919}"/>
              </a:ext>
            </a:extLst>
          </p:cNvPr>
          <p:cNvSpPr txBox="1"/>
          <p:nvPr/>
        </p:nvSpPr>
        <p:spPr>
          <a:xfrm>
            <a:off x="7381681" y="6316335"/>
            <a:ext cx="3773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SG" dirty="0">
                <a:solidFill>
                  <a:schemeClr val="bg1">
                    <a:lumMod val="50000"/>
                  </a:schemeClr>
                </a:solidFill>
              </a:rPr>
              <a:t>S. </a:t>
            </a:r>
            <a:r>
              <a:rPr lang="en-US" altLang="zh-SG" dirty="0" err="1">
                <a:solidFill>
                  <a:schemeClr val="bg1">
                    <a:lumMod val="50000"/>
                  </a:schemeClr>
                </a:solidFill>
              </a:rPr>
              <a:t>Prelovsek</a:t>
            </a:r>
            <a:r>
              <a:rPr lang="en-US" altLang="zh-S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et al.  JHEP 06, 035 (2021)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4C28740-AA86-B053-EC63-832EF714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5295" y="6592079"/>
            <a:ext cx="626704" cy="265922"/>
          </a:xfrm>
        </p:spPr>
        <p:txBody>
          <a:bodyPr/>
          <a:lstStyle/>
          <a:p>
            <a:r>
              <a:rPr lang="en-US" dirty="0"/>
              <a:t>3/15</a:t>
            </a:r>
          </a:p>
        </p:txBody>
      </p:sp>
    </p:spTree>
    <p:extLst>
      <p:ext uri="{BB962C8B-B14F-4D97-AF65-F5344CB8AC3E}">
        <p14:creationId xmlns:p14="http://schemas.microsoft.com/office/powerpoint/2010/main" val="349230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0AEA-E3B5-CC74-5491-9B7713E9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26F81-23BE-1E11-E369-2B8857DDB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642115"/>
          </a:xfrm>
        </p:spPr>
        <p:txBody>
          <a:bodyPr>
            <a:norm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b="1" dirty="0"/>
              <a:t>Finite volume spectrum</a:t>
            </a:r>
            <a:r>
              <a:rPr lang="en-US" altLang="zh-CN" dirty="0"/>
              <a:t>:  </a:t>
            </a:r>
            <a:r>
              <a:rPr lang="en-US" altLang="zh-CN" baseline="30000" dirty="0"/>
              <a:t>3</a:t>
            </a:r>
            <a:r>
              <a:rPr lang="en-US" altLang="zh-CN" dirty="0"/>
              <a:t>S</a:t>
            </a:r>
            <a:r>
              <a:rPr lang="en-US" altLang="zh-CN" baseline="-25000" dirty="0"/>
              <a:t>1 </a:t>
            </a:r>
            <a:r>
              <a:rPr lang="en-US" altLang="zh-CN" dirty="0"/>
              <a:t>and</a:t>
            </a:r>
            <a:r>
              <a:rPr lang="en-US" altLang="zh-CN" baseline="-25000" dirty="0"/>
              <a:t> </a:t>
            </a:r>
            <a:r>
              <a:rPr lang="en-US" altLang="zh-CN" baseline="30000" dirty="0"/>
              <a:t>1</a:t>
            </a:r>
            <a:r>
              <a:rPr lang="en-US" altLang="zh-CN" dirty="0"/>
              <a:t>S</a:t>
            </a:r>
            <a:r>
              <a:rPr lang="en-US" altLang="zh-CN" baseline="-25000" dirty="0"/>
              <a:t>0 </a:t>
            </a:r>
            <a:r>
              <a:rPr lang="en-US" altLang="zh-CN" dirty="0"/>
              <a:t>channels</a:t>
            </a:r>
            <a:br>
              <a:rPr lang="en-US" altLang="zh-CN" dirty="0"/>
            </a:br>
            <a:endParaRPr lang="en-US" altLang="zh-CN" dirty="0"/>
          </a:p>
          <a:p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b="1" dirty="0"/>
              <a:t>Scattering Analysis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2.1  K-matrix parameterization</a:t>
            </a:r>
            <a:br>
              <a:rPr lang="en-US" dirty="0"/>
            </a:br>
            <a:r>
              <a:rPr lang="en-US" dirty="0"/>
              <a:t>2.2  Solve Luscher formula</a:t>
            </a:r>
            <a:br>
              <a:rPr lang="en-US" dirty="0"/>
            </a:br>
            <a:r>
              <a:rPr lang="en-US" dirty="0"/>
              <a:t>2.3  Pole singularity</a:t>
            </a:r>
          </a:p>
          <a:p>
            <a:endParaRPr lang="en-US" dirty="0"/>
          </a:p>
          <a:p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b="1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52C63-4083-3528-5168-927C65452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5295" y="6592079"/>
            <a:ext cx="626704" cy="265922"/>
          </a:xfrm>
        </p:spPr>
        <p:txBody>
          <a:bodyPr/>
          <a:lstStyle/>
          <a:p>
            <a:r>
              <a:rPr lang="en-US" dirty="0"/>
              <a:t>4/15</a:t>
            </a:r>
          </a:p>
        </p:txBody>
      </p:sp>
    </p:spTree>
    <p:extLst>
      <p:ext uri="{BB962C8B-B14F-4D97-AF65-F5344CB8AC3E}">
        <p14:creationId xmlns:p14="http://schemas.microsoft.com/office/powerpoint/2010/main" val="115897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F817-C84E-4BDB-1B10-2B80D2C8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F4882-5C8D-3EFE-44C7-9C0D012F33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1919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CLQCD ensemble:                                                    </a:t>
                </a:r>
                <a:br>
                  <a:rPr lang="en-US" dirty="0"/>
                </a:br>
                <a:r>
                  <a:rPr lang="en-US" dirty="0"/>
                  <a:t>2+1 flavor stout smeared clover fermion      m</a:t>
                </a:r>
                <a:r>
                  <a:rPr lang="el-GR" baseline="-25000" dirty="0"/>
                  <a:t>π</a:t>
                </a:r>
                <a:r>
                  <a:rPr lang="en-US" dirty="0"/>
                  <a:t> ~ 292MeV</a:t>
                </a:r>
                <a:br>
                  <a:rPr lang="en-US" dirty="0"/>
                </a:br>
                <a:r>
                  <a:rPr lang="en-US" dirty="0" err="1"/>
                  <a:t>Symanzik</a:t>
                </a:r>
                <a:r>
                  <a:rPr lang="en-US" dirty="0"/>
                  <a:t> gauge actions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Channels:  I=0, J</a:t>
                </a:r>
                <a:r>
                  <a:rPr lang="en-US" baseline="30000" dirty="0"/>
                  <a:t>P</a:t>
                </a:r>
                <a:r>
                  <a:rPr lang="en-US" dirty="0"/>
                  <a:t>=1</a:t>
                </a:r>
                <a:r>
                  <a:rPr lang="en-US" baseline="30000" dirty="0"/>
                  <a:t>+</a:t>
                </a:r>
                <a:r>
                  <a:rPr lang="en-US" altLang="zh-SG" dirty="0"/>
                  <a:t> (deuteron-</a:t>
                </a:r>
                <a:r>
                  <a:rPr lang="en-US" altLang="zh-CN" dirty="0"/>
                  <a:t>like</a:t>
                </a:r>
                <a:r>
                  <a:rPr lang="en-US" altLang="zh-SG" dirty="0"/>
                  <a:t>),</a:t>
                </a:r>
                <a:r>
                  <a:rPr lang="en-US" dirty="0"/>
                  <a:t> s-wave    and   I=1, J</a:t>
                </a:r>
                <a:r>
                  <a:rPr lang="en-US" baseline="30000" dirty="0"/>
                  <a:t>P</a:t>
                </a:r>
                <a:r>
                  <a:rPr lang="en-US" dirty="0"/>
                  <a:t>=0</a:t>
                </a:r>
                <a:r>
                  <a:rPr lang="en-US" baseline="30000" dirty="0"/>
                  <a:t>+</a:t>
                </a:r>
                <a:r>
                  <a:rPr lang="en-US" dirty="0"/>
                  <a:t>, s-wave</a:t>
                </a:r>
                <a:endParaRPr lang="en-US" baseline="30000" dirty="0"/>
              </a:p>
              <a:p>
                <a:r>
                  <a:rPr lang="en-US" dirty="0"/>
                  <a:t>Total momentum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0,0,0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(0,0,1)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𝐿𝑎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F4882-5C8D-3EFE-44C7-9C0D012F33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19191"/>
              </a:xfrm>
              <a:blipFill>
                <a:blip r:embed="rId2"/>
                <a:stretch>
                  <a:fillRect l="-1043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F634F0-6A4D-A04E-51EB-674A2540E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533636"/>
              </p:ext>
            </p:extLst>
          </p:nvPr>
        </p:nvGraphicFramePr>
        <p:xfrm>
          <a:off x="1861458" y="3102430"/>
          <a:ext cx="719446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076">
                  <a:extLst>
                    <a:ext uri="{9D8B030D-6E8A-4147-A177-3AD203B41FA5}">
                      <a16:colId xmlns:a16="http://schemas.microsoft.com/office/drawing/2014/main" val="1470393233"/>
                    </a:ext>
                  </a:extLst>
                </a:gridCol>
                <a:gridCol w="595253">
                  <a:extLst>
                    <a:ext uri="{9D8B030D-6E8A-4147-A177-3AD203B41FA5}">
                      <a16:colId xmlns:a16="http://schemas.microsoft.com/office/drawing/2014/main" val="2411603445"/>
                    </a:ext>
                  </a:extLst>
                </a:gridCol>
                <a:gridCol w="580555">
                  <a:extLst>
                    <a:ext uri="{9D8B030D-6E8A-4147-A177-3AD203B41FA5}">
                      <a16:colId xmlns:a16="http://schemas.microsoft.com/office/drawing/2014/main" val="1807526200"/>
                    </a:ext>
                  </a:extLst>
                </a:gridCol>
                <a:gridCol w="1712268">
                  <a:extLst>
                    <a:ext uri="{9D8B030D-6E8A-4147-A177-3AD203B41FA5}">
                      <a16:colId xmlns:a16="http://schemas.microsoft.com/office/drawing/2014/main" val="2387111903"/>
                    </a:ext>
                  </a:extLst>
                </a:gridCol>
                <a:gridCol w="993710">
                  <a:extLst>
                    <a:ext uri="{9D8B030D-6E8A-4147-A177-3AD203B41FA5}">
                      <a16:colId xmlns:a16="http://schemas.microsoft.com/office/drawing/2014/main" val="214594321"/>
                    </a:ext>
                  </a:extLst>
                </a:gridCol>
                <a:gridCol w="1361976">
                  <a:extLst>
                    <a:ext uri="{9D8B030D-6E8A-4147-A177-3AD203B41FA5}">
                      <a16:colId xmlns:a16="http://schemas.microsoft.com/office/drawing/2014/main" val="3684301890"/>
                    </a:ext>
                  </a:extLst>
                </a:gridCol>
                <a:gridCol w="771623">
                  <a:extLst>
                    <a:ext uri="{9D8B030D-6E8A-4147-A177-3AD203B41FA5}">
                      <a16:colId xmlns:a16="http://schemas.microsoft.com/office/drawing/2014/main" val="2625795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Tag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 (</a:t>
                      </a:r>
                      <a:r>
                        <a:rPr lang="en-US" sz="1800" dirty="0" err="1"/>
                        <a:t>fm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SG" sz="1800" dirty="0"/>
                        <a:t>m</a:t>
                      </a:r>
                      <a:r>
                        <a:rPr lang="el-GR" altLang="zh-SG" sz="1800" baseline="-25000" dirty="0"/>
                        <a:t>π</a:t>
                      </a:r>
                      <a:r>
                        <a:rPr lang="en-US" altLang="zh-SG" sz="1800" baseline="0" dirty="0"/>
                        <a:t> x La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800" dirty="0" err="1"/>
                        <a:t>m</a:t>
                      </a:r>
                      <a:r>
                        <a:rPr lang="en-US" altLang="zh-SG" sz="1800" baseline="-25000" dirty="0" err="1"/>
                        <a:t>N</a:t>
                      </a:r>
                      <a:r>
                        <a:rPr lang="en-US" altLang="zh-SG" sz="1800" baseline="-25000" dirty="0"/>
                        <a:t> </a:t>
                      </a:r>
                      <a:r>
                        <a:rPr lang="en-US" altLang="zh-SG" sz="1800" baseline="0" dirty="0"/>
                        <a:t>(MeV)</a:t>
                      </a:r>
                      <a:endParaRPr lang="en-US" altLang="zh-SG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N</a:t>
                      </a:r>
                      <a:r>
                        <a:rPr lang="en-US" sz="1800" baseline="-25000" dirty="0" err="1"/>
                        <a:t>cfg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9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C24P29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0.10530(18)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1026(4)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803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C32P29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800" dirty="0"/>
                        <a:t>0.10530(18)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1005(3)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096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C48P29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800" dirty="0"/>
                        <a:t>0.10530(18)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1007.1(1.1)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8301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3CE5520-06D6-6FCA-6A03-3A5A827E9C94}"/>
              </a:ext>
            </a:extLst>
          </p:cNvPr>
          <p:cNvSpPr txBox="1"/>
          <p:nvPr/>
        </p:nvSpPr>
        <p:spPr>
          <a:xfrm>
            <a:off x="6056734" y="1825624"/>
            <a:ext cx="5335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SG" dirty="0">
                <a:solidFill>
                  <a:schemeClr val="bg1">
                    <a:lumMod val="50000"/>
                  </a:schemeClr>
                </a:solidFill>
              </a:rPr>
              <a:t>Z.-C. Hu et al. (CLQCD), Phys. </a:t>
            </a:r>
            <a:r>
              <a:rPr lang="fr-FR" altLang="zh-SG" dirty="0" err="1">
                <a:solidFill>
                  <a:schemeClr val="bg1">
                    <a:lumMod val="50000"/>
                  </a:schemeClr>
                </a:solidFill>
              </a:rPr>
              <a:t>Rev</a:t>
            </a:r>
            <a:r>
              <a:rPr lang="fr-FR" altLang="zh-SG" dirty="0">
                <a:solidFill>
                  <a:schemeClr val="bg1">
                    <a:lumMod val="50000"/>
                  </a:schemeClr>
                </a:solidFill>
              </a:rPr>
              <a:t>. D 109, 054507 (2024)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FF96D97-07A7-39AB-2232-0995B4CC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5295" y="6592079"/>
            <a:ext cx="626704" cy="265922"/>
          </a:xfrm>
        </p:spPr>
        <p:txBody>
          <a:bodyPr/>
          <a:lstStyle/>
          <a:p>
            <a:r>
              <a:rPr lang="en-US" dirty="0"/>
              <a:t>5/15</a:t>
            </a:r>
          </a:p>
        </p:txBody>
      </p:sp>
    </p:spTree>
    <p:extLst>
      <p:ext uri="{BB962C8B-B14F-4D97-AF65-F5344CB8AC3E}">
        <p14:creationId xmlns:p14="http://schemas.microsoft.com/office/powerpoint/2010/main" val="342403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081E5-89DC-C858-6C45-9A4238CAFF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0506"/>
                <a:ext cx="10515600" cy="562645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Distillation </a:t>
                </a:r>
                <a:r>
                  <a:rPr lang="en-US" altLang="zh-CN" dirty="0"/>
                  <a:t>method:</a:t>
                </a:r>
              </a:p>
              <a:p>
                <a:r>
                  <a:rPr lang="en-US" altLang="zh-CN" sz="2000" dirty="0"/>
                  <a:t>Lattice Laplacian  &amp;  Low mode projection operator</a:t>
                </a:r>
              </a:p>
              <a:p>
                <a:endParaRPr lang="en-US" dirty="0"/>
              </a:p>
              <a:p>
                <a:r>
                  <a:rPr lang="en-US" sz="2000" dirty="0"/>
                  <a:t>Factorization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altLang="zh-CN" dirty="0"/>
                  <a:t>Variation method:</a:t>
                </a:r>
              </a:p>
              <a:p>
                <a:r>
                  <a:rPr lang="en-US" altLang="zh-SG" sz="2000" dirty="0"/>
                  <a:t>Generalized eigenvalue problem (GEVP)</a:t>
                </a:r>
                <a:br>
                  <a:rPr lang="en-US" altLang="zh-SG" sz="2000" dirty="0"/>
                </a:br>
                <a14:m>
                  <m:oMath xmlns:m="http://schemas.openxmlformats.org/officeDocument/2006/math">
                    <m:r>
                      <a:rPr lang="en-US" altLang="zh-SG" sz="20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SG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altLang="zh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SG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altLang="zh-SG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altLang="zh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SG" sz="20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SG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SG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SG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SG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altLang="zh-SG" dirty="0"/>
              </a:p>
              <a:p>
                <a:r>
                  <a:rPr lang="en-US" altLang="zh-SG" sz="2000" dirty="0"/>
                  <a:t>Principal correlators</a:t>
                </a:r>
                <a:br>
                  <a:rPr lang="en-US" altLang="zh-SG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altLang="zh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SG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SG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SG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SG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SG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SG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SG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d>
                          <m:dPr>
                            <m:ctrlPr>
                              <a:rPr lang="en-US" altLang="zh-SG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SG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SG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SG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SG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SG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altLang="zh-SG" sz="2000" i="1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altLang="zh-SG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SG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SG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SG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SG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SG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SG" alt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SG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SG" sz="20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ctrlPr>
                              <a:rPr lang="en-US" altLang="zh-SG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SG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SG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SG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SG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SG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altLang="zh-SG" sz="20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br>
                  <a:rPr lang="en-US" altLang="zh-SG" sz="2400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081E5-89DC-C858-6C45-9A4238CAFF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0506"/>
                <a:ext cx="10515600" cy="5626457"/>
              </a:xfrm>
              <a:blipFill>
                <a:blip r:embed="rId2"/>
                <a:stretch>
                  <a:fillRect l="-1043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9C724B4-5D04-21D4-6C69-68009CE37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48" y="1492892"/>
            <a:ext cx="4615507" cy="576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0A5293-FA2A-8DAD-51C8-CE3AEFB51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63298"/>
            <a:ext cx="4520660" cy="63553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9D9E010-A21E-1CC7-8C46-473CF539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5295" y="6592079"/>
            <a:ext cx="626704" cy="265922"/>
          </a:xfrm>
        </p:spPr>
        <p:txBody>
          <a:bodyPr/>
          <a:lstStyle/>
          <a:p>
            <a:r>
              <a:rPr lang="en-US" dirty="0"/>
              <a:t>6/15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70E88A-173D-82CE-A173-AFAF0B63A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348" y="2278639"/>
            <a:ext cx="5222608" cy="392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06B340-61DB-9890-6D08-F940715C6A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104" y="2257794"/>
            <a:ext cx="2442711" cy="4345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B033D-9078-BDBF-88E4-F7DE4F80B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348" y="2851354"/>
            <a:ext cx="4993677" cy="554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FB79B6-A77E-EC45-7206-BE4D276339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8688" y="2774179"/>
            <a:ext cx="4520660" cy="379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2A0F33-FC8A-7875-213B-6DD94F7A5E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7018" y="3143511"/>
            <a:ext cx="2804614" cy="3388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6E4214-ADBB-8022-2167-40A419ABAE5B}"/>
              </a:ext>
            </a:extLst>
          </p:cNvPr>
          <p:cNvSpPr txBox="1"/>
          <p:nvPr/>
        </p:nvSpPr>
        <p:spPr>
          <a:xfrm>
            <a:off x="6214433" y="3143511"/>
            <a:ext cx="154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SG" dirty="0"/>
              <a:t>Perambulators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C9168-C621-76AF-64C4-E6D276678EEB}"/>
              </a:ext>
            </a:extLst>
          </p:cNvPr>
          <p:cNvSpPr txBox="1"/>
          <p:nvPr/>
        </p:nvSpPr>
        <p:spPr>
          <a:xfrm>
            <a:off x="6214433" y="2765149"/>
            <a:ext cx="154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SG" dirty="0"/>
              <a:t>Elementals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6F0393-CF15-CBD2-59D1-707AE532DCBF}"/>
              </a:ext>
            </a:extLst>
          </p:cNvPr>
          <p:cNvSpPr txBox="1"/>
          <p:nvPr/>
        </p:nvSpPr>
        <p:spPr>
          <a:xfrm>
            <a:off x="5554434" y="3603651"/>
            <a:ext cx="6637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SG" dirty="0">
                <a:solidFill>
                  <a:schemeClr val="bg1">
                    <a:lumMod val="50000"/>
                  </a:schemeClr>
                </a:solidFill>
              </a:rPr>
              <a:t>M. </a:t>
            </a:r>
            <a:r>
              <a:rPr lang="fr-FR" altLang="zh-SG" dirty="0" err="1">
                <a:solidFill>
                  <a:schemeClr val="bg1">
                    <a:lumMod val="50000"/>
                  </a:schemeClr>
                </a:solidFill>
              </a:rPr>
              <a:t>Peardon</a:t>
            </a:r>
            <a:r>
              <a:rPr lang="fr-FR" altLang="zh-SG" dirty="0">
                <a:solidFill>
                  <a:schemeClr val="bg1">
                    <a:lumMod val="50000"/>
                  </a:schemeClr>
                </a:solidFill>
              </a:rPr>
              <a:t> et al. [Hadron Spectrum], Phys. </a:t>
            </a:r>
            <a:r>
              <a:rPr lang="fr-FR" altLang="zh-SG" dirty="0" err="1">
                <a:solidFill>
                  <a:schemeClr val="bg1">
                    <a:lumMod val="50000"/>
                  </a:schemeClr>
                </a:solidFill>
              </a:rPr>
              <a:t>Rev</a:t>
            </a:r>
            <a:r>
              <a:rPr lang="fr-FR" altLang="zh-SG" dirty="0">
                <a:solidFill>
                  <a:schemeClr val="bg1">
                    <a:lumMod val="50000"/>
                  </a:schemeClr>
                </a:solidFill>
              </a:rPr>
              <a:t>. D 80, 054506 (2009)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7FC52-BE38-EEE5-5DCE-1CC97C7ACE3E}"/>
              </a:ext>
            </a:extLst>
          </p:cNvPr>
          <p:cNvSpPr txBox="1"/>
          <p:nvPr/>
        </p:nvSpPr>
        <p:spPr>
          <a:xfrm>
            <a:off x="3823159" y="5947273"/>
            <a:ext cx="8306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SG" dirty="0">
                <a:solidFill>
                  <a:schemeClr val="bg1">
                    <a:lumMod val="50000"/>
                  </a:schemeClr>
                </a:solidFill>
              </a:rPr>
              <a:t>J. J. Dudek, R. G. Edwards, N. Mathur, and D. G. Richards, Phys. Rev. D 77, 034501 (2008)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0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04D-722D-073C-8227-78948BBE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 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8A3F7B-FDB1-83D5-5B38-B4D6F1E897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Isospin symmetry:   SU(2) group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1/2,1/2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SG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"/>
                        <m:ctrlPr>
                          <a:rPr lang="en-US" altLang="zh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SG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SG" sz="2000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  <m:r>
                              <a:rPr lang="en-US" altLang="zh-SG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SG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SG" sz="2000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</m:d>
                      </m:e>
                    </m:d>
                    <m:r>
                      <a:rPr lang="en-US" altLang="zh-SG" sz="2000" b="0" i="1" smtClean="0">
                        <a:latin typeface="Cambria Math" panose="02040503050406030204" pitchFamily="18" charset="0"/>
                      </a:rPr>
                      <m:t>      </m:t>
                    </m:r>
                    <m:d>
                      <m:dPr>
                        <m:begChr m:val="|"/>
                        <m:endChr m:val=""/>
                        <m:ctrlPr>
                          <a:rPr lang="en-US" altLang="zh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SG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SG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SG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SG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altLang="zh-SG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S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SG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SG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SG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SG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SG" sz="2000" b="0" i="1" smtClean="0">
                        <a:latin typeface="Cambria Math" panose="02040503050406030204" pitchFamily="18" charset="0"/>
                      </a:rPr>
                      <m:t>𝑝𝑛</m:t>
                    </m:r>
                    <m:r>
                      <a:rPr lang="en-US" altLang="zh-SG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SG" sz="2000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altLang="zh-SG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altLang="zh-CN" dirty="0"/>
                  <a:t>Angular momentum &amp; </a:t>
                </a:r>
                <a:r>
                  <a:rPr lang="en-US" dirty="0"/>
                  <a:t>Lattice irreducible representation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8A3F7B-FDB1-83D5-5B38-B4D6F1E897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BFA3324-CD1E-BDDB-BDD9-E1202261A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34696"/>
            <a:ext cx="3757127" cy="271812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C007D6-4DC4-0D08-23F8-0E3989880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540762"/>
              </p:ext>
            </p:extLst>
          </p:nvPr>
        </p:nvGraphicFramePr>
        <p:xfrm>
          <a:off x="4772608" y="3934697"/>
          <a:ext cx="2785188" cy="242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396">
                  <a:extLst>
                    <a:ext uri="{9D8B030D-6E8A-4147-A177-3AD203B41FA5}">
                      <a16:colId xmlns:a16="http://schemas.microsoft.com/office/drawing/2014/main" val="3115339397"/>
                    </a:ext>
                  </a:extLst>
                </a:gridCol>
                <a:gridCol w="928396">
                  <a:extLst>
                    <a:ext uri="{9D8B030D-6E8A-4147-A177-3AD203B41FA5}">
                      <a16:colId xmlns:a16="http://schemas.microsoft.com/office/drawing/2014/main" val="2812877888"/>
                    </a:ext>
                  </a:extLst>
                </a:gridCol>
                <a:gridCol w="928396">
                  <a:extLst>
                    <a:ext uri="{9D8B030D-6E8A-4147-A177-3AD203B41FA5}">
                      <a16:colId xmlns:a16="http://schemas.microsoft.com/office/drawing/2014/main" val="589705534"/>
                    </a:ext>
                  </a:extLst>
                </a:gridCol>
              </a:tblGrid>
              <a:tr h="484823">
                <a:tc>
                  <a:txBody>
                    <a:bodyPr/>
                    <a:lstStyle/>
                    <a:p>
                      <a:r>
                        <a:rPr lang="en-US" dirty="0"/>
                        <a:t>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irrep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867034"/>
                  </a:ext>
                </a:extLst>
              </a:tr>
              <a:tr h="484823">
                <a:tc>
                  <a:txBody>
                    <a:bodyPr/>
                    <a:lstStyle/>
                    <a:p>
                      <a:r>
                        <a:rPr lang="en-US" baseline="30000" dirty="0"/>
                        <a:t>3</a:t>
                      </a:r>
                      <a:r>
                        <a:rPr lang="en-US" dirty="0"/>
                        <a:t>S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284395"/>
                  </a:ext>
                </a:extLst>
              </a:tr>
              <a:tr h="484823">
                <a:tc>
                  <a:txBody>
                    <a:bodyPr/>
                    <a:lstStyle/>
                    <a:p>
                      <a:r>
                        <a:rPr lang="en-US" altLang="zh-SG" baseline="30000" dirty="0"/>
                        <a:t>3</a:t>
                      </a:r>
                      <a:r>
                        <a:rPr lang="en-US" altLang="zh-SG" dirty="0"/>
                        <a:t>S</a:t>
                      </a:r>
                      <a:r>
                        <a:rPr lang="en-US" altLang="zh-SG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394185"/>
                  </a:ext>
                </a:extLst>
              </a:tr>
              <a:tr h="484823">
                <a:tc>
                  <a:txBody>
                    <a:bodyPr/>
                    <a:lstStyle/>
                    <a:p>
                      <a:r>
                        <a:rPr lang="en-US" altLang="zh-SG" baseline="30000" dirty="0"/>
                        <a:t>1</a:t>
                      </a:r>
                      <a:r>
                        <a:rPr lang="en-US" altLang="zh-SG" dirty="0"/>
                        <a:t>S</a:t>
                      </a:r>
                      <a:r>
                        <a:rPr lang="en-US" altLang="zh-SG" baseline="-25000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A1+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841200"/>
                  </a:ext>
                </a:extLst>
              </a:tr>
              <a:tr h="484823">
                <a:tc>
                  <a:txBody>
                    <a:bodyPr/>
                    <a:lstStyle/>
                    <a:p>
                      <a:r>
                        <a:rPr lang="en-US" altLang="zh-SG" baseline="30000" dirty="0"/>
                        <a:t>1</a:t>
                      </a:r>
                      <a:r>
                        <a:rPr lang="en-US" altLang="zh-SG" dirty="0"/>
                        <a:t>S</a:t>
                      </a:r>
                      <a:r>
                        <a:rPr lang="en-US" altLang="zh-SG" baseline="-25000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7870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676BD3-32F3-B934-5779-303274203F21}"/>
              </a:ext>
            </a:extLst>
          </p:cNvPr>
          <p:cNvSpPr txBox="1"/>
          <p:nvPr/>
        </p:nvSpPr>
        <p:spPr>
          <a:xfrm>
            <a:off x="8565503" y="5356840"/>
            <a:ext cx="2876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SG" dirty="0" err="1">
                <a:solidFill>
                  <a:schemeClr val="bg1">
                    <a:lumMod val="50000"/>
                  </a:schemeClr>
                </a:solidFill>
              </a:rPr>
              <a:t>Haobo</a:t>
            </a:r>
            <a:r>
              <a:rPr lang="fr-FR" altLang="zh-SG" dirty="0">
                <a:solidFill>
                  <a:schemeClr val="bg1">
                    <a:lumMod val="50000"/>
                  </a:schemeClr>
                </a:solidFill>
              </a:rPr>
              <a:t> Yan et al. JHEP (2025), </a:t>
            </a:r>
            <a:br>
              <a:rPr lang="fr-FR" altLang="zh-SG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altLang="zh-SG" dirty="0">
                <a:solidFill>
                  <a:schemeClr val="bg1">
                    <a:lumMod val="50000"/>
                  </a:schemeClr>
                </a:solidFill>
              </a:rPr>
              <a:t>arXiv:2507.16070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1B428-E8F9-46EA-A5A6-1FB17CDEF412}"/>
              </a:ext>
            </a:extLst>
          </p:cNvPr>
          <p:cNvSpPr txBox="1"/>
          <p:nvPr/>
        </p:nvSpPr>
        <p:spPr>
          <a:xfrm>
            <a:off x="8604963" y="4852571"/>
            <a:ext cx="1701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SG" b="1" dirty="0" err="1"/>
              <a:t>OpTion</a:t>
            </a:r>
            <a:r>
              <a:rPr lang="en-US" altLang="zh-SG" b="1" dirty="0"/>
              <a:t> package</a:t>
            </a:r>
            <a:endParaRPr lang="en-US" b="1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CFF6D9-E0A4-D134-1CD9-D67BDBFF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5295" y="6592079"/>
            <a:ext cx="626704" cy="265922"/>
          </a:xfrm>
        </p:spPr>
        <p:txBody>
          <a:bodyPr/>
          <a:lstStyle/>
          <a:p>
            <a:r>
              <a:rPr lang="en-US" dirty="0"/>
              <a:t>7/15</a:t>
            </a:r>
          </a:p>
        </p:txBody>
      </p:sp>
    </p:spTree>
    <p:extLst>
      <p:ext uri="{BB962C8B-B14F-4D97-AF65-F5344CB8AC3E}">
        <p14:creationId xmlns:p14="http://schemas.microsoft.com/office/powerpoint/2010/main" val="313043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ABDE-60F6-AE02-B22B-287F9AF8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Finite volume spectrum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369A8C-334B-1C59-624A-5B467F6F4010}"/>
                  </a:ext>
                </a:extLst>
              </p:cNvPr>
              <p:cNvSpPr txBox="1"/>
              <p:nvPr/>
            </p:nvSpPr>
            <p:spPr>
              <a:xfrm>
                <a:off x="838200" y="1539364"/>
                <a:ext cx="2839880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SG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SG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SG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SG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SG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SG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SG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SG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369A8C-334B-1C59-624A-5B467F6F4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39364"/>
                <a:ext cx="2839880" cy="5732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2A53F5-64B1-63C6-EC28-3EE9F705E262}"/>
                  </a:ext>
                </a:extLst>
              </p:cNvPr>
              <p:cNvSpPr txBox="1"/>
              <p:nvPr/>
            </p:nvSpPr>
            <p:spPr>
              <a:xfrm>
                <a:off x="4177017" y="1475211"/>
                <a:ext cx="1535082" cy="7015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SG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SG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SG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SG" i="1">
                                      <a:latin typeface="Cambria Math" panose="02040503050406030204" pitchFamily="18" charset="0"/>
                                    </a:rPr>
                                    <m:t>𝐿𝑎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2A53F5-64B1-63C6-EC28-3EE9F705E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017" y="1475211"/>
                <a:ext cx="1535082" cy="701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B37EF11-5D1B-6C81-43C7-0983C1FA7015}"/>
              </a:ext>
            </a:extLst>
          </p:cNvPr>
          <p:cNvSpPr txBox="1"/>
          <p:nvPr/>
        </p:nvSpPr>
        <p:spPr>
          <a:xfrm>
            <a:off x="0" y="383954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/>
              <a:t>3</a:t>
            </a:r>
            <a:r>
              <a:rPr lang="en-US" b="1" dirty="0"/>
              <a:t>S</a:t>
            </a:r>
            <a:r>
              <a:rPr lang="en-US" b="1" baseline="-250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1DBB5D-5548-7DD3-57D0-0567682BFB92}"/>
              </a:ext>
            </a:extLst>
          </p:cNvPr>
          <p:cNvSpPr txBox="1"/>
          <p:nvPr/>
        </p:nvSpPr>
        <p:spPr>
          <a:xfrm>
            <a:off x="5872221" y="383954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/>
              <a:t>1</a:t>
            </a:r>
            <a:r>
              <a:rPr lang="en-US" b="1" dirty="0"/>
              <a:t>S</a:t>
            </a:r>
            <a:r>
              <a:rPr lang="en-US" b="1" baseline="-250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CF346B-FBCA-A907-4AAC-EAC8D33BEED3}"/>
                  </a:ext>
                </a:extLst>
              </p:cNvPr>
              <p:cNvSpPr txBox="1"/>
              <p:nvPr/>
            </p:nvSpPr>
            <p:spPr>
              <a:xfrm>
                <a:off x="6211036" y="1646700"/>
                <a:ext cx="1757341" cy="3585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CF346B-FBCA-A907-4AAC-EAC8D33BE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36" y="1646700"/>
                <a:ext cx="1757341" cy="358560"/>
              </a:xfrm>
              <a:prstGeom prst="rect">
                <a:avLst/>
              </a:prstGeom>
              <a:blipFill>
                <a:blip r:embed="rId4"/>
                <a:stretch>
                  <a:fillRect l="-1736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D28828-2DA1-F1C6-831C-7C0C59CBB174}"/>
                  </a:ext>
                </a:extLst>
              </p:cNvPr>
              <p:cNvSpPr txBox="1"/>
              <p:nvPr/>
            </p:nvSpPr>
            <p:spPr>
              <a:xfrm>
                <a:off x="985420" y="2296919"/>
                <a:ext cx="14607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SG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SG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0,0,0)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D28828-2DA1-F1C6-831C-7C0C59CBB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20" y="2296919"/>
                <a:ext cx="1460794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C5DABA8-46BC-5526-498E-12EFFE320395}"/>
                  </a:ext>
                </a:extLst>
              </p:cNvPr>
              <p:cNvSpPr txBox="1"/>
              <p:nvPr/>
            </p:nvSpPr>
            <p:spPr>
              <a:xfrm>
                <a:off x="7044253" y="2296919"/>
                <a:ext cx="14607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SG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SG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0,0,0)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C5DABA8-46BC-5526-498E-12EFFE32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253" y="2296919"/>
                <a:ext cx="146079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7AC6E3-F4ED-7AE0-CF5A-9E5F2F21897B}"/>
                  </a:ext>
                </a:extLst>
              </p:cNvPr>
              <p:cNvSpPr txBox="1"/>
              <p:nvPr/>
            </p:nvSpPr>
            <p:spPr>
              <a:xfrm>
                <a:off x="11542151" y="2867046"/>
                <a:ext cx="6240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NN</a:t>
                </a:r>
                <a14:m>
                  <m:oMath xmlns:m="http://schemas.openxmlformats.org/officeDocument/2006/math">
                    <m:r>
                      <a:rPr lang="it-IT" altLang="zh-SG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7AC6E3-F4ED-7AE0-CF5A-9E5F2F218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2151" y="2867046"/>
                <a:ext cx="624017" cy="369332"/>
              </a:xfrm>
              <a:prstGeom prst="rect">
                <a:avLst/>
              </a:prstGeom>
              <a:blipFill>
                <a:blip r:embed="rId11"/>
                <a:stretch>
                  <a:fillRect l="-77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7346EDE-7133-A8CC-E76F-6B08573B21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328" y="2666251"/>
            <a:ext cx="2514982" cy="3952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B42370-84D3-97BA-3834-43E504FCFD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1460" y="2611491"/>
            <a:ext cx="2525854" cy="4057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92080A-50CC-9913-958B-DD9BE1C630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84789" y="2661281"/>
            <a:ext cx="2476024" cy="39521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5324AD-4387-31EF-2B01-8F2C51284CC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16298" y="2622011"/>
            <a:ext cx="2525853" cy="4064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911C5B-2ED3-4124-B8CC-29BC8BA4A42E}"/>
                  </a:ext>
                </a:extLst>
              </p:cNvPr>
              <p:cNvSpPr txBox="1"/>
              <p:nvPr/>
            </p:nvSpPr>
            <p:spPr>
              <a:xfrm>
                <a:off x="9785889" y="2175219"/>
                <a:ext cx="1617412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SG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SG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0,0,1)</m:t>
                      </m:r>
                      <m:f>
                        <m:fPr>
                          <m:ctrlPr>
                            <a:rPr lang="en-US" altLang="zh-SG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SG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𝐿𝑎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911C5B-2ED3-4124-B8CC-29BC8BA4A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889" y="2175219"/>
                <a:ext cx="1617412" cy="6127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FF4487-3D54-01DD-C8AA-19C4600A36CC}"/>
                  </a:ext>
                </a:extLst>
              </p:cNvPr>
              <p:cNvSpPr txBox="1"/>
              <p:nvPr/>
            </p:nvSpPr>
            <p:spPr>
              <a:xfrm>
                <a:off x="3708550" y="2175219"/>
                <a:ext cx="1617412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SG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SG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0,0,1)</m:t>
                      </m:r>
                      <m:f>
                        <m:fPr>
                          <m:ctrlPr>
                            <a:rPr lang="en-US" altLang="zh-SG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SG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SG" i="1">
                              <a:latin typeface="Cambria Math" panose="02040503050406030204" pitchFamily="18" charset="0"/>
                            </a:rPr>
                            <m:t>𝐿𝑎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FF4487-3D54-01DD-C8AA-19C4600A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550" y="2175219"/>
                <a:ext cx="1617412" cy="6127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C2A68E1-78FA-3795-B116-8F8A924E8160}"/>
              </a:ext>
            </a:extLst>
          </p:cNvPr>
          <p:cNvSpPr txBox="1"/>
          <p:nvPr/>
        </p:nvSpPr>
        <p:spPr>
          <a:xfrm>
            <a:off x="11542151" y="579069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lhc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621B0F4-9E07-CC2D-F5F1-7BB68B3C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5295" y="6592079"/>
            <a:ext cx="626704" cy="265922"/>
          </a:xfrm>
        </p:spPr>
        <p:txBody>
          <a:bodyPr/>
          <a:lstStyle/>
          <a:p>
            <a:r>
              <a:rPr lang="en-US" dirty="0"/>
              <a:t>8/15</a:t>
            </a:r>
          </a:p>
        </p:txBody>
      </p:sp>
    </p:spTree>
    <p:extLst>
      <p:ext uri="{BB962C8B-B14F-4D97-AF65-F5344CB8AC3E}">
        <p14:creationId xmlns:p14="http://schemas.microsoft.com/office/powerpoint/2010/main" val="360908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9149-8B3C-77D8-0C6E-B0532F1A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K-matrix parameterization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DB4A1-C1C7-3334-7B09-2A03FF6BF0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339874" cy="4351338"/>
              </a:xfrm>
            </p:spPr>
            <p:txBody>
              <a:bodyPr/>
              <a:lstStyle/>
              <a:p>
                <a:r>
                  <a:rPr lang="en-US" dirty="0"/>
                  <a:t>Conservation of probability  -&gt;  Unitary scattering S-matrix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SG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SG" sz="2000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altLang="zh-SG" sz="2000" i="1">
                        <a:latin typeface="Cambria Math" panose="02040503050406030204" pitchFamily="18" charset="0"/>
                      </a:rPr>
                      <m:t>𝑖𝑇</m:t>
                    </m:r>
                    <m:r>
                      <a:rPr lang="en-US" altLang="zh-SG" sz="2000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sSub>
                      <m:sSubPr>
                        <m:ctrlPr>
                          <a:rPr lang="en-US" altLang="zh-SG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SG" sz="2000">
                            <a:latin typeface="Cambria Math" panose="02040503050406030204" pitchFamily="18" charset="0"/>
                          </a:rPr>
                          <m:t>Im</m:t>
                        </m:r>
                        <m:d>
                          <m:dPr>
                            <m:ctrlPr>
                              <a:rPr lang="en-US" altLang="zh-SG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SG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SG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SG" sz="20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altLang="zh-SG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SG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SG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SG" sz="2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SG" sz="200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altLang="zh-SG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SG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altLang="zh-SG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SG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SG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SG" sz="20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SG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SG" alt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altLang="zh-SG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SG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altLang="zh-SG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SG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SG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SG" alt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SG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sty m:val="p"/>
                      </m:rPr>
                      <a:rPr lang="el-GR" altLang="zh-SG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SG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SG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SG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SG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cm</m:t>
                            </m:r>
                            <m:r>
                              <a:rPr lang="en-US" altLang="zh-SG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SG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SG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SG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SG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SG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SG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thr</m:t>
                            </m:r>
                            <m:r>
                              <a:rPr lang="en-US" altLang="zh-SG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sup>
                        </m:sSubSup>
                      </m:e>
                    </m:d>
                    <m:r>
                      <a:rPr lang="en-US" altLang="zh-SG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</m:t>
                    </m:r>
                    <m:sSub>
                      <m:sSubPr>
                        <m:ctrlPr>
                          <a:rPr lang="en-US" altLang="zh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SG" alt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SG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SG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S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SG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SG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SG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altLang="zh-SG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zh-SG" alt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SG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SG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SG" sz="2000">
                                <a:latin typeface="Cambria Math" panose="02040503050406030204" pitchFamily="18" charset="0"/>
                              </a:rPr>
                              <m:t>cm</m:t>
                            </m:r>
                          </m:sub>
                        </m:sSub>
                      </m:den>
                    </m:f>
                  </m:oMath>
                </a14:m>
                <a:endParaRPr lang="en-US" altLang="zh-SG" sz="2000" dirty="0"/>
              </a:p>
              <a:p>
                <a:endParaRPr lang="en-US" altLang="zh-SG" sz="2400" dirty="0"/>
              </a:p>
              <a:p>
                <a:r>
                  <a:rPr lang="en-US" altLang="zh-SG" dirty="0"/>
                  <a:t>Analytic continuation and K-matrix parameterization</a:t>
                </a:r>
                <a:br>
                  <a:rPr lang="en-US" altLang="zh-SG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SG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SG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SG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SG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altLang="zh-SG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altLang="zh-SG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SG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altLang="zh-SG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SG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SG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SG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SG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SG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SG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SG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altLang="zh-SG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altLang="zh-SG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SG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altLang="zh-SG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SG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SG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SG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SG" sz="24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zh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SG" alt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altLang="zh-SG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SG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altLang="zh-SG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SG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SG" altLang="en-US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SG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Polynomials of s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dirty="0"/>
                </a:br>
                <a:r>
                  <a:rPr lang="en-US" dirty="0"/>
                  <a:t>s-wave elastic scattering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DB4A1-C1C7-3334-7B09-2A03FF6BF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339874" cy="4351338"/>
              </a:xfrm>
              <a:blipFill>
                <a:blip r:embed="rId2"/>
                <a:stretch>
                  <a:fillRect l="-106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09651-395B-C141-4BE3-D43E0F96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5295" y="6592079"/>
            <a:ext cx="626704" cy="265922"/>
          </a:xfrm>
        </p:spPr>
        <p:txBody>
          <a:bodyPr/>
          <a:lstStyle/>
          <a:p>
            <a:r>
              <a:rPr lang="en-US" dirty="0"/>
              <a:t>9/15</a:t>
            </a:r>
          </a:p>
        </p:txBody>
      </p:sp>
    </p:spTree>
    <p:extLst>
      <p:ext uri="{BB962C8B-B14F-4D97-AF65-F5344CB8AC3E}">
        <p14:creationId xmlns:p14="http://schemas.microsoft.com/office/powerpoint/2010/main" val="4256430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936</Words>
  <Application>Microsoft Office PowerPoint</Application>
  <PresentationFormat>Widescreen</PresentationFormat>
  <Paragraphs>186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CMBX9</vt:lpstr>
      <vt:lpstr>CMR8</vt:lpstr>
      <vt:lpstr>CMR9</vt:lpstr>
      <vt:lpstr>Arial</vt:lpstr>
      <vt:lpstr>Calibri</vt:lpstr>
      <vt:lpstr>Calibri Light</vt:lpstr>
      <vt:lpstr>Cambria Math</vt:lpstr>
      <vt:lpstr>Office Theme</vt:lpstr>
      <vt:lpstr>Two Nucleon Systems at m_π~292 MeV from lattice QCD</vt:lpstr>
      <vt:lpstr>Motivation</vt:lpstr>
      <vt:lpstr>Generalized Lϋscher formula</vt:lpstr>
      <vt:lpstr>Outline</vt:lpstr>
      <vt:lpstr>Lattice setup</vt:lpstr>
      <vt:lpstr>PowerPoint Presentation</vt:lpstr>
      <vt:lpstr>Hadron operator</vt:lpstr>
      <vt:lpstr>Finite volume spectrum</vt:lpstr>
      <vt:lpstr>K-matrix parameterization</vt:lpstr>
      <vt:lpstr>Solve Lϋscher formula</vt:lpstr>
      <vt:lpstr>Solve Lϋscher formula</vt:lpstr>
      <vt:lpstr>Fitting details</vt:lpstr>
      <vt:lpstr>Pole singularity</vt:lpstr>
      <vt:lpstr>Bootstrap</vt:lpstr>
      <vt:lpstr>Summary</vt:lpstr>
      <vt:lpstr>backup</vt:lpstr>
      <vt:lpstr>Bootstrap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Kyon Z</dc:creator>
  <cp:lastModifiedBy>Kyon Z</cp:lastModifiedBy>
  <cp:revision>197</cp:revision>
  <dcterms:created xsi:type="dcterms:W3CDTF">2025-10-03T13:14:44Z</dcterms:created>
  <dcterms:modified xsi:type="dcterms:W3CDTF">2025-10-09T15:09:37Z</dcterms:modified>
</cp:coreProperties>
</file>