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534"/>
  </p:normalViewPr>
  <p:slideViewPr>
    <p:cSldViewPr snapToGrid="0" snapToObjects="1">
      <p:cViewPr varScale="1">
        <p:scale>
          <a:sx n="108" d="100"/>
          <a:sy n="108" d="100"/>
        </p:scale>
        <p:origin x="16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40381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4054320"/>
            <a:ext cx="40381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197028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526480" y="1905120"/>
            <a:ext cx="197028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200" y="4054320"/>
            <a:ext cx="197028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2526480" y="4054320"/>
            <a:ext cx="197028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129996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1822680" y="1905120"/>
            <a:ext cx="129996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3187800" y="1905120"/>
            <a:ext cx="129996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57200" y="4054320"/>
            <a:ext cx="129996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1822680" y="4054320"/>
            <a:ext cx="129996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3187800" y="4054320"/>
            <a:ext cx="129996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905120"/>
            <a:ext cx="4038120" cy="411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403812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197028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2526480" y="1905120"/>
            <a:ext cx="197028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91960"/>
            <a:ext cx="8229240" cy="641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197028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2526480" y="1905120"/>
            <a:ext cx="197028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57200" y="4054320"/>
            <a:ext cx="197028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1970280" cy="411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2526480" y="1905120"/>
            <a:ext cx="197028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2526480" y="4054320"/>
            <a:ext cx="197028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197028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2526480" y="1905120"/>
            <a:ext cx="197028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4054320"/>
            <a:ext cx="4038120" cy="1962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/>
        </p:nvSpPr>
        <p:spPr>
          <a:xfrm>
            <a:off x="7620120" y="6632640"/>
            <a:ext cx="1523520" cy="2257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4280" rIns="90360" bIns="44280">
            <a:spAutoFit/>
          </a:bodyPr>
          <a:lstStyle/>
          <a:p>
            <a:pPr marL="285840" indent="-285480">
              <a:lnSpc>
                <a:spcPct val="90000"/>
              </a:lnSpc>
              <a:spcBef>
                <a:spcPts val="300"/>
              </a:spcBef>
              <a:tabLst>
                <a:tab pos="0" algn="l"/>
              </a:tabLst>
            </a:pPr>
            <a:r>
              <a:rPr lang="en-US" sz="1000" b="0" strike="noStrike" spc="-1">
                <a:solidFill>
                  <a:srgbClr val="FFFF66"/>
                </a:solidFill>
                <a:latin typeface="Arial"/>
              </a:rPr>
              <a:t> page </a:t>
            </a:r>
            <a:fld id="{BC06816E-EA17-4CCE-B7C8-066162384BC1}" type="slidenum">
              <a:rPr lang="en-US" sz="1000" b="0" strike="noStrike" spc="-1">
                <a:solidFill>
                  <a:srgbClr val="FFFF66"/>
                </a:solidFill>
                <a:latin typeface="Arial"/>
              </a:rPr>
              <a:t>‹#›</a:t>
            </a:fld>
            <a:endParaRPr lang="en-US" sz="10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457200" y="291960"/>
            <a:ext cx="8229240" cy="13838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FFFFFF"/>
                </a:solidFill>
                <a:latin typeface="Tahoma"/>
              </a:rPr>
              <a:t>Click to edit Master title style</a:t>
            </a:r>
            <a:endParaRPr lang="en-US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905120"/>
            <a:ext cx="4038120" cy="4114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FFCC00"/>
              </a:buClr>
              <a:buSzPct val="120000"/>
              <a:buFont typeface="Symbol" charset="2"/>
              <a:buChar char=""/>
            </a:pPr>
            <a:r>
              <a:rPr lang="en-US" sz="3200" b="0" strike="noStrike" spc="-1">
                <a:solidFill>
                  <a:srgbClr val="FFFFFF"/>
                </a:solidFill>
                <a:latin typeface="Tahoma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FFFFFF"/>
              </a:buClr>
              <a:buFont typeface="Tahoma"/>
              <a:buChar char="–"/>
            </a:pPr>
            <a:r>
              <a:rPr lang="en-US" sz="2800" b="0" strike="noStrike" spc="-1">
                <a:solidFill>
                  <a:srgbClr val="FFFFFF"/>
                </a:solidFill>
                <a:latin typeface="Tahoma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FFCC00"/>
              </a:buClr>
              <a:buSzPct val="120000"/>
              <a:buFont typeface="Symbol" charset="2"/>
              <a:buChar char=""/>
            </a:pPr>
            <a:r>
              <a:rPr lang="en-US" sz="2400" b="0" strike="noStrike" spc="-1">
                <a:solidFill>
                  <a:srgbClr val="FFFFFF"/>
                </a:solidFill>
                <a:latin typeface="Tahoma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Tahoma"/>
              <a:buChar char="–"/>
            </a:pPr>
            <a:r>
              <a:rPr lang="en-US" sz="2000" b="0" strike="noStrike" spc="-1">
                <a:solidFill>
                  <a:srgbClr val="FFFFFF"/>
                </a:solidFill>
                <a:latin typeface="Tahoma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SzPct val="80000"/>
              <a:buFont typeface="Wingdings" charset="2"/>
              <a:buChar char=""/>
            </a:pPr>
            <a:r>
              <a:rPr lang="en-US" sz="2000" b="0" strike="noStrike" spc="-1">
                <a:solidFill>
                  <a:srgbClr val="FFFFFF"/>
                </a:solidFill>
                <a:latin typeface="Tahoma"/>
              </a:rPr>
              <a:t>Fifth level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648320" y="1905120"/>
            <a:ext cx="4038120" cy="4114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FFCC00"/>
              </a:buClr>
              <a:buSzPct val="120000"/>
              <a:buFont typeface="Symbol" charset="2"/>
              <a:buChar char=""/>
            </a:pPr>
            <a:r>
              <a:rPr lang="en-US" sz="3200" b="0" strike="noStrike" spc="-1">
                <a:solidFill>
                  <a:srgbClr val="FFFFFF"/>
                </a:solidFill>
                <a:latin typeface="Tahoma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FFFFFF"/>
              </a:buClr>
              <a:buFont typeface="Tahoma"/>
              <a:buChar char="–"/>
            </a:pPr>
            <a:r>
              <a:rPr lang="en-US" sz="2800" b="0" strike="noStrike" spc="-1">
                <a:solidFill>
                  <a:srgbClr val="FFFFFF"/>
                </a:solidFill>
                <a:latin typeface="Tahoma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FFCC00"/>
              </a:buClr>
              <a:buSzPct val="120000"/>
              <a:buFont typeface="Symbol" charset="2"/>
              <a:buChar char=""/>
            </a:pPr>
            <a:r>
              <a:rPr lang="en-US" sz="2400" b="0" strike="noStrike" spc="-1">
                <a:solidFill>
                  <a:srgbClr val="FFFFFF"/>
                </a:solidFill>
                <a:latin typeface="Tahoma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Tahoma"/>
              <a:buChar char="–"/>
            </a:pPr>
            <a:r>
              <a:rPr lang="en-US" sz="2000" b="0" strike="noStrike" spc="-1">
                <a:solidFill>
                  <a:srgbClr val="FFFFFF"/>
                </a:solidFill>
                <a:latin typeface="Tahoma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SzPct val="80000"/>
              <a:buFont typeface="Wingdings" charset="2"/>
              <a:buChar char=""/>
            </a:pPr>
            <a:r>
              <a:rPr lang="en-US" sz="2000" b="0" strike="noStrike" spc="-1">
                <a:solidFill>
                  <a:srgbClr val="FFFFFF"/>
                </a:solidFill>
                <a:latin typeface="Tahoma"/>
              </a:rPr>
              <a:t>Fifth level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7010280" y="6248520"/>
            <a:ext cx="2133360" cy="47592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DB559A0E-4B5C-4B2F-9C62-86877A1815C1}" type="slidenum">
              <a:rPr lang="en-US" sz="1400" b="0" strike="noStrike" spc="-1">
                <a:solidFill>
                  <a:srgbClr val="FFFFFF"/>
                </a:solidFill>
                <a:latin typeface="Arial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86" name="TextShape 2"/>
              <p:cNvSpPr txBox="1"/>
              <p:nvPr/>
            </p:nvSpPr>
            <p:spPr>
              <a:xfrm>
                <a:off x="381600" y="1120089"/>
                <a:ext cx="7681745" cy="5091712"/>
              </a:xfrm>
              <a:prstGeom prst="rect">
                <a:avLst/>
              </a:prstGeom>
              <a:noFill/>
              <a:ln w="9360">
                <a:noFill/>
              </a:ln>
            </p:spPr>
            <p:txBody>
              <a:bodyPr>
                <a:noAutofit/>
              </a:bodyPr>
              <a:lstStyle/>
              <a:p>
                <a:pPr marL="343080" indent="-342720">
                  <a:lnSpc>
                    <a:spcPct val="100000"/>
                  </a:lnSpc>
                  <a:spcBef>
                    <a:spcPts val="561"/>
                  </a:spcBef>
                  <a:buClr>
                    <a:srgbClr val="FFCC00"/>
                  </a:buClr>
                  <a:buSzPct val="120000"/>
                  <a:buFont typeface="Symbol" charset="2"/>
                  <a:buChar char=""/>
                </a:pPr>
                <a14:m>
                  <m:oMath xmlns:m="http://schemas.openxmlformats.org/officeDocument/2006/math">
                    <m:r>
                      <a:rPr lang="en-US" sz="2800" b="0" i="1" strike="noStrike" spc="-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𝜋𝜋</m:t>
                    </m:r>
                  </m:oMath>
                </a14:m>
                <a:r>
                  <a:rPr lang="en-US" sz="2800" b="0" strike="noStrike" spc="-1" dirty="0">
                    <a:solidFill>
                      <a:srgbClr val="FFFFFF"/>
                    </a:solidFill>
                    <a:latin typeface="Tahoma"/>
                  </a:rPr>
                  <a:t> correlator</a:t>
                </a:r>
              </a:p>
              <a:p>
                <a:pPr marL="914760" lvl="1" indent="-457200">
                  <a:spcBef>
                    <a:spcPts val="561"/>
                  </a:spcBef>
                  <a:buClr>
                    <a:schemeClr val="accent2">
                      <a:lumMod val="20000"/>
                      <a:lumOff val="80000"/>
                    </a:schemeClr>
                  </a:buClr>
                  <a:buSzPct val="91000"/>
                  <a:buFont typeface="Wingdings" pitchFamily="2" charset="2"/>
                  <a:buChar char="Ø"/>
                </a:pPr>
                <a:endParaRPr lang="en-US" sz="2800" spc="-1" dirty="0">
                  <a:solidFill>
                    <a:srgbClr val="FFFFFF"/>
                  </a:solidFill>
                  <a:latin typeface="Tahoma"/>
                </a:endParaRPr>
              </a:p>
              <a:p>
                <a:pPr marL="914760" lvl="1" indent="-457200">
                  <a:spcBef>
                    <a:spcPts val="561"/>
                  </a:spcBef>
                  <a:buClr>
                    <a:schemeClr val="accent2">
                      <a:lumMod val="20000"/>
                      <a:lumOff val="80000"/>
                    </a:schemeClr>
                  </a:buClr>
                  <a:buSzPct val="91000"/>
                  <a:buFont typeface="Wingdings" pitchFamily="2" charset="2"/>
                  <a:buChar char="Ø"/>
                </a:pPr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Single annihilation</a:t>
                </a:r>
                <a:r>
                  <a:rPr lang="zh-CN" altLang="en-US" sz="2800" spc="-1" dirty="0">
                    <a:solidFill>
                      <a:srgbClr val="FFFFFF"/>
                    </a:solidFill>
                    <a:latin typeface="Tahoma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800" b="0" i="0" spc="-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zh-CN" altLang="en-US" sz="2800" i="1" spc="-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                 (connected insertion)</a:t>
                </a:r>
              </a:p>
              <a:p>
                <a:pPr marL="914760" lvl="1" indent="-457200">
                  <a:spcBef>
                    <a:spcPts val="561"/>
                  </a:spcBef>
                  <a:buClr>
                    <a:schemeClr val="accent2">
                      <a:lumMod val="20000"/>
                      <a:lumOff val="80000"/>
                    </a:schemeClr>
                  </a:buClr>
                  <a:buSzPct val="91000"/>
                  <a:buFont typeface="Wingdings" pitchFamily="2" charset="2"/>
                  <a:buChar char="Ø"/>
                </a:pPr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 Double</a:t>
                </a:r>
                <a:r>
                  <a:rPr lang="zh-CN" altLang="en-US" sz="2800" spc="-1" dirty="0">
                    <a:solidFill>
                      <a:srgbClr val="FFFFFF"/>
                    </a:solidFill>
                    <a:latin typeface="Tahoma"/>
                  </a:rPr>
                  <a:t> </a:t>
                </a:r>
                <a:r>
                  <a:rPr lang="en-US" altLang="zh-CN" sz="2800" spc="-1" dirty="0">
                    <a:solidFill>
                      <a:srgbClr val="FFFFFF"/>
                    </a:solidFill>
                    <a:latin typeface="Tahoma"/>
                  </a:rPr>
                  <a:t>annihilation  </a:t>
                </a:r>
                <a14:m>
                  <m:oMath xmlns:m="http://schemas.openxmlformats.org/officeDocument/2006/math">
                    <m:r>
                      <a:rPr lang="en-US" sz="2800" i="1" spc="-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endParaRPr lang="en-US" sz="2800" spc="-1" dirty="0">
                  <a:solidFill>
                    <a:srgbClr val="FFFFFF"/>
                  </a:solidFill>
                  <a:latin typeface="Tahoma"/>
                </a:endParaRPr>
              </a:p>
              <a:p>
                <a:pPr marL="360">
                  <a:lnSpc>
                    <a:spcPct val="100000"/>
                  </a:lnSpc>
                  <a:spcBef>
                    <a:spcPts val="561"/>
                  </a:spcBef>
                  <a:buClr>
                    <a:srgbClr val="FFCC00"/>
                  </a:buClr>
                  <a:buSzPct val="120000"/>
                </a:pPr>
                <a:r>
                  <a:rPr lang="en-US" sz="2800" b="0" strike="noStrike" spc="-1" dirty="0">
                    <a:solidFill>
                      <a:srgbClr val="FFFFFF"/>
                    </a:solidFill>
                    <a:latin typeface="Tahoma"/>
                  </a:rPr>
                  <a:t>         (disconnected insertion)</a:t>
                </a:r>
                <a:endParaRPr lang="en-US" sz="2800" spc="-1" dirty="0">
                  <a:solidFill>
                    <a:srgbClr val="FFFFFF"/>
                  </a:solidFill>
                  <a:latin typeface="Tahoma"/>
                </a:endParaRPr>
              </a:p>
              <a:p>
                <a:pPr marL="343080" indent="-342720">
                  <a:lnSpc>
                    <a:spcPct val="100000"/>
                  </a:lnSpc>
                  <a:spcBef>
                    <a:spcPts val="561"/>
                  </a:spcBef>
                  <a:buClr>
                    <a:srgbClr val="FFCC00"/>
                  </a:buClr>
                  <a:buSzPct val="120000"/>
                  <a:buFont typeface="Symbol" charset="2"/>
                  <a:buChar char=""/>
                </a:pPr>
                <a:endParaRPr lang="en-US" sz="2800" b="0" strike="noStrike" spc="-1" dirty="0">
                  <a:solidFill>
                    <a:srgbClr val="FFFFFF"/>
                  </a:solidFill>
                  <a:latin typeface="Tahoma"/>
                </a:endParaRPr>
              </a:p>
              <a:p>
                <a:pPr marL="343080" indent="-342720">
                  <a:lnSpc>
                    <a:spcPct val="100000"/>
                  </a:lnSpc>
                  <a:spcBef>
                    <a:spcPts val="561"/>
                  </a:spcBef>
                  <a:buClr>
                    <a:srgbClr val="FFCC00"/>
                  </a:buClr>
                  <a:buSzPct val="120000"/>
                  <a:buFont typeface="Symbol" charset="2"/>
                  <a:buChar char=""/>
                </a:pPr>
                <a:r>
                  <a:rPr lang="en-US" sz="2800" b="0" strike="noStrike" spc="-1" dirty="0">
                    <a:solidFill>
                      <a:srgbClr val="FFFFFF"/>
                    </a:solidFill>
                    <a:latin typeface="Tahoma"/>
                  </a:rPr>
                  <a:t>Link cluster theorem: partition function includes all </a:t>
                </a:r>
                <a:r>
                  <a:rPr lang="en-US" sz="2800" b="0" strike="noStrike" spc="-1" dirty="0" err="1">
                    <a:solidFill>
                      <a:srgbClr val="FFFFFF"/>
                    </a:solidFill>
                    <a:latin typeface="Tahoma"/>
                  </a:rPr>
                  <a:t>conneted</a:t>
                </a:r>
                <a:r>
                  <a:rPr lang="en-US" sz="2800" b="0" strike="noStrike" spc="-1" dirty="0">
                    <a:solidFill>
                      <a:srgbClr val="FFFFFF"/>
                    </a:solidFill>
                    <a:latin typeface="Tahoma"/>
                  </a:rPr>
                  <a:t> diagrams </a:t>
                </a:r>
              </a:p>
              <a:p>
                <a:pPr marL="360">
                  <a:spcBef>
                    <a:spcPts val="561"/>
                  </a:spcBef>
                  <a:buClr>
                    <a:srgbClr val="FFCC00"/>
                  </a:buClr>
                  <a:buSzPct val="120000"/>
                </a:pPr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          &lt;O</a:t>
                </a:r>
                <a:r>
                  <a:rPr lang="en-US" sz="2800" spc="-1" baseline="-25000" dirty="0">
                    <a:solidFill>
                      <a:srgbClr val="FFFFFF"/>
                    </a:solidFill>
                    <a:latin typeface="Tahoma"/>
                  </a:rPr>
                  <a:t>1</a:t>
                </a:r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O</a:t>
                </a:r>
                <a:r>
                  <a:rPr lang="en-US" sz="2800" spc="-1" baseline="-25000" dirty="0">
                    <a:solidFill>
                      <a:srgbClr val="FFFFFF"/>
                    </a:solidFill>
                    <a:latin typeface="Tahoma"/>
                  </a:rPr>
                  <a:t>2</a:t>
                </a:r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&gt;</a:t>
                </a:r>
                <a:r>
                  <a:rPr lang="en-US" sz="2800" spc="-1" baseline="-25000" dirty="0" err="1">
                    <a:solidFill>
                      <a:srgbClr val="FFFFFF"/>
                    </a:solidFill>
                    <a:latin typeface="Tahoma"/>
                  </a:rPr>
                  <a:t>corr</a:t>
                </a:r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 = &lt;O</a:t>
                </a:r>
                <a:r>
                  <a:rPr lang="en-US" sz="2800" spc="-1" baseline="-25000" dirty="0">
                    <a:solidFill>
                      <a:srgbClr val="FFFFFF"/>
                    </a:solidFill>
                    <a:latin typeface="Tahoma"/>
                  </a:rPr>
                  <a:t>1</a:t>
                </a:r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O</a:t>
                </a:r>
                <a:r>
                  <a:rPr lang="en-US" sz="2800" spc="-1" baseline="-25000" dirty="0">
                    <a:solidFill>
                      <a:srgbClr val="FFFFFF"/>
                    </a:solidFill>
                    <a:latin typeface="Tahoma"/>
                  </a:rPr>
                  <a:t>2</a:t>
                </a:r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&gt; -  &lt;O</a:t>
                </a:r>
                <a:r>
                  <a:rPr lang="en-US" sz="2800" spc="-1" baseline="-25000" dirty="0">
                    <a:solidFill>
                      <a:srgbClr val="FFFFFF"/>
                    </a:solidFill>
                    <a:latin typeface="Tahoma"/>
                  </a:rPr>
                  <a:t>1</a:t>
                </a:r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&gt;&lt;O</a:t>
                </a:r>
                <a:r>
                  <a:rPr lang="en-US" sz="2800" spc="-1" baseline="-25000" dirty="0">
                    <a:solidFill>
                      <a:srgbClr val="FFFFFF"/>
                    </a:solidFill>
                    <a:latin typeface="Tahoma"/>
                  </a:rPr>
                  <a:t>2</a:t>
                </a:r>
                <a:r>
                  <a:rPr lang="en-US" sz="2800" spc="-1" dirty="0">
                    <a:solidFill>
                      <a:srgbClr val="FFFFFF"/>
                    </a:solidFill>
                    <a:latin typeface="Tahoma"/>
                  </a:rPr>
                  <a:t>&gt;</a:t>
                </a:r>
              </a:p>
              <a:p>
                <a:pPr marL="343080" indent="-342720">
                  <a:lnSpc>
                    <a:spcPct val="100000"/>
                  </a:lnSpc>
                  <a:spcBef>
                    <a:spcPts val="561"/>
                  </a:spcBef>
                  <a:buClr>
                    <a:srgbClr val="FFCC00"/>
                  </a:buClr>
                  <a:buSzPct val="120000"/>
                  <a:buFont typeface="Symbol" charset="2"/>
                  <a:buChar char=""/>
                </a:pPr>
                <a:endParaRPr lang="en-US" sz="2800" b="0" strike="noStrike" spc="-1" dirty="0">
                  <a:solidFill>
                    <a:srgbClr val="FFFFFF"/>
                  </a:solidFill>
                  <a:latin typeface="Tahoma"/>
                </a:endParaRPr>
              </a:p>
              <a:p>
                <a:pPr>
                  <a:lnSpc>
                    <a:spcPct val="100000"/>
                  </a:lnSpc>
                  <a:spcBef>
                    <a:spcPts val="561"/>
                  </a:spcBef>
                  <a:tabLst>
                    <a:tab pos="0" algn="l"/>
                  </a:tabLst>
                </a:pPr>
                <a:endParaRPr lang="en-US" sz="2800" b="0" strike="noStrike" spc="-1" dirty="0">
                  <a:solidFill>
                    <a:srgbClr val="FFFFFF"/>
                  </a:solidFill>
                  <a:latin typeface="Tahoma"/>
                </a:endParaRPr>
              </a:p>
              <a:p>
                <a:pPr>
                  <a:lnSpc>
                    <a:spcPct val="100000"/>
                  </a:lnSpc>
                  <a:spcBef>
                    <a:spcPts val="400"/>
                  </a:spcBef>
                  <a:tabLst>
                    <a:tab pos="0" algn="l"/>
                  </a:tabLst>
                </a:pPr>
                <a:endParaRPr lang="en-US" sz="2800" b="0" strike="noStrike" spc="-1" dirty="0">
                  <a:solidFill>
                    <a:srgbClr val="FFFFFF"/>
                  </a:solidFill>
                  <a:latin typeface="Tahoma"/>
                </a:endParaRPr>
              </a:p>
              <a:p>
                <a:pPr marL="343080" indent="-342720">
                  <a:lnSpc>
                    <a:spcPct val="100000"/>
                  </a:lnSpc>
                  <a:spcBef>
                    <a:spcPts val="400"/>
                  </a:spcBef>
                  <a:tabLst>
                    <a:tab pos="0" algn="l"/>
                  </a:tabLst>
                </a:pPr>
                <a:endParaRPr lang="en-US" sz="2800" b="0" strike="noStrike" spc="-1" dirty="0">
                  <a:solidFill>
                    <a:srgbClr val="FFFFFF"/>
                  </a:solidFill>
                  <a:latin typeface="Tahoma"/>
                </a:endParaRPr>
              </a:p>
            </p:txBody>
          </p:sp>
        </mc:Choice>
        <mc:Fallback>
          <p:sp>
            <p:nvSpPr>
              <p:cNvPr id="86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00" y="1120089"/>
                <a:ext cx="7681745" cy="5091712"/>
              </a:xfrm>
              <a:prstGeom prst="rect">
                <a:avLst/>
              </a:prstGeom>
              <a:blipFill>
                <a:blip r:embed="rId2"/>
                <a:stretch>
                  <a:fillRect l="-2310" t="-3483"/>
                </a:stretch>
              </a:blipFill>
              <a:ln w="9360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CustomShape 3"/>
          <p:cNvSpPr/>
          <p:nvPr/>
        </p:nvSpPr>
        <p:spPr>
          <a:xfrm>
            <a:off x="152280" y="4343400"/>
            <a:ext cx="861012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343080" indent="-34272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00C600"/>
                </a:solidFill>
                <a:latin typeface="Tahoma"/>
              </a:rPr>
              <a:t>     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8" name="CustomShape 4"/>
          <p:cNvSpPr/>
          <p:nvPr/>
        </p:nvSpPr>
        <p:spPr>
          <a:xfrm>
            <a:off x="2287440" y="6211800"/>
            <a:ext cx="181080" cy="639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</p:txBody>
      </p:sp>
      <p:sp>
        <p:nvSpPr>
          <p:cNvPr id="89" name="CustomShape 5"/>
          <p:cNvSpPr/>
          <p:nvPr/>
        </p:nvSpPr>
        <p:spPr>
          <a:xfrm>
            <a:off x="3565440" y="1631880"/>
            <a:ext cx="183960" cy="36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866E7B-A582-48DB-19B5-7BAE960558B7}"/>
              </a:ext>
            </a:extLst>
          </p:cNvPr>
          <p:cNvSpPr txBox="1"/>
          <p:nvPr/>
        </p:nvSpPr>
        <p:spPr>
          <a:xfrm>
            <a:off x="4848309" y="2205265"/>
            <a:ext cx="160921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solidFill>
                  <a:schemeClr val="bg2"/>
                </a:solidFill>
              </a:rPr>
              <a:t>非连通图</a:t>
            </a:r>
            <a:r>
              <a:rPr lang="zh-TW" altLang="en-US" dirty="0"/>
              <a:t>图图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D42A94-FFDA-26D4-5283-6B1A41BCF9E0}"/>
              </a:ext>
            </a:extLst>
          </p:cNvPr>
          <p:cNvSpPr txBox="1"/>
          <p:nvPr/>
        </p:nvSpPr>
        <p:spPr>
          <a:xfrm>
            <a:off x="5111795" y="3100380"/>
            <a:ext cx="16092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solidFill>
                  <a:schemeClr val="bg2"/>
                </a:solidFill>
              </a:rPr>
              <a:t>非连通图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E01F4C-0A32-3FF1-883D-92A3132CA9B8}"/>
              </a:ext>
            </a:extLst>
          </p:cNvPr>
          <p:cNvSpPr txBox="1"/>
          <p:nvPr/>
        </p:nvSpPr>
        <p:spPr>
          <a:xfrm>
            <a:off x="795024" y="248989"/>
            <a:ext cx="8263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</a:rPr>
              <a:t>Connected and disconnected insertions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DC4DEB-E819-1803-43ED-F782540A3A68}"/>
              </a:ext>
            </a:extLst>
          </p:cNvPr>
          <p:cNvSpPr txBox="1"/>
          <p:nvPr/>
        </p:nvSpPr>
        <p:spPr>
          <a:xfrm>
            <a:off x="4374360" y="6390223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disconnected diagrams</a:t>
            </a:r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CF738D98-09AD-83C6-6F97-B2E6385B3D2B}"/>
              </a:ext>
            </a:extLst>
          </p:cNvPr>
          <p:cNvSpPr/>
          <p:nvPr/>
        </p:nvSpPr>
        <p:spPr>
          <a:xfrm>
            <a:off x="6151418" y="5998920"/>
            <a:ext cx="181080" cy="369332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764428-B04B-A57B-C1DC-7A7BCE293001}"/>
              </a:ext>
            </a:extLst>
          </p:cNvPr>
          <p:cNvSpPr txBox="1"/>
          <p:nvPr/>
        </p:nvSpPr>
        <p:spPr>
          <a:xfrm>
            <a:off x="6931470" y="6403397"/>
            <a:ext cx="16781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800" dirty="0">
                <a:solidFill>
                  <a:schemeClr val="bg2"/>
                </a:solidFill>
              </a:rPr>
              <a:t>非连通图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30068</TotalTime>
  <Words>60</Words>
  <Application>Microsoft Macintosh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Cambria Math</vt:lpstr>
      <vt:lpstr>Symbol</vt:lpstr>
      <vt:lpstr>Tahoma</vt:lpstr>
      <vt:lpstr>Times New Roman</vt:lpstr>
      <vt:lpstr>Wingdings</vt:lpstr>
      <vt:lpstr>Office Theme</vt:lpstr>
      <vt:lpstr>PowerPoint Presentation</vt:lpstr>
    </vt:vector>
  </TitlesOfParts>
  <Company>University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Report on  Finite Density and Mesoniums</dc:title>
  <dc:subject/>
  <dc:creator>Brian C. Doyle</dc:creator>
  <dc:description/>
  <cp:lastModifiedBy>Liu, Kehfei</cp:lastModifiedBy>
  <cp:revision>327</cp:revision>
  <cp:lastPrinted>2017-12-18T21:04:07Z</cp:lastPrinted>
  <dcterms:created xsi:type="dcterms:W3CDTF">2004-12-30T14:49:29Z</dcterms:created>
  <dcterms:modified xsi:type="dcterms:W3CDTF">2025-10-12T02:18:48Z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University of Kentucky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7</vt:i4>
  </property>
</Properties>
</file>