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6" r:id="rId4"/>
    <p:sldId id="290" r:id="rId5"/>
    <p:sldId id="291" r:id="rId6"/>
    <p:sldId id="281" r:id="rId7"/>
    <p:sldId id="292" r:id="rId8"/>
    <p:sldId id="293" r:id="rId9"/>
    <p:sldId id="264" r:id="rId10"/>
    <p:sldId id="282" r:id="rId11"/>
    <p:sldId id="289" r:id="rId12"/>
    <p:sldId id="284" r:id="rId13"/>
    <p:sldId id="286" r:id="rId14"/>
    <p:sldId id="287" r:id="rId15"/>
    <p:sldId id="294" r:id="rId16"/>
    <p:sldId id="288" r:id="rId17"/>
    <p:sldId id="279" r:id="rId18"/>
    <p:sldId id="277" r:id="rId19"/>
    <p:sldId id="278" r:id="rId20"/>
    <p:sldId id="283" r:id="rId21"/>
    <p:sldId id="285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13" autoAdjust="0"/>
    <p:restoredTop sz="94662"/>
  </p:normalViewPr>
  <p:slideViewPr>
    <p:cSldViewPr snapToGrid="0">
      <p:cViewPr varScale="1">
        <p:scale>
          <a:sx n="82" d="100"/>
          <a:sy n="82" d="100"/>
        </p:scale>
        <p:origin x="845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FC3BE-87D5-4FE7-812A-BB15C08B53F2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2C972-EB99-4ABE-99E6-8A9123C6C4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5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32C972-EB99-4ABE-99E6-8A9123C6C4E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300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11E8E-B7A6-8968-1CDD-097321161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E6172C-68D0-DEDC-B91E-CCA76C36F9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4E1E1-0FE3-DCA5-BE20-7D610862FA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8F90B-6E8A-85A0-704C-600C4D8A6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32C972-EB99-4ABE-99E6-8A9123C6C4E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868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32C972-EB99-4ABE-99E6-8A9123C6C4E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686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55EE8-3ACE-474E-A033-515C6F443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9AF51-282E-F1B4-21A9-CBEB3A0CC9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77C699-5406-AB4F-F1C7-333807CBE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C7559-C1BF-0F20-98A4-AD15D44E6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32C972-EB99-4ABE-99E6-8A9123C6C4E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189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43D8-55F8-49C3-22FC-6C35B1A08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ABBCAB-A98B-C75C-FAE5-F8EF1337F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3C6C2-D2C6-67B5-866A-BA48A0555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BC4C-40EA-413F-BDA7-72FC234D77A7}" type="datetime1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CF454-56EB-2668-90D5-F08FB9847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FDF50-51DA-A0B7-4022-C48116DF7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64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4AD93-5AF0-D614-DB3A-BA4650B17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916D1C-428F-957F-FD80-861CF070B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9ED61-87BE-E3E3-BB05-526073E53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35BD-B071-4FED-B5AA-D7FD74C6F12C}" type="datetime1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12F10-A143-68E0-9591-0442DBA8B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F4B8-708F-BE19-DB62-19C4DB3CD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301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C0DAAE-332C-D117-2756-2DA660F447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543B9-4A9F-2A40-65A7-C828ED1DD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04DB8-C9F9-2C39-AEB6-6B3DDB2D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9AFB9-6EAE-44D8-BEC4-5F53AEAF578B}" type="datetime1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4D364-2802-BACB-A55B-B0CC4BBB8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63FC9-B4E2-5306-1416-E1BEC887D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0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D4284-C529-5A43-90EE-9C2408A1A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34568-14D4-FD51-A28F-190F68B88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DBF8F-198E-0AFE-4443-A3EC21B16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FB2A5-F8F4-445E-A932-5E228F600C27}" type="datetime1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78760-4672-BFD5-FD80-E11D8B471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9E839-4F6C-87FD-3E14-38386B176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68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2C76C-BF0D-2FF3-07CB-6E094C5FD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75A68-AF37-6437-82B7-B1595A297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65246-1288-1261-01F2-9A2460F6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E6AD-0EC8-4DE2-9EA2-4DD654F320D2}" type="datetime1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52071-CEFC-10A0-574B-219AE22B7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6B44D-D9D1-E784-9D81-844121663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109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ECD29-22DF-070A-31D9-C87FFB0D0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A30F-FC4C-600B-1C42-DE48433CE4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42F05-D095-00EA-857E-07B3C0CB1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E6A6E-2F28-6E08-0DDA-3D7DFF14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0398-555C-4460-931C-12ADEA7318B6}" type="datetime1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C8F2A-5113-7AAD-483A-A7CA4BED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D6465D-5DCF-2BF3-49E1-4852998E5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01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722C1-F630-4251-A165-913048040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A8A59-1569-CD39-815E-53C8F9787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FBF9B-4E38-6D39-E7D3-C2C606FA3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3CFE0D-F967-DEB4-044A-EEE64CF9D0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4D2539-4567-7F80-27CD-9C188AFF5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17B7DD-5087-06D9-4C21-E856FF115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EFE81-256C-43E6-8485-4DABEF698AC2}" type="datetime1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61E65-15E8-8298-D239-FF0C39DD8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E5572C-E896-3276-7C26-E7D87501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77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F59B6-7254-0333-D084-AF00D6C21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4B011-A601-85BF-C039-A92298C90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11B6-962E-4654-BB0D-055A4138A830}" type="datetime1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92C42-77BF-1F16-5294-1DED7EB7C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8C7BE8-2EE3-9AE8-30CB-4A5BF5908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16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629A11-D4AE-E720-7C23-B86BE8610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E123-FD83-44F4-84D0-037F466A2D54}" type="datetime1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D7CAC6-F84C-7B9A-07C2-E200E30DF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86F39-3094-64F3-2CB0-4A667E171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231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D8A73-8376-6A99-DA54-5B1D74C0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B7561-53A2-A660-D10A-8802ACCD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D4470-BE13-FB0F-8709-68BCFFD50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1A4B14-C3D7-25CB-9D6B-0DCDF830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A5FC8-A1ED-4944-BD8C-CA5F380DB5E9}" type="datetime1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FAAA5-3013-5E57-E834-57891066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F3FA3-90A5-9604-411B-5AD490FA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593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62BC7-5FB4-A650-0ECF-FFBD87160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B57FBE-D60D-6381-1D54-BB1EC177C5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3BD621-2E05-E98A-0E22-77C7F02FE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11F8D-1D2E-27C7-324B-B511BA900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D85B-021A-495D-9D99-9A6238CC64B4}" type="datetime1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01D89-766A-48AC-F904-7D3DF863D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366FB-C887-7B12-659C-2873D9BC3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210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177FBD-2164-FE31-5FC8-10759808A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02CAE-075D-AF79-CE4D-48DFBFBF0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6973E-BEBF-C817-76E5-9E1E43729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EFB28-F975-41A7-8060-9D3A36D1C819}" type="datetime1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A00B9-5BC3-1B37-4E47-701F31F37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E8CBA-C10C-180A-69FB-2485C000A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BA0B0-374B-4C92-9A6D-43C77942B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09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.tiff"/><Relationship Id="rId5" Type="http://schemas.openxmlformats.org/officeDocument/2006/relationships/image" Target="../media/image10.png"/><Relationship Id="rId10" Type="http://schemas.openxmlformats.org/officeDocument/2006/relationships/image" Target="../media/image760.png"/><Relationship Id="rId4" Type="http://schemas.openxmlformats.org/officeDocument/2006/relationships/image" Target="../media/image9.png"/><Relationship Id="rId9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8DF79-6498-9C92-537F-A7179047E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59380"/>
            <a:ext cx="9532776" cy="1283187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Approaches to the Inverse Fourier Transformation with Limited and Discrete Data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EA24FA-506B-F7EA-B3D3-887E982AE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09581"/>
            <a:ext cx="9144000" cy="169775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Speaker: Yu-Fei Ling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Joint work with Jun Hua,  Jian Liang,  Ao-Sheng Xiong,  and Qi-An Zhang</a:t>
            </a: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3BB40B69-9AC7-5D51-3578-9FBD3D240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r="4641" b="72924"/>
          <a:stretch>
            <a:fillRect/>
          </a:stretch>
        </p:blipFill>
        <p:spPr>
          <a:xfrm>
            <a:off x="0" y="5257004"/>
            <a:ext cx="12192000" cy="1600996"/>
          </a:xfrm>
          <a:custGeom>
            <a:avLst/>
            <a:gdLst>
              <a:gd name="connsiteX0" fmla="*/ 0 w 12192000"/>
              <a:gd name="connsiteY0" fmla="*/ 0 h 1600996"/>
              <a:gd name="connsiteX1" fmla="*/ 12192000 w 12192000"/>
              <a:gd name="connsiteY1" fmla="*/ 0 h 1600996"/>
              <a:gd name="connsiteX2" fmla="*/ 12192000 w 12192000"/>
              <a:gd name="connsiteY2" fmla="*/ 1600996 h 1600996"/>
              <a:gd name="connsiteX3" fmla="*/ 0 w 12192000"/>
              <a:gd name="connsiteY3" fmla="*/ 1600996 h 160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600996">
                <a:moveTo>
                  <a:pt x="0" y="0"/>
                </a:moveTo>
                <a:lnTo>
                  <a:pt x="12192000" y="0"/>
                </a:lnTo>
                <a:lnTo>
                  <a:pt x="12192000" y="1600996"/>
                </a:lnTo>
                <a:lnTo>
                  <a:pt x="0" y="1600996"/>
                </a:lnTo>
                <a:close/>
              </a:path>
            </a:pathLst>
          </a:custGeom>
        </p:spPr>
      </p:pic>
      <p:grpSp>
        <p:nvGrpSpPr>
          <p:cNvPr id="5" name="组合 2">
            <a:extLst>
              <a:ext uri="{FF2B5EF4-FFF2-40B4-BE49-F238E27FC236}">
                <a16:creationId xmlns:a16="http://schemas.microsoft.com/office/drawing/2014/main" id="{7562C9F9-8E6A-6295-34FF-95A0C59413FF}"/>
              </a:ext>
            </a:extLst>
          </p:cNvPr>
          <p:cNvGrpSpPr/>
          <p:nvPr/>
        </p:nvGrpSpPr>
        <p:grpSpPr>
          <a:xfrm>
            <a:off x="-272816" y="-715811"/>
            <a:ext cx="1701908" cy="2190997"/>
            <a:chOff x="-272816" y="-715811"/>
            <a:chExt cx="1701908" cy="2190997"/>
          </a:xfrm>
        </p:grpSpPr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03F7AD5C-C510-98C8-0758-0F9D75CBD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485" b="63461"/>
            <a:stretch>
              <a:fillRect/>
            </a:stretch>
          </p:blipFill>
          <p:spPr>
            <a:xfrm rot="18522662" flipV="1">
              <a:off x="-426155" y="-380061"/>
              <a:ext cx="2190997" cy="1519497"/>
            </a:xfrm>
            <a:custGeom>
              <a:avLst/>
              <a:gdLst>
                <a:gd name="connsiteX0" fmla="*/ 973170 w 2190997"/>
                <a:gd name="connsiteY0" fmla="*/ 1519497 h 1519497"/>
                <a:gd name="connsiteX1" fmla="*/ 2190997 w 2190997"/>
                <a:gd name="connsiteY1" fmla="*/ 0 h 1519497"/>
                <a:gd name="connsiteX2" fmla="*/ 0 w 2190997"/>
                <a:gd name="connsiteY2" fmla="*/ 0 h 1519497"/>
                <a:gd name="connsiteX3" fmla="*/ 0 w 2190997"/>
                <a:gd name="connsiteY3" fmla="*/ 739533 h 151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997" h="1519497">
                  <a:moveTo>
                    <a:pt x="973170" y="1519497"/>
                  </a:moveTo>
                  <a:lnTo>
                    <a:pt x="2190997" y="0"/>
                  </a:lnTo>
                  <a:lnTo>
                    <a:pt x="0" y="0"/>
                  </a:lnTo>
                  <a:lnTo>
                    <a:pt x="0" y="739533"/>
                  </a:lnTo>
                  <a:close/>
                </a:path>
              </a:pathLst>
            </a:custGeom>
          </p:spPr>
        </p:pic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8180DE8B-1022-E83C-AFBD-857E092C9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99" t="56678" r="20072"/>
            <a:stretch>
              <a:fillRect/>
            </a:stretch>
          </p:blipFill>
          <p:spPr>
            <a:xfrm rot="18433503">
              <a:off x="-766610" y="15380"/>
              <a:ext cx="1905434" cy="917845"/>
            </a:xfrm>
            <a:custGeom>
              <a:avLst/>
              <a:gdLst>
                <a:gd name="connsiteX0" fmla="*/ 2969950 w 4684178"/>
                <a:gd name="connsiteY0" fmla="*/ 0 h 2256362"/>
                <a:gd name="connsiteX1" fmla="*/ 4684178 w 4684178"/>
                <a:gd name="connsiteY1" fmla="*/ 2256362 h 2256362"/>
                <a:gd name="connsiteX2" fmla="*/ 0 w 4684178"/>
                <a:gd name="connsiteY2" fmla="*/ 2256362 h 2256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84178" h="2256362">
                  <a:moveTo>
                    <a:pt x="2969950" y="0"/>
                  </a:moveTo>
                  <a:lnTo>
                    <a:pt x="4684178" y="2256362"/>
                  </a:lnTo>
                  <a:lnTo>
                    <a:pt x="0" y="2256362"/>
                  </a:lnTo>
                  <a:close/>
                </a:path>
              </a:pathLst>
            </a:custGeom>
          </p:spPr>
        </p:pic>
      </p:grpSp>
      <p:pic>
        <p:nvPicPr>
          <p:cNvPr id="8" name="图片 3">
            <a:extLst>
              <a:ext uri="{FF2B5EF4-FFF2-40B4-BE49-F238E27FC236}">
                <a16:creationId xmlns:a16="http://schemas.microsoft.com/office/drawing/2014/main" id="{024CABF0-41A4-7896-2D74-22C829C4A8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6" r="16512" b="84486"/>
          <a:stretch>
            <a:fillRect/>
          </a:stretch>
        </p:blipFill>
        <p:spPr>
          <a:xfrm>
            <a:off x="685800" y="4506686"/>
            <a:ext cx="11506200" cy="2351316"/>
          </a:xfrm>
          <a:custGeom>
            <a:avLst/>
            <a:gdLst>
              <a:gd name="connsiteX0" fmla="*/ 0 w 11506200"/>
              <a:gd name="connsiteY0" fmla="*/ 0 h 2476641"/>
              <a:gd name="connsiteX1" fmla="*/ 11506200 w 11506200"/>
              <a:gd name="connsiteY1" fmla="*/ 0 h 2476641"/>
              <a:gd name="connsiteX2" fmla="*/ 11506200 w 11506200"/>
              <a:gd name="connsiteY2" fmla="*/ 2476641 h 2476641"/>
              <a:gd name="connsiteX3" fmla="*/ 0 w 11506200"/>
              <a:gd name="connsiteY3" fmla="*/ 2476641 h 2476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06200" h="2476641">
                <a:moveTo>
                  <a:pt x="0" y="0"/>
                </a:moveTo>
                <a:lnTo>
                  <a:pt x="11506200" y="0"/>
                </a:lnTo>
                <a:lnTo>
                  <a:pt x="11506200" y="2476641"/>
                </a:lnTo>
                <a:lnTo>
                  <a:pt x="0" y="2476641"/>
                </a:lnTo>
                <a:close/>
              </a:path>
            </a:pathLst>
          </a:custGeom>
        </p:spPr>
      </p:pic>
      <p:cxnSp>
        <p:nvCxnSpPr>
          <p:cNvPr id="9" name="直接连接符 25">
            <a:extLst>
              <a:ext uri="{FF2B5EF4-FFF2-40B4-BE49-F238E27FC236}">
                <a16:creationId xmlns:a16="http://schemas.microsoft.com/office/drawing/2014/main" id="{0F4C0C06-B5E8-E64E-727B-2C745D7A81E8}"/>
              </a:ext>
            </a:extLst>
          </p:cNvPr>
          <p:cNvCxnSpPr>
            <a:cxnSpLocks/>
          </p:cNvCxnSpPr>
          <p:nvPr/>
        </p:nvCxnSpPr>
        <p:spPr>
          <a:xfrm>
            <a:off x="1054950" y="1142643"/>
            <a:ext cx="10298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20">
            <a:extLst>
              <a:ext uri="{FF2B5EF4-FFF2-40B4-BE49-F238E27FC236}">
                <a16:creationId xmlns:a16="http://schemas.microsoft.com/office/drawing/2014/main" id="{031B1680-527C-578F-67D1-FC32AF498121}"/>
              </a:ext>
            </a:extLst>
          </p:cNvPr>
          <p:cNvCxnSpPr>
            <a:cxnSpLocks/>
          </p:cNvCxnSpPr>
          <p:nvPr/>
        </p:nvCxnSpPr>
        <p:spPr>
          <a:xfrm>
            <a:off x="1078815" y="474302"/>
            <a:ext cx="102511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21">
            <a:extLst>
              <a:ext uri="{FF2B5EF4-FFF2-40B4-BE49-F238E27FC236}">
                <a16:creationId xmlns:a16="http://schemas.microsoft.com/office/drawing/2014/main" id="{3143EDA2-2522-35B2-BC28-5FE0412E9448}"/>
              </a:ext>
            </a:extLst>
          </p:cNvPr>
          <p:cNvSpPr txBox="1"/>
          <p:nvPr/>
        </p:nvSpPr>
        <p:spPr>
          <a:xfrm flipH="1">
            <a:off x="9365712" y="600816"/>
            <a:ext cx="2062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2025.10.11 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惠州</a:t>
            </a:r>
          </a:p>
        </p:txBody>
      </p:sp>
      <p:sp>
        <p:nvSpPr>
          <p:cNvPr id="14" name="文本框 1">
            <a:extLst>
              <a:ext uri="{FF2B5EF4-FFF2-40B4-BE49-F238E27FC236}">
                <a16:creationId xmlns:a16="http://schemas.microsoft.com/office/drawing/2014/main" id="{24820F90-7BB5-8FF4-255D-93F5285E63F3}"/>
              </a:ext>
            </a:extLst>
          </p:cNvPr>
          <p:cNvSpPr txBox="1"/>
          <p:nvPr/>
        </p:nvSpPr>
        <p:spPr>
          <a:xfrm flipH="1">
            <a:off x="3019472" y="570039"/>
            <a:ext cx="618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第五届中国格点量子色动力学研讨会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96E4FE-0E0A-F2C7-9BCE-982D649659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835" y="497546"/>
            <a:ext cx="637304" cy="6283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01420-BBE3-DD7B-67C4-BE7BE90E4E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9" y="551282"/>
            <a:ext cx="897984" cy="540064"/>
          </a:xfrm>
          <a:prstGeom prst="rect">
            <a:avLst/>
          </a:prstGeom>
        </p:spPr>
      </p:pic>
      <p:sp>
        <p:nvSpPr>
          <p:cNvPr id="20" name="文本框 2">
            <a:extLst>
              <a:ext uri="{FF2B5EF4-FFF2-40B4-BE49-F238E27FC236}">
                <a16:creationId xmlns:a16="http://schemas.microsoft.com/office/drawing/2014/main" id="{35097D0C-2B9D-B447-0FAC-E95F693B3CCC}"/>
              </a:ext>
            </a:extLst>
          </p:cNvPr>
          <p:cNvSpPr txBox="1"/>
          <p:nvPr/>
        </p:nvSpPr>
        <p:spPr>
          <a:xfrm flipH="1">
            <a:off x="1476487" y="4574905"/>
            <a:ext cx="9271619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 China Normal University, Guangzhou, China</a:t>
            </a:r>
          </a:p>
        </p:txBody>
      </p:sp>
    </p:spTree>
    <p:extLst>
      <p:ext uri="{BB962C8B-B14F-4D97-AF65-F5344CB8AC3E}">
        <p14:creationId xmlns:p14="http://schemas.microsoft.com/office/powerpoint/2010/main" val="2104314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FFD7A-5A89-D977-6390-896DCD0EF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62D0C0-F1D4-2152-1A65-A04AEAD62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74" y="2653320"/>
            <a:ext cx="6355139" cy="20079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54AD34-355B-D059-D83A-0187C74F5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1" y="7406"/>
            <a:ext cx="4746146" cy="120385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</a:rPr>
              <a:t>Ill-</a:t>
            </a:r>
            <a:r>
              <a:rPr lang="en-US" altLang="zh-CN" sz="4000" dirty="0" err="1">
                <a:solidFill>
                  <a:schemeClr val="accent1"/>
                </a:solidFill>
              </a:rPr>
              <a:t>posedness</a:t>
            </a:r>
            <a:endParaRPr lang="zh-CN" altLang="en-US" sz="4000" dirty="0">
              <a:solidFill>
                <a:schemeClr val="accent1"/>
              </a:solidFill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622E7FCC-04DD-64FD-578D-58C5F30ABD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347CA608-FCDB-9875-8BDC-CBEAD7B6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>
                <a:solidFill>
                  <a:schemeClr val="tx1"/>
                </a:solidFill>
              </a:rPr>
              <a:t>10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4EB176F6-B2FD-FD11-51A6-EA686CECFB69}"/>
              </a:ext>
            </a:extLst>
          </p:cNvPr>
          <p:cNvSpPr txBox="1"/>
          <p:nvPr/>
        </p:nvSpPr>
        <p:spPr>
          <a:xfrm>
            <a:off x="616791" y="767775"/>
            <a:ext cx="1117651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instability of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direct inversion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A22B01-1A0B-FD1B-59BB-A9DFC9CF7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382" y="1691932"/>
            <a:ext cx="2305050" cy="504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0F6C90A-6C70-9B31-C6B3-C57291BEF034}"/>
                  </a:ext>
                </a:extLst>
              </p:cNvPr>
              <p:cNvSpPr txBox="1"/>
              <p:nvPr/>
            </p:nvSpPr>
            <p:spPr>
              <a:xfrm>
                <a:off x="87549" y="2561637"/>
                <a:ext cx="5671225" cy="240559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A true solution is defined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=6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(1−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Get the noise-free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via integration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Add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noise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to create the perturbed data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𝛿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Reconstruct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𝛿</m:t>
                        </m:r>
                      </m:sup>
                    </m:sSup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𝛿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by direct inversion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The reconstructed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𝛿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on the right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0F6C90A-6C70-9B31-C6B3-C57291BEF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49" y="2561637"/>
                <a:ext cx="5671225" cy="2405595"/>
              </a:xfrm>
              <a:prstGeom prst="rect">
                <a:avLst/>
              </a:prstGeom>
              <a:blipFill>
                <a:blip r:embed="rId5"/>
                <a:stretch>
                  <a:fillRect l="-967" r="-1074" b="-35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问题一：缺乏底重子非轻衰变的完整QCD方法">
            <a:extLst>
              <a:ext uri="{FF2B5EF4-FFF2-40B4-BE49-F238E27FC236}">
                <a16:creationId xmlns:a16="http://schemas.microsoft.com/office/drawing/2014/main" id="{82CAF7FF-7655-3E97-29F8-956DC22DD048}"/>
              </a:ext>
            </a:extLst>
          </p:cNvPr>
          <p:cNvSpPr/>
          <p:nvPr/>
        </p:nvSpPr>
        <p:spPr>
          <a:xfrm>
            <a:off x="2275986" y="5284111"/>
            <a:ext cx="7858125" cy="1202941"/>
          </a:xfrm>
          <a:prstGeom prst="roundRect">
            <a:avLst>
              <a:gd name="adj" fmla="val 22279"/>
            </a:avLst>
          </a:prstGeom>
          <a:solidFill>
            <a:schemeClr val="accent2">
              <a:lumMod val="40000"/>
              <a:lumOff val="60000"/>
            </a:schemeClr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>
            <a:lvl1pPr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inverse problem of limited discrete Fourier inversion is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ill-posed: </a:t>
            </a: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existence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and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uniqueness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but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instability</a:t>
            </a:r>
            <a:endParaRPr sz="24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493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2275B-9260-CDD3-39E5-9A0F3F790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BDA17-22EF-C67B-0704-6CCB6AB24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114" y="0"/>
            <a:ext cx="11199472" cy="1092297"/>
          </a:xfrm>
        </p:spPr>
        <p:txBody>
          <a:bodyPr>
            <a:normAutofit/>
          </a:bodyPr>
          <a:lstStyle/>
          <a:p>
            <a:pPr>
              <a:buSzPct val="90000"/>
            </a:pPr>
            <a:r>
              <a:rPr lang="en-US" altLang="zh-CN" sz="4000" dirty="0">
                <a:solidFill>
                  <a:schemeClr val="accent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Ill</a:t>
            </a:r>
            <a:r>
              <a:rPr lang="en-US" altLang="zh-CN" sz="4000" dirty="0">
                <a:solidFill>
                  <a:schemeClr val="accent1"/>
                </a:solidFill>
              </a:rPr>
              <a:t>-</a:t>
            </a:r>
            <a:r>
              <a:rPr lang="en-US" altLang="zh-CN" sz="4000" dirty="0" err="1">
                <a:solidFill>
                  <a:schemeClr val="accent1"/>
                </a:solidFill>
              </a:rPr>
              <a:t>posedness</a:t>
            </a:r>
            <a:endParaRPr lang="en-US" altLang="zh-CN" sz="4000" dirty="0">
              <a:solidFill>
                <a:schemeClr val="accent1"/>
              </a:solidFill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E190ED0C-16F1-442B-A376-3B001E5F14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AA4E57F-340D-BD4E-E704-3AA6BAFF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" name="文本框 9">
            <a:extLst>
              <a:ext uri="{FF2B5EF4-FFF2-40B4-BE49-F238E27FC236}">
                <a16:creationId xmlns:a16="http://schemas.microsoft.com/office/drawing/2014/main" id="{ADFB245D-A7C3-CDB5-72CD-12AB17DAC7FB}"/>
              </a:ext>
            </a:extLst>
          </p:cNvPr>
          <p:cNvSpPr txBox="1"/>
          <p:nvPr/>
        </p:nvSpPr>
        <p:spPr>
          <a:xfrm>
            <a:off x="632625" y="866238"/>
            <a:ext cx="9034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Factors influencing the difficulty of ill-posed problems: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14">
                <a:extLst>
                  <a:ext uri="{FF2B5EF4-FFF2-40B4-BE49-F238E27FC236}">
                    <a16:creationId xmlns:a16="http://schemas.microsoft.com/office/drawing/2014/main" id="{2DB532DD-ADC4-255B-6063-FA86DE5EA27E}"/>
                  </a:ext>
                </a:extLst>
              </p:cNvPr>
              <p:cNvSpPr txBox="1"/>
              <p:nvPr/>
            </p:nvSpPr>
            <p:spPr>
              <a:xfrm>
                <a:off x="632625" y="1560937"/>
                <a:ext cx="5314966" cy="2806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Error level: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the lower noise the input has, the easier it is to solve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Behavior of the true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: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the simpler and smoother the true solution is, the easier it is to reconstruct</a:t>
                </a:r>
              </a:p>
            </p:txBody>
          </p:sp>
        </mc:Choice>
        <mc:Fallback xmlns="">
          <p:sp>
            <p:nvSpPr>
              <p:cNvPr id="5" name="文本框 14">
                <a:extLst>
                  <a:ext uri="{FF2B5EF4-FFF2-40B4-BE49-F238E27FC236}">
                    <a16:creationId xmlns:a16="http://schemas.microsoft.com/office/drawing/2014/main" id="{2DB532DD-ADC4-255B-6063-FA86DE5EA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25" y="1560937"/>
                <a:ext cx="5314966" cy="2806987"/>
              </a:xfrm>
              <a:prstGeom prst="rect">
                <a:avLst/>
              </a:prstGeom>
              <a:blipFill>
                <a:blip r:embed="rId4"/>
                <a:stretch>
                  <a:fillRect l="-1032" r="-115" b="-28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16">
            <a:extLst>
              <a:ext uri="{FF2B5EF4-FFF2-40B4-BE49-F238E27FC236}">
                <a16:creationId xmlns:a16="http://schemas.microsoft.com/office/drawing/2014/main" id="{C6EC8DE0-D120-CB7C-C0E7-3F7B5BCE1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923467"/>
            <a:ext cx="2469824" cy="185236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3B73EB40-0387-C68C-C266-4700CE8FB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2873" y="2930337"/>
            <a:ext cx="2460665" cy="1845498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A85E799-3396-78F6-C893-1A7BB02434B3}"/>
              </a:ext>
            </a:extLst>
          </p:cNvPr>
          <p:cNvSpPr txBox="1"/>
          <p:nvPr/>
        </p:nvSpPr>
        <p:spPr>
          <a:xfrm>
            <a:off x="632625" y="4833214"/>
            <a:ext cx="9592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limited discrete Fourier inversion problem is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tractable</a:t>
            </a:r>
          </a:p>
        </p:txBody>
      </p:sp>
      <p:sp>
        <p:nvSpPr>
          <p:cNvPr id="13" name="文本框 19">
            <a:extLst>
              <a:ext uri="{FF2B5EF4-FFF2-40B4-BE49-F238E27FC236}">
                <a16:creationId xmlns:a16="http://schemas.microsoft.com/office/drawing/2014/main" id="{9DBD2A59-D207-EB9D-5D59-48A60F8CC641}"/>
              </a:ext>
            </a:extLst>
          </p:cNvPr>
          <p:cNvSpPr txBox="1"/>
          <p:nvPr/>
        </p:nvSpPr>
        <p:spPr>
          <a:xfrm>
            <a:off x="632625" y="5464323"/>
            <a:ext cx="9592432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Error level: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reconstruction quality improves with lower error in the quasi-DA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Solution Nature: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DA has a simple form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03DDB42-09CB-E655-25C2-BDC35FC677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52733"/>
            <a:ext cx="4823556" cy="146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21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3EF34-D5C8-F1BF-A8B6-FB2EDB8E4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4D5911B-4FE0-AB91-929E-F8FD9D17C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589" y="3599078"/>
            <a:ext cx="3315411" cy="2395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21A032-BFAB-9B4D-0C18-FB0494ECF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855" y="-195152"/>
            <a:ext cx="10515600" cy="120385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</a:rPr>
              <a:t>Inversion methods—Tikhonov regularization</a:t>
            </a:r>
            <a:endParaRPr lang="zh-CN" altLang="en-US" sz="4000" dirty="0">
              <a:solidFill>
                <a:schemeClr val="accent1"/>
              </a:solidFill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3102CEA2-2218-7C64-FD35-1D2D1FC30D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267AF97-F42A-0263-62F2-AB06FB5E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>
                <a:solidFill>
                  <a:schemeClr val="tx1"/>
                </a:solidFill>
              </a:rPr>
              <a:t>12</a:t>
            </a:fld>
            <a:endParaRPr lang="zh-CN" alt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7">
                <a:extLst>
                  <a:ext uri="{FF2B5EF4-FFF2-40B4-BE49-F238E27FC236}">
                    <a16:creationId xmlns:a16="http://schemas.microsoft.com/office/drawing/2014/main" id="{F3F3FC6A-31A6-E9BE-5152-3CF065EA6BF5}"/>
                  </a:ext>
                </a:extLst>
              </p:cNvPr>
              <p:cNvSpPr txBox="1"/>
              <p:nvPr/>
            </p:nvSpPr>
            <p:spPr>
              <a:xfrm>
                <a:off x="818357" y="1562740"/>
                <a:ext cx="8988117" cy="51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im to find the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minimizer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𝛿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of the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Tikhonov functional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文本框 7">
                <a:extLst>
                  <a:ext uri="{FF2B5EF4-FFF2-40B4-BE49-F238E27FC236}">
                    <a16:creationId xmlns:a16="http://schemas.microsoft.com/office/drawing/2014/main" id="{F3F3FC6A-31A6-E9BE-5152-3CF065EA6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357" y="1562740"/>
                <a:ext cx="8988117" cy="514693"/>
              </a:xfrm>
              <a:prstGeom prst="rect">
                <a:avLst/>
              </a:prstGeom>
              <a:blipFill>
                <a:blip r:embed="rId4"/>
                <a:stretch>
                  <a:fillRect l="-61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14">
            <a:extLst>
              <a:ext uri="{FF2B5EF4-FFF2-40B4-BE49-F238E27FC236}">
                <a16:creationId xmlns:a16="http://schemas.microsoft.com/office/drawing/2014/main" id="{6A22DC9F-1E9A-8AF5-B6D7-C6997F655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1192" y="2155914"/>
            <a:ext cx="4542765" cy="950463"/>
          </a:xfrm>
          <a:prstGeom prst="rect">
            <a:avLst/>
          </a:prstGeom>
        </p:spPr>
      </p:pic>
      <p:sp>
        <p:nvSpPr>
          <p:cNvPr id="9" name="文本框 15">
            <a:extLst>
              <a:ext uri="{FF2B5EF4-FFF2-40B4-BE49-F238E27FC236}">
                <a16:creationId xmlns:a16="http://schemas.microsoft.com/office/drawing/2014/main" id="{CD975698-2E05-4112-E23B-5A3F67BAD2E5}"/>
              </a:ext>
            </a:extLst>
          </p:cNvPr>
          <p:cNvSpPr txBox="1"/>
          <p:nvPr/>
        </p:nvSpPr>
        <p:spPr>
          <a:xfrm>
            <a:off x="818355" y="3274258"/>
            <a:ext cx="8988117" cy="51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Using variational principles, the solution is given by:</a:t>
            </a:r>
          </a:p>
        </p:txBody>
      </p:sp>
      <p:pic>
        <p:nvPicPr>
          <p:cNvPr id="12" name="图片 17">
            <a:extLst>
              <a:ext uri="{FF2B5EF4-FFF2-40B4-BE49-F238E27FC236}">
                <a16:creationId xmlns:a16="http://schemas.microsoft.com/office/drawing/2014/main" id="{595E7CEC-1E4E-0586-6A4C-D8DB95988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953" y="3886937"/>
            <a:ext cx="3542801" cy="514693"/>
          </a:xfrm>
          <a:prstGeom prst="rect">
            <a:avLst/>
          </a:prstGeom>
        </p:spPr>
      </p:pic>
      <p:sp>
        <p:nvSpPr>
          <p:cNvPr id="14" name="文本框 18">
            <a:extLst>
              <a:ext uri="{FF2B5EF4-FFF2-40B4-BE49-F238E27FC236}">
                <a16:creationId xmlns:a16="http://schemas.microsoft.com/office/drawing/2014/main" id="{1584B1B9-65C9-5FC6-616E-C753F6A1049D}"/>
              </a:ext>
            </a:extLst>
          </p:cNvPr>
          <p:cNvSpPr txBox="1"/>
          <p:nvPr/>
        </p:nvSpPr>
        <p:spPr>
          <a:xfrm>
            <a:off x="818355" y="4394163"/>
            <a:ext cx="10922929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Overcome instability by slowing down the rapid decay of singular values</a:t>
            </a:r>
          </a:p>
        </p:txBody>
      </p:sp>
      <p:pic>
        <p:nvPicPr>
          <p:cNvPr id="15" name="图片 19">
            <a:extLst>
              <a:ext uri="{FF2B5EF4-FFF2-40B4-BE49-F238E27FC236}">
                <a16:creationId xmlns:a16="http://schemas.microsoft.com/office/drawing/2014/main" id="{2062D889-4141-D028-D229-499402D540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619" y="4991766"/>
            <a:ext cx="2487467" cy="7643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20">
                <a:extLst>
                  <a:ext uri="{FF2B5EF4-FFF2-40B4-BE49-F238E27FC236}">
                    <a16:creationId xmlns:a16="http://schemas.microsoft.com/office/drawing/2014/main" id="{173AADDB-3EBF-3FB4-8083-9736BD5BB7C5}"/>
                  </a:ext>
                </a:extLst>
              </p:cNvPr>
              <p:cNvSpPr txBox="1"/>
              <p:nvPr/>
            </p:nvSpPr>
            <p:spPr>
              <a:xfrm>
                <a:off x="818355" y="5737705"/>
                <a:ext cx="10673072" cy="51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The regularization parameter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can be rigorously determined using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L-curve criterion</a:t>
                </a:r>
              </a:p>
            </p:txBody>
          </p:sp>
        </mc:Choice>
        <mc:Fallback xmlns="">
          <p:sp>
            <p:nvSpPr>
              <p:cNvPr id="16" name="文本框 20">
                <a:extLst>
                  <a:ext uri="{FF2B5EF4-FFF2-40B4-BE49-F238E27FC236}">
                    <a16:creationId xmlns:a16="http://schemas.microsoft.com/office/drawing/2014/main" id="{173AADDB-3EBF-3FB4-8083-9736BD5BB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355" y="5737705"/>
                <a:ext cx="10673072" cy="514693"/>
              </a:xfrm>
              <a:prstGeom prst="rect">
                <a:avLst/>
              </a:prstGeom>
              <a:blipFill>
                <a:blip r:embed="rId8"/>
                <a:stretch>
                  <a:fillRect l="-514" b="-16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9">
            <a:extLst>
              <a:ext uri="{FF2B5EF4-FFF2-40B4-BE49-F238E27FC236}">
                <a16:creationId xmlns:a16="http://schemas.microsoft.com/office/drawing/2014/main" id="{8A02AA82-80AA-47DA-616D-F7D595EA6C0B}"/>
              </a:ext>
            </a:extLst>
          </p:cNvPr>
          <p:cNvSpPr txBox="1"/>
          <p:nvPr/>
        </p:nvSpPr>
        <p:spPr>
          <a:xfrm>
            <a:off x="818356" y="1028659"/>
            <a:ext cx="10319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Tikhonov regularization is a standard technique for addressing ill-posed inverse problems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92EE0CE-4F30-74B3-CF7E-6155862C1E3A}"/>
              </a:ext>
            </a:extLst>
          </p:cNvPr>
          <p:cNvSpPr txBox="1"/>
          <p:nvPr/>
        </p:nvSpPr>
        <p:spPr>
          <a:xfrm>
            <a:off x="6871701" y="3053367"/>
            <a:ext cx="1284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</a:rPr>
              <a:t>regulator</a:t>
            </a:r>
            <a:endParaRPr lang="zh-CN" alt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左大括号 10">
            <a:extLst>
              <a:ext uri="{FF2B5EF4-FFF2-40B4-BE49-F238E27FC236}">
                <a16:creationId xmlns:a16="http://schemas.microsoft.com/office/drawing/2014/main" id="{FE539F0B-4743-815A-BF47-F0B4B943E795}"/>
              </a:ext>
            </a:extLst>
          </p:cNvPr>
          <p:cNvSpPr/>
          <p:nvPr/>
        </p:nvSpPr>
        <p:spPr>
          <a:xfrm rot="16200000">
            <a:off x="7383434" y="2735064"/>
            <a:ext cx="179247" cy="63660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964CAA1-7916-3CDD-F3C3-8594D89832F1}"/>
              </a:ext>
            </a:extLst>
          </p:cNvPr>
          <p:cNvSpPr txBox="1"/>
          <p:nvPr/>
        </p:nvSpPr>
        <p:spPr>
          <a:xfrm>
            <a:off x="9806472" y="328394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1"/>
                </a:solidFill>
              </a:rPr>
              <a:t>L-curve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E8369F14-05E2-9B75-9D67-188AD2258BCC}"/>
              </a:ext>
            </a:extLst>
          </p:cNvPr>
          <p:cNvSpPr txBox="1"/>
          <p:nvPr/>
        </p:nvSpPr>
        <p:spPr>
          <a:xfrm>
            <a:off x="5304294" y="3104981"/>
            <a:ext cx="1284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</a:rPr>
              <a:t>data fitness</a:t>
            </a:r>
            <a:endParaRPr lang="zh-CN" alt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左大括号 10">
            <a:extLst>
              <a:ext uri="{FF2B5EF4-FFF2-40B4-BE49-F238E27FC236}">
                <a16:creationId xmlns:a16="http://schemas.microsoft.com/office/drawing/2014/main" id="{0F5D54C6-82DB-9B06-C2B6-0CCA9E7E593D}"/>
              </a:ext>
            </a:extLst>
          </p:cNvPr>
          <p:cNvSpPr/>
          <p:nvPr/>
        </p:nvSpPr>
        <p:spPr>
          <a:xfrm rot="16200000">
            <a:off x="5901479" y="2217312"/>
            <a:ext cx="99370" cy="16759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253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F72E9-2182-D1F7-5D36-93FE3AFC3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48B3A0-674A-D477-F464-232650329EC2}"/>
              </a:ext>
            </a:extLst>
          </p:cNvPr>
          <p:cNvSpPr/>
          <p:nvPr/>
        </p:nvSpPr>
        <p:spPr>
          <a:xfrm>
            <a:off x="6095750" y="4236098"/>
            <a:ext cx="4270560" cy="135289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D8BD98-DCA0-9629-19E9-1ECE79FA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855" y="-195152"/>
            <a:ext cx="10515600" cy="120385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</a:rPr>
              <a:t>Inversion methods—Backus-Gilbert</a:t>
            </a:r>
            <a:endParaRPr lang="zh-CN" altLang="en-US" sz="4000" dirty="0">
              <a:solidFill>
                <a:schemeClr val="accent1"/>
              </a:solidFill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8EC3BC1F-AD79-CE9A-6A4D-28CD8BD4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54A0DB6E-C3B0-633E-C954-98D39CF7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>
                <a:solidFill>
                  <a:schemeClr val="tx1"/>
                </a:solidFill>
              </a:rPr>
              <a:t>13</a:t>
            </a:fld>
            <a:endParaRPr lang="zh-CN" alt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7">
                <a:extLst>
                  <a:ext uri="{FF2B5EF4-FFF2-40B4-BE49-F238E27FC236}">
                    <a16:creationId xmlns:a16="http://schemas.microsoft.com/office/drawing/2014/main" id="{171EAFA5-6BAB-E64D-F342-23AD60AF706C}"/>
                  </a:ext>
                </a:extLst>
              </p:cNvPr>
              <p:cNvSpPr txBox="1"/>
              <p:nvPr/>
            </p:nvSpPr>
            <p:spPr>
              <a:xfrm>
                <a:off x="799695" y="1234331"/>
                <a:ext cx="10891561" cy="498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Assumes the 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𝑒𝑠𝑡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′)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can be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expressed as a linear combination of the data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endPara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7">
                <a:extLst>
                  <a:ext uri="{FF2B5EF4-FFF2-40B4-BE49-F238E27FC236}">
                    <a16:creationId xmlns:a16="http://schemas.microsoft.com/office/drawing/2014/main" id="{171EAFA5-6BAB-E64D-F342-23AD60AF7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695" y="1234331"/>
                <a:ext cx="10891561" cy="498663"/>
              </a:xfrm>
              <a:prstGeom prst="rect">
                <a:avLst/>
              </a:prstGeom>
              <a:blipFill>
                <a:blip r:embed="rId3"/>
                <a:stretch>
                  <a:fillRect l="-504" b="-207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15">
                <a:extLst>
                  <a:ext uri="{FF2B5EF4-FFF2-40B4-BE49-F238E27FC236}">
                    <a16:creationId xmlns:a16="http://schemas.microsoft.com/office/drawing/2014/main" id="{E40E3FF5-2CA5-63FB-C31C-0338E8A7A7F0}"/>
                  </a:ext>
                </a:extLst>
              </p:cNvPr>
              <p:cNvSpPr txBox="1"/>
              <p:nvPr/>
            </p:nvSpPr>
            <p:spPr>
              <a:xfrm>
                <a:off x="846303" y="5670131"/>
                <a:ext cx="8988117" cy="51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Using variational principles, the optimal vector 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is given by:</a:t>
                </a:r>
              </a:p>
            </p:txBody>
          </p:sp>
        </mc:Choice>
        <mc:Fallback xmlns="">
          <p:sp>
            <p:nvSpPr>
              <p:cNvPr id="7" name="文本框 15">
                <a:extLst>
                  <a:ext uri="{FF2B5EF4-FFF2-40B4-BE49-F238E27FC236}">
                    <a16:creationId xmlns:a16="http://schemas.microsoft.com/office/drawing/2014/main" id="{E40E3FF5-2CA5-63FB-C31C-0338E8A7A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03" y="5670131"/>
                <a:ext cx="8988117" cy="514693"/>
              </a:xfrm>
              <a:prstGeom prst="rect">
                <a:avLst/>
              </a:prstGeom>
              <a:blipFill>
                <a:blip r:embed="rId4"/>
                <a:stretch>
                  <a:fillRect l="-611" b="-16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20">
                <a:extLst>
                  <a:ext uri="{FF2B5EF4-FFF2-40B4-BE49-F238E27FC236}">
                    <a16:creationId xmlns:a16="http://schemas.microsoft.com/office/drawing/2014/main" id="{B81C573E-7723-45E7-10A8-23B53577EC05}"/>
                  </a:ext>
                </a:extLst>
              </p:cNvPr>
              <p:cNvSpPr txBox="1"/>
              <p:nvPr/>
            </p:nvSpPr>
            <p:spPr>
              <a:xfrm>
                <a:off x="846303" y="3405154"/>
                <a:ext cx="10673072" cy="96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A trade off between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the width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𝑙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of resolution function </a:t>
                </a:r>
                <a14:m>
                  <m:oMath xmlns:m="http://schemas.openxmlformats.org/officeDocument/2006/math">
                    <m:r>
                      <a:rPr lang="el-GR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and the solution stability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, leading to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minimizing the objective functional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[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20">
                <a:extLst>
                  <a:ext uri="{FF2B5EF4-FFF2-40B4-BE49-F238E27FC236}">
                    <a16:creationId xmlns:a16="http://schemas.microsoft.com/office/drawing/2014/main" id="{B81C573E-7723-45E7-10A8-23B53577E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03" y="3405154"/>
                <a:ext cx="10673072" cy="960328"/>
              </a:xfrm>
              <a:prstGeom prst="rect">
                <a:avLst/>
              </a:prstGeom>
              <a:blipFill>
                <a:blip r:embed="rId5"/>
                <a:stretch>
                  <a:fillRect l="-514" b="-108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9">
            <a:extLst>
              <a:ext uri="{FF2B5EF4-FFF2-40B4-BE49-F238E27FC236}">
                <a16:creationId xmlns:a16="http://schemas.microsoft.com/office/drawing/2014/main" id="{F6AC8746-6463-9D2C-CBF1-BE1CD40F1FB5}"/>
              </a:ext>
            </a:extLst>
          </p:cNvPr>
          <p:cNvSpPr txBox="1"/>
          <p:nvPr/>
        </p:nvSpPr>
        <p:spPr>
          <a:xfrm>
            <a:off x="809026" y="845798"/>
            <a:ext cx="10319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Backus-Gilbert (BG) method and Tikhonov approach are conceptually similar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DC30B5-3CFC-5481-638A-53CF6DB27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33" y="1785343"/>
            <a:ext cx="3920377" cy="1600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599BB6-080F-2CFD-30BE-74F567D983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5476" y="1693249"/>
            <a:ext cx="3552825" cy="628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9A6BEF-5BAC-0940-8CBC-F36F957005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7871" y="4518111"/>
            <a:ext cx="3314700" cy="6286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318DF7F-A05A-B76C-388E-F9144A7174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272" y="4520954"/>
            <a:ext cx="4130351" cy="483259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A59BBD58-9A42-DF5B-4754-C7DB7C96A745}"/>
              </a:ext>
            </a:extLst>
          </p:cNvPr>
          <p:cNvSpPr/>
          <p:nvPr/>
        </p:nvSpPr>
        <p:spPr>
          <a:xfrm>
            <a:off x="4848587" y="4918230"/>
            <a:ext cx="988857" cy="2006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10BA391-5DF7-8EC6-6EC9-7A598B9759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882" y="6184824"/>
            <a:ext cx="3668460" cy="623639"/>
          </a:xfrm>
          <a:prstGeom prst="rect">
            <a:avLst/>
          </a:prstGeom>
        </p:spPr>
      </p:pic>
      <p:sp>
        <p:nvSpPr>
          <p:cNvPr id="12" name="Double Bracket 11">
            <a:extLst>
              <a:ext uri="{FF2B5EF4-FFF2-40B4-BE49-F238E27FC236}">
                <a16:creationId xmlns:a16="http://schemas.microsoft.com/office/drawing/2014/main" id="{99207BC1-CECA-6CD6-297A-BAB77B1465F8}"/>
              </a:ext>
            </a:extLst>
          </p:cNvPr>
          <p:cNvSpPr/>
          <p:nvPr/>
        </p:nvSpPr>
        <p:spPr>
          <a:xfrm>
            <a:off x="3513881" y="2843849"/>
            <a:ext cx="2582119" cy="546264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箭头: 左弧形 15">
            <a:extLst>
              <a:ext uri="{FF2B5EF4-FFF2-40B4-BE49-F238E27FC236}">
                <a16:creationId xmlns:a16="http://schemas.microsoft.com/office/drawing/2014/main" id="{995B1F75-EBEA-FC59-1749-88682D5EF681}"/>
              </a:ext>
            </a:extLst>
          </p:cNvPr>
          <p:cNvSpPr/>
          <p:nvPr/>
        </p:nvSpPr>
        <p:spPr>
          <a:xfrm rot="16200000">
            <a:off x="5556383" y="1233888"/>
            <a:ext cx="184198" cy="199182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BCC733F-01B3-92B4-CBDC-1B310C1098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3607" y="5168359"/>
            <a:ext cx="2169275" cy="28218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0AD352FB-5B40-9C63-4622-5ECEEB33EF04}"/>
              </a:ext>
            </a:extLst>
          </p:cNvPr>
          <p:cNvSpPr txBox="1"/>
          <p:nvPr/>
        </p:nvSpPr>
        <p:spPr>
          <a:xfrm>
            <a:off x="7639563" y="5013086"/>
            <a:ext cx="1163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</a:rPr>
              <a:t>regulator</a:t>
            </a:r>
            <a:endParaRPr lang="zh-CN" alt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左大括号 27">
            <a:extLst>
              <a:ext uri="{FF2B5EF4-FFF2-40B4-BE49-F238E27FC236}">
                <a16:creationId xmlns:a16="http://schemas.microsoft.com/office/drawing/2014/main" id="{21835434-48BF-85E4-1818-B2F9FD2D1C9F}"/>
              </a:ext>
            </a:extLst>
          </p:cNvPr>
          <p:cNvSpPr/>
          <p:nvPr/>
        </p:nvSpPr>
        <p:spPr>
          <a:xfrm rot="16200000">
            <a:off x="8112508" y="4599116"/>
            <a:ext cx="165995" cy="73174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F2F55D2-98C5-4E7B-B0E8-B88E16D07B24}"/>
              </a:ext>
            </a:extLst>
          </p:cNvPr>
          <p:cNvSpPr txBox="1"/>
          <p:nvPr/>
        </p:nvSpPr>
        <p:spPr>
          <a:xfrm>
            <a:off x="6686754" y="5012270"/>
            <a:ext cx="1093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</a:rPr>
              <a:t>width 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</a:rPr>
              <a:t>𝑙</a:t>
            </a:r>
          </a:p>
        </p:txBody>
      </p:sp>
      <p:sp>
        <p:nvSpPr>
          <p:cNvPr id="30" name="左大括号 29">
            <a:extLst>
              <a:ext uri="{FF2B5EF4-FFF2-40B4-BE49-F238E27FC236}">
                <a16:creationId xmlns:a16="http://schemas.microsoft.com/office/drawing/2014/main" id="{B643F045-6A06-FAB5-F3C6-5FB0FAE2BDD0}"/>
              </a:ext>
            </a:extLst>
          </p:cNvPr>
          <p:cNvSpPr/>
          <p:nvPr/>
        </p:nvSpPr>
        <p:spPr>
          <a:xfrm rot="16200000">
            <a:off x="7167224" y="4590776"/>
            <a:ext cx="123036" cy="7038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F566C0A-7281-BF22-1328-ED01918A628D}"/>
              </a:ext>
            </a:extLst>
          </p:cNvPr>
          <p:cNvSpPr txBox="1"/>
          <p:nvPr/>
        </p:nvSpPr>
        <p:spPr>
          <a:xfrm>
            <a:off x="8922909" y="5004213"/>
            <a:ext cx="127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</a:rPr>
              <a:t>normalized constraint</a:t>
            </a:r>
            <a:endParaRPr lang="zh-CN" alt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左大括号 32">
            <a:extLst>
              <a:ext uri="{FF2B5EF4-FFF2-40B4-BE49-F238E27FC236}">
                <a16:creationId xmlns:a16="http://schemas.microsoft.com/office/drawing/2014/main" id="{8E9CD3D2-4AD7-20C6-89CA-D160B2F9C2DD}"/>
              </a:ext>
            </a:extLst>
          </p:cNvPr>
          <p:cNvSpPr/>
          <p:nvPr/>
        </p:nvSpPr>
        <p:spPr>
          <a:xfrm rot="16200000">
            <a:off x="9441692" y="4644417"/>
            <a:ext cx="165995" cy="73174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30">
            <a:extLst>
              <a:ext uri="{FF2B5EF4-FFF2-40B4-BE49-F238E27FC236}">
                <a16:creationId xmlns:a16="http://schemas.microsoft.com/office/drawing/2014/main" id="{9EA77E88-3B0E-4E3E-3E86-4736C9DE8DF1}"/>
              </a:ext>
            </a:extLst>
          </p:cNvPr>
          <p:cNvSpPr txBox="1"/>
          <p:nvPr/>
        </p:nvSpPr>
        <p:spPr>
          <a:xfrm>
            <a:off x="1541957" y="5423542"/>
            <a:ext cx="2272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</a:rPr>
              <a:t>normalized constraint</a:t>
            </a:r>
            <a:endParaRPr lang="zh-CN" alt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76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E025-CFA1-C567-1547-551D2C535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04D1F-C626-6714-2112-E60A8882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855" y="-195152"/>
            <a:ext cx="10515600" cy="120385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</a:rPr>
              <a:t>Inversion methods—Bayesian approach</a:t>
            </a:r>
            <a:endParaRPr lang="zh-CN" altLang="en-US" sz="4000" dirty="0">
              <a:solidFill>
                <a:schemeClr val="accent1"/>
              </a:solidFill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45013ECC-0930-D760-ED72-BDD649CC1D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254468-EB0A-ABAB-DC8A-54F2E9732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>
                <a:solidFill>
                  <a:schemeClr val="tx1"/>
                </a:solidFill>
              </a:rPr>
              <a:t>14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66BFA-CE9A-1544-F6DF-2A569E9EE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607" y="2272705"/>
            <a:ext cx="4599505" cy="1237618"/>
          </a:xfrm>
          <a:prstGeom prst="rect">
            <a:avLst/>
          </a:prstGeom>
        </p:spPr>
      </p:pic>
      <p:sp>
        <p:nvSpPr>
          <p:cNvPr id="7" name="文本框 7">
            <a:extLst>
              <a:ext uri="{FF2B5EF4-FFF2-40B4-BE49-F238E27FC236}">
                <a16:creationId xmlns:a16="http://schemas.microsoft.com/office/drawing/2014/main" id="{9B4EB711-22D8-A661-BB3A-A2AF3FEA3AD2}"/>
              </a:ext>
            </a:extLst>
          </p:cNvPr>
          <p:cNvSpPr txBox="1"/>
          <p:nvPr/>
        </p:nvSpPr>
        <p:spPr>
          <a:xfrm>
            <a:off x="846302" y="1648653"/>
            <a:ext cx="8988117" cy="51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Bayesian approach is based on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Bayes’ theorem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9">
            <a:extLst>
              <a:ext uri="{FF2B5EF4-FFF2-40B4-BE49-F238E27FC236}">
                <a16:creationId xmlns:a16="http://schemas.microsoft.com/office/drawing/2014/main" id="{2F766B91-93E3-5000-DE14-444E03247AF6}"/>
              </a:ext>
            </a:extLst>
          </p:cNvPr>
          <p:cNvSpPr txBox="1"/>
          <p:nvPr/>
        </p:nvSpPr>
        <p:spPr>
          <a:xfrm>
            <a:off x="846303" y="897771"/>
            <a:ext cx="9724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 the Bayesian framework, the unknown solution is modeled as a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random variable 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characterized by a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probability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7">
                <a:extLst>
                  <a:ext uri="{FF2B5EF4-FFF2-40B4-BE49-F238E27FC236}">
                    <a16:creationId xmlns:a16="http://schemas.microsoft.com/office/drawing/2014/main" id="{A498ABD8-2069-C287-877F-E458C2806AFE}"/>
                  </a:ext>
                </a:extLst>
              </p:cNvPr>
              <p:cNvSpPr txBox="1"/>
              <p:nvPr/>
            </p:nvSpPr>
            <p:spPr>
              <a:xfrm>
                <a:off x="838200" y="3619682"/>
                <a:ext cx="10029221" cy="280698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Prior distribution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𝒇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2000" b="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: encodes the knowledge about the solution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𝒇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without data</a:t>
                </a:r>
                <a:endPara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sz="2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Likelihood distribution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𝒈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𝒇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2000" b="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: quantifies how well the solution explain the data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Posterior distribution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𝒇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𝒈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2000" b="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: The probability distribution of the final solution.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本框 7">
                <a:extLst>
                  <a:ext uri="{FF2B5EF4-FFF2-40B4-BE49-F238E27FC236}">
                    <a16:creationId xmlns:a16="http://schemas.microsoft.com/office/drawing/2014/main" id="{A498ABD8-2069-C287-877F-E458C2806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19682"/>
                <a:ext cx="10029221" cy="2806987"/>
              </a:xfrm>
              <a:prstGeom prst="rect">
                <a:avLst/>
              </a:prstGeom>
              <a:blipFill>
                <a:blip r:embed="rId4"/>
                <a:stretch>
                  <a:fillRect l="-5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619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B59E1-2A64-5606-0652-22C5A5ABA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0AEF5-CC88-C3F4-0127-E67F8098D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855" y="-195152"/>
            <a:ext cx="10515600" cy="120385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</a:rPr>
              <a:t>Inversion methods—Bayesian approach</a:t>
            </a:r>
            <a:endParaRPr lang="zh-CN" altLang="en-US" sz="4000" dirty="0">
              <a:solidFill>
                <a:schemeClr val="accent1"/>
              </a:solidFill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577277BC-012B-F2AF-46DE-F947355EC3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E675099-B6A2-C2F7-95C1-64693CCDF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>
                <a:solidFill>
                  <a:schemeClr val="tx1"/>
                </a:solidFill>
              </a:rPr>
              <a:t>15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文本框 7">
            <a:extLst>
              <a:ext uri="{FF2B5EF4-FFF2-40B4-BE49-F238E27FC236}">
                <a16:creationId xmlns:a16="http://schemas.microsoft.com/office/drawing/2014/main" id="{526E99BA-06AB-3792-5B87-FBEF979023C0}"/>
              </a:ext>
            </a:extLst>
          </p:cNvPr>
          <p:cNvSpPr txBox="1"/>
          <p:nvPr/>
        </p:nvSpPr>
        <p:spPr>
          <a:xfrm>
            <a:off x="846303" y="4999901"/>
            <a:ext cx="9202767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 solution to the problem is determined from the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posterior distribution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using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Maximum a posteriori (MAP) estimation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or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posterior mean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7">
                <a:extLst>
                  <a:ext uri="{FF2B5EF4-FFF2-40B4-BE49-F238E27FC236}">
                    <a16:creationId xmlns:a16="http://schemas.microsoft.com/office/drawing/2014/main" id="{302BBC7C-3F94-58B8-BB3E-360C813C2A8E}"/>
                  </a:ext>
                </a:extLst>
              </p:cNvPr>
              <p:cNvSpPr txBox="1"/>
              <p:nvPr/>
            </p:nvSpPr>
            <p:spPr>
              <a:xfrm>
                <a:off x="953626" y="1711688"/>
                <a:ext cx="8988117" cy="51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Prior distribution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𝒇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𝑰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serves as a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regulator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to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overcome instability </a:t>
                </a:r>
                <a:endPara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7">
                <a:extLst>
                  <a:ext uri="{FF2B5EF4-FFF2-40B4-BE49-F238E27FC236}">
                    <a16:creationId xmlns:a16="http://schemas.microsoft.com/office/drawing/2014/main" id="{302BBC7C-3F94-58B8-BB3E-360C813C2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626" y="1711688"/>
                <a:ext cx="8988117" cy="514693"/>
              </a:xfrm>
              <a:prstGeom prst="rect">
                <a:avLst/>
              </a:prstGeom>
              <a:blipFill>
                <a:blip r:embed="rId3"/>
                <a:stretch>
                  <a:fillRect l="-610" b="-17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9">
            <a:extLst>
              <a:ext uri="{FF2B5EF4-FFF2-40B4-BE49-F238E27FC236}">
                <a16:creationId xmlns:a16="http://schemas.microsoft.com/office/drawing/2014/main" id="{0503FC43-AD44-5931-12A5-94D3ACC18DD7}"/>
              </a:ext>
            </a:extLst>
          </p:cNvPr>
          <p:cNvSpPr txBox="1"/>
          <p:nvPr/>
        </p:nvSpPr>
        <p:spPr>
          <a:xfrm>
            <a:off x="846303" y="897771"/>
            <a:ext cx="9202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Instability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corresponds to a probability distribution with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large uncertainty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D120485-E35E-5317-2A34-E33BDC1EA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253" y="2298306"/>
            <a:ext cx="6777347" cy="217149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7EDEA7E-69C5-2364-E171-1331DD4A8449}"/>
              </a:ext>
            </a:extLst>
          </p:cNvPr>
          <p:cNvSpPr txBox="1"/>
          <p:nvPr/>
        </p:nvSpPr>
        <p:spPr>
          <a:xfrm>
            <a:off x="2908570" y="4402951"/>
            <a:ext cx="719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Prior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FF97BC0-1165-D8F5-67FB-A8CE491708DA}"/>
              </a:ext>
            </a:extLst>
          </p:cNvPr>
          <p:cNvSpPr txBox="1"/>
          <p:nvPr/>
        </p:nvSpPr>
        <p:spPr>
          <a:xfrm>
            <a:off x="4285461" y="4218559"/>
            <a:ext cx="1922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Likelihood</a:t>
            </a:r>
          </a:p>
          <a:p>
            <a:pPr algn="ctr"/>
            <a:r>
              <a:rPr lang="en-US" altLang="zh-CN" dirty="0"/>
              <a:t>(</a:t>
            </a:r>
            <a:r>
              <a:rPr lang="en-US" altLang="zh-CN" dirty="0">
                <a:solidFill>
                  <a:srgbClr val="FF0000"/>
                </a:solidFill>
              </a:rPr>
              <a:t>large uncertainty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FD878A7-C06A-6412-8C5C-A2372128E1E6}"/>
              </a:ext>
            </a:extLst>
          </p:cNvPr>
          <p:cNvSpPr txBox="1"/>
          <p:nvPr/>
        </p:nvSpPr>
        <p:spPr>
          <a:xfrm>
            <a:off x="6864839" y="4419114"/>
            <a:ext cx="123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Posterior</a:t>
            </a:r>
            <a:endParaRPr lang="zh-CN" altLang="en-US" dirty="0"/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CF3CAAFA-4EEE-DA81-0EED-A5CE5C2BF177}"/>
              </a:ext>
            </a:extLst>
          </p:cNvPr>
          <p:cNvSpPr txBox="1"/>
          <p:nvPr/>
        </p:nvSpPr>
        <p:spPr>
          <a:xfrm>
            <a:off x="8189628" y="2756482"/>
            <a:ext cx="4002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zh-CN" dirty="0"/>
              <a:t>T. Albert. </a:t>
            </a:r>
            <a:r>
              <a:rPr lang="en-US" altLang="zh-CN" dirty="0"/>
              <a:t>Inverse Problem Theory and Methods for Model Parameter Estimation (2005),</a:t>
            </a:r>
            <a:r>
              <a:rPr lang="zh-CN" altLang="en-US" dirty="0"/>
              <a:t> </a:t>
            </a:r>
            <a:r>
              <a:rPr lang="en-US" altLang="zh-CN" dirty="0"/>
              <a:t>SIAM</a:t>
            </a:r>
            <a:r>
              <a:rPr lang="zh-CN" altLang="en-US" dirty="0"/>
              <a:t>.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918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D84BF-3E42-2752-964F-54870C747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A35F2-0A72-40D6-40DF-C51547644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855" y="-195152"/>
            <a:ext cx="10515600" cy="120385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</a:rPr>
              <a:t>Inversion methods—ANN</a:t>
            </a:r>
            <a:endParaRPr lang="zh-CN" altLang="en-US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8C6D4-B382-73DF-2BF0-82B0CA852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06" y="848738"/>
            <a:ext cx="10962867" cy="59802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sz="2000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4EC13C61-B4A1-F70A-5F8D-C350F513BD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99FF498-AFAA-9037-5966-2F8C10D8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>
                <a:solidFill>
                  <a:schemeClr val="tx1"/>
                </a:solidFill>
              </a:rPr>
              <a:t>16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E800B-1B9E-849D-7C7D-2BC4A4FBA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775" y="5426682"/>
            <a:ext cx="5808793" cy="573506"/>
          </a:xfrm>
          <a:prstGeom prst="rect">
            <a:avLst/>
          </a:prstGeom>
        </p:spPr>
      </p:pic>
      <p:sp>
        <p:nvSpPr>
          <p:cNvPr id="7" name="文本框 7">
            <a:extLst>
              <a:ext uri="{FF2B5EF4-FFF2-40B4-BE49-F238E27FC236}">
                <a16:creationId xmlns:a16="http://schemas.microsoft.com/office/drawing/2014/main" id="{2DE39ADA-81E6-497E-F4E1-F1B06BB93593}"/>
              </a:ext>
            </a:extLst>
          </p:cNvPr>
          <p:cNvSpPr txBox="1"/>
          <p:nvPr/>
        </p:nvSpPr>
        <p:spPr>
          <a:xfrm>
            <a:off x="838200" y="4493909"/>
            <a:ext cx="10515600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Minimizing the following loss function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corresponds to finding a configuration of the network parameters that provides the optimal solution to the problem. 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20E89BB-7DBA-8AE3-AAEF-50568094D18C}"/>
              </a:ext>
            </a:extLst>
          </p:cNvPr>
          <p:cNvSpPr txBox="1"/>
          <p:nvPr/>
        </p:nvSpPr>
        <p:spPr>
          <a:xfrm>
            <a:off x="846303" y="923600"/>
            <a:ext cx="10219803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ANN provides ​a​ powerful </a:t>
            </a:r>
            <a:r>
              <a:rPr lang="en-US" altLang="zh-CN" sz="2000" dirty="0">
                <a:solidFill>
                  <a:srgbClr val="FF0000"/>
                </a:solidFill>
              </a:rPr>
              <a:t>non-linear representation capacity </a:t>
            </a:r>
            <a:r>
              <a:rPr lang="en-US" altLang="zh-CN" sz="2000" dirty="0"/>
              <a:t>which enables ​it​ to approximate highly complex mappings.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565E5B-1655-E912-C0B9-0CF512195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443" y="1621830"/>
            <a:ext cx="3621072" cy="28720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7D9D49-5CEC-C654-8FD2-AFA7C823407A}"/>
              </a:ext>
            </a:extLst>
          </p:cNvPr>
          <p:cNvSpPr txBox="1"/>
          <p:nvPr/>
        </p:nvSpPr>
        <p:spPr>
          <a:xfrm>
            <a:off x="7515166" y="3048333"/>
            <a:ext cx="4582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(Min-Huan Chu et.al.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2506.16689)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308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6CAD6-B290-17AF-789C-C8F7EDDDD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B116C-CBDA-2572-9ACC-6AD23FBD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855" y="-195152"/>
            <a:ext cx="10515600" cy="120385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</a:rPr>
              <a:t>Inversion methods—Results </a:t>
            </a:r>
            <a:endParaRPr lang="zh-CN" altLang="en-US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A52A5-9775-734C-8CAF-D4DB1E59C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06" y="848738"/>
            <a:ext cx="10962867" cy="59802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sz="2000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3F1BA65F-1AC9-E5C2-E56D-A686CC2D90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339BC92-7240-2F98-D8DC-D49E2F2B5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>
                <a:solidFill>
                  <a:schemeClr val="tx1"/>
                </a:solidFill>
              </a:rPr>
              <a:t>17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7" name="图片 20">
            <a:extLst>
              <a:ext uri="{FF2B5EF4-FFF2-40B4-BE49-F238E27FC236}">
                <a16:creationId xmlns:a16="http://schemas.microsoft.com/office/drawing/2014/main" id="{6424F8AD-74FC-C5FD-75BB-D2A9AC864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044" y="1437959"/>
            <a:ext cx="3600000" cy="704762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90166AFD-AF64-6756-1A60-89F3AE6DA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872" y="1561063"/>
            <a:ext cx="4476906" cy="40011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02C0CE7-FE95-37D7-1077-88C10CF8A276}"/>
              </a:ext>
            </a:extLst>
          </p:cNvPr>
          <p:cNvSpPr txBox="1"/>
          <p:nvPr/>
        </p:nvSpPr>
        <p:spPr>
          <a:xfrm>
            <a:off x="663444" y="1008627"/>
            <a:ext cx="8184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Toy models I&amp;II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Include correlated errors and uncorrelated errors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335FA1-2EEA-8733-8E0D-03F532876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928" y="2142721"/>
            <a:ext cx="3195175" cy="45629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151745-9543-56E8-26CD-F6D5E99BD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8529" y="2150881"/>
            <a:ext cx="3108410" cy="438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69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AE821-839E-8547-0158-8A3FA1CE0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FD21F-2A7E-FF92-18C2-635CD0341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855" y="-195152"/>
            <a:ext cx="10515600" cy="120385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</a:rPr>
              <a:t>Inversion methods—Results </a:t>
            </a:r>
            <a:endParaRPr lang="zh-CN" altLang="en-US" sz="4000" dirty="0">
              <a:solidFill>
                <a:schemeClr val="accent1"/>
              </a:solidFill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E780B128-031B-3982-341A-8898290DCE1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BC09A30-05F2-75BB-A0B1-38625A915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513" y="6361003"/>
            <a:ext cx="2743200" cy="365125"/>
          </a:xfrm>
        </p:spPr>
        <p:txBody>
          <a:bodyPr/>
          <a:lstStyle/>
          <a:p>
            <a:fld id="{180BA0B0-374B-4C92-9A6D-43C77942BAF7}" type="slidenum">
              <a:rPr lang="zh-CN" altLang="en-US" smtClean="0">
                <a:solidFill>
                  <a:schemeClr val="tx1"/>
                </a:solidFill>
              </a:rPr>
              <a:t>18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8C0726F0-F71A-0763-E8C6-4767405AE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66" y="2390449"/>
            <a:ext cx="5025172" cy="3866190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070576CB-1823-8AFE-EE40-9F65F0690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863" y="2384238"/>
            <a:ext cx="4919856" cy="382367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2C4D3E2-90FB-230B-C043-82ED65EA9DBA}"/>
              </a:ext>
            </a:extLst>
          </p:cNvPr>
          <p:cNvSpPr txBox="1"/>
          <p:nvPr/>
        </p:nvSpPr>
        <p:spPr>
          <a:xfrm>
            <a:off x="663444" y="688272"/>
            <a:ext cx="9432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Reconstruction results of Toy models I&amp;II obtained by four inversion methods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392F610-C44F-0453-7140-41D10C6EFD74}"/>
              </a:ext>
            </a:extLst>
          </p:cNvPr>
          <p:cNvSpPr txBox="1"/>
          <p:nvPr/>
        </p:nvSpPr>
        <p:spPr>
          <a:xfrm>
            <a:off x="3471444" y="6207915"/>
            <a:ext cx="2033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Single layer</a:t>
            </a:r>
          </a:p>
          <a:p>
            <a:pPr algn="ctr"/>
            <a:r>
              <a:rPr lang="en-US" altLang="zh-CN" dirty="0"/>
              <a:t>5 neurons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F2E14B9-332C-E091-DCE2-DFD65DE159BA}"/>
              </a:ext>
            </a:extLst>
          </p:cNvPr>
          <p:cNvSpPr txBox="1"/>
          <p:nvPr/>
        </p:nvSpPr>
        <p:spPr>
          <a:xfrm>
            <a:off x="9177591" y="6207914"/>
            <a:ext cx="2033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Multi-layers</a:t>
            </a:r>
          </a:p>
          <a:p>
            <a:pPr algn="ctr"/>
            <a:r>
              <a:rPr lang="en-US" altLang="zh-CN" dirty="0"/>
              <a:t>300~400 neurons</a:t>
            </a:r>
            <a:endParaRPr lang="zh-CN" altLang="en-US" dirty="0"/>
          </a:p>
        </p:txBody>
      </p:sp>
      <p:sp>
        <p:nvSpPr>
          <p:cNvPr id="18" name="箭头: 直角上 17">
            <a:extLst>
              <a:ext uri="{FF2B5EF4-FFF2-40B4-BE49-F238E27FC236}">
                <a16:creationId xmlns:a16="http://schemas.microsoft.com/office/drawing/2014/main" id="{2298F73A-9CE8-1070-5299-D892B875A061}"/>
              </a:ext>
            </a:extLst>
          </p:cNvPr>
          <p:cNvSpPr/>
          <p:nvPr/>
        </p:nvSpPr>
        <p:spPr>
          <a:xfrm rot="5400000">
            <a:off x="9234862" y="6161258"/>
            <a:ext cx="250583" cy="365125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直角上 21">
            <a:extLst>
              <a:ext uri="{FF2B5EF4-FFF2-40B4-BE49-F238E27FC236}">
                <a16:creationId xmlns:a16="http://schemas.microsoft.com/office/drawing/2014/main" id="{CDF6E5F4-599E-2D6E-01BA-3223DF0C3FC0}"/>
              </a:ext>
            </a:extLst>
          </p:cNvPr>
          <p:cNvSpPr/>
          <p:nvPr/>
        </p:nvSpPr>
        <p:spPr>
          <a:xfrm rot="5400000">
            <a:off x="3526890" y="6150644"/>
            <a:ext cx="250583" cy="365125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CF65ABB-361B-1D58-21B3-36AD135CD5F7}"/>
              </a:ext>
            </a:extLst>
          </p:cNvPr>
          <p:cNvSpPr txBox="1"/>
          <p:nvPr/>
        </p:nvSpPr>
        <p:spPr>
          <a:xfrm>
            <a:off x="737707" y="1072062"/>
            <a:ext cx="10312915" cy="12890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Tikhonov, Bayesian, ANN gets good result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BG performs poorly: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mathematical foundation is weak[1], effective for simple models but breaking down with complex ones</a:t>
            </a:r>
            <a:endParaRPr lang="en-US" altLang="zh-CN" sz="1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2650E319-16F1-2192-DAAD-4E19F4CB5C5A}"/>
              </a:ext>
            </a:extLst>
          </p:cNvPr>
          <p:cNvSpPr txBox="1"/>
          <p:nvPr/>
        </p:nvSpPr>
        <p:spPr>
          <a:xfrm>
            <a:off x="9262710" y="138373"/>
            <a:ext cx="299291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/>
              <a:t>[1]</a:t>
            </a:r>
            <a:r>
              <a:rPr lang="zh-CN" altLang="en-US" sz="1100" dirty="0"/>
              <a:t>Aster, R. C., Borchers, B., &amp; Thurber, C. H. (2019). Parameter Estimation and Inverse Problems (3rdEdition), Elsevier, 135–149.</a:t>
            </a:r>
          </a:p>
        </p:txBody>
      </p:sp>
    </p:spTree>
    <p:extLst>
      <p:ext uri="{BB962C8B-B14F-4D97-AF65-F5344CB8AC3E}">
        <p14:creationId xmlns:p14="http://schemas.microsoft.com/office/powerpoint/2010/main" val="1379285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88CE1-2840-7B2B-E1A3-B6E5D8681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C42A3-60EC-5D11-2522-1B64B960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855" y="-195152"/>
            <a:ext cx="10515600" cy="120385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</a:rPr>
              <a:t>Inversion methods—Results </a:t>
            </a:r>
            <a:endParaRPr lang="zh-CN" altLang="en-US" sz="4000" dirty="0">
              <a:solidFill>
                <a:schemeClr val="accent1"/>
              </a:solidFill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CED4103F-69A4-F065-D4F3-DB1479B9BC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FCFC39E-03DD-EF27-6094-5ECD331F6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>
                <a:solidFill>
                  <a:schemeClr val="tx1"/>
                </a:solidFill>
              </a:rPr>
              <a:t>19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123DEF3C-0DE4-7388-6445-98AD24C8383D}"/>
              </a:ext>
            </a:extLst>
          </p:cNvPr>
          <p:cNvSpPr txBox="1"/>
          <p:nvPr/>
        </p:nvSpPr>
        <p:spPr>
          <a:xfrm>
            <a:off x="382554" y="1149559"/>
            <a:ext cx="10319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Reconstruction results obtained by the four methods using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real lattice QCD data 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 input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A9E603-0812-88AA-79A5-EE5ECB454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428" y="1639186"/>
            <a:ext cx="5487400" cy="4655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8">
                <a:extLst>
                  <a:ext uri="{FF2B5EF4-FFF2-40B4-BE49-F238E27FC236}">
                    <a16:creationId xmlns:a16="http://schemas.microsoft.com/office/drawing/2014/main" id="{D1D1E73B-EAC1-F0C4-6C79-CA1B1BCA642F}"/>
                  </a:ext>
                </a:extLst>
              </p:cNvPr>
              <p:cNvSpPr txBox="1"/>
              <p:nvPr/>
            </p:nvSpPr>
            <p:spPr>
              <a:xfrm>
                <a:off x="569690" y="1927691"/>
                <a:ext cx="5607374" cy="386026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Pion quasi-DA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Tikhonov, Bayesian, ANN: good results and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consistent with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extrapolation.</a:t>
                </a:r>
                <a:endParaRPr lang="en-US" altLang="zh-CN" sz="20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BG yields </a:t>
                </a:r>
                <a:r>
                  <a:rPr lang="en-GB" altLang="zh-CN" sz="2000" dirty="0"/>
                  <a:t>poorly result again.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Preconditioned-BG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(</a:t>
                </a:r>
                <a:r>
                  <a:rPr lang="en-GB" altLang="zh-CN" sz="2000" dirty="0"/>
                  <a:t>J. </a:t>
                </a:r>
                <a:r>
                  <a:rPr lang="en-GB" altLang="zh-CN" sz="2000" dirty="0" err="1"/>
                  <a:t>Karpie</a:t>
                </a:r>
                <a:r>
                  <a:rPr lang="en-GB" altLang="zh-CN" sz="2000" dirty="0"/>
                  <a:t> et al. JHEP 04, 057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) is introduced to improve the result. However, it is heavily reliant on strong, specific priors, making it too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inflexible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and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unreliable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文本框 8">
                <a:extLst>
                  <a:ext uri="{FF2B5EF4-FFF2-40B4-BE49-F238E27FC236}">
                    <a16:creationId xmlns:a16="http://schemas.microsoft.com/office/drawing/2014/main" id="{D1D1E73B-EAC1-F0C4-6C79-CA1B1BCA6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90" y="1927691"/>
                <a:ext cx="5607374" cy="3860267"/>
              </a:xfrm>
              <a:prstGeom prst="rect">
                <a:avLst/>
              </a:prstGeom>
              <a:blipFill>
                <a:blip r:embed="rId4"/>
                <a:stretch>
                  <a:fillRect l="-978" r="-3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8228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B50F2-A395-9BDA-864B-61A60B174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3253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75511-6D36-E205-57CF-FA53B8A21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5118"/>
            <a:ext cx="10515600" cy="4401883"/>
          </a:xfrm>
        </p:spPr>
        <p:txBody>
          <a:bodyPr>
            <a:normAutofit fontScale="92500" lnSpcReduction="20000"/>
          </a:bodyPr>
          <a:lstStyle/>
          <a:p>
            <a:pPr>
              <a:buSzPct val="90000"/>
              <a:buFont typeface="Wingdings" panose="05000000000000000000" pitchFamily="2" charset="2"/>
              <a:buChar char="Ø"/>
            </a:pPr>
            <a:r>
              <a:rPr lang="en-US" altLang="zh-CN" dirty="0"/>
              <a:t>Motivation</a:t>
            </a:r>
          </a:p>
          <a:p>
            <a:pPr lvl="1">
              <a:buSzPct val="90000"/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buSzPct val="90000"/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Ill</a:t>
            </a:r>
            <a:r>
              <a:rPr lang="en-US" altLang="zh-CN" dirty="0"/>
              <a:t>-</a:t>
            </a:r>
            <a:r>
              <a:rPr lang="en-US" altLang="zh-CN" dirty="0" err="1"/>
              <a:t>posedness</a:t>
            </a:r>
            <a:endParaRPr lang="en-US" altLang="zh-CN" dirty="0"/>
          </a:p>
          <a:p>
            <a:pPr>
              <a:buSzPct val="90000"/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>
              <a:buSzPct val="90000"/>
              <a:buFont typeface="Wingdings" panose="05000000000000000000" pitchFamily="2" charset="2"/>
              <a:buChar char="Ø"/>
            </a:pPr>
            <a:r>
              <a:rPr lang="en-US" altLang="zh-CN" dirty="0"/>
              <a:t>Inversion methods</a:t>
            </a:r>
          </a:p>
          <a:p>
            <a:pPr lvl="1">
              <a:buSzPct val="90000"/>
              <a:buFont typeface="Wingdings" panose="05000000000000000000" pitchFamily="2" charset="2"/>
              <a:buChar char="Ø"/>
            </a:pPr>
            <a:r>
              <a:rPr lang="en-US" altLang="zh-CN" dirty="0"/>
              <a:t>Tikhonov regularization</a:t>
            </a:r>
          </a:p>
          <a:p>
            <a:pPr lvl="1">
              <a:buSzPct val="90000"/>
              <a:buFont typeface="Wingdings" panose="05000000000000000000" pitchFamily="2" charset="2"/>
              <a:buChar char="Ø"/>
            </a:pPr>
            <a:r>
              <a:rPr lang="en-US" altLang="zh-CN" dirty="0"/>
              <a:t>Backus-Gilbert</a:t>
            </a:r>
          </a:p>
          <a:p>
            <a:pPr lvl="1">
              <a:buSzPct val="90000"/>
              <a:buFont typeface="Wingdings" panose="05000000000000000000" pitchFamily="2" charset="2"/>
              <a:buChar char="Ø"/>
            </a:pPr>
            <a:r>
              <a:rPr lang="en-US" altLang="zh-CN" dirty="0"/>
              <a:t>Bayesian approach</a:t>
            </a:r>
          </a:p>
          <a:p>
            <a:pPr lvl="1">
              <a:buSzPct val="90000"/>
              <a:buFont typeface="Wingdings" panose="05000000000000000000" pitchFamily="2" charset="2"/>
              <a:buChar char="Ø"/>
            </a:pPr>
            <a:r>
              <a:rPr lang="en-US" altLang="zh-CN" dirty="0"/>
              <a:t>Artificial neurons network (ANN)</a:t>
            </a:r>
          </a:p>
          <a:p>
            <a:pPr lvl="1">
              <a:buSzPct val="90000"/>
              <a:buFont typeface="Wingdings" panose="05000000000000000000" pitchFamily="2" charset="2"/>
              <a:buChar char="Ø"/>
            </a:pPr>
            <a:r>
              <a:rPr lang="en-US" altLang="zh-CN" dirty="0"/>
              <a:t>Results</a:t>
            </a:r>
          </a:p>
          <a:p>
            <a:pPr marL="0" indent="0">
              <a:buSzPct val="90000"/>
              <a:buNone/>
            </a:pPr>
            <a:endParaRPr lang="en-US" altLang="zh-CN" dirty="0"/>
          </a:p>
          <a:p>
            <a:pPr>
              <a:buSzPct val="90000"/>
              <a:buFont typeface="Wingdings" panose="05000000000000000000" pitchFamily="2" charset="2"/>
              <a:buChar char="Ø"/>
            </a:pPr>
            <a:r>
              <a:rPr lang="en-US" altLang="zh-CN" dirty="0" err="1"/>
              <a:t>Conclusions&amp;Outlook</a:t>
            </a:r>
            <a:endParaRPr lang="zh-CN" altLang="en-US" dirty="0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2AA9F5EE-2872-7E82-544B-650B1989F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r="4641" b="72924"/>
          <a:stretch>
            <a:fillRect/>
          </a:stretch>
        </p:blipFill>
        <p:spPr>
          <a:xfrm>
            <a:off x="0" y="5257004"/>
            <a:ext cx="12192000" cy="1600996"/>
          </a:xfrm>
          <a:custGeom>
            <a:avLst/>
            <a:gdLst>
              <a:gd name="connsiteX0" fmla="*/ 0 w 12192000"/>
              <a:gd name="connsiteY0" fmla="*/ 0 h 1600996"/>
              <a:gd name="connsiteX1" fmla="*/ 12192000 w 12192000"/>
              <a:gd name="connsiteY1" fmla="*/ 0 h 1600996"/>
              <a:gd name="connsiteX2" fmla="*/ 12192000 w 12192000"/>
              <a:gd name="connsiteY2" fmla="*/ 1600996 h 1600996"/>
              <a:gd name="connsiteX3" fmla="*/ 0 w 12192000"/>
              <a:gd name="connsiteY3" fmla="*/ 1600996 h 160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600996">
                <a:moveTo>
                  <a:pt x="0" y="0"/>
                </a:moveTo>
                <a:lnTo>
                  <a:pt x="12192000" y="0"/>
                </a:lnTo>
                <a:lnTo>
                  <a:pt x="12192000" y="1600996"/>
                </a:lnTo>
                <a:lnTo>
                  <a:pt x="0" y="1600996"/>
                </a:lnTo>
                <a:close/>
              </a:path>
            </a:pathLst>
          </a:cu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15EBF7D5-BC3D-9D4D-20EA-213290D6A6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6" r="16512" b="84486"/>
          <a:stretch>
            <a:fillRect/>
          </a:stretch>
        </p:blipFill>
        <p:spPr>
          <a:xfrm>
            <a:off x="685800" y="4381361"/>
            <a:ext cx="11506200" cy="2476641"/>
          </a:xfrm>
          <a:custGeom>
            <a:avLst/>
            <a:gdLst>
              <a:gd name="connsiteX0" fmla="*/ 0 w 11506200"/>
              <a:gd name="connsiteY0" fmla="*/ 0 h 2476641"/>
              <a:gd name="connsiteX1" fmla="*/ 11506200 w 11506200"/>
              <a:gd name="connsiteY1" fmla="*/ 0 h 2476641"/>
              <a:gd name="connsiteX2" fmla="*/ 11506200 w 11506200"/>
              <a:gd name="connsiteY2" fmla="*/ 2476641 h 2476641"/>
              <a:gd name="connsiteX3" fmla="*/ 0 w 11506200"/>
              <a:gd name="connsiteY3" fmla="*/ 2476641 h 2476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06200" h="2476641">
                <a:moveTo>
                  <a:pt x="0" y="0"/>
                </a:moveTo>
                <a:lnTo>
                  <a:pt x="11506200" y="0"/>
                </a:lnTo>
                <a:lnTo>
                  <a:pt x="11506200" y="2476641"/>
                </a:lnTo>
                <a:lnTo>
                  <a:pt x="0" y="2476641"/>
                </a:lnTo>
                <a:close/>
              </a:path>
            </a:pathLst>
          </a:cu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50760638-0C96-E5B9-2A72-3A8CC4D85E1E}"/>
              </a:ext>
            </a:extLst>
          </p:cNvPr>
          <p:cNvGrpSpPr/>
          <p:nvPr/>
        </p:nvGrpSpPr>
        <p:grpSpPr>
          <a:xfrm>
            <a:off x="-272816" y="-715811"/>
            <a:ext cx="1701908" cy="2190997"/>
            <a:chOff x="-272816" y="-715811"/>
            <a:chExt cx="1701908" cy="2190997"/>
          </a:xfrm>
        </p:grpSpPr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02AB9E13-9C89-BCA3-320A-6D2127D23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485" b="63461"/>
            <a:stretch>
              <a:fillRect/>
            </a:stretch>
          </p:blipFill>
          <p:spPr>
            <a:xfrm rot="18522662" flipV="1">
              <a:off x="-426155" y="-380061"/>
              <a:ext cx="2190997" cy="1519497"/>
            </a:xfrm>
            <a:custGeom>
              <a:avLst/>
              <a:gdLst>
                <a:gd name="connsiteX0" fmla="*/ 973170 w 2190997"/>
                <a:gd name="connsiteY0" fmla="*/ 1519497 h 1519497"/>
                <a:gd name="connsiteX1" fmla="*/ 2190997 w 2190997"/>
                <a:gd name="connsiteY1" fmla="*/ 0 h 1519497"/>
                <a:gd name="connsiteX2" fmla="*/ 0 w 2190997"/>
                <a:gd name="connsiteY2" fmla="*/ 0 h 1519497"/>
                <a:gd name="connsiteX3" fmla="*/ 0 w 2190997"/>
                <a:gd name="connsiteY3" fmla="*/ 739533 h 151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997" h="1519497">
                  <a:moveTo>
                    <a:pt x="973170" y="1519497"/>
                  </a:moveTo>
                  <a:lnTo>
                    <a:pt x="2190997" y="0"/>
                  </a:lnTo>
                  <a:lnTo>
                    <a:pt x="0" y="0"/>
                  </a:lnTo>
                  <a:lnTo>
                    <a:pt x="0" y="739533"/>
                  </a:lnTo>
                  <a:close/>
                </a:path>
              </a:pathLst>
            </a:cu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6030DF9A-16D3-4D73-B923-D7C48EE11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99" t="56678" r="20072"/>
            <a:stretch>
              <a:fillRect/>
            </a:stretch>
          </p:blipFill>
          <p:spPr>
            <a:xfrm rot="18433503">
              <a:off x="-766610" y="15380"/>
              <a:ext cx="1905434" cy="917845"/>
            </a:xfrm>
            <a:custGeom>
              <a:avLst/>
              <a:gdLst>
                <a:gd name="connsiteX0" fmla="*/ 2969950 w 4684178"/>
                <a:gd name="connsiteY0" fmla="*/ 0 h 2256362"/>
                <a:gd name="connsiteX1" fmla="*/ 4684178 w 4684178"/>
                <a:gd name="connsiteY1" fmla="*/ 2256362 h 2256362"/>
                <a:gd name="connsiteX2" fmla="*/ 0 w 4684178"/>
                <a:gd name="connsiteY2" fmla="*/ 2256362 h 2256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84178" h="2256362">
                  <a:moveTo>
                    <a:pt x="2969950" y="0"/>
                  </a:moveTo>
                  <a:lnTo>
                    <a:pt x="4684178" y="2256362"/>
                  </a:lnTo>
                  <a:lnTo>
                    <a:pt x="0" y="2256362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054423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4EE7F-F3A8-2E52-9445-14BE13FA7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A59F6-6FF0-19ED-923F-595D85F0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855" y="-195152"/>
            <a:ext cx="10515600" cy="1203859"/>
          </a:xfrm>
        </p:spPr>
        <p:txBody>
          <a:bodyPr>
            <a:normAutofit/>
          </a:bodyPr>
          <a:lstStyle/>
          <a:p>
            <a:r>
              <a:rPr lang="en-US" altLang="zh-CN" sz="4000" dirty="0" err="1">
                <a:solidFill>
                  <a:schemeClr val="accent1"/>
                </a:solidFill>
              </a:rPr>
              <a:t>Conclusions&amp;Outlook</a:t>
            </a:r>
            <a:endParaRPr lang="zh-CN" altLang="en-US" sz="4000" dirty="0">
              <a:solidFill>
                <a:schemeClr val="accent1"/>
              </a:solidFill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3F89C30E-00E7-CDE3-1032-8CA996A06C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EBB5E53-2169-682C-A2E9-EAA27B02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3372" y="6314489"/>
            <a:ext cx="2743200" cy="365125"/>
          </a:xfrm>
        </p:spPr>
        <p:txBody>
          <a:bodyPr/>
          <a:lstStyle/>
          <a:p>
            <a:fld id="{180BA0B0-374B-4C92-9A6D-43C77942BAF7}" type="slidenum">
              <a:rPr lang="zh-CN" altLang="en-US" smtClean="0">
                <a:solidFill>
                  <a:schemeClr val="tx1"/>
                </a:solidFill>
              </a:rPr>
              <a:t>20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重子CP破坏尚未发现，寻找它有重要意义">
            <a:extLst>
              <a:ext uri="{FF2B5EF4-FFF2-40B4-BE49-F238E27FC236}">
                <a16:creationId xmlns:a16="http://schemas.microsoft.com/office/drawing/2014/main" id="{4AD171E7-BDD9-35C0-BC5F-8E366F4F568E}"/>
              </a:ext>
            </a:extLst>
          </p:cNvPr>
          <p:cNvSpPr/>
          <p:nvPr/>
        </p:nvSpPr>
        <p:spPr>
          <a:xfrm>
            <a:off x="780783" y="757039"/>
            <a:ext cx="10413463" cy="733436"/>
          </a:xfrm>
          <a:prstGeom prst="roundRect">
            <a:avLst>
              <a:gd name="adj" fmla="val 22279"/>
            </a:avLst>
          </a:prstGeom>
          <a:noFill/>
          <a:ln w="3175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perspective: inverse problem approach to solve the limited discrete Fourier transform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99096EA-282D-9A12-4AB5-E675775D0E6F}"/>
                  </a:ext>
                </a:extLst>
              </p:cNvPr>
              <p:cNvSpPr txBox="1"/>
              <p:nvPr/>
            </p:nvSpPr>
            <p:spPr>
              <a:xfrm>
                <a:off x="780783" y="1960898"/>
                <a:ext cx="9618084" cy="280698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The problem is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ill-posed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: existence and uniqueness, but instability 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This ill-posed problem is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tractable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: the input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is precise and the behavior of the true solution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is simple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Use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four inversion methods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: toy models and real physics (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meson)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ANN has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substantial potential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for solving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multi-peak spectral function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reconstruction problem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99096EA-282D-9A12-4AB5-E675775D0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83" y="1960898"/>
                <a:ext cx="9618084" cy="2806987"/>
              </a:xfrm>
              <a:prstGeom prst="rect">
                <a:avLst/>
              </a:prstGeom>
              <a:blipFill>
                <a:blip r:embed="rId3"/>
                <a:stretch>
                  <a:fillRect l="-570" b="-30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1F724083-36E1-6270-B463-0F061B4F22DA}"/>
              </a:ext>
            </a:extLst>
          </p:cNvPr>
          <p:cNvGrpSpPr/>
          <p:nvPr/>
        </p:nvGrpSpPr>
        <p:grpSpPr>
          <a:xfrm>
            <a:off x="780783" y="4838198"/>
            <a:ext cx="9618084" cy="1831759"/>
            <a:chOff x="780785" y="4417491"/>
            <a:chExt cx="8127176" cy="18317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402B4E8-01F4-0CFA-2D02-CE6D7D010FC5}"/>
                    </a:ext>
                  </a:extLst>
                </p:cNvPr>
                <p:cNvSpPr txBox="1"/>
                <p:nvPr/>
              </p:nvSpPr>
              <p:spPr>
                <a:xfrm>
                  <a:off x="780785" y="4827258"/>
                  <a:ext cx="8127176" cy="142199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buFont typeface="Wingdings" panose="05000000000000000000" pitchFamily="2" charset="2"/>
                    <a:buChar char="Ø"/>
                  </a:pPr>
                  <a:r>
                    <a:rPr lang="en-US" altLang="zh-CN" sz="2000" dirty="0"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Input precision keeps </a:t>
                  </a:r>
                  <a:r>
                    <a:rPr lang="en-US" altLang="zh-CN" sz="2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better</a:t>
                  </a:r>
                  <a:r>
                    <a:rPr lang="en-US" altLang="zh-CN" sz="2000" dirty="0"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: the lattice is developing</a:t>
                  </a:r>
                </a:p>
                <a:p>
                  <a:pPr marL="342900" indent="-342900">
                    <a:lnSpc>
                      <a:spcPct val="150000"/>
                    </a:lnSpc>
                    <a:buFont typeface="Wingdings" panose="05000000000000000000" pitchFamily="2" charset="2"/>
                    <a:buChar char="Ø"/>
                  </a:pPr>
                  <a:r>
                    <a:rPr lang="en-US" altLang="zh-CN" sz="2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Work together: </a:t>
                  </a:r>
                  <a:r>
                    <a:rPr lang="en-US" altLang="zh-CN" sz="2000" dirty="0"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combine </a:t>
                  </a:r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m:t>𝜆</m:t>
                      </m:r>
                    </m:oMath>
                  </a14:m>
                  <a:r>
                    <a:rPr lang="en-US" altLang="zh-CN" sz="2000" dirty="0"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 extrapolation and inverse problem approach</a:t>
                  </a:r>
                </a:p>
                <a:p>
                  <a:pPr marL="342900" indent="-342900">
                    <a:lnSpc>
                      <a:spcPct val="150000"/>
                    </a:lnSpc>
                    <a:buFont typeface="Wingdings" panose="05000000000000000000" pitchFamily="2" charset="2"/>
                    <a:buChar char="Ø"/>
                  </a:pPr>
                  <a:r>
                    <a:rPr lang="en-US" altLang="zh-CN" sz="2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Baryons </a:t>
                  </a:r>
                  <a:r>
                    <a:rPr lang="en-US" altLang="zh-CN" sz="2000" dirty="0"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quasi-DA:</a:t>
                  </a:r>
                  <a:r>
                    <a:rPr lang="en-US" altLang="zh-CN" sz="2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 solve the two-dimensional integral equation</a:t>
                  </a: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402B4E8-01F4-0CFA-2D02-CE6D7D010F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785" y="4827258"/>
                  <a:ext cx="8127176" cy="1421992"/>
                </a:xfrm>
                <a:prstGeom prst="rect">
                  <a:avLst/>
                </a:prstGeom>
                <a:blipFill>
                  <a:blip r:embed="rId4"/>
                  <a:stretch>
                    <a:fillRect l="-570" b="-68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83A1911-04CA-3E46-BE66-89559E3E66F4}"/>
                </a:ext>
              </a:extLst>
            </p:cNvPr>
            <p:cNvSpPr txBox="1"/>
            <p:nvPr/>
          </p:nvSpPr>
          <p:spPr>
            <a:xfrm>
              <a:off x="780785" y="4417491"/>
              <a:ext cx="43106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Outlook:</a:t>
              </a: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BE712913-D735-AC86-178D-F09D6B93782C}"/>
              </a:ext>
            </a:extLst>
          </p:cNvPr>
          <p:cNvSpPr txBox="1"/>
          <p:nvPr/>
        </p:nvSpPr>
        <p:spPr>
          <a:xfrm>
            <a:off x="780783" y="1560788"/>
            <a:ext cx="4310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Conclusions:</a:t>
            </a:r>
          </a:p>
        </p:txBody>
      </p:sp>
    </p:spTree>
    <p:extLst>
      <p:ext uri="{BB962C8B-B14F-4D97-AF65-F5344CB8AC3E}">
        <p14:creationId xmlns:p14="http://schemas.microsoft.com/office/powerpoint/2010/main" val="1155325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870B4-D084-1306-9E08-1562C8E3A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6C724F97-390A-C942-75CC-21436A6184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762D5AC-2ADA-5302-328B-330F5B706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>
                <a:solidFill>
                  <a:schemeClr val="tx1"/>
                </a:solidFill>
              </a:rPr>
              <a:t>21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8D58E9-72E0-3645-436B-3DCE724230B8}"/>
              </a:ext>
            </a:extLst>
          </p:cNvPr>
          <p:cNvSpPr txBox="1"/>
          <p:nvPr/>
        </p:nvSpPr>
        <p:spPr>
          <a:xfrm>
            <a:off x="1624012" y="2440101"/>
            <a:ext cx="9183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b="1" dirty="0"/>
              <a:t>Thanks for watching</a:t>
            </a:r>
            <a:endParaRPr lang="zh-CN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633381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899BF-815F-5DCC-A813-E1ECD7EA5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10">
            <a:extLst>
              <a:ext uri="{FF2B5EF4-FFF2-40B4-BE49-F238E27FC236}">
                <a16:creationId xmlns:a16="http://schemas.microsoft.com/office/drawing/2014/main" id="{1AAB81B6-7759-98E3-0CC2-4F02DD389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36" y="4584392"/>
            <a:ext cx="2750638" cy="17413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0644C-ED1E-F462-35DE-ADBD2C1D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855" y="-195152"/>
            <a:ext cx="10515600" cy="120385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</a:rPr>
              <a:t>Motivation</a:t>
            </a:r>
            <a:endParaRPr lang="zh-CN" altLang="en-US" sz="4000" dirty="0">
              <a:solidFill>
                <a:schemeClr val="accent1"/>
              </a:solidFill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86E26BF8-26FC-0BF0-2AB4-320616FFAF8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23" name="文本框 13">
            <a:extLst>
              <a:ext uri="{FF2B5EF4-FFF2-40B4-BE49-F238E27FC236}">
                <a16:creationId xmlns:a16="http://schemas.microsoft.com/office/drawing/2014/main" id="{A830FAA4-5BE1-4F8E-C46C-46D75616F8FB}"/>
              </a:ext>
            </a:extLst>
          </p:cNvPr>
          <p:cNvSpPr txBox="1"/>
          <p:nvPr/>
        </p:nvSpPr>
        <p:spPr>
          <a:xfrm>
            <a:off x="1001947" y="968153"/>
            <a:ext cx="10598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The partonic structure of hadron—the fundamental goal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文本框 9">
            <a:extLst>
              <a:ext uri="{FF2B5EF4-FFF2-40B4-BE49-F238E27FC236}">
                <a16:creationId xmlns:a16="http://schemas.microsoft.com/office/drawing/2014/main" id="{A40FE4DE-8D92-1251-2BA6-7CBE69A274D9}"/>
              </a:ext>
            </a:extLst>
          </p:cNvPr>
          <p:cNvSpPr txBox="1"/>
          <p:nvPr/>
        </p:nvSpPr>
        <p:spPr>
          <a:xfrm>
            <a:off x="1079768" y="1884140"/>
            <a:ext cx="8813080" cy="390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/>
              <a:t>Lattice QCD is formulated in </a:t>
            </a:r>
            <a:r>
              <a:rPr lang="en-US" altLang="zh-CN" sz="2400" dirty="0">
                <a:solidFill>
                  <a:srgbClr val="FF0000"/>
                </a:solidFill>
              </a:rPr>
              <a:t>Euclidean space-time.</a:t>
            </a:r>
            <a:endParaRPr lang="en-US" altLang="zh-CN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/>
              <a:t>light-cone PDFs/DAs are formulated in </a:t>
            </a:r>
            <a:r>
              <a:rPr lang="en-US" altLang="zh-CN" sz="2400" dirty="0">
                <a:solidFill>
                  <a:srgbClr val="FF0000"/>
                </a:solidFill>
              </a:rPr>
              <a:t>Mikowski space-time.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/>
              <a:t>Direct calculation of </a:t>
            </a:r>
            <a:r>
              <a:rPr lang="en-US" altLang="zh-CN" sz="2400" dirty="0">
                <a:solidFill>
                  <a:srgbClr val="FF0000"/>
                </a:solidFill>
              </a:rPr>
              <a:t>light-cone PDFs/DAs </a:t>
            </a:r>
            <a:r>
              <a:rPr lang="en-US" altLang="zh-CN" sz="2400" dirty="0"/>
              <a:t>from </a:t>
            </a:r>
            <a:r>
              <a:rPr lang="en-US" altLang="zh-CN" sz="2400" dirty="0">
                <a:solidFill>
                  <a:srgbClr val="FF0000"/>
                </a:solidFill>
              </a:rPr>
              <a:t>first principles </a:t>
            </a:r>
            <a:r>
              <a:rPr lang="en-US" altLang="zh-CN" sz="2400" dirty="0"/>
              <a:t>remained a major </a:t>
            </a:r>
            <a:r>
              <a:rPr lang="en-US" altLang="zh-CN" sz="2400" dirty="0">
                <a:solidFill>
                  <a:srgbClr val="FF0000"/>
                </a:solidFill>
              </a:rPr>
              <a:t>challenge </a:t>
            </a:r>
            <a:r>
              <a:rPr lang="en-US" altLang="zh-CN" sz="2400" dirty="0"/>
              <a:t>for a long time.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05ABC05E-F151-33F1-DADF-E57E73D37062}"/>
              </a:ext>
            </a:extLst>
          </p:cNvPr>
          <p:cNvCxnSpPr/>
          <p:nvPr/>
        </p:nvCxnSpPr>
        <p:spPr>
          <a:xfrm>
            <a:off x="6464030" y="2529032"/>
            <a:ext cx="515566" cy="66148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E22770E4-818F-451F-3898-2B607ADD0FB8}"/>
              </a:ext>
            </a:extLst>
          </p:cNvPr>
          <p:cNvSpPr txBox="1"/>
          <p:nvPr/>
        </p:nvSpPr>
        <p:spPr>
          <a:xfrm>
            <a:off x="6848967" y="2605498"/>
            <a:ext cx="126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Mismatch</a:t>
            </a:r>
            <a:endParaRPr lang="zh-CN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47BB01-A886-22AC-0FCC-5571D9AE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47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C4C5B-8B5A-87A7-50FF-34AC7CA41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8B53-9FAA-3C99-69E9-9A8F638C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855" y="-195152"/>
            <a:ext cx="10515600" cy="120385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</a:rPr>
              <a:t>Motivation</a:t>
            </a:r>
            <a:endParaRPr lang="zh-CN" altLang="en-US" sz="4000" dirty="0">
              <a:solidFill>
                <a:schemeClr val="accent1"/>
              </a:solidFill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F394E140-660B-4595-98DA-3183032C3B6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6827EA3-1DD0-EE45-22B1-1F470727B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>
                <a:solidFill>
                  <a:schemeClr val="tx1"/>
                </a:solidFill>
              </a:rPr>
              <a:t>4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94BAD8-7E3D-8C8B-FE18-344C268185C8}"/>
              </a:ext>
            </a:extLst>
          </p:cNvPr>
          <p:cNvSpPr txBox="1"/>
          <p:nvPr/>
        </p:nvSpPr>
        <p:spPr>
          <a:xfrm>
            <a:off x="846303" y="816154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LaMET—transformative progress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9">
            <a:extLst>
              <a:ext uri="{FF2B5EF4-FFF2-40B4-BE49-F238E27FC236}">
                <a16:creationId xmlns:a16="http://schemas.microsoft.com/office/drawing/2014/main" id="{4E4D4238-2FC5-4725-1437-CB7BFE8B5EAD}"/>
              </a:ext>
            </a:extLst>
          </p:cNvPr>
          <p:cNvSpPr txBox="1"/>
          <p:nvPr/>
        </p:nvSpPr>
        <p:spPr>
          <a:xfrm>
            <a:off x="846303" y="1442933"/>
            <a:ext cx="1059860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direct pathway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access light-cone observables</a:t>
            </a:r>
          </a:p>
          <a:p>
            <a:pPr marL="342900" indent="-34290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/>
              <a:t>We can define </a:t>
            </a:r>
            <a:r>
              <a:rPr lang="en-US" altLang="zh-CN" sz="2400" dirty="0">
                <a:solidFill>
                  <a:srgbClr val="FF0000"/>
                </a:solidFill>
              </a:rPr>
              <a:t>an equal-time, spatial separated</a:t>
            </a:r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quasi-DA </a:t>
            </a:r>
            <a:r>
              <a:rPr lang="en-US" altLang="zh-CN" sz="2400" dirty="0"/>
              <a:t>which can be calculated by </a:t>
            </a:r>
            <a:r>
              <a:rPr lang="en-US" altLang="zh-CN" sz="2400" dirty="0">
                <a:solidFill>
                  <a:srgbClr val="FF0000"/>
                </a:solidFill>
              </a:rPr>
              <a:t>lattice QCD</a:t>
            </a:r>
            <a:r>
              <a:rPr lang="en-US" altLang="zh-CN" sz="2400" dirty="0"/>
              <a:t>. </a:t>
            </a:r>
          </a:p>
          <a:p>
            <a:pPr marL="342900" indent="-34290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pPr marL="342900" indent="-34290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/>
              <a:t>Quasi-DA and LCDA are related by a rigorous </a:t>
            </a:r>
            <a:r>
              <a:rPr lang="en-US" altLang="zh-CN" sz="2400" dirty="0">
                <a:solidFill>
                  <a:srgbClr val="FF0000"/>
                </a:solidFill>
              </a:rPr>
              <a:t>factorization</a:t>
            </a:r>
            <a:r>
              <a:rPr lang="en-US" altLang="zh-CN" sz="2400" dirty="0"/>
              <a:t> formula. (</a:t>
            </a:r>
            <a:r>
              <a:rPr lang="en-US" altLang="zh-CN" sz="2400" dirty="0">
                <a:solidFill>
                  <a:srgbClr val="FF0000"/>
                </a:solidFill>
              </a:rPr>
              <a:t>Matching</a:t>
            </a:r>
            <a:r>
              <a:rPr lang="en-US" altLang="zh-CN" sz="2400" dirty="0"/>
              <a:t>)</a:t>
            </a:r>
          </a:p>
          <a:p>
            <a:pPr marL="342900" indent="-34290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" name="图片 1">
            <a:extLst>
              <a:ext uri="{FF2B5EF4-FFF2-40B4-BE49-F238E27FC236}">
                <a16:creationId xmlns:a16="http://schemas.microsoft.com/office/drawing/2014/main" id="{25781BEB-1C8A-1605-D05B-96263E8109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358" y="5128415"/>
            <a:ext cx="1406929" cy="1217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本框 2">
                <a:extLst>
                  <a:ext uri="{FF2B5EF4-FFF2-40B4-BE49-F238E27FC236}">
                    <a16:creationId xmlns:a16="http://schemas.microsoft.com/office/drawing/2014/main" id="{16B089E0-10D3-0C4A-A64E-ABCCBF689D48}"/>
                  </a:ext>
                </a:extLst>
              </p:cNvPr>
              <p:cNvSpPr txBox="1"/>
              <p:nvPr/>
            </p:nvSpPr>
            <p:spPr>
              <a:xfrm>
                <a:off x="3284744" y="5439722"/>
                <a:ext cx="15388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>
                    <a:solidFill>
                      <a:srgbClr val="FF0000"/>
                    </a:solidFill>
                  </a:rPr>
                  <a:t>Boosting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kumimoji="1"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8" name="文本框 2">
                <a:extLst>
                  <a:ext uri="{FF2B5EF4-FFF2-40B4-BE49-F238E27FC236}">
                    <a16:creationId xmlns:a16="http://schemas.microsoft.com/office/drawing/2014/main" id="{16B089E0-10D3-0C4A-A64E-ABCCBF689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744" y="5439722"/>
                <a:ext cx="1538872" cy="369332"/>
              </a:xfrm>
              <a:prstGeom prst="rect">
                <a:avLst/>
              </a:prstGeom>
              <a:blipFill>
                <a:blip r:embed="rId4"/>
                <a:stretch>
                  <a:fillRect l="-2381" b="-180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直线箭头连接符 3">
            <a:extLst>
              <a:ext uri="{FF2B5EF4-FFF2-40B4-BE49-F238E27FC236}">
                <a16:creationId xmlns:a16="http://schemas.microsoft.com/office/drawing/2014/main" id="{8CFA383B-793F-F82E-B7AA-D682BE57BB29}"/>
              </a:ext>
            </a:extLst>
          </p:cNvPr>
          <p:cNvCxnSpPr>
            <a:cxnSpLocks/>
          </p:cNvCxnSpPr>
          <p:nvPr/>
        </p:nvCxnSpPr>
        <p:spPr bwMode="auto">
          <a:xfrm>
            <a:off x="3115556" y="5840651"/>
            <a:ext cx="1559047" cy="0"/>
          </a:xfrm>
          <a:prstGeom prst="straightConnector1">
            <a:avLst/>
          </a:prstGeom>
          <a:solidFill>
            <a:srgbClr val="FFCC99">
              <a:alpha val="50000"/>
            </a:srgbClr>
          </a:solidFill>
          <a:ln w="25400">
            <a:solidFill>
              <a:srgbClr val="C00000"/>
            </a:solidFill>
            <a:tailEnd type="stealth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82" name="组合 8">
            <a:extLst>
              <a:ext uri="{FF2B5EF4-FFF2-40B4-BE49-F238E27FC236}">
                <a16:creationId xmlns:a16="http://schemas.microsoft.com/office/drawing/2014/main" id="{95BB7008-9AFA-D0A7-9450-3F0178CB2C7C}"/>
              </a:ext>
            </a:extLst>
          </p:cNvPr>
          <p:cNvGrpSpPr/>
          <p:nvPr/>
        </p:nvGrpSpPr>
        <p:grpSpPr>
          <a:xfrm>
            <a:off x="4736395" y="5247275"/>
            <a:ext cx="1359605" cy="1217000"/>
            <a:chOff x="4134928" y="3846828"/>
            <a:chExt cx="2323633" cy="2146213"/>
          </a:xfrm>
        </p:grpSpPr>
        <p:pic>
          <p:nvPicPr>
            <p:cNvPr id="83" name="图片 9">
              <a:extLst>
                <a:ext uri="{FF2B5EF4-FFF2-40B4-BE49-F238E27FC236}">
                  <a16:creationId xmlns:a16="http://schemas.microsoft.com/office/drawing/2014/main" id="{BF362DA3-6D10-EAFD-384C-F4439F5FA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4928" y="3846828"/>
              <a:ext cx="2323633" cy="214621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文本框 10">
                  <a:extLst>
                    <a:ext uri="{FF2B5EF4-FFF2-40B4-BE49-F238E27FC236}">
                      <a16:creationId xmlns:a16="http://schemas.microsoft.com/office/drawing/2014/main" id="{1F6939F5-5F87-CAC0-F3DD-181E0C1655CE}"/>
                    </a:ext>
                  </a:extLst>
                </p:cNvPr>
                <p:cNvSpPr txBox="1"/>
                <p:nvPr/>
              </p:nvSpPr>
              <p:spPr>
                <a:xfrm>
                  <a:off x="4538754" y="3944386"/>
                  <a:ext cx="148220" cy="122057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ξ</m:t>
                                </m:r>
                              </m:e>
                              <m:sup>
                                <m: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kumimoji="1" lang="en-US" altLang="zh-CN" sz="1100" b="0" dirty="0">
                    <a:solidFill>
                      <a:srgbClr val="FF0000"/>
                    </a:solidFill>
                  </a:endParaRPr>
                </a:p>
                <a:p>
                  <a:endParaRPr kumimoji="1" lang="zh-CN" altLang="en-US" sz="11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文本框 10">
                  <a:extLst>
                    <a:ext uri="{FF2B5EF4-FFF2-40B4-BE49-F238E27FC236}">
                      <a16:creationId xmlns:a16="http://schemas.microsoft.com/office/drawing/2014/main" id="{85438853-8328-21DA-5FDC-0D46E082D1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8754" y="3944386"/>
                  <a:ext cx="148220" cy="1220575"/>
                </a:xfrm>
                <a:prstGeom prst="rect">
                  <a:avLst/>
                </a:prstGeom>
                <a:blipFill>
                  <a:blip r:embed="rId9"/>
                  <a:stretch>
                    <a:fillRect l="-72727" t="-1163" r="-22727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文本框 11">
                  <a:extLst>
                    <a:ext uri="{FF2B5EF4-FFF2-40B4-BE49-F238E27FC236}">
                      <a16:creationId xmlns:a16="http://schemas.microsoft.com/office/drawing/2014/main" id="{71858DF4-0D1E-8E72-4BEC-402281968357}"/>
                    </a:ext>
                  </a:extLst>
                </p:cNvPr>
                <p:cNvSpPr txBox="1"/>
                <p:nvPr/>
              </p:nvSpPr>
              <p:spPr>
                <a:xfrm>
                  <a:off x="5898853" y="5235473"/>
                  <a:ext cx="339004" cy="5227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1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1"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ξ</m:t>
                                </m:r>
                              </m:e>
                              <m:sup>
                                <m: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kumimoji="1" lang="en-US" altLang="zh-CN" sz="1100" b="0" dirty="0">
                    <a:solidFill>
                      <a:srgbClr val="FF0000"/>
                    </a:solidFill>
                  </a:endParaRPr>
                </a:p>
                <a:p>
                  <a:endParaRPr kumimoji="1" lang="zh-CN" altLang="en-US" sz="11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D2AA2D9F-1264-8F4D-84B6-EA0994CDF1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8853" y="5235473"/>
                  <a:ext cx="339004" cy="522707"/>
                </a:xfrm>
                <a:prstGeom prst="rect">
                  <a:avLst/>
                </a:prstGeom>
                <a:blipFill>
                  <a:blip r:embed="rId10"/>
                  <a:stretch>
                    <a:fillRect r="-3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6" name="椭圆 12">
              <a:extLst>
                <a:ext uri="{FF2B5EF4-FFF2-40B4-BE49-F238E27FC236}">
                  <a16:creationId xmlns:a16="http://schemas.microsoft.com/office/drawing/2014/main" id="{A60348D4-2656-F3FE-8698-A6D4049D706C}"/>
                </a:ext>
              </a:extLst>
            </p:cNvPr>
            <p:cNvSpPr/>
            <p:nvPr/>
          </p:nvSpPr>
          <p:spPr>
            <a:xfrm>
              <a:off x="4915496" y="4906576"/>
              <a:ext cx="101726" cy="1023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7" name="椭圆 14">
              <a:extLst>
                <a:ext uri="{FF2B5EF4-FFF2-40B4-BE49-F238E27FC236}">
                  <a16:creationId xmlns:a16="http://schemas.microsoft.com/office/drawing/2014/main" id="{F5435A34-9381-9ADE-626E-7A3C89CE1C10}"/>
                </a:ext>
              </a:extLst>
            </p:cNvPr>
            <p:cNvSpPr/>
            <p:nvPr/>
          </p:nvSpPr>
          <p:spPr>
            <a:xfrm>
              <a:off x="5444881" y="4906575"/>
              <a:ext cx="101726" cy="1023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8" name="椭圆 16">
              <a:extLst>
                <a:ext uri="{FF2B5EF4-FFF2-40B4-BE49-F238E27FC236}">
                  <a16:creationId xmlns:a16="http://schemas.microsoft.com/office/drawing/2014/main" id="{B72A79FE-2C7B-C85B-EEDE-A130B7E80186}"/>
                </a:ext>
              </a:extLst>
            </p:cNvPr>
            <p:cNvSpPr/>
            <p:nvPr/>
          </p:nvSpPr>
          <p:spPr>
            <a:xfrm>
              <a:off x="4522033" y="4317104"/>
              <a:ext cx="101726" cy="1023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9" name="椭圆 20">
              <a:extLst>
                <a:ext uri="{FF2B5EF4-FFF2-40B4-BE49-F238E27FC236}">
                  <a16:creationId xmlns:a16="http://schemas.microsoft.com/office/drawing/2014/main" id="{5015A67D-5FF5-999B-1ECF-4B4193AECD34}"/>
                </a:ext>
              </a:extLst>
            </p:cNvPr>
            <p:cNvSpPr/>
            <p:nvPr/>
          </p:nvSpPr>
          <p:spPr>
            <a:xfrm>
              <a:off x="5881600" y="5522492"/>
              <a:ext cx="101726" cy="1023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90" name="图片 4">
            <a:extLst>
              <a:ext uri="{FF2B5EF4-FFF2-40B4-BE49-F238E27FC236}">
                <a16:creationId xmlns:a16="http://schemas.microsoft.com/office/drawing/2014/main" id="{F85BF949-2F37-9932-3590-B8EA307C552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758" y="5257981"/>
            <a:ext cx="1371881" cy="1193925"/>
          </a:xfrm>
          <a:prstGeom prst="rect">
            <a:avLst/>
          </a:prstGeom>
        </p:spPr>
      </p:pic>
      <p:sp>
        <p:nvSpPr>
          <p:cNvPr id="91" name="矩形 7">
            <a:extLst>
              <a:ext uri="{FF2B5EF4-FFF2-40B4-BE49-F238E27FC236}">
                <a16:creationId xmlns:a16="http://schemas.microsoft.com/office/drawing/2014/main" id="{64BB0DDB-5868-8FCF-7650-CB1246565766}"/>
              </a:ext>
            </a:extLst>
          </p:cNvPr>
          <p:cNvSpPr/>
          <p:nvPr/>
        </p:nvSpPr>
        <p:spPr>
          <a:xfrm>
            <a:off x="6662476" y="5454715"/>
            <a:ext cx="79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DE59C3"/>
                </a:solidFill>
              </a:rPr>
              <a:t>EFT</a:t>
            </a:r>
            <a:endParaRPr lang="zh-CN" altLang="en-US" b="1" dirty="0">
              <a:solidFill>
                <a:srgbClr val="DE59C3"/>
              </a:solidFill>
            </a:endParaRPr>
          </a:p>
        </p:txBody>
      </p:sp>
      <p:sp>
        <p:nvSpPr>
          <p:cNvPr id="92" name="右箭头 5">
            <a:extLst>
              <a:ext uri="{FF2B5EF4-FFF2-40B4-BE49-F238E27FC236}">
                <a16:creationId xmlns:a16="http://schemas.microsoft.com/office/drawing/2014/main" id="{80CC19FC-46BE-4402-4C71-22B7DDB22244}"/>
              </a:ext>
            </a:extLst>
          </p:cNvPr>
          <p:cNvSpPr/>
          <p:nvPr/>
        </p:nvSpPr>
        <p:spPr>
          <a:xfrm>
            <a:off x="6082464" y="5813727"/>
            <a:ext cx="2126285" cy="181749"/>
          </a:xfrm>
          <a:prstGeom prst="rightArrow">
            <a:avLst>
              <a:gd name="adj1" fmla="val 50000"/>
              <a:gd name="adj2" fmla="val 233334"/>
            </a:avLst>
          </a:prstGeom>
          <a:ln>
            <a:solidFill>
              <a:srgbClr val="DE59C3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227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82B1A-129C-7A86-F39F-E3350DA6E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A8C5D075-5008-017D-C816-93961831E406}"/>
              </a:ext>
            </a:extLst>
          </p:cNvPr>
          <p:cNvSpPr/>
          <p:nvPr/>
        </p:nvSpPr>
        <p:spPr>
          <a:xfrm>
            <a:off x="963039" y="4723784"/>
            <a:ext cx="10068127" cy="1502643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979219-F71A-7918-4AA8-AB628B88B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855" y="-195152"/>
            <a:ext cx="10515600" cy="120385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</a:rPr>
              <a:t>Motivation</a:t>
            </a:r>
            <a:endParaRPr lang="zh-CN" altLang="en-US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7BD3-6BF5-3E92-217A-37A83B023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06" y="763847"/>
            <a:ext cx="11523875" cy="16061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Key numerical step in LaMET: 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obtain the momentum-fraction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quasi-DA</a:t>
            </a:r>
            <a:r>
              <a:rPr lang="en-US" altLang="zh-CN" dirty="0"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from non-local matrix elements computed in Euclidean lattice</a:t>
            </a:r>
            <a:endParaRPr lang="en-US" altLang="zh-CN" dirty="0"/>
          </a:p>
          <a:p>
            <a:endParaRPr lang="en-US" altLang="zh-CN" dirty="0"/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BAE308E6-A645-41D1-F79D-9560248CAB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335451E-B200-AFC0-0E0F-439850286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>
                <a:solidFill>
                  <a:schemeClr val="tx1"/>
                </a:solidFill>
              </a:rPr>
              <a:t>5</a:t>
            </a:fld>
            <a:endParaRPr lang="zh-CN" alt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7">
                <a:extLst>
                  <a:ext uri="{FF2B5EF4-FFF2-40B4-BE49-F238E27FC236}">
                    <a16:creationId xmlns:a16="http://schemas.microsoft.com/office/drawing/2014/main" id="{AAA9CD70-A615-5DD2-D9D4-FEB845B0DE9A}"/>
                  </a:ext>
                </a:extLst>
              </p:cNvPr>
              <p:cNvSpPr txBox="1"/>
              <p:nvPr/>
            </p:nvSpPr>
            <p:spPr>
              <a:xfrm>
                <a:off x="1151564" y="4868734"/>
                <a:ext cx="9558589" cy="1133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is the renormalized matrix element of non-local Euclidean operator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is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the corresponding quasi-DA in momentum space</a:t>
                </a:r>
              </a:p>
            </p:txBody>
          </p:sp>
        </mc:Choice>
        <mc:Fallback xmlns="">
          <p:sp>
            <p:nvSpPr>
              <p:cNvPr id="5" name="文本框 7">
                <a:extLst>
                  <a:ext uri="{FF2B5EF4-FFF2-40B4-BE49-F238E27FC236}">
                    <a16:creationId xmlns:a16="http://schemas.microsoft.com/office/drawing/2014/main" id="{AAA9CD70-A615-5DD2-D9D4-FEB845B0D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564" y="4868734"/>
                <a:ext cx="9558589" cy="1133965"/>
              </a:xfrm>
              <a:prstGeom prst="rect">
                <a:avLst/>
              </a:prstGeom>
              <a:blipFill>
                <a:blip r:embed="rId3"/>
                <a:stretch>
                  <a:fillRect l="-893" b="-118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12">
            <a:extLst>
              <a:ext uri="{FF2B5EF4-FFF2-40B4-BE49-F238E27FC236}">
                <a16:creationId xmlns:a16="http://schemas.microsoft.com/office/drawing/2014/main" id="{5B003C5D-AE3C-A1D9-4C63-2F9FE5E52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995" y="3205752"/>
            <a:ext cx="3166305" cy="982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D3C846-66DA-FB06-B11A-B26C93B247DD}"/>
                  </a:ext>
                </a:extLst>
              </p:cNvPr>
              <p:cNvSpPr txBox="1"/>
              <p:nvPr/>
            </p:nvSpPr>
            <p:spPr>
              <a:xfrm>
                <a:off x="1190474" y="2463104"/>
                <a:ext cx="8811181" cy="5799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are related by a Fourier transform</a:t>
                </a:r>
                <a:endParaRPr lang="en-US" altLang="zh-CN" sz="24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D3C846-66DA-FB06-B11A-B26C93B24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474" y="2463104"/>
                <a:ext cx="8811181" cy="579967"/>
              </a:xfrm>
              <a:prstGeom prst="rect">
                <a:avLst/>
              </a:prstGeom>
              <a:blipFill>
                <a:blip r:embed="rId5"/>
                <a:stretch>
                  <a:fillRect l="-899" b="-24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左大括号 9">
            <a:extLst>
              <a:ext uri="{FF2B5EF4-FFF2-40B4-BE49-F238E27FC236}">
                <a16:creationId xmlns:a16="http://schemas.microsoft.com/office/drawing/2014/main" id="{DBA352B0-25E6-A934-A7E4-331D78BF6217}"/>
              </a:ext>
            </a:extLst>
          </p:cNvPr>
          <p:cNvSpPr/>
          <p:nvPr/>
        </p:nvSpPr>
        <p:spPr>
          <a:xfrm rot="16200000">
            <a:off x="6869123" y="3718902"/>
            <a:ext cx="214009" cy="589537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A136522-60CD-6456-065C-732A02A89750}"/>
              </a:ext>
            </a:extLst>
          </p:cNvPr>
          <p:cNvSpPr txBox="1"/>
          <p:nvPr/>
        </p:nvSpPr>
        <p:spPr>
          <a:xfrm>
            <a:off x="6395164" y="4111383"/>
            <a:ext cx="1161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Our target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左大括号 12">
            <a:extLst>
              <a:ext uri="{FF2B5EF4-FFF2-40B4-BE49-F238E27FC236}">
                <a16:creationId xmlns:a16="http://schemas.microsoft.com/office/drawing/2014/main" id="{2BAB70DF-E7CC-F069-50CB-45D8922207B4}"/>
              </a:ext>
            </a:extLst>
          </p:cNvPr>
          <p:cNvSpPr/>
          <p:nvPr/>
        </p:nvSpPr>
        <p:spPr>
          <a:xfrm rot="16200000">
            <a:off x="4526515" y="3738078"/>
            <a:ext cx="214009" cy="589537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DD290D5-867C-A86F-FF9C-EDAF9426D293}"/>
              </a:ext>
            </a:extLst>
          </p:cNvPr>
          <p:cNvSpPr txBox="1"/>
          <p:nvPr/>
        </p:nvSpPr>
        <p:spPr>
          <a:xfrm>
            <a:off x="4052556" y="4130559"/>
            <a:ext cx="1161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We have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74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62D0E-6160-9ADC-9F04-74E4BEEE4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863E271F-3206-2332-C244-A3947E5B1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164" y="4496454"/>
            <a:ext cx="2116470" cy="2225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4B2633-F57B-E94F-DE18-44D4AAE68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75288"/>
            <a:ext cx="3106199" cy="21419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2C10EF-CDCF-4895-876D-AA420AD11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522" y="2413186"/>
            <a:ext cx="4306577" cy="962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2F432F-6BE1-9E60-AB61-8B716D331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855" y="-195152"/>
            <a:ext cx="10515600" cy="120385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</a:rPr>
              <a:t>Motivation</a:t>
            </a:r>
            <a:endParaRPr lang="zh-CN" altLang="en-US" sz="4000" dirty="0">
              <a:solidFill>
                <a:schemeClr val="accent1"/>
              </a:solidFill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466EDF8D-0A4A-990A-9B68-F20258BF6A3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2334DC5-B8C1-C285-DFD0-3DDB9553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>
                <a:solidFill>
                  <a:schemeClr val="tx1"/>
                </a:solidFill>
              </a:rPr>
              <a:t>6</a:t>
            </a:fld>
            <a:endParaRPr lang="zh-CN" alt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6">
                <a:extLst>
                  <a:ext uri="{FF2B5EF4-FFF2-40B4-BE49-F238E27FC236}">
                    <a16:creationId xmlns:a16="http://schemas.microsoft.com/office/drawing/2014/main" id="{2FE94CBB-2EA6-074A-E0D1-83BD8133CC1C}"/>
                  </a:ext>
                </a:extLst>
              </p:cNvPr>
              <p:cNvSpPr txBox="1"/>
              <p:nvPr/>
            </p:nvSpPr>
            <p:spPr>
              <a:xfrm>
                <a:off x="661526" y="631069"/>
                <a:ext cx="11757519" cy="661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Physics-driven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-extrapolation is good and effective</a:t>
                </a:r>
              </a:p>
            </p:txBody>
          </p:sp>
        </mc:Choice>
        <mc:Fallback xmlns="">
          <p:sp>
            <p:nvSpPr>
              <p:cNvPr id="5" name="文本框 6">
                <a:extLst>
                  <a:ext uri="{FF2B5EF4-FFF2-40B4-BE49-F238E27FC236}">
                    <a16:creationId xmlns:a16="http://schemas.microsoft.com/office/drawing/2014/main" id="{2FE94CBB-2EA6-074A-E0D1-83BD8133C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26" y="631069"/>
                <a:ext cx="11757519" cy="661207"/>
              </a:xfrm>
              <a:prstGeom prst="rect">
                <a:avLst/>
              </a:prstGeom>
              <a:blipFill>
                <a:blip r:embed="rId6"/>
                <a:stretch>
                  <a:fillRect l="-1089" b="-25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7">
                <a:extLst>
                  <a:ext uri="{FF2B5EF4-FFF2-40B4-BE49-F238E27FC236}">
                    <a16:creationId xmlns:a16="http://schemas.microsoft.com/office/drawing/2014/main" id="{F7BE2780-1B7D-A3D9-DA2C-BBAAE613253E}"/>
                  </a:ext>
                </a:extLst>
              </p:cNvPr>
              <p:cNvSpPr txBox="1"/>
              <p:nvPr/>
            </p:nvSpPr>
            <p:spPr>
              <a:xfrm>
                <a:off x="661526" y="1311720"/>
                <a:ext cx="9785980" cy="3165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Only a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finite and discrete 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set of 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values is available, leading to a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limited inverse discrete Fourier transform (L-IDFT)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Extrapolate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at large Euclidean separation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based on physical constraint 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and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perform the inverse Fourier transform to make it</a:t>
                </a:r>
              </a:p>
            </p:txBody>
          </p:sp>
        </mc:Choice>
        <mc:Fallback xmlns="">
          <p:sp>
            <p:nvSpPr>
              <p:cNvPr id="7" name="文本框 7">
                <a:extLst>
                  <a:ext uri="{FF2B5EF4-FFF2-40B4-BE49-F238E27FC236}">
                    <a16:creationId xmlns:a16="http://schemas.microsoft.com/office/drawing/2014/main" id="{F7BE2780-1B7D-A3D9-DA2C-BBAAE61325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26" y="1311720"/>
                <a:ext cx="9785980" cy="3165290"/>
              </a:xfrm>
              <a:prstGeom prst="rect">
                <a:avLst/>
              </a:prstGeom>
              <a:blipFill>
                <a:blip r:embed="rId7"/>
                <a:stretch>
                  <a:fillRect l="-872" r="-997" b="-36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35E8F91-16D2-448A-A3A5-BCEB78547EB6}"/>
              </a:ext>
            </a:extLst>
          </p:cNvPr>
          <p:cNvSpPr txBox="1"/>
          <p:nvPr/>
        </p:nvSpPr>
        <p:spPr>
          <a:xfrm>
            <a:off x="6270932" y="6538912"/>
            <a:ext cx="36610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(LPC)Jun Hua et.al. PRL129. 132001(2022)</a:t>
            </a:r>
            <a:endParaRPr lang="zh-CN" altLang="en-US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859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072E8-B7E9-1821-6B0E-5E42B4F33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6FEC5A7-7F72-E5D9-1534-BD78C7EB9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43" y="4632325"/>
            <a:ext cx="486727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1E21BF-1D0F-8399-CB39-6CAE27BB0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855" y="-195152"/>
            <a:ext cx="10515600" cy="120385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</a:rPr>
              <a:t>Motivation</a:t>
            </a:r>
            <a:endParaRPr lang="zh-CN" altLang="en-US" sz="4000" dirty="0">
              <a:solidFill>
                <a:schemeClr val="accent1"/>
              </a:solidFill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4E7285D1-40D0-FBFE-3935-3995A37021E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0699CD3-0B6C-C4EB-A598-955984D7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>
                <a:solidFill>
                  <a:schemeClr val="tx1"/>
                </a:solidFill>
              </a:rPr>
              <a:t>7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A9E2AB42-C7EC-3A7E-07A7-C1FFC7B2AAF1}"/>
              </a:ext>
            </a:extLst>
          </p:cNvPr>
          <p:cNvSpPr txBox="1"/>
          <p:nvPr/>
        </p:nvSpPr>
        <p:spPr>
          <a:xfrm>
            <a:off x="645862" y="529172"/>
            <a:ext cx="1117651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New perspective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inverse problem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DBFA22D-5FBB-0357-276C-6E80989523A9}"/>
                  </a:ext>
                </a:extLst>
              </p:cNvPr>
              <p:cNvSpPr txBox="1"/>
              <p:nvPr/>
            </p:nvSpPr>
            <p:spPr>
              <a:xfrm>
                <a:off x="645862" y="1733031"/>
                <a:ext cx="7285158" cy="234532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 the integral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find the function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Inverse problem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Inverse problem is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everywhere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Inverse problem theory: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mature mathematical field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 foundation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mathematics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Practical application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many field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DBFA22D-5FBB-0357-276C-6E8098952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62" y="1733031"/>
                <a:ext cx="7285158" cy="2345322"/>
              </a:xfrm>
              <a:prstGeom prst="rect">
                <a:avLst/>
              </a:prstGeom>
              <a:blipFill>
                <a:blip r:embed="rId4"/>
                <a:stretch>
                  <a:fillRect l="-753" b="-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34451F19-0225-C226-8768-320B0DD65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059" y="2200258"/>
            <a:ext cx="3413079" cy="105884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BCA8C15F-0F1C-0F1D-46E0-42A92DCA6237}"/>
              </a:ext>
            </a:extLst>
          </p:cNvPr>
          <p:cNvGrpSpPr/>
          <p:nvPr/>
        </p:nvGrpSpPr>
        <p:grpSpPr>
          <a:xfrm>
            <a:off x="1125470" y="4340190"/>
            <a:ext cx="4795053" cy="1934701"/>
            <a:chOff x="709296" y="4323126"/>
            <a:chExt cx="4627701" cy="1767569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5E4D13E-12BB-459A-296E-6A6B284A6FA8}"/>
                </a:ext>
              </a:extLst>
            </p:cNvPr>
            <p:cNvSpPr txBox="1"/>
            <p:nvPr/>
          </p:nvSpPr>
          <p:spPr>
            <a:xfrm>
              <a:off x="709296" y="4767256"/>
              <a:ext cx="4627701" cy="132343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Solutions of Ill-Posed Problems (1977)</a:t>
              </a:r>
            </a:p>
            <a:p>
              <a:r>
                <a:rPr lang="en-US" altLang="zh-CN" sz="16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Computational Methods for Inverse Problems (2002)</a:t>
              </a:r>
            </a:p>
            <a:p>
              <a:r>
                <a:rPr lang="en-US" altLang="zh-CN" sz="16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Inverse Problem Theory and Methods for Model Parameter Estimation (2005)</a:t>
              </a:r>
            </a:p>
            <a:p>
              <a:r>
                <a:rPr lang="en-US" altLang="zh-CN" sz="16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Statistical and Computational Inverse Problems (2005)</a:t>
              </a:r>
              <a:endParaRPr lang="zh-CN" alt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0B30A68-8DDC-2981-4731-C865E1276B7B}"/>
                </a:ext>
              </a:extLst>
            </p:cNvPr>
            <p:cNvSpPr txBox="1"/>
            <p:nvPr/>
          </p:nvSpPr>
          <p:spPr>
            <a:xfrm>
              <a:off x="835912" y="4323126"/>
              <a:ext cx="4310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Classic books on the inverse problem theory:</a:t>
              </a: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EEDCEE6C-FF97-1270-D743-C5C88C8BF918}"/>
              </a:ext>
            </a:extLst>
          </p:cNvPr>
          <p:cNvSpPr txBox="1"/>
          <p:nvPr/>
        </p:nvSpPr>
        <p:spPr>
          <a:xfrm>
            <a:off x="6643765" y="4375112"/>
            <a:ext cx="479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Recovering image using inverse problem method</a:t>
            </a: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E10C2EBE-7B5C-FC9F-53C8-04C0050FA6F7}"/>
              </a:ext>
            </a:extLst>
          </p:cNvPr>
          <p:cNvSpPr txBox="1"/>
          <p:nvPr/>
        </p:nvSpPr>
        <p:spPr>
          <a:xfrm>
            <a:off x="6947692" y="6288807"/>
            <a:ext cx="418719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zh-CN" sz="1100" dirty="0"/>
              <a:t>T. Albert. </a:t>
            </a:r>
            <a:r>
              <a:rPr lang="en-US" altLang="zh-CN" sz="1100" dirty="0"/>
              <a:t>Inverse Problem Theory and Methods for Model Parameter Estimation (2005),</a:t>
            </a:r>
            <a:r>
              <a:rPr lang="zh-CN" altLang="en-US" sz="1100" dirty="0"/>
              <a:t> </a:t>
            </a:r>
            <a:r>
              <a:rPr lang="en-US" altLang="zh-CN" sz="1100" dirty="0"/>
              <a:t>SIAM</a:t>
            </a:r>
            <a:r>
              <a:rPr lang="zh-CN" altLang="en-US" sz="1100" dirty="0"/>
              <a:t>.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92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DCEF5-6501-1764-D70A-CE04849C3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10632-2C33-22B1-6392-1C6B4FC2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114" y="0"/>
            <a:ext cx="11199472" cy="1092297"/>
          </a:xfrm>
        </p:spPr>
        <p:txBody>
          <a:bodyPr>
            <a:normAutofit/>
          </a:bodyPr>
          <a:lstStyle/>
          <a:p>
            <a:pPr>
              <a:buSzPct val="90000"/>
            </a:pPr>
            <a:r>
              <a:rPr lang="en-US" altLang="zh-CN" sz="4000" dirty="0">
                <a:solidFill>
                  <a:schemeClr val="accent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Ill</a:t>
            </a:r>
            <a:r>
              <a:rPr lang="en-US" altLang="zh-CN" sz="4000" dirty="0">
                <a:solidFill>
                  <a:schemeClr val="accent1"/>
                </a:solidFill>
              </a:rPr>
              <a:t>-</a:t>
            </a:r>
            <a:r>
              <a:rPr lang="en-US" altLang="zh-CN" sz="4000" dirty="0" err="1">
                <a:solidFill>
                  <a:schemeClr val="accent1"/>
                </a:solidFill>
              </a:rPr>
              <a:t>posedness</a:t>
            </a:r>
            <a:endParaRPr lang="en-US" altLang="zh-CN" sz="4000" dirty="0">
              <a:solidFill>
                <a:schemeClr val="accent1"/>
              </a:solidFill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92092D06-3F71-F165-C4BB-4CF5CECD6F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9" name="文本框 9">
            <a:extLst>
              <a:ext uri="{FF2B5EF4-FFF2-40B4-BE49-F238E27FC236}">
                <a16:creationId xmlns:a16="http://schemas.microsoft.com/office/drawing/2014/main" id="{123F7E4C-631F-587E-2E97-5B603F681500}"/>
              </a:ext>
            </a:extLst>
          </p:cNvPr>
          <p:cNvSpPr txBox="1"/>
          <p:nvPr/>
        </p:nvSpPr>
        <p:spPr>
          <a:xfrm>
            <a:off x="725051" y="846852"/>
            <a:ext cx="994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Ill-</a:t>
            </a:r>
            <a:r>
              <a:rPr lang="en-US" altLang="zh-CN" sz="2800" b="1" dirty="0" err="1"/>
              <a:t>posedness</a:t>
            </a:r>
            <a:r>
              <a:rPr lang="en-US" altLang="zh-CN" sz="2800" b="1" dirty="0"/>
              <a:t> is the key to the inverse problem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B30885C-99CC-6B2A-38E4-D7C8314D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EB4D4A5-D946-6A06-04CA-4AB7779226C5}"/>
              </a:ext>
            </a:extLst>
          </p:cNvPr>
          <p:cNvSpPr txBox="1"/>
          <p:nvPr/>
        </p:nvSpPr>
        <p:spPr>
          <a:xfrm>
            <a:off x="1692606" y="1618170"/>
            <a:ext cx="9299646" cy="11339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Well-</a:t>
            </a:r>
            <a:r>
              <a:rPr lang="en-US" altLang="zh-CN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posedness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satisfy the </a:t>
            </a:r>
            <a:r>
              <a:rPr lang="en-US" altLang="zh-C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existence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uniqueness</a:t>
            </a:r>
            <a:r>
              <a:rPr lang="en-US" altLang="zh-CN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Ill-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posedness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fail to satisfy any one of the above condition</a:t>
            </a:r>
          </a:p>
        </p:txBody>
      </p:sp>
      <p:sp>
        <p:nvSpPr>
          <p:cNvPr id="6" name="文本框 9">
            <a:extLst>
              <a:ext uri="{FF2B5EF4-FFF2-40B4-BE49-F238E27FC236}">
                <a16:creationId xmlns:a16="http://schemas.microsoft.com/office/drawing/2014/main" id="{FFF0D1DF-5812-9F0D-BE04-7242CDF808DC}"/>
              </a:ext>
            </a:extLst>
          </p:cNvPr>
          <p:cNvSpPr txBox="1"/>
          <p:nvPr/>
        </p:nvSpPr>
        <p:spPr>
          <a:xfrm>
            <a:off x="725051" y="2959801"/>
            <a:ext cx="994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ill-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posedness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limited Fourier inversion problem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CA654E2-D9E2-3696-8B13-19892F913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332" y="3404237"/>
            <a:ext cx="2965629" cy="9200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DA9E0F8-4396-E27D-746F-5A76017F02DE}"/>
                  </a:ext>
                </a:extLst>
              </p:cNvPr>
              <p:cNvSpPr txBox="1"/>
              <p:nvPr/>
            </p:nvSpPr>
            <p:spPr>
              <a:xfrm>
                <a:off x="1692606" y="4329236"/>
                <a:ext cx="9351477" cy="188365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Existence</a:t>
                </a:r>
                <a:r>
                  <a:rPr lang="en-US" altLang="zh-CN" sz="20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guaranteed by the Wiener-Paley theorem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Uniqueness</a:t>
                </a:r>
                <a:r>
                  <a:rPr lang="en-US" altLang="zh-CN" sz="20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proven for the first time in our paper, provided that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 continuous function or a convergent sequence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Ao-Sheng Xiong et al. </a:t>
                </a:r>
                <a:r>
                  <a:rPr lang="en-US" altLang="zh-CN" sz="2000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arXiv</a:t>
                </a:r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2506.16689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)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Instability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tiny change in the data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 lead to a big changes in the output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DA9E0F8-4396-E27D-746F-5A76017F0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606" y="4329236"/>
                <a:ext cx="9351477" cy="1883657"/>
              </a:xfrm>
              <a:prstGeom prst="rect">
                <a:avLst/>
              </a:prstGeom>
              <a:blipFill>
                <a:blip r:embed="rId5"/>
                <a:stretch>
                  <a:fillRect l="-587" b="-48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9874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6D0508FF-A873-0822-721E-11D77FF99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056" y="2345578"/>
            <a:ext cx="3097519" cy="226168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466B8B2-3B53-0C12-17B8-394F38983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365" y="4607259"/>
            <a:ext cx="3192635" cy="4294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2C07F-2FB5-5B28-32D0-7A4189D6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114" y="0"/>
            <a:ext cx="11199472" cy="1092297"/>
          </a:xfrm>
        </p:spPr>
        <p:txBody>
          <a:bodyPr>
            <a:normAutofit/>
          </a:bodyPr>
          <a:lstStyle/>
          <a:p>
            <a:pPr>
              <a:buSzPct val="90000"/>
            </a:pPr>
            <a:r>
              <a:rPr lang="en-US" altLang="zh-CN" sz="4000" dirty="0">
                <a:solidFill>
                  <a:schemeClr val="accent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Ill</a:t>
            </a:r>
            <a:r>
              <a:rPr lang="en-US" altLang="zh-CN" sz="4000" dirty="0">
                <a:solidFill>
                  <a:schemeClr val="accent1"/>
                </a:solidFill>
              </a:rPr>
              <a:t>-</a:t>
            </a:r>
            <a:r>
              <a:rPr lang="en-US" altLang="zh-CN" sz="4000" dirty="0" err="1">
                <a:solidFill>
                  <a:schemeClr val="accent1"/>
                </a:solidFill>
              </a:rPr>
              <a:t>posedness</a:t>
            </a:r>
            <a:endParaRPr lang="en-US" altLang="zh-CN" sz="4000" dirty="0">
              <a:solidFill>
                <a:schemeClr val="accent1"/>
              </a:solidFill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931B269E-1214-F068-8A5A-8C39F2B7251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692606" cy="1410505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FA332C4-C18C-E252-1471-2C424D92C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0B0-374B-4C92-9A6D-43C77942BAF7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" name="重子CP破坏尚未发现，寻找它有重要意义">
            <a:extLst>
              <a:ext uri="{FF2B5EF4-FFF2-40B4-BE49-F238E27FC236}">
                <a16:creationId xmlns:a16="http://schemas.microsoft.com/office/drawing/2014/main" id="{2E09B6BC-9CB8-813B-4318-2817BC53D92C}"/>
              </a:ext>
            </a:extLst>
          </p:cNvPr>
          <p:cNvSpPr/>
          <p:nvPr/>
        </p:nvSpPr>
        <p:spPr>
          <a:xfrm>
            <a:off x="840877" y="830269"/>
            <a:ext cx="11075506" cy="733436"/>
          </a:xfrm>
          <a:prstGeom prst="roundRect">
            <a:avLst>
              <a:gd name="adj" fmla="val 22279"/>
            </a:avLst>
          </a:prstGeom>
          <a:noFill/>
          <a:ln w="3175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>
            <a:lvl1pPr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Quantify the instability using SVD formulation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6A2C6BC-72E3-E15B-E484-2E4165B5C998}"/>
                  </a:ext>
                </a:extLst>
              </p:cNvPr>
              <p:cNvSpPr txBox="1"/>
              <p:nvPr/>
            </p:nvSpPr>
            <p:spPr>
              <a:xfrm>
                <a:off x="403560" y="1813629"/>
                <a:ext cx="4841692" cy="42141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Transform the integral equation into a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system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𝐾𝑓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Singular value decomposition (SVD) of the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reveals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rapidly decaying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singular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SVD provides a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general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solution 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form noisy data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diverges from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the true solution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obtained with exact data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6A2C6BC-72E3-E15B-E484-2E4165B5C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60" y="1813629"/>
                <a:ext cx="4841692" cy="4214102"/>
              </a:xfrm>
              <a:prstGeom prst="rect">
                <a:avLst/>
              </a:prstGeom>
              <a:blipFill>
                <a:blip r:embed="rId6"/>
                <a:stretch>
                  <a:fillRect l="-1134" b="-17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ECC21F9E-E073-C005-2E15-D4F3031EE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6585" y="1714101"/>
            <a:ext cx="2965629" cy="9200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8D99BE-C175-FE36-B4E2-C5820B983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3584" y="2537615"/>
            <a:ext cx="2052006" cy="101383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823C7B-CF7B-B3B1-7EA7-758AF00CE395}"/>
              </a:ext>
            </a:extLst>
          </p:cNvPr>
          <p:cNvSpPr/>
          <p:nvPr/>
        </p:nvSpPr>
        <p:spPr>
          <a:xfrm>
            <a:off x="5438164" y="1759641"/>
            <a:ext cx="3316221" cy="187178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7B0F3C5-1CFD-760F-E160-0963776393B2}"/>
              </a:ext>
            </a:extLst>
          </p:cNvPr>
          <p:cNvGrpSpPr/>
          <p:nvPr/>
        </p:nvGrpSpPr>
        <p:grpSpPr>
          <a:xfrm>
            <a:off x="5245861" y="3808138"/>
            <a:ext cx="3753504" cy="1216121"/>
            <a:chOff x="5301635" y="3302047"/>
            <a:chExt cx="3753504" cy="1216121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17D6538-20D3-18A3-3061-D76AD5FFE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1635" y="3327691"/>
              <a:ext cx="2052006" cy="1190477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414522E-2A1F-CCC1-2FAC-5E7C4F5A1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29475" y="3429000"/>
              <a:ext cx="1761862" cy="797223"/>
            </a:xfrm>
            <a:prstGeom prst="rect">
              <a:avLst/>
            </a:prstGeom>
          </p:spPr>
        </p:pic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29C6018-B55F-DA14-A223-50B42264032F}"/>
                </a:ext>
              </a:extLst>
            </p:cNvPr>
            <p:cNvSpPr/>
            <p:nvPr/>
          </p:nvSpPr>
          <p:spPr>
            <a:xfrm>
              <a:off x="5396964" y="3302047"/>
              <a:ext cx="3658175" cy="1190478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78201B5-07E5-B828-FB88-5FE56785260B}"/>
              </a:ext>
            </a:extLst>
          </p:cNvPr>
          <p:cNvGrpSpPr/>
          <p:nvPr/>
        </p:nvGrpSpPr>
        <p:grpSpPr>
          <a:xfrm>
            <a:off x="5245252" y="5137034"/>
            <a:ext cx="3754113" cy="1442178"/>
            <a:chOff x="5229197" y="4755777"/>
            <a:chExt cx="3914803" cy="142113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114F6AA-8BF9-3F3B-B179-8498C7CDB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29197" y="4850965"/>
              <a:ext cx="3914803" cy="1280406"/>
            </a:xfrm>
            <a:prstGeom prst="rect">
              <a:avLst/>
            </a:prstGeom>
          </p:spPr>
        </p:pic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52070244-A1FC-1B30-BE70-AB0222ED6BD9}"/>
                </a:ext>
              </a:extLst>
            </p:cNvPr>
            <p:cNvSpPr/>
            <p:nvPr/>
          </p:nvSpPr>
          <p:spPr>
            <a:xfrm>
              <a:off x="5301976" y="4755777"/>
              <a:ext cx="3829662" cy="1421134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8C633FB8-EC58-213D-6ABC-2B1CC30CE92D}"/>
              </a:ext>
            </a:extLst>
          </p:cNvPr>
          <p:cNvSpPr/>
          <p:nvPr/>
        </p:nvSpPr>
        <p:spPr>
          <a:xfrm>
            <a:off x="7173701" y="3935091"/>
            <a:ext cx="1761862" cy="9083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895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10571</TotalTime>
  <Words>1411</Words>
  <Application>Microsoft Office PowerPoint</Application>
  <PresentationFormat>Widescreen</PresentationFormat>
  <Paragraphs>199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楷体</vt:lpstr>
      <vt:lpstr>等线</vt:lpstr>
      <vt:lpstr>黑体</vt:lpstr>
      <vt:lpstr>Arial</vt:lpstr>
      <vt:lpstr>Cambria Math</vt:lpstr>
      <vt:lpstr>Times New Roman</vt:lpstr>
      <vt:lpstr>Wingdings</vt:lpstr>
      <vt:lpstr>Office Theme</vt:lpstr>
      <vt:lpstr>Approaches to the Inverse Fourier Transformation with Limited and Discrete Data</vt:lpstr>
      <vt:lpstr>Outline</vt:lpstr>
      <vt:lpstr>Motivation</vt:lpstr>
      <vt:lpstr>Motivation</vt:lpstr>
      <vt:lpstr>Motivation</vt:lpstr>
      <vt:lpstr>Motivation</vt:lpstr>
      <vt:lpstr>Motivation</vt:lpstr>
      <vt:lpstr>Ill-posedness</vt:lpstr>
      <vt:lpstr>Ill-posedness</vt:lpstr>
      <vt:lpstr>Ill-posedness</vt:lpstr>
      <vt:lpstr>Ill-posedness</vt:lpstr>
      <vt:lpstr>Inversion methods—Tikhonov regularization</vt:lpstr>
      <vt:lpstr>Inversion methods—Backus-Gilbert</vt:lpstr>
      <vt:lpstr>Inversion methods—Bayesian approach</vt:lpstr>
      <vt:lpstr>Inversion methods—Bayesian approach</vt:lpstr>
      <vt:lpstr>Inversion methods—ANN</vt:lpstr>
      <vt:lpstr>Inversion methods—Results </vt:lpstr>
      <vt:lpstr>Inversion methods—Results </vt:lpstr>
      <vt:lpstr>Inversion methods—Results </vt:lpstr>
      <vt:lpstr>Conclusions&amp;Outlook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Ill-posed FT of Quasi-DA in LaMET</dc:title>
  <dc:creator>shino Asada</dc:creator>
  <cp:lastModifiedBy>shino Asada</cp:lastModifiedBy>
  <cp:revision>388</cp:revision>
  <dcterms:created xsi:type="dcterms:W3CDTF">2024-09-19T13:10:06Z</dcterms:created>
  <dcterms:modified xsi:type="dcterms:W3CDTF">2025-10-10T14:25:27Z</dcterms:modified>
</cp:coreProperties>
</file>