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3.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4.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5.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6.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7.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8.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9.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10.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11.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12.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13.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14.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15.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16.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17.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18.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60" r:id="rId2"/>
    <p:sldId id="257" r:id="rId3"/>
    <p:sldId id="259" r:id="rId4"/>
    <p:sldId id="263" r:id="rId5"/>
    <p:sldId id="266" r:id="rId6"/>
    <p:sldId id="282" r:id="rId7"/>
    <p:sldId id="267" r:id="rId8"/>
    <p:sldId id="269" r:id="rId9"/>
    <p:sldId id="290" r:id="rId10"/>
    <p:sldId id="264" r:id="rId11"/>
    <p:sldId id="284" r:id="rId12"/>
    <p:sldId id="285" r:id="rId13"/>
    <p:sldId id="270" r:id="rId14"/>
    <p:sldId id="272" r:id="rId15"/>
    <p:sldId id="275" r:id="rId16"/>
    <p:sldId id="276" r:id="rId17"/>
    <p:sldId id="271" r:id="rId18"/>
    <p:sldId id="289" r:id="rId19"/>
    <p:sldId id="277" r:id="rId20"/>
    <p:sldId id="273" r:id="rId21"/>
    <p:sldId id="274" r:id="rId22"/>
    <p:sldId id="279" r:id="rId23"/>
    <p:sldId id="280" r:id="rId24"/>
    <p:sldId id="265" r:id="rId25"/>
  </p:sldIdLst>
  <p:sldSz cx="18288000" cy="10288588"/>
  <p:notesSz cx="6858000" cy="9144000"/>
  <p:custDataLst>
    <p:tags r:id="rId28"/>
  </p:custDataLst>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9pPr>
  </p:defaultTextStyle>
  <p:extLst>
    <p:ext uri="{EFAFB233-063F-42B5-8137-9DF3F51BA10A}">
      <p15:sldGuideLst xmlns:p15="http://schemas.microsoft.com/office/powerpoint/2012/main">
        <p15:guide id="1" orient="horz" pos="3178"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EAF6"/>
    <a:srgbClr val="FCF7F0"/>
    <a:srgbClr val="2E3C63"/>
    <a:srgbClr val="FFFFFF"/>
    <a:srgbClr val="4B72AD"/>
    <a:srgbClr val="F7E8D3"/>
    <a:srgbClr val="F2DA3A"/>
    <a:srgbClr val="5399D4"/>
    <a:srgbClr val="DCDCDC"/>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32"/>
    <p:restoredTop sz="94660"/>
  </p:normalViewPr>
  <p:slideViewPr>
    <p:cSldViewPr snapToGrid="0" showGuides="1">
      <p:cViewPr varScale="1">
        <p:scale>
          <a:sx n="81" d="100"/>
          <a:sy n="81" d="100"/>
        </p:scale>
        <p:origin x="200" y="1000"/>
      </p:cViewPr>
      <p:guideLst>
        <p:guide orient="horz" pos="3178"/>
        <p:guide pos="5760"/>
      </p:guideLst>
    </p:cSldViewPr>
  </p:slideViewPr>
  <p:notesTextViewPr>
    <p:cViewPr>
      <p:scale>
        <a:sx n="3" d="2"/>
        <a:sy n="3" d="2"/>
      </p:scale>
      <p:origin x="0" y="0"/>
    </p:cViewPr>
  </p:notesText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2025/10/12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2025/10/12</a:t>
            </a:fld>
            <a:endParaRPr lang="zh-CN" altLang="en-US"/>
          </a:p>
        </p:txBody>
      </p:sp>
      <p:sp>
        <p:nvSpPr>
          <p:cNvPr id="4" name="幻灯片图像占位符 3"/>
          <p:cNvSpPr>
            <a:spLocks noGrp="1" noRot="1" noChangeAspect="1"/>
          </p:cNvSpPr>
          <p:nvPr>
            <p:ph type="sldImg" idx="2"/>
          </p:nvPr>
        </p:nvSpPr>
        <p:spPr>
          <a:xfrm>
            <a:off x="686280" y="1143000"/>
            <a:ext cx="54854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5BB28-1654-4556-FF4F-D68723163CE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030D16F-83E8-5E5A-12B9-39B20ED4A47D}"/>
              </a:ext>
            </a:extLst>
          </p:cNvPr>
          <p:cNvSpPr>
            <a:spLocks noGrp="1" noRot="1" noChangeAspect="1"/>
          </p:cNvSpPr>
          <p:nvPr>
            <p:ph type="sldImg" idx="2"/>
          </p:nvPr>
        </p:nvSpPr>
        <p:spPr>
          <a:xfrm>
            <a:off x="685800" y="1143000"/>
            <a:ext cx="5486400" cy="3086100"/>
          </a:xfrm>
        </p:spPr>
      </p:sp>
      <p:sp>
        <p:nvSpPr>
          <p:cNvPr id="3" name="文本占位符 2">
            <a:extLst>
              <a:ext uri="{FF2B5EF4-FFF2-40B4-BE49-F238E27FC236}">
                <a16:creationId xmlns:a16="http://schemas.microsoft.com/office/drawing/2014/main" id="{4F42A0D4-B143-E392-C414-BC58499F1E3E}"/>
              </a:ext>
            </a:extLst>
          </p:cNvPr>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006360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E5608-B311-81EA-6B48-96139148187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FD48272-5CAA-AC7D-C528-720DEF43135F}"/>
              </a:ext>
            </a:extLst>
          </p:cNvPr>
          <p:cNvSpPr>
            <a:spLocks noGrp="1" noRot="1" noChangeAspect="1"/>
          </p:cNvSpPr>
          <p:nvPr>
            <p:ph type="sldImg" idx="2"/>
          </p:nvPr>
        </p:nvSpPr>
        <p:spPr>
          <a:xfrm>
            <a:off x="685800" y="1143000"/>
            <a:ext cx="5486400" cy="3086100"/>
          </a:xfrm>
        </p:spPr>
      </p:sp>
      <p:sp>
        <p:nvSpPr>
          <p:cNvPr id="3" name="文本占位符 2">
            <a:extLst>
              <a:ext uri="{FF2B5EF4-FFF2-40B4-BE49-F238E27FC236}">
                <a16:creationId xmlns:a16="http://schemas.microsoft.com/office/drawing/2014/main" id="{14BA1ACB-39BA-6CB6-575D-FFE5257E8C00}"/>
              </a:ext>
            </a:extLst>
          </p:cNvPr>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669027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2ED19-8020-D10A-4369-9F96B79800C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1800313-641D-8B19-2BF8-473449C8C376}"/>
              </a:ext>
            </a:extLst>
          </p:cNvPr>
          <p:cNvSpPr>
            <a:spLocks noGrp="1" noRot="1" noChangeAspect="1"/>
          </p:cNvSpPr>
          <p:nvPr>
            <p:ph type="sldImg" idx="2"/>
          </p:nvPr>
        </p:nvSpPr>
        <p:spPr>
          <a:xfrm>
            <a:off x="685800" y="1143000"/>
            <a:ext cx="5486400" cy="3086100"/>
          </a:xfrm>
        </p:spPr>
      </p:sp>
      <p:sp>
        <p:nvSpPr>
          <p:cNvPr id="3" name="文本占位符 2">
            <a:extLst>
              <a:ext uri="{FF2B5EF4-FFF2-40B4-BE49-F238E27FC236}">
                <a16:creationId xmlns:a16="http://schemas.microsoft.com/office/drawing/2014/main" id="{6BC299A7-EA41-E6B8-1E7F-04864908F0DA}"/>
              </a:ext>
            </a:extLst>
          </p:cNvPr>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766053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BC5D8-0E08-5EF1-E955-65142DE896E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E0DCF12-2314-8EAE-DA4E-EF2DBC276B80}"/>
              </a:ext>
            </a:extLst>
          </p:cNvPr>
          <p:cNvSpPr>
            <a:spLocks noGrp="1" noRot="1" noChangeAspect="1"/>
          </p:cNvSpPr>
          <p:nvPr>
            <p:ph type="sldImg" idx="2"/>
          </p:nvPr>
        </p:nvSpPr>
        <p:spPr>
          <a:xfrm>
            <a:off x="685800" y="1143000"/>
            <a:ext cx="5486400" cy="3086100"/>
          </a:xfrm>
        </p:spPr>
      </p:sp>
      <p:sp>
        <p:nvSpPr>
          <p:cNvPr id="3" name="文本占位符 2">
            <a:extLst>
              <a:ext uri="{FF2B5EF4-FFF2-40B4-BE49-F238E27FC236}">
                <a16:creationId xmlns:a16="http://schemas.microsoft.com/office/drawing/2014/main" id="{29EEBFD2-C1B8-08D3-C226-63EFEEBBB484}"/>
              </a:ext>
            </a:extLst>
          </p:cNvPr>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216689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72C9A-BA06-9DD4-A4B6-4AB8696FD44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C9473CA-14BC-36AD-F9A8-D2A77BBD0B6C}"/>
              </a:ext>
            </a:extLst>
          </p:cNvPr>
          <p:cNvSpPr>
            <a:spLocks noGrp="1" noRot="1" noChangeAspect="1"/>
          </p:cNvSpPr>
          <p:nvPr>
            <p:ph type="sldImg" idx="2"/>
          </p:nvPr>
        </p:nvSpPr>
        <p:spPr>
          <a:xfrm>
            <a:off x="685800" y="1143000"/>
            <a:ext cx="5486400" cy="3086100"/>
          </a:xfrm>
        </p:spPr>
      </p:sp>
      <p:sp>
        <p:nvSpPr>
          <p:cNvPr id="3" name="文本占位符 2">
            <a:extLst>
              <a:ext uri="{FF2B5EF4-FFF2-40B4-BE49-F238E27FC236}">
                <a16:creationId xmlns:a16="http://schemas.microsoft.com/office/drawing/2014/main" id="{928F2DB4-3AED-3FA6-056E-D0B58BF0A056}"/>
              </a:ext>
            </a:extLst>
          </p:cNvPr>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35995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D281F-C2E9-6522-7028-6721271DB27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8E4325B-E3D8-D259-C12F-AA35D250A875}"/>
              </a:ext>
            </a:extLst>
          </p:cNvPr>
          <p:cNvSpPr>
            <a:spLocks noGrp="1" noRot="1" noChangeAspect="1"/>
          </p:cNvSpPr>
          <p:nvPr>
            <p:ph type="sldImg" idx="2"/>
          </p:nvPr>
        </p:nvSpPr>
        <p:spPr>
          <a:xfrm>
            <a:off x="685800" y="1143000"/>
            <a:ext cx="5486400" cy="3086100"/>
          </a:xfrm>
        </p:spPr>
      </p:sp>
      <p:sp>
        <p:nvSpPr>
          <p:cNvPr id="3" name="文本占位符 2">
            <a:extLst>
              <a:ext uri="{FF2B5EF4-FFF2-40B4-BE49-F238E27FC236}">
                <a16:creationId xmlns:a16="http://schemas.microsoft.com/office/drawing/2014/main" id="{780DB1C9-83FE-8733-20F4-F8F202F376F2}"/>
              </a:ext>
            </a:extLst>
          </p:cNvPr>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245331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731E9-C37C-AA0F-0006-C25C2D8032D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51C6E3C-1C47-BD13-60CC-584899B1ED60}"/>
              </a:ext>
            </a:extLst>
          </p:cNvPr>
          <p:cNvSpPr>
            <a:spLocks noGrp="1" noRot="1" noChangeAspect="1"/>
          </p:cNvSpPr>
          <p:nvPr>
            <p:ph type="sldImg" idx="2"/>
          </p:nvPr>
        </p:nvSpPr>
        <p:spPr>
          <a:xfrm>
            <a:off x="685800" y="1143000"/>
            <a:ext cx="5486400" cy="3086100"/>
          </a:xfrm>
        </p:spPr>
      </p:sp>
      <p:sp>
        <p:nvSpPr>
          <p:cNvPr id="3" name="文本占位符 2">
            <a:extLst>
              <a:ext uri="{FF2B5EF4-FFF2-40B4-BE49-F238E27FC236}">
                <a16:creationId xmlns:a16="http://schemas.microsoft.com/office/drawing/2014/main" id="{9712B132-CA76-A9AF-0784-08582036044B}"/>
              </a:ext>
            </a:extLst>
          </p:cNvPr>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134140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EC53A-D420-5CD8-9696-73B1D95974D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C7E950D-FE73-992F-78FC-DEADE287B28A}"/>
              </a:ext>
            </a:extLst>
          </p:cNvPr>
          <p:cNvSpPr>
            <a:spLocks noGrp="1" noRot="1" noChangeAspect="1"/>
          </p:cNvSpPr>
          <p:nvPr>
            <p:ph type="sldImg" idx="2"/>
          </p:nvPr>
        </p:nvSpPr>
        <p:spPr>
          <a:xfrm>
            <a:off x="685800" y="1143000"/>
            <a:ext cx="5486400" cy="3086100"/>
          </a:xfrm>
        </p:spPr>
      </p:sp>
      <p:sp>
        <p:nvSpPr>
          <p:cNvPr id="3" name="文本占位符 2">
            <a:extLst>
              <a:ext uri="{FF2B5EF4-FFF2-40B4-BE49-F238E27FC236}">
                <a16:creationId xmlns:a16="http://schemas.microsoft.com/office/drawing/2014/main" id="{32963E96-E214-9881-89D1-C4709557DA65}"/>
              </a:ext>
            </a:extLst>
          </p:cNvPr>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077756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AFA66-B925-068D-6681-FA8A44685D3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9C87ACA-B875-311D-E44C-55EE972E3B03}"/>
              </a:ext>
            </a:extLst>
          </p:cNvPr>
          <p:cNvSpPr>
            <a:spLocks noGrp="1" noRot="1" noChangeAspect="1"/>
          </p:cNvSpPr>
          <p:nvPr>
            <p:ph type="sldImg" idx="2"/>
          </p:nvPr>
        </p:nvSpPr>
        <p:spPr>
          <a:xfrm>
            <a:off x="685800" y="1143000"/>
            <a:ext cx="5486400" cy="3086100"/>
          </a:xfrm>
        </p:spPr>
      </p:sp>
      <p:sp>
        <p:nvSpPr>
          <p:cNvPr id="3" name="文本占位符 2">
            <a:extLst>
              <a:ext uri="{FF2B5EF4-FFF2-40B4-BE49-F238E27FC236}">
                <a16:creationId xmlns:a16="http://schemas.microsoft.com/office/drawing/2014/main" id="{56CCCBC6-8FC3-F10B-EE9C-316172B522FE}"/>
              </a:ext>
            </a:extLst>
          </p:cNvPr>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170431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D2ACA-666A-6187-0031-2AEB18FE112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E3FD7AF-69EE-C7A2-CAB8-22571B27BAC4}"/>
              </a:ext>
            </a:extLst>
          </p:cNvPr>
          <p:cNvSpPr>
            <a:spLocks noGrp="1" noRot="1" noChangeAspect="1"/>
          </p:cNvSpPr>
          <p:nvPr>
            <p:ph type="sldImg" idx="2"/>
          </p:nvPr>
        </p:nvSpPr>
        <p:spPr>
          <a:xfrm>
            <a:off x="685800" y="1143000"/>
            <a:ext cx="5486400" cy="3086100"/>
          </a:xfrm>
        </p:spPr>
      </p:sp>
      <p:sp>
        <p:nvSpPr>
          <p:cNvPr id="3" name="文本占位符 2">
            <a:extLst>
              <a:ext uri="{FF2B5EF4-FFF2-40B4-BE49-F238E27FC236}">
                <a16:creationId xmlns:a16="http://schemas.microsoft.com/office/drawing/2014/main" id="{CBB58363-DB6E-8AFA-86CA-EBE8B975EDCA}"/>
              </a:ext>
            </a:extLst>
          </p:cNvPr>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619734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1A03B-9876-E9C9-B1D2-BD7DDD0EA8C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BFF9A14-FC66-18EF-0C0D-B6588043A7FC}"/>
              </a:ext>
            </a:extLst>
          </p:cNvPr>
          <p:cNvSpPr>
            <a:spLocks noGrp="1" noRot="1" noChangeAspect="1"/>
          </p:cNvSpPr>
          <p:nvPr>
            <p:ph type="sldImg" idx="2"/>
          </p:nvPr>
        </p:nvSpPr>
        <p:spPr>
          <a:xfrm>
            <a:off x="685800" y="1143000"/>
            <a:ext cx="5486400" cy="3086100"/>
          </a:xfrm>
        </p:spPr>
      </p:sp>
      <p:sp>
        <p:nvSpPr>
          <p:cNvPr id="3" name="文本占位符 2">
            <a:extLst>
              <a:ext uri="{FF2B5EF4-FFF2-40B4-BE49-F238E27FC236}">
                <a16:creationId xmlns:a16="http://schemas.microsoft.com/office/drawing/2014/main" id="{1197FBDA-37DA-6EDC-1DC9-E0CB5D855300}"/>
              </a:ext>
            </a:extLst>
          </p:cNvPr>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584720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29357-6835-EC6A-F468-5F1A2FD2593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BECF538-7076-3914-A225-51C0D9009E0C}"/>
              </a:ext>
            </a:extLst>
          </p:cNvPr>
          <p:cNvSpPr>
            <a:spLocks noGrp="1" noRot="1" noChangeAspect="1"/>
          </p:cNvSpPr>
          <p:nvPr>
            <p:ph type="sldImg" idx="2"/>
          </p:nvPr>
        </p:nvSpPr>
        <p:spPr>
          <a:xfrm>
            <a:off x="685800" y="1143000"/>
            <a:ext cx="5486400" cy="3086100"/>
          </a:xfrm>
        </p:spPr>
      </p:sp>
      <p:sp>
        <p:nvSpPr>
          <p:cNvPr id="3" name="文本占位符 2">
            <a:extLst>
              <a:ext uri="{FF2B5EF4-FFF2-40B4-BE49-F238E27FC236}">
                <a16:creationId xmlns:a16="http://schemas.microsoft.com/office/drawing/2014/main" id="{C4709B4E-0ACD-3D8E-83F4-478D2061E760}"/>
              </a:ext>
            </a:extLst>
          </p:cNvPr>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871218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798200" y="1371840"/>
            <a:ext cx="14698800" cy="3856274"/>
          </a:xfrm>
        </p:spPr>
        <p:txBody>
          <a:bodyPr lIns="90000" tIns="46800" rIns="90000" bIns="46800" anchor="b" anchorCtr="0">
            <a:normAutofit/>
          </a:bodyPr>
          <a:lstStyle>
            <a:lvl1pPr algn="ctr">
              <a:defRPr sz="9000"/>
            </a:lvl1pPr>
          </a:lstStyle>
          <a:p>
            <a:pPr fontAlgn="auto"/>
            <a:r>
              <a:rPr lang="zh-CN" altLang="en-US" strike="noStrike" noProof="1"/>
              <a:t>单击此处编辑母版标题样式</a:t>
            </a:r>
          </a:p>
        </p:txBody>
      </p:sp>
      <p:sp>
        <p:nvSpPr>
          <p:cNvPr id="3" name="副标题 2"/>
          <p:cNvSpPr>
            <a:spLocks noGrp="1"/>
          </p:cNvSpPr>
          <p:nvPr>
            <p:ph type="subTitle" idx="1"/>
          </p:nvPr>
        </p:nvSpPr>
        <p:spPr>
          <a:xfrm>
            <a:off x="1798200" y="5341534"/>
            <a:ext cx="14698800" cy="2208986"/>
          </a:xfrm>
        </p:spPr>
        <p:txBody>
          <a:bodyPr lIns="90000" tIns="46800" rIns="90000" bIns="46800">
            <a:normAutofit/>
          </a:bodyPr>
          <a:lstStyle>
            <a:lvl1pPr marL="0" indent="0" algn="ctr">
              <a:lnSpc>
                <a:spcPct val="110000"/>
              </a:lnSpc>
              <a:buNone/>
              <a:defRPr sz="3600" spc="200"/>
            </a:lvl1pPr>
            <a:lvl2pPr marL="685800" indent="0" algn="ctr">
              <a:buNone/>
              <a:defRPr sz="3000"/>
            </a:lvl2pPr>
            <a:lvl3pPr marL="1371600" indent="0" algn="ctr">
              <a:buNone/>
              <a:defRPr sz="2700"/>
            </a:lvl3pPr>
            <a:lvl4pPr marL="2058035" indent="0" algn="ctr">
              <a:buNone/>
              <a:defRPr sz="2400"/>
            </a:lvl4pPr>
            <a:lvl5pPr marL="2743835" indent="0" algn="ctr">
              <a:buNone/>
              <a:defRPr sz="2400"/>
            </a:lvl5pPr>
            <a:lvl6pPr marL="3429635" indent="0" algn="ctr">
              <a:buNone/>
              <a:defRPr sz="2400"/>
            </a:lvl6pPr>
            <a:lvl7pPr marL="4115435" indent="0" algn="ctr">
              <a:buNone/>
              <a:defRPr sz="2400"/>
            </a:lvl7pPr>
            <a:lvl8pPr marL="4801235" indent="0" algn="ctr">
              <a:buNone/>
              <a:defRPr sz="2400"/>
            </a:lvl8pPr>
            <a:lvl9pPr marL="5487670" indent="0" algn="ctr">
              <a:buNone/>
              <a:defRPr sz="2400"/>
            </a:lvl9pPr>
          </a:lstStyle>
          <a:p>
            <a:pPr fontAlgn="auto"/>
            <a:r>
              <a:rPr lang="zh-CN" altLang="en-US" strike="noStrike" noProof="1"/>
              <a:t>单击此处编辑母版副标题样式</a:t>
            </a:r>
          </a:p>
        </p:txBody>
      </p:sp>
      <p:sp>
        <p:nvSpPr>
          <p:cNvPr id="4" name="日期占位符 3"/>
          <p:cNvSpPr>
            <a:spLocks noGrp="1"/>
          </p:cNvSpPr>
          <p:nvPr>
            <p:ph type="dt" sz="half" idx="10"/>
          </p:nvPr>
        </p:nvSpPr>
        <p:spPr/>
        <p:txBody>
          <a:bodyPr/>
          <a:lstStyle/>
          <a:p>
            <a:pPr fontAlgn="auto"/>
            <a:fld id="{760FBDFE-C587-4B4C-A407-44438C67B59E}" type="datetimeFigureOut">
              <a:rPr lang="zh-CN" altLang="en-US" strike="noStrike" noProof="1" smtClean="0">
                <a:latin typeface="+mn-lt"/>
                <a:ea typeface="+mn-ea"/>
                <a:cs typeface="+mn-cs"/>
              </a:rPr>
              <a:t>2025/10/12</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49AE70B2-8BF9-45C0-BB95-33D1B9D3A854}"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912600" y="1161203"/>
            <a:ext cx="16459200" cy="8225639"/>
          </a:xfrm>
        </p:spPr>
        <p:txBody>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2" name="日期占位符 1"/>
          <p:cNvSpPr>
            <a:spLocks noGrp="1"/>
          </p:cNvSpPr>
          <p:nvPr>
            <p:ph type="dt" sz="half" idx="14"/>
          </p:nvPr>
        </p:nvSpPr>
        <p:spPr/>
        <p:txBody>
          <a:bodyPr/>
          <a:lstStyle/>
          <a:p>
            <a:pPr fontAlgn="auto"/>
            <a:fld id="{760FBDFE-C587-4B4C-A407-44438C67B59E}" type="datetimeFigureOut">
              <a:rPr lang="zh-CN" altLang="en-US" strike="noStrike" noProof="1" smtClean="0">
                <a:latin typeface="+mn-lt"/>
                <a:ea typeface="+mn-ea"/>
                <a:cs typeface="+mn-cs"/>
              </a:rPr>
              <a:t>2025/10/12</a:t>
            </a:fld>
            <a:endParaRPr lang="zh-CN" altLang="en-US" strike="noStrike" noProof="1"/>
          </a:p>
        </p:txBody>
      </p:sp>
      <p:sp>
        <p:nvSpPr>
          <p:cNvPr id="3" name="页脚占位符 2"/>
          <p:cNvSpPr>
            <a:spLocks noGrp="1"/>
          </p:cNvSpPr>
          <p:nvPr>
            <p:ph type="ftr" sz="quarter" idx="15"/>
          </p:nvPr>
        </p:nvSpPr>
        <p:spPr/>
        <p:txBody>
          <a:bodyPr/>
          <a:lstStyle/>
          <a:p>
            <a:pPr fontAlgn="auto"/>
            <a:endParaRPr lang="zh-CN" altLang="en-US" strike="noStrike" noProof="1"/>
          </a:p>
        </p:txBody>
      </p:sp>
      <p:sp>
        <p:nvSpPr>
          <p:cNvPr id="4" name="灯片编号占位符 3"/>
          <p:cNvSpPr>
            <a:spLocks noGrp="1"/>
          </p:cNvSpPr>
          <p:nvPr>
            <p:ph type="sldNum" sz="quarter" idx="16"/>
          </p:nvPr>
        </p:nvSpPr>
        <p:spPr/>
        <p:txBody>
          <a:bodyPr/>
          <a:lstStyle/>
          <a:p>
            <a:pPr fontAlgn="auto"/>
            <a:fld id="{49AE70B2-8BF9-45C0-BB95-33D1B9D3A854}"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798200" y="3726652"/>
            <a:ext cx="14698800" cy="1528467"/>
          </a:xfrm>
        </p:spPr>
        <p:txBody>
          <a:bodyPr vert="horz" lIns="90000" tIns="46800" rIns="90000" bIns="46800" rtlCol="0" anchor="t" anchorCtr="0">
            <a:normAutofit/>
          </a:bodyPr>
          <a:lstStyle>
            <a:lvl1pPr algn="ctr">
              <a:defRPr sz="9000"/>
            </a:lvl1pPr>
          </a:lstStyle>
          <a:p>
            <a:pPr lvl="0" fontAlgn="auto"/>
            <a:r>
              <a:rPr lang="zh-CN" altLang="en-US" strike="noStrike" noProof="1"/>
              <a:t>单击此处编辑标题</a:t>
            </a:r>
          </a:p>
        </p:txBody>
      </p:sp>
      <p:sp>
        <p:nvSpPr>
          <p:cNvPr id="7" name="文本占位符 6"/>
          <p:cNvSpPr>
            <a:spLocks noGrp="1"/>
          </p:cNvSpPr>
          <p:nvPr>
            <p:ph type="body" sz="quarter" idx="13"/>
          </p:nvPr>
        </p:nvSpPr>
        <p:spPr>
          <a:xfrm>
            <a:off x="1798200" y="5341534"/>
            <a:ext cx="14698800" cy="707524"/>
          </a:xfrm>
        </p:spPr>
        <p:txBody>
          <a:bodyPr lIns="90000" tIns="46800" rIns="90000" bIns="46800">
            <a:normAutofit/>
          </a:bodyPr>
          <a:lstStyle>
            <a:lvl1pPr algn="ctr">
              <a:lnSpc>
                <a:spcPct val="110000"/>
              </a:lnSpc>
              <a:buNone/>
              <a:defRPr sz="3600" spc="200"/>
            </a:lvl1pPr>
          </a:lstStyle>
          <a:p>
            <a:pPr lvl="0" fontAlgn="auto"/>
            <a:r>
              <a:rPr lang="zh-CN" altLang="en-US" strike="noStrike" noProof="1"/>
              <a:t>单击此处编辑母版文本样式</a:t>
            </a:r>
          </a:p>
        </p:txBody>
      </p:sp>
      <p:sp>
        <p:nvSpPr>
          <p:cNvPr id="3" name="日期占位符 2"/>
          <p:cNvSpPr>
            <a:spLocks noGrp="1"/>
          </p:cNvSpPr>
          <p:nvPr>
            <p:ph type="dt" sz="half" idx="14"/>
          </p:nvPr>
        </p:nvSpPr>
        <p:spPr/>
        <p:txBody>
          <a:bodyPr/>
          <a:lstStyle/>
          <a:p>
            <a:pPr fontAlgn="auto"/>
            <a:fld id="{760FBDFE-C587-4B4C-A407-44438C67B59E}" type="datetimeFigureOut">
              <a:rPr lang="zh-CN" altLang="en-US" strike="noStrike" noProof="1" smtClean="0">
                <a:latin typeface="+mn-lt"/>
                <a:ea typeface="+mn-ea"/>
                <a:cs typeface="+mn-cs"/>
              </a:rPr>
              <a:t>2025/10/12</a:t>
            </a:fld>
            <a:endParaRPr lang="zh-CN" altLang="en-US" strike="noStrike" noProof="1"/>
          </a:p>
        </p:txBody>
      </p:sp>
      <p:sp>
        <p:nvSpPr>
          <p:cNvPr id="4" name="页脚占位符 3"/>
          <p:cNvSpPr>
            <a:spLocks noGrp="1"/>
          </p:cNvSpPr>
          <p:nvPr>
            <p:ph type="ftr" sz="quarter" idx="15"/>
          </p:nvPr>
        </p:nvSpPr>
        <p:spPr/>
        <p:txBody>
          <a:bodyPr/>
          <a:lstStyle/>
          <a:p>
            <a:pPr fontAlgn="auto"/>
            <a:endParaRPr lang="zh-CN" altLang="en-US" strike="noStrike" noProof="1"/>
          </a:p>
        </p:txBody>
      </p:sp>
      <p:sp>
        <p:nvSpPr>
          <p:cNvPr id="5" name="灯片编号占位符 4"/>
          <p:cNvSpPr>
            <a:spLocks noGrp="1"/>
          </p:cNvSpPr>
          <p:nvPr>
            <p:ph type="sldNum" sz="quarter" idx="16"/>
          </p:nvPr>
        </p:nvSpPr>
        <p:spPr/>
        <p:txBody>
          <a:bodyPr/>
          <a:lstStyle/>
          <a:p>
            <a:pPr fontAlgn="auto"/>
            <a:fld id="{49AE70B2-8BF9-45C0-BB95-33D1B9D3A854}"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912600" y="912760"/>
            <a:ext cx="16453800" cy="1058585"/>
          </a:xfrm>
        </p:spPr>
        <p:txBody>
          <a:bodyPr vert="horz" lIns="90000" tIns="46800" rIns="90000" bIns="46800" rtlCol="0" anchor="ctr" anchorCtr="0">
            <a:normAutofit/>
          </a:bodyPr>
          <a:lstStyle/>
          <a:p>
            <a:pPr lvl="0" fontAlgn="auto"/>
            <a:r>
              <a:rPr lang="zh-CN" altLang="en-US" strike="noStrike" noProof="1"/>
              <a:t>单击此处编辑母版标题样式</a:t>
            </a:r>
          </a:p>
        </p:txBody>
      </p:sp>
      <p:sp>
        <p:nvSpPr>
          <p:cNvPr id="3" name="内容占位符 2"/>
          <p:cNvSpPr>
            <a:spLocks noGrp="1"/>
          </p:cNvSpPr>
          <p:nvPr>
            <p:ph idx="1"/>
          </p:nvPr>
        </p:nvSpPr>
        <p:spPr>
          <a:xfrm>
            <a:off x="912600" y="2235991"/>
            <a:ext cx="16453800" cy="7140049"/>
          </a:xfrm>
        </p:spPr>
        <p:txBody>
          <a:bodyPr vert="horz" lIns="90000" tIns="46800" rIns="90000" bIns="46800" rtlCol="0">
            <a:normAutofit/>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nvPr>
        </p:nvSpPr>
        <p:spPr/>
        <p:txBody>
          <a:bodyPr/>
          <a:lstStyle/>
          <a:p>
            <a:pPr fontAlgn="auto"/>
            <a:fld id="{760FBDFE-C587-4B4C-A407-44438C67B59E}" type="datetimeFigureOut">
              <a:rPr lang="zh-CN" altLang="en-US" strike="noStrike" noProof="1" smtClean="0">
                <a:latin typeface="+mn-lt"/>
                <a:ea typeface="+mn-ea"/>
                <a:cs typeface="+mn-cs"/>
              </a:rPr>
              <a:t>2025/10/12</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49AE70B2-8BF9-45C0-BB95-33D1B9D3A854}"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986200" y="5773610"/>
            <a:ext cx="11653200" cy="1150401"/>
          </a:xfrm>
        </p:spPr>
        <p:txBody>
          <a:bodyPr lIns="90000" tIns="46800" rIns="90000" bIns="46800" anchor="b" anchorCtr="0">
            <a:normAutofit/>
          </a:bodyPr>
          <a:lstStyle>
            <a:lvl1pPr>
              <a:defRPr sz="6600"/>
            </a:lvl1pPr>
          </a:lstStyle>
          <a:p>
            <a:pPr fontAlgn="auto"/>
            <a:r>
              <a:rPr lang="zh-CN" altLang="en-US" strike="noStrike" noProof="1"/>
              <a:t>单击此处编辑标题</a:t>
            </a:r>
          </a:p>
        </p:txBody>
      </p:sp>
      <p:sp>
        <p:nvSpPr>
          <p:cNvPr id="3" name="文本占位符 2"/>
          <p:cNvSpPr>
            <a:spLocks noGrp="1"/>
          </p:cNvSpPr>
          <p:nvPr>
            <p:ph type="body" idx="1" hasCustomPrompt="1"/>
          </p:nvPr>
        </p:nvSpPr>
        <p:spPr>
          <a:xfrm>
            <a:off x="2986200" y="6924011"/>
            <a:ext cx="11653200" cy="1301628"/>
          </a:xfrm>
        </p:spPr>
        <p:txBody>
          <a:bodyPr lIns="90000" tIns="46800" rIns="90000" bIns="46800">
            <a:normAutofit/>
          </a:bodyPr>
          <a:lstStyle>
            <a:lvl1pPr marL="0" indent="0">
              <a:buNone/>
              <a:defRPr sz="2700">
                <a:solidFill>
                  <a:schemeClr val="tx1">
                    <a:lumMod val="65000"/>
                    <a:lumOff val="35000"/>
                  </a:schemeClr>
                </a:solidFill>
              </a:defRPr>
            </a:lvl1pPr>
            <a:lvl2pPr marL="685800" indent="0">
              <a:buNone/>
              <a:defRPr sz="2400">
                <a:solidFill>
                  <a:schemeClr val="tx1">
                    <a:tint val="75000"/>
                  </a:schemeClr>
                </a:solidFill>
              </a:defRPr>
            </a:lvl2pPr>
            <a:lvl3pPr marL="1371600" indent="0">
              <a:buNone/>
              <a:defRPr sz="2400">
                <a:solidFill>
                  <a:schemeClr val="tx1">
                    <a:tint val="75000"/>
                  </a:schemeClr>
                </a:solidFill>
              </a:defRPr>
            </a:lvl3pPr>
            <a:lvl4pPr marL="2058035" indent="0">
              <a:buNone/>
              <a:defRPr sz="2400">
                <a:solidFill>
                  <a:schemeClr val="tx1">
                    <a:tint val="75000"/>
                  </a:schemeClr>
                </a:solidFill>
              </a:defRPr>
            </a:lvl4pPr>
            <a:lvl5pPr marL="2743835" indent="0">
              <a:buNone/>
              <a:defRPr sz="2400">
                <a:solidFill>
                  <a:schemeClr val="tx1">
                    <a:tint val="75000"/>
                  </a:schemeClr>
                </a:solidFill>
              </a:defRPr>
            </a:lvl5pPr>
            <a:lvl6pPr marL="3429635" indent="0">
              <a:buNone/>
              <a:defRPr sz="2400">
                <a:solidFill>
                  <a:schemeClr val="tx1">
                    <a:tint val="75000"/>
                  </a:schemeClr>
                </a:solidFill>
              </a:defRPr>
            </a:lvl6pPr>
            <a:lvl7pPr marL="4115435" indent="0">
              <a:buNone/>
              <a:defRPr sz="2400">
                <a:solidFill>
                  <a:schemeClr val="tx1">
                    <a:tint val="75000"/>
                  </a:schemeClr>
                </a:solidFill>
              </a:defRPr>
            </a:lvl7pPr>
            <a:lvl8pPr marL="4801235" indent="0">
              <a:buNone/>
              <a:defRPr sz="2400">
                <a:solidFill>
                  <a:schemeClr val="tx1">
                    <a:tint val="75000"/>
                  </a:schemeClr>
                </a:solidFill>
              </a:defRPr>
            </a:lvl8pPr>
            <a:lvl9pPr marL="5487670" indent="0">
              <a:buNone/>
              <a:defRPr sz="2400">
                <a:solidFill>
                  <a:schemeClr val="tx1">
                    <a:tint val="75000"/>
                  </a:schemeClr>
                </a:solidFill>
              </a:defRPr>
            </a:lvl9pPr>
          </a:lstStyle>
          <a:p>
            <a:pPr lvl="0" fontAlgn="auto"/>
            <a:r>
              <a:rPr lang="zh-CN" altLang="en-US" strike="noStrike" noProof="1"/>
              <a:t>单击此处编辑文本</a:t>
            </a:r>
          </a:p>
        </p:txBody>
      </p:sp>
      <p:sp>
        <p:nvSpPr>
          <p:cNvPr id="4" name="日期占位符 3"/>
          <p:cNvSpPr>
            <a:spLocks noGrp="1"/>
          </p:cNvSpPr>
          <p:nvPr>
            <p:ph type="dt" sz="half" idx="10"/>
          </p:nvPr>
        </p:nvSpPr>
        <p:spPr/>
        <p:txBody>
          <a:bodyPr/>
          <a:lstStyle/>
          <a:p>
            <a:pPr fontAlgn="auto"/>
            <a:fld id="{760FBDFE-C587-4B4C-A407-44438C67B59E}" type="datetimeFigureOut">
              <a:rPr lang="zh-CN" altLang="en-US" strike="noStrike" noProof="1" smtClean="0">
                <a:latin typeface="+mn-lt"/>
                <a:ea typeface="+mn-ea"/>
                <a:cs typeface="+mn-cs"/>
              </a:rPr>
              <a:t>2025/10/12</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49AE70B2-8BF9-45C0-BB95-33D1B9D3A854}"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912600" y="912760"/>
            <a:ext cx="16453800" cy="1058585"/>
          </a:xfrm>
        </p:spPr>
        <p:txBody>
          <a:bodyPr vert="horz" lIns="90000" tIns="46800" rIns="90000" bIns="46800" rtlCol="0" anchor="ctr" anchorCtr="0">
            <a:normAutofit/>
          </a:bodyPr>
          <a:lstStyle/>
          <a:p>
            <a:pPr lvl="0" fontAlgn="auto"/>
            <a:r>
              <a:rPr lang="zh-CN" altLang="en-US" strike="noStrike" noProof="1"/>
              <a:t>单击此处编辑母版标题样式</a:t>
            </a:r>
          </a:p>
        </p:txBody>
      </p:sp>
      <p:sp>
        <p:nvSpPr>
          <p:cNvPr id="3" name="内容占位符 2"/>
          <p:cNvSpPr>
            <a:spLocks noGrp="1"/>
          </p:cNvSpPr>
          <p:nvPr>
            <p:ph sz="half" idx="1"/>
          </p:nvPr>
        </p:nvSpPr>
        <p:spPr>
          <a:xfrm>
            <a:off x="912600" y="2252194"/>
            <a:ext cx="7765200" cy="7123846"/>
          </a:xfrm>
        </p:spPr>
        <p:txBody>
          <a:bodyPr vert="horz" lIns="90000" tIns="46800" rIns="90000" bIns="46800" rtlCol="0">
            <a:normAutofit/>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内容占位符 3"/>
          <p:cNvSpPr>
            <a:spLocks noGrp="1"/>
          </p:cNvSpPr>
          <p:nvPr>
            <p:ph sz="half" idx="2"/>
          </p:nvPr>
        </p:nvSpPr>
        <p:spPr>
          <a:xfrm>
            <a:off x="9617400" y="2252194"/>
            <a:ext cx="7765200" cy="7123846"/>
          </a:xfrm>
        </p:spPr>
        <p:txBody>
          <a:bodyPr lIns="90000" tIns="46800" rIns="90000" bIns="46800">
            <a:normAutofit/>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5" name="日期占位符 4"/>
          <p:cNvSpPr>
            <a:spLocks noGrp="1"/>
          </p:cNvSpPr>
          <p:nvPr>
            <p:ph type="dt" sz="half" idx="10"/>
          </p:nvPr>
        </p:nvSpPr>
        <p:spPr/>
        <p:txBody>
          <a:bodyPr/>
          <a:lstStyle/>
          <a:p>
            <a:pPr fontAlgn="auto"/>
            <a:fld id="{760FBDFE-C587-4B4C-A407-44438C67B59E}" type="datetimeFigureOut">
              <a:rPr lang="zh-CN" altLang="en-US" strike="noStrike" noProof="1" smtClean="0">
                <a:latin typeface="+mn-lt"/>
                <a:ea typeface="+mn-ea"/>
                <a:cs typeface="+mn-cs"/>
              </a:rPr>
              <a:t>2025/10/12</a:t>
            </a:fld>
            <a:endParaRPr lang="zh-CN" altLang="en-US" strike="noStrike" noProof="1"/>
          </a:p>
        </p:txBody>
      </p:sp>
      <p:sp>
        <p:nvSpPr>
          <p:cNvPr id="6" name="页脚占位符 5"/>
          <p:cNvSpPr>
            <a:spLocks noGrp="1"/>
          </p:cNvSpPr>
          <p:nvPr>
            <p:ph type="ftr" sz="quarter" idx="11"/>
          </p:nvPr>
        </p:nvSpPr>
        <p:spPr/>
        <p:txBody>
          <a:bodyPr/>
          <a:lstStyle/>
          <a:p>
            <a:pPr fontAlgn="auto"/>
            <a:endParaRPr lang="zh-CN" altLang="en-US" strike="noStrike" noProof="1"/>
          </a:p>
        </p:txBody>
      </p:sp>
      <p:sp>
        <p:nvSpPr>
          <p:cNvPr id="7" name="灯片编号占位符 6"/>
          <p:cNvSpPr>
            <a:spLocks noGrp="1"/>
          </p:cNvSpPr>
          <p:nvPr>
            <p:ph type="sldNum" sz="quarter" idx="12"/>
          </p:nvPr>
        </p:nvSpPr>
        <p:spPr/>
        <p:txBody>
          <a:bodyPr/>
          <a:lstStyle/>
          <a:p>
            <a:pPr fontAlgn="auto"/>
            <a:fld id="{49AE70B2-8BF9-45C0-BB95-33D1B9D3A854}"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912600" y="912760"/>
            <a:ext cx="16453800" cy="1058585"/>
          </a:xfrm>
        </p:spPr>
        <p:txBody>
          <a:bodyPr vert="horz" lIns="90000" tIns="46800" rIns="90000" bIns="46800" rtlCol="0" anchor="ctr" anchorCtr="0">
            <a:normAutofit/>
          </a:bodyPr>
          <a:lstStyle/>
          <a:p>
            <a:pPr lvl="0" fontAlgn="auto"/>
            <a:r>
              <a:rPr lang="zh-CN" altLang="en-US" strike="noStrike" noProof="1"/>
              <a:t>单击此处编辑母版标题样式</a:t>
            </a:r>
          </a:p>
        </p:txBody>
      </p:sp>
      <p:sp>
        <p:nvSpPr>
          <p:cNvPr id="3" name="文本占位符 2"/>
          <p:cNvSpPr>
            <a:spLocks noGrp="1"/>
          </p:cNvSpPr>
          <p:nvPr>
            <p:ph type="body" idx="1" hasCustomPrompt="1"/>
          </p:nvPr>
        </p:nvSpPr>
        <p:spPr>
          <a:xfrm>
            <a:off x="912600" y="2144175"/>
            <a:ext cx="8013600" cy="572500"/>
          </a:xfrm>
        </p:spPr>
        <p:txBody>
          <a:bodyPr lIns="101600" tIns="38100" rIns="76200" bIns="38100" anchor="t" anchorCtr="0">
            <a:normAutofit/>
          </a:bodyPr>
          <a:lstStyle>
            <a:lvl1pPr marL="0" indent="0">
              <a:lnSpc>
                <a:spcPct val="100000"/>
              </a:lnSpc>
              <a:buNone/>
              <a:defRPr sz="3000" b="1" spc="200">
                <a:solidFill>
                  <a:schemeClr val="tx1">
                    <a:lumMod val="75000"/>
                    <a:lumOff val="25000"/>
                  </a:schemeClr>
                </a:solidFill>
              </a:defRPr>
            </a:lvl1pPr>
            <a:lvl2pPr marL="685800" indent="0">
              <a:buNone/>
              <a:defRPr sz="3000" b="1"/>
            </a:lvl2pPr>
            <a:lvl3pPr marL="1371600" indent="0">
              <a:buNone/>
              <a:defRPr sz="2700" b="1"/>
            </a:lvl3pPr>
            <a:lvl4pPr marL="2058035" indent="0">
              <a:buNone/>
              <a:defRPr sz="2400" b="1"/>
            </a:lvl4pPr>
            <a:lvl5pPr marL="2743835" indent="0">
              <a:buNone/>
              <a:defRPr sz="2400" b="1"/>
            </a:lvl5pPr>
            <a:lvl6pPr marL="3429635" indent="0">
              <a:buNone/>
              <a:defRPr sz="2400" b="1"/>
            </a:lvl6pPr>
            <a:lvl7pPr marL="4115435" indent="0">
              <a:buNone/>
              <a:defRPr sz="2400" b="1"/>
            </a:lvl7pPr>
            <a:lvl8pPr marL="4801235" indent="0">
              <a:buNone/>
              <a:defRPr sz="2400" b="1"/>
            </a:lvl8pPr>
            <a:lvl9pPr marL="5487670" indent="0">
              <a:buNone/>
              <a:defRPr sz="2400" b="1"/>
            </a:lvl9pPr>
          </a:lstStyle>
          <a:p>
            <a:pPr lvl="0" fontAlgn="auto"/>
            <a:r>
              <a:rPr lang="zh-CN" altLang="en-US" strike="noStrike" noProof="1"/>
              <a:t>单击此处编辑文本</a:t>
            </a:r>
          </a:p>
        </p:txBody>
      </p:sp>
      <p:sp>
        <p:nvSpPr>
          <p:cNvPr id="4" name="内容占位符 3"/>
          <p:cNvSpPr>
            <a:spLocks noGrp="1"/>
          </p:cNvSpPr>
          <p:nvPr>
            <p:ph sz="half" idx="2"/>
          </p:nvPr>
        </p:nvSpPr>
        <p:spPr>
          <a:xfrm>
            <a:off x="912600" y="2781487"/>
            <a:ext cx="8013600" cy="6594553"/>
          </a:xfrm>
        </p:spPr>
        <p:txBody>
          <a:bodyPr vert="horz" lIns="101600" tIns="0" rIns="82550" bIns="0" rtlCol="0">
            <a:normAutofit/>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5" name="文本占位符 4"/>
          <p:cNvSpPr>
            <a:spLocks noGrp="1"/>
          </p:cNvSpPr>
          <p:nvPr>
            <p:ph type="body" sz="quarter" idx="3" hasCustomPrompt="1"/>
          </p:nvPr>
        </p:nvSpPr>
        <p:spPr>
          <a:xfrm>
            <a:off x="9353625" y="2132967"/>
            <a:ext cx="8013600" cy="572500"/>
          </a:xfrm>
        </p:spPr>
        <p:txBody>
          <a:bodyPr vert="horz" lIns="101600" tIns="38100" rIns="76200" bIns="38100" rtlCol="0" anchor="t" anchorCtr="0">
            <a:normAutofit/>
          </a:bodyPr>
          <a:lstStyle>
            <a:lvl1pPr marL="0" indent="0">
              <a:lnSpc>
                <a:spcPct val="100000"/>
              </a:lnSpc>
              <a:buNone/>
              <a:defRPr sz="3000" b="1" spc="200">
                <a:solidFill>
                  <a:schemeClr val="tx1">
                    <a:lumMod val="75000"/>
                    <a:lumOff val="25000"/>
                  </a:schemeClr>
                </a:solidFill>
              </a:defRPr>
            </a:lvl1pPr>
            <a:lvl2pPr marL="685800" indent="0">
              <a:buNone/>
              <a:defRPr sz="3000" b="1"/>
            </a:lvl2pPr>
            <a:lvl3pPr marL="1371600" indent="0">
              <a:buNone/>
              <a:defRPr sz="2700" b="1"/>
            </a:lvl3pPr>
            <a:lvl4pPr marL="2058035" indent="0">
              <a:buNone/>
              <a:defRPr sz="2400" b="1"/>
            </a:lvl4pPr>
            <a:lvl5pPr marL="2743835" indent="0">
              <a:buNone/>
              <a:defRPr sz="2400" b="1"/>
            </a:lvl5pPr>
            <a:lvl6pPr marL="3429635" indent="0">
              <a:buNone/>
              <a:defRPr sz="2400" b="1"/>
            </a:lvl6pPr>
            <a:lvl7pPr marL="4115435" indent="0">
              <a:buNone/>
              <a:defRPr sz="2400" b="1"/>
            </a:lvl7pPr>
            <a:lvl8pPr marL="4801235" indent="0">
              <a:buNone/>
              <a:defRPr sz="2400" b="1"/>
            </a:lvl8pPr>
            <a:lvl9pPr marL="5487670" indent="0">
              <a:buNone/>
              <a:defRPr sz="2400" b="1"/>
            </a:lvl9pPr>
          </a:lstStyle>
          <a:p>
            <a:pPr lvl="0" fontAlgn="auto"/>
            <a:r>
              <a:rPr lang="zh-CN" altLang="en-US" strike="noStrike" noProof="1"/>
              <a:t>单击此处编辑文本</a:t>
            </a:r>
          </a:p>
        </p:txBody>
      </p:sp>
      <p:sp>
        <p:nvSpPr>
          <p:cNvPr id="6" name="内容占位符 5"/>
          <p:cNvSpPr>
            <a:spLocks noGrp="1"/>
          </p:cNvSpPr>
          <p:nvPr>
            <p:ph sz="quarter" idx="4"/>
          </p:nvPr>
        </p:nvSpPr>
        <p:spPr>
          <a:xfrm>
            <a:off x="9353625" y="2781487"/>
            <a:ext cx="8013600" cy="6594553"/>
          </a:xfrm>
        </p:spPr>
        <p:txBody>
          <a:bodyPr vert="horz" lIns="101600" tIns="0" rIns="82550" bIns="0" rtlCol="0">
            <a:normAutofit/>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7" name="日期占位符 6"/>
          <p:cNvSpPr>
            <a:spLocks noGrp="1"/>
          </p:cNvSpPr>
          <p:nvPr>
            <p:ph type="dt" sz="half" idx="10"/>
          </p:nvPr>
        </p:nvSpPr>
        <p:spPr/>
        <p:txBody>
          <a:bodyPr/>
          <a:lstStyle/>
          <a:p>
            <a:pPr fontAlgn="auto"/>
            <a:fld id="{760FBDFE-C587-4B4C-A407-44438C67B59E}" type="datetimeFigureOut">
              <a:rPr lang="zh-CN" altLang="en-US" strike="noStrike" noProof="1" smtClean="0">
                <a:latin typeface="+mn-lt"/>
                <a:ea typeface="+mn-ea"/>
                <a:cs typeface="+mn-cs"/>
              </a:rPr>
              <a:t>2025/10/12</a:t>
            </a:fld>
            <a:endParaRPr lang="zh-CN" altLang="en-US" strike="noStrike" noProof="1"/>
          </a:p>
        </p:txBody>
      </p:sp>
      <p:sp>
        <p:nvSpPr>
          <p:cNvPr id="8" name="页脚占位符 7"/>
          <p:cNvSpPr>
            <a:spLocks noGrp="1"/>
          </p:cNvSpPr>
          <p:nvPr>
            <p:ph type="ftr" sz="quarter" idx="11"/>
          </p:nvPr>
        </p:nvSpPr>
        <p:spPr/>
        <p:txBody>
          <a:bodyPr/>
          <a:lstStyle/>
          <a:p>
            <a:pPr fontAlgn="auto"/>
            <a:endParaRPr lang="zh-CN" altLang="en-US" strike="noStrike" noProof="1"/>
          </a:p>
        </p:txBody>
      </p:sp>
      <p:sp>
        <p:nvSpPr>
          <p:cNvPr id="9" name="灯片编号占位符 8"/>
          <p:cNvSpPr>
            <a:spLocks noGrp="1"/>
          </p:cNvSpPr>
          <p:nvPr>
            <p:ph type="sldNum" sz="quarter" idx="12"/>
          </p:nvPr>
        </p:nvSpPr>
        <p:spPr/>
        <p:txBody>
          <a:bodyPr/>
          <a:lstStyle/>
          <a:p>
            <a:pPr fontAlgn="auto"/>
            <a:fld id="{49AE70B2-8BF9-45C0-BB95-33D1B9D3A854}"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912600" y="912760"/>
            <a:ext cx="16453800" cy="1058585"/>
          </a:xfrm>
        </p:spPr>
        <p:txBody>
          <a:bodyPr vert="horz" lIns="90000" tIns="46800" rIns="90000" bIns="46800" rtlCol="0" anchor="ctr" anchorCtr="0">
            <a:normAutofit/>
          </a:bodyPr>
          <a:lstStyle/>
          <a:p>
            <a:pPr lvl="0"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FigureOut">
              <a:rPr lang="zh-CN" altLang="en-US" strike="noStrike" noProof="1" smtClean="0">
                <a:latin typeface="+mn-lt"/>
                <a:ea typeface="+mn-ea"/>
                <a:cs typeface="+mn-cs"/>
              </a:rPr>
              <a:t>2025/10/12</a:t>
            </a:fld>
            <a:endParaRPr lang="zh-CN" altLang="en-US" strike="noStrike" noProof="1"/>
          </a:p>
        </p:txBody>
      </p:sp>
      <p:sp>
        <p:nvSpPr>
          <p:cNvPr id="4" name="页脚占位符 3"/>
          <p:cNvSpPr>
            <a:spLocks noGrp="1"/>
          </p:cNvSpPr>
          <p:nvPr>
            <p:ph type="ftr" sz="quarter" idx="11"/>
          </p:nvPr>
        </p:nvSpPr>
        <p:spPr/>
        <p:txBody>
          <a:bodyPr/>
          <a:lstStyle/>
          <a:p>
            <a:pPr fontAlgn="auto"/>
            <a:endParaRPr lang="zh-CN" altLang="en-US" strike="noStrike" noProof="1"/>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auto"/>
            <a:fld id="{760FBDFE-C587-4B4C-A407-44438C67B59E}" type="datetimeFigureOut">
              <a:rPr lang="zh-CN" altLang="en-US" strike="noStrike" noProof="1" smtClean="0">
                <a:latin typeface="+mn-lt"/>
                <a:ea typeface="+mn-ea"/>
                <a:cs typeface="+mn-cs"/>
              </a:rPr>
              <a:t>2025/10/12</a:t>
            </a:fld>
            <a:endParaRPr lang="zh-CN" altLang="en-US" strike="noStrike" noProof="1"/>
          </a:p>
        </p:txBody>
      </p:sp>
      <p:sp>
        <p:nvSpPr>
          <p:cNvPr id="3" name="页脚占位符 2"/>
          <p:cNvSpPr>
            <a:spLocks noGrp="1"/>
          </p:cNvSpPr>
          <p:nvPr>
            <p:ph type="ftr" sz="quarter" idx="11"/>
          </p:nvPr>
        </p:nvSpPr>
        <p:spPr/>
        <p:txBody>
          <a:bodyPr/>
          <a:lstStyle/>
          <a:p>
            <a:pPr fontAlgn="auto"/>
            <a:endParaRPr lang="zh-CN" altLang="en-US" strike="noStrike" noProof="1"/>
          </a:p>
        </p:txBody>
      </p:sp>
      <p:sp>
        <p:nvSpPr>
          <p:cNvPr id="4" name="灯片编号占位符 3"/>
          <p:cNvSpPr>
            <a:spLocks noGrp="1"/>
          </p:cNvSpPr>
          <p:nvPr>
            <p:ph type="sldNum" sz="quarter" idx="12"/>
          </p:nvPr>
        </p:nvSpPr>
        <p:spPr/>
        <p:txBody>
          <a:bodyPr/>
          <a:lstStyle/>
          <a:p>
            <a:pPr fontAlgn="auto"/>
            <a:fld id="{49AE70B2-8BF9-45C0-BB95-33D1B9D3A854}"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912600" y="2333208"/>
            <a:ext cx="7849616" cy="6913209"/>
          </a:xfrm>
        </p:spPr>
        <p:txBody>
          <a:bodyPr vert="horz" lIns="90000" tIns="46800" rIns="90000" bIns="46800" rtlCol="0">
            <a:normAutofit/>
          </a:bodyPr>
          <a:lstStyle>
            <a:lvl1pPr>
              <a:buNone/>
              <a:defRPr sz="2400"/>
            </a:lvl1pPr>
          </a:lstStyle>
          <a:p>
            <a:pPr lvl="0" fontAlgn="auto"/>
            <a:endParaRPr lang="zh-CN" altLang="en-US" strike="noStrike" noProof="1"/>
          </a:p>
        </p:txBody>
      </p:sp>
      <p:sp>
        <p:nvSpPr>
          <p:cNvPr id="4" name="文本占位符 3"/>
          <p:cNvSpPr>
            <a:spLocks noGrp="1"/>
          </p:cNvSpPr>
          <p:nvPr>
            <p:ph type="body" sz="half" idx="2"/>
          </p:nvPr>
        </p:nvSpPr>
        <p:spPr>
          <a:xfrm>
            <a:off x="9525600" y="2333208"/>
            <a:ext cx="7840800" cy="6913209"/>
          </a:xfrm>
        </p:spPr>
        <p:txBody>
          <a:bodyPr vert="horz" lIns="90000" tIns="46800" rIns="90000" bIns="46800" rtlCol="0">
            <a:normAutofit/>
          </a:bodyPr>
          <a:lstStyle>
            <a:lvl1pPr>
              <a:buNone/>
              <a:defRPr sz="2400"/>
            </a:lvl1pPr>
          </a:lstStyle>
          <a:p>
            <a:pPr lvl="0" fontAlgn="auto"/>
            <a:r>
              <a:rPr lang="zh-CN" altLang="en-US" strike="noStrike" noProof="1"/>
              <a:t>单击此处编辑母版文本样式</a:t>
            </a:r>
          </a:p>
        </p:txBody>
      </p:sp>
      <p:sp>
        <p:nvSpPr>
          <p:cNvPr id="9" name="标题 8"/>
          <p:cNvSpPr>
            <a:spLocks noGrp="1"/>
          </p:cNvSpPr>
          <p:nvPr>
            <p:ph type="title"/>
          </p:nvPr>
        </p:nvSpPr>
        <p:spPr/>
        <p:txBody>
          <a:bodyPr/>
          <a:lstStyle/>
          <a:p>
            <a:pPr fontAlgn="auto"/>
            <a:r>
              <a:rPr lang="zh-CN" altLang="en-US" strike="noStrike" noProof="1"/>
              <a:t>单击此处编辑母版标题样式</a:t>
            </a:r>
          </a:p>
        </p:txBody>
      </p:sp>
      <p:sp>
        <p:nvSpPr>
          <p:cNvPr id="2" name="日期占位符 1"/>
          <p:cNvSpPr>
            <a:spLocks noGrp="1"/>
          </p:cNvSpPr>
          <p:nvPr>
            <p:ph type="dt" sz="half" idx="10"/>
          </p:nvPr>
        </p:nvSpPr>
        <p:spPr/>
        <p:txBody>
          <a:bodyPr/>
          <a:lstStyle/>
          <a:p>
            <a:pPr fontAlgn="auto"/>
            <a:fld id="{760FBDFE-C587-4B4C-A407-44438C67B59E}" type="datetimeFigureOut">
              <a:rPr lang="zh-CN" altLang="en-US" strike="noStrike" noProof="1" smtClean="0">
                <a:latin typeface="+mn-lt"/>
                <a:ea typeface="+mn-ea"/>
                <a:cs typeface="+mn-cs"/>
              </a:rPr>
              <a:t>2025/10/12</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49AE70B2-8BF9-45C0-BB95-33D1B9D3A854}"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5352200" y="1371840"/>
            <a:ext cx="1566000" cy="7545120"/>
          </a:xfrm>
        </p:spPr>
        <p:txBody>
          <a:bodyPr vert="eaVert" lIns="90000" tIns="46800" rIns="90000" bIns="46800" rtlCol="0" anchor="ctr" anchorCtr="0">
            <a:normAutofit/>
          </a:bodyPr>
          <a:lstStyle>
            <a:lvl1pPr>
              <a:buNone/>
              <a:defRPr sz="4200"/>
            </a:lvl1pPr>
          </a:lstStyle>
          <a:p>
            <a:pPr lvl="0" fontAlgn="auto"/>
            <a:r>
              <a:rPr lang="zh-CN" altLang="en-US" strike="noStrike" noProof="1"/>
              <a:t>单击此处编辑标题</a:t>
            </a:r>
          </a:p>
        </p:txBody>
      </p:sp>
      <p:sp>
        <p:nvSpPr>
          <p:cNvPr id="3" name="竖排文字占位符 2"/>
          <p:cNvSpPr>
            <a:spLocks noGrp="1"/>
          </p:cNvSpPr>
          <p:nvPr>
            <p:ph type="body" orient="vert" idx="1"/>
          </p:nvPr>
        </p:nvSpPr>
        <p:spPr>
          <a:xfrm>
            <a:off x="1371600" y="1371840"/>
            <a:ext cx="13753800" cy="7545120"/>
          </a:xfrm>
        </p:spPr>
        <p:txBody>
          <a:bodyPr vert="eaVert" lIns="46800" tIns="46800" rIns="46800" bIns="46800"/>
          <a:lstStyle>
            <a:lvl1pPr marL="342900" indent="-342900">
              <a:spcAft>
                <a:spcPts val="1000"/>
              </a:spcAft>
              <a:defRPr spc="300"/>
            </a:lvl1pPr>
            <a:lvl2pPr marL="1028700" indent="-342900">
              <a:defRPr spc="300"/>
            </a:lvl2pPr>
            <a:lvl3pPr marL="1714500" indent="-342900">
              <a:defRPr spc="300"/>
            </a:lvl3pPr>
            <a:lvl4pPr marL="2400935" indent="-342900">
              <a:defRPr spc="300"/>
            </a:lvl4pPr>
            <a:lvl5pPr marL="3086735" indent="-342900">
              <a:defRPr spc="300"/>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nvPr>
        </p:nvSpPr>
        <p:spPr/>
        <p:txBody>
          <a:bodyPr/>
          <a:lstStyle/>
          <a:p>
            <a:pPr fontAlgn="auto"/>
            <a:fld id="{760FBDFE-C587-4B4C-A407-44438C67B59E}" type="datetimeFigureOut">
              <a:rPr lang="zh-CN" altLang="en-US" strike="noStrike" noProof="1" smtClean="0">
                <a:latin typeface="+mn-lt"/>
                <a:ea typeface="+mn-ea"/>
                <a:cs typeface="+mn-cs"/>
              </a:rPr>
              <a:t>2025/10/12</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49AE70B2-8BF9-45C0-BB95-33D1B9D3A854}"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custDataLst>
              <p:tags r:id="rId13"/>
            </p:custDataLst>
          </p:nvPr>
        </p:nvSpPr>
        <p:spPr>
          <a:xfrm>
            <a:off x="912020" y="912179"/>
            <a:ext cx="16454438" cy="1059841"/>
          </a:xfrm>
          <a:prstGeom prst="rect">
            <a:avLst/>
          </a:prstGeom>
          <a:noFill/>
          <a:ln w="9525">
            <a:noFill/>
          </a:ln>
        </p:spPr>
        <p:txBody>
          <a:bodyPr vert="horz" lIns="90170" tIns="46990" rIns="90170" bIns="46990" anchor="ctr" anchorCtr="0"/>
          <a:lstStyle/>
          <a:p>
            <a:pPr lvl="0"/>
            <a:r>
              <a:rPr lang="zh-CN" altLang="en-US" dirty="0"/>
              <a:t>单击此处编辑母版标题样式</a:t>
            </a:r>
          </a:p>
        </p:txBody>
      </p:sp>
      <p:sp>
        <p:nvSpPr>
          <p:cNvPr id="1027" name="文本占位符 2"/>
          <p:cNvSpPr>
            <a:spLocks noGrp="1"/>
          </p:cNvSpPr>
          <p:nvPr>
            <p:ph type="body"/>
            <p:custDataLst>
              <p:tags r:id="rId14"/>
            </p:custDataLst>
          </p:nvPr>
        </p:nvSpPr>
        <p:spPr>
          <a:xfrm>
            <a:off x="912020" y="2236386"/>
            <a:ext cx="16454438" cy="7140236"/>
          </a:xfrm>
          <a:prstGeom prst="rect">
            <a:avLst/>
          </a:prstGeom>
          <a:noFill/>
          <a:ln w="9525">
            <a:noFill/>
          </a:ln>
        </p:spPr>
        <p:txBody>
          <a:bodyPr vert="horz" lIns="90000" tIns="46800" rIns="90000" bIns="46800" anchor="t" anchorCtr="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919163" y="9474270"/>
            <a:ext cx="4048125" cy="473952"/>
          </a:xfrm>
          <a:prstGeom prst="rect">
            <a:avLst/>
          </a:prstGeom>
        </p:spPr>
        <p:txBody>
          <a:bodyPr vert="horz" lIns="91440" tIns="45720" rIns="91440" bIns="45720" rtlCol="0" anchor="ctr">
            <a:normAutofit/>
          </a:bodyPr>
          <a:lstStyle>
            <a:lvl1pPr algn="l">
              <a:defRPr sz="1500" baseline="0">
                <a:solidFill>
                  <a:schemeClr val="tx1">
                    <a:tint val="75000"/>
                  </a:schemeClr>
                </a:solidFill>
              </a:defRPr>
            </a:lvl1pPr>
          </a:lstStyle>
          <a:p>
            <a:pPr fontAlgn="auto"/>
            <a:fld id="{760FBDFE-C587-4B4C-A407-44438C67B59E}" type="datetimeFigureOut">
              <a:rPr lang="zh-CN" altLang="en-US" strike="noStrike" noProof="1" smtClean="0">
                <a:latin typeface="+mn-lt"/>
                <a:ea typeface="+mn-ea"/>
                <a:cs typeface="+mn-cs"/>
              </a:rPr>
              <a:t>2025/10/12</a:t>
            </a:fld>
            <a:endParaRPr lang="zh-CN" altLang="en-US" strike="noStrike" noProof="1"/>
          </a:p>
        </p:txBody>
      </p:sp>
      <p:sp>
        <p:nvSpPr>
          <p:cNvPr id="5" name="页脚占位符 4"/>
          <p:cNvSpPr>
            <a:spLocks noGrp="1"/>
          </p:cNvSpPr>
          <p:nvPr>
            <p:ph type="ftr" sz="quarter" idx="3"/>
            <p:custDataLst>
              <p:tags r:id="rId16"/>
            </p:custDataLst>
          </p:nvPr>
        </p:nvSpPr>
        <p:spPr>
          <a:xfrm>
            <a:off x="6174582" y="9474270"/>
            <a:ext cx="5938838" cy="473952"/>
          </a:xfrm>
          <a:prstGeom prst="rect">
            <a:avLst/>
          </a:prstGeom>
        </p:spPr>
        <p:txBody>
          <a:bodyPr vert="horz" lIns="91440" tIns="45720" rIns="91440" bIns="45720" rtlCol="0" anchor="ctr">
            <a:normAutofit/>
          </a:bodyPr>
          <a:lstStyle>
            <a:lvl1pPr algn="ctr">
              <a:defRPr sz="1500" baseline="0">
                <a:solidFill>
                  <a:schemeClr val="tx1">
                    <a:tint val="75000"/>
                  </a:schemeClr>
                </a:solidFill>
              </a:defRPr>
            </a:lvl1pPr>
          </a:lstStyle>
          <a:p>
            <a:pPr fontAlgn="auto"/>
            <a:endParaRPr lang="zh-CN" altLang="en-US" strike="noStrike" noProof="1"/>
          </a:p>
        </p:txBody>
      </p:sp>
      <p:sp>
        <p:nvSpPr>
          <p:cNvPr id="6" name="灯片编号占位符 5"/>
          <p:cNvSpPr>
            <a:spLocks noGrp="1"/>
          </p:cNvSpPr>
          <p:nvPr>
            <p:ph type="sldNum" sz="quarter" idx="4"/>
            <p:custDataLst>
              <p:tags r:id="rId17"/>
            </p:custDataLst>
          </p:nvPr>
        </p:nvSpPr>
        <p:spPr>
          <a:xfrm>
            <a:off x="13315950" y="9474270"/>
            <a:ext cx="4050507" cy="473952"/>
          </a:xfrm>
          <a:prstGeom prst="rect">
            <a:avLst/>
          </a:prstGeom>
        </p:spPr>
        <p:txBody>
          <a:bodyPr vert="horz" lIns="91440" tIns="45720" rIns="91440" bIns="45720" rtlCol="0" anchor="ctr">
            <a:normAutofit/>
          </a:bodyPr>
          <a:lstStyle>
            <a:lvl1pPr algn="r">
              <a:defRPr sz="1500" baseline="0">
                <a:solidFill>
                  <a:schemeClr val="tx1">
                    <a:tint val="75000"/>
                  </a:schemeClr>
                </a:solidFill>
              </a:defRPr>
            </a:lvl1pPr>
          </a:lstStyle>
          <a:p>
            <a:pPr fontAlgn="auto"/>
            <a:fld id="{49AE70B2-8BF9-45C0-BB95-33D1B9D3A854}" type="slidenum">
              <a:rPr lang="zh-CN" altLang="en-US" strike="noStrike" noProof="1" smtClean="0">
                <a:latin typeface="+mn-lt"/>
                <a:ea typeface="+mn-ea"/>
                <a:cs typeface="+mn-cs"/>
              </a:rPr>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1371600" rtl="0" eaLnBrk="1" fontAlgn="auto" latinLnBrk="0" hangingPunct="1">
        <a:lnSpc>
          <a:spcPct val="100000"/>
        </a:lnSpc>
        <a:spcBef>
          <a:spcPct val="0"/>
        </a:spcBef>
        <a:buNone/>
        <a:defRPr sz="5400" b="1" u="none" strike="noStrike" kern="1200" cap="none" spc="300" normalizeH="0" baseline="0">
          <a:solidFill>
            <a:schemeClr val="tx1">
              <a:lumMod val="85000"/>
              <a:lumOff val="15000"/>
            </a:schemeClr>
          </a:solidFill>
          <a:uFillTx/>
          <a:latin typeface="+mj-lt"/>
          <a:ea typeface="+mj-ea"/>
          <a:cs typeface="+mj-cs"/>
        </a:defRPr>
      </a:lvl1pPr>
    </p:titleStyle>
    <p:bodyStyle>
      <a:lvl1pPr marL="342900" indent="-342900" algn="l" defTabSz="1371600" rtl="0" eaLnBrk="1" fontAlgn="auto" latinLnBrk="0" hangingPunct="1">
        <a:lnSpc>
          <a:spcPct val="130000"/>
        </a:lnSpc>
        <a:spcBef>
          <a:spcPts val="0"/>
        </a:spcBef>
        <a:spcAft>
          <a:spcPts val="1000"/>
        </a:spcAft>
        <a:buFont typeface="Arial" panose="020B0604020202020204" pitchFamily="34" charset="0"/>
        <a:buChar char="●"/>
        <a:defRPr sz="2700" u="none" strike="noStrike" kern="1200" cap="none" spc="150" normalizeH="0" baseline="0">
          <a:solidFill>
            <a:schemeClr val="tx1">
              <a:lumMod val="65000"/>
              <a:lumOff val="35000"/>
            </a:schemeClr>
          </a:solidFill>
          <a:uFillTx/>
          <a:latin typeface="+mn-lt"/>
          <a:ea typeface="+mn-ea"/>
          <a:cs typeface="+mn-cs"/>
        </a:defRPr>
      </a:lvl1pPr>
      <a:lvl2pPr marL="1028700" indent="-342900" algn="l" defTabSz="1371600" rtl="0" eaLnBrk="1" fontAlgn="auto" latinLnBrk="0" hangingPunct="1">
        <a:lnSpc>
          <a:spcPct val="120000"/>
        </a:lnSpc>
        <a:spcBef>
          <a:spcPts val="0"/>
        </a:spcBef>
        <a:spcAft>
          <a:spcPts val="600"/>
        </a:spcAft>
        <a:buFont typeface="Arial" panose="020B0604020202020204" pitchFamily="34" charset="0"/>
        <a:buChar char="●"/>
        <a:tabLst>
          <a:tab pos="2414905" algn="l"/>
          <a:tab pos="2414905" algn="l"/>
          <a:tab pos="2414905" algn="l"/>
          <a:tab pos="2414905" algn="l"/>
        </a:tabLst>
        <a:defRPr sz="2400" u="none" strike="noStrike" kern="1200" cap="none" spc="150" normalizeH="0" baseline="0">
          <a:solidFill>
            <a:schemeClr val="tx1">
              <a:lumMod val="65000"/>
              <a:lumOff val="35000"/>
            </a:schemeClr>
          </a:solidFill>
          <a:uFillTx/>
          <a:latin typeface="+mn-lt"/>
          <a:ea typeface="+mn-ea"/>
          <a:cs typeface="+mn-cs"/>
        </a:defRPr>
      </a:lvl2pPr>
      <a:lvl3pPr marL="1714500" indent="-342900" algn="l" defTabSz="1371600" rtl="0" eaLnBrk="1" fontAlgn="auto" latinLnBrk="0" hangingPunct="1">
        <a:lnSpc>
          <a:spcPct val="120000"/>
        </a:lnSpc>
        <a:spcBef>
          <a:spcPts val="0"/>
        </a:spcBef>
        <a:spcAft>
          <a:spcPts val="600"/>
        </a:spcAft>
        <a:buFont typeface="Arial" panose="020B0604020202020204" pitchFamily="34" charset="0"/>
        <a:buChar char="●"/>
        <a:defRPr sz="2400" u="none" strike="noStrike" kern="1200" cap="none" spc="150" normalizeH="0" baseline="0">
          <a:solidFill>
            <a:schemeClr val="tx1">
              <a:lumMod val="65000"/>
              <a:lumOff val="35000"/>
            </a:schemeClr>
          </a:solidFill>
          <a:uFillTx/>
          <a:latin typeface="+mn-lt"/>
          <a:ea typeface="+mn-ea"/>
          <a:cs typeface="+mn-cs"/>
        </a:defRPr>
      </a:lvl3pPr>
      <a:lvl4pPr marL="2400935" indent="-342900" algn="l" defTabSz="1371600" rtl="0" eaLnBrk="1" fontAlgn="auto" latinLnBrk="0" hangingPunct="1">
        <a:lnSpc>
          <a:spcPct val="120000"/>
        </a:lnSpc>
        <a:spcBef>
          <a:spcPts val="0"/>
        </a:spcBef>
        <a:spcAft>
          <a:spcPts val="300"/>
        </a:spcAft>
        <a:buFont typeface="Wingdings" panose="05000000000000000000" charset="0"/>
        <a:buChar char=""/>
        <a:defRPr sz="2100" u="none" strike="noStrike" kern="1200" cap="none" spc="150" normalizeH="0" baseline="0">
          <a:solidFill>
            <a:schemeClr val="tx1">
              <a:lumMod val="65000"/>
              <a:lumOff val="35000"/>
            </a:schemeClr>
          </a:solidFill>
          <a:uFillTx/>
          <a:latin typeface="+mn-lt"/>
          <a:ea typeface="+mn-ea"/>
          <a:cs typeface="+mn-cs"/>
        </a:defRPr>
      </a:lvl4pPr>
      <a:lvl5pPr marL="3086735" indent="-342900" algn="l" defTabSz="1371600" rtl="0" eaLnBrk="1" fontAlgn="auto" latinLnBrk="0" hangingPunct="1">
        <a:lnSpc>
          <a:spcPct val="120000"/>
        </a:lnSpc>
        <a:spcBef>
          <a:spcPts val="0"/>
        </a:spcBef>
        <a:spcAft>
          <a:spcPts val="300"/>
        </a:spcAft>
        <a:buFont typeface="Arial" panose="020B0604020202020204" pitchFamily="34" charset="0"/>
        <a:buChar char="•"/>
        <a:defRPr sz="2100" u="none" strike="noStrike" kern="1200" cap="none" spc="150" normalizeH="0" baseline="0">
          <a:solidFill>
            <a:schemeClr val="tx1">
              <a:lumMod val="65000"/>
              <a:lumOff val="35000"/>
            </a:schemeClr>
          </a:solidFill>
          <a:uFillTx/>
          <a:latin typeface="+mn-lt"/>
          <a:ea typeface="+mn-ea"/>
          <a:cs typeface="+mn-cs"/>
        </a:defRPr>
      </a:lvl5pPr>
      <a:lvl6pPr marL="3772535"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8335"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4135"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3057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8035" algn="l" defTabSz="1371600" rtl="0" eaLnBrk="1" latinLnBrk="0" hangingPunct="1">
        <a:defRPr sz="2700" kern="1200">
          <a:solidFill>
            <a:schemeClr val="tx1"/>
          </a:solidFill>
          <a:latin typeface="+mn-lt"/>
          <a:ea typeface="+mn-ea"/>
          <a:cs typeface="+mn-cs"/>
        </a:defRPr>
      </a:lvl4pPr>
      <a:lvl5pPr marL="2743835" algn="l" defTabSz="1371600" rtl="0" eaLnBrk="1" latinLnBrk="0" hangingPunct="1">
        <a:defRPr sz="2700" kern="1200">
          <a:solidFill>
            <a:schemeClr val="tx1"/>
          </a:solidFill>
          <a:latin typeface="+mn-lt"/>
          <a:ea typeface="+mn-ea"/>
          <a:cs typeface="+mn-cs"/>
        </a:defRPr>
      </a:lvl5pPr>
      <a:lvl6pPr marL="3429635" algn="l" defTabSz="1371600" rtl="0" eaLnBrk="1" latinLnBrk="0" hangingPunct="1">
        <a:defRPr sz="2700" kern="1200">
          <a:solidFill>
            <a:schemeClr val="tx1"/>
          </a:solidFill>
          <a:latin typeface="+mn-lt"/>
          <a:ea typeface="+mn-ea"/>
          <a:cs typeface="+mn-cs"/>
        </a:defRPr>
      </a:lvl6pPr>
      <a:lvl7pPr marL="4115435" algn="l" defTabSz="1371600" rtl="0" eaLnBrk="1" latinLnBrk="0" hangingPunct="1">
        <a:defRPr sz="2700" kern="1200">
          <a:solidFill>
            <a:schemeClr val="tx1"/>
          </a:solidFill>
          <a:latin typeface="+mn-lt"/>
          <a:ea typeface="+mn-ea"/>
          <a:cs typeface="+mn-cs"/>
        </a:defRPr>
      </a:lvl7pPr>
      <a:lvl8pPr marL="4801235" algn="l" defTabSz="1371600" rtl="0" eaLnBrk="1" latinLnBrk="0" hangingPunct="1">
        <a:defRPr sz="2700" kern="1200">
          <a:solidFill>
            <a:schemeClr val="tx1"/>
          </a:solidFill>
          <a:latin typeface="+mn-lt"/>
          <a:ea typeface="+mn-ea"/>
          <a:cs typeface="+mn-cs"/>
        </a:defRPr>
      </a:lvl8pPr>
      <a:lvl9pPr marL="548767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3.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tags" Target="../tags/tag84.xml"/><Relationship Id="rId18" Type="http://schemas.openxmlformats.org/officeDocument/2006/relationships/image" Target="../media/image34.png"/><Relationship Id="rId3" Type="http://schemas.openxmlformats.org/officeDocument/2006/relationships/tags" Target="../tags/tag80.xml"/><Relationship Id="rId7" Type="http://schemas.openxmlformats.org/officeDocument/2006/relationships/tags" Target="../tags/tag84.xml"/><Relationship Id="rId12" Type="http://schemas.openxmlformats.org/officeDocument/2006/relationships/image" Target="../media/image31.png"/><Relationship Id="rId17" Type="http://schemas.openxmlformats.org/officeDocument/2006/relationships/image" Target="../media/image33.png"/><Relationship Id="rId2" Type="http://schemas.openxmlformats.org/officeDocument/2006/relationships/tags" Target="../tags/tag79.xml"/><Relationship Id="rId16" Type="http://schemas.openxmlformats.org/officeDocument/2006/relationships/image" Target="../media/image32.png"/><Relationship Id="rId1" Type="http://schemas.openxmlformats.org/officeDocument/2006/relationships/tags" Target="../tags/tag78.xml"/><Relationship Id="rId6" Type="http://schemas.openxmlformats.org/officeDocument/2006/relationships/tags" Target="../tags/tag83.xml"/><Relationship Id="rId11" Type="http://schemas.openxmlformats.org/officeDocument/2006/relationships/tags" Target="../tags/tag81.xml"/><Relationship Id="rId5" Type="http://schemas.openxmlformats.org/officeDocument/2006/relationships/tags" Target="../tags/tag82.xml"/><Relationship Id="rId15" Type="http://schemas.openxmlformats.org/officeDocument/2006/relationships/image" Target="../media/image30.png"/><Relationship Id="rId10" Type="http://schemas.openxmlformats.org/officeDocument/2006/relationships/image" Target="../media/image6.png"/><Relationship Id="rId4" Type="http://schemas.openxmlformats.org/officeDocument/2006/relationships/tags" Target="../tags/tag81.xml"/><Relationship Id="rId9" Type="http://schemas.openxmlformats.org/officeDocument/2006/relationships/notesSlide" Target="../notesSlides/notesSlide7.xml"/><Relationship Id="rId1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36.png"/><Relationship Id="rId3" Type="http://schemas.openxmlformats.org/officeDocument/2006/relationships/tags" Target="../tags/tag87.xml"/><Relationship Id="rId7" Type="http://schemas.openxmlformats.org/officeDocument/2006/relationships/tags" Target="../tags/tag91.xml"/><Relationship Id="rId12" Type="http://schemas.openxmlformats.org/officeDocument/2006/relationships/tags" Target="../tags/tag89.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image" Target="../media/image6.png"/><Relationship Id="rId5" Type="http://schemas.openxmlformats.org/officeDocument/2006/relationships/tags" Target="../tags/tag89.xml"/><Relationship Id="rId10" Type="http://schemas.openxmlformats.org/officeDocument/2006/relationships/image" Target="../media/image4.png"/><Relationship Id="rId4" Type="http://schemas.openxmlformats.org/officeDocument/2006/relationships/tags" Target="../tags/tag88.xml"/><Relationship Id="rId9" Type="http://schemas.openxmlformats.org/officeDocument/2006/relationships/notesSlide" Target="../notesSlides/notesSlide8.xml"/><Relationship Id="rId14"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37.png"/><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tags" Target="../tags/tag96.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image" Target="../media/image6.png"/><Relationship Id="rId5" Type="http://schemas.openxmlformats.org/officeDocument/2006/relationships/tags" Target="../tags/tag96.xml"/><Relationship Id="rId10" Type="http://schemas.openxmlformats.org/officeDocument/2006/relationships/image" Target="../media/image4.png"/><Relationship Id="rId4" Type="http://schemas.openxmlformats.org/officeDocument/2006/relationships/tags" Target="../tags/tag95.xml"/><Relationship Id="rId9" Type="http://schemas.openxmlformats.org/officeDocument/2006/relationships/notesSlide" Target="../notesSlides/notesSlide9.xml"/><Relationship Id="rId1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tags" Target="../tags/tag101.xml"/><Relationship Id="rId7" Type="http://schemas.openxmlformats.org/officeDocument/2006/relationships/image" Target="../media/image2.pn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image" Target="../media/image1.png"/><Relationship Id="rId5" Type="http://schemas.openxmlformats.org/officeDocument/2006/relationships/slideLayout" Target="../slideLayouts/slideLayout1.xml"/><Relationship Id="rId4" Type="http://schemas.openxmlformats.org/officeDocument/2006/relationships/tags" Target="../tags/tag102.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40.png"/><Relationship Id="rId3" Type="http://schemas.openxmlformats.org/officeDocument/2006/relationships/tags" Target="../tags/tag105.xml"/><Relationship Id="rId7" Type="http://schemas.openxmlformats.org/officeDocument/2006/relationships/tags" Target="../tags/tag109.xml"/><Relationship Id="rId12" Type="http://schemas.openxmlformats.org/officeDocument/2006/relationships/image" Target="../media/image38.png"/><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tags" Target="../tags/tag108.xml"/><Relationship Id="rId11" Type="http://schemas.openxmlformats.org/officeDocument/2006/relationships/image" Target="../media/image6.png"/><Relationship Id="rId5" Type="http://schemas.openxmlformats.org/officeDocument/2006/relationships/tags" Target="../tags/tag107.xml"/><Relationship Id="rId10" Type="http://schemas.openxmlformats.org/officeDocument/2006/relationships/image" Target="../media/image4.png"/><Relationship Id="rId4" Type="http://schemas.openxmlformats.org/officeDocument/2006/relationships/tags" Target="../tags/tag106.xml"/><Relationship Id="rId9"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1.xml"/><Relationship Id="rId13" Type="http://schemas.openxmlformats.org/officeDocument/2006/relationships/image" Target="../media/image42.png"/><Relationship Id="rId18" Type="http://schemas.openxmlformats.org/officeDocument/2006/relationships/image" Target="../media/image47.png"/><Relationship Id="rId3" Type="http://schemas.openxmlformats.org/officeDocument/2006/relationships/tags" Target="../tags/tag112.xml"/><Relationship Id="rId7" Type="http://schemas.openxmlformats.org/officeDocument/2006/relationships/slideLayout" Target="../slideLayouts/slideLayout7.xml"/><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tags" Target="../tags/tag111.xml"/><Relationship Id="rId16" Type="http://schemas.openxmlformats.org/officeDocument/2006/relationships/image" Target="../media/image45.png"/><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tags" Target="../tags/tag113.xml"/><Relationship Id="rId5" Type="http://schemas.openxmlformats.org/officeDocument/2006/relationships/tags" Target="../tags/tag114.xml"/><Relationship Id="rId15" Type="http://schemas.openxmlformats.org/officeDocument/2006/relationships/image" Target="../media/image44.png"/><Relationship Id="rId10" Type="http://schemas.openxmlformats.org/officeDocument/2006/relationships/image" Target="../media/image6.png"/><Relationship Id="rId4" Type="http://schemas.openxmlformats.org/officeDocument/2006/relationships/tags" Target="../tags/tag113.xml"/><Relationship Id="rId9" Type="http://schemas.openxmlformats.org/officeDocument/2006/relationships/image" Target="../media/image4.png"/><Relationship Id="rId14" Type="http://schemas.openxmlformats.org/officeDocument/2006/relationships/image" Target="../media/image43.png"/></Relationships>
</file>

<file path=ppt/slides/_rels/slide16.xml.rels><?xml version="1.0" encoding="UTF-8" standalone="yes"?>
<Relationships xmlns="http://schemas.openxmlformats.org/package/2006/relationships"><Relationship Id="rId8" Type="http://schemas.openxmlformats.org/officeDocument/2006/relationships/tags" Target="../tags/tag123.xml"/><Relationship Id="rId13" Type="http://schemas.openxmlformats.org/officeDocument/2006/relationships/image" Target="../media/image6.png"/><Relationship Id="rId18" Type="http://schemas.openxmlformats.org/officeDocument/2006/relationships/tags" Target="../tags/tag122.xml"/><Relationship Id="rId3" Type="http://schemas.openxmlformats.org/officeDocument/2006/relationships/tags" Target="../tags/tag118.xml"/><Relationship Id="rId7" Type="http://schemas.openxmlformats.org/officeDocument/2006/relationships/tags" Target="../tags/tag122.xml"/><Relationship Id="rId12" Type="http://schemas.openxmlformats.org/officeDocument/2006/relationships/image" Target="../media/image4.png"/><Relationship Id="rId17" Type="http://schemas.openxmlformats.org/officeDocument/2006/relationships/image" Target="../media/image51.png"/><Relationship Id="rId2" Type="http://schemas.openxmlformats.org/officeDocument/2006/relationships/tags" Target="../tags/tag117.xml"/><Relationship Id="rId16" Type="http://schemas.openxmlformats.org/officeDocument/2006/relationships/image" Target="../media/image50.png"/><Relationship Id="rId1" Type="http://schemas.openxmlformats.org/officeDocument/2006/relationships/tags" Target="../tags/tag116.xml"/><Relationship Id="rId6" Type="http://schemas.openxmlformats.org/officeDocument/2006/relationships/tags" Target="../tags/tag121.xml"/><Relationship Id="rId11" Type="http://schemas.openxmlformats.org/officeDocument/2006/relationships/notesSlide" Target="../notesSlides/notesSlide12.xml"/><Relationship Id="rId5" Type="http://schemas.openxmlformats.org/officeDocument/2006/relationships/tags" Target="../tags/tag120.xml"/><Relationship Id="rId15" Type="http://schemas.openxmlformats.org/officeDocument/2006/relationships/image" Target="../media/image49.png"/><Relationship Id="rId10" Type="http://schemas.openxmlformats.org/officeDocument/2006/relationships/slideLayout" Target="../slideLayouts/slideLayout7.xml"/><Relationship Id="rId19" Type="http://schemas.openxmlformats.org/officeDocument/2006/relationships/image" Target="../media/image52.png"/><Relationship Id="rId4" Type="http://schemas.openxmlformats.org/officeDocument/2006/relationships/tags" Target="../tags/tag119.xml"/><Relationship Id="rId9" Type="http://schemas.openxmlformats.org/officeDocument/2006/relationships/tags" Target="../tags/tag124.xml"/><Relationship Id="rId14" Type="http://schemas.openxmlformats.org/officeDocument/2006/relationships/image" Target="../media/image48.png"/></Relationships>
</file>

<file path=ppt/slides/_rels/slide17.xml.rels><?xml version="1.0" encoding="UTF-8" standalone="yes"?>
<Relationships xmlns="http://schemas.openxmlformats.org/package/2006/relationships"><Relationship Id="rId8" Type="http://schemas.openxmlformats.org/officeDocument/2006/relationships/tags" Target="../tags/tag132.xml"/><Relationship Id="rId13" Type="http://schemas.openxmlformats.org/officeDocument/2006/relationships/image" Target="../media/image4.png"/><Relationship Id="rId3" Type="http://schemas.openxmlformats.org/officeDocument/2006/relationships/tags" Target="../tags/tag127.xml"/><Relationship Id="rId7" Type="http://schemas.openxmlformats.org/officeDocument/2006/relationships/tags" Target="../tags/tag131.xml"/><Relationship Id="rId12" Type="http://schemas.openxmlformats.org/officeDocument/2006/relationships/notesSlide" Target="../notesSlides/notesSlide13.xml"/><Relationship Id="rId2" Type="http://schemas.openxmlformats.org/officeDocument/2006/relationships/tags" Target="../tags/tag126.xml"/><Relationship Id="rId16" Type="http://schemas.openxmlformats.org/officeDocument/2006/relationships/image" Target="../media/image53.jpg"/><Relationship Id="rId1" Type="http://schemas.openxmlformats.org/officeDocument/2006/relationships/tags" Target="../tags/tag125.xml"/><Relationship Id="rId6" Type="http://schemas.openxmlformats.org/officeDocument/2006/relationships/tags" Target="../tags/tag130.xml"/><Relationship Id="rId11" Type="http://schemas.openxmlformats.org/officeDocument/2006/relationships/slideLayout" Target="../slideLayouts/slideLayout7.xml"/><Relationship Id="rId5" Type="http://schemas.openxmlformats.org/officeDocument/2006/relationships/tags" Target="../tags/tag129.xml"/><Relationship Id="rId15" Type="http://schemas.openxmlformats.org/officeDocument/2006/relationships/image" Target="../media/image52.jpg"/><Relationship Id="rId10" Type="http://schemas.openxmlformats.org/officeDocument/2006/relationships/tags" Target="../tags/tag134.xml"/><Relationship Id="rId4" Type="http://schemas.openxmlformats.org/officeDocument/2006/relationships/tags" Target="../tags/tag128.xml"/><Relationship Id="rId9" Type="http://schemas.openxmlformats.org/officeDocument/2006/relationships/tags" Target="../tags/tag133.xml"/><Relationship Id="rId1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54.png"/><Relationship Id="rId3" Type="http://schemas.openxmlformats.org/officeDocument/2006/relationships/tags" Target="../tags/tag137.xml"/><Relationship Id="rId7" Type="http://schemas.openxmlformats.org/officeDocument/2006/relationships/tags" Target="../tags/tag141.xml"/><Relationship Id="rId12" Type="http://schemas.openxmlformats.org/officeDocument/2006/relationships/image" Target="../media/image52.jpg"/><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tags" Target="../tags/tag140.xml"/><Relationship Id="rId11" Type="http://schemas.openxmlformats.org/officeDocument/2006/relationships/image" Target="../media/image6.png"/><Relationship Id="rId5" Type="http://schemas.openxmlformats.org/officeDocument/2006/relationships/tags" Target="../tags/tag139.xml"/><Relationship Id="rId10" Type="http://schemas.openxmlformats.org/officeDocument/2006/relationships/image" Target="../media/image4.png"/><Relationship Id="rId4" Type="http://schemas.openxmlformats.org/officeDocument/2006/relationships/tags" Target="../tags/tag138.xml"/><Relationship Id="rId9" Type="http://schemas.openxmlformats.org/officeDocument/2006/relationships/notesSlide" Target="../notesSlides/notesSlide14.xml"/><Relationship Id="rId14"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tags" Target="../tags/tag144.xml"/><Relationship Id="rId7" Type="http://schemas.openxmlformats.org/officeDocument/2006/relationships/image" Target="../media/image2.png"/><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image" Target="../media/image1.png"/><Relationship Id="rId5" Type="http://schemas.openxmlformats.org/officeDocument/2006/relationships/slideLayout" Target="../slideLayouts/slideLayout1.xml"/><Relationship Id="rId4" Type="http://schemas.openxmlformats.org/officeDocument/2006/relationships/tags" Target="../tags/tag14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60.png"/><Relationship Id="rId3" Type="http://schemas.openxmlformats.org/officeDocument/2006/relationships/tags" Target="../tags/tag148.xml"/><Relationship Id="rId7" Type="http://schemas.openxmlformats.org/officeDocument/2006/relationships/image" Target="../media/image4.png"/><Relationship Id="rId12" Type="http://schemas.openxmlformats.org/officeDocument/2006/relationships/image" Target="../media/image59.png"/><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notesSlide" Target="../notesSlides/notesSlide15.xml"/><Relationship Id="rId11" Type="http://schemas.openxmlformats.org/officeDocument/2006/relationships/image" Target="../media/image58.png"/><Relationship Id="rId5" Type="http://schemas.openxmlformats.org/officeDocument/2006/relationships/slideLayout" Target="../slideLayouts/slideLayout7.xml"/><Relationship Id="rId10" Type="http://schemas.openxmlformats.org/officeDocument/2006/relationships/image" Target="../media/image57.png"/><Relationship Id="rId4" Type="http://schemas.openxmlformats.org/officeDocument/2006/relationships/tags" Target="../tags/tag149.xml"/><Relationship Id="rId9" Type="http://schemas.openxmlformats.org/officeDocument/2006/relationships/image" Target="../media/image56.png"/><Relationship Id="rId14" Type="http://schemas.openxmlformats.org/officeDocument/2006/relationships/image" Target="../media/image61.png"/></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16.xml"/><Relationship Id="rId13" Type="http://schemas.openxmlformats.org/officeDocument/2006/relationships/image" Target="../media/image64.png"/><Relationship Id="rId3" Type="http://schemas.openxmlformats.org/officeDocument/2006/relationships/tags" Target="../tags/tag152.xml"/><Relationship Id="rId7" Type="http://schemas.openxmlformats.org/officeDocument/2006/relationships/slideLayout" Target="../slideLayouts/slideLayout7.xml"/><Relationship Id="rId12" Type="http://schemas.openxmlformats.org/officeDocument/2006/relationships/image" Target="../media/image63.png"/><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tags" Target="../tags/tag155.xml"/><Relationship Id="rId11" Type="http://schemas.openxmlformats.org/officeDocument/2006/relationships/image" Target="../media/image62.png"/><Relationship Id="rId5" Type="http://schemas.openxmlformats.org/officeDocument/2006/relationships/tags" Target="../tags/tag154.xml"/><Relationship Id="rId10" Type="http://schemas.openxmlformats.org/officeDocument/2006/relationships/image" Target="../media/image6.png"/><Relationship Id="rId4" Type="http://schemas.openxmlformats.org/officeDocument/2006/relationships/tags" Target="../tags/tag153.xml"/><Relationship Id="rId9" Type="http://schemas.openxmlformats.org/officeDocument/2006/relationships/image" Target="../media/image4.png"/><Relationship Id="rId14" Type="http://schemas.openxmlformats.org/officeDocument/2006/relationships/image" Target="../media/image65.png"/></Relationships>
</file>

<file path=ppt/slides/_rels/slide22.xml.rels><?xml version="1.0" encoding="UTF-8" standalone="yes"?>
<Relationships xmlns="http://schemas.openxmlformats.org/package/2006/relationships"><Relationship Id="rId8" Type="http://schemas.openxmlformats.org/officeDocument/2006/relationships/tags" Target="../tags/tag163.xml"/><Relationship Id="rId13" Type="http://schemas.openxmlformats.org/officeDocument/2006/relationships/tags" Target="../tags/tag168.xml"/><Relationship Id="rId18" Type="http://schemas.openxmlformats.org/officeDocument/2006/relationships/image" Target="../media/image6.png"/><Relationship Id="rId3" Type="http://schemas.openxmlformats.org/officeDocument/2006/relationships/tags" Target="../tags/tag158.xml"/><Relationship Id="rId21" Type="http://schemas.openxmlformats.org/officeDocument/2006/relationships/image" Target="../media/image66.jpg"/><Relationship Id="rId7" Type="http://schemas.openxmlformats.org/officeDocument/2006/relationships/tags" Target="../tags/tag162.xml"/><Relationship Id="rId12" Type="http://schemas.openxmlformats.org/officeDocument/2006/relationships/tags" Target="../tags/tag167.xml"/><Relationship Id="rId17" Type="http://schemas.openxmlformats.org/officeDocument/2006/relationships/image" Target="../media/image4.png"/><Relationship Id="rId2" Type="http://schemas.openxmlformats.org/officeDocument/2006/relationships/tags" Target="../tags/tag157.xml"/><Relationship Id="rId16" Type="http://schemas.openxmlformats.org/officeDocument/2006/relationships/notesSlide" Target="../notesSlides/notesSlide17.xml"/><Relationship Id="rId20" Type="http://schemas.openxmlformats.org/officeDocument/2006/relationships/image" Target="../media/image67.png"/><Relationship Id="rId1" Type="http://schemas.openxmlformats.org/officeDocument/2006/relationships/tags" Target="../tags/tag156.xml"/><Relationship Id="rId6" Type="http://schemas.openxmlformats.org/officeDocument/2006/relationships/tags" Target="../tags/tag161.xml"/><Relationship Id="rId11" Type="http://schemas.openxmlformats.org/officeDocument/2006/relationships/tags" Target="../tags/tag166.xml"/><Relationship Id="rId5" Type="http://schemas.openxmlformats.org/officeDocument/2006/relationships/tags" Target="../tags/tag160.xml"/><Relationship Id="rId15" Type="http://schemas.openxmlformats.org/officeDocument/2006/relationships/slideLayout" Target="../slideLayouts/slideLayout7.xml"/><Relationship Id="rId10" Type="http://schemas.openxmlformats.org/officeDocument/2006/relationships/tags" Target="../tags/tag165.xml"/><Relationship Id="rId19" Type="http://schemas.openxmlformats.org/officeDocument/2006/relationships/tags" Target="../tags/tag162.xml"/><Relationship Id="rId4" Type="http://schemas.openxmlformats.org/officeDocument/2006/relationships/tags" Target="../tags/tag159.xml"/><Relationship Id="rId9" Type="http://schemas.openxmlformats.org/officeDocument/2006/relationships/tags" Target="../tags/tag164.xml"/><Relationship Id="rId14" Type="http://schemas.openxmlformats.org/officeDocument/2006/relationships/tags" Target="../tags/tag169.xml"/></Relationships>
</file>

<file path=ppt/slides/_rels/slide23.xml.rels><?xml version="1.0" encoding="UTF-8" standalone="yes"?>
<Relationships xmlns="http://schemas.openxmlformats.org/package/2006/relationships"><Relationship Id="rId13" Type="http://schemas.openxmlformats.org/officeDocument/2006/relationships/tags" Target="../tags/tag182.xml"/><Relationship Id="rId18" Type="http://schemas.openxmlformats.org/officeDocument/2006/relationships/tags" Target="../tags/tag187.xml"/><Relationship Id="rId26" Type="http://schemas.openxmlformats.org/officeDocument/2006/relationships/tags" Target="../tags/tag195.xml"/><Relationship Id="rId3" Type="http://schemas.openxmlformats.org/officeDocument/2006/relationships/tags" Target="../tags/tag172.xml"/><Relationship Id="rId21" Type="http://schemas.openxmlformats.org/officeDocument/2006/relationships/tags" Target="../tags/tag190.xml"/><Relationship Id="rId7" Type="http://schemas.openxmlformats.org/officeDocument/2006/relationships/tags" Target="../tags/tag176.xml"/><Relationship Id="rId12" Type="http://schemas.openxmlformats.org/officeDocument/2006/relationships/tags" Target="../tags/tag181.xml"/><Relationship Id="rId17" Type="http://schemas.openxmlformats.org/officeDocument/2006/relationships/tags" Target="../tags/tag186.xml"/><Relationship Id="rId25" Type="http://schemas.openxmlformats.org/officeDocument/2006/relationships/tags" Target="../tags/tag194.xml"/><Relationship Id="rId33" Type="http://schemas.openxmlformats.org/officeDocument/2006/relationships/image" Target="../media/image69.png"/><Relationship Id="rId2" Type="http://schemas.openxmlformats.org/officeDocument/2006/relationships/tags" Target="../tags/tag171.xml"/><Relationship Id="rId16" Type="http://schemas.openxmlformats.org/officeDocument/2006/relationships/tags" Target="../tags/tag185.xml"/><Relationship Id="rId20" Type="http://schemas.openxmlformats.org/officeDocument/2006/relationships/tags" Target="../tags/tag189.xml"/><Relationship Id="rId29" Type="http://schemas.openxmlformats.org/officeDocument/2006/relationships/notesSlide" Target="../notesSlides/notesSlide18.xml"/><Relationship Id="rId1" Type="http://schemas.openxmlformats.org/officeDocument/2006/relationships/tags" Target="../tags/tag170.xml"/><Relationship Id="rId6" Type="http://schemas.openxmlformats.org/officeDocument/2006/relationships/tags" Target="../tags/tag175.xml"/><Relationship Id="rId11" Type="http://schemas.openxmlformats.org/officeDocument/2006/relationships/tags" Target="../tags/tag180.xml"/><Relationship Id="rId24" Type="http://schemas.openxmlformats.org/officeDocument/2006/relationships/tags" Target="../tags/tag193.xml"/><Relationship Id="rId32" Type="http://schemas.openxmlformats.org/officeDocument/2006/relationships/tags" Target="../tags/tag179.xml"/><Relationship Id="rId5" Type="http://schemas.openxmlformats.org/officeDocument/2006/relationships/tags" Target="../tags/tag174.xml"/><Relationship Id="rId15" Type="http://schemas.openxmlformats.org/officeDocument/2006/relationships/tags" Target="../tags/tag184.xml"/><Relationship Id="rId23" Type="http://schemas.openxmlformats.org/officeDocument/2006/relationships/tags" Target="../tags/tag192.xml"/><Relationship Id="rId28" Type="http://schemas.openxmlformats.org/officeDocument/2006/relationships/slideLayout" Target="../slideLayouts/slideLayout7.xml"/><Relationship Id="rId10" Type="http://schemas.openxmlformats.org/officeDocument/2006/relationships/tags" Target="../tags/tag179.xml"/><Relationship Id="rId19" Type="http://schemas.openxmlformats.org/officeDocument/2006/relationships/tags" Target="../tags/tag188.xml"/><Relationship Id="rId31" Type="http://schemas.openxmlformats.org/officeDocument/2006/relationships/image" Target="../media/image6.png"/><Relationship Id="rId4" Type="http://schemas.openxmlformats.org/officeDocument/2006/relationships/tags" Target="../tags/tag173.xml"/><Relationship Id="rId9" Type="http://schemas.openxmlformats.org/officeDocument/2006/relationships/tags" Target="../tags/tag178.xml"/><Relationship Id="rId14" Type="http://schemas.openxmlformats.org/officeDocument/2006/relationships/tags" Target="../tags/tag183.xml"/><Relationship Id="rId22" Type="http://schemas.openxmlformats.org/officeDocument/2006/relationships/tags" Target="../tags/tag191.xml"/><Relationship Id="rId27" Type="http://schemas.openxmlformats.org/officeDocument/2006/relationships/tags" Target="../tags/tag196.xml"/><Relationship Id="rId30" Type="http://schemas.openxmlformats.org/officeDocument/2006/relationships/image" Target="../media/image4.png"/><Relationship Id="rId8" Type="http://schemas.openxmlformats.org/officeDocument/2006/relationships/tags" Target="../tags/tag17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8.xml"/><Relationship Id="rId1" Type="http://schemas.openxmlformats.org/officeDocument/2006/relationships/tags" Target="../tags/tag197.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2.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png"/><Relationship Id="rId5" Type="http://schemas.openxmlformats.org/officeDocument/2006/relationships/slideLayout" Target="../slideLayouts/slideLayout1.xml"/><Relationship Id="rId4" Type="http://schemas.openxmlformats.org/officeDocument/2006/relationships/tags" Target="../tags/tag15.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2.xml"/><Relationship Id="rId13" Type="http://schemas.openxmlformats.org/officeDocument/2006/relationships/image" Target="../media/image8.png"/><Relationship Id="rId3" Type="http://schemas.openxmlformats.org/officeDocument/2006/relationships/tags" Target="../tags/tag18.xml"/><Relationship Id="rId7" Type="http://schemas.openxmlformats.org/officeDocument/2006/relationships/slideLayout" Target="../slideLayouts/slideLayout7.xml"/><Relationship Id="rId12" Type="http://schemas.openxmlformats.org/officeDocument/2006/relationships/image" Target="../media/image7.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image" Target="../media/image68.png"/><Relationship Id="rId5" Type="http://schemas.openxmlformats.org/officeDocument/2006/relationships/tags" Target="../tags/tag20.xml"/><Relationship Id="rId15" Type="http://schemas.openxmlformats.org/officeDocument/2006/relationships/image" Target="../media/image10.png"/><Relationship Id="rId10" Type="http://schemas.openxmlformats.org/officeDocument/2006/relationships/image" Target="../media/image6.png"/><Relationship Id="rId4" Type="http://schemas.openxmlformats.org/officeDocument/2006/relationships/tags" Target="../tags/tag19.xml"/><Relationship Id="rId9" Type="http://schemas.openxmlformats.org/officeDocument/2006/relationships/image" Target="../media/image4.png"/><Relationship Id="rId1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image" Target="../media/image6.png"/><Relationship Id="rId18" Type="http://schemas.openxmlformats.org/officeDocument/2006/relationships/image" Target="../media/image12.png"/><Relationship Id="rId3" Type="http://schemas.openxmlformats.org/officeDocument/2006/relationships/tags" Target="../tags/tag24.xml"/><Relationship Id="rId21" Type="http://schemas.openxmlformats.org/officeDocument/2006/relationships/image" Target="../media/image13.png"/><Relationship Id="rId7" Type="http://schemas.openxmlformats.org/officeDocument/2006/relationships/tags" Target="../tags/tag28.xml"/><Relationship Id="rId12" Type="http://schemas.openxmlformats.org/officeDocument/2006/relationships/image" Target="../media/image4.png"/><Relationship Id="rId25" Type="http://schemas.openxmlformats.org/officeDocument/2006/relationships/image" Target="../media/image17.png"/><Relationship Id="rId2" Type="http://schemas.openxmlformats.org/officeDocument/2006/relationships/tags" Target="../tags/tag23.xml"/><Relationship Id="rId20" Type="http://schemas.openxmlformats.org/officeDocument/2006/relationships/image" Target="../media/image11.png"/><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notesSlide" Target="../notesSlides/notesSlide3.xml"/><Relationship Id="rId24" Type="http://schemas.openxmlformats.org/officeDocument/2006/relationships/image" Target="../media/image16.png"/><Relationship Id="rId5" Type="http://schemas.openxmlformats.org/officeDocument/2006/relationships/tags" Target="../tags/tag26.xml"/><Relationship Id="rId23" Type="http://schemas.openxmlformats.org/officeDocument/2006/relationships/image" Target="../media/image15.png"/><Relationship Id="rId10" Type="http://schemas.openxmlformats.org/officeDocument/2006/relationships/slideLayout" Target="../slideLayouts/slideLayout7.xml"/><Relationship Id="rId19" Type="http://schemas.openxmlformats.org/officeDocument/2006/relationships/tags" Target="../tags/tag28.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tags" Target="../tags/tag27.xml"/><Relationship Id="rId22"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image" Target="../media/image4.png"/><Relationship Id="rId18" Type="http://schemas.openxmlformats.org/officeDocument/2006/relationships/image" Target="../media/image20.png"/><Relationship Id="rId3" Type="http://schemas.openxmlformats.org/officeDocument/2006/relationships/tags" Target="../tags/tag33.xml"/><Relationship Id="rId21" Type="http://schemas.openxmlformats.org/officeDocument/2006/relationships/image" Target="../media/image23.png"/><Relationship Id="rId7" Type="http://schemas.openxmlformats.org/officeDocument/2006/relationships/tags" Target="../tags/tag37.xml"/><Relationship Id="rId12" Type="http://schemas.openxmlformats.org/officeDocument/2006/relationships/notesSlide" Target="../notesSlides/notesSlide4.xml"/><Relationship Id="rId17" Type="http://schemas.openxmlformats.org/officeDocument/2006/relationships/image" Target="../media/image19.png"/><Relationship Id="rId2" Type="http://schemas.openxmlformats.org/officeDocument/2006/relationships/tags" Target="../tags/tag32.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slideLayout" Target="../slideLayouts/slideLayout7.xml"/><Relationship Id="rId5" Type="http://schemas.openxmlformats.org/officeDocument/2006/relationships/tags" Target="../tags/tag35.xml"/><Relationship Id="rId15" Type="http://schemas.openxmlformats.org/officeDocument/2006/relationships/tags" Target="../tags/tag36.xml"/><Relationship Id="rId10" Type="http://schemas.openxmlformats.org/officeDocument/2006/relationships/tags" Target="../tags/tag40.xml"/><Relationship Id="rId19" Type="http://schemas.openxmlformats.org/officeDocument/2006/relationships/image" Target="../media/image21.png"/><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image" Target="../media/image6.png"/></Relationships>
</file>

<file path=ppt/slides/_rels/slide7.xml.rels><?xml version="1.0" encoding="UTF-8" standalone="yes"?>
<Relationships xmlns="http://schemas.openxmlformats.org/package/2006/relationships"><Relationship Id="rId13" Type="http://schemas.openxmlformats.org/officeDocument/2006/relationships/tags" Target="../tags/tag53.xml"/><Relationship Id="rId18" Type="http://schemas.openxmlformats.org/officeDocument/2006/relationships/tags" Target="../tags/tag58.xml"/><Relationship Id="rId26" Type="http://schemas.openxmlformats.org/officeDocument/2006/relationships/tags" Target="../tags/tag66.xml"/><Relationship Id="rId3" Type="http://schemas.openxmlformats.org/officeDocument/2006/relationships/tags" Target="../tags/tag43.xml"/><Relationship Id="rId21" Type="http://schemas.openxmlformats.org/officeDocument/2006/relationships/tags" Target="../tags/tag61.xml"/><Relationship Id="rId34" Type="http://schemas.openxmlformats.org/officeDocument/2006/relationships/tags" Target="../tags/tag52.xml"/><Relationship Id="rId7" Type="http://schemas.openxmlformats.org/officeDocument/2006/relationships/tags" Target="../tags/tag47.xml"/><Relationship Id="rId12" Type="http://schemas.openxmlformats.org/officeDocument/2006/relationships/tags" Target="../tags/tag52.xml"/><Relationship Id="rId17" Type="http://schemas.openxmlformats.org/officeDocument/2006/relationships/tags" Target="../tags/tag57.xml"/><Relationship Id="rId25" Type="http://schemas.openxmlformats.org/officeDocument/2006/relationships/tags" Target="../tags/tag65.xml"/><Relationship Id="rId33" Type="http://schemas.openxmlformats.org/officeDocument/2006/relationships/image" Target="../media/image24.png"/><Relationship Id="rId2" Type="http://schemas.openxmlformats.org/officeDocument/2006/relationships/tags" Target="../tags/tag42.xml"/><Relationship Id="rId16" Type="http://schemas.openxmlformats.org/officeDocument/2006/relationships/tags" Target="../tags/tag56.xml"/><Relationship Id="rId20" Type="http://schemas.openxmlformats.org/officeDocument/2006/relationships/tags" Target="../tags/tag60.xml"/><Relationship Id="rId29" Type="http://schemas.openxmlformats.org/officeDocument/2006/relationships/notesSlide" Target="../notesSlides/notesSlide5.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tags" Target="../tags/tag51.xml"/><Relationship Id="rId24" Type="http://schemas.openxmlformats.org/officeDocument/2006/relationships/tags" Target="../tags/tag64.xml"/><Relationship Id="rId32" Type="http://schemas.openxmlformats.org/officeDocument/2006/relationships/tags" Target="../tags/tag50.xml"/><Relationship Id="rId5" Type="http://schemas.openxmlformats.org/officeDocument/2006/relationships/tags" Target="../tags/tag45.xml"/><Relationship Id="rId15" Type="http://schemas.openxmlformats.org/officeDocument/2006/relationships/tags" Target="../tags/tag55.xml"/><Relationship Id="rId23" Type="http://schemas.openxmlformats.org/officeDocument/2006/relationships/tags" Target="../tags/tag63.xml"/><Relationship Id="rId28" Type="http://schemas.openxmlformats.org/officeDocument/2006/relationships/slideLayout" Target="../slideLayouts/slideLayout7.xml"/><Relationship Id="rId10" Type="http://schemas.openxmlformats.org/officeDocument/2006/relationships/tags" Target="../tags/tag50.xml"/><Relationship Id="rId19" Type="http://schemas.openxmlformats.org/officeDocument/2006/relationships/tags" Target="../tags/tag59.xml"/><Relationship Id="rId31" Type="http://schemas.openxmlformats.org/officeDocument/2006/relationships/image" Target="../media/image6.png"/><Relationship Id="rId4" Type="http://schemas.openxmlformats.org/officeDocument/2006/relationships/tags" Target="../tags/tag44.xml"/><Relationship Id="rId9" Type="http://schemas.openxmlformats.org/officeDocument/2006/relationships/tags" Target="../tags/tag49.xml"/><Relationship Id="rId14" Type="http://schemas.openxmlformats.org/officeDocument/2006/relationships/tags" Target="../tags/tag54.xml"/><Relationship Id="rId22" Type="http://schemas.openxmlformats.org/officeDocument/2006/relationships/tags" Target="../tags/tag62.xml"/><Relationship Id="rId27" Type="http://schemas.openxmlformats.org/officeDocument/2006/relationships/tags" Target="../tags/tag67.xml"/><Relationship Id="rId30" Type="http://schemas.openxmlformats.org/officeDocument/2006/relationships/image" Target="../media/image4.png"/><Relationship Id="rId35" Type="http://schemas.openxmlformats.org/officeDocument/2006/relationships/image" Target="../media/image25.png"/><Relationship Id="rId8" Type="http://schemas.openxmlformats.org/officeDocument/2006/relationships/tags" Target="../tags/tag48.xml"/></Relationships>
</file>

<file path=ppt/slides/_rels/slide8.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image" Target="../media/image2.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1.png"/><Relationship Id="rId5" Type="http://schemas.openxmlformats.org/officeDocument/2006/relationships/slideLayout" Target="../slideLayouts/slideLayout1.xml"/><Relationship Id="rId4" Type="http://schemas.openxmlformats.org/officeDocument/2006/relationships/tags" Target="../tags/tag71.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6.xml"/><Relationship Id="rId13" Type="http://schemas.openxmlformats.org/officeDocument/2006/relationships/image" Target="../media/image28.png"/><Relationship Id="rId3" Type="http://schemas.openxmlformats.org/officeDocument/2006/relationships/tags" Target="../tags/tag74.xml"/><Relationship Id="rId7" Type="http://schemas.openxmlformats.org/officeDocument/2006/relationships/slideLayout" Target="../slideLayouts/slideLayout7.xml"/><Relationship Id="rId12" Type="http://schemas.openxmlformats.org/officeDocument/2006/relationships/image" Target="../media/image27.pn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11" Type="http://schemas.openxmlformats.org/officeDocument/2006/relationships/image" Target="../media/image26.png"/><Relationship Id="rId5" Type="http://schemas.openxmlformats.org/officeDocument/2006/relationships/tags" Target="../tags/tag76.xml"/><Relationship Id="rId10" Type="http://schemas.openxmlformats.org/officeDocument/2006/relationships/image" Target="../media/image6.png"/><Relationship Id="rId4" Type="http://schemas.openxmlformats.org/officeDocument/2006/relationships/tags" Target="../tags/tag75.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矩形 2"/>
          <p:cNvSpPr/>
          <p:nvPr/>
        </p:nvSpPr>
        <p:spPr>
          <a:xfrm>
            <a:off x="0" y="1758262"/>
            <a:ext cx="18288000" cy="2855120"/>
          </a:xfrm>
          <a:prstGeom prst="rect">
            <a:avLst/>
          </a:prstGeom>
          <a:gradFill>
            <a:gsLst>
              <a:gs pos="0">
                <a:schemeClr val="bg1"/>
              </a:gs>
              <a:gs pos="50000">
                <a:srgbClr val="5399D4"/>
              </a:gs>
              <a:gs pos="100000">
                <a:srgbClr val="2E3C63"/>
              </a:gs>
            </a:gsLst>
          </a:gradFill>
        </p:spPr>
        <p:style>
          <a:lnRef idx="0">
            <a:srgbClr val="FFFFFF"/>
          </a:lnRef>
          <a:fillRef idx="2">
            <a:schemeClr val="accent1"/>
          </a:fillRef>
          <a:effectRef idx="1">
            <a:schemeClr val="accent1"/>
          </a:effectRef>
          <a:fontRef idx="minor">
            <a:schemeClr val="lt1"/>
          </a:fontRef>
        </p:style>
        <p:txBody>
          <a:bodyPr rtlCol="0" anchor="ctr"/>
          <a:lstStyle/>
          <a:p>
            <a:pPr algn="ctr" fontAlgn="base"/>
            <a:endParaRPr lang="zh-CN" altLang="en-US" sz="100" strike="noStrike" noProof="1"/>
          </a:p>
        </p:txBody>
      </p:sp>
      <p:sp>
        <p:nvSpPr>
          <p:cNvPr id="2051" name="标题 1"/>
          <p:cNvSpPr>
            <a:spLocks noGrp="1"/>
          </p:cNvSpPr>
          <p:nvPr>
            <p:ph type="ctrTitle"/>
            <p:custDataLst>
              <p:tags r:id="rId2"/>
            </p:custDataLst>
          </p:nvPr>
        </p:nvSpPr>
        <p:spPr>
          <a:xfrm>
            <a:off x="1797845" y="1989244"/>
            <a:ext cx="14699456" cy="2336006"/>
          </a:xfrm>
        </p:spPr>
        <p:txBody>
          <a:bodyPr vert="horz" lIns="135000" tIns="70200" rIns="135000" bIns="70200" anchor="b" anchorCtr="0"/>
          <a:lstStyle/>
          <a:p>
            <a:pPr algn="ctr" defTabSz="914400">
              <a:buClrTx/>
              <a:buSzTx/>
              <a:buFontTx/>
              <a:buNone/>
            </a:pPr>
            <a:r>
              <a:rPr lang="en-US" altLang="zh-CN" sz="8100" b="0" kern="1200" normalizeH="0" baseline="0" dirty="0">
                <a:solidFill>
                  <a:schemeClr val="bg1"/>
                </a:solidFill>
                <a:latin typeface="造字工房朗倩（非商用）常规体" charset="-122"/>
                <a:ea typeface="造字工房朗倩（非商用）常规体" charset="-122"/>
                <a:cs typeface="+mj-cs"/>
              </a:rPr>
              <a:t>KN</a:t>
            </a:r>
            <a:r>
              <a:rPr lang="zh-CN" altLang="en-US" sz="8100" b="0" kern="1200" normalizeH="0" baseline="0" dirty="0">
                <a:solidFill>
                  <a:schemeClr val="bg1"/>
                </a:solidFill>
                <a:latin typeface="造字工房朗倩（非商用）常规体" charset="-122"/>
                <a:ea typeface="造字工房朗倩（非商用）常规体" charset="-122"/>
                <a:cs typeface="+mj-cs"/>
              </a:rPr>
              <a:t>散射的格点计算</a:t>
            </a:r>
            <a:br>
              <a:rPr lang="zh-CN" altLang="zh-CN" sz="8100" b="0" kern="1200" normalizeH="0" baseline="0" dirty="0">
                <a:solidFill>
                  <a:schemeClr val="bg1"/>
                </a:solidFill>
                <a:latin typeface="+mj-lt"/>
                <a:ea typeface="+mj-ea"/>
                <a:cs typeface="+mj-cs"/>
              </a:rPr>
            </a:br>
            <a:r>
              <a:rPr lang="en-US" altLang="zh-CN" sz="4800" b="0" kern="1200" normalizeH="0" baseline="0" dirty="0">
                <a:ln>
                  <a:solidFill>
                    <a:schemeClr val="bg1"/>
                  </a:solidFill>
                </a:ln>
                <a:noFill/>
                <a:latin typeface="Bauhaus 93" panose="04030905020B02020C02" charset="0"/>
                <a:ea typeface="+mj-ea"/>
                <a:cs typeface="Bauhaus 93" panose="04030905020B02020C02" charset="0"/>
              </a:rPr>
              <a:t>calculate of KN scatting</a:t>
            </a:r>
            <a:endParaRPr lang="zh-CN" altLang="zh-CN" sz="4800" b="0" kern="1200" normalizeH="0" baseline="0" dirty="0">
              <a:ln>
                <a:solidFill>
                  <a:schemeClr val="bg1"/>
                </a:solidFill>
              </a:ln>
              <a:noFill/>
              <a:latin typeface="Bauhaus 93" panose="04030905020B02020C02" charset="0"/>
              <a:ea typeface="+mj-ea"/>
              <a:cs typeface="Bauhaus 93" panose="04030905020B02020C02" charset="0"/>
            </a:endParaRPr>
          </a:p>
        </p:txBody>
      </p:sp>
      <p:sp>
        <p:nvSpPr>
          <p:cNvPr id="2052" name="副标题 2"/>
          <p:cNvSpPr>
            <a:spLocks noGrp="1"/>
          </p:cNvSpPr>
          <p:nvPr>
            <p:ph type="subTitle" idx="1"/>
            <p:custDataLst>
              <p:tags r:id="rId3"/>
            </p:custDataLst>
          </p:nvPr>
        </p:nvSpPr>
        <p:spPr>
          <a:xfrm>
            <a:off x="1797845" y="4930087"/>
            <a:ext cx="14699456" cy="2254484"/>
          </a:xfrm>
        </p:spPr>
        <p:txBody>
          <a:bodyPr vert="horz" lIns="135000" tIns="70200" rIns="135000" bIns="70200" anchor="t" anchorCtr="0">
            <a:normAutofit fontScale="92500" lnSpcReduction="10000"/>
          </a:bodyPr>
          <a:lstStyle/>
          <a:p>
            <a:pPr defTabSz="914400">
              <a:lnSpc>
                <a:spcPct val="90000"/>
              </a:lnSpc>
              <a:buClrTx/>
              <a:buSzTx/>
            </a:pPr>
            <a:r>
              <a:rPr lang="zh-CN" altLang="en-US" kern="1200" normalizeH="0" baseline="0" dirty="0">
                <a:latin typeface="微软雅黑" panose="020B0503020204020204" charset="-122"/>
                <a:ea typeface="+mn-ea"/>
                <a:cs typeface="+mn-cs"/>
              </a:rPr>
              <a:t>汇报人：贾宇航 </a:t>
            </a:r>
            <a:r>
              <a:rPr lang="en-US" altLang="zh-CN" kern="1200" normalizeH="0" baseline="0" dirty="0">
                <a:latin typeface="微软雅黑" panose="020B0503020204020204" charset="-122"/>
                <a:ea typeface="+mn-ea"/>
                <a:cs typeface="+mn-cs"/>
              </a:rPr>
              <a:t> </a:t>
            </a:r>
            <a:r>
              <a:rPr lang="zh-CN" altLang="en-US" kern="1200" normalizeH="0" baseline="0" dirty="0">
                <a:latin typeface="微软雅黑" panose="020B0503020204020204" charset="-122"/>
                <a:ea typeface="+mn-ea"/>
                <a:cs typeface="+mn-cs"/>
              </a:rPr>
              <a:t>中国科学院大学</a:t>
            </a:r>
            <a:endParaRPr lang="en-US" altLang="zh-CN" kern="1200" normalizeH="0" baseline="0" dirty="0">
              <a:latin typeface="微软雅黑" panose="020B0503020204020204" charset="-122"/>
              <a:ea typeface="+mn-ea"/>
              <a:cs typeface="+mn-cs"/>
            </a:endParaRPr>
          </a:p>
          <a:p>
            <a:pPr defTabSz="914400">
              <a:lnSpc>
                <a:spcPct val="90000"/>
              </a:lnSpc>
              <a:buClrTx/>
              <a:buSzTx/>
            </a:pPr>
            <a:r>
              <a:rPr lang="zh-CN" altLang="en-US" kern="1200" normalizeH="0" baseline="0" dirty="0">
                <a:latin typeface="微软雅黑" panose="020B0503020204020204" charset="-122"/>
                <a:ea typeface="+mn-ea"/>
                <a:cs typeface="+mn-cs"/>
              </a:rPr>
              <a:t>合作者：</a:t>
            </a:r>
            <a:r>
              <a:rPr lang="zh-CN" altLang="en-US" dirty="0">
                <a:latin typeface="微软雅黑" panose="020B0503020204020204" charset="-122"/>
              </a:rPr>
              <a:t>吴佳俊 王政力</a:t>
            </a:r>
            <a:r>
              <a:rPr lang="en-US" altLang="zh-CN" dirty="0">
                <a:latin typeface="微软雅黑" panose="020B0503020204020204" charset="-122"/>
              </a:rPr>
              <a:t> </a:t>
            </a:r>
            <a:r>
              <a:rPr lang="zh-CN" altLang="en-US" dirty="0">
                <a:latin typeface="微软雅黑" panose="020B0503020204020204" charset="-122"/>
              </a:rPr>
              <a:t>中国科学院大学</a:t>
            </a:r>
            <a:r>
              <a:rPr lang="zh-CN" altLang="en-US" kern="1200" normalizeH="0" baseline="0" dirty="0">
                <a:latin typeface="微软雅黑" panose="020B0503020204020204" charset="-122"/>
                <a:ea typeface="+mn-ea"/>
                <a:cs typeface="+mn-cs"/>
              </a:rPr>
              <a:t> </a:t>
            </a:r>
            <a:endParaRPr lang="en-US" altLang="zh-CN" kern="1200" normalizeH="0" baseline="0" dirty="0">
              <a:latin typeface="微软雅黑" panose="020B0503020204020204" charset="-122"/>
              <a:ea typeface="+mn-ea"/>
              <a:cs typeface="+mn-cs"/>
            </a:endParaRPr>
          </a:p>
          <a:p>
            <a:pPr defTabSz="914400">
              <a:lnSpc>
                <a:spcPct val="90000"/>
              </a:lnSpc>
              <a:buClrTx/>
              <a:buSzTx/>
            </a:pPr>
            <a:r>
              <a:rPr lang="zh-CN" altLang="en-US" dirty="0">
                <a:latin typeface="微软雅黑" panose="020B0503020204020204" charset="-122"/>
              </a:rPr>
              <a:t>          孙鹏</a:t>
            </a:r>
            <a:r>
              <a:rPr lang="zh-CN" altLang="en-US" kern="1200" normalizeH="0" baseline="0" dirty="0">
                <a:latin typeface="微软雅黑" panose="020B0503020204020204" charset="-122"/>
                <a:ea typeface="+mn-ea"/>
                <a:cs typeface="+mn-cs"/>
              </a:rPr>
              <a:t> </a:t>
            </a:r>
            <a:r>
              <a:rPr lang="zh-CN" altLang="en-US" dirty="0">
                <a:latin typeface="微软雅黑" panose="020B0503020204020204" charset="-122"/>
              </a:rPr>
              <a:t>刘柳明 </a:t>
            </a:r>
            <a:r>
              <a:rPr lang="en-US" altLang="zh-CN" dirty="0">
                <a:latin typeface="微软雅黑" panose="020B0503020204020204" charset="-122"/>
              </a:rPr>
              <a:t> </a:t>
            </a:r>
            <a:r>
              <a:rPr lang="zh-CN" altLang="en-US" dirty="0">
                <a:latin typeface="微软雅黑" panose="020B0503020204020204" charset="-122"/>
              </a:rPr>
              <a:t>近代物理实验所</a:t>
            </a:r>
            <a:endParaRPr lang="zh-CN" altLang="en-US" kern="1200" normalizeH="0" baseline="0" dirty="0">
              <a:latin typeface="微软雅黑" panose="020B0503020204020204" charset="-122"/>
              <a:ea typeface="+mn-ea"/>
              <a:cs typeface="+mn-cs"/>
            </a:endParaRPr>
          </a:p>
          <a:p>
            <a:pPr defTabSz="914400">
              <a:lnSpc>
                <a:spcPct val="90000"/>
              </a:lnSpc>
              <a:buClrTx/>
              <a:buSzTx/>
            </a:pPr>
            <a:r>
              <a:rPr lang="zh-CN" altLang="en-US" kern="1200" normalizeH="0" baseline="0" dirty="0">
                <a:latin typeface="微软雅黑" panose="020B0503020204020204" charset="-122"/>
                <a:ea typeface="+mn-ea"/>
                <a:cs typeface="+mn-cs"/>
              </a:rPr>
              <a:t>时间：</a:t>
            </a:r>
            <a:r>
              <a:rPr lang="en-US" altLang="zh-CN" kern="1200" normalizeH="0" baseline="0" dirty="0">
                <a:latin typeface="微软雅黑" panose="020B0503020204020204" charset="-122"/>
                <a:ea typeface="+mn-ea"/>
                <a:cs typeface="+mn-cs"/>
              </a:rPr>
              <a:t>2025.10.12</a:t>
            </a:r>
          </a:p>
        </p:txBody>
      </p:sp>
      <p:pic>
        <p:nvPicPr>
          <p:cNvPr id="2053" name="图片 5" descr="剪影居中蓝 低版本"/>
          <p:cNvPicPr>
            <a:picLocks noChangeAspect="1"/>
          </p:cNvPicPr>
          <p:nvPr/>
        </p:nvPicPr>
        <p:blipFill>
          <a:blip r:embed="rId5"/>
          <a:stretch>
            <a:fillRect/>
          </a:stretch>
        </p:blipFill>
        <p:spPr>
          <a:xfrm>
            <a:off x="0" y="6846994"/>
            <a:ext cx="18288000" cy="5664993"/>
          </a:xfrm>
          <a:prstGeom prst="rect">
            <a:avLst/>
          </a:prstGeom>
          <a:noFill/>
          <a:ln w="9525">
            <a:noFill/>
          </a:ln>
        </p:spPr>
      </p:pic>
      <p:pic>
        <p:nvPicPr>
          <p:cNvPr id="2054" name="图片 1" descr="国科大标准Logo横式一（蓝色）"/>
          <p:cNvPicPr>
            <a:picLocks noChangeAspect="1"/>
          </p:cNvPicPr>
          <p:nvPr/>
        </p:nvPicPr>
        <p:blipFill>
          <a:blip r:embed="rId6"/>
          <a:stretch>
            <a:fillRect/>
          </a:stretch>
        </p:blipFill>
        <p:spPr>
          <a:xfrm>
            <a:off x="450057" y="408094"/>
            <a:ext cx="4488656" cy="940593"/>
          </a:xfrm>
          <a:prstGeom prst="rect">
            <a:avLst/>
          </a:prstGeom>
          <a:noFill/>
          <a:ln w="9525">
            <a:noFill/>
          </a:ln>
        </p:spPr>
      </p:pic>
      <p:pic>
        <p:nvPicPr>
          <p:cNvPr id="1026" name="Picture 2" descr="China Lattice QCD Collaboration · GitHub">
            <a:extLst>
              <a:ext uri="{FF2B5EF4-FFF2-40B4-BE49-F238E27FC236}">
                <a16:creationId xmlns:a16="http://schemas.microsoft.com/office/drawing/2014/main" id="{6C72442F-6938-DA97-E761-5968D98722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07906" y="402142"/>
            <a:ext cx="940593" cy="94059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2"/>
            </p:custDataLst>
          </p:nvPr>
        </p:nvSpPr>
        <p:spPr>
          <a:xfrm>
            <a:off x="1214438" y="1633485"/>
            <a:ext cx="8804910" cy="429578"/>
          </a:xfrm>
          <a:prstGeom prst="rect">
            <a:avLst/>
          </a:prstGeom>
          <a:gradFill>
            <a:gsLst>
              <a:gs pos="26000">
                <a:srgbClr val="F7E8D3"/>
              </a:gs>
              <a:gs pos="100000">
                <a:schemeClr val="bg1"/>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00"/>
          </a:p>
        </p:txBody>
      </p:sp>
      <p:sp>
        <p:nvSpPr>
          <p:cNvPr id="3" name="矩形 2"/>
          <p:cNvSpPr/>
          <p:nvPr>
            <p:custDataLst>
              <p:tags r:id="rId3"/>
            </p:custDataLst>
          </p:nvPr>
        </p:nvSpPr>
        <p:spPr>
          <a:xfrm>
            <a:off x="0" y="900"/>
            <a:ext cx="18288000" cy="1260158"/>
          </a:xfrm>
          <a:prstGeom prst="rect">
            <a:avLst/>
          </a:prstGeom>
          <a:gradFill>
            <a:gsLst>
              <a:gs pos="0">
                <a:schemeClr val="bg1"/>
              </a:gs>
              <a:gs pos="50000">
                <a:srgbClr val="5399D4"/>
              </a:gs>
              <a:gs pos="100000">
                <a:srgbClr val="2E3C63"/>
              </a:gs>
            </a:gsLst>
          </a:gradFill>
          <a:effectLst/>
        </p:spPr>
        <p:style>
          <a:lnRef idx="0">
            <a:srgbClr val="FFFFFF"/>
          </a:lnRef>
          <a:fillRef idx="2">
            <a:schemeClr val="accent1"/>
          </a:fillRef>
          <a:effectRef idx="1">
            <a:schemeClr val="accent1"/>
          </a:effectRef>
          <a:fontRef idx="minor">
            <a:schemeClr val="lt1"/>
          </a:fontRef>
        </p:style>
        <p:txBody>
          <a:bodyPr rtlCol="0" anchor="ctr"/>
          <a:lstStyle/>
          <a:p>
            <a:pPr algn="ctr" fontAlgn="base"/>
            <a:endParaRPr lang="zh-CN" altLang="en-US" sz="100" strike="noStrike" noProof="1"/>
          </a:p>
        </p:txBody>
      </p:sp>
      <p:pic>
        <p:nvPicPr>
          <p:cNvPr id="2" name="图片 1" descr="国科大标准Logo横式一（白色）"/>
          <p:cNvPicPr>
            <a:picLocks noChangeAspect="1"/>
          </p:cNvPicPr>
          <p:nvPr/>
        </p:nvPicPr>
        <p:blipFill>
          <a:blip r:embed="rId10"/>
          <a:stretch>
            <a:fillRect/>
          </a:stretch>
        </p:blipFill>
        <p:spPr>
          <a:xfrm>
            <a:off x="14723745" y="281887"/>
            <a:ext cx="3251835" cy="685800"/>
          </a:xfrm>
          <a:prstGeom prst="rect">
            <a:avLst/>
          </a:prstGeom>
        </p:spPr>
      </p:pic>
      <mc:AlternateContent xmlns:mc="http://schemas.openxmlformats.org/markup-compatibility/2006" xmlns:a14="http://schemas.microsoft.com/office/drawing/2010/main">
        <mc:Choice Requires="a14">
          <p:sp>
            <p:nvSpPr>
              <p:cNvPr id="9" name="文本框 8"/>
              <p:cNvSpPr txBox="1"/>
              <p:nvPr>
                <p:custDataLst>
                  <p:tags r:id="rId4"/>
                </p:custDataLst>
              </p:nvPr>
            </p:nvSpPr>
            <p:spPr>
              <a:xfrm>
                <a:off x="1216660" y="1398905"/>
                <a:ext cx="8802370" cy="670560"/>
              </a:xfrm>
              <a:prstGeom prst="rect">
                <a:avLst/>
              </a:prstGeom>
              <a:noFill/>
            </p:spPr>
            <p:txBody>
              <a:bodyPr wrap="square" rtlCol="0">
                <a:noAutofit/>
              </a:bodyPr>
              <a:lstStyle/>
              <a:p>
                <a14:m>
                  <m:oMath xmlns:m="http://schemas.openxmlformats.org/officeDocument/2006/math">
                    <m:sSubSup>
                      <m:sSubSupPr>
                        <m:ctrlPr>
                          <a:rPr lang="en-US" altLang="zh-CN" sz="3300" i="1" smtClean="0">
                            <a:solidFill>
                              <a:srgbClr val="2E3C63"/>
                            </a:solidFill>
                            <a:latin typeface="Cambria Math" panose="02040503050406030204" pitchFamily="18" charset="0"/>
                          </a:rPr>
                        </m:ctrlPr>
                      </m:sSubSupPr>
                      <m:e>
                        <m:r>
                          <m:rPr>
                            <m:sty m:val="p"/>
                          </m:rPr>
                          <a:rPr lang="en-US" altLang="zh-CN" sz="3300" i="1">
                            <a:solidFill>
                              <a:srgbClr val="2E3C63"/>
                            </a:solidFill>
                            <a:latin typeface="Cambria Math" panose="02040503050406030204" pitchFamily="18" charset="0"/>
                          </a:rPr>
                          <m:t>O</m:t>
                        </m:r>
                      </m:e>
                      <m:sub>
                        <m:r>
                          <m:rPr>
                            <m:sty m:val="p"/>
                          </m:rPr>
                          <a:rPr lang="en-US" altLang="zh-CN" sz="3300" b="0" i="1" smtClean="0">
                            <a:solidFill>
                              <a:srgbClr val="2E3C63"/>
                            </a:solidFill>
                            <a:latin typeface="Cambria Math" panose="02040503050406030204" pitchFamily="18" charset="0"/>
                          </a:rPr>
                          <m:t>h</m:t>
                        </m:r>
                      </m:sub>
                      <m:sup>
                        <m:r>
                          <a:rPr lang="en-US" altLang="zh-CN" sz="3300" b="0" i="1" smtClean="0">
                            <a:solidFill>
                              <a:srgbClr val="2E3C63"/>
                            </a:solidFill>
                            <a:latin typeface="Cambria Math" panose="02040503050406030204" pitchFamily="18" charset="0"/>
                          </a:rPr>
                          <m:t>(2)</m:t>
                        </m:r>
                      </m:sup>
                    </m:sSubSup>
                  </m:oMath>
                </a14:m>
                <a:r>
                  <a:rPr lang="zh-CN" altLang="en-US" sz="3300" dirty="0">
                    <a:solidFill>
                      <a:srgbClr val="2E3C63"/>
                    </a:solidFill>
                  </a:rPr>
                  <a:t>群不可约表示</a:t>
                </a:r>
              </a:p>
            </p:txBody>
          </p:sp>
        </mc:Choice>
        <mc:Fallback xmlns="">
          <p:sp>
            <p:nvSpPr>
              <p:cNvPr id="9" name="文本框 8"/>
              <p:cNvSpPr txBox="1">
                <a:spLocks noRot="1" noChangeAspect="1" noMove="1" noResize="1" noEditPoints="1" noAdjustHandles="1" noChangeArrowheads="1" noChangeShapeType="1" noTextEdit="1"/>
              </p:cNvSpPr>
              <p:nvPr>
                <p:custDataLst>
                  <p:tags r:id="rId11"/>
                </p:custDataLst>
              </p:nvPr>
            </p:nvSpPr>
            <p:spPr>
              <a:xfrm>
                <a:off x="1216660" y="1398905"/>
                <a:ext cx="8802370" cy="670560"/>
              </a:xfrm>
              <a:prstGeom prst="rect">
                <a:avLst/>
              </a:prstGeom>
              <a:blipFill>
                <a:blip r:embed="rId12"/>
                <a:stretch>
                  <a:fillRect l="-720" b="-33333"/>
                </a:stretch>
              </a:blipFill>
            </p:spPr>
            <p:txBody>
              <a:bodyPr/>
              <a:lstStyle/>
              <a:p>
                <a:r>
                  <a:rPr lang="zh-CN" altLang="en-US">
                    <a:noFill/>
                  </a:rPr>
                  <a:t> </a:t>
                </a:r>
              </a:p>
            </p:txBody>
          </p:sp>
        </mc:Fallback>
      </mc:AlternateContent>
      <p:sp>
        <p:nvSpPr>
          <p:cNvPr id="3078" name="文本框 3"/>
          <p:cNvSpPr txBox="1"/>
          <p:nvPr>
            <p:custDataLst>
              <p:tags r:id="rId5"/>
            </p:custDataLst>
          </p:nvPr>
        </p:nvSpPr>
        <p:spPr>
          <a:xfrm>
            <a:off x="67945" y="-70855"/>
            <a:ext cx="1276350" cy="1379220"/>
          </a:xfrm>
          <a:prstGeom prst="rect">
            <a:avLst/>
          </a:prstGeom>
          <a:noFill/>
          <a:ln w="12700" cmpd="sng">
            <a:noFill/>
            <a:prstDash val="solid"/>
          </a:ln>
          <a:effectLst>
            <a:outerShdw dist="63500" dir="2700000" algn="tl" rotWithShape="0">
              <a:schemeClr val="bg1">
                <a:alpha val="100000"/>
              </a:schemeClr>
            </a:outerShdw>
          </a:effectLst>
        </p:spPr>
        <p:txBody>
          <a:bodyPr wrap="square" anchor="t" anchorCtr="0"/>
          <a:lstStyle/>
          <a:p>
            <a:pPr>
              <a:lnSpc>
                <a:spcPct val="130000"/>
              </a:lnSpc>
            </a:pPr>
            <a:r>
              <a:rPr lang="en-US" altLang="zh-CN" sz="6000" i="1" dirty="0">
                <a:ln w="19050">
                  <a:noFill/>
                </a:ln>
                <a:gradFill>
                  <a:gsLst>
                    <a:gs pos="39000">
                      <a:srgbClr val="5399D4"/>
                    </a:gs>
                    <a:gs pos="100000">
                      <a:schemeClr val="bg1"/>
                    </a:gs>
                  </a:gsLst>
                  <a:lin ang="5400000" scaled="0"/>
                </a:gradFill>
                <a:latin typeface="Bauhaus 93" panose="04030905020B02020C02" charset="0"/>
                <a:ea typeface="造字工房朗倩（非商用）常规体" charset="-122"/>
                <a:cs typeface="Bauhaus 93" panose="04030905020B02020C02" charset="0"/>
              </a:rPr>
              <a:t>01</a:t>
            </a:r>
          </a:p>
        </p:txBody>
      </p:sp>
      <p:sp>
        <p:nvSpPr>
          <p:cNvPr id="4" name="文本框 3"/>
          <p:cNvSpPr txBox="1"/>
          <p:nvPr>
            <p:custDataLst>
              <p:tags r:id="rId6"/>
            </p:custDataLst>
          </p:nvPr>
        </p:nvSpPr>
        <p:spPr>
          <a:xfrm>
            <a:off x="1214438" y="393356"/>
            <a:ext cx="12663488" cy="806768"/>
          </a:xfrm>
          <a:prstGeom prst="rect">
            <a:avLst/>
          </a:prstGeom>
          <a:noFill/>
        </p:spPr>
        <p:txBody>
          <a:bodyPr wrap="square" rtlCol="0">
            <a:noAutofit/>
          </a:bodyPr>
          <a:lstStyle/>
          <a:p>
            <a:r>
              <a:rPr lang="zh-CN" altLang="en-US" sz="4200" b="1" dirty="0">
                <a:solidFill>
                  <a:srgbClr val="2E3C63"/>
                </a:solidFill>
              </a:rPr>
              <a:t>内插场算符</a:t>
            </a:r>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7F92FD2C-F118-1680-FC85-71BD41A5A075}"/>
                  </a:ext>
                </a:extLst>
              </p:cNvPr>
              <p:cNvSpPr txBox="1"/>
              <p:nvPr>
                <p:custDataLst>
                  <p:tags r:id="rId7"/>
                </p:custDataLst>
              </p:nvPr>
            </p:nvSpPr>
            <p:spPr>
              <a:xfrm>
                <a:off x="1002757" y="2985564"/>
                <a:ext cx="9627143" cy="6164580"/>
              </a:xfrm>
              <a:prstGeom prst="rect">
                <a:avLst/>
              </a:prstGeom>
              <a:noFill/>
            </p:spPr>
            <p:txBody>
              <a:bodyPr wrap="square" rtlCol="0">
                <a:noAutofit/>
              </a:bodyPr>
              <a:lstStyle/>
              <a:p>
                <a:pPr marL="342900" indent="-342900">
                  <a:lnSpc>
                    <a:spcPct val="110000"/>
                  </a:lnSpc>
                  <a:buFont typeface="Arial" panose="020B0604020202020204" pitchFamily="34" charset="0"/>
                  <a:buChar char="•"/>
                </a:pPr>
                <a:r>
                  <a:rPr lang="zh-CN" altLang="en-US" sz="2400" dirty="0">
                    <a:solidFill>
                      <a:srgbClr val="2E3C63"/>
                    </a:solidFill>
                    <a:latin typeface="仿宋" panose="02010609060101010101" charset="-122"/>
                    <a:ea typeface="仿宋" panose="02010609060101010101" charset="-122"/>
                    <a:cs typeface="仿宋" panose="02010609060101010101" charset="-122"/>
                  </a:rPr>
                  <a:t>计算了</a:t>
                </a:r>
                <a:r>
                  <a:rPr lang="en-US" altLang="zh-CN" sz="2400" dirty="0">
                    <a:solidFill>
                      <a:srgbClr val="2E3C63"/>
                    </a:solidFill>
                    <a:latin typeface="仿宋" panose="02010609060101010101" charset="-122"/>
                    <a:ea typeface="仿宋" panose="02010609060101010101" charset="-122"/>
                    <a:cs typeface="仿宋" panose="02010609060101010101" charset="-122"/>
                  </a:rPr>
                  <a:t>G1-</a:t>
                </a:r>
                <a:r>
                  <a:rPr lang="zh-CN" altLang="en-US" sz="2400" dirty="0">
                    <a:solidFill>
                      <a:srgbClr val="2E3C63"/>
                    </a:solidFill>
                    <a:latin typeface="仿宋" panose="02010609060101010101" charset="-122"/>
                    <a:ea typeface="仿宋" panose="02010609060101010101" charset="-122"/>
                    <a:cs typeface="仿宋" panose="02010609060101010101" charset="-122"/>
                  </a:rPr>
                  <a:t>表示，对应</a:t>
                </a:r>
                <a:r>
                  <a:rPr lang="en-US" altLang="zh-CN" sz="2400" dirty="0">
                    <a:solidFill>
                      <a:srgbClr val="2E3C63"/>
                    </a:solidFill>
                    <a:latin typeface="仿宋" panose="02010609060101010101" charset="-122"/>
                    <a:ea typeface="仿宋" panose="02010609060101010101" charset="-122"/>
                    <a:cs typeface="仿宋" panose="02010609060101010101" charset="-122"/>
                  </a:rPr>
                  <a:t>S</a:t>
                </a:r>
                <a:r>
                  <a:rPr lang="zh-CN" altLang="en-US" sz="2400" dirty="0">
                    <a:solidFill>
                      <a:srgbClr val="2E3C63"/>
                    </a:solidFill>
                    <a:latin typeface="仿宋" panose="02010609060101010101" charset="-122"/>
                    <a:ea typeface="仿宋" panose="02010609060101010101" charset="-122"/>
                    <a:cs typeface="仿宋" panose="02010609060101010101" charset="-122"/>
                  </a:rPr>
                  <a:t>波</a:t>
                </a:r>
                <a:endParaRPr lang="en-US" altLang="zh-CN" sz="2400" dirty="0">
                  <a:solidFill>
                    <a:srgbClr val="2E3C63"/>
                  </a:solidFill>
                  <a:latin typeface="仿宋" panose="02010609060101010101" charset="-122"/>
                  <a:ea typeface="仿宋" panose="02010609060101010101" charset="-122"/>
                  <a:cs typeface="仿宋" panose="02010609060101010101" charset="-122"/>
                </a:endParaRPr>
              </a:p>
              <a:p>
                <a:pPr marL="342900" indent="-342900">
                  <a:lnSpc>
                    <a:spcPct val="110000"/>
                  </a:lnSpc>
                  <a:buFont typeface="Arial" panose="020B0604020202020204" pitchFamily="34" charset="0"/>
                  <a:buChar char="•"/>
                </a:pPr>
                <a:r>
                  <a:rPr lang="zh-CN" altLang="en-US" sz="2400" dirty="0">
                    <a:solidFill>
                      <a:srgbClr val="2E3C63"/>
                    </a:solidFill>
                    <a:latin typeface="仿宋" panose="02010609060101010101" charset="-122"/>
                    <a:ea typeface="仿宋" panose="02010609060101010101" charset="-122"/>
                    <a:cs typeface="仿宋" panose="02010609060101010101" charset="-122"/>
                  </a:rPr>
                  <a:t>使用了五个能级对应的内插场算符</a:t>
                </a:r>
                <a:endParaRPr lang="en-US" altLang="zh-CN" sz="2400" dirty="0">
                  <a:solidFill>
                    <a:srgbClr val="2E3C63"/>
                  </a:solidFill>
                  <a:latin typeface="仿宋" panose="02010609060101010101" charset="-122"/>
                  <a:ea typeface="仿宋" panose="02010609060101010101" charset="-122"/>
                  <a:cs typeface="仿宋" panose="02010609060101010101" charset="-122"/>
                </a:endParaRPr>
              </a:p>
              <a:p>
                <a:pPr marL="342900" indent="-342900">
                  <a:lnSpc>
                    <a:spcPct val="110000"/>
                  </a:lnSpc>
                  <a:buFont typeface="Arial" panose="020B0604020202020204" pitchFamily="34" charset="0"/>
                  <a:buChar char="•"/>
                </a:pPr>
                <a14:m>
                  <m:oMath xmlns:m="http://schemas.openxmlformats.org/officeDocument/2006/math">
                    <m:r>
                      <a:rPr lang="en-US" altLang="zh-CN" sz="2400" b="0" i="1" smtClean="0">
                        <a:solidFill>
                          <a:srgbClr val="2E3C63"/>
                        </a:solidFill>
                        <a:latin typeface="Cambria Math" panose="02040503050406030204" pitchFamily="18" charset="0"/>
                        <a:ea typeface="仿宋" panose="02010609060101010101" charset="-122"/>
                        <a:cs typeface="仿宋" panose="02010609060101010101" charset="-122"/>
                      </a:rPr>
                      <m:t>𝑝</m:t>
                    </m:r>
                    <m:r>
                      <a:rPr lang="en-US" altLang="zh-CN" sz="2400" b="0" i="1" smtClean="0">
                        <a:solidFill>
                          <a:srgbClr val="2E3C63"/>
                        </a:solidFill>
                        <a:latin typeface="Cambria Math" panose="02040503050406030204" pitchFamily="18" charset="0"/>
                        <a:ea typeface="仿宋" panose="02010609060101010101" charset="-122"/>
                        <a:cs typeface="仿宋" panose="02010609060101010101" charset="-122"/>
                      </a:rPr>
                      <m:t>:</m:t>
                    </m:r>
                    <m:sSub>
                      <m:sSubPr>
                        <m:ctrlPr>
                          <a:rPr lang="en-US" altLang="zh-CN" sz="2400" b="0" i="1" smtClean="0">
                            <a:solidFill>
                              <a:srgbClr val="2E3C63"/>
                            </a:solidFill>
                            <a:latin typeface="Cambria Math" panose="02040503050406030204" pitchFamily="18" charset="0"/>
                            <a:ea typeface="仿宋" panose="02010609060101010101" charset="-122"/>
                            <a:cs typeface="仿宋" panose="02010609060101010101" charset="-122"/>
                          </a:rPr>
                        </m:ctrlPr>
                      </m:sSubPr>
                      <m:e>
                        <m:r>
                          <a:rPr lang="en-US" altLang="zh-CN" sz="2400" b="0" i="1" smtClean="0">
                            <a:solidFill>
                              <a:srgbClr val="2E3C63"/>
                            </a:solidFill>
                            <a:latin typeface="Cambria Math" panose="02040503050406030204" pitchFamily="18" charset="0"/>
                            <a:ea typeface="仿宋" panose="02010609060101010101" charset="-122"/>
                            <a:cs typeface="仿宋" panose="02010609060101010101" charset="-122"/>
                          </a:rPr>
                          <m:t>𝑃</m:t>
                        </m:r>
                      </m:e>
                      <m:sub>
                        <m:r>
                          <a:rPr lang="en-US" altLang="zh-CN" sz="2400" b="0" i="1" smtClean="0">
                            <a:solidFill>
                              <a:srgbClr val="2E3C63"/>
                            </a:solidFill>
                            <a:latin typeface="Cambria Math" panose="02040503050406030204" pitchFamily="18" charset="0"/>
                            <a:ea typeface="仿宋" panose="02010609060101010101" charset="-122"/>
                            <a:cs typeface="仿宋" panose="02010609060101010101" charset="-122"/>
                          </a:rPr>
                          <m:t>+</m:t>
                        </m:r>
                      </m:sub>
                    </m:sSub>
                    <m:r>
                      <a:rPr lang="en-US" altLang="zh-CN" sz="2400" b="0" i="1" smtClean="0">
                        <a:solidFill>
                          <a:srgbClr val="2E3C63"/>
                        </a:solidFill>
                        <a:latin typeface="Cambria Math" panose="02040503050406030204" pitchFamily="18" charset="0"/>
                        <a:ea typeface="仿宋" panose="02010609060101010101" charset="-122"/>
                        <a:cs typeface="仿宋" panose="02010609060101010101" charset="-122"/>
                      </a:rPr>
                      <m:t>𝑢</m:t>
                    </m:r>
                    <m:d>
                      <m:dPr>
                        <m:ctrlPr>
                          <a:rPr lang="en-US" altLang="zh-CN" sz="2400" b="0" i="1" smtClean="0">
                            <a:solidFill>
                              <a:srgbClr val="2E3C63"/>
                            </a:solidFill>
                            <a:latin typeface="Cambria Math" panose="02040503050406030204" pitchFamily="18" charset="0"/>
                            <a:ea typeface="仿宋" panose="02010609060101010101" charset="-122"/>
                            <a:cs typeface="仿宋" panose="02010609060101010101" charset="-122"/>
                          </a:rPr>
                        </m:ctrlPr>
                      </m:dPr>
                      <m:e>
                        <m:sSup>
                          <m:sSupPr>
                            <m:ctrlPr>
                              <a:rPr lang="en-US" altLang="zh-CN" sz="2400" b="0" i="1" smtClean="0">
                                <a:solidFill>
                                  <a:srgbClr val="2E3C63"/>
                                </a:solidFill>
                                <a:latin typeface="Cambria Math" panose="02040503050406030204" pitchFamily="18" charset="0"/>
                                <a:ea typeface="仿宋" panose="02010609060101010101" charset="-122"/>
                                <a:cs typeface="仿宋" panose="02010609060101010101" charset="-122"/>
                              </a:rPr>
                            </m:ctrlPr>
                          </m:sSupPr>
                          <m:e>
                            <m:r>
                              <a:rPr lang="en-US" altLang="zh-CN" sz="2400" b="0" i="1" smtClean="0">
                                <a:solidFill>
                                  <a:srgbClr val="2E3C63"/>
                                </a:solidFill>
                                <a:latin typeface="Cambria Math" panose="02040503050406030204" pitchFamily="18" charset="0"/>
                                <a:ea typeface="仿宋" panose="02010609060101010101" charset="-122"/>
                                <a:cs typeface="仿宋" panose="02010609060101010101" charset="-122"/>
                              </a:rPr>
                              <m:t>𝑢</m:t>
                            </m:r>
                          </m:e>
                          <m:sup>
                            <m:r>
                              <a:rPr lang="en-US" altLang="zh-CN" sz="2400" b="0" i="1" smtClean="0">
                                <a:solidFill>
                                  <a:srgbClr val="2E3C63"/>
                                </a:solidFill>
                                <a:latin typeface="Cambria Math" panose="02040503050406030204" pitchFamily="18" charset="0"/>
                                <a:ea typeface="仿宋" panose="02010609060101010101" charset="-122"/>
                                <a:cs typeface="仿宋" panose="02010609060101010101" charset="-122"/>
                              </a:rPr>
                              <m:t>𝑇</m:t>
                            </m:r>
                          </m:sup>
                        </m:sSup>
                        <m:r>
                          <a:rPr lang="en-US" altLang="zh-CN" sz="2400" b="0" i="1" smtClean="0">
                            <a:solidFill>
                              <a:srgbClr val="2E3C63"/>
                            </a:solidFill>
                            <a:latin typeface="Cambria Math" panose="02040503050406030204" pitchFamily="18" charset="0"/>
                            <a:ea typeface="仿宋" panose="02010609060101010101" charset="-122"/>
                            <a:cs typeface="仿宋" panose="02010609060101010101" charset="-122"/>
                          </a:rPr>
                          <m:t>𝐶</m:t>
                        </m:r>
                        <m:sSub>
                          <m:sSubPr>
                            <m:ctrlPr>
                              <a:rPr lang="en-US" altLang="zh-CN" sz="2400" b="0" i="1" smtClean="0">
                                <a:solidFill>
                                  <a:srgbClr val="2E3C63"/>
                                </a:solidFill>
                                <a:latin typeface="Cambria Math" panose="02040503050406030204" pitchFamily="18" charset="0"/>
                                <a:ea typeface="仿宋" panose="02010609060101010101" charset="-122"/>
                                <a:cs typeface="仿宋" panose="02010609060101010101" charset="-122"/>
                              </a:rPr>
                            </m:ctrlPr>
                          </m:sSubPr>
                          <m:e>
                            <m:r>
                              <a:rPr lang="en-US" altLang="zh-CN" sz="2400" b="0" i="1" smtClean="0">
                                <a:solidFill>
                                  <a:srgbClr val="2E3C63"/>
                                </a:solidFill>
                                <a:latin typeface="Cambria Math" panose="02040503050406030204" pitchFamily="18" charset="0"/>
                                <a:ea typeface="仿宋" panose="02010609060101010101" charset="-122"/>
                                <a:cs typeface="仿宋" panose="02010609060101010101" charset="-122"/>
                              </a:rPr>
                              <m:t>𝛾</m:t>
                            </m:r>
                          </m:e>
                          <m:sub>
                            <m:r>
                              <a:rPr lang="en-US" altLang="zh-CN" sz="2400" b="0" i="1" smtClean="0">
                                <a:solidFill>
                                  <a:srgbClr val="2E3C63"/>
                                </a:solidFill>
                                <a:latin typeface="Cambria Math" panose="02040503050406030204" pitchFamily="18" charset="0"/>
                                <a:ea typeface="仿宋" panose="02010609060101010101" charset="-122"/>
                                <a:cs typeface="仿宋" panose="02010609060101010101" charset="-122"/>
                              </a:rPr>
                              <m:t>5</m:t>
                            </m:r>
                          </m:sub>
                        </m:sSub>
                        <m:r>
                          <a:rPr lang="en-US" altLang="zh-CN" sz="2400" b="0" i="1" smtClean="0">
                            <a:solidFill>
                              <a:srgbClr val="2E3C63"/>
                            </a:solidFill>
                            <a:latin typeface="Cambria Math" panose="02040503050406030204" pitchFamily="18" charset="0"/>
                            <a:ea typeface="仿宋" panose="02010609060101010101" charset="-122"/>
                            <a:cs typeface="仿宋" panose="02010609060101010101" charset="-122"/>
                          </a:rPr>
                          <m:t>𝑑</m:t>
                        </m:r>
                      </m:e>
                    </m:d>
                  </m:oMath>
                </a14:m>
                <a:endParaRPr lang="en-US" altLang="zh-CN" sz="2400" dirty="0">
                  <a:solidFill>
                    <a:srgbClr val="2E3C63"/>
                  </a:solidFill>
                  <a:latin typeface="仿宋" panose="02010609060101010101" charset="-122"/>
                  <a:ea typeface="仿宋" panose="02010609060101010101" charset="-122"/>
                  <a:cs typeface="仿宋" panose="02010609060101010101" charset="-122"/>
                </a:endParaRPr>
              </a:p>
              <a:p>
                <a:pPr marL="342900" indent="-342900">
                  <a:lnSpc>
                    <a:spcPct val="110000"/>
                  </a:lnSpc>
                  <a:buFont typeface="Arial" panose="020B0604020202020204" pitchFamily="34" charset="0"/>
                  <a:buChar char="•"/>
                </a:pPr>
                <a14:m>
                  <m:oMath xmlns:m="http://schemas.openxmlformats.org/officeDocument/2006/math">
                    <m:r>
                      <m:rPr>
                        <m:sty m:val="p"/>
                      </m:rPr>
                      <a:rPr lang="en-US" altLang="zh-CN" sz="2400" b="0" i="1" smtClean="0">
                        <a:solidFill>
                          <a:srgbClr val="2E3C63"/>
                        </a:solidFill>
                        <a:latin typeface="Cambria Math" panose="02040503050406030204" pitchFamily="18" charset="0"/>
                        <a:ea typeface="仿宋" panose="02010609060101010101" charset="-122"/>
                        <a:cs typeface="仿宋" panose="02010609060101010101" charset="-122"/>
                      </a:rPr>
                      <m:t>N</m:t>
                    </m:r>
                    <m:r>
                      <a:rPr lang="en-US" altLang="zh-CN" sz="2400" b="0" i="1" smtClean="0">
                        <a:solidFill>
                          <a:srgbClr val="2E3C63"/>
                        </a:solidFill>
                        <a:latin typeface="Cambria Math" panose="02040503050406030204" pitchFamily="18" charset="0"/>
                        <a:ea typeface="仿宋" panose="02010609060101010101" charset="-122"/>
                        <a:cs typeface="仿宋" panose="02010609060101010101" charset="-122"/>
                      </a:rPr>
                      <m:t>:−</m:t>
                    </m:r>
                    <m:sSub>
                      <m:sSubPr>
                        <m:ctrlPr>
                          <a:rPr lang="en-US" altLang="zh-CN" sz="2400" i="1">
                            <a:solidFill>
                              <a:srgbClr val="2E3C63"/>
                            </a:solidFill>
                            <a:latin typeface="Cambria Math" panose="02040503050406030204" pitchFamily="18" charset="0"/>
                            <a:ea typeface="仿宋" panose="02010609060101010101" charset="-122"/>
                            <a:cs typeface="仿宋" panose="02010609060101010101" charset="-122"/>
                          </a:rPr>
                        </m:ctrlPr>
                      </m:sSubPr>
                      <m:e>
                        <m:r>
                          <a:rPr lang="en-US" altLang="zh-CN" sz="2400" i="1">
                            <a:solidFill>
                              <a:srgbClr val="2E3C63"/>
                            </a:solidFill>
                            <a:latin typeface="Cambria Math" panose="02040503050406030204" pitchFamily="18" charset="0"/>
                            <a:ea typeface="仿宋" panose="02010609060101010101" charset="-122"/>
                            <a:cs typeface="仿宋" panose="02010609060101010101" charset="-122"/>
                          </a:rPr>
                          <m:t>𝑃</m:t>
                        </m:r>
                      </m:e>
                      <m:sub>
                        <m:r>
                          <a:rPr lang="en-US" altLang="zh-CN" sz="2400" i="1">
                            <a:solidFill>
                              <a:srgbClr val="2E3C63"/>
                            </a:solidFill>
                            <a:latin typeface="Cambria Math" panose="02040503050406030204" pitchFamily="18" charset="0"/>
                            <a:ea typeface="仿宋" panose="02010609060101010101" charset="-122"/>
                            <a:cs typeface="仿宋" panose="02010609060101010101" charset="-122"/>
                          </a:rPr>
                          <m:t>+</m:t>
                        </m:r>
                      </m:sub>
                    </m:sSub>
                    <m:r>
                      <m:rPr>
                        <m:sty m:val="p"/>
                      </m:rPr>
                      <a:rPr lang="en-US" altLang="zh-CN" sz="2400" b="0" i="1" smtClean="0">
                        <a:solidFill>
                          <a:srgbClr val="2E3C63"/>
                        </a:solidFill>
                        <a:latin typeface="Cambria Math" panose="02040503050406030204" pitchFamily="18" charset="0"/>
                        <a:ea typeface="仿宋" panose="02010609060101010101" charset="-122"/>
                        <a:cs typeface="仿宋" panose="02010609060101010101" charset="-122"/>
                      </a:rPr>
                      <m:t>d</m:t>
                    </m:r>
                    <m:d>
                      <m:dPr>
                        <m:ctrlPr>
                          <a:rPr lang="en-US" altLang="zh-CN" sz="2400" i="1">
                            <a:solidFill>
                              <a:srgbClr val="2E3C63"/>
                            </a:solidFill>
                            <a:latin typeface="Cambria Math" panose="02040503050406030204" pitchFamily="18" charset="0"/>
                            <a:ea typeface="仿宋" panose="02010609060101010101" charset="-122"/>
                            <a:cs typeface="仿宋" panose="02010609060101010101" charset="-122"/>
                          </a:rPr>
                        </m:ctrlPr>
                      </m:dPr>
                      <m:e>
                        <m:sSup>
                          <m:sSupPr>
                            <m:ctrlPr>
                              <a:rPr lang="en-US" altLang="zh-CN" sz="2400" i="1">
                                <a:solidFill>
                                  <a:srgbClr val="2E3C63"/>
                                </a:solidFill>
                                <a:latin typeface="Cambria Math" panose="02040503050406030204" pitchFamily="18" charset="0"/>
                                <a:ea typeface="仿宋" panose="02010609060101010101" charset="-122"/>
                                <a:cs typeface="仿宋" panose="02010609060101010101" charset="-122"/>
                              </a:rPr>
                            </m:ctrlPr>
                          </m:sSupPr>
                          <m:e>
                            <m:r>
                              <m:rPr>
                                <m:sty m:val="p"/>
                              </m:rPr>
                              <a:rPr lang="en-US" altLang="zh-CN" sz="2400" b="0" i="1" smtClean="0">
                                <a:solidFill>
                                  <a:srgbClr val="2E3C63"/>
                                </a:solidFill>
                                <a:latin typeface="Cambria Math" panose="02040503050406030204" pitchFamily="18" charset="0"/>
                                <a:ea typeface="仿宋" panose="02010609060101010101" charset="-122"/>
                                <a:cs typeface="仿宋" panose="02010609060101010101" charset="-122"/>
                              </a:rPr>
                              <m:t>d</m:t>
                            </m:r>
                          </m:e>
                          <m:sup>
                            <m:r>
                              <a:rPr lang="en-US" altLang="zh-CN" sz="2400" i="1">
                                <a:solidFill>
                                  <a:srgbClr val="2E3C63"/>
                                </a:solidFill>
                                <a:latin typeface="Cambria Math" panose="02040503050406030204" pitchFamily="18" charset="0"/>
                                <a:ea typeface="仿宋" panose="02010609060101010101" charset="-122"/>
                                <a:cs typeface="仿宋" panose="02010609060101010101" charset="-122"/>
                              </a:rPr>
                              <m:t>𝑇</m:t>
                            </m:r>
                          </m:sup>
                        </m:sSup>
                        <m:r>
                          <a:rPr lang="en-US" altLang="zh-CN" sz="2400" i="1">
                            <a:solidFill>
                              <a:srgbClr val="2E3C63"/>
                            </a:solidFill>
                            <a:latin typeface="Cambria Math" panose="02040503050406030204" pitchFamily="18" charset="0"/>
                            <a:ea typeface="仿宋" panose="02010609060101010101" charset="-122"/>
                            <a:cs typeface="仿宋" panose="02010609060101010101" charset="-122"/>
                          </a:rPr>
                          <m:t>𝐶</m:t>
                        </m:r>
                        <m:sSub>
                          <m:sSubPr>
                            <m:ctrlPr>
                              <a:rPr lang="en-US" altLang="zh-CN" sz="2400" i="1">
                                <a:solidFill>
                                  <a:srgbClr val="2E3C63"/>
                                </a:solidFill>
                                <a:latin typeface="Cambria Math" panose="02040503050406030204" pitchFamily="18" charset="0"/>
                                <a:ea typeface="仿宋" panose="02010609060101010101" charset="-122"/>
                                <a:cs typeface="仿宋" panose="02010609060101010101" charset="-122"/>
                              </a:rPr>
                            </m:ctrlPr>
                          </m:sSubPr>
                          <m:e>
                            <m:r>
                              <a:rPr lang="en-US" altLang="zh-CN" sz="2400" i="1">
                                <a:solidFill>
                                  <a:srgbClr val="2E3C63"/>
                                </a:solidFill>
                                <a:latin typeface="Cambria Math" panose="02040503050406030204" pitchFamily="18" charset="0"/>
                                <a:ea typeface="仿宋" panose="02010609060101010101" charset="-122"/>
                                <a:cs typeface="仿宋" panose="02010609060101010101" charset="-122"/>
                              </a:rPr>
                              <m:t>𝛾</m:t>
                            </m:r>
                          </m:e>
                          <m:sub>
                            <m:r>
                              <a:rPr lang="en-US" altLang="zh-CN" sz="2400" i="1">
                                <a:solidFill>
                                  <a:srgbClr val="2E3C63"/>
                                </a:solidFill>
                                <a:latin typeface="Cambria Math" panose="02040503050406030204" pitchFamily="18" charset="0"/>
                                <a:ea typeface="仿宋" panose="02010609060101010101" charset="-122"/>
                                <a:cs typeface="仿宋" panose="02010609060101010101" charset="-122"/>
                              </a:rPr>
                              <m:t>5</m:t>
                            </m:r>
                          </m:sub>
                        </m:sSub>
                        <m:r>
                          <m:rPr>
                            <m:sty m:val="p"/>
                          </m:rPr>
                          <a:rPr lang="en-US" altLang="zh-CN" sz="2400" b="0" i="1" smtClean="0">
                            <a:solidFill>
                              <a:srgbClr val="2E3C63"/>
                            </a:solidFill>
                            <a:latin typeface="Cambria Math" panose="02040503050406030204" pitchFamily="18" charset="0"/>
                            <a:ea typeface="仿宋" panose="02010609060101010101" charset="-122"/>
                            <a:cs typeface="仿宋" panose="02010609060101010101" charset="-122"/>
                          </a:rPr>
                          <m:t>u</m:t>
                        </m:r>
                      </m:e>
                    </m:d>
                  </m:oMath>
                </a14:m>
                <a:endParaRPr lang="en-US" altLang="zh-CN" sz="2400" dirty="0">
                  <a:solidFill>
                    <a:srgbClr val="2E3C63"/>
                  </a:solidFill>
                  <a:latin typeface="仿宋" panose="02010609060101010101" charset="-122"/>
                  <a:ea typeface="仿宋" panose="02010609060101010101" charset="-122"/>
                  <a:cs typeface="仿宋" panose="02010609060101010101" charset="-122"/>
                </a:endParaRPr>
              </a:p>
              <a:p>
                <a:pPr marL="342900" indent="-342900">
                  <a:lnSpc>
                    <a:spcPct val="110000"/>
                  </a:lnSpc>
                  <a:buFont typeface="Arial" panose="020B0604020202020204" pitchFamily="34" charset="0"/>
                  <a:buChar char="•"/>
                </a:pPr>
                <a14:m>
                  <m:oMath xmlns:m="http://schemas.openxmlformats.org/officeDocument/2006/math">
                    <m:sSup>
                      <m:sSupPr>
                        <m:ctrlPr>
                          <a:rPr lang="en-US" altLang="zh-CN" sz="2400" b="0" i="1" smtClean="0">
                            <a:solidFill>
                              <a:srgbClr val="2E3C63"/>
                            </a:solidFill>
                            <a:latin typeface="Cambria Math" panose="02040503050406030204" pitchFamily="18" charset="0"/>
                            <a:ea typeface="仿宋" panose="02010609060101010101" charset="-122"/>
                            <a:cs typeface="仿宋" panose="02010609060101010101" charset="-122"/>
                          </a:rPr>
                        </m:ctrlPr>
                      </m:sSupPr>
                      <m:e>
                        <m:r>
                          <a:rPr lang="en-US" altLang="zh-CN" sz="2400" b="0" i="1" smtClean="0">
                            <a:solidFill>
                              <a:srgbClr val="2E3C63"/>
                            </a:solidFill>
                            <a:latin typeface="Cambria Math" panose="02040503050406030204" pitchFamily="18" charset="0"/>
                            <a:ea typeface="仿宋" panose="02010609060101010101" charset="-122"/>
                            <a:cs typeface="仿宋" panose="02010609060101010101" charset="-122"/>
                          </a:rPr>
                          <m:t>𝐾</m:t>
                        </m:r>
                      </m:e>
                      <m:sup>
                        <m:r>
                          <a:rPr lang="en-US" altLang="zh-CN" sz="2400" b="0" i="1" smtClean="0">
                            <a:solidFill>
                              <a:srgbClr val="2E3C63"/>
                            </a:solidFill>
                            <a:latin typeface="Cambria Math" panose="02040503050406030204" pitchFamily="18" charset="0"/>
                            <a:ea typeface="仿宋" panose="02010609060101010101" charset="-122"/>
                            <a:cs typeface="仿宋" panose="02010609060101010101" charset="-122"/>
                          </a:rPr>
                          <m:t>+</m:t>
                        </m:r>
                      </m:sup>
                    </m:sSup>
                    <m:r>
                      <a:rPr lang="en-US" altLang="zh-CN" sz="2400" b="0" i="1" smtClean="0">
                        <a:solidFill>
                          <a:srgbClr val="2E3C63"/>
                        </a:solidFill>
                        <a:latin typeface="Cambria Math" panose="02040503050406030204" pitchFamily="18" charset="0"/>
                        <a:ea typeface="仿宋" panose="02010609060101010101" charset="-122"/>
                        <a:cs typeface="仿宋" panose="02010609060101010101" charset="-122"/>
                      </a:rPr>
                      <m:t>:</m:t>
                    </m:r>
                    <m:acc>
                      <m:accPr>
                        <m:chr m:val="̅"/>
                        <m:ctrlPr>
                          <a:rPr lang="en-US" altLang="zh-CN" sz="2400" b="0" i="1" smtClean="0">
                            <a:solidFill>
                              <a:srgbClr val="2E3C63"/>
                            </a:solidFill>
                            <a:latin typeface="Cambria Math" panose="02040503050406030204" pitchFamily="18" charset="0"/>
                            <a:ea typeface="仿宋" panose="02010609060101010101" charset="-122"/>
                            <a:cs typeface="仿宋" panose="02010609060101010101" charset="-122"/>
                          </a:rPr>
                        </m:ctrlPr>
                      </m:accPr>
                      <m:e>
                        <m:r>
                          <a:rPr lang="en-US" altLang="zh-CN" sz="2400" b="0" i="1" smtClean="0">
                            <a:solidFill>
                              <a:srgbClr val="2E3C63"/>
                            </a:solidFill>
                            <a:latin typeface="Cambria Math" panose="02040503050406030204" pitchFamily="18" charset="0"/>
                            <a:ea typeface="仿宋" panose="02010609060101010101" charset="-122"/>
                            <a:cs typeface="仿宋" panose="02010609060101010101" charset="-122"/>
                          </a:rPr>
                          <m:t>𝑠</m:t>
                        </m:r>
                      </m:e>
                    </m:acc>
                    <m:sSub>
                      <m:sSubPr>
                        <m:ctrlPr>
                          <a:rPr lang="en-US" altLang="zh-CN" sz="2400" b="0" i="1" smtClean="0">
                            <a:solidFill>
                              <a:srgbClr val="2E3C63"/>
                            </a:solidFill>
                            <a:latin typeface="Cambria Math" panose="02040503050406030204" pitchFamily="18" charset="0"/>
                            <a:ea typeface="仿宋" panose="02010609060101010101" charset="-122"/>
                            <a:cs typeface="仿宋" panose="02010609060101010101" charset="-122"/>
                          </a:rPr>
                        </m:ctrlPr>
                      </m:sSubPr>
                      <m:e>
                        <m:r>
                          <a:rPr lang="en-US" altLang="zh-CN" sz="2400" b="0" i="1" smtClean="0">
                            <a:solidFill>
                              <a:srgbClr val="2E3C63"/>
                            </a:solidFill>
                            <a:latin typeface="Cambria Math" panose="02040503050406030204" pitchFamily="18" charset="0"/>
                            <a:ea typeface="仿宋" panose="02010609060101010101" charset="-122"/>
                            <a:cs typeface="仿宋" panose="02010609060101010101" charset="-122"/>
                          </a:rPr>
                          <m:t>𝛾</m:t>
                        </m:r>
                      </m:e>
                      <m:sub>
                        <m:r>
                          <a:rPr lang="en-US" altLang="zh-CN" sz="2400" b="0" i="1" smtClean="0">
                            <a:solidFill>
                              <a:srgbClr val="2E3C63"/>
                            </a:solidFill>
                            <a:latin typeface="Cambria Math" panose="02040503050406030204" pitchFamily="18" charset="0"/>
                            <a:ea typeface="仿宋" panose="02010609060101010101" charset="-122"/>
                            <a:cs typeface="仿宋" panose="02010609060101010101" charset="-122"/>
                          </a:rPr>
                          <m:t>5</m:t>
                        </m:r>
                      </m:sub>
                    </m:sSub>
                    <m:r>
                      <a:rPr lang="en-US" altLang="zh-CN" sz="2400" b="0" i="1" smtClean="0">
                        <a:solidFill>
                          <a:srgbClr val="2E3C63"/>
                        </a:solidFill>
                        <a:latin typeface="Cambria Math" panose="02040503050406030204" pitchFamily="18" charset="0"/>
                        <a:ea typeface="仿宋" panose="02010609060101010101" charset="-122"/>
                        <a:cs typeface="仿宋" panose="02010609060101010101" charset="-122"/>
                      </a:rPr>
                      <m:t>𝑢</m:t>
                    </m:r>
                    <m:r>
                      <a:rPr lang="en-US" altLang="zh-CN" sz="2400" b="0" i="1" smtClean="0">
                        <a:solidFill>
                          <a:srgbClr val="2E3C63"/>
                        </a:solidFill>
                        <a:latin typeface="Cambria Math" panose="02040503050406030204" pitchFamily="18" charset="0"/>
                        <a:ea typeface="仿宋" panose="02010609060101010101" charset="-122"/>
                        <a:cs typeface="仿宋" panose="02010609060101010101" charset="-122"/>
                      </a:rPr>
                      <m:t>;</m:t>
                    </m:r>
                    <m:sSup>
                      <m:sSupPr>
                        <m:ctrlPr>
                          <a:rPr lang="en-US" altLang="zh-CN" sz="2400" b="0" i="1" smtClean="0">
                            <a:solidFill>
                              <a:srgbClr val="2E3C63"/>
                            </a:solidFill>
                            <a:latin typeface="Cambria Math" panose="02040503050406030204" pitchFamily="18" charset="0"/>
                            <a:ea typeface="仿宋" panose="02010609060101010101" charset="-122"/>
                            <a:cs typeface="仿宋" panose="02010609060101010101" charset="-122"/>
                          </a:rPr>
                        </m:ctrlPr>
                      </m:sSupPr>
                      <m:e>
                        <m:r>
                          <a:rPr lang="en-US" altLang="zh-CN" sz="2400" b="0" i="1" smtClean="0">
                            <a:solidFill>
                              <a:srgbClr val="2E3C63"/>
                            </a:solidFill>
                            <a:latin typeface="Cambria Math" panose="02040503050406030204" pitchFamily="18" charset="0"/>
                            <a:ea typeface="仿宋" panose="02010609060101010101" charset="-122"/>
                            <a:cs typeface="仿宋" panose="02010609060101010101" charset="-122"/>
                          </a:rPr>
                          <m:t>𝐾</m:t>
                        </m:r>
                      </m:e>
                      <m:sup>
                        <m:r>
                          <a:rPr lang="en-US" altLang="zh-CN" sz="2400" b="0" i="1" smtClean="0">
                            <a:solidFill>
                              <a:srgbClr val="2E3C63"/>
                            </a:solidFill>
                            <a:latin typeface="Cambria Math" panose="02040503050406030204" pitchFamily="18" charset="0"/>
                            <a:ea typeface="仿宋" panose="02010609060101010101" charset="-122"/>
                            <a:cs typeface="仿宋" panose="02010609060101010101" charset="-122"/>
                          </a:rPr>
                          <m:t>0</m:t>
                        </m:r>
                      </m:sup>
                    </m:sSup>
                    <m:r>
                      <a:rPr lang="en-US" altLang="zh-CN" sz="2400" b="0" i="1" smtClean="0">
                        <a:solidFill>
                          <a:srgbClr val="2E3C63"/>
                        </a:solidFill>
                        <a:latin typeface="Cambria Math" panose="02040503050406030204" pitchFamily="18" charset="0"/>
                        <a:ea typeface="仿宋" panose="02010609060101010101" charset="-122"/>
                        <a:cs typeface="仿宋" panose="02010609060101010101" charset="-122"/>
                      </a:rPr>
                      <m:t>:</m:t>
                    </m:r>
                    <m:acc>
                      <m:accPr>
                        <m:chr m:val="̅"/>
                        <m:ctrlPr>
                          <a:rPr lang="en-US" altLang="zh-CN" sz="2400" b="0" i="1" smtClean="0">
                            <a:solidFill>
                              <a:srgbClr val="2E3C63"/>
                            </a:solidFill>
                            <a:latin typeface="Cambria Math" panose="02040503050406030204" pitchFamily="18" charset="0"/>
                            <a:ea typeface="仿宋" panose="02010609060101010101" charset="-122"/>
                            <a:cs typeface="仿宋" panose="02010609060101010101" charset="-122"/>
                          </a:rPr>
                        </m:ctrlPr>
                      </m:accPr>
                      <m:e>
                        <m:r>
                          <a:rPr lang="en-US" altLang="zh-CN" sz="2400" b="0" i="1" smtClean="0">
                            <a:solidFill>
                              <a:srgbClr val="2E3C63"/>
                            </a:solidFill>
                            <a:latin typeface="Cambria Math" panose="02040503050406030204" pitchFamily="18" charset="0"/>
                            <a:ea typeface="仿宋" panose="02010609060101010101" charset="-122"/>
                            <a:cs typeface="仿宋" panose="02010609060101010101" charset="-122"/>
                          </a:rPr>
                          <m:t>𝑠</m:t>
                        </m:r>
                      </m:e>
                    </m:acc>
                    <m:sSub>
                      <m:sSubPr>
                        <m:ctrlPr>
                          <a:rPr lang="en-US" altLang="zh-CN" sz="2400" b="0" i="1" smtClean="0">
                            <a:solidFill>
                              <a:srgbClr val="2E3C63"/>
                            </a:solidFill>
                            <a:latin typeface="Cambria Math" panose="02040503050406030204" pitchFamily="18" charset="0"/>
                            <a:ea typeface="仿宋" panose="02010609060101010101" charset="-122"/>
                            <a:cs typeface="仿宋" panose="02010609060101010101" charset="-122"/>
                          </a:rPr>
                        </m:ctrlPr>
                      </m:sSubPr>
                      <m:e>
                        <m:r>
                          <a:rPr lang="en-US" altLang="zh-CN" sz="2400" b="0" i="1" smtClean="0">
                            <a:solidFill>
                              <a:srgbClr val="2E3C63"/>
                            </a:solidFill>
                            <a:latin typeface="Cambria Math" panose="02040503050406030204" pitchFamily="18" charset="0"/>
                            <a:ea typeface="仿宋" panose="02010609060101010101" charset="-122"/>
                            <a:cs typeface="仿宋" panose="02010609060101010101" charset="-122"/>
                          </a:rPr>
                          <m:t>𝛾</m:t>
                        </m:r>
                      </m:e>
                      <m:sub>
                        <m:r>
                          <a:rPr lang="en-US" altLang="zh-CN" sz="2400" b="0" i="1" smtClean="0">
                            <a:solidFill>
                              <a:srgbClr val="2E3C63"/>
                            </a:solidFill>
                            <a:latin typeface="Cambria Math" panose="02040503050406030204" pitchFamily="18" charset="0"/>
                            <a:ea typeface="仿宋" panose="02010609060101010101" charset="-122"/>
                            <a:cs typeface="仿宋" panose="02010609060101010101" charset="-122"/>
                          </a:rPr>
                          <m:t>5</m:t>
                        </m:r>
                      </m:sub>
                    </m:sSub>
                    <m:r>
                      <a:rPr lang="en-US" altLang="zh-CN" sz="2400" b="0" i="1" smtClean="0">
                        <a:solidFill>
                          <a:srgbClr val="2E3C63"/>
                        </a:solidFill>
                        <a:latin typeface="Cambria Math" panose="02040503050406030204" pitchFamily="18" charset="0"/>
                        <a:ea typeface="仿宋" panose="02010609060101010101" charset="-122"/>
                        <a:cs typeface="仿宋" panose="02010609060101010101" charset="-122"/>
                      </a:rPr>
                      <m:t>𝑑</m:t>
                    </m:r>
                  </m:oMath>
                </a14:m>
                <a:endParaRPr lang="en-US" altLang="zh-CN" sz="2400" dirty="0">
                  <a:solidFill>
                    <a:srgbClr val="2E3C63"/>
                  </a:solidFill>
                  <a:latin typeface="仿宋" panose="02010609060101010101" charset="-122"/>
                  <a:ea typeface="仿宋" panose="02010609060101010101" charset="-122"/>
                  <a:cs typeface="仿宋" panose="02010609060101010101" charset="-122"/>
                </a:endParaRPr>
              </a:p>
              <a:p>
                <a:pPr marL="342900" indent="-342900">
                  <a:lnSpc>
                    <a:spcPct val="110000"/>
                  </a:lnSpc>
                  <a:buFont typeface="Arial" panose="020B0604020202020204" pitchFamily="34" charset="0"/>
                  <a:buChar char="•"/>
                </a:pPr>
                <a:r>
                  <a:rPr lang="zh-CN" altLang="en-US" sz="2400" dirty="0">
                    <a:solidFill>
                      <a:srgbClr val="2E3C63"/>
                    </a:solidFill>
                    <a:latin typeface="仿宋" panose="02010609060101010101" charset="-122"/>
                    <a:ea typeface="仿宋" panose="02010609060101010101" charset="-122"/>
                    <a:cs typeface="仿宋" panose="02010609060101010101" charset="-122"/>
                  </a:rPr>
                  <a:t>宇称投影</a:t>
                </a:r>
                <a:r>
                  <a:rPr lang="en-US" altLang="zh-CN" sz="2400" dirty="0">
                    <a:solidFill>
                      <a:srgbClr val="2E3C63"/>
                    </a:solidFill>
                    <a:latin typeface="仿宋" panose="02010609060101010101" charset="-122"/>
                    <a:ea typeface="仿宋" panose="02010609060101010101" charset="-122"/>
                    <a:cs typeface="仿宋" panose="02010609060101010101" charset="-122"/>
                  </a:rPr>
                  <a:t>+</a:t>
                </a:r>
                <a:r>
                  <a:rPr lang="zh-CN" altLang="en-US" sz="2400" dirty="0">
                    <a:solidFill>
                      <a:srgbClr val="2E3C63"/>
                    </a:solidFill>
                    <a:latin typeface="仿宋" panose="02010609060101010101" charset="-122"/>
                    <a:ea typeface="仿宋" panose="02010609060101010101" charset="-122"/>
                    <a:cs typeface="仿宋" panose="02010609060101010101" charset="-122"/>
                  </a:rPr>
                  <a:t>反周期边界条件</a:t>
                </a:r>
                <a14:m>
                  <m:oMath xmlns:m="http://schemas.openxmlformats.org/officeDocument/2006/math">
                    <m:r>
                      <a:rPr lang="zh-CN" altLang="en-US" sz="2400" i="1" smtClean="0">
                        <a:solidFill>
                          <a:srgbClr val="2E3C63"/>
                        </a:solidFill>
                        <a:latin typeface="Cambria Math" panose="02040503050406030204" pitchFamily="18" charset="0"/>
                        <a:ea typeface="仿宋" panose="02010609060101010101" charset="-122"/>
                        <a:cs typeface="仿宋" panose="02010609060101010101" charset="-122"/>
                      </a:rPr>
                      <m:t>→</m:t>
                    </m:r>
                  </m:oMath>
                </a14:m>
                <a:r>
                  <a:rPr lang="en-US" altLang="zh-CN" sz="2400" dirty="0">
                    <a:solidFill>
                      <a:srgbClr val="2E3C63"/>
                    </a:solidFill>
                    <a:latin typeface="仿宋" panose="02010609060101010101" charset="-122"/>
                    <a:ea typeface="仿宋" panose="02010609060101010101" charset="-122"/>
                    <a:cs typeface="仿宋" panose="02010609060101010101" charset="-122"/>
                  </a:rPr>
                  <a:t>exp</a:t>
                </a:r>
                <a:r>
                  <a:rPr lang="zh-CN" altLang="en-US" sz="2400" dirty="0">
                    <a:solidFill>
                      <a:srgbClr val="2E3C63"/>
                    </a:solidFill>
                    <a:latin typeface="仿宋" panose="02010609060101010101" charset="-122"/>
                    <a:ea typeface="仿宋" panose="02010609060101010101" charset="-122"/>
                    <a:cs typeface="仿宋" panose="02010609060101010101" charset="-122"/>
                  </a:rPr>
                  <a:t>拟合</a:t>
                </a:r>
                <a:endParaRPr lang="en-US" altLang="zh-CN" sz="2400" dirty="0">
                  <a:solidFill>
                    <a:srgbClr val="2E3C63"/>
                  </a:solidFill>
                  <a:latin typeface="仿宋" panose="02010609060101010101" charset="-122"/>
                  <a:ea typeface="仿宋" panose="02010609060101010101" charset="-122"/>
                  <a:cs typeface="仿宋" panose="02010609060101010101" charset="-122"/>
                </a:endParaRPr>
              </a:p>
              <a:p>
                <a:pPr marL="342900" indent="-342900">
                  <a:lnSpc>
                    <a:spcPct val="110000"/>
                  </a:lnSpc>
                  <a:buFont typeface="Arial" panose="020B0604020202020204" pitchFamily="34" charset="0"/>
                  <a:buChar char="•"/>
                </a:pPr>
                <a:endParaRPr lang="en-US" altLang="zh-CN" sz="2400" dirty="0">
                  <a:solidFill>
                    <a:srgbClr val="2E3C63"/>
                  </a:solidFill>
                  <a:latin typeface="仿宋" panose="02010609060101010101" charset="-122"/>
                  <a:ea typeface="仿宋" panose="02010609060101010101" charset="-122"/>
                  <a:cs typeface="仿宋" panose="02010609060101010101" charset="-122"/>
                </a:endParaRPr>
              </a:p>
            </p:txBody>
          </p:sp>
        </mc:Choice>
        <mc:Fallback xmlns="">
          <p:sp>
            <p:nvSpPr>
              <p:cNvPr id="12" name="文本框 11">
                <a:extLst>
                  <a:ext uri="{FF2B5EF4-FFF2-40B4-BE49-F238E27FC236}">
                    <a16:creationId xmlns:a16="http://schemas.microsoft.com/office/drawing/2014/main" id="{7F92FD2C-F118-1680-FC85-71BD41A5A075}"/>
                  </a:ext>
                </a:extLst>
              </p:cNvPr>
              <p:cNvSpPr txBox="1">
                <a:spLocks noRot="1" noChangeAspect="1" noMove="1" noResize="1" noEditPoints="1" noAdjustHandles="1" noChangeArrowheads="1" noChangeShapeType="1" noTextEdit="1"/>
              </p:cNvSpPr>
              <p:nvPr>
                <p:custDataLst>
                  <p:tags r:id="rId13"/>
                </p:custDataLst>
              </p:nvPr>
            </p:nvSpPr>
            <p:spPr>
              <a:xfrm>
                <a:off x="1002757" y="2985564"/>
                <a:ext cx="9627143" cy="6164580"/>
              </a:xfrm>
              <a:prstGeom prst="rect">
                <a:avLst/>
              </a:prstGeom>
              <a:blipFill>
                <a:blip r:embed="rId14"/>
                <a:stretch>
                  <a:fillRect l="-789" t="-1029"/>
                </a:stretch>
              </a:blipFill>
            </p:spPr>
            <p:txBody>
              <a:bodyPr/>
              <a:lstStyle/>
              <a:p>
                <a:r>
                  <a:rPr lang="zh-CN" altLang="en-US">
                    <a:noFill/>
                  </a:rPr>
                  <a:t> </a:t>
                </a:r>
              </a:p>
            </p:txBody>
          </p:sp>
        </mc:Fallback>
      </mc:AlternateContent>
      <p:grpSp>
        <p:nvGrpSpPr>
          <p:cNvPr id="15" name="组合 14">
            <a:extLst>
              <a:ext uri="{FF2B5EF4-FFF2-40B4-BE49-F238E27FC236}">
                <a16:creationId xmlns:a16="http://schemas.microsoft.com/office/drawing/2014/main" id="{DBE1BBB1-CE07-1CD0-5643-0E1962AAEC66}"/>
              </a:ext>
            </a:extLst>
          </p:cNvPr>
          <p:cNvGrpSpPr/>
          <p:nvPr/>
        </p:nvGrpSpPr>
        <p:grpSpPr>
          <a:xfrm>
            <a:off x="177800" y="5555628"/>
            <a:ext cx="12005048" cy="4138300"/>
            <a:chOff x="1002757" y="4825487"/>
            <a:chExt cx="11713491" cy="3811278"/>
          </a:xfrm>
        </p:grpSpPr>
        <p:pic>
          <p:nvPicPr>
            <p:cNvPr id="13" name="图片 12">
              <a:extLst>
                <a:ext uri="{FF2B5EF4-FFF2-40B4-BE49-F238E27FC236}">
                  <a16:creationId xmlns:a16="http://schemas.microsoft.com/office/drawing/2014/main" id="{AF41EE7C-3571-0FD6-D64F-8FE03469178F}"/>
                </a:ext>
              </a:extLst>
            </p:cNvPr>
            <p:cNvPicPr>
              <a:picLocks noChangeAspect="1"/>
            </p:cNvPicPr>
            <p:nvPr/>
          </p:nvPicPr>
          <p:blipFill>
            <a:blip r:embed="rId15"/>
            <a:stretch>
              <a:fillRect/>
            </a:stretch>
          </p:blipFill>
          <p:spPr>
            <a:xfrm>
              <a:off x="1002757" y="4825487"/>
              <a:ext cx="11713491" cy="3250842"/>
            </a:xfrm>
            <a:prstGeom prst="rect">
              <a:avLst/>
            </a:prstGeom>
          </p:spPr>
        </p:pic>
        <p:pic>
          <p:nvPicPr>
            <p:cNvPr id="14" name="图片 13">
              <a:extLst>
                <a:ext uri="{FF2B5EF4-FFF2-40B4-BE49-F238E27FC236}">
                  <a16:creationId xmlns:a16="http://schemas.microsoft.com/office/drawing/2014/main" id="{B65C1FF6-0997-E574-E3FF-3E8FEEEDBBCB}"/>
                </a:ext>
              </a:extLst>
            </p:cNvPr>
            <p:cNvPicPr>
              <a:picLocks noChangeAspect="1"/>
            </p:cNvPicPr>
            <p:nvPr/>
          </p:nvPicPr>
          <p:blipFill>
            <a:blip r:embed="rId16"/>
            <a:stretch>
              <a:fillRect/>
            </a:stretch>
          </p:blipFill>
          <p:spPr>
            <a:xfrm>
              <a:off x="4219698" y="7632242"/>
              <a:ext cx="4180114" cy="1004523"/>
            </a:xfrm>
            <a:prstGeom prst="rect">
              <a:avLst/>
            </a:prstGeom>
          </p:spPr>
        </p:pic>
      </p:grpSp>
      <p:pic>
        <p:nvPicPr>
          <p:cNvPr id="5" name="图片 4">
            <a:extLst>
              <a:ext uri="{FF2B5EF4-FFF2-40B4-BE49-F238E27FC236}">
                <a16:creationId xmlns:a16="http://schemas.microsoft.com/office/drawing/2014/main" id="{5D26B654-4979-8972-BD7D-D9AE4ECA0EA4}"/>
              </a:ext>
            </a:extLst>
          </p:cNvPr>
          <p:cNvPicPr>
            <a:picLocks noChangeAspect="1"/>
          </p:cNvPicPr>
          <p:nvPr/>
        </p:nvPicPr>
        <p:blipFill>
          <a:blip r:embed="rId17"/>
          <a:stretch>
            <a:fillRect/>
          </a:stretch>
        </p:blipFill>
        <p:spPr>
          <a:xfrm>
            <a:off x="10019030" y="1360143"/>
            <a:ext cx="7772400" cy="3550514"/>
          </a:xfrm>
          <a:prstGeom prst="rect">
            <a:avLst/>
          </a:prstGeom>
        </p:spPr>
      </p:pic>
      <p:grpSp>
        <p:nvGrpSpPr>
          <p:cNvPr id="11" name="组合 10">
            <a:extLst>
              <a:ext uri="{FF2B5EF4-FFF2-40B4-BE49-F238E27FC236}">
                <a16:creationId xmlns:a16="http://schemas.microsoft.com/office/drawing/2014/main" id="{240F3683-A7D0-A3E8-1516-4D4D8FF026AA}"/>
              </a:ext>
            </a:extLst>
          </p:cNvPr>
          <p:cNvGrpSpPr/>
          <p:nvPr/>
        </p:nvGrpSpPr>
        <p:grpSpPr>
          <a:xfrm>
            <a:off x="10161906" y="5587266"/>
            <a:ext cx="7772400" cy="3250843"/>
            <a:chOff x="9948130" y="1531690"/>
            <a:chExt cx="7772400" cy="3250843"/>
          </a:xfrm>
        </p:grpSpPr>
        <p:pic>
          <p:nvPicPr>
            <p:cNvPr id="7" name="图片 6">
              <a:extLst>
                <a:ext uri="{FF2B5EF4-FFF2-40B4-BE49-F238E27FC236}">
                  <a16:creationId xmlns:a16="http://schemas.microsoft.com/office/drawing/2014/main" id="{49FA2890-8F58-1A58-5422-C2163D2FAAAB}"/>
                </a:ext>
              </a:extLst>
            </p:cNvPr>
            <p:cNvPicPr>
              <a:picLocks noChangeAspect="1"/>
            </p:cNvPicPr>
            <p:nvPr/>
          </p:nvPicPr>
          <p:blipFill>
            <a:blip r:embed="rId18">
              <a:clrChange>
                <a:clrFrom>
                  <a:srgbClr val="FFFFFF"/>
                </a:clrFrom>
                <a:clrTo>
                  <a:srgbClr val="FFFFFF">
                    <a:alpha val="0"/>
                  </a:srgbClr>
                </a:clrTo>
              </a:clrChange>
            </a:blip>
            <a:stretch>
              <a:fillRect/>
            </a:stretch>
          </p:blipFill>
          <p:spPr>
            <a:xfrm>
              <a:off x="9948130" y="1531690"/>
              <a:ext cx="7772400" cy="3250843"/>
            </a:xfrm>
            <a:prstGeom prst="rect">
              <a:avLst/>
            </a:prstGeom>
          </p:spPr>
        </p:pic>
        <p:sp>
          <p:nvSpPr>
            <p:cNvPr id="10" name="文本框 9">
              <a:extLst>
                <a:ext uri="{FF2B5EF4-FFF2-40B4-BE49-F238E27FC236}">
                  <a16:creationId xmlns:a16="http://schemas.microsoft.com/office/drawing/2014/main" id="{821C0971-A66F-86DE-76DB-E9D98D42717F}"/>
                </a:ext>
              </a:extLst>
            </p:cNvPr>
            <p:cNvSpPr txBox="1"/>
            <p:nvPr/>
          </p:nvSpPr>
          <p:spPr>
            <a:xfrm>
              <a:off x="11580946" y="4495570"/>
              <a:ext cx="5641708" cy="230832"/>
            </a:xfrm>
            <a:prstGeom prst="rect">
              <a:avLst/>
            </a:prstGeom>
            <a:noFill/>
          </p:spPr>
          <p:txBody>
            <a:bodyPr wrap="square" rtlCol="0">
              <a:spAutoFit/>
            </a:bodyPr>
            <a:lstStyle/>
            <a:p>
              <a:r>
                <a:rPr lang="en" altLang="zh-CN" sz="900" dirty="0"/>
                <a:t>Lattice operators for scattering of particles with spin  S. </a:t>
              </a:r>
              <a:r>
                <a:rPr lang="en" altLang="zh-CN" sz="900" dirty="0" err="1"/>
                <a:t>Prelovsek,a,b,c</a:t>
              </a:r>
              <a:r>
                <a:rPr lang="en" altLang="zh-CN" sz="900" dirty="0"/>
                <a:t> U. </a:t>
              </a:r>
              <a:r>
                <a:rPr lang="en" altLang="zh-CN" sz="900" dirty="0" err="1"/>
                <a:t>Skerbisb</a:t>
              </a:r>
              <a:r>
                <a:rPr lang="en" altLang="zh-CN" sz="900" dirty="0"/>
                <a:t> and C.B. Langd</a:t>
              </a:r>
            </a:p>
          </p:txBody>
        </p:sp>
      </p:grpSp>
      <p:sp>
        <p:nvSpPr>
          <p:cNvPr id="6" name="文本框 5">
            <a:extLst>
              <a:ext uri="{FF2B5EF4-FFF2-40B4-BE49-F238E27FC236}">
                <a16:creationId xmlns:a16="http://schemas.microsoft.com/office/drawing/2014/main" id="{3C49225C-9557-C403-3F8F-5129FCD96CB8}"/>
              </a:ext>
            </a:extLst>
          </p:cNvPr>
          <p:cNvSpPr txBox="1"/>
          <p:nvPr/>
        </p:nvSpPr>
        <p:spPr>
          <a:xfrm>
            <a:off x="12005048" y="4852707"/>
            <a:ext cx="2832827" cy="230832"/>
          </a:xfrm>
          <a:prstGeom prst="rect">
            <a:avLst/>
          </a:prstGeom>
          <a:noFill/>
        </p:spPr>
        <p:txBody>
          <a:bodyPr wrap="none" rtlCol="0">
            <a:spAutoFit/>
          </a:bodyPr>
          <a:lstStyle/>
          <a:p>
            <a:r>
              <a:rPr kumimoji="1" lang="zh-CN" altLang="en-US" sz="900" dirty="0"/>
              <a:t>格点</a:t>
            </a:r>
            <a:r>
              <a:rPr kumimoji="1" lang="en" altLang="zh-CN" sz="900" dirty="0"/>
              <a:t>QCD</a:t>
            </a:r>
            <a:r>
              <a:rPr kumimoji="1" lang="zh-CN" altLang="en-US" sz="900" dirty="0"/>
              <a:t>中的强子谱学研究，张其安，</a:t>
            </a:r>
            <a:r>
              <a:rPr kumimoji="1" lang="en-US" altLang="zh-CN" sz="900" dirty="0"/>
              <a:t>Jul. 18, 2023</a:t>
            </a:r>
            <a:endParaRPr kumimoji="1" lang="zh-CN" altLang="en-US" sz="900" dirty="0"/>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2"/>
            </p:custDataLst>
          </p:nvPr>
        </p:nvSpPr>
        <p:spPr>
          <a:xfrm>
            <a:off x="1214438" y="1633485"/>
            <a:ext cx="8804910" cy="429578"/>
          </a:xfrm>
          <a:prstGeom prst="rect">
            <a:avLst/>
          </a:prstGeom>
          <a:gradFill>
            <a:gsLst>
              <a:gs pos="26000">
                <a:srgbClr val="F7E8D3"/>
              </a:gs>
              <a:gs pos="100000">
                <a:schemeClr val="bg1"/>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00"/>
          </a:p>
        </p:txBody>
      </p:sp>
      <p:pic>
        <p:nvPicPr>
          <p:cNvPr id="3074" name="图片 2" descr="剪影蓝 低版本"/>
          <p:cNvPicPr>
            <a:picLocks noChangeAspect="1"/>
          </p:cNvPicPr>
          <p:nvPr/>
        </p:nvPicPr>
        <p:blipFill>
          <a:blip r:embed="rId10"/>
          <a:srcRect l="-8"/>
          <a:stretch>
            <a:fillRect/>
          </a:stretch>
        </p:blipFill>
        <p:spPr>
          <a:xfrm>
            <a:off x="0" y="8068575"/>
            <a:ext cx="18288000" cy="3657600"/>
          </a:xfrm>
          <a:prstGeom prst="rect">
            <a:avLst/>
          </a:prstGeom>
          <a:noFill/>
          <a:ln w="9525">
            <a:noFill/>
          </a:ln>
        </p:spPr>
      </p:pic>
      <p:sp>
        <p:nvSpPr>
          <p:cNvPr id="3" name="矩形 2"/>
          <p:cNvSpPr/>
          <p:nvPr>
            <p:custDataLst>
              <p:tags r:id="rId3"/>
            </p:custDataLst>
          </p:nvPr>
        </p:nvSpPr>
        <p:spPr>
          <a:xfrm>
            <a:off x="0" y="900"/>
            <a:ext cx="18288000" cy="1260158"/>
          </a:xfrm>
          <a:prstGeom prst="rect">
            <a:avLst/>
          </a:prstGeom>
          <a:gradFill>
            <a:gsLst>
              <a:gs pos="0">
                <a:schemeClr val="bg1"/>
              </a:gs>
              <a:gs pos="50000">
                <a:srgbClr val="5399D4"/>
              </a:gs>
              <a:gs pos="100000">
                <a:srgbClr val="2E3C63"/>
              </a:gs>
            </a:gsLst>
          </a:gradFill>
          <a:effectLst/>
        </p:spPr>
        <p:style>
          <a:lnRef idx="0">
            <a:srgbClr val="FFFFFF"/>
          </a:lnRef>
          <a:fillRef idx="2">
            <a:schemeClr val="accent1"/>
          </a:fillRef>
          <a:effectRef idx="1">
            <a:schemeClr val="accent1"/>
          </a:effectRef>
          <a:fontRef idx="minor">
            <a:schemeClr val="lt1"/>
          </a:fontRef>
        </p:style>
        <p:txBody>
          <a:bodyPr rtlCol="0" anchor="ctr"/>
          <a:lstStyle/>
          <a:p>
            <a:pPr algn="ctr" fontAlgn="base"/>
            <a:endParaRPr lang="zh-CN" altLang="en-US" sz="100" strike="noStrike" noProof="1"/>
          </a:p>
        </p:txBody>
      </p:sp>
      <p:pic>
        <p:nvPicPr>
          <p:cNvPr id="2" name="图片 1" descr="国科大标准Logo横式一（白色）"/>
          <p:cNvPicPr>
            <a:picLocks noChangeAspect="1"/>
          </p:cNvPicPr>
          <p:nvPr/>
        </p:nvPicPr>
        <p:blipFill>
          <a:blip r:embed="rId11"/>
          <a:stretch>
            <a:fillRect/>
          </a:stretch>
        </p:blipFill>
        <p:spPr>
          <a:xfrm>
            <a:off x="14723745" y="281887"/>
            <a:ext cx="3251835" cy="685800"/>
          </a:xfrm>
          <a:prstGeom prst="rect">
            <a:avLst/>
          </a:prstGeom>
        </p:spPr>
      </p:pic>
      <p:sp>
        <p:nvSpPr>
          <p:cNvPr id="9" name="文本框 8"/>
          <p:cNvSpPr txBox="1"/>
          <p:nvPr>
            <p:custDataLst>
              <p:tags r:id="rId4"/>
            </p:custDataLst>
          </p:nvPr>
        </p:nvSpPr>
        <p:spPr>
          <a:xfrm>
            <a:off x="1216660" y="1398905"/>
            <a:ext cx="8802370" cy="670560"/>
          </a:xfrm>
          <a:prstGeom prst="rect">
            <a:avLst/>
          </a:prstGeom>
          <a:noFill/>
        </p:spPr>
        <p:txBody>
          <a:bodyPr wrap="square" rtlCol="0">
            <a:noAutofit/>
          </a:bodyPr>
          <a:lstStyle/>
          <a:p>
            <a:r>
              <a:rPr lang="en-US" altLang="zh-CN" sz="3300" dirty="0">
                <a:solidFill>
                  <a:srgbClr val="2E3C63"/>
                </a:solidFill>
              </a:rPr>
              <a:t>GEVP</a:t>
            </a:r>
            <a:r>
              <a:rPr lang="zh-CN" altLang="en-US" sz="3300" dirty="0">
                <a:solidFill>
                  <a:srgbClr val="2E3C63"/>
                </a:solidFill>
              </a:rPr>
              <a:t> </a:t>
            </a:r>
            <a:r>
              <a:rPr lang="en-US" altLang="zh-CN" sz="3300" dirty="0">
                <a:solidFill>
                  <a:srgbClr val="2E3C63"/>
                </a:solidFill>
              </a:rPr>
              <a:t>&amp;</a:t>
            </a:r>
            <a:r>
              <a:rPr lang="zh-CN" altLang="en-US" sz="3300" dirty="0">
                <a:solidFill>
                  <a:srgbClr val="2E3C63"/>
                </a:solidFill>
              </a:rPr>
              <a:t> </a:t>
            </a:r>
            <a:r>
              <a:rPr lang="en-US" altLang="zh-CN" sz="3300" dirty="0">
                <a:solidFill>
                  <a:srgbClr val="2E3C63"/>
                </a:solidFill>
              </a:rPr>
              <a:t>jackknife</a:t>
            </a:r>
            <a:r>
              <a:rPr lang="zh-CN" altLang="en-US" sz="3300" dirty="0">
                <a:solidFill>
                  <a:srgbClr val="2E3C63"/>
                </a:solidFill>
              </a:rPr>
              <a:t>重采样</a:t>
            </a:r>
          </a:p>
        </p:txBody>
      </p:sp>
      <mc:AlternateContent xmlns:mc="http://schemas.openxmlformats.org/markup-compatibility/2006" xmlns:a14="http://schemas.microsoft.com/office/drawing/2010/main">
        <mc:Choice Requires="a14">
          <p:sp>
            <p:nvSpPr>
              <p:cNvPr id="10" name="文本框 9"/>
              <p:cNvSpPr txBox="1"/>
              <p:nvPr>
                <p:custDataLst>
                  <p:tags r:id="rId5"/>
                </p:custDataLst>
              </p:nvPr>
            </p:nvSpPr>
            <p:spPr>
              <a:xfrm>
                <a:off x="1214438" y="2658693"/>
                <a:ext cx="9660391" cy="6164580"/>
              </a:xfrm>
              <a:prstGeom prst="rect">
                <a:avLst/>
              </a:prstGeom>
              <a:noFill/>
            </p:spPr>
            <p:txBody>
              <a:bodyPr wrap="square" rtlCol="0">
                <a:noAutofit/>
              </a:bodyPr>
              <a:lstStyle/>
              <a:p>
                <a:pPr marL="342900" indent="-342900">
                  <a:lnSpc>
                    <a:spcPct val="110000"/>
                  </a:lnSpc>
                  <a:buFont typeface="Arial" panose="020B0604020202020204" pitchFamily="34" charset="0"/>
                  <a:buChar char="•"/>
                </a:pPr>
                <a:r>
                  <a:rPr lang="en-US" altLang="zh-CN" sz="2400" dirty="0">
                    <a:solidFill>
                      <a:srgbClr val="2E3C63"/>
                    </a:solidFill>
                    <a:latin typeface="仿宋" panose="02010609060101010101" charset="-122"/>
                    <a:ea typeface="仿宋" panose="02010609060101010101" charset="-122"/>
                    <a:cs typeface="仿宋" panose="02010609060101010101" charset="-122"/>
                  </a:rPr>
                  <a:t>GEVP</a:t>
                </a:r>
                <a:r>
                  <a:rPr lang="zh-CN" altLang="en-US" sz="2400" dirty="0">
                    <a:solidFill>
                      <a:srgbClr val="2E3C63"/>
                    </a:solidFill>
                    <a:latin typeface="仿宋" panose="02010609060101010101" charset="-122"/>
                    <a:ea typeface="仿宋" panose="02010609060101010101" charset="-122"/>
                    <a:cs typeface="仿宋" panose="02010609060101010101" charset="-122"/>
                  </a:rPr>
                  <a:t>（广义本征值分解）：</a:t>
                </a:r>
                <a:endParaRPr lang="en-US" altLang="zh-CN" sz="2400" dirty="0">
                  <a:solidFill>
                    <a:srgbClr val="2E3C63"/>
                  </a:solidFill>
                  <a:latin typeface="仿宋" panose="02010609060101010101" charset="-122"/>
                  <a:ea typeface="仿宋" panose="02010609060101010101" charset="-122"/>
                  <a:cs typeface="仿宋" panose="02010609060101010101" charset="-122"/>
                </a:endParaRPr>
              </a:p>
              <a:p>
                <a:pPr marL="914400" lvl="1" indent="-457200">
                  <a:lnSpc>
                    <a:spcPct val="110000"/>
                  </a:lnSpc>
                  <a:buFont typeface="Arial" panose="020B0604020202020204" pitchFamily="34" charset="0"/>
                  <a:buChar char="•"/>
                </a:pPr>
                <a14:m>
                  <m:oMath xmlns:m="http://schemas.openxmlformats.org/officeDocument/2006/math">
                    <m:d>
                      <m:dPr>
                        <m:begChr m:val="["/>
                        <m:endChr m:val="]"/>
                        <m:ctrlPr>
                          <a:rPr lang="en-US" altLang="zh-CN" sz="2400" i="1" dirty="0">
                            <a:solidFill>
                              <a:srgbClr val="2E3C63"/>
                            </a:solidFill>
                            <a:latin typeface="Cambria Math" panose="02040503050406030204" pitchFamily="18" charset="0"/>
                            <a:ea typeface="仿宋" panose="02010609060101010101" charset="-122"/>
                            <a:cs typeface="仿宋" panose="02010609060101010101" charset="-122"/>
                          </a:rPr>
                        </m:ctrlPr>
                      </m:dPr>
                      <m:e>
                        <m:r>
                          <a:rPr lang="en-US" altLang="zh-CN" sz="2400" i="1" dirty="0">
                            <a:solidFill>
                              <a:srgbClr val="2E3C63"/>
                            </a:solidFill>
                            <a:latin typeface="Cambria Math" panose="02040503050406030204" pitchFamily="18" charset="0"/>
                            <a:ea typeface="仿宋" panose="02010609060101010101" charset="-122"/>
                            <a:cs typeface="仿宋" panose="02010609060101010101" charset="-122"/>
                          </a:rPr>
                          <m:t>𝐻</m:t>
                        </m:r>
                        <m:r>
                          <a:rPr lang="en-US" altLang="zh-CN" sz="2400" i="1" dirty="0">
                            <a:solidFill>
                              <a:srgbClr val="2E3C63"/>
                            </a:solidFill>
                            <a:latin typeface="Cambria Math" panose="02040503050406030204" pitchFamily="18" charset="0"/>
                            <a:ea typeface="仿宋" panose="02010609060101010101" charset="-122"/>
                            <a:cs typeface="仿宋" panose="02010609060101010101" charset="-122"/>
                          </a:rPr>
                          <m:t>,</m:t>
                        </m:r>
                        <m:sSup>
                          <m:sSupPr>
                            <m:ctrlPr>
                              <a:rPr lang="en-US" altLang="zh-CN" sz="2400" i="1" dirty="0">
                                <a:solidFill>
                                  <a:srgbClr val="2E3C63"/>
                                </a:solidFill>
                                <a:latin typeface="Cambria Math" panose="02040503050406030204" pitchFamily="18" charset="0"/>
                                <a:ea typeface="仿宋" panose="02010609060101010101" charset="-122"/>
                                <a:cs typeface="仿宋" panose="02010609060101010101" charset="-122"/>
                              </a:rPr>
                            </m:ctrlPr>
                          </m:sSupPr>
                          <m:e>
                            <m:r>
                              <a:rPr lang="en-US" altLang="zh-CN" sz="2400" i="1" dirty="0">
                                <a:solidFill>
                                  <a:srgbClr val="2E3C63"/>
                                </a:solidFill>
                                <a:latin typeface="Cambria Math" panose="02040503050406030204" pitchFamily="18" charset="0"/>
                                <a:ea typeface="仿宋" panose="02010609060101010101" charset="-122"/>
                                <a:cs typeface="仿宋" panose="02010609060101010101" charset="-122"/>
                              </a:rPr>
                              <m:t>𝐿</m:t>
                            </m:r>
                          </m:e>
                          <m:sup>
                            <m:r>
                              <a:rPr lang="en-US" altLang="zh-CN" sz="2400" i="1" dirty="0">
                                <a:solidFill>
                                  <a:srgbClr val="2E3C63"/>
                                </a:solidFill>
                                <a:latin typeface="Cambria Math" panose="02040503050406030204" pitchFamily="18" charset="0"/>
                                <a:ea typeface="仿宋" panose="02010609060101010101" charset="-122"/>
                                <a:cs typeface="仿宋" panose="02010609060101010101" charset="-122"/>
                              </a:rPr>
                              <m:t>2</m:t>
                            </m:r>
                          </m:sup>
                        </m:sSup>
                      </m:e>
                    </m:d>
                    <m:r>
                      <a:rPr lang="en-US" altLang="zh-CN" sz="2400" i="1" dirty="0">
                        <a:solidFill>
                          <a:srgbClr val="2E3C63"/>
                        </a:solidFill>
                        <a:latin typeface="Cambria Math" panose="02040503050406030204" pitchFamily="18" charset="0"/>
                        <a:ea typeface="仿宋" panose="02010609060101010101" charset="-122"/>
                        <a:cs typeface="仿宋" panose="02010609060101010101" charset="-122"/>
                      </a:rPr>
                      <m:t>=0;</m:t>
                    </m:r>
                    <m:d>
                      <m:dPr>
                        <m:begChr m:val="["/>
                        <m:endChr m:val="]"/>
                        <m:ctrlPr>
                          <a:rPr lang="en-US" altLang="zh-CN" sz="2400" i="1" dirty="0">
                            <a:solidFill>
                              <a:srgbClr val="2E3C63"/>
                            </a:solidFill>
                            <a:latin typeface="Cambria Math" panose="02040503050406030204" pitchFamily="18" charset="0"/>
                            <a:ea typeface="仿宋" panose="02010609060101010101" charset="-122"/>
                            <a:cs typeface="仿宋" panose="02010609060101010101" charset="-122"/>
                          </a:rPr>
                        </m:ctrlPr>
                      </m:dPr>
                      <m:e>
                        <m:r>
                          <a:rPr lang="en-US" altLang="zh-CN" sz="2400" i="1" dirty="0">
                            <a:solidFill>
                              <a:srgbClr val="2E3C63"/>
                            </a:solidFill>
                            <a:latin typeface="Cambria Math" panose="02040503050406030204" pitchFamily="18" charset="0"/>
                            <a:ea typeface="仿宋" panose="02010609060101010101" charset="-122"/>
                            <a:cs typeface="仿宋" panose="02010609060101010101" charset="-122"/>
                          </a:rPr>
                          <m:t>𝐻</m:t>
                        </m:r>
                        <m:r>
                          <a:rPr lang="en-US" altLang="zh-CN" sz="2400" i="1" dirty="0">
                            <a:solidFill>
                              <a:srgbClr val="2E3C63"/>
                            </a:solidFill>
                            <a:latin typeface="Cambria Math" panose="02040503050406030204" pitchFamily="18" charset="0"/>
                            <a:ea typeface="仿宋" panose="02010609060101010101" charset="-122"/>
                            <a:cs typeface="仿宋" panose="02010609060101010101" charset="-122"/>
                          </a:rPr>
                          <m:t>,</m:t>
                        </m:r>
                        <m:sSub>
                          <m:sSubPr>
                            <m:ctrlPr>
                              <a:rPr lang="en-US" altLang="zh-CN" sz="2400" i="1" dirty="0" err="1">
                                <a:solidFill>
                                  <a:srgbClr val="2E3C63"/>
                                </a:solidFill>
                                <a:latin typeface="Cambria Math" panose="02040503050406030204" pitchFamily="18" charset="0"/>
                                <a:ea typeface="仿宋" panose="02010609060101010101" charset="-122"/>
                                <a:cs typeface="仿宋" panose="02010609060101010101" charset="-122"/>
                              </a:rPr>
                            </m:ctrlPr>
                          </m:sSubPr>
                          <m:e>
                            <m:r>
                              <a:rPr lang="en-US" altLang="zh-CN" sz="2400" i="1" dirty="0" err="1">
                                <a:solidFill>
                                  <a:srgbClr val="2E3C63"/>
                                </a:solidFill>
                                <a:latin typeface="Cambria Math" panose="02040503050406030204" pitchFamily="18" charset="0"/>
                                <a:ea typeface="仿宋" panose="02010609060101010101" charset="-122"/>
                                <a:cs typeface="仿宋" panose="02010609060101010101" charset="-122"/>
                              </a:rPr>
                              <m:t>𝐿</m:t>
                            </m:r>
                          </m:e>
                          <m:sub>
                            <m:r>
                              <a:rPr lang="en-US" altLang="zh-CN" sz="2400" i="1" dirty="0" err="1">
                                <a:solidFill>
                                  <a:srgbClr val="2E3C63"/>
                                </a:solidFill>
                                <a:latin typeface="Cambria Math" panose="02040503050406030204" pitchFamily="18" charset="0"/>
                                <a:ea typeface="仿宋" panose="02010609060101010101" charset="-122"/>
                                <a:cs typeface="仿宋" panose="02010609060101010101" charset="-122"/>
                              </a:rPr>
                              <m:t>𝑧</m:t>
                            </m:r>
                          </m:sub>
                        </m:sSub>
                      </m:e>
                    </m:d>
                    <m:r>
                      <a:rPr lang="en-US" altLang="zh-CN" sz="2400" i="1" dirty="0">
                        <a:solidFill>
                          <a:srgbClr val="2E3C63"/>
                        </a:solidFill>
                        <a:latin typeface="Cambria Math" panose="02040503050406030204" pitchFamily="18" charset="0"/>
                        <a:ea typeface="仿宋" panose="02010609060101010101" charset="-122"/>
                        <a:cs typeface="仿宋" panose="02010609060101010101" charset="-122"/>
                      </a:rPr>
                      <m:t>=0 </m:t>
                    </m:r>
                  </m:oMath>
                </a14:m>
                <a:endParaRPr lang="en-US" altLang="zh-CN" sz="2400" i="1" dirty="0">
                  <a:solidFill>
                    <a:srgbClr val="2E3C63"/>
                  </a:solidFill>
                  <a:latin typeface="Cambria Math" panose="02040503050406030204" pitchFamily="18" charset="0"/>
                  <a:ea typeface="仿宋" panose="02010609060101010101" charset="-122"/>
                  <a:cs typeface="仿宋" panose="02010609060101010101" charset="-122"/>
                </a:endParaRPr>
              </a:p>
              <a:p>
                <a:pPr marL="914400" lvl="1" indent="-457200">
                  <a:lnSpc>
                    <a:spcPct val="110000"/>
                  </a:lnSpc>
                  <a:buFont typeface="Arial" panose="020B0604020202020204" pitchFamily="34" charset="0"/>
                  <a:buChar char="•"/>
                </a:pPr>
                <a:r>
                  <a:rPr lang="en-US" altLang="zh-CN" sz="2400" dirty="0">
                    <a:solidFill>
                      <a:srgbClr val="2E3C63"/>
                    </a:solidFill>
                    <a:latin typeface="Cambria Math" panose="02040503050406030204" pitchFamily="18" charset="0"/>
                    <a:ea typeface="仿宋" panose="02010609060101010101" charset="-122"/>
                    <a:cs typeface="仿宋" panose="02010609060101010101" charset="-122"/>
                  </a:rPr>
                  <a:t>H </a:t>
                </a:r>
                <a:r>
                  <a:rPr lang="zh-CN" altLang="en-US" sz="2400" dirty="0">
                    <a:solidFill>
                      <a:srgbClr val="2E3C63"/>
                    </a:solidFill>
                    <a:latin typeface="Cambria Math" panose="02040503050406030204" pitchFamily="18" charset="0"/>
                    <a:ea typeface="仿宋" panose="02010609060101010101" charset="-122"/>
                    <a:cs typeface="仿宋" panose="02010609060101010101" charset="-122"/>
                  </a:rPr>
                  <a:t>本征态为上述五个算符的线形组合（忽略更高激发态的贡献）</a:t>
                </a:r>
                <a:br>
                  <a:rPr lang="en-US" altLang="zh-CN" sz="2400" dirty="0">
                    <a:solidFill>
                      <a:srgbClr val="2E3C63"/>
                    </a:solidFill>
                    <a:latin typeface="Cambria Math" panose="02040503050406030204" pitchFamily="18" charset="0"/>
                    <a:ea typeface="仿宋" panose="02010609060101010101" charset="-122"/>
                    <a:cs typeface="仿宋" panose="02010609060101010101" charset="-122"/>
                  </a:rPr>
                </a:br>
                <a:br>
                  <a:rPr lang="en-US" altLang="zh-CN" sz="2400" dirty="0">
                    <a:solidFill>
                      <a:srgbClr val="2E3C63"/>
                    </a:solidFill>
                    <a:latin typeface="Cambria Math" panose="02040503050406030204" pitchFamily="18" charset="0"/>
                    <a:ea typeface="仿宋" panose="02010609060101010101" charset="-122"/>
                    <a:cs typeface="仿宋" panose="02010609060101010101" charset="-122"/>
                  </a:rPr>
                </a:br>
                <a:endParaRPr lang="en-US" altLang="zh-CN" sz="2400" dirty="0">
                  <a:solidFill>
                    <a:srgbClr val="2E3C63"/>
                  </a:solidFill>
                  <a:latin typeface="仿宋" panose="02010609060101010101" charset="-122"/>
                  <a:ea typeface="仿宋" panose="02010609060101010101" charset="-122"/>
                  <a:cs typeface="仿宋" panose="02010609060101010101" charset="-122"/>
                </a:endParaRPr>
              </a:p>
              <a:p>
                <a:pPr marL="342900" indent="-342900">
                  <a:lnSpc>
                    <a:spcPct val="110000"/>
                  </a:lnSpc>
                  <a:buFont typeface="Arial" panose="020B0604020202020204" pitchFamily="34" charset="0"/>
                  <a:buChar char="•"/>
                </a:pPr>
                <a:r>
                  <a:rPr lang="en-US" altLang="zh-CN" sz="2400" dirty="0">
                    <a:solidFill>
                      <a:srgbClr val="2E3C63"/>
                    </a:solidFill>
                    <a:latin typeface="仿宋" panose="02010609060101010101" charset="-122"/>
                    <a:ea typeface="仿宋" panose="02010609060101010101" charset="-122"/>
                    <a:cs typeface="仿宋" panose="02010609060101010101" charset="-122"/>
                  </a:rPr>
                  <a:t>Jackknife</a:t>
                </a:r>
                <a:r>
                  <a:rPr lang="zh-CN" altLang="en-US" sz="2400" dirty="0">
                    <a:solidFill>
                      <a:srgbClr val="2E3C63"/>
                    </a:solidFill>
                    <a:latin typeface="仿宋" panose="02010609060101010101" charset="-122"/>
                    <a:ea typeface="仿宋" panose="02010609060101010101" charset="-122"/>
                    <a:cs typeface="仿宋" panose="02010609060101010101" charset="-122"/>
                  </a:rPr>
                  <a:t>重采样</a:t>
                </a:r>
                <a:endParaRPr lang="en-US" altLang="zh-CN" sz="2400" dirty="0">
                  <a:solidFill>
                    <a:srgbClr val="2E3C63"/>
                  </a:solidFill>
                  <a:latin typeface="仿宋" panose="02010609060101010101" charset="-122"/>
                  <a:ea typeface="仿宋" panose="02010609060101010101" charset="-122"/>
                  <a:cs typeface="仿宋" panose="02010609060101010101" charset="-122"/>
                </a:endParaRPr>
              </a:p>
              <a:p>
                <a:pPr marL="800100" lvl="1" indent="-342900">
                  <a:lnSpc>
                    <a:spcPct val="110000"/>
                  </a:lnSpc>
                  <a:buFont typeface="Arial" panose="020B0604020202020204" pitchFamily="34" charset="0"/>
                  <a:buChar char="•"/>
                </a:pPr>
                <a:r>
                  <a:rPr lang="zh-CN" altLang="en-US" sz="2400" dirty="0">
                    <a:solidFill>
                      <a:srgbClr val="2E3C63"/>
                    </a:solidFill>
                    <a:latin typeface="仿宋" panose="02010609060101010101" charset="-122"/>
                    <a:ea typeface="仿宋" panose="02010609060101010101" charset="-122"/>
                    <a:cs typeface="仿宋" panose="02010609060101010101" charset="-122"/>
                  </a:rPr>
                  <a:t>基本思想：移除一个点看影响</a:t>
                </a:r>
              </a:p>
              <a:p>
                <a:pPr marL="800100" lvl="1" indent="-342900">
                  <a:lnSpc>
                    <a:spcPct val="110000"/>
                  </a:lnSpc>
                  <a:buFont typeface="Arial" panose="020B0604020202020204" pitchFamily="34" charset="0"/>
                  <a:buChar char="•"/>
                </a:pPr>
                <a:r>
                  <a:rPr lang="zh-CN" altLang="en-US" sz="2400" dirty="0">
                    <a:solidFill>
                      <a:srgbClr val="2E3C63"/>
                    </a:solidFill>
                    <a:latin typeface="仿宋" panose="02010609060101010101" charset="-122"/>
                    <a:ea typeface="仿宋" panose="02010609060101010101" charset="-122"/>
                    <a:cs typeface="仿宋" panose="02010609060101010101" charset="-122"/>
                  </a:rPr>
                  <a:t>核心操作：每次移除一个数据点</a:t>
                </a:r>
              </a:p>
              <a:p>
                <a:pPr marL="800100" lvl="1" indent="-342900">
                  <a:lnSpc>
                    <a:spcPct val="110000"/>
                  </a:lnSpc>
                  <a:buFont typeface="Arial" panose="020B0604020202020204" pitchFamily="34" charset="0"/>
                  <a:buChar char="•"/>
                </a:pPr>
                <a:r>
                  <a:rPr lang="zh-CN" altLang="en-US" sz="2400" dirty="0">
                    <a:solidFill>
                      <a:srgbClr val="2E3C63"/>
                    </a:solidFill>
                    <a:latin typeface="仿宋" panose="02010609060101010101" charset="-122"/>
                    <a:ea typeface="仿宋" panose="02010609060101010101" charset="-122"/>
                    <a:cs typeface="仿宋" panose="02010609060101010101" charset="-122"/>
                  </a:rPr>
                  <a:t>关键特点：移除一个点​，每次只用</a:t>
                </a:r>
                <a:r>
                  <a:rPr lang="en-US" altLang="zh-CN" sz="2400" dirty="0">
                    <a:solidFill>
                      <a:srgbClr val="2E3C63"/>
                    </a:solidFill>
                    <a:latin typeface="仿宋" panose="02010609060101010101" charset="-122"/>
                    <a:ea typeface="仿宋" panose="02010609060101010101" charset="-122"/>
                    <a:cs typeface="仿宋" panose="02010609060101010101" charset="-122"/>
                  </a:rPr>
                  <a:t>n-1</a:t>
                </a:r>
                <a:r>
                  <a:rPr lang="zh-CN" altLang="en-US" sz="2400" dirty="0">
                    <a:solidFill>
                      <a:srgbClr val="2E3C63"/>
                    </a:solidFill>
                    <a:latin typeface="仿宋" panose="02010609060101010101" charset="-122"/>
                    <a:ea typeface="仿宋" panose="02010609060101010101" charset="-122"/>
                    <a:cs typeface="仿宋" panose="02010609060101010101" charset="-122"/>
                  </a:rPr>
                  <a:t>个点 ，计算量小​。并且只需</a:t>
                </a:r>
                <a:r>
                  <a:rPr lang="en-US" altLang="zh-CN" sz="2400" dirty="0">
                    <a:solidFill>
                      <a:srgbClr val="2E3C63"/>
                    </a:solidFill>
                    <a:latin typeface="仿宋" panose="02010609060101010101" charset="-122"/>
                    <a:ea typeface="仿宋" panose="02010609060101010101" charset="-122"/>
                    <a:cs typeface="仿宋" panose="02010609060101010101" charset="-122"/>
                  </a:rPr>
                  <a:t>n</a:t>
                </a:r>
                <a:r>
                  <a:rPr lang="zh-CN" altLang="en-US" sz="2400" dirty="0">
                    <a:solidFill>
                      <a:srgbClr val="2E3C63"/>
                    </a:solidFill>
                    <a:latin typeface="仿宋" panose="02010609060101010101" charset="-122"/>
                    <a:ea typeface="仿宋" panose="02010609060101010101" charset="-122"/>
                    <a:cs typeface="仿宋" panose="02010609060101010101" charset="-122"/>
                  </a:rPr>
                  <a:t>次计算。可以显示哪些点对结果影响大</a:t>
                </a:r>
              </a:p>
              <a:p>
                <a:pPr marL="800100" lvl="1" indent="-342900">
                  <a:lnSpc>
                    <a:spcPct val="110000"/>
                  </a:lnSpc>
                  <a:buFont typeface="Arial" panose="020B0604020202020204" pitchFamily="34" charset="0"/>
                  <a:buChar char="•"/>
                </a:pPr>
                <a:endParaRPr lang="en-US" altLang="zh-CN" sz="2400" dirty="0">
                  <a:solidFill>
                    <a:srgbClr val="2E3C63"/>
                  </a:solidFill>
                  <a:latin typeface="仿宋" panose="02010609060101010101" charset="-122"/>
                  <a:ea typeface="仿宋" panose="02010609060101010101" charset="-122"/>
                  <a:cs typeface="仿宋" panose="02010609060101010101" charset="-122"/>
                </a:endParaRPr>
              </a:p>
              <a:p>
                <a:pPr marL="914400" lvl="1" indent="-457200">
                  <a:lnSpc>
                    <a:spcPct val="110000"/>
                  </a:lnSpc>
                  <a:buFont typeface="Arial" panose="020B0604020202020204" pitchFamily="34" charset="0"/>
                  <a:buChar char="•"/>
                </a:pPr>
                <a:endParaRPr lang="en-US" altLang="zh-CN" sz="2400" dirty="0">
                  <a:solidFill>
                    <a:srgbClr val="2E3C63"/>
                  </a:solidFill>
                  <a:latin typeface="Cambria Math" panose="02040503050406030204" pitchFamily="18" charset="0"/>
                  <a:ea typeface="仿宋" panose="02010609060101010101" charset="-122"/>
                  <a:cs typeface="仿宋" panose="02010609060101010101" charset="-122"/>
                </a:endParaRPr>
              </a:p>
              <a:p>
                <a:pPr marL="914400" lvl="1" indent="-457200">
                  <a:lnSpc>
                    <a:spcPct val="110000"/>
                  </a:lnSpc>
                  <a:buFont typeface="Arial" panose="020B0604020202020204" pitchFamily="34" charset="0"/>
                  <a:buChar char="•"/>
                </a:pPr>
                <a:endParaRPr lang="en-US" altLang="zh-CN" sz="2400" dirty="0">
                  <a:solidFill>
                    <a:srgbClr val="2E3C63"/>
                  </a:solidFill>
                  <a:latin typeface="Cambria Math" panose="02040503050406030204" pitchFamily="18" charset="0"/>
                  <a:ea typeface="仿宋" panose="02010609060101010101" charset="-122"/>
                  <a:cs typeface="仿宋" panose="02010609060101010101" charset="-122"/>
                </a:endParaRPr>
              </a:p>
            </p:txBody>
          </p:sp>
        </mc:Choice>
        <mc:Fallback xmlns="">
          <p:sp>
            <p:nvSpPr>
              <p:cNvPr id="10" name="文本框 9"/>
              <p:cNvSpPr txBox="1">
                <a:spLocks noRot="1" noChangeAspect="1" noMove="1" noResize="1" noEditPoints="1" noAdjustHandles="1" noChangeArrowheads="1" noChangeShapeType="1" noTextEdit="1"/>
              </p:cNvSpPr>
              <p:nvPr>
                <p:custDataLst>
                  <p:tags r:id="rId12"/>
                </p:custDataLst>
              </p:nvPr>
            </p:nvSpPr>
            <p:spPr>
              <a:xfrm>
                <a:off x="1214438" y="2658693"/>
                <a:ext cx="9660391" cy="6164580"/>
              </a:xfrm>
              <a:prstGeom prst="rect">
                <a:avLst/>
              </a:prstGeom>
              <a:blipFill>
                <a:blip r:embed="rId13"/>
                <a:stretch>
                  <a:fillRect l="-787" t="-1029" r="-394"/>
                </a:stretch>
              </a:blipFill>
            </p:spPr>
            <p:txBody>
              <a:bodyPr/>
              <a:lstStyle/>
              <a:p>
                <a:r>
                  <a:rPr lang="zh-CN" altLang="en-US">
                    <a:noFill/>
                  </a:rPr>
                  <a:t> </a:t>
                </a:r>
              </a:p>
            </p:txBody>
          </p:sp>
        </mc:Fallback>
      </mc:AlternateContent>
      <p:sp>
        <p:nvSpPr>
          <p:cNvPr id="3078" name="文本框 3"/>
          <p:cNvSpPr txBox="1"/>
          <p:nvPr>
            <p:custDataLst>
              <p:tags r:id="rId6"/>
            </p:custDataLst>
          </p:nvPr>
        </p:nvSpPr>
        <p:spPr>
          <a:xfrm>
            <a:off x="67945" y="-70855"/>
            <a:ext cx="1276350" cy="1379220"/>
          </a:xfrm>
          <a:prstGeom prst="rect">
            <a:avLst/>
          </a:prstGeom>
          <a:noFill/>
          <a:ln w="12700" cmpd="sng">
            <a:noFill/>
            <a:prstDash val="solid"/>
          </a:ln>
          <a:effectLst>
            <a:outerShdw dist="63500" dir="2700000" algn="tl" rotWithShape="0">
              <a:schemeClr val="bg1">
                <a:alpha val="100000"/>
              </a:schemeClr>
            </a:outerShdw>
          </a:effectLst>
        </p:spPr>
        <p:txBody>
          <a:bodyPr wrap="square" anchor="t" anchorCtr="0"/>
          <a:lstStyle/>
          <a:p>
            <a:pPr>
              <a:lnSpc>
                <a:spcPct val="130000"/>
              </a:lnSpc>
            </a:pPr>
            <a:r>
              <a:rPr lang="en-US" altLang="zh-CN" sz="6000" i="1" dirty="0">
                <a:ln w="19050">
                  <a:noFill/>
                </a:ln>
                <a:gradFill>
                  <a:gsLst>
                    <a:gs pos="39000">
                      <a:srgbClr val="5399D4"/>
                    </a:gs>
                    <a:gs pos="100000">
                      <a:schemeClr val="bg1"/>
                    </a:gs>
                  </a:gsLst>
                  <a:lin ang="5400000" scaled="0"/>
                </a:gradFill>
                <a:latin typeface="Bauhaus 93" panose="04030905020B02020C02" charset="0"/>
                <a:ea typeface="造字工房朗倩（非商用）常规体" charset="-122"/>
                <a:cs typeface="Bauhaus 93" panose="04030905020B02020C02" charset="0"/>
              </a:rPr>
              <a:t>02</a:t>
            </a:r>
          </a:p>
        </p:txBody>
      </p:sp>
      <p:sp>
        <p:nvSpPr>
          <p:cNvPr id="4" name="文本框 3"/>
          <p:cNvSpPr txBox="1"/>
          <p:nvPr>
            <p:custDataLst>
              <p:tags r:id="rId7"/>
            </p:custDataLst>
          </p:nvPr>
        </p:nvSpPr>
        <p:spPr>
          <a:xfrm>
            <a:off x="1216343" y="258075"/>
            <a:ext cx="12663488" cy="806768"/>
          </a:xfrm>
          <a:prstGeom prst="rect">
            <a:avLst/>
          </a:prstGeom>
          <a:noFill/>
        </p:spPr>
        <p:txBody>
          <a:bodyPr wrap="square" rtlCol="0">
            <a:noAutofit/>
          </a:bodyPr>
          <a:lstStyle/>
          <a:p>
            <a:r>
              <a:rPr lang="zh-CN" altLang="en-US" sz="4200" b="1" dirty="0">
                <a:solidFill>
                  <a:srgbClr val="2E3C63"/>
                </a:solidFill>
              </a:rPr>
              <a:t>计算能级</a:t>
            </a:r>
            <a:r>
              <a:rPr lang="en-US" altLang="zh-CN" sz="4200" b="1" dirty="0">
                <a:solidFill>
                  <a:srgbClr val="2E3C63"/>
                </a:solidFill>
              </a:rPr>
              <a:t>&amp;</a:t>
            </a:r>
            <a:r>
              <a:rPr lang="zh-CN" altLang="en-US" sz="4200" b="1" dirty="0">
                <a:solidFill>
                  <a:srgbClr val="2E3C63"/>
                </a:solidFill>
              </a:rPr>
              <a:t>误差分析</a:t>
            </a:r>
            <a:endParaRPr lang="zh-CN" altLang="en-US" sz="4200" dirty="0">
              <a:solidFill>
                <a:srgbClr val="2E3C63"/>
              </a:solidFill>
            </a:endParaRPr>
          </a:p>
          <a:p>
            <a:endParaRPr lang="zh-CN" altLang="en-US" sz="4200" dirty="0">
              <a:solidFill>
                <a:srgbClr val="2E3C63"/>
              </a:solidFill>
            </a:endParaRPr>
          </a:p>
        </p:txBody>
      </p:sp>
      <p:grpSp>
        <p:nvGrpSpPr>
          <p:cNvPr id="31" name="组合 30">
            <a:extLst>
              <a:ext uri="{FF2B5EF4-FFF2-40B4-BE49-F238E27FC236}">
                <a16:creationId xmlns:a16="http://schemas.microsoft.com/office/drawing/2014/main" id="{975F95B4-2234-A3ED-C005-45CBA6ED0837}"/>
              </a:ext>
            </a:extLst>
          </p:cNvPr>
          <p:cNvGrpSpPr/>
          <p:nvPr/>
        </p:nvGrpSpPr>
        <p:grpSpPr>
          <a:xfrm>
            <a:off x="12262757" y="2449286"/>
            <a:ext cx="2792184" cy="1758043"/>
            <a:chOff x="12262757" y="2449286"/>
            <a:chExt cx="2792184" cy="1758043"/>
          </a:xfrm>
        </p:grpSpPr>
        <p:cxnSp>
          <p:nvCxnSpPr>
            <p:cNvPr id="6" name="直线箭头连接符 5">
              <a:extLst>
                <a:ext uri="{FF2B5EF4-FFF2-40B4-BE49-F238E27FC236}">
                  <a16:creationId xmlns:a16="http://schemas.microsoft.com/office/drawing/2014/main" id="{B42F5C48-1D86-4CE2-82F5-93AE020BA6F7}"/>
                </a:ext>
              </a:extLst>
            </p:cNvPr>
            <p:cNvCxnSpPr>
              <a:cxnSpLocks/>
            </p:cNvCxnSpPr>
            <p:nvPr/>
          </p:nvCxnSpPr>
          <p:spPr>
            <a:xfrm flipH="1">
              <a:off x="12801600" y="3461657"/>
              <a:ext cx="636814" cy="538843"/>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线箭头连接符 16">
              <a:extLst>
                <a:ext uri="{FF2B5EF4-FFF2-40B4-BE49-F238E27FC236}">
                  <a16:creationId xmlns:a16="http://schemas.microsoft.com/office/drawing/2014/main" id="{751A134E-8EF7-7E6D-E432-DC7821874A91}"/>
                </a:ext>
              </a:extLst>
            </p:cNvPr>
            <p:cNvCxnSpPr/>
            <p:nvPr/>
          </p:nvCxnSpPr>
          <p:spPr>
            <a:xfrm flipV="1">
              <a:off x="13438414" y="2449286"/>
              <a:ext cx="0" cy="1012371"/>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线箭头连接符 18">
              <a:extLst>
                <a:ext uri="{FF2B5EF4-FFF2-40B4-BE49-F238E27FC236}">
                  <a16:creationId xmlns:a16="http://schemas.microsoft.com/office/drawing/2014/main" id="{B4527B35-AEB1-2C5B-6864-415929AF641F}"/>
                </a:ext>
              </a:extLst>
            </p:cNvPr>
            <p:cNvCxnSpPr/>
            <p:nvPr/>
          </p:nvCxnSpPr>
          <p:spPr>
            <a:xfrm>
              <a:off x="13438414" y="3461657"/>
              <a:ext cx="1567543"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线箭头连接符 20">
              <a:extLst>
                <a:ext uri="{FF2B5EF4-FFF2-40B4-BE49-F238E27FC236}">
                  <a16:creationId xmlns:a16="http://schemas.microsoft.com/office/drawing/2014/main" id="{B3E6BCBF-35CC-FE4B-8F57-F421BDC15837}"/>
                </a:ext>
              </a:extLst>
            </p:cNvPr>
            <p:cNvCxnSpPr/>
            <p:nvPr/>
          </p:nvCxnSpPr>
          <p:spPr>
            <a:xfrm flipV="1">
              <a:off x="13438414" y="2449286"/>
              <a:ext cx="832757" cy="10123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直线箭头连接符 21">
              <a:extLst>
                <a:ext uri="{FF2B5EF4-FFF2-40B4-BE49-F238E27FC236}">
                  <a16:creationId xmlns:a16="http://schemas.microsoft.com/office/drawing/2014/main" id="{ADCBE897-35CD-10E1-CEEE-1117F4920916}"/>
                </a:ext>
              </a:extLst>
            </p:cNvPr>
            <p:cNvCxnSpPr>
              <a:cxnSpLocks/>
            </p:cNvCxnSpPr>
            <p:nvPr/>
          </p:nvCxnSpPr>
          <p:spPr>
            <a:xfrm flipH="1" flipV="1">
              <a:off x="12262757" y="2600109"/>
              <a:ext cx="1175657" cy="835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直线箭头连接符 24">
              <a:extLst>
                <a:ext uri="{FF2B5EF4-FFF2-40B4-BE49-F238E27FC236}">
                  <a16:creationId xmlns:a16="http://schemas.microsoft.com/office/drawing/2014/main" id="{A46236DF-AB25-74DE-A04E-86B5B72816AC}"/>
                </a:ext>
              </a:extLst>
            </p:cNvPr>
            <p:cNvCxnSpPr>
              <a:cxnSpLocks/>
            </p:cNvCxnSpPr>
            <p:nvPr/>
          </p:nvCxnSpPr>
          <p:spPr>
            <a:xfrm>
              <a:off x="13438414" y="3461657"/>
              <a:ext cx="832757" cy="5810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直线箭头连接符 26">
              <a:extLst>
                <a:ext uri="{FF2B5EF4-FFF2-40B4-BE49-F238E27FC236}">
                  <a16:creationId xmlns:a16="http://schemas.microsoft.com/office/drawing/2014/main" id="{F971CB1A-E3AA-0C4F-5E38-DCB94160B04D}"/>
                </a:ext>
              </a:extLst>
            </p:cNvPr>
            <p:cNvCxnSpPr>
              <a:cxnSpLocks/>
            </p:cNvCxnSpPr>
            <p:nvPr/>
          </p:nvCxnSpPr>
          <p:spPr>
            <a:xfrm flipH="1">
              <a:off x="13237029" y="3461657"/>
              <a:ext cx="201385" cy="745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直线箭头连接符 28">
              <a:extLst>
                <a:ext uri="{FF2B5EF4-FFF2-40B4-BE49-F238E27FC236}">
                  <a16:creationId xmlns:a16="http://schemas.microsoft.com/office/drawing/2014/main" id="{0F5A0A45-542F-24C2-3FB5-E9380E3E4F37}"/>
                </a:ext>
              </a:extLst>
            </p:cNvPr>
            <p:cNvCxnSpPr>
              <a:cxnSpLocks/>
            </p:cNvCxnSpPr>
            <p:nvPr/>
          </p:nvCxnSpPr>
          <p:spPr>
            <a:xfrm flipV="1">
              <a:off x="13438413" y="2468836"/>
              <a:ext cx="1616528" cy="10139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32" name="图片 31">
            <a:extLst>
              <a:ext uri="{FF2B5EF4-FFF2-40B4-BE49-F238E27FC236}">
                <a16:creationId xmlns:a16="http://schemas.microsoft.com/office/drawing/2014/main" id="{03656D70-8EEB-5600-75D1-1D48A6249091}"/>
              </a:ext>
            </a:extLst>
          </p:cNvPr>
          <p:cNvPicPr>
            <a:picLocks noChangeAspect="1"/>
          </p:cNvPicPr>
          <p:nvPr/>
        </p:nvPicPr>
        <p:blipFill>
          <a:blip r:embed="rId14"/>
          <a:stretch>
            <a:fillRect/>
          </a:stretch>
        </p:blipFill>
        <p:spPr>
          <a:xfrm>
            <a:off x="11016092" y="4669293"/>
            <a:ext cx="5677399" cy="4003294"/>
          </a:xfrm>
          <a:prstGeom prst="rect">
            <a:avLst/>
          </a:prstGeom>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A6E72-DB96-697B-B237-12414476EA5F}"/>
            </a:ext>
          </a:extLst>
        </p:cNvPr>
        <p:cNvGrpSpPr/>
        <p:nvPr/>
      </p:nvGrpSpPr>
      <p:grpSpPr>
        <a:xfrm>
          <a:off x="0" y="0"/>
          <a:ext cx="0" cy="0"/>
          <a:chOff x="0" y="0"/>
          <a:chExt cx="0" cy="0"/>
        </a:xfrm>
      </p:grpSpPr>
      <p:sp>
        <p:nvSpPr>
          <p:cNvPr id="8" name="矩形 7">
            <a:extLst>
              <a:ext uri="{FF2B5EF4-FFF2-40B4-BE49-F238E27FC236}">
                <a16:creationId xmlns:a16="http://schemas.microsoft.com/office/drawing/2014/main" id="{DE46CE9B-2910-5C5C-9D3E-F39DFD5FB83A}"/>
              </a:ext>
            </a:extLst>
          </p:cNvPr>
          <p:cNvSpPr/>
          <p:nvPr>
            <p:custDataLst>
              <p:tags r:id="rId2"/>
            </p:custDataLst>
          </p:nvPr>
        </p:nvSpPr>
        <p:spPr>
          <a:xfrm>
            <a:off x="1214438" y="1633485"/>
            <a:ext cx="8804910" cy="429578"/>
          </a:xfrm>
          <a:prstGeom prst="rect">
            <a:avLst/>
          </a:prstGeom>
          <a:gradFill>
            <a:gsLst>
              <a:gs pos="26000">
                <a:srgbClr val="F7E8D3"/>
              </a:gs>
              <a:gs pos="100000">
                <a:schemeClr val="bg1"/>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00"/>
          </a:p>
        </p:txBody>
      </p:sp>
      <p:pic>
        <p:nvPicPr>
          <p:cNvPr id="3074" name="图片 2" descr="剪影蓝 低版本">
            <a:extLst>
              <a:ext uri="{FF2B5EF4-FFF2-40B4-BE49-F238E27FC236}">
                <a16:creationId xmlns:a16="http://schemas.microsoft.com/office/drawing/2014/main" id="{7A68F96B-E6C0-56D9-65E2-2F5C9B477852}"/>
              </a:ext>
            </a:extLst>
          </p:cNvPr>
          <p:cNvPicPr>
            <a:picLocks noChangeAspect="1"/>
          </p:cNvPicPr>
          <p:nvPr/>
        </p:nvPicPr>
        <p:blipFill>
          <a:blip r:embed="rId10"/>
          <a:srcRect l="-8"/>
          <a:stretch>
            <a:fillRect/>
          </a:stretch>
        </p:blipFill>
        <p:spPr>
          <a:xfrm>
            <a:off x="0" y="8068575"/>
            <a:ext cx="18288000" cy="3657600"/>
          </a:xfrm>
          <a:prstGeom prst="rect">
            <a:avLst/>
          </a:prstGeom>
          <a:noFill/>
          <a:ln w="9525">
            <a:noFill/>
          </a:ln>
        </p:spPr>
      </p:pic>
      <p:sp>
        <p:nvSpPr>
          <p:cNvPr id="3" name="矩形 2">
            <a:extLst>
              <a:ext uri="{FF2B5EF4-FFF2-40B4-BE49-F238E27FC236}">
                <a16:creationId xmlns:a16="http://schemas.microsoft.com/office/drawing/2014/main" id="{CD5D5BED-E4AF-A91E-4BD0-36F5E82534F5}"/>
              </a:ext>
            </a:extLst>
          </p:cNvPr>
          <p:cNvSpPr/>
          <p:nvPr>
            <p:custDataLst>
              <p:tags r:id="rId3"/>
            </p:custDataLst>
          </p:nvPr>
        </p:nvSpPr>
        <p:spPr>
          <a:xfrm>
            <a:off x="0" y="900"/>
            <a:ext cx="18288000" cy="1260158"/>
          </a:xfrm>
          <a:prstGeom prst="rect">
            <a:avLst/>
          </a:prstGeom>
          <a:gradFill>
            <a:gsLst>
              <a:gs pos="0">
                <a:schemeClr val="bg1"/>
              </a:gs>
              <a:gs pos="50000">
                <a:srgbClr val="5399D4"/>
              </a:gs>
              <a:gs pos="100000">
                <a:srgbClr val="2E3C63"/>
              </a:gs>
            </a:gsLst>
          </a:gradFill>
          <a:effectLst/>
        </p:spPr>
        <p:style>
          <a:lnRef idx="0">
            <a:srgbClr val="FFFFFF"/>
          </a:lnRef>
          <a:fillRef idx="2">
            <a:schemeClr val="accent1"/>
          </a:fillRef>
          <a:effectRef idx="1">
            <a:schemeClr val="accent1"/>
          </a:effectRef>
          <a:fontRef idx="minor">
            <a:schemeClr val="lt1"/>
          </a:fontRef>
        </p:style>
        <p:txBody>
          <a:bodyPr rtlCol="0" anchor="ctr"/>
          <a:lstStyle/>
          <a:p>
            <a:pPr algn="ctr" fontAlgn="base"/>
            <a:endParaRPr lang="zh-CN" altLang="en-US" sz="100" strike="noStrike" noProof="1"/>
          </a:p>
        </p:txBody>
      </p:sp>
      <p:pic>
        <p:nvPicPr>
          <p:cNvPr id="2" name="图片 1" descr="国科大标准Logo横式一（白色）">
            <a:extLst>
              <a:ext uri="{FF2B5EF4-FFF2-40B4-BE49-F238E27FC236}">
                <a16:creationId xmlns:a16="http://schemas.microsoft.com/office/drawing/2014/main" id="{AEDB5CC1-12C7-72E4-6EAC-B7321FDEF516}"/>
              </a:ext>
            </a:extLst>
          </p:cNvPr>
          <p:cNvPicPr>
            <a:picLocks noChangeAspect="1"/>
          </p:cNvPicPr>
          <p:nvPr/>
        </p:nvPicPr>
        <p:blipFill>
          <a:blip r:embed="rId11"/>
          <a:stretch>
            <a:fillRect/>
          </a:stretch>
        </p:blipFill>
        <p:spPr>
          <a:xfrm>
            <a:off x="14723745" y="281887"/>
            <a:ext cx="3251835" cy="685800"/>
          </a:xfrm>
          <a:prstGeom prst="rect">
            <a:avLst/>
          </a:prstGeom>
        </p:spPr>
      </p:pic>
      <p:sp>
        <p:nvSpPr>
          <p:cNvPr id="9" name="文本框 8">
            <a:extLst>
              <a:ext uri="{FF2B5EF4-FFF2-40B4-BE49-F238E27FC236}">
                <a16:creationId xmlns:a16="http://schemas.microsoft.com/office/drawing/2014/main" id="{BA797C62-0D55-3BA0-D2C5-D6516BB4AC5C}"/>
              </a:ext>
            </a:extLst>
          </p:cNvPr>
          <p:cNvSpPr txBox="1"/>
          <p:nvPr>
            <p:custDataLst>
              <p:tags r:id="rId4"/>
            </p:custDataLst>
          </p:nvPr>
        </p:nvSpPr>
        <p:spPr>
          <a:xfrm>
            <a:off x="1216660" y="1398905"/>
            <a:ext cx="8802370" cy="670560"/>
          </a:xfrm>
          <a:prstGeom prst="rect">
            <a:avLst/>
          </a:prstGeom>
          <a:noFill/>
        </p:spPr>
        <p:txBody>
          <a:bodyPr wrap="square" rtlCol="0">
            <a:noAutofit/>
          </a:bodyPr>
          <a:lstStyle/>
          <a:p>
            <a:r>
              <a:rPr lang="en-US" altLang="zh-CN" sz="3600" dirty="0" err="1">
                <a:solidFill>
                  <a:srgbClr val="2E3C63"/>
                </a:solidFill>
                <a:ea typeface="仿宋" panose="02010609060101010101" charset="-122"/>
                <a:cs typeface="仿宋" panose="02010609060101010101" charset="-122"/>
              </a:rPr>
              <a:t>Lüscher</a:t>
            </a:r>
            <a:r>
              <a:rPr lang="zh-CN" altLang="en-US" sz="3300" dirty="0">
                <a:solidFill>
                  <a:srgbClr val="2E3C63"/>
                </a:solidFill>
              </a:rPr>
              <a:t>公式（</a:t>
            </a:r>
            <a:r>
              <a:rPr lang="en-US" altLang="zh-CN" sz="3300" dirty="0">
                <a:solidFill>
                  <a:srgbClr val="2E3C63"/>
                </a:solidFill>
              </a:rPr>
              <a:t>S</a:t>
            </a:r>
            <a:r>
              <a:rPr lang="zh-CN" altLang="en-US" sz="3300" dirty="0">
                <a:solidFill>
                  <a:srgbClr val="2E3C63"/>
                </a:solidFill>
              </a:rPr>
              <a:t>波）</a:t>
            </a:r>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6A02CCF8-0004-7328-8960-4235346654C1}"/>
                  </a:ext>
                </a:extLst>
              </p:cNvPr>
              <p:cNvSpPr txBox="1"/>
              <p:nvPr>
                <p:custDataLst>
                  <p:tags r:id="rId5"/>
                </p:custDataLst>
              </p:nvPr>
            </p:nvSpPr>
            <p:spPr>
              <a:xfrm>
                <a:off x="1214438" y="2658693"/>
                <a:ext cx="9660391" cy="6164580"/>
              </a:xfrm>
              <a:prstGeom prst="rect">
                <a:avLst/>
              </a:prstGeom>
              <a:noFill/>
            </p:spPr>
            <p:txBody>
              <a:bodyPr wrap="square" rtlCol="0">
                <a:noAutofit/>
              </a:bodyPr>
              <a:lstStyle/>
              <a:p>
                <a:pPr marL="342900" indent="-342900">
                  <a:lnSpc>
                    <a:spcPct val="110000"/>
                  </a:lnSpc>
                  <a:buFont typeface="Arial" panose="020B0604020202020204" pitchFamily="34" charset="0"/>
                  <a:buChar char="•"/>
                </a:pPr>
                <a:r>
                  <a:rPr lang="zh-CN" altLang="en-US" sz="2400" dirty="0">
                    <a:solidFill>
                      <a:srgbClr val="2E3C63"/>
                    </a:solidFill>
                    <a:latin typeface="Cambria Math" panose="02040503050406030204" pitchFamily="18" charset="0"/>
                    <a:ea typeface="仿宋" panose="02010609060101010101" charset="-122"/>
                    <a:cs typeface="仿宋" panose="02010609060101010101" charset="-122"/>
                  </a:rPr>
                  <a:t>勾连</a:t>
                </a:r>
                <a:r>
                  <a:rPr lang="en-US" altLang="zh-CN" sz="2400" dirty="0">
                    <a:solidFill>
                      <a:srgbClr val="2E3C63"/>
                    </a:solidFill>
                    <a:latin typeface="Cambria Math" panose="02040503050406030204" pitchFamily="18" charset="0"/>
                    <a:ea typeface="仿宋" panose="02010609060101010101" charset="-122"/>
                    <a:cs typeface="仿宋" panose="02010609060101010101" charset="-122"/>
                  </a:rPr>
                  <a:t>LQCD</a:t>
                </a:r>
                <a:r>
                  <a:rPr lang="zh-CN" altLang="en-US" sz="2400" dirty="0">
                    <a:solidFill>
                      <a:srgbClr val="2E3C63"/>
                    </a:solidFill>
                    <a:latin typeface="Cambria Math" panose="02040503050406030204" pitchFamily="18" charset="0"/>
                    <a:ea typeface="仿宋" panose="02010609060101010101" charset="-122"/>
                    <a:cs typeface="仿宋" panose="02010609060101010101" charset="-122"/>
                  </a:rPr>
                  <a:t>计算的能级与物理世界的散射相移</a:t>
                </a:r>
                <a:endParaRPr lang="en-US" altLang="zh-CN" sz="2400" dirty="0">
                  <a:solidFill>
                    <a:srgbClr val="2E3C63"/>
                  </a:solidFill>
                  <a:latin typeface="Cambria Math" panose="02040503050406030204" pitchFamily="18" charset="0"/>
                  <a:ea typeface="仿宋" panose="02010609060101010101" charset="-122"/>
                  <a:cs typeface="仿宋" panose="02010609060101010101" charset="-122"/>
                </a:endParaRPr>
              </a:p>
              <a:p>
                <a:pPr marL="342900" indent="-342900">
                  <a:lnSpc>
                    <a:spcPct val="110000"/>
                  </a:lnSpc>
                  <a:buFont typeface="Arial" panose="020B0604020202020204" pitchFamily="34" charset="0"/>
                  <a:buChar char="•"/>
                </a:pPr>
                <a14:m>
                  <m:oMath xmlns:m="http://schemas.openxmlformats.org/officeDocument/2006/math">
                    <m:r>
                      <a:rPr lang="en-US" altLang="zh-CN" sz="2400" i="1" dirty="0" smtClean="0">
                        <a:solidFill>
                          <a:srgbClr val="2E3C63"/>
                        </a:solidFill>
                        <a:latin typeface="Cambria Math" panose="02040503050406030204" pitchFamily="18" charset="0"/>
                        <a:ea typeface="仿宋" panose="02010609060101010101" charset="-122"/>
                        <a:cs typeface="仿宋" panose="02010609060101010101" charset="-122"/>
                      </a:rPr>
                      <m:t>𝑘</m:t>
                    </m:r>
                    <m:r>
                      <a:rPr lang="en-US" altLang="zh-CN" sz="2400" i="1" dirty="0" smtClean="0">
                        <a:solidFill>
                          <a:srgbClr val="2E3C63"/>
                        </a:solidFill>
                        <a:latin typeface="Cambria Math" panose="02040503050406030204" pitchFamily="18" charset="0"/>
                        <a:ea typeface="仿宋" panose="02010609060101010101" charset="-122"/>
                        <a:cs typeface="仿宋" panose="02010609060101010101" charset="-122"/>
                      </a:rPr>
                      <m:t>∗</m:t>
                    </m:r>
                    <m:r>
                      <a:rPr lang="en-US" altLang="zh-CN" sz="2400" i="1" dirty="0" smtClean="0">
                        <a:solidFill>
                          <a:srgbClr val="2E3C63"/>
                        </a:solidFill>
                        <a:latin typeface="Cambria Math" panose="02040503050406030204" pitchFamily="18" charset="0"/>
                        <a:ea typeface="仿宋" panose="02010609060101010101" charset="-122"/>
                        <a:cs typeface="仿宋" panose="02010609060101010101" charset="-122"/>
                      </a:rPr>
                      <m:t>𝑐𝑜</m:t>
                    </m:r>
                    <m:func>
                      <m:funcPr>
                        <m:ctrlPr>
                          <a:rPr lang="en-US" altLang="zh-CN" sz="2400" i="1" dirty="0" smtClean="0">
                            <a:solidFill>
                              <a:srgbClr val="2E3C63"/>
                            </a:solidFill>
                            <a:latin typeface="Cambria Math" panose="02040503050406030204" pitchFamily="18" charset="0"/>
                            <a:ea typeface="仿宋" panose="02010609060101010101" charset="-122"/>
                            <a:cs typeface="仿宋" panose="02010609060101010101" charset="-122"/>
                          </a:rPr>
                        </m:ctrlPr>
                      </m:funcPr>
                      <m:fName>
                        <m:r>
                          <a:rPr lang="en-US" altLang="zh-CN" sz="2400" i="1" dirty="0" smtClean="0">
                            <a:solidFill>
                              <a:srgbClr val="2E3C63"/>
                            </a:solidFill>
                            <a:latin typeface="Cambria Math" panose="02040503050406030204" pitchFamily="18" charset="0"/>
                            <a:ea typeface="仿宋" panose="02010609060101010101" charset="-122"/>
                            <a:cs typeface="仿宋" panose="02010609060101010101" charset="-122"/>
                          </a:rPr>
                          <m:t>𝑡</m:t>
                        </m:r>
                      </m:fName>
                      <m:e>
                        <m:d>
                          <m:dPr>
                            <m:ctrlPr>
                              <a:rPr lang="en-US" altLang="zh-CN" sz="2400" i="1" dirty="0" smtClean="0">
                                <a:solidFill>
                                  <a:srgbClr val="2E3C63"/>
                                </a:solidFill>
                                <a:latin typeface="Cambria Math" panose="02040503050406030204" pitchFamily="18" charset="0"/>
                                <a:ea typeface="仿宋" panose="02010609060101010101" charset="-122"/>
                                <a:cs typeface="仿宋" panose="02010609060101010101" charset="-122"/>
                              </a:rPr>
                            </m:ctrlPr>
                          </m:dPr>
                          <m:e>
                            <m:sSup>
                              <m:sSupPr>
                                <m:ctrlPr>
                                  <a:rPr lang="el-GR" altLang="zh-CN" sz="2400" i="1" dirty="0" smtClean="0">
                                    <a:solidFill>
                                      <a:srgbClr val="2E3C63"/>
                                    </a:solidFill>
                                    <a:latin typeface="Cambria Math" panose="02040503050406030204" pitchFamily="18" charset="0"/>
                                    <a:ea typeface="仿宋" panose="02010609060101010101" charset="-122"/>
                                    <a:cs typeface="仿宋" panose="02010609060101010101" charset="-122"/>
                                  </a:rPr>
                                </m:ctrlPr>
                              </m:sSupPr>
                              <m:e>
                                <m:r>
                                  <a:rPr lang="el-GR" altLang="zh-CN" sz="2400" i="1" dirty="0" smtClean="0">
                                    <a:solidFill>
                                      <a:srgbClr val="2E3C63"/>
                                    </a:solidFill>
                                    <a:latin typeface="Cambria Math" panose="02040503050406030204" pitchFamily="18" charset="0"/>
                                    <a:ea typeface="仿宋" panose="02010609060101010101" charset="-122"/>
                                    <a:cs typeface="仿宋" panose="02010609060101010101" charset="-122"/>
                                  </a:rPr>
                                  <m:t>𝛿</m:t>
                                </m:r>
                              </m:e>
                              <m:sup>
                                <m:r>
                                  <a:rPr lang="el-GR" altLang="zh-CN" sz="2400" i="1" dirty="0" smtClean="0">
                                    <a:solidFill>
                                      <a:srgbClr val="2E3C63"/>
                                    </a:solidFill>
                                    <a:latin typeface="Cambria Math" panose="02040503050406030204" pitchFamily="18" charset="0"/>
                                    <a:ea typeface="仿宋" panose="02010609060101010101" charset="-122"/>
                                    <a:cs typeface="仿宋" panose="02010609060101010101" charset="-122"/>
                                  </a:rPr>
                                  <m:t>0</m:t>
                                </m:r>
                              </m:sup>
                            </m:sSup>
                            <m:d>
                              <m:dPr>
                                <m:ctrlPr>
                                  <a:rPr lang="el-GR" altLang="zh-CN" sz="2400" i="1" dirty="0" smtClean="0">
                                    <a:solidFill>
                                      <a:srgbClr val="2E3C63"/>
                                    </a:solidFill>
                                    <a:latin typeface="Cambria Math" panose="02040503050406030204" pitchFamily="18" charset="0"/>
                                    <a:ea typeface="仿宋" panose="02010609060101010101" charset="-122"/>
                                    <a:cs typeface="仿宋" panose="02010609060101010101" charset="-122"/>
                                  </a:rPr>
                                </m:ctrlPr>
                              </m:dPr>
                              <m:e>
                                <m:r>
                                  <a:rPr lang="en-US" altLang="zh-CN" sz="2400" i="1" dirty="0" smtClean="0">
                                    <a:solidFill>
                                      <a:srgbClr val="2E3C63"/>
                                    </a:solidFill>
                                    <a:latin typeface="Cambria Math" panose="02040503050406030204" pitchFamily="18" charset="0"/>
                                    <a:ea typeface="仿宋" panose="02010609060101010101" charset="-122"/>
                                    <a:cs typeface="仿宋" panose="02010609060101010101" charset="-122"/>
                                  </a:rPr>
                                  <m:t>𝑘</m:t>
                                </m:r>
                              </m:e>
                            </m:d>
                          </m:e>
                        </m:d>
                      </m:e>
                    </m:func>
                    <m:r>
                      <a:rPr lang="en-US" altLang="zh-CN" sz="2400" i="1" dirty="0" smtClean="0">
                        <a:solidFill>
                          <a:srgbClr val="2E3C63"/>
                        </a:solidFill>
                        <a:latin typeface="Cambria Math" panose="02040503050406030204" pitchFamily="18" charset="0"/>
                        <a:ea typeface="仿宋" panose="02010609060101010101" charset="-122"/>
                        <a:cs typeface="仿宋" panose="02010609060101010101" charset="-122"/>
                      </a:rPr>
                      <m:t>=</m:t>
                    </m:r>
                    <m:d>
                      <m:dPr>
                        <m:ctrlPr>
                          <a:rPr lang="en-US" altLang="zh-CN" sz="2400" i="1" dirty="0" smtClean="0">
                            <a:solidFill>
                              <a:srgbClr val="2E3C63"/>
                            </a:solidFill>
                            <a:latin typeface="Cambria Math" panose="02040503050406030204" pitchFamily="18" charset="0"/>
                            <a:ea typeface="仿宋" panose="02010609060101010101" charset="-122"/>
                            <a:cs typeface="仿宋" panose="02010609060101010101" charset="-122"/>
                          </a:rPr>
                        </m:ctrlPr>
                      </m:dPr>
                      <m:e>
                        <m:r>
                          <a:rPr lang="en-US" altLang="zh-CN" sz="2400" i="1" dirty="0" smtClean="0">
                            <a:solidFill>
                              <a:srgbClr val="2E3C63"/>
                            </a:solidFill>
                            <a:latin typeface="Cambria Math" panose="02040503050406030204" pitchFamily="18" charset="0"/>
                            <a:ea typeface="仿宋" panose="02010609060101010101" charset="-122"/>
                            <a:cs typeface="仿宋" panose="02010609060101010101" charset="-122"/>
                          </a:rPr>
                          <m:t>2</m:t>
                        </m:r>
                        <m:r>
                          <m:rPr>
                            <m:lit/>
                          </m:rPr>
                          <a:rPr lang="en-US" altLang="zh-CN" sz="2400" i="1" dirty="0" smtClean="0">
                            <a:solidFill>
                              <a:srgbClr val="2E3C63"/>
                            </a:solidFill>
                            <a:latin typeface="Cambria Math" panose="02040503050406030204" pitchFamily="18" charset="0"/>
                            <a:ea typeface="仿宋" panose="02010609060101010101" charset="-122"/>
                            <a:cs typeface="仿宋" panose="02010609060101010101" charset="-122"/>
                          </a:rPr>
                          <m:t>/</m:t>
                        </m:r>
                        <m:rad>
                          <m:radPr>
                            <m:degHide m:val="on"/>
                            <m:ctrlPr>
                              <a:rPr lang="en-US" altLang="zh-CN" sz="2400" i="1" dirty="0" smtClean="0">
                                <a:solidFill>
                                  <a:srgbClr val="2E3C63"/>
                                </a:solidFill>
                                <a:latin typeface="Cambria Math" panose="02040503050406030204" pitchFamily="18" charset="0"/>
                                <a:ea typeface="仿宋" panose="02010609060101010101" charset="-122"/>
                                <a:cs typeface="仿宋" panose="02010609060101010101" charset="-122"/>
                              </a:rPr>
                            </m:ctrlPr>
                          </m:radPr>
                          <m:deg/>
                          <m:e>
                            <m:r>
                              <a:rPr lang="el-GR" altLang="zh-CN" sz="2400" i="1" dirty="0" smtClean="0">
                                <a:solidFill>
                                  <a:srgbClr val="2E3C63"/>
                                </a:solidFill>
                                <a:latin typeface="Cambria Math" panose="02040503050406030204" pitchFamily="18" charset="0"/>
                                <a:ea typeface="仿宋" panose="02010609060101010101" charset="-122"/>
                                <a:cs typeface="仿宋" panose="02010609060101010101" charset="-122"/>
                              </a:rPr>
                              <m:t>𝜋</m:t>
                            </m:r>
                          </m:e>
                        </m:rad>
                      </m:e>
                    </m:d>
                    <m:r>
                      <a:rPr lang="el-GR" altLang="zh-CN" sz="2400" i="1" dirty="0" smtClean="0">
                        <a:solidFill>
                          <a:srgbClr val="2E3C63"/>
                        </a:solidFill>
                        <a:latin typeface="Cambria Math" panose="02040503050406030204" pitchFamily="18" charset="0"/>
                        <a:ea typeface="仿宋" panose="02010609060101010101" charset="-122"/>
                        <a:cs typeface="仿宋" panose="02010609060101010101" charset="-122"/>
                      </a:rPr>
                      <m:t>∗</m:t>
                    </m:r>
                    <m:d>
                      <m:dPr>
                        <m:ctrlPr>
                          <a:rPr lang="el-GR" altLang="zh-CN" sz="2400" i="1" dirty="0" smtClean="0">
                            <a:solidFill>
                              <a:srgbClr val="2E3C63"/>
                            </a:solidFill>
                            <a:latin typeface="Cambria Math" panose="02040503050406030204" pitchFamily="18" charset="0"/>
                            <a:ea typeface="仿宋" panose="02010609060101010101" charset="-122"/>
                            <a:cs typeface="仿宋" panose="02010609060101010101" charset="-122"/>
                          </a:rPr>
                        </m:ctrlPr>
                      </m:dPr>
                      <m:e>
                        <m:r>
                          <a:rPr lang="el-GR" altLang="zh-CN" sz="2400" i="1" dirty="0" smtClean="0">
                            <a:solidFill>
                              <a:srgbClr val="2E3C63"/>
                            </a:solidFill>
                            <a:latin typeface="Cambria Math" panose="02040503050406030204" pitchFamily="18" charset="0"/>
                            <a:ea typeface="仿宋" panose="02010609060101010101" charset="-122"/>
                            <a:cs typeface="仿宋" panose="02010609060101010101" charset="-122"/>
                          </a:rPr>
                          <m:t>1</m:t>
                        </m:r>
                        <m:r>
                          <m:rPr>
                            <m:lit/>
                          </m:rPr>
                          <a:rPr lang="el-GR" altLang="zh-CN" sz="2400" i="1" dirty="0" smtClean="0">
                            <a:solidFill>
                              <a:srgbClr val="2E3C63"/>
                            </a:solidFill>
                            <a:latin typeface="Cambria Math" panose="02040503050406030204" pitchFamily="18" charset="0"/>
                            <a:ea typeface="仿宋" panose="02010609060101010101" charset="-122"/>
                            <a:cs typeface="仿宋" panose="02010609060101010101" charset="-122"/>
                          </a:rPr>
                          <m:t>/</m:t>
                        </m:r>
                        <m:r>
                          <a:rPr lang="en-US" altLang="zh-CN" sz="2400" i="1" dirty="0" smtClean="0">
                            <a:solidFill>
                              <a:srgbClr val="2E3C63"/>
                            </a:solidFill>
                            <a:latin typeface="Cambria Math" panose="02040503050406030204" pitchFamily="18" charset="0"/>
                            <a:ea typeface="仿宋" panose="02010609060101010101" charset="-122"/>
                            <a:cs typeface="仿宋" panose="02010609060101010101" charset="-122"/>
                          </a:rPr>
                          <m:t>𝐿</m:t>
                        </m:r>
                      </m:e>
                    </m:d>
                    <m:r>
                      <a:rPr lang="en-US" altLang="zh-CN" sz="2400" i="1" dirty="0" smtClean="0">
                        <a:solidFill>
                          <a:srgbClr val="2E3C63"/>
                        </a:solidFill>
                        <a:latin typeface="Cambria Math" panose="02040503050406030204" pitchFamily="18" charset="0"/>
                        <a:ea typeface="仿宋" panose="02010609060101010101" charset="-122"/>
                        <a:cs typeface="仿宋" panose="02010609060101010101" charset="-122"/>
                      </a:rPr>
                      <m:t>∗</m:t>
                    </m:r>
                    <m:sSup>
                      <m:sSupPr>
                        <m:ctrlPr>
                          <a:rPr lang="en-US" altLang="zh-CN" sz="2400" i="1" dirty="0" smtClean="0">
                            <a:solidFill>
                              <a:srgbClr val="2E3C63"/>
                            </a:solidFill>
                            <a:latin typeface="Cambria Math" panose="02040503050406030204" pitchFamily="18" charset="0"/>
                            <a:ea typeface="仿宋" panose="02010609060101010101" charset="-122"/>
                            <a:cs typeface="仿宋" panose="02010609060101010101" charset="-122"/>
                          </a:rPr>
                        </m:ctrlPr>
                      </m:sSupPr>
                      <m:e>
                        <m:r>
                          <a:rPr lang="en-US" altLang="zh-CN" sz="2400" i="1" dirty="0" smtClean="0">
                            <a:solidFill>
                              <a:srgbClr val="2E3C63"/>
                            </a:solidFill>
                            <a:latin typeface="Cambria Math" panose="02040503050406030204" pitchFamily="18" charset="0"/>
                            <a:ea typeface="仿宋" panose="02010609060101010101" charset="-122"/>
                            <a:cs typeface="仿宋" panose="02010609060101010101" charset="-122"/>
                          </a:rPr>
                          <m:t>𝑍</m:t>
                        </m:r>
                      </m:e>
                      <m:sup>
                        <m:r>
                          <a:rPr lang="en-US" altLang="zh-CN" sz="2400" i="1" dirty="0" smtClean="0">
                            <a:solidFill>
                              <a:srgbClr val="2E3C63"/>
                            </a:solidFill>
                            <a:latin typeface="Cambria Math" panose="02040503050406030204" pitchFamily="18" charset="0"/>
                            <a:ea typeface="仿宋" panose="02010609060101010101" charset="-122"/>
                            <a:cs typeface="仿宋" panose="02010609060101010101" charset="-122"/>
                          </a:rPr>
                          <m:t>00</m:t>
                        </m:r>
                      </m:sup>
                    </m:sSup>
                    <m:d>
                      <m:dPr>
                        <m:ctrlPr>
                          <a:rPr lang="en-US" altLang="zh-CN" sz="2400" i="1" dirty="0" smtClean="0">
                            <a:solidFill>
                              <a:srgbClr val="2E3C63"/>
                            </a:solidFill>
                            <a:latin typeface="Cambria Math" panose="02040503050406030204" pitchFamily="18" charset="0"/>
                            <a:ea typeface="仿宋" panose="02010609060101010101" charset="-122"/>
                            <a:cs typeface="仿宋" panose="02010609060101010101" charset="-122"/>
                          </a:rPr>
                        </m:ctrlPr>
                      </m:dPr>
                      <m:e>
                        <m:r>
                          <a:rPr lang="en-US" altLang="zh-CN" sz="2400" i="1" dirty="0" smtClean="0">
                            <a:solidFill>
                              <a:srgbClr val="2E3C63"/>
                            </a:solidFill>
                            <a:latin typeface="Cambria Math" panose="02040503050406030204" pitchFamily="18" charset="0"/>
                            <a:ea typeface="仿宋" panose="02010609060101010101" charset="-122"/>
                            <a:cs typeface="仿宋" panose="02010609060101010101" charset="-122"/>
                          </a:rPr>
                          <m:t>1;</m:t>
                        </m:r>
                        <m:sSup>
                          <m:sSupPr>
                            <m:ctrlPr>
                              <a:rPr lang="en-US" altLang="zh-CN" sz="2400" i="1" dirty="0" smtClean="0">
                                <a:solidFill>
                                  <a:srgbClr val="2E3C63"/>
                                </a:solidFill>
                                <a:latin typeface="Cambria Math" panose="02040503050406030204" pitchFamily="18" charset="0"/>
                                <a:ea typeface="仿宋" panose="02010609060101010101" charset="-122"/>
                                <a:cs typeface="仿宋" panose="02010609060101010101" charset="-122"/>
                              </a:rPr>
                            </m:ctrlPr>
                          </m:sSupPr>
                          <m:e>
                            <m:r>
                              <a:rPr lang="en-US" altLang="zh-CN" sz="2400" i="1" dirty="0" smtClean="0">
                                <a:solidFill>
                                  <a:srgbClr val="2E3C63"/>
                                </a:solidFill>
                                <a:latin typeface="Cambria Math" panose="02040503050406030204" pitchFamily="18" charset="0"/>
                                <a:ea typeface="仿宋" panose="02010609060101010101" charset="-122"/>
                                <a:cs typeface="仿宋" panose="02010609060101010101" charset="-122"/>
                              </a:rPr>
                              <m:t>𝑞</m:t>
                            </m:r>
                          </m:e>
                          <m:sup>
                            <m:r>
                              <a:rPr lang="en-US" altLang="zh-CN" sz="2400" i="1" dirty="0" smtClean="0">
                                <a:solidFill>
                                  <a:srgbClr val="2E3C63"/>
                                </a:solidFill>
                                <a:latin typeface="Cambria Math" panose="02040503050406030204" pitchFamily="18" charset="0"/>
                                <a:ea typeface="仿宋" panose="02010609060101010101" charset="-122"/>
                                <a:cs typeface="仿宋" panose="02010609060101010101" charset="-122"/>
                              </a:rPr>
                              <m:t>2</m:t>
                            </m:r>
                          </m:sup>
                        </m:sSup>
                      </m:e>
                    </m:d>
                  </m:oMath>
                </a14:m>
                <a:endParaRPr lang="en-US" altLang="zh-CN" sz="2400" i="1" dirty="0">
                  <a:solidFill>
                    <a:srgbClr val="2E3C63"/>
                  </a:solidFill>
                  <a:latin typeface="Cambria Math" panose="02040503050406030204" pitchFamily="18" charset="0"/>
                  <a:ea typeface="仿宋" panose="02010609060101010101" charset="-122"/>
                  <a:cs typeface="仿宋" panose="02010609060101010101" charset="-122"/>
                </a:endParaRPr>
              </a:p>
              <a:p>
                <a:pPr marL="800100" lvl="1" indent="-342900">
                  <a:lnSpc>
                    <a:spcPct val="110000"/>
                  </a:lnSpc>
                  <a:buFont typeface="Arial" panose="020B0604020202020204" pitchFamily="34" charset="0"/>
                  <a:buChar char="•"/>
                </a:pPr>
                <a14:m>
                  <m:oMath xmlns:m="http://schemas.openxmlformats.org/officeDocument/2006/math">
                    <m:r>
                      <a:rPr lang="en-US" altLang="zh-CN" sz="2400" i="1" dirty="0" smtClean="0">
                        <a:solidFill>
                          <a:srgbClr val="2E3C63"/>
                        </a:solidFill>
                        <a:latin typeface="Cambria Math" panose="02040503050406030204" pitchFamily="18" charset="0"/>
                        <a:ea typeface="仿宋" panose="02010609060101010101" charset="-122"/>
                        <a:cs typeface="仿宋" panose="02010609060101010101" charset="-122"/>
                      </a:rPr>
                      <m:t>𝑘</m:t>
                    </m:r>
                  </m:oMath>
                </a14:m>
                <a:r>
                  <a:rPr lang="zh-CN" altLang="en-US" sz="2400" dirty="0">
                    <a:solidFill>
                      <a:srgbClr val="2E3C63"/>
                    </a:solidFill>
                    <a:ea typeface="仿宋" panose="02010609060101010101" charset="-122"/>
                    <a:cs typeface="仿宋" panose="02010609060101010101" charset="-122"/>
                  </a:rPr>
                  <a:t>：质心系相对动量</a:t>
                </a:r>
              </a:p>
              <a:p>
                <a:pPr marL="800100" lvl="1" indent="-342900">
                  <a:lnSpc>
                    <a:spcPct val="110000"/>
                  </a:lnSpc>
                  <a:buFont typeface="Arial" panose="020B0604020202020204" pitchFamily="34" charset="0"/>
                  <a:buChar char="•"/>
                </a:pPr>
                <a14:m>
                  <m:oMath xmlns:m="http://schemas.openxmlformats.org/officeDocument/2006/math">
                    <m:sSub>
                      <m:sSubPr>
                        <m:ctrlPr>
                          <a:rPr lang="en-US" altLang="zh-CN" sz="2400" i="1" dirty="0" smtClean="0">
                            <a:solidFill>
                              <a:srgbClr val="2E3C63"/>
                            </a:solidFill>
                            <a:latin typeface="Cambria Math" panose="02040503050406030204" pitchFamily="18" charset="0"/>
                            <a:ea typeface="仿宋" panose="02010609060101010101" charset="-122"/>
                            <a:cs typeface="仿宋" panose="02010609060101010101" charset="-122"/>
                          </a:rPr>
                        </m:ctrlPr>
                      </m:sSubPr>
                      <m:e>
                        <m:r>
                          <a:rPr lang="en-US" altLang="zh-CN" sz="2400" i="1" dirty="0" smtClean="0">
                            <a:solidFill>
                              <a:srgbClr val="2E3C63"/>
                            </a:solidFill>
                            <a:latin typeface="Cambria Math" panose="02040503050406030204" pitchFamily="18" charset="0"/>
                            <a:ea typeface="仿宋" panose="02010609060101010101" charset="-122"/>
                            <a:cs typeface="仿宋" panose="02010609060101010101" charset="-122"/>
                          </a:rPr>
                          <m:t>𝛿</m:t>
                        </m:r>
                      </m:e>
                      <m:sub>
                        <m:r>
                          <a:rPr lang="en-US" altLang="zh-CN" sz="2400" i="1" dirty="0">
                            <a:solidFill>
                              <a:srgbClr val="2E3C63"/>
                            </a:solidFill>
                            <a:latin typeface="Cambria Math" panose="02040503050406030204" pitchFamily="18" charset="0"/>
                            <a:ea typeface="仿宋" panose="02010609060101010101" charset="-122"/>
                            <a:cs typeface="仿宋" panose="02010609060101010101" charset="-122"/>
                          </a:rPr>
                          <m:t>0</m:t>
                        </m:r>
                      </m:sub>
                    </m:sSub>
                    <m:d>
                      <m:dPr>
                        <m:ctrlPr>
                          <a:rPr lang="en-US" altLang="zh-CN" sz="2400" i="1" dirty="0">
                            <a:solidFill>
                              <a:srgbClr val="2E3C63"/>
                            </a:solidFill>
                            <a:latin typeface="Cambria Math" panose="02040503050406030204" pitchFamily="18" charset="0"/>
                            <a:ea typeface="仿宋" panose="02010609060101010101" charset="-122"/>
                            <a:cs typeface="仿宋" panose="02010609060101010101" charset="-122"/>
                          </a:rPr>
                        </m:ctrlPr>
                      </m:dPr>
                      <m:e>
                        <m:r>
                          <a:rPr lang="en-US" altLang="zh-CN" sz="2400" i="1" dirty="0">
                            <a:solidFill>
                              <a:srgbClr val="2E3C63"/>
                            </a:solidFill>
                            <a:latin typeface="Cambria Math" panose="02040503050406030204" pitchFamily="18" charset="0"/>
                            <a:ea typeface="仿宋" panose="02010609060101010101" charset="-122"/>
                            <a:cs typeface="仿宋" panose="02010609060101010101" charset="-122"/>
                          </a:rPr>
                          <m:t>𝑘</m:t>
                        </m:r>
                      </m:e>
                    </m:d>
                  </m:oMath>
                </a14:m>
                <a:r>
                  <a:rPr lang="zh-CN" altLang="en-US" sz="2400" dirty="0">
                    <a:solidFill>
                      <a:srgbClr val="2E3C63"/>
                    </a:solidFill>
                    <a:ea typeface="仿宋" panose="02010609060101010101" charset="-122"/>
                    <a:cs typeface="仿宋" panose="02010609060101010101" charset="-122"/>
                  </a:rPr>
                  <a:t>：</a:t>
                </a:r>
                <a:r>
                  <a:rPr lang="en-US" altLang="zh-CN" sz="2400" dirty="0">
                    <a:solidFill>
                      <a:srgbClr val="2E3C63"/>
                    </a:solidFill>
                    <a:ea typeface="仿宋" panose="02010609060101010101" charset="-122"/>
                    <a:cs typeface="仿宋" panose="02010609060101010101" charset="-122"/>
                  </a:rPr>
                  <a:t>S </a:t>
                </a:r>
                <a:r>
                  <a:rPr lang="zh-CN" altLang="en-US" sz="2400" dirty="0">
                    <a:solidFill>
                      <a:srgbClr val="2E3C63"/>
                    </a:solidFill>
                    <a:ea typeface="仿宋" panose="02010609060101010101" charset="-122"/>
                    <a:cs typeface="仿宋" panose="02010609060101010101" charset="-122"/>
                  </a:rPr>
                  <a:t>波散射相移</a:t>
                </a:r>
              </a:p>
              <a:p>
                <a:pPr marL="800100" lvl="1" indent="-342900">
                  <a:lnSpc>
                    <a:spcPct val="110000"/>
                  </a:lnSpc>
                  <a:buFont typeface="Arial" panose="020B0604020202020204" pitchFamily="34" charset="0"/>
                  <a:buChar char="•"/>
                </a:pPr>
                <a:r>
                  <a:rPr lang="en-US" altLang="zh-CN" sz="2400" dirty="0">
                    <a:solidFill>
                      <a:srgbClr val="2E3C63"/>
                    </a:solidFill>
                    <a:ea typeface="仿宋" panose="02010609060101010101" charset="-122"/>
                    <a:cs typeface="仿宋" panose="02010609060101010101" charset="-122"/>
                  </a:rPr>
                  <a:t>L</a:t>
                </a:r>
                <a:r>
                  <a:rPr lang="zh-CN" altLang="en-US" sz="2400" dirty="0">
                    <a:solidFill>
                      <a:srgbClr val="2E3C63"/>
                    </a:solidFill>
                    <a:ea typeface="仿宋" panose="02010609060101010101" charset="-122"/>
                    <a:cs typeface="仿宋" panose="02010609060101010101" charset="-122"/>
                  </a:rPr>
                  <a:t>：空间格点尺寸</a:t>
                </a:r>
              </a:p>
              <a:p>
                <a:pPr marL="800100" lvl="1" indent="-342900">
                  <a:lnSpc>
                    <a:spcPct val="110000"/>
                  </a:lnSpc>
                  <a:buFont typeface="Arial" panose="020B0604020202020204" pitchFamily="34" charset="0"/>
                  <a:buChar char="•"/>
                </a:pPr>
                <a14:m>
                  <m:oMath xmlns:m="http://schemas.openxmlformats.org/officeDocument/2006/math">
                    <m:sSup>
                      <m:sSupPr>
                        <m:ctrlPr>
                          <a:rPr lang="en-US" altLang="zh-CN" sz="2400" i="1" dirty="0">
                            <a:solidFill>
                              <a:srgbClr val="2E3C63"/>
                            </a:solidFill>
                            <a:latin typeface="Cambria Math" panose="02040503050406030204" pitchFamily="18" charset="0"/>
                            <a:ea typeface="仿宋" panose="02010609060101010101" charset="-122"/>
                            <a:cs typeface="仿宋" panose="02010609060101010101" charset="-122"/>
                          </a:rPr>
                        </m:ctrlPr>
                      </m:sSupPr>
                      <m:e>
                        <m:r>
                          <a:rPr lang="en-US" altLang="zh-CN" sz="2400" i="1" dirty="0">
                            <a:solidFill>
                              <a:srgbClr val="2E3C63"/>
                            </a:solidFill>
                            <a:latin typeface="Cambria Math" panose="02040503050406030204" pitchFamily="18" charset="0"/>
                            <a:ea typeface="仿宋" panose="02010609060101010101" charset="-122"/>
                            <a:cs typeface="仿宋" panose="02010609060101010101" charset="-122"/>
                          </a:rPr>
                          <m:t>𝑍</m:t>
                        </m:r>
                      </m:e>
                      <m:sup>
                        <m:r>
                          <a:rPr lang="en-US" altLang="zh-CN" sz="2400" i="1" dirty="0">
                            <a:solidFill>
                              <a:srgbClr val="2E3C63"/>
                            </a:solidFill>
                            <a:latin typeface="Cambria Math" panose="02040503050406030204" pitchFamily="18" charset="0"/>
                            <a:ea typeface="仿宋" panose="02010609060101010101" charset="-122"/>
                            <a:cs typeface="仿宋" panose="02010609060101010101" charset="-122"/>
                          </a:rPr>
                          <m:t>00</m:t>
                        </m:r>
                      </m:sup>
                    </m:sSup>
                    <m:d>
                      <m:dPr>
                        <m:ctrlPr>
                          <a:rPr lang="en-US" altLang="zh-CN" sz="2400" i="1" dirty="0">
                            <a:solidFill>
                              <a:srgbClr val="2E3C63"/>
                            </a:solidFill>
                            <a:latin typeface="Cambria Math" panose="02040503050406030204" pitchFamily="18" charset="0"/>
                            <a:ea typeface="仿宋" panose="02010609060101010101" charset="-122"/>
                            <a:cs typeface="仿宋" panose="02010609060101010101" charset="-122"/>
                          </a:rPr>
                        </m:ctrlPr>
                      </m:dPr>
                      <m:e>
                        <m:r>
                          <a:rPr lang="en-US" altLang="zh-CN" sz="2400" i="1" dirty="0">
                            <a:solidFill>
                              <a:srgbClr val="2E3C63"/>
                            </a:solidFill>
                            <a:latin typeface="Cambria Math" panose="02040503050406030204" pitchFamily="18" charset="0"/>
                            <a:ea typeface="仿宋" panose="02010609060101010101" charset="-122"/>
                            <a:cs typeface="仿宋" panose="02010609060101010101" charset="-122"/>
                          </a:rPr>
                          <m:t>1;</m:t>
                        </m:r>
                        <m:sSup>
                          <m:sSupPr>
                            <m:ctrlPr>
                              <a:rPr lang="en-US" altLang="zh-CN" sz="2400" i="1" dirty="0">
                                <a:solidFill>
                                  <a:srgbClr val="2E3C63"/>
                                </a:solidFill>
                                <a:latin typeface="Cambria Math" panose="02040503050406030204" pitchFamily="18" charset="0"/>
                                <a:ea typeface="仿宋" panose="02010609060101010101" charset="-122"/>
                                <a:cs typeface="仿宋" panose="02010609060101010101" charset="-122"/>
                              </a:rPr>
                            </m:ctrlPr>
                          </m:sSupPr>
                          <m:e>
                            <m:r>
                              <a:rPr lang="en-US" altLang="zh-CN" sz="2400" i="1" dirty="0">
                                <a:solidFill>
                                  <a:srgbClr val="2E3C63"/>
                                </a:solidFill>
                                <a:latin typeface="Cambria Math" panose="02040503050406030204" pitchFamily="18" charset="0"/>
                                <a:ea typeface="仿宋" panose="02010609060101010101" charset="-122"/>
                                <a:cs typeface="仿宋" panose="02010609060101010101" charset="-122"/>
                              </a:rPr>
                              <m:t>𝑞</m:t>
                            </m:r>
                          </m:e>
                          <m:sup>
                            <m:r>
                              <a:rPr lang="en-US" altLang="zh-CN" sz="2400" i="1" dirty="0">
                                <a:solidFill>
                                  <a:srgbClr val="2E3C63"/>
                                </a:solidFill>
                                <a:latin typeface="Cambria Math" panose="02040503050406030204" pitchFamily="18" charset="0"/>
                                <a:ea typeface="仿宋" panose="02010609060101010101" charset="-122"/>
                                <a:cs typeface="仿宋" panose="02010609060101010101" charset="-122"/>
                              </a:rPr>
                              <m:t>2</m:t>
                            </m:r>
                          </m:sup>
                        </m:sSup>
                      </m:e>
                    </m:d>
                    <m:r>
                      <a:rPr lang="en-US" altLang="zh-CN" sz="2400" i="1" dirty="0">
                        <a:solidFill>
                          <a:srgbClr val="2E3C63"/>
                        </a:solidFill>
                        <a:latin typeface="Cambria Math" panose="02040503050406030204" pitchFamily="18" charset="0"/>
                        <a:ea typeface="仿宋" panose="02010609060101010101" charset="-122"/>
                        <a:cs typeface="仿宋" panose="02010609060101010101" charset="-122"/>
                      </a:rPr>
                      <m:t> </m:t>
                    </m:r>
                  </m:oMath>
                </a14:m>
                <a:r>
                  <a:rPr lang="zh-CN" altLang="en-US" sz="2400" dirty="0">
                    <a:solidFill>
                      <a:srgbClr val="2E3C63"/>
                    </a:solidFill>
                    <a:ea typeface="仿宋" panose="02010609060101010101" charset="-122"/>
                    <a:cs typeface="仿宋" panose="02010609060101010101" charset="-122"/>
                  </a:rPr>
                  <a:t>：</a:t>
                </a:r>
                <a:r>
                  <a:rPr lang="en-US" altLang="zh-CN" sz="2400" dirty="0" err="1">
                    <a:solidFill>
                      <a:srgbClr val="2E3C63"/>
                    </a:solidFill>
                    <a:ea typeface="仿宋" panose="02010609060101010101" charset="-122"/>
                    <a:cs typeface="仿宋" panose="02010609060101010101" charset="-122"/>
                  </a:rPr>
                  <a:t>Lüscher</a:t>
                </a:r>
                <a:r>
                  <a:rPr lang="en-US" altLang="zh-CN" sz="2400" dirty="0">
                    <a:solidFill>
                      <a:srgbClr val="2E3C63"/>
                    </a:solidFill>
                    <a:ea typeface="仿宋" panose="02010609060101010101" charset="-122"/>
                    <a:cs typeface="仿宋" panose="02010609060101010101" charset="-122"/>
                  </a:rPr>
                  <a:t> Z </a:t>
                </a:r>
                <a:r>
                  <a:rPr lang="zh-CN" altLang="en-US" sz="2400" dirty="0">
                    <a:solidFill>
                      <a:srgbClr val="2E3C63"/>
                    </a:solidFill>
                    <a:ea typeface="仿宋" panose="02010609060101010101" charset="-122"/>
                    <a:cs typeface="仿宋" panose="02010609060101010101" charset="-122"/>
                  </a:rPr>
                  <a:t>函数</a:t>
                </a:r>
                <a:endParaRPr lang="en-US" altLang="zh-CN" sz="2400" dirty="0">
                  <a:solidFill>
                    <a:srgbClr val="2E3C63"/>
                  </a:solidFill>
                  <a:ea typeface="仿宋" panose="02010609060101010101" charset="-122"/>
                  <a:cs typeface="仿宋" panose="02010609060101010101" charset="-122"/>
                </a:endParaRPr>
              </a:p>
              <a:p>
                <a:pPr marL="800100" lvl="1" indent="-342900">
                  <a:lnSpc>
                    <a:spcPct val="110000"/>
                  </a:lnSpc>
                  <a:buFont typeface="Arial" panose="020B0604020202020204" pitchFamily="34" charset="0"/>
                  <a:buChar char="•"/>
                </a:pPr>
                <a:endParaRPr lang="en-US" altLang="zh-CN" sz="2400" dirty="0">
                  <a:solidFill>
                    <a:srgbClr val="2E3C63"/>
                  </a:solidFill>
                  <a:ea typeface="仿宋" panose="02010609060101010101" charset="-122"/>
                  <a:cs typeface="仿宋" panose="02010609060101010101" charset="-122"/>
                </a:endParaRPr>
              </a:p>
              <a:p>
                <a:pPr marL="800100" lvl="1" indent="-342900">
                  <a:lnSpc>
                    <a:spcPct val="110000"/>
                  </a:lnSpc>
                  <a:buFont typeface="Arial" panose="020B0604020202020204" pitchFamily="34" charset="0"/>
                  <a:buChar char="•"/>
                </a:pPr>
                <a:endParaRPr lang="zh-CN" altLang="en-US" sz="2400" dirty="0">
                  <a:solidFill>
                    <a:srgbClr val="2E3C63"/>
                  </a:solidFill>
                  <a:ea typeface="仿宋" panose="02010609060101010101" charset="-122"/>
                  <a:cs typeface="仿宋" panose="02010609060101010101" charset="-122"/>
                </a:endParaRPr>
              </a:p>
              <a:p>
                <a:pPr marL="800100" lvl="1" indent="-342900">
                  <a:lnSpc>
                    <a:spcPct val="110000"/>
                  </a:lnSpc>
                  <a:buFont typeface="Arial" panose="020B0604020202020204" pitchFamily="34" charset="0"/>
                  <a:buChar char="•"/>
                </a:pPr>
                <a:endParaRPr lang="zh-CN" altLang="en-US" sz="2400" dirty="0">
                  <a:solidFill>
                    <a:srgbClr val="2E3C63"/>
                  </a:solidFill>
                  <a:ea typeface="仿宋" panose="02010609060101010101" charset="-122"/>
                  <a:cs typeface="仿宋" panose="02010609060101010101" charset="-122"/>
                </a:endParaRPr>
              </a:p>
              <a:p>
                <a:pPr>
                  <a:lnSpc>
                    <a:spcPct val="110000"/>
                  </a:lnSpc>
                </a:pPr>
                <a:br>
                  <a:rPr lang="en-US" altLang="zh-CN" sz="2400" dirty="0">
                    <a:solidFill>
                      <a:srgbClr val="2E3C63"/>
                    </a:solidFill>
                    <a:latin typeface="Cambria Math" panose="02040503050406030204" pitchFamily="18" charset="0"/>
                    <a:ea typeface="仿宋" panose="02010609060101010101" charset="-122"/>
                    <a:cs typeface="仿宋" panose="02010609060101010101" charset="-122"/>
                  </a:rPr>
                </a:br>
                <a:br>
                  <a:rPr lang="en-US" altLang="zh-CN" sz="2400" dirty="0">
                    <a:solidFill>
                      <a:srgbClr val="2E3C63"/>
                    </a:solidFill>
                    <a:latin typeface="Cambria Math" panose="02040503050406030204" pitchFamily="18" charset="0"/>
                    <a:ea typeface="仿宋" panose="02010609060101010101" charset="-122"/>
                    <a:cs typeface="仿宋" panose="02010609060101010101" charset="-122"/>
                  </a:rPr>
                </a:br>
                <a:endParaRPr lang="en-US" altLang="zh-CN" sz="2400" dirty="0">
                  <a:solidFill>
                    <a:srgbClr val="2E3C63"/>
                  </a:solidFill>
                  <a:latin typeface="仿宋" panose="02010609060101010101" charset="-122"/>
                  <a:ea typeface="仿宋" panose="02010609060101010101" charset="-122"/>
                  <a:cs typeface="仿宋" panose="02010609060101010101" charset="-122"/>
                </a:endParaRPr>
              </a:p>
              <a:p>
                <a:pPr marL="914400" lvl="1" indent="-457200">
                  <a:lnSpc>
                    <a:spcPct val="110000"/>
                  </a:lnSpc>
                  <a:buFont typeface="Arial" panose="020B0604020202020204" pitchFamily="34" charset="0"/>
                  <a:buChar char="•"/>
                </a:pPr>
                <a:endParaRPr lang="en-US" altLang="zh-CN" sz="2400" dirty="0">
                  <a:solidFill>
                    <a:srgbClr val="2E3C63"/>
                  </a:solidFill>
                  <a:latin typeface="Cambria Math" panose="02040503050406030204" pitchFamily="18" charset="0"/>
                  <a:ea typeface="仿宋" panose="02010609060101010101" charset="-122"/>
                  <a:cs typeface="仿宋" panose="02010609060101010101" charset="-122"/>
                </a:endParaRPr>
              </a:p>
              <a:p>
                <a:pPr marL="914400" lvl="1" indent="-457200">
                  <a:lnSpc>
                    <a:spcPct val="110000"/>
                  </a:lnSpc>
                  <a:buFont typeface="Arial" panose="020B0604020202020204" pitchFamily="34" charset="0"/>
                  <a:buChar char="•"/>
                </a:pPr>
                <a:endParaRPr lang="en-US" altLang="zh-CN" sz="2400" dirty="0">
                  <a:solidFill>
                    <a:srgbClr val="2E3C63"/>
                  </a:solidFill>
                  <a:latin typeface="Cambria Math" panose="02040503050406030204" pitchFamily="18" charset="0"/>
                  <a:ea typeface="仿宋" panose="02010609060101010101" charset="-122"/>
                  <a:cs typeface="仿宋" panose="02010609060101010101" charset="-122"/>
                </a:endParaRPr>
              </a:p>
            </p:txBody>
          </p:sp>
        </mc:Choice>
        <mc:Fallback xmlns="">
          <p:sp>
            <p:nvSpPr>
              <p:cNvPr id="10" name="文本框 9">
                <a:extLst>
                  <a:ext uri="{FF2B5EF4-FFF2-40B4-BE49-F238E27FC236}">
                    <a16:creationId xmlns:a16="http://schemas.microsoft.com/office/drawing/2014/main" id="{6A02CCF8-0004-7328-8960-4235346654C1}"/>
                  </a:ext>
                </a:extLst>
              </p:cNvPr>
              <p:cNvSpPr txBox="1">
                <a:spLocks noRot="1" noChangeAspect="1" noMove="1" noResize="1" noEditPoints="1" noAdjustHandles="1" noChangeArrowheads="1" noChangeShapeType="1" noTextEdit="1"/>
              </p:cNvSpPr>
              <p:nvPr>
                <p:custDataLst>
                  <p:tags r:id="rId12"/>
                </p:custDataLst>
              </p:nvPr>
            </p:nvSpPr>
            <p:spPr>
              <a:xfrm>
                <a:off x="1214438" y="2658693"/>
                <a:ext cx="9660391" cy="6164580"/>
              </a:xfrm>
              <a:prstGeom prst="rect">
                <a:avLst/>
              </a:prstGeom>
              <a:blipFill>
                <a:blip r:embed="rId13"/>
                <a:stretch>
                  <a:fillRect l="-787" t="-1029"/>
                </a:stretch>
              </a:blipFill>
            </p:spPr>
            <p:txBody>
              <a:bodyPr/>
              <a:lstStyle/>
              <a:p>
                <a:r>
                  <a:rPr lang="zh-CN" altLang="en-US">
                    <a:noFill/>
                  </a:rPr>
                  <a:t> </a:t>
                </a:r>
              </a:p>
            </p:txBody>
          </p:sp>
        </mc:Fallback>
      </mc:AlternateContent>
      <p:sp>
        <p:nvSpPr>
          <p:cNvPr id="3078" name="文本框 3">
            <a:extLst>
              <a:ext uri="{FF2B5EF4-FFF2-40B4-BE49-F238E27FC236}">
                <a16:creationId xmlns:a16="http://schemas.microsoft.com/office/drawing/2014/main" id="{C7A3BBE3-3B2E-4BD6-675E-665010662CC2}"/>
              </a:ext>
            </a:extLst>
          </p:cNvPr>
          <p:cNvSpPr txBox="1"/>
          <p:nvPr>
            <p:custDataLst>
              <p:tags r:id="rId6"/>
            </p:custDataLst>
          </p:nvPr>
        </p:nvSpPr>
        <p:spPr>
          <a:xfrm>
            <a:off x="67945" y="-70855"/>
            <a:ext cx="1276350" cy="1379220"/>
          </a:xfrm>
          <a:prstGeom prst="rect">
            <a:avLst/>
          </a:prstGeom>
          <a:noFill/>
          <a:ln w="12700" cmpd="sng">
            <a:noFill/>
            <a:prstDash val="solid"/>
          </a:ln>
          <a:effectLst>
            <a:outerShdw dist="63500" dir="2700000" algn="tl" rotWithShape="0">
              <a:schemeClr val="bg1">
                <a:alpha val="100000"/>
              </a:schemeClr>
            </a:outerShdw>
          </a:effectLst>
        </p:spPr>
        <p:txBody>
          <a:bodyPr wrap="square" anchor="t" anchorCtr="0"/>
          <a:lstStyle/>
          <a:p>
            <a:pPr>
              <a:lnSpc>
                <a:spcPct val="130000"/>
              </a:lnSpc>
            </a:pPr>
            <a:r>
              <a:rPr lang="en-US" altLang="zh-CN" sz="6000" i="1" dirty="0">
                <a:ln w="19050">
                  <a:noFill/>
                </a:ln>
                <a:gradFill>
                  <a:gsLst>
                    <a:gs pos="39000">
                      <a:srgbClr val="5399D4"/>
                    </a:gs>
                    <a:gs pos="100000">
                      <a:schemeClr val="bg1"/>
                    </a:gs>
                  </a:gsLst>
                  <a:lin ang="5400000" scaled="0"/>
                </a:gradFill>
                <a:latin typeface="Bauhaus 93" panose="04030905020B02020C02" charset="0"/>
                <a:ea typeface="造字工房朗倩（非商用）常规体" charset="-122"/>
                <a:cs typeface="Bauhaus 93" panose="04030905020B02020C02" charset="0"/>
              </a:rPr>
              <a:t>03</a:t>
            </a:r>
          </a:p>
        </p:txBody>
      </p:sp>
      <p:sp>
        <p:nvSpPr>
          <p:cNvPr id="4" name="文本框 3">
            <a:extLst>
              <a:ext uri="{FF2B5EF4-FFF2-40B4-BE49-F238E27FC236}">
                <a16:creationId xmlns:a16="http://schemas.microsoft.com/office/drawing/2014/main" id="{C9B5CB91-A80D-681A-B552-A1B3AD699935}"/>
              </a:ext>
            </a:extLst>
          </p:cNvPr>
          <p:cNvSpPr txBox="1"/>
          <p:nvPr>
            <p:custDataLst>
              <p:tags r:id="rId7"/>
            </p:custDataLst>
          </p:nvPr>
        </p:nvSpPr>
        <p:spPr>
          <a:xfrm>
            <a:off x="1216343" y="258075"/>
            <a:ext cx="12663488" cy="806768"/>
          </a:xfrm>
          <a:prstGeom prst="rect">
            <a:avLst/>
          </a:prstGeom>
          <a:noFill/>
        </p:spPr>
        <p:txBody>
          <a:bodyPr wrap="square" rtlCol="0">
            <a:noAutofit/>
          </a:bodyPr>
          <a:lstStyle/>
          <a:p>
            <a:r>
              <a:rPr lang="zh-CN" altLang="en-US" sz="4200" b="1" dirty="0">
                <a:solidFill>
                  <a:srgbClr val="2E3C63"/>
                </a:solidFill>
              </a:rPr>
              <a:t>数据分析</a:t>
            </a:r>
            <a:endParaRPr lang="zh-CN" altLang="en-US" sz="4200" dirty="0">
              <a:solidFill>
                <a:srgbClr val="2E3C63"/>
              </a:solidFill>
            </a:endParaRPr>
          </a:p>
          <a:p>
            <a:endParaRPr lang="zh-CN" altLang="en-US" sz="4200" dirty="0">
              <a:solidFill>
                <a:srgbClr val="2E3C63"/>
              </a:solidFill>
            </a:endParaRPr>
          </a:p>
        </p:txBody>
      </p:sp>
      <p:grpSp>
        <p:nvGrpSpPr>
          <p:cNvPr id="28" name="组合 27">
            <a:extLst>
              <a:ext uri="{FF2B5EF4-FFF2-40B4-BE49-F238E27FC236}">
                <a16:creationId xmlns:a16="http://schemas.microsoft.com/office/drawing/2014/main" id="{7C4F0D1A-525E-5FF3-F857-111C6CAC5B34}"/>
              </a:ext>
            </a:extLst>
          </p:cNvPr>
          <p:cNvGrpSpPr/>
          <p:nvPr/>
        </p:nvGrpSpPr>
        <p:grpSpPr>
          <a:xfrm>
            <a:off x="13140970" y="2217574"/>
            <a:ext cx="2942544" cy="4509029"/>
            <a:chOff x="13140970" y="2217574"/>
            <a:chExt cx="2942544" cy="4509029"/>
          </a:xfrm>
        </p:grpSpPr>
        <p:sp>
          <p:nvSpPr>
            <p:cNvPr id="11" name="圆角矩形 10">
              <a:extLst>
                <a:ext uri="{FF2B5EF4-FFF2-40B4-BE49-F238E27FC236}">
                  <a16:creationId xmlns:a16="http://schemas.microsoft.com/office/drawing/2014/main" id="{74A7B4A7-9A54-C467-8DE7-AF426ED242AE}"/>
                </a:ext>
              </a:extLst>
            </p:cNvPr>
            <p:cNvSpPr/>
            <p:nvPr/>
          </p:nvSpPr>
          <p:spPr>
            <a:xfrm>
              <a:off x="13161926" y="2217574"/>
              <a:ext cx="1873311" cy="94686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zh-CN" altLang="en-US" dirty="0">
                  <a:solidFill>
                    <a:schemeClr val="tx1"/>
                  </a:solidFill>
                </a:rPr>
                <a:t>格点计算能量</a:t>
              </a:r>
            </a:p>
          </p:txBody>
        </p:sp>
        <p:sp>
          <p:nvSpPr>
            <p:cNvPr id="13" name="右箭头 12">
              <a:extLst>
                <a:ext uri="{FF2B5EF4-FFF2-40B4-BE49-F238E27FC236}">
                  <a16:creationId xmlns:a16="http://schemas.microsoft.com/office/drawing/2014/main" id="{C070A83C-DCA9-3FB8-B838-1BAAB1A2E37B}"/>
                </a:ext>
              </a:extLst>
            </p:cNvPr>
            <p:cNvSpPr/>
            <p:nvPr/>
          </p:nvSpPr>
          <p:spPr>
            <a:xfrm rot="5400000">
              <a:off x="13692364" y="3443524"/>
              <a:ext cx="812433" cy="25425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圆角矩形 13">
              <a:extLst>
                <a:ext uri="{FF2B5EF4-FFF2-40B4-BE49-F238E27FC236}">
                  <a16:creationId xmlns:a16="http://schemas.microsoft.com/office/drawing/2014/main" id="{E5C030C4-BD30-4847-696D-C09602172EEB}"/>
                </a:ext>
              </a:extLst>
            </p:cNvPr>
            <p:cNvSpPr/>
            <p:nvPr/>
          </p:nvSpPr>
          <p:spPr>
            <a:xfrm>
              <a:off x="13140971" y="3976870"/>
              <a:ext cx="1873311" cy="94686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endParaRPr>
            </a:p>
          </p:txBody>
        </p:sp>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FBDDE415-7090-DF39-5028-FA9948EE0166}"/>
                    </a:ext>
                  </a:extLst>
                </p:cNvPr>
                <p:cNvSpPr txBox="1"/>
                <p:nvPr/>
              </p:nvSpPr>
              <p:spPr>
                <a:xfrm>
                  <a:off x="13161926" y="4295484"/>
                  <a:ext cx="1895262" cy="369332"/>
                </a:xfrm>
                <a:prstGeom prst="rect">
                  <a:avLst/>
                </a:prstGeom>
                <a:noFill/>
              </p:spPr>
              <p:txBody>
                <a:bodyPr wrap="none" rtlCol="0">
                  <a:spAutoFit/>
                </a:bodyPr>
                <a:lstStyle/>
                <a:p>
                  <a14:m>
                    <m:oMath xmlns:m="http://schemas.openxmlformats.org/officeDocument/2006/math">
                      <m:sSup>
                        <m:sSupPr>
                          <m:ctrlPr>
                            <a:rPr lang="en-US" altLang="zh-CN" i="1" dirty="0">
                              <a:solidFill>
                                <a:srgbClr val="2E3C63"/>
                              </a:solidFill>
                              <a:latin typeface="Cambria Math" panose="02040503050406030204" pitchFamily="18" charset="0"/>
                              <a:ea typeface="仿宋" panose="02010609060101010101" charset="-122"/>
                              <a:cs typeface="仿宋" panose="02010609060101010101" charset="-122"/>
                            </a:rPr>
                          </m:ctrlPr>
                        </m:sSupPr>
                        <m:e>
                          <m:r>
                            <a:rPr lang="en-US" altLang="zh-CN" i="1" dirty="0">
                              <a:solidFill>
                                <a:srgbClr val="2E3C63"/>
                              </a:solidFill>
                              <a:latin typeface="Cambria Math" panose="02040503050406030204" pitchFamily="18" charset="0"/>
                              <a:ea typeface="仿宋" panose="02010609060101010101" charset="-122"/>
                              <a:cs typeface="仿宋" panose="02010609060101010101" charset="-122"/>
                            </a:rPr>
                            <m:t>𝑍</m:t>
                          </m:r>
                        </m:e>
                        <m:sup>
                          <m:r>
                            <a:rPr lang="en-US" altLang="zh-CN" i="1" dirty="0">
                              <a:solidFill>
                                <a:srgbClr val="2E3C63"/>
                              </a:solidFill>
                              <a:latin typeface="Cambria Math" panose="02040503050406030204" pitchFamily="18" charset="0"/>
                              <a:ea typeface="仿宋" panose="02010609060101010101" charset="-122"/>
                              <a:cs typeface="仿宋" panose="02010609060101010101" charset="-122"/>
                            </a:rPr>
                            <m:t>00</m:t>
                          </m:r>
                        </m:sup>
                      </m:sSup>
                      <m:d>
                        <m:dPr>
                          <m:ctrlPr>
                            <a:rPr lang="en-US" altLang="zh-CN" i="1" dirty="0">
                              <a:solidFill>
                                <a:srgbClr val="2E3C63"/>
                              </a:solidFill>
                              <a:latin typeface="Cambria Math" panose="02040503050406030204" pitchFamily="18" charset="0"/>
                              <a:ea typeface="仿宋" panose="02010609060101010101" charset="-122"/>
                              <a:cs typeface="仿宋" panose="02010609060101010101" charset="-122"/>
                            </a:rPr>
                          </m:ctrlPr>
                        </m:dPr>
                        <m:e>
                          <m:r>
                            <a:rPr lang="en-US" altLang="zh-CN" i="1" dirty="0">
                              <a:solidFill>
                                <a:srgbClr val="2E3C63"/>
                              </a:solidFill>
                              <a:latin typeface="Cambria Math" panose="02040503050406030204" pitchFamily="18" charset="0"/>
                              <a:ea typeface="仿宋" panose="02010609060101010101" charset="-122"/>
                              <a:cs typeface="仿宋" panose="02010609060101010101" charset="-122"/>
                            </a:rPr>
                            <m:t>1;</m:t>
                          </m:r>
                          <m:sSup>
                            <m:sSupPr>
                              <m:ctrlPr>
                                <a:rPr lang="en-US" altLang="zh-CN" i="1" dirty="0">
                                  <a:solidFill>
                                    <a:srgbClr val="2E3C63"/>
                                  </a:solidFill>
                                  <a:latin typeface="Cambria Math" panose="02040503050406030204" pitchFamily="18" charset="0"/>
                                  <a:ea typeface="仿宋" panose="02010609060101010101" charset="-122"/>
                                  <a:cs typeface="仿宋" panose="02010609060101010101" charset="-122"/>
                                </a:rPr>
                              </m:ctrlPr>
                            </m:sSupPr>
                            <m:e>
                              <m:r>
                                <a:rPr lang="en-US" altLang="zh-CN" i="1" dirty="0">
                                  <a:solidFill>
                                    <a:srgbClr val="2E3C63"/>
                                  </a:solidFill>
                                  <a:latin typeface="Cambria Math" panose="02040503050406030204" pitchFamily="18" charset="0"/>
                                  <a:ea typeface="仿宋" panose="02010609060101010101" charset="-122"/>
                                  <a:cs typeface="仿宋" panose="02010609060101010101" charset="-122"/>
                                </a:rPr>
                                <m:t>𝑞</m:t>
                              </m:r>
                            </m:e>
                            <m:sup>
                              <m:r>
                                <a:rPr lang="en-US" altLang="zh-CN" i="1" dirty="0">
                                  <a:solidFill>
                                    <a:srgbClr val="2E3C63"/>
                                  </a:solidFill>
                                  <a:latin typeface="Cambria Math" panose="02040503050406030204" pitchFamily="18" charset="0"/>
                                  <a:ea typeface="仿宋" panose="02010609060101010101" charset="-122"/>
                                  <a:cs typeface="仿宋" panose="02010609060101010101" charset="-122"/>
                                </a:rPr>
                                <m:t>2</m:t>
                              </m:r>
                            </m:sup>
                          </m:sSup>
                        </m:e>
                      </m:d>
                    </m:oMath>
                  </a14:m>
                  <a:r>
                    <a:rPr kumimoji="1" lang="zh-CN" altLang="en-US" dirty="0"/>
                    <a:t>中的</a:t>
                  </a:r>
                  <a14:m>
                    <m:oMath xmlns:m="http://schemas.openxmlformats.org/officeDocument/2006/math">
                      <m:sSup>
                        <m:sSupPr>
                          <m:ctrlPr>
                            <a:rPr lang="en-US" altLang="zh-CN" i="1" dirty="0">
                              <a:solidFill>
                                <a:srgbClr val="2E3C63"/>
                              </a:solidFill>
                              <a:latin typeface="Cambria Math" panose="02040503050406030204" pitchFamily="18" charset="0"/>
                              <a:ea typeface="仿宋" panose="02010609060101010101" charset="-122"/>
                              <a:cs typeface="仿宋" panose="02010609060101010101" charset="-122"/>
                            </a:rPr>
                          </m:ctrlPr>
                        </m:sSupPr>
                        <m:e>
                          <m:r>
                            <a:rPr lang="en-US" altLang="zh-CN" i="1" dirty="0">
                              <a:solidFill>
                                <a:srgbClr val="2E3C63"/>
                              </a:solidFill>
                              <a:latin typeface="Cambria Math" panose="02040503050406030204" pitchFamily="18" charset="0"/>
                              <a:ea typeface="仿宋" panose="02010609060101010101" charset="-122"/>
                              <a:cs typeface="仿宋" panose="02010609060101010101" charset="-122"/>
                            </a:rPr>
                            <m:t>𝑞</m:t>
                          </m:r>
                        </m:e>
                        <m:sup>
                          <m:r>
                            <a:rPr lang="en-US" altLang="zh-CN" i="1" dirty="0">
                              <a:solidFill>
                                <a:srgbClr val="2E3C63"/>
                              </a:solidFill>
                              <a:latin typeface="Cambria Math" panose="02040503050406030204" pitchFamily="18" charset="0"/>
                              <a:ea typeface="仿宋" panose="02010609060101010101" charset="-122"/>
                              <a:cs typeface="仿宋" panose="02010609060101010101" charset="-122"/>
                            </a:rPr>
                            <m:t>2</m:t>
                          </m:r>
                        </m:sup>
                      </m:sSup>
                    </m:oMath>
                  </a14:m>
                  <a:endParaRPr kumimoji="1" lang="zh-CN" altLang="en-US" dirty="0"/>
                </a:p>
              </p:txBody>
            </p:sp>
          </mc:Choice>
          <mc:Fallback xmlns="">
            <p:sp>
              <p:nvSpPr>
                <p:cNvPr id="16" name="文本框 15">
                  <a:extLst>
                    <a:ext uri="{FF2B5EF4-FFF2-40B4-BE49-F238E27FC236}">
                      <a16:creationId xmlns:a16="http://schemas.microsoft.com/office/drawing/2014/main" id="{FBDDE415-7090-DF39-5028-FA9948EE0166}"/>
                    </a:ext>
                  </a:extLst>
                </p:cNvPr>
                <p:cNvSpPr txBox="1">
                  <a:spLocks noRot="1" noChangeAspect="1" noMove="1" noResize="1" noEditPoints="1" noAdjustHandles="1" noChangeArrowheads="1" noChangeShapeType="1" noTextEdit="1"/>
                </p:cNvSpPr>
                <p:nvPr/>
              </p:nvSpPr>
              <p:spPr>
                <a:xfrm>
                  <a:off x="13161926" y="4295484"/>
                  <a:ext cx="1895262" cy="369332"/>
                </a:xfrm>
                <a:prstGeom prst="rect">
                  <a:avLst/>
                </a:prstGeom>
                <a:blipFill>
                  <a:blip r:embed="rId14"/>
                  <a:stretch>
                    <a:fillRect t="-6667" b="-20000"/>
                  </a:stretch>
                </a:blipFill>
              </p:spPr>
              <p:txBody>
                <a:bodyPr/>
                <a:lstStyle/>
                <a:p>
                  <a:r>
                    <a:rPr lang="zh-CN" altLang="en-US">
                      <a:noFill/>
                    </a:rPr>
                    <a:t> </a:t>
                  </a:r>
                </a:p>
              </p:txBody>
            </p:sp>
          </mc:Fallback>
        </mc:AlternateContent>
        <p:sp>
          <p:nvSpPr>
            <p:cNvPr id="18" name="文本框 17">
              <a:extLst>
                <a:ext uri="{FF2B5EF4-FFF2-40B4-BE49-F238E27FC236}">
                  <a16:creationId xmlns:a16="http://schemas.microsoft.com/office/drawing/2014/main" id="{D0B2EC20-5535-3256-6D9D-10A2CD1C2A80}"/>
                </a:ext>
              </a:extLst>
            </p:cNvPr>
            <p:cNvSpPr txBox="1"/>
            <p:nvPr/>
          </p:nvSpPr>
          <p:spPr>
            <a:xfrm>
              <a:off x="14283021" y="3348621"/>
              <a:ext cx="1800493" cy="369332"/>
            </a:xfrm>
            <a:prstGeom prst="rect">
              <a:avLst/>
            </a:prstGeom>
            <a:noFill/>
          </p:spPr>
          <p:txBody>
            <a:bodyPr wrap="none" rtlCol="0">
              <a:spAutoFit/>
            </a:bodyPr>
            <a:lstStyle/>
            <a:p>
              <a:r>
                <a:rPr kumimoji="1" lang="zh-CN" altLang="en-US" dirty="0"/>
                <a:t>相对论色散关系</a:t>
              </a:r>
            </a:p>
          </p:txBody>
        </p:sp>
        <p:sp>
          <p:nvSpPr>
            <p:cNvPr id="20" name="右箭头 19">
              <a:extLst>
                <a:ext uri="{FF2B5EF4-FFF2-40B4-BE49-F238E27FC236}">
                  <a16:creationId xmlns:a16="http://schemas.microsoft.com/office/drawing/2014/main" id="{036D3329-AC16-7587-FD13-C04F81BEC06F}"/>
                </a:ext>
              </a:extLst>
            </p:cNvPr>
            <p:cNvSpPr/>
            <p:nvPr/>
          </p:nvSpPr>
          <p:spPr>
            <a:xfrm rot="5400000">
              <a:off x="13692364" y="5212473"/>
              <a:ext cx="812433" cy="25425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圆角矩形 23">
              <a:extLst>
                <a:ext uri="{FF2B5EF4-FFF2-40B4-BE49-F238E27FC236}">
                  <a16:creationId xmlns:a16="http://schemas.microsoft.com/office/drawing/2014/main" id="{FC599DF7-E223-6AC4-7C22-A7A81BAA8DDD}"/>
                </a:ext>
              </a:extLst>
            </p:cNvPr>
            <p:cNvSpPr/>
            <p:nvPr/>
          </p:nvSpPr>
          <p:spPr>
            <a:xfrm>
              <a:off x="13140970" y="5779740"/>
              <a:ext cx="1873311" cy="94686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zh-CN" altLang="en-US" dirty="0">
                  <a:solidFill>
                    <a:schemeClr val="tx1"/>
                  </a:solidFill>
                </a:rPr>
                <a:t>散射相移</a:t>
              </a:r>
            </a:p>
          </p:txBody>
        </p:sp>
        <p:sp>
          <p:nvSpPr>
            <p:cNvPr id="26" name="文本框 25">
              <a:extLst>
                <a:ext uri="{FF2B5EF4-FFF2-40B4-BE49-F238E27FC236}">
                  <a16:creationId xmlns:a16="http://schemas.microsoft.com/office/drawing/2014/main" id="{A475ABEE-FEB3-0112-13B5-EAEBDA383A1D}"/>
                </a:ext>
              </a:extLst>
            </p:cNvPr>
            <p:cNvSpPr txBox="1"/>
            <p:nvPr/>
          </p:nvSpPr>
          <p:spPr>
            <a:xfrm>
              <a:off x="14280747" y="5178968"/>
              <a:ext cx="1467068" cy="369332"/>
            </a:xfrm>
            <a:prstGeom prst="rect">
              <a:avLst/>
            </a:prstGeom>
            <a:noFill/>
          </p:spPr>
          <p:txBody>
            <a:bodyPr wrap="none" rtlCol="0">
              <a:spAutoFit/>
            </a:bodyPr>
            <a:lstStyle/>
            <a:p>
              <a:r>
                <a:rPr lang="en-US" altLang="zh-CN" dirty="0" err="1">
                  <a:ea typeface="仿宋" panose="02010609060101010101" charset="-122"/>
                  <a:cs typeface="仿宋" panose="02010609060101010101" charset="-122"/>
                </a:rPr>
                <a:t>Lüscher</a:t>
              </a:r>
              <a:r>
                <a:rPr lang="zh-CN" altLang="en-US" dirty="0">
                  <a:ea typeface="仿宋" panose="02010609060101010101" charset="-122"/>
                  <a:cs typeface="仿宋" panose="02010609060101010101" charset="-122"/>
                </a:rPr>
                <a:t>公式</a:t>
              </a:r>
              <a:endParaRPr kumimoji="1" lang="zh-CN" altLang="en-US" dirty="0"/>
            </a:p>
          </p:txBody>
        </p:sp>
      </p:grpSp>
    </p:spTree>
    <p:custDataLst>
      <p:tags r:id="rId1"/>
    </p:custDataLst>
    <p:extLst>
      <p:ext uri="{BB962C8B-B14F-4D97-AF65-F5344CB8AC3E}">
        <p14:creationId xmlns:p14="http://schemas.microsoft.com/office/powerpoint/2010/main" val="426458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trips(downRight)">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2CE1B6B6-6932-0273-60F4-ED4307B624C5}"/>
            </a:ext>
          </a:extLst>
        </p:cNvPr>
        <p:cNvGrpSpPr/>
        <p:nvPr/>
      </p:nvGrpSpPr>
      <p:grpSpPr>
        <a:xfrm>
          <a:off x="0" y="0"/>
          <a:ext cx="0" cy="0"/>
          <a:chOff x="0" y="0"/>
          <a:chExt cx="0" cy="0"/>
        </a:xfrm>
      </p:grpSpPr>
      <p:sp>
        <p:nvSpPr>
          <p:cNvPr id="5" name="矩形 4">
            <a:extLst>
              <a:ext uri="{FF2B5EF4-FFF2-40B4-BE49-F238E27FC236}">
                <a16:creationId xmlns:a16="http://schemas.microsoft.com/office/drawing/2014/main" id="{CF228D6F-CC57-09E8-0403-1DFB8DEF89CB}"/>
              </a:ext>
            </a:extLst>
          </p:cNvPr>
          <p:cNvSpPr/>
          <p:nvPr>
            <p:custDataLst>
              <p:tags r:id="rId2"/>
            </p:custDataLst>
          </p:nvPr>
        </p:nvSpPr>
        <p:spPr>
          <a:xfrm>
            <a:off x="0" y="2991750"/>
            <a:ext cx="18288000" cy="2855120"/>
          </a:xfrm>
          <a:prstGeom prst="rect">
            <a:avLst/>
          </a:prstGeom>
          <a:gradFill>
            <a:gsLst>
              <a:gs pos="0">
                <a:schemeClr val="bg1"/>
              </a:gs>
              <a:gs pos="90000">
                <a:srgbClr val="5399D4"/>
              </a:gs>
            </a:gsLst>
          </a:gradFill>
        </p:spPr>
        <p:style>
          <a:lnRef idx="0">
            <a:srgbClr val="FFFFFF"/>
          </a:lnRef>
          <a:fillRef idx="2">
            <a:schemeClr val="accent1"/>
          </a:fillRef>
          <a:effectRef idx="1">
            <a:schemeClr val="accent1"/>
          </a:effectRef>
          <a:fontRef idx="minor">
            <a:schemeClr val="lt1"/>
          </a:fontRef>
        </p:style>
        <p:txBody>
          <a:bodyPr rtlCol="0" anchor="ctr"/>
          <a:lstStyle/>
          <a:p>
            <a:pPr algn="ctr" fontAlgn="base"/>
            <a:endParaRPr lang="zh-CN" altLang="en-US" sz="100" strike="noStrike" noProof="1"/>
          </a:p>
        </p:txBody>
      </p:sp>
      <p:sp>
        <p:nvSpPr>
          <p:cNvPr id="2051" name="标题 1">
            <a:extLst>
              <a:ext uri="{FF2B5EF4-FFF2-40B4-BE49-F238E27FC236}">
                <a16:creationId xmlns:a16="http://schemas.microsoft.com/office/drawing/2014/main" id="{B953189C-B1E8-035D-9861-DA70EBB7E287}"/>
              </a:ext>
            </a:extLst>
          </p:cNvPr>
          <p:cNvSpPr>
            <a:spLocks noGrp="1"/>
          </p:cNvSpPr>
          <p:nvPr>
            <p:ph type="ctrTitle"/>
            <p:custDataLst>
              <p:tags r:id="rId3"/>
            </p:custDataLst>
          </p:nvPr>
        </p:nvSpPr>
        <p:spPr>
          <a:xfrm>
            <a:off x="7940993" y="2911740"/>
            <a:ext cx="8556308" cy="3133725"/>
          </a:xfrm>
        </p:spPr>
        <p:txBody>
          <a:bodyPr vert="horz" lIns="135000" tIns="70200" rIns="135000" bIns="70200" anchor="b" anchorCtr="0">
            <a:normAutofit/>
          </a:bodyPr>
          <a:lstStyle/>
          <a:p>
            <a:pPr algn="l" defTabSz="914400">
              <a:buClrTx/>
              <a:buSzTx/>
              <a:buFontTx/>
              <a:buNone/>
            </a:pPr>
            <a:r>
              <a:rPr lang="zh-CN" altLang="en-US" sz="6600" b="0" kern="1200" normalizeH="0" baseline="0" dirty="0">
                <a:solidFill>
                  <a:schemeClr val="bg1"/>
                </a:solidFill>
                <a:latin typeface="+mj-lt"/>
                <a:ea typeface="+mj-ea"/>
                <a:cs typeface="+mj-cs"/>
              </a:rPr>
              <a:t>能级分析</a:t>
            </a:r>
            <a:br>
              <a:rPr lang="zh-CN" altLang="zh-CN" sz="6600" b="0" kern="1200" normalizeH="0" baseline="0" dirty="0">
                <a:solidFill>
                  <a:schemeClr val="bg1"/>
                </a:solidFill>
                <a:latin typeface="+mj-lt"/>
                <a:ea typeface="+mj-ea"/>
                <a:cs typeface="+mj-cs"/>
              </a:rPr>
            </a:br>
            <a:endParaRPr lang="zh-CN" altLang="zh-CN" sz="6600" b="0" kern="1200" normalizeH="0" baseline="0" dirty="0">
              <a:solidFill>
                <a:schemeClr val="bg1"/>
              </a:solidFill>
              <a:latin typeface="+mj-lt"/>
              <a:ea typeface="+mj-ea"/>
              <a:cs typeface="+mj-cs"/>
            </a:endParaRPr>
          </a:p>
        </p:txBody>
      </p:sp>
      <p:pic>
        <p:nvPicPr>
          <p:cNvPr id="2053" name="图片 5" descr="剪影居中蓝 低版本">
            <a:extLst>
              <a:ext uri="{FF2B5EF4-FFF2-40B4-BE49-F238E27FC236}">
                <a16:creationId xmlns:a16="http://schemas.microsoft.com/office/drawing/2014/main" id="{D71BB5A7-7E17-2B0D-4F8E-37C079E5CF3C}"/>
              </a:ext>
            </a:extLst>
          </p:cNvPr>
          <p:cNvPicPr>
            <a:picLocks noChangeAspect="1"/>
          </p:cNvPicPr>
          <p:nvPr/>
        </p:nvPicPr>
        <p:blipFill>
          <a:blip r:embed="rId6"/>
          <a:stretch>
            <a:fillRect/>
          </a:stretch>
        </p:blipFill>
        <p:spPr>
          <a:xfrm>
            <a:off x="0" y="6846994"/>
            <a:ext cx="18288000" cy="5664993"/>
          </a:xfrm>
          <a:prstGeom prst="rect">
            <a:avLst/>
          </a:prstGeom>
          <a:noFill/>
          <a:ln w="9525">
            <a:noFill/>
          </a:ln>
        </p:spPr>
      </p:pic>
      <p:pic>
        <p:nvPicPr>
          <p:cNvPr id="2054" name="图片 1" descr="国科大标准Logo横式一（蓝色）">
            <a:extLst>
              <a:ext uri="{FF2B5EF4-FFF2-40B4-BE49-F238E27FC236}">
                <a16:creationId xmlns:a16="http://schemas.microsoft.com/office/drawing/2014/main" id="{E0F0E130-4DCC-F3DD-C669-0E404860755C}"/>
              </a:ext>
            </a:extLst>
          </p:cNvPr>
          <p:cNvPicPr>
            <a:picLocks noChangeAspect="1"/>
          </p:cNvPicPr>
          <p:nvPr/>
        </p:nvPicPr>
        <p:blipFill>
          <a:blip r:embed="rId7"/>
          <a:stretch>
            <a:fillRect/>
          </a:stretch>
        </p:blipFill>
        <p:spPr>
          <a:xfrm>
            <a:off x="450057" y="408094"/>
            <a:ext cx="4488656" cy="940593"/>
          </a:xfrm>
          <a:prstGeom prst="rect">
            <a:avLst/>
          </a:prstGeom>
          <a:noFill/>
          <a:ln w="9525">
            <a:noFill/>
          </a:ln>
        </p:spPr>
      </p:pic>
      <p:grpSp>
        <p:nvGrpSpPr>
          <p:cNvPr id="7" name="组合 6">
            <a:extLst>
              <a:ext uri="{FF2B5EF4-FFF2-40B4-BE49-F238E27FC236}">
                <a16:creationId xmlns:a16="http://schemas.microsoft.com/office/drawing/2014/main" id="{48DF00D1-A3C2-070E-120C-D7E2B61443BF}"/>
              </a:ext>
            </a:extLst>
          </p:cNvPr>
          <p:cNvGrpSpPr/>
          <p:nvPr/>
        </p:nvGrpSpPr>
        <p:grpSpPr>
          <a:xfrm>
            <a:off x="1952625" y="2038297"/>
            <a:ext cx="4809173" cy="4809173"/>
            <a:chOff x="2506" y="2139"/>
            <a:chExt cx="5049" cy="5049"/>
          </a:xfrm>
        </p:grpSpPr>
        <p:sp>
          <p:nvSpPr>
            <p:cNvPr id="4" name="椭圆 3">
              <a:extLst>
                <a:ext uri="{FF2B5EF4-FFF2-40B4-BE49-F238E27FC236}">
                  <a16:creationId xmlns:a16="http://schemas.microsoft.com/office/drawing/2014/main" id="{69A3B820-8047-A2A7-1FC8-3F5597516643}"/>
                </a:ext>
              </a:extLst>
            </p:cNvPr>
            <p:cNvSpPr/>
            <p:nvPr/>
          </p:nvSpPr>
          <p:spPr>
            <a:xfrm>
              <a:off x="2506" y="2139"/>
              <a:ext cx="5049" cy="5049"/>
            </a:xfrm>
            <a:prstGeom prst="ellipse">
              <a:avLst/>
            </a:prstGeom>
            <a:gradFill>
              <a:gsLst>
                <a:gs pos="6000">
                  <a:schemeClr val="bg1"/>
                </a:gs>
                <a:gs pos="40000">
                  <a:srgbClr val="5399D4"/>
                </a:gs>
                <a:gs pos="100000">
                  <a:srgbClr val="2E3C63"/>
                </a:gs>
              </a:gsLst>
              <a:lin ang="2700000" scaled="0"/>
            </a:gradFill>
            <a:ln>
              <a:noFill/>
            </a:ln>
            <a:effectLst>
              <a:outerShdw blurRad="203200" dist="127000" dir="2700000" algn="tl" rotWithShape="0">
                <a:srgbClr val="5399D4">
                  <a:alpha val="40000"/>
                </a:srgb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00"/>
            </a:p>
          </p:txBody>
        </p:sp>
        <p:sp>
          <p:nvSpPr>
            <p:cNvPr id="3078" name="文本框 3">
              <a:extLst>
                <a:ext uri="{FF2B5EF4-FFF2-40B4-BE49-F238E27FC236}">
                  <a16:creationId xmlns:a16="http://schemas.microsoft.com/office/drawing/2014/main" id="{508FFAC7-B96C-D36B-DDB1-EABB323295E8}"/>
                </a:ext>
              </a:extLst>
            </p:cNvPr>
            <p:cNvSpPr txBox="1"/>
            <p:nvPr>
              <p:custDataLst>
                <p:tags r:id="rId4"/>
              </p:custDataLst>
            </p:nvPr>
          </p:nvSpPr>
          <p:spPr>
            <a:xfrm>
              <a:off x="3303" y="2394"/>
              <a:ext cx="3456" cy="3065"/>
            </a:xfrm>
            <a:prstGeom prst="rect">
              <a:avLst/>
            </a:prstGeom>
            <a:noFill/>
            <a:ln w="12700" cmpd="sng">
              <a:noFill/>
              <a:prstDash val="solid"/>
            </a:ln>
            <a:effectLst>
              <a:outerShdw dist="76200" dir="2700000" algn="tl" rotWithShape="0">
                <a:schemeClr val="bg1">
                  <a:alpha val="100000"/>
                </a:schemeClr>
              </a:outerShdw>
            </a:effectLst>
          </p:spPr>
          <p:txBody>
            <a:bodyPr wrap="square" anchor="t" anchorCtr="0"/>
            <a:lstStyle/>
            <a:p>
              <a:pPr>
                <a:lnSpc>
                  <a:spcPct val="130000"/>
                </a:lnSpc>
              </a:pPr>
              <a:r>
                <a:rPr lang="en-US" altLang="zh-CN" sz="18000" i="1" dirty="0">
                  <a:ln w="19050">
                    <a:noFill/>
                  </a:ln>
                  <a:gradFill>
                    <a:gsLst>
                      <a:gs pos="100000">
                        <a:srgbClr val="5399D4"/>
                      </a:gs>
                      <a:gs pos="40000">
                        <a:schemeClr val="bg1"/>
                      </a:gs>
                    </a:gsLst>
                    <a:lin ang="5400000" scaled="0"/>
                  </a:gradFill>
                  <a:latin typeface="Bauhaus 93" panose="04030905020B02020C02" charset="0"/>
                  <a:ea typeface="造字工房朗倩（非商用）常规体" charset="-122"/>
                  <a:cs typeface="Bauhaus 93" panose="04030905020B02020C02" charset="0"/>
                </a:rPr>
                <a:t>03</a:t>
              </a:r>
            </a:p>
          </p:txBody>
        </p:sp>
      </p:grpSp>
    </p:spTree>
    <p:custDataLst>
      <p:tags r:id="rId1"/>
    </p:custDataLst>
    <p:extLst>
      <p:ext uri="{BB962C8B-B14F-4D97-AF65-F5344CB8AC3E}">
        <p14:creationId xmlns:p14="http://schemas.microsoft.com/office/powerpoint/2010/main" val="4031604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193D3-BC8F-89CD-4ED0-FD57CD703E0B}"/>
            </a:ext>
          </a:extLst>
        </p:cNvPr>
        <p:cNvGrpSpPr/>
        <p:nvPr/>
      </p:nvGrpSpPr>
      <p:grpSpPr>
        <a:xfrm>
          <a:off x="0" y="0"/>
          <a:ext cx="0" cy="0"/>
          <a:chOff x="0" y="0"/>
          <a:chExt cx="0" cy="0"/>
        </a:xfrm>
      </p:grpSpPr>
      <p:sp>
        <p:nvSpPr>
          <p:cNvPr id="8" name="矩形 7">
            <a:extLst>
              <a:ext uri="{FF2B5EF4-FFF2-40B4-BE49-F238E27FC236}">
                <a16:creationId xmlns:a16="http://schemas.microsoft.com/office/drawing/2014/main" id="{090F743A-9135-A0BD-CB91-0A07782C1D71}"/>
              </a:ext>
            </a:extLst>
          </p:cNvPr>
          <p:cNvSpPr/>
          <p:nvPr>
            <p:custDataLst>
              <p:tags r:id="rId2"/>
            </p:custDataLst>
          </p:nvPr>
        </p:nvSpPr>
        <p:spPr>
          <a:xfrm>
            <a:off x="1214438" y="1633485"/>
            <a:ext cx="8804910" cy="429578"/>
          </a:xfrm>
          <a:prstGeom prst="rect">
            <a:avLst/>
          </a:prstGeom>
          <a:gradFill>
            <a:gsLst>
              <a:gs pos="26000">
                <a:srgbClr val="F7E8D3"/>
              </a:gs>
              <a:gs pos="100000">
                <a:schemeClr val="bg1"/>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00"/>
          </a:p>
        </p:txBody>
      </p:sp>
      <p:pic>
        <p:nvPicPr>
          <p:cNvPr id="3074" name="图片 2" descr="剪影蓝 低版本">
            <a:extLst>
              <a:ext uri="{FF2B5EF4-FFF2-40B4-BE49-F238E27FC236}">
                <a16:creationId xmlns:a16="http://schemas.microsoft.com/office/drawing/2014/main" id="{5D42E4E8-1ECA-7AB2-33F9-CD95CFA5D8DB}"/>
              </a:ext>
            </a:extLst>
          </p:cNvPr>
          <p:cNvPicPr>
            <a:picLocks noChangeAspect="1"/>
          </p:cNvPicPr>
          <p:nvPr/>
        </p:nvPicPr>
        <p:blipFill>
          <a:blip r:embed="rId10"/>
          <a:srcRect l="-8"/>
          <a:stretch>
            <a:fillRect/>
          </a:stretch>
        </p:blipFill>
        <p:spPr>
          <a:xfrm>
            <a:off x="0" y="8068575"/>
            <a:ext cx="18288000" cy="3657600"/>
          </a:xfrm>
          <a:prstGeom prst="rect">
            <a:avLst/>
          </a:prstGeom>
          <a:noFill/>
          <a:ln w="9525">
            <a:noFill/>
          </a:ln>
        </p:spPr>
      </p:pic>
      <p:sp>
        <p:nvSpPr>
          <p:cNvPr id="3" name="矩形 2">
            <a:extLst>
              <a:ext uri="{FF2B5EF4-FFF2-40B4-BE49-F238E27FC236}">
                <a16:creationId xmlns:a16="http://schemas.microsoft.com/office/drawing/2014/main" id="{45E7D50F-2890-5D53-AD32-AF7C00C3C898}"/>
              </a:ext>
            </a:extLst>
          </p:cNvPr>
          <p:cNvSpPr/>
          <p:nvPr>
            <p:custDataLst>
              <p:tags r:id="rId3"/>
            </p:custDataLst>
          </p:nvPr>
        </p:nvSpPr>
        <p:spPr>
          <a:xfrm>
            <a:off x="0" y="900"/>
            <a:ext cx="18288000" cy="1260158"/>
          </a:xfrm>
          <a:prstGeom prst="rect">
            <a:avLst/>
          </a:prstGeom>
          <a:gradFill>
            <a:gsLst>
              <a:gs pos="0">
                <a:schemeClr val="bg1"/>
              </a:gs>
              <a:gs pos="50000">
                <a:srgbClr val="5399D4"/>
              </a:gs>
              <a:gs pos="100000">
                <a:srgbClr val="2E3C63"/>
              </a:gs>
            </a:gsLst>
          </a:gradFill>
          <a:effectLst/>
        </p:spPr>
        <p:style>
          <a:lnRef idx="0">
            <a:srgbClr val="FFFFFF"/>
          </a:lnRef>
          <a:fillRef idx="2">
            <a:schemeClr val="accent1"/>
          </a:fillRef>
          <a:effectRef idx="1">
            <a:schemeClr val="accent1"/>
          </a:effectRef>
          <a:fontRef idx="minor">
            <a:schemeClr val="lt1"/>
          </a:fontRef>
        </p:style>
        <p:txBody>
          <a:bodyPr rtlCol="0" anchor="ctr"/>
          <a:lstStyle/>
          <a:p>
            <a:pPr algn="ctr" fontAlgn="base"/>
            <a:endParaRPr lang="zh-CN" altLang="en-US" sz="100" strike="noStrike" noProof="1"/>
          </a:p>
        </p:txBody>
      </p:sp>
      <p:pic>
        <p:nvPicPr>
          <p:cNvPr id="2" name="图片 1" descr="国科大标准Logo横式一（白色）">
            <a:extLst>
              <a:ext uri="{FF2B5EF4-FFF2-40B4-BE49-F238E27FC236}">
                <a16:creationId xmlns:a16="http://schemas.microsoft.com/office/drawing/2014/main" id="{F8F8B8AB-A24C-FAF0-4E35-C93C8FC5F704}"/>
              </a:ext>
            </a:extLst>
          </p:cNvPr>
          <p:cNvPicPr>
            <a:picLocks noChangeAspect="1"/>
          </p:cNvPicPr>
          <p:nvPr/>
        </p:nvPicPr>
        <p:blipFill>
          <a:blip r:embed="rId11"/>
          <a:stretch>
            <a:fillRect/>
          </a:stretch>
        </p:blipFill>
        <p:spPr>
          <a:xfrm>
            <a:off x="14723745" y="281887"/>
            <a:ext cx="3251835" cy="685800"/>
          </a:xfrm>
          <a:prstGeom prst="rect">
            <a:avLst/>
          </a:prstGeom>
        </p:spPr>
      </p:pic>
      <p:sp>
        <p:nvSpPr>
          <p:cNvPr id="9" name="文本框 8">
            <a:extLst>
              <a:ext uri="{FF2B5EF4-FFF2-40B4-BE49-F238E27FC236}">
                <a16:creationId xmlns:a16="http://schemas.microsoft.com/office/drawing/2014/main" id="{67763586-9969-9D35-A5C3-C35F9D548A18}"/>
              </a:ext>
            </a:extLst>
          </p:cNvPr>
          <p:cNvSpPr txBox="1"/>
          <p:nvPr>
            <p:custDataLst>
              <p:tags r:id="rId4"/>
            </p:custDataLst>
          </p:nvPr>
        </p:nvSpPr>
        <p:spPr>
          <a:xfrm>
            <a:off x="1216660" y="1398905"/>
            <a:ext cx="8802370" cy="670560"/>
          </a:xfrm>
          <a:prstGeom prst="rect">
            <a:avLst/>
          </a:prstGeom>
          <a:noFill/>
        </p:spPr>
        <p:txBody>
          <a:bodyPr wrap="square" rtlCol="0">
            <a:noAutofit/>
          </a:bodyPr>
          <a:lstStyle/>
          <a:p>
            <a:r>
              <a:rPr lang="zh-CN" altLang="en-US" sz="3300" dirty="0">
                <a:solidFill>
                  <a:srgbClr val="2E3C63"/>
                </a:solidFill>
              </a:rPr>
              <a:t>质心系</a:t>
            </a:r>
          </a:p>
        </p:txBody>
      </p:sp>
      <p:sp>
        <p:nvSpPr>
          <p:cNvPr id="10" name="文本框 9">
            <a:extLst>
              <a:ext uri="{FF2B5EF4-FFF2-40B4-BE49-F238E27FC236}">
                <a16:creationId xmlns:a16="http://schemas.microsoft.com/office/drawing/2014/main" id="{59355AAF-AF91-6291-30CE-B2259E448362}"/>
              </a:ext>
            </a:extLst>
          </p:cNvPr>
          <p:cNvSpPr txBox="1"/>
          <p:nvPr>
            <p:custDataLst>
              <p:tags r:id="rId5"/>
            </p:custDataLst>
          </p:nvPr>
        </p:nvSpPr>
        <p:spPr>
          <a:xfrm>
            <a:off x="1214438" y="2658693"/>
            <a:ext cx="11168380" cy="6164580"/>
          </a:xfrm>
          <a:prstGeom prst="rect">
            <a:avLst/>
          </a:prstGeom>
          <a:noFill/>
        </p:spPr>
        <p:txBody>
          <a:bodyPr wrap="square" rtlCol="0">
            <a:noAutofit/>
          </a:bodyPr>
          <a:lstStyle/>
          <a:p>
            <a:pPr marL="342900" indent="-342900">
              <a:lnSpc>
                <a:spcPct val="110000"/>
              </a:lnSpc>
              <a:buFont typeface="Arial" panose="020B0604020202020204" pitchFamily="34" charset="0"/>
              <a:buChar char="•"/>
            </a:pPr>
            <a:r>
              <a:rPr lang="zh-CN" altLang="en-US" sz="2400" dirty="0">
                <a:solidFill>
                  <a:srgbClr val="2E3C63"/>
                </a:solidFill>
                <a:latin typeface="仿宋" panose="02010609060101010101" charset="-122"/>
                <a:ea typeface="仿宋" panose="02010609060101010101" charset="-122"/>
                <a:cs typeface="仿宋" panose="02010609060101010101" charset="-122"/>
              </a:rPr>
              <a:t>组态：</a:t>
            </a:r>
            <a:r>
              <a:rPr lang="en-US" altLang="zh-CN" sz="2400" dirty="0">
                <a:solidFill>
                  <a:srgbClr val="2E3C63"/>
                </a:solidFill>
                <a:latin typeface="仿宋" panose="02010609060101010101" charset="-122"/>
                <a:ea typeface="仿宋" panose="02010609060101010101" charset="-122"/>
                <a:cs typeface="仿宋" panose="02010609060101010101" charset="-122"/>
              </a:rPr>
              <a:t>C24P29</a:t>
            </a:r>
          </a:p>
          <a:p>
            <a:pPr marL="342900" indent="-342900">
              <a:lnSpc>
                <a:spcPct val="110000"/>
              </a:lnSpc>
              <a:buFont typeface="Arial" panose="020B0604020202020204" pitchFamily="34" charset="0"/>
              <a:buChar char="•"/>
            </a:pPr>
            <a:r>
              <a:rPr lang="en-US" altLang="zh-CN" sz="2400" dirty="0" err="1">
                <a:solidFill>
                  <a:srgbClr val="2E3C63"/>
                </a:solidFill>
                <a:latin typeface="仿宋" panose="02010609060101010101" charset="-122"/>
                <a:ea typeface="仿宋" panose="02010609060101010101" charset="-122"/>
                <a:cs typeface="仿宋" panose="02010609060101010101" charset="-122"/>
              </a:rPr>
              <a:t>Nx</a:t>
            </a:r>
            <a:r>
              <a:rPr lang="en-US" altLang="zh-CN" sz="2400" dirty="0">
                <a:solidFill>
                  <a:srgbClr val="2E3C63"/>
                </a:solidFill>
                <a:latin typeface="仿宋" panose="02010609060101010101" charset="-122"/>
                <a:ea typeface="仿宋" panose="02010609060101010101" charset="-122"/>
                <a:cs typeface="仿宋" panose="02010609060101010101" charset="-122"/>
              </a:rPr>
              <a:t>=24</a:t>
            </a:r>
            <a:r>
              <a:rPr lang="zh-CN" altLang="en-US" sz="2400" dirty="0">
                <a:solidFill>
                  <a:srgbClr val="2E3C63"/>
                </a:solidFill>
                <a:latin typeface="仿宋" panose="02010609060101010101" charset="-122"/>
                <a:ea typeface="仿宋" panose="02010609060101010101" charset="-122"/>
                <a:cs typeface="仿宋" panose="02010609060101010101" charset="-122"/>
              </a:rPr>
              <a:t>；</a:t>
            </a:r>
            <a:r>
              <a:rPr lang="en-US" altLang="zh-CN" sz="2400" dirty="0" err="1">
                <a:solidFill>
                  <a:srgbClr val="2E3C63"/>
                </a:solidFill>
                <a:latin typeface="仿宋" panose="02010609060101010101" charset="-122"/>
                <a:ea typeface="仿宋" panose="02010609060101010101" charset="-122"/>
                <a:cs typeface="仿宋" panose="02010609060101010101" charset="-122"/>
              </a:rPr>
              <a:t>Nt</a:t>
            </a:r>
            <a:r>
              <a:rPr lang="en-US" altLang="zh-CN" sz="2400" dirty="0">
                <a:solidFill>
                  <a:srgbClr val="2E3C63"/>
                </a:solidFill>
                <a:latin typeface="仿宋" panose="02010609060101010101" charset="-122"/>
                <a:ea typeface="仿宋" panose="02010609060101010101" charset="-122"/>
                <a:cs typeface="仿宋" panose="02010609060101010101" charset="-122"/>
              </a:rPr>
              <a:t>=72</a:t>
            </a:r>
            <a:r>
              <a:rPr lang="zh-CN" altLang="en-US" sz="2400" dirty="0">
                <a:solidFill>
                  <a:srgbClr val="2E3C63"/>
                </a:solidFill>
                <a:latin typeface="仿宋" panose="02010609060101010101" charset="-122"/>
                <a:ea typeface="仿宋" panose="02010609060101010101" charset="-122"/>
                <a:cs typeface="仿宋" panose="02010609060101010101" charset="-122"/>
              </a:rPr>
              <a:t>；</a:t>
            </a:r>
            <a:r>
              <a:rPr lang="en-US" altLang="zh-CN" sz="2400" dirty="0">
                <a:solidFill>
                  <a:srgbClr val="2E3C63"/>
                </a:solidFill>
                <a:latin typeface="仿宋" panose="02010609060101010101" charset="-122"/>
                <a:ea typeface="仿宋" panose="02010609060101010101" charset="-122"/>
                <a:cs typeface="仿宋" panose="02010609060101010101" charset="-122"/>
              </a:rPr>
              <a:t>a=0.1052</a:t>
            </a:r>
          </a:p>
          <a:p>
            <a:pPr marL="342900" indent="-342900">
              <a:lnSpc>
                <a:spcPct val="110000"/>
              </a:lnSpc>
              <a:buFont typeface="Arial" panose="020B0604020202020204" pitchFamily="34" charset="0"/>
              <a:buChar char="•"/>
            </a:pPr>
            <a:r>
              <a:rPr lang="en-US" altLang="zh-CN" sz="2400" dirty="0">
                <a:solidFill>
                  <a:srgbClr val="2E3C63"/>
                </a:solidFill>
                <a:latin typeface="仿宋" panose="02010609060101010101" charset="-122"/>
                <a:ea typeface="仿宋" panose="02010609060101010101" charset="-122"/>
                <a:cs typeface="仿宋" panose="02010609060101010101" charset="-122"/>
              </a:rPr>
              <a:t>G1-</a:t>
            </a:r>
            <a:r>
              <a:rPr lang="zh-CN" altLang="en-US" sz="2400" dirty="0">
                <a:solidFill>
                  <a:srgbClr val="2E3C63"/>
                </a:solidFill>
                <a:latin typeface="仿宋" panose="02010609060101010101" charset="-122"/>
                <a:ea typeface="仿宋" panose="02010609060101010101" charset="-122"/>
                <a:cs typeface="仿宋" panose="02010609060101010101" charset="-122"/>
              </a:rPr>
              <a:t>表示，对应</a:t>
            </a:r>
            <a:r>
              <a:rPr lang="en-US" altLang="zh-CN" sz="2400" dirty="0">
                <a:solidFill>
                  <a:srgbClr val="2E3C63"/>
                </a:solidFill>
                <a:latin typeface="仿宋" panose="02010609060101010101" charset="-122"/>
                <a:ea typeface="仿宋" panose="02010609060101010101" charset="-122"/>
                <a:cs typeface="仿宋" panose="02010609060101010101" charset="-122"/>
              </a:rPr>
              <a:t>S</a:t>
            </a:r>
            <a:r>
              <a:rPr lang="zh-CN" altLang="en-US" sz="2400" dirty="0">
                <a:solidFill>
                  <a:srgbClr val="2E3C63"/>
                </a:solidFill>
                <a:latin typeface="仿宋" panose="02010609060101010101" charset="-122"/>
                <a:ea typeface="仿宋" panose="02010609060101010101" charset="-122"/>
                <a:cs typeface="仿宋" panose="02010609060101010101" charset="-122"/>
              </a:rPr>
              <a:t>波</a:t>
            </a:r>
            <a:endParaRPr lang="en-US" altLang="zh-CN" sz="2400" dirty="0">
              <a:solidFill>
                <a:srgbClr val="2E3C63"/>
              </a:solidFill>
              <a:latin typeface="仿宋" panose="02010609060101010101" charset="-122"/>
              <a:ea typeface="仿宋" panose="02010609060101010101" charset="-122"/>
              <a:cs typeface="仿宋" panose="02010609060101010101" charset="-122"/>
            </a:endParaRPr>
          </a:p>
          <a:p>
            <a:pPr marL="342900" indent="-342900">
              <a:lnSpc>
                <a:spcPct val="110000"/>
              </a:lnSpc>
              <a:buFont typeface="Arial" panose="020B0604020202020204" pitchFamily="34" charset="0"/>
              <a:buChar char="•"/>
            </a:pPr>
            <a:r>
              <a:rPr lang="zh-CN" altLang="en-US" sz="2400" dirty="0">
                <a:solidFill>
                  <a:srgbClr val="2E3C63"/>
                </a:solidFill>
                <a:latin typeface="仿宋" panose="02010609060101010101" charset="-122"/>
                <a:ea typeface="仿宋" panose="02010609060101010101" charset="-122"/>
                <a:cs typeface="仿宋" panose="02010609060101010101" charset="-122"/>
              </a:rPr>
              <a:t>样本数：</a:t>
            </a:r>
            <a:r>
              <a:rPr lang="en-US" altLang="zh-CN" sz="2400" dirty="0">
                <a:solidFill>
                  <a:srgbClr val="2E3C63"/>
                </a:solidFill>
                <a:latin typeface="仿宋" panose="02010609060101010101" charset="-122"/>
                <a:ea typeface="仿宋" panose="02010609060101010101" charset="-122"/>
                <a:cs typeface="仿宋" panose="02010609060101010101" charset="-122"/>
              </a:rPr>
              <a:t>572</a:t>
            </a:r>
          </a:p>
          <a:p>
            <a:pPr>
              <a:lnSpc>
                <a:spcPct val="110000"/>
              </a:lnSpc>
            </a:pPr>
            <a:endParaRPr lang="en-US" altLang="zh-CN" sz="2400" dirty="0">
              <a:solidFill>
                <a:srgbClr val="2E3C63"/>
              </a:solidFill>
              <a:latin typeface="仿宋" panose="02010609060101010101" charset="-122"/>
              <a:ea typeface="仿宋" panose="02010609060101010101" charset="-122"/>
              <a:cs typeface="仿宋" panose="02010609060101010101" charset="-122"/>
            </a:endParaRPr>
          </a:p>
        </p:txBody>
      </p:sp>
      <p:sp>
        <p:nvSpPr>
          <p:cNvPr id="3078" name="文本框 3">
            <a:extLst>
              <a:ext uri="{FF2B5EF4-FFF2-40B4-BE49-F238E27FC236}">
                <a16:creationId xmlns:a16="http://schemas.microsoft.com/office/drawing/2014/main" id="{A38CFEE8-DCF0-7794-7903-924BC3368545}"/>
              </a:ext>
            </a:extLst>
          </p:cNvPr>
          <p:cNvSpPr txBox="1"/>
          <p:nvPr>
            <p:custDataLst>
              <p:tags r:id="rId6"/>
            </p:custDataLst>
          </p:nvPr>
        </p:nvSpPr>
        <p:spPr>
          <a:xfrm>
            <a:off x="67945" y="-70855"/>
            <a:ext cx="1276350" cy="1379220"/>
          </a:xfrm>
          <a:prstGeom prst="rect">
            <a:avLst/>
          </a:prstGeom>
          <a:noFill/>
          <a:ln w="12700" cmpd="sng">
            <a:noFill/>
            <a:prstDash val="solid"/>
          </a:ln>
          <a:effectLst>
            <a:outerShdw dist="63500" dir="2700000" algn="tl" rotWithShape="0">
              <a:schemeClr val="bg1">
                <a:alpha val="100000"/>
              </a:schemeClr>
            </a:outerShdw>
          </a:effectLst>
        </p:spPr>
        <p:txBody>
          <a:bodyPr wrap="square" anchor="t" anchorCtr="0"/>
          <a:lstStyle/>
          <a:p>
            <a:pPr>
              <a:lnSpc>
                <a:spcPct val="130000"/>
              </a:lnSpc>
            </a:pPr>
            <a:r>
              <a:rPr lang="en-US" altLang="zh-CN" sz="6000" i="1">
                <a:ln w="19050">
                  <a:noFill/>
                </a:ln>
                <a:gradFill>
                  <a:gsLst>
                    <a:gs pos="39000">
                      <a:srgbClr val="5399D4"/>
                    </a:gs>
                    <a:gs pos="100000">
                      <a:schemeClr val="bg1"/>
                    </a:gs>
                  </a:gsLst>
                  <a:lin ang="5400000" scaled="0"/>
                </a:gradFill>
                <a:latin typeface="Bauhaus 93" panose="04030905020B02020C02" charset="0"/>
                <a:ea typeface="造字工房朗倩（非商用）常规体" charset="-122"/>
                <a:cs typeface="Bauhaus 93" panose="04030905020B02020C02" charset="0"/>
              </a:rPr>
              <a:t>01</a:t>
            </a:r>
          </a:p>
        </p:txBody>
      </p:sp>
      <p:sp>
        <p:nvSpPr>
          <p:cNvPr id="4" name="文本框 3">
            <a:extLst>
              <a:ext uri="{FF2B5EF4-FFF2-40B4-BE49-F238E27FC236}">
                <a16:creationId xmlns:a16="http://schemas.microsoft.com/office/drawing/2014/main" id="{37387FA6-E812-D4E2-9F3D-29B0E0D6EADA}"/>
              </a:ext>
            </a:extLst>
          </p:cNvPr>
          <p:cNvSpPr txBox="1"/>
          <p:nvPr>
            <p:custDataLst>
              <p:tags r:id="rId7"/>
            </p:custDataLst>
          </p:nvPr>
        </p:nvSpPr>
        <p:spPr>
          <a:xfrm>
            <a:off x="1216343" y="276004"/>
            <a:ext cx="12663488" cy="806768"/>
          </a:xfrm>
          <a:prstGeom prst="rect">
            <a:avLst/>
          </a:prstGeom>
          <a:noFill/>
        </p:spPr>
        <p:txBody>
          <a:bodyPr wrap="square" rtlCol="0">
            <a:noAutofit/>
          </a:bodyPr>
          <a:lstStyle/>
          <a:p>
            <a:r>
              <a:rPr lang="en-US" altLang="zh-CN" sz="4200" b="1" dirty="0">
                <a:solidFill>
                  <a:srgbClr val="2E3C63"/>
                </a:solidFill>
              </a:rPr>
              <a:t>KN</a:t>
            </a:r>
            <a:r>
              <a:rPr lang="zh-CN" altLang="en-US" sz="4200" b="1" dirty="0">
                <a:solidFill>
                  <a:srgbClr val="2E3C63"/>
                </a:solidFill>
              </a:rPr>
              <a:t>散射能级</a:t>
            </a:r>
            <a:endParaRPr lang="zh-CN" altLang="en-US" sz="4200" dirty="0">
              <a:solidFill>
                <a:srgbClr val="2E3C63"/>
              </a:solidFill>
            </a:endParaRPr>
          </a:p>
          <a:p>
            <a:endParaRPr lang="zh-CN" altLang="en-US" sz="4200" dirty="0">
              <a:solidFill>
                <a:srgbClr val="2E3C63"/>
              </a:solidFill>
            </a:endParaRPr>
          </a:p>
        </p:txBody>
      </p:sp>
      <p:pic>
        <p:nvPicPr>
          <p:cNvPr id="15" name="图片 14">
            <a:extLst>
              <a:ext uri="{FF2B5EF4-FFF2-40B4-BE49-F238E27FC236}">
                <a16:creationId xmlns:a16="http://schemas.microsoft.com/office/drawing/2014/main" id="{A45E80E5-06A6-1914-D978-9B904357766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968636" y="4474343"/>
            <a:ext cx="7772400" cy="4533900"/>
          </a:xfrm>
          <a:prstGeom prst="rect">
            <a:avLst/>
          </a:prstGeom>
        </p:spPr>
      </p:pic>
      <p:pic>
        <p:nvPicPr>
          <p:cNvPr id="19" name="图片 18">
            <a:extLst>
              <a:ext uri="{FF2B5EF4-FFF2-40B4-BE49-F238E27FC236}">
                <a16:creationId xmlns:a16="http://schemas.microsoft.com/office/drawing/2014/main" id="{928AE0BF-2296-0EDC-A894-9485A970C2B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96236" y="4474343"/>
            <a:ext cx="7772400" cy="4533900"/>
          </a:xfrm>
          <a:prstGeom prst="rect">
            <a:avLst/>
          </a:prstGeom>
        </p:spPr>
      </p:pic>
    </p:spTree>
    <p:custDataLst>
      <p:tags r:id="rId1"/>
    </p:custDataLst>
    <p:extLst>
      <p:ext uri="{BB962C8B-B14F-4D97-AF65-F5344CB8AC3E}">
        <p14:creationId xmlns:p14="http://schemas.microsoft.com/office/powerpoint/2010/main" val="1553376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838DB-6679-4A17-BD14-905551006BF8}"/>
            </a:ext>
          </a:extLst>
        </p:cNvPr>
        <p:cNvGrpSpPr/>
        <p:nvPr/>
      </p:nvGrpSpPr>
      <p:grpSpPr>
        <a:xfrm>
          <a:off x="0" y="0"/>
          <a:ext cx="0" cy="0"/>
          <a:chOff x="0" y="0"/>
          <a:chExt cx="0" cy="0"/>
        </a:xfrm>
      </p:grpSpPr>
      <p:sp>
        <p:nvSpPr>
          <p:cNvPr id="8" name="矩形 7">
            <a:extLst>
              <a:ext uri="{FF2B5EF4-FFF2-40B4-BE49-F238E27FC236}">
                <a16:creationId xmlns:a16="http://schemas.microsoft.com/office/drawing/2014/main" id="{DE25F87D-CB1F-9699-BF6E-FE6E701BDEF7}"/>
              </a:ext>
            </a:extLst>
          </p:cNvPr>
          <p:cNvSpPr/>
          <p:nvPr>
            <p:custDataLst>
              <p:tags r:id="rId2"/>
            </p:custDataLst>
          </p:nvPr>
        </p:nvSpPr>
        <p:spPr>
          <a:xfrm>
            <a:off x="1214438" y="1633485"/>
            <a:ext cx="8804910" cy="429578"/>
          </a:xfrm>
          <a:prstGeom prst="rect">
            <a:avLst/>
          </a:prstGeom>
          <a:gradFill>
            <a:gsLst>
              <a:gs pos="26000">
                <a:srgbClr val="F7E8D3"/>
              </a:gs>
              <a:gs pos="100000">
                <a:schemeClr val="bg1"/>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00"/>
          </a:p>
        </p:txBody>
      </p:sp>
      <p:pic>
        <p:nvPicPr>
          <p:cNvPr id="3074" name="图片 2" descr="剪影蓝 低版本">
            <a:extLst>
              <a:ext uri="{FF2B5EF4-FFF2-40B4-BE49-F238E27FC236}">
                <a16:creationId xmlns:a16="http://schemas.microsoft.com/office/drawing/2014/main" id="{EE17052F-9513-67DA-9905-8015D881D5BD}"/>
              </a:ext>
            </a:extLst>
          </p:cNvPr>
          <p:cNvPicPr>
            <a:picLocks noChangeAspect="1"/>
          </p:cNvPicPr>
          <p:nvPr/>
        </p:nvPicPr>
        <p:blipFill>
          <a:blip r:embed="rId9"/>
          <a:srcRect l="-8"/>
          <a:stretch>
            <a:fillRect/>
          </a:stretch>
        </p:blipFill>
        <p:spPr>
          <a:xfrm>
            <a:off x="0" y="8068575"/>
            <a:ext cx="18288000" cy="3657600"/>
          </a:xfrm>
          <a:prstGeom prst="rect">
            <a:avLst/>
          </a:prstGeom>
          <a:noFill/>
          <a:ln w="9525">
            <a:noFill/>
          </a:ln>
        </p:spPr>
      </p:pic>
      <p:sp>
        <p:nvSpPr>
          <p:cNvPr id="3" name="矩形 2">
            <a:extLst>
              <a:ext uri="{FF2B5EF4-FFF2-40B4-BE49-F238E27FC236}">
                <a16:creationId xmlns:a16="http://schemas.microsoft.com/office/drawing/2014/main" id="{01EFB92E-B630-9B61-1347-EF6034F8E398}"/>
              </a:ext>
            </a:extLst>
          </p:cNvPr>
          <p:cNvSpPr/>
          <p:nvPr>
            <p:custDataLst>
              <p:tags r:id="rId3"/>
            </p:custDataLst>
          </p:nvPr>
        </p:nvSpPr>
        <p:spPr>
          <a:xfrm>
            <a:off x="0" y="900"/>
            <a:ext cx="18288000" cy="1260158"/>
          </a:xfrm>
          <a:prstGeom prst="rect">
            <a:avLst/>
          </a:prstGeom>
          <a:gradFill>
            <a:gsLst>
              <a:gs pos="0">
                <a:schemeClr val="bg1"/>
              </a:gs>
              <a:gs pos="50000">
                <a:srgbClr val="5399D4"/>
              </a:gs>
              <a:gs pos="100000">
                <a:srgbClr val="2E3C63"/>
              </a:gs>
            </a:gsLst>
          </a:gradFill>
          <a:effectLst/>
        </p:spPr>
        <p:style>
          <a:lnRef idx="0">
            <a:srgbClr val="FFFFFF"/>
          </a:lnRef>
          <a:fillRef idx="2">
            <a:schemeClr val="accent1"/>
          </a:fillRef>
          <a:effectRef idx="1">
            <a:schemeClr val="accent1"/>
          </a:effectRef>
          <a:fontRef idx="minor">
            <a:schemeClr val="lt1"/>
          </a:fontRef>
        </p:style>
        <p:txBody>
          <a:bodyPr rtlCol="0" anchor="ctr"/>
          <a:lstStyle/>
          <a:p>
            <a:pPr algn="ctr" fontAlgn="base"/>
            <a:endParaRPr lang="zh-CN" altLang="en-US" sz="100" strike="noStrike" noProof="1"/>
          </a:p>
        </p:txBody>
      </p:sp>
      <p:pic>
        <p:nvPicPr>
          <p:cNvPr id="2" name="图片 1" descr="国科大标准Logo横式一（白色）">
            <a:extLst>
              <a:ext uri="{FF2B5EF4-FFF2-40B4-BE49-F238E27FC236}">
                <a16:creationId xmlns:a16="http://schemas.microsoft.com/office/drawing/2014/main" id="{BA142839-85B0-40B7-78CE-A6A03DF42EA6}"/>
              </a:ext>
            </a:extLst>
          </p:cNvPr>
          <p:cNvPicPr>
            <a:picLocks noChangeAspect="1"/>
          </p:cNvPicPr>
          <p:nvPr/>
        </p:nvPicPr>
        <p:blipFill>
          <a:blip r:embed="rId10"/>
          <a:stretch>
            <a:fillRect/>
          </a:stretch>
        </p:blipFill>
        <p:spPr>
          <a:xfrm>
            <a:off x="14723745" y="281887"/>
            <a:ext cx="3251835" cy="685800"/>
          </a:xfrm>
          <a:prstGeom prst="rect">
            <a:avLst/>
          </a:prstGeom>
        </p:spPr>
      </p:pic>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9FFF425D-A38F-8F04-A7D0-DB1B8E084AE3}"/>
                  </a:ext>
                </a:extLst>
              </p:cNvPr>
              <p:cNvSpPr txBox="1"/>
              <p:nvPr>
                <p:custDataLst>
                  <p:tags r:id="rId4"/>
                </p:custDataLst>
              </p:nvPr>
            </p:nvSpPr>
            <p:spPr>
              <a:xfrm>
                <a:off x="1216660" y="1398905"/>
                <a:ext cx="8802370" cy="670560"/>
              </a:xfrm>
              <a:prstGeom prst="rect">
                <a:avLst/>
              </a:prstGeom>
              <a:noFill/>
            </p:spPr>
            <p:txBody>
              <a:bodyPr wrap="square" rtlCol="0">
                <a:noAutofit/>
              </a:bodyPr>
              <a:lstStyle/>
              <a:p>
                <a:r>
                  <a:rPr lang="zh-CN" altLang="en-US" sz="3300" dirty="0">
                    <a:solidFill>
                      <a:srgbClr val="2E3C63"/>
                    </a:solidFill>
                  </a:rPr>
                  <a:t>同位旋为</a:t>
                </a:r>
                <a:r>
                  <a:rPr lang="en-US" altLang="zh-CN" sz="3300" dirty="0">
                    <a:solidFill>
                      <a:srgbClr val="2E3C63"/>
                    </a:solidFill>
                  </a:rPr>
                  <a:t>1(</a:t>
                </a:r>
                <a14:m>
                  <m:oMath xmlns:m="http://schemas.openxmlformats.org/officeDocument/2006/math">
                    <m:sSup>
                      <m:sSupPr>
                        <m:ctrlPr>
                          <a:rPr lang="en-US" altLang="zh-CN" sz="3300" i="1" dirty="0" smtClean="0">
                            <a:solidFill>
                              <a:srgbClr val="2E3C63"/>
                            </a:solidFill>
                            <a:latin typeface="Cambria Math" panose="02040503050406030204" pitchFamily="18" charset="0"/>
                          </a:rPr>
                        </m:ctrlPr>
                      </m:sSupPr>
                      <m:e>
                        <m:r>
                          <a:rPr lang="en-US" altLang="zh-CN" sz="3300" i="1" dirty="0" smtClean="0">
                            <a:solidFill>
                              <a:srgbClr val="2E3C63"/>
                            </a:solidFill>
                            <a:latin typeface="Cambria Math" panose="02040503050406030204" pitchFamily="18" charset="0"/>
                          </a:rPr>
                          <m:t>𝐾</m:t>
                        </m:r>
                      </m:e>
                      <m:sup>
                        <m:r>
                          <a:rPr lang="en-US" altLang="zh-CN" sz="3300" i="1" dirty="0" smtClean="0">
                            <a:solidFill>
                              <a:srgbClr val="2E3C63"/>
                            </a:solidFill>
                            <a:latin typeface="Cambria Math" panose="02040503050406030204" pitchFamily="18" charset="0"/>
                          </a:rPr>
                          <m:t>+</m:t>
                        </m:r>
                      </m:sup>
                    </m:sSup>
                    <m:r>
                      <a:rPr lang="en-US" altLang="zh-CN" sz="3300" i="1" dirty="0" smtClean="0">
                        <a:solidFill>
                          <a:srgbClr val="2E3C63"/>
                        </a:solidFill>
                        <a:latin typeface="Cambria Math" panose="02040503050406030204" pitchFamily="18" charset="0"/>
                      </a:rPr>
                      <m:t>𝑝</m:t>
                    </m:r>
                  </m:oMath>
                </a14:m>
                <a:r>
                  <a:rPr lang="zh-CN" altLang="en-US" sz="3300" dirty="0">
                    <a:solidFill>
                      <a:srgbClr val="2E3C63"/>
                    </a:solidFill>
                  </a:rPr>
                  <a:t>散射） </a:t>
                </a:r>
              </a:p>
            </p:txBody>
          </p:sp>
        </mc:Choice>
        <mc:Fallback xmlns="">
          <p:sp>
            <p:nvSpPr>
              <p:cNvPr id="9" name="文本框 8">
                <a:extLst>
                  <a:ext uri="{FF2B5EF4-FFF2-40B4-BE49-F238E27FC236}">
                    <a16:creationId xmlns:a16="http://schemas.microsoft.com/office/drawing/2014/main" id="{9FFF425D-A38F-8F04-A7D0-DB1B8E084AE3}"/>
                  </a:ext>
                </a:extLst>
              </p:cNvPr>
              <p:cNvSpPr txBox="1">
                <a:spLocks noRot="1" noChangeAspect="1" noMove="1" noResize="1" noEditPoints="1" noAdjustHandles="1" noChangeArrowheads="1" noChangeShapeType="1" noTextEdit="1"/>
              </p:cNvSpPr>
              <p:nvPr>
                <p:custDataLst>
                  <p:tags r:id="rId11"/>
                </p:custDataLst>
              </p:nvPr>
            </p:nvSpPr>
            <p:spPr>
              <a:xfrm>
                <a:off x="1216660" y="1398905"/>
                <a:ext cx="8802370" cy="670560"/>
              </a:xfrm>
              <a:prstGeom prst="rect">
                <a:avLst/>
              </a:prstGeom>
              <a:blipFill>
                <a:blip r:embed="rId12"/>
                <a:stretch>
                  <a:fillRect l="-2017" t="-11111" b="-20370"/>
                </a:stretch>
              </a:blipFill>
            </p:spPr>
            <p:txBody>
              <a:bodyPr/>
              <a:lstStyle/>
              <a:p>
                <a:r>
                  <a:rPr lang="zh-CN" altLang="en-US">
                    <a:noFill/>
                  </a:rPr>
                  <a:t> </a:t>
                </a:r>
              </a:p>
            </p:txBody>
          </p:sp>
        </mc:Fallback>
      </mc:AlternateContent>
      <p:sp>
        <p:nvSpPr>
          <p:cNvPr id="3078" name="文本框 3">
            <a:extLst>
              <a:ext uri="{FF2B5EF4-FFF2-40B4-BE49-F238E27FC236}">
                <a16:creationId xmlns:a16="http://schemas.microsoft.com/office/drawing/2014/main" id="{5CA0D26E-5C47-5254-D940-AC0C6052EBA6}"/>
              </a:ext>
            </a:extLst>
          </p:cNvPr>
          <p:cNvSpPr txBox="1"/>
          <p:nvPr>
            <p:custDataLst>
              <p:tags r:id="rId5"/>
            </p:custDataLst>
          </p:nvPr>
        </p:nvSpPr>
        <p:spPr>
          <a:xfrm>
            <a:off x="67945" y="-70855"/>
            <a:ext cx="1276350" cy="1379220"/>
          </a:xfrm>
          <a:prstGeom prst="rect">
            <a:avLst/>
          </a:prstGeom>
          <a:noFill/>
          <a:ln w="12700" cmpd="sng">
            <a:noFill/>
            <a:prstDash val="solid"/>
          </a:ln>
          <a:effectLst>
            <a:outerShdw dist="63500" dir="2700000" algn="tl" rotWithShape="0">
              <a:schemeClr val="bg1">
                <a:alpha val="100000"/>
              </a:schemeClr>
            </a:outerShdw>
          </a:effectLst>
        </p:spPr>
        <p:txBody>
          <a:bodyPr wrap="square" anchor="t" anchorCtr="0"/>
          <a:lstStyle/>
          <a:p>
            <a:pPr>
              <a:lnSpc>
                <a:spcPct val="130000"/>
              </a:lnSpc>
            </a:pPr>
            <a:r>
              <a:rPr lang="en-US" altLang="zh-CN" sz="6000" i="1" dirty="0">
                <a:ln w="19050">
                  <a:noFill/>
                </a:ln>
                <a:gradFill>
                  <a:gsLst>
                    <a:gs pos="39000">
                      <a:srgbClr val="5399D4"/>
                    </a:gs>
                    <a:gs pos="100000">
                      <a:schemeClr val="bg1"/>
                    </a:gs>
                  </a:gsLst>
                  <a:lin ang="5400000" scaled="0"/>
                </a:gradFill>
                <a:latin typeface="Bauhaus 93" panose="04030905020B02020C02" charset="0"/>
                <a:ea typeface="造字工房朗倩（非商用）常规体" charset="-122"/>
                <a:cs typeface="Bauhaus 93" panose="04030905020B02020C02" charset="0"/>
              </a:rPr>
              <a:t>01</a:t>
            </a:r>
          </a:p>
        </p:txBody>
      </p:sp>
      <p:sp>
        <p:nvSpPr>
          <p:cNvPr id="4" name="文本框 3">
            <a:extLst>
              <a:ext uri="{FF2B5EF4-FFF2-40B4-BE49-F238E27FC236}">
                <a16:creationId xmlns:a16="http://schemas.microsoft.com/office/drawing/2014/main" id="{39E33682-857E-CBA8-6827-CFD8B5CE1011}"/>
              </a:ext>
            </a:extLst>
          </p:cNvPr>
          <p:cNvSpPr txBox="1"/>
          <p:nvPr>
            <p:custDataLst>
              <p:tags r:id="rId6"/>
            </p:custDataLst>
          </p:nvPr>
        </p:nvSpPr>
        <p:spPr>
          <a:xfrm>
            <a:off x="1216343" y="258075"/>
            <a:ext cx="12663488" cy="806768"/>
          </a:xfrm>
          <a:prstGeom prst="rect">
            <a:avLst/>
          </a:prstGeom>
          <a:noFill/>
        </p:spPr>
        <p:txBody>
          <a:bodyPr wrap="square" rtlCol="0">
            <a:noAutofit/>
          </a:bodyPr>
          <a:lstStyle/>
          <a:p>
            <a:r>
              <a:rPr lang="en-US" altLang="zh-CN" sz="4200" b="1" dirty="0">
                <a:solidFill>
                  <a:srgbClr val="2E3C63"/>
                </a:solidFill>
              </a:rPr>
              <a:t>KN</a:t>
            </a:r>
            <a:r>
              <a:rPr lang="zh-CN" altLang="en-US" sz="4200" b="1" dirty="0">
                <a:solidFill>
                  <a:srgbClr val="2E3C63"/>
                </a:solidFill>
              </a:rPr>
              <a:t>散射能级</a:t>
            </a:r>
            <a:endParaRPr lang="zh-CN" altLang="en-US" sz="4200" dirty="0">
              <a:solidFill>
                <a:srgbClr val="2E3C63"/>
              </a:solidFill>
            </a:endParaRPr>
          </a:p>
          <a:p>
            <a:endParaRPr lang="zh-CN" altLang="en-US" sz="4200" dirty="0">
              <a:solidFill>
                <a:srgbClr val="2E3C63"/>
              </a:solidFill>
            </a:endParaRPr>
          </a:p>
        </p:txBody>
      </p:sp>
      <p:pic>
        <p:nvPicPr>
          <p:cNvPr id="16" name="图片 15">
            <a:extLst>
              <a:ext uri="{FF2B5EF4-FFF2-40B4-BE49-F238E27FC236}">
                <a16:creationId xmlns:a16="http://schemas.microsoft.com/office/drawing/2014/main" id="{92200A63-219A-864E-C395-8C421B923ED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946" y="3848653"/>
            <a:ext cx="5902690" cy="5410800"/>
          </a:xfrm>
          <a:prstGeom prst="rect">
            <a:avLst/>
          </a:prstGeom>
        </p:spPr>
      </p:pic>
      <p:pic>
        <p:nvPicPr>
          <p:cNvPr id="18" name="图片 17">
            <a:extLst>
              <a:ext uri="{FF2B5EF4-FFF2-40B4-BE49-F238E27FC236}">
                <a16:creationId xmlns:a16="http://schemas.microsoft.com/office/drawing/2014/main" id="{93A5A749-A602-DE75-C75A-9B02C9D9A38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970636" y="3842825"/>
            <a:ext cx="5902690" cy="5410800"/>
          </a:xfrm>
          <a:prstGeom prst="rect">
            <a:avLst/>
          </a:prstGeom>
        </p:spPr>
      </p:pic>
      <p:pic>
        <p:nvPicPr>
          <p:cNvPr id="20" name="图片 19">
            <a:extLst>
              <a:ext uri="{FF2B5EF4-FFF2-40B4-BE49-F238E27FC236}">
                <a16:creationId xmlns:a16="http://schemas.microsoft.com/office/drawing/2014/main" id="{52BE78C7-E263-F97F-DA62-286ED7828E7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873326" y="3842825"/>
            <a:ext cx="5902690" cy="5410800"/>
          </a:xfrm>
          <a:prstGeom prst="rect">
            <a:avLst/>
          </a:prstGeom>
        </p:spPr>
      </p:pic>
      <p:pic>
        <p:nvPicPr>
          <p:cNvPr id="24" name="图片 23">
            <a:extLst>
              <a:ext uri="{FF2B5EF4-FFF2-40B4-BE49-F238E27FC236}">
                <a16:creationId xmlns:a16="http://schemas.microsoft.com/office/drawing/2014/main" id="{E58DE88B-5A9C-EE0B-6271-858F72F0399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030168" y="1403216"/>
            <a:ext cx="3727543" cy="2174400"/>
          </a:xfrm>
          <a:prstGeom prst="rect">
            <a:avLst/>
          </a:prstGeom>
        </p:spPr>
      </p:pic>
      <p:pic>
        <p:nvPicPr>
          <p:cNvPr id="26" name="图片 25">
            <a:extLst>
              <a:ext uri="{FF2B5EF4-FFF2-40B4-BE49-F238E27FC236}">
                <a16:creationId xmlns:a16="http://schemas.microsoft.com/office/drawing/2014/main" id="{DBB15ADA-4331-AA03-19C0-1F45DEA13ED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758029" y="1378635"/>
            <a:ext cx="3727543" cy="2174400"/>
          </a:xfrm>
          <a:prstGeom prst="rect">
            <a:avLst/>
          </a:prstGeom>
        </p:spPr>
      </p:pic>
      <p:pic>
        <p:nvPicPr>
          <p:cNvPr id="28" name="图片 27">
            <a:extLst>
              <a:ext uri="{FF2B5EF4-FFF2-40B4-BE49-F238E27FC236}">
                <a16:creationId xmlns:a16="http://schemas.microsoft.com/office/drawing/2014/main" id="{BD34A320-49A7-D3E7-CB46-9E365461DC5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4485890" y="1308365"/>
            <a:ext cx="3727543" cy="2174400"/>
          </a:xfrm>
          <a:prstGeom prst="rect">
            <a:avLst/>
          </a:prstGeom>
        </p:spPr>
      </p:pic>
    </p:spTree>
    <p:custDataLst>
      <p:tags r:id="rId1"/>
    </p:custDataLst>
    <p:extLst>
      <p:ext uri="{BB962C8B-B14F-4D97-AF65-F5344CB8AC3E}">
        <p14:creationId xmlns:p14="http://schemas.microsoft.com/office/powerpoint/2010/main" val="413660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340B4-9198-D2D0-2110-CC28CAE68FB6}"/>
            </a:ext>
          </a:extLst>
        </p:cNvPr>
        <p:cNvGrpSpPr/>
        <p:nvPr/>
      </p:nvGrpSpPr>
      <p:grpSpPr>
        <a:xfrm>
          <a:off x="0" y="0"/>
          <a:ext cx="0" cy="0"/>
          <a:chOff x="0" y="0"/>
          <a:chExt cx="0" cy="0"/>
        </a:xfrm>
      </p:grpSpPr>
      <p:sp>
        <p:nvSpPr>
          <p:cNvPr id="8" name="矩形 7">
            <a:extLst>
              <a:ext uri="{FF2B5EF4-FFF2-40B4-BE49-F238E27FC236}">
                <a16:creationId xmlns:a16="http://schemas.microsoft.com/office/drawing/2014/main" id="{0AFAB339-3136-CDD2-5543-3F843242F427}"/>
              </a:ext>
            </a:extLst>
          </p:cNvPr>
          <p:cNvSpPr/>
          <p:nvPr>
            <p:custDataLst>
              <p:tags r:id="rId2"/>
            </p:custDataLst>
          </p:nvPr>
        </p:nvSpPr>
        <p:spPr>
          <a:xfrm>
            <a:off x="1214438" y="1633485"/>
            <a:ext cx="8804910" cy="429578"/>
          </a:xfrm>
          <a:prstGeom prst="rect">
            <a:avLst/>
          </a:prstGeom>
          <a:gradFill>
            <a:gsLst>
              <a:gs pos="26000">
                <a:srgbClr val="F7E8D3"/>
              </a:gs>
              <a:gs pos="100000">
                <a:schemeClr val="bg1"/>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00"/>
          </a:p>
        </p:txBody>
      </p:sp>
      <p:pic>
        <p:nvPicPr>
          <p:cNvPr id="3074" name="图片 2" descr="剪影蓝 低版本">
            <a:extLst>
              <a:ext uri="{FF2B5EF4-FFF2-40B4-BE49-F238E27FC236}">
                <a16:creationId xmlns:a16="http://schemas.microsoft.com/office/drawing/2014/main" id="{D32E51FD-DBE8-E7F2-EEA7-019E8320C336}"/>
              </a:ext>
            </a:extLst>
          </p:cNvPr>
          <p:cNvPicPr>
            <a:picLocks noChangeAspect="1"/>
          </p:cNvPicPr>
          <p:nvPr/>
        </p:nvPicPr>
        <p:blipFill>
          <a:blip r:embed="rId12"/>
          <a:srcRect l="-8"/>
          <a:stretch>
            <a:fillRect/>
          </a:stretch>
        </p:blipFill>
        <p:spPr>
          <a:xfrm>
            <a:off x="0" y="8068575"/>
            <a:ext cx="18288000" cy="3657600"/>
          </a:xfrm>
          <a:prstGeom prst="rect">
            <a:avLst/>
          </a:prstGeom>
          <a:noFill/>
          <a:ln w="9525">
            <a:noFill/>
          </a:ln>
        </p:spPr>
      </p:pic>
      <p:sp>
        <p:nvSpPr>
          <p:cNvPr id="3" name="矩形 2">
            <a:extLst>
              <a:ext uri="{FF2B5EF4-FFF2-40B4-BE49-F238E27FC236}">
                <a16:creationId xmlns:a16="http://schemas.microsoft.com/office/drawing/2014/main" id="{78262C25-245C-A99F-D7B9-DEF8BE5DD263}"/>
              </a:ext>
            </a:extLst>
          </p:cNvPr>
          <p:cNvSpPr/>
          <p:nvPr>
            <p:custDataLst>
              <p:tags r:id="rId3"/>
            </p:custDataLst>
          </p:nvPr>
        </p:nvSpPr>
        <p:spPr>
          <a:xfrm>
            <a:off x="0" y="900"/>
            <a:ext cx="18288000" cy="1260158"/>
          </a:xfrm>
          <a:prstGeom prst="rect">
            <a:avLst/>
          </a:prstGeom>
          <a:gradFill>
            <a:gsLst>
              <a:gs pos="0">
                <a:schemeClr val="bg1"/>
              </a:gs>
              <a:gs pos="50000">
                <a:srgbClr val="5399D4"/>
              </a:gs>
              <a:gs pos="100000">
                <a:srgbClr val="2E3C63"/>
              </a:gs>
            </a:gsLst>
          </a:gradFill>
          <a:effectLst/>
        </p:spPr>
        <p:style>
          <a:lnRef idx="0">
            <a:srgbClr val="FFFFFF"/>
          </a:lnRef>
          <a:fillRef idx="2">
            <a:schemeClr val="accent1"/>
          </a:fillRef>
          <a:effectRef idx="1">
            <a:schemeClr val="accent1"/>
          </a:effectRef>
          <a:fontRef idx="minor">
            <a:schemeClr val="lt1"/>
          </a:fontRef>
        </p:style>
        <p:txBody>
          <a:bodyPr rtlCol="0" anchor="ctr"/>
          <a:lstStyle/>
          <a:p>
            <a:pPr algn="ctr" fontAlgn="base"/>
            <a:endParaRPr lang="zh-CN" altLang="en-US" sz="100" strike="noStrike" noProof="1"/>
          </a:p>
        </p:txBody>
      </p:sp>
      <p:pic>
        <p:nvPicPr>
          <p:cNvPr id="2" name="图片 1" descr="国科大标准Logo横式一（白色）">
            <a:extLst>
              <a:ext uri="{FF2B5EF4-FFF2-40B4-BE49-F238E27FC236}">
                <a16:creationId xmlns:a16="http://schemas.microsoft.com/office/drawing/2014/main" id="{91D0554D-95D6-BD51-5FAC-E6E39E9B5CC4}"/>
              </a:ext>
            </a:extLst>
          </p:cNvPr>
          <p:cNvPicPr>
            <a:picLocks noChangeAspect="1"/>
          </p:cNvPicPr>
          <p:nvPr/>
        </p:nvPicPr>
        <p:blipFill>
          <a:blip r:embed="rId13"/>
          <a:stretch>
            <a:fillRect/>
          </a:stretch>
        </p:blipFill>
        <p:spPr>
          <a:xfrm>
            <a:off x="14723745" y="281887"/>
            <a:ext cx="3251835" cy="685800"/>
          </a:xfrm>
          <a:prstGeom prst="rect">
            <a:avLst/>
          </a:prstGeom>
        </p:spPr>
      </p:pic>
      <p:sp>
        <p:nvSpPr>
          <p:cNvPr id="9" name="文本框 8">
            <a:extLst>
              <a:ext uri="{FF2B5EF4-FFF2-40B4-BE49-F238E27FC236}">
                <a16:creationId xmlns:a16="http://schemas.microsoft.com/office/drawing/2014/main" id="{AAEE0B46-4C96-6990-AFA3-B38F0D993AD2}"/>
              </a:ext>
            </a:extLst>
          </p:cNvPr>
          <p:cNvSpPr txBox="1"/>
          <p:nvPr>
            <p:custDataLst>
              <p:tags r:id="rId4"/>
            </p:custDataLst>
          </p:nvPr>
        </p:nvSpPr>
        <p:spPr>
          <a:xfrm>
            <a:off x="1216660" y="1398905"/>
            <a:ext cx="8802370" cy="670560"/>
          </a:xfrm>
          <a:prstGeom prst="rect">
            <a:avLst/>
          </a:prstGeom>
          <a:noFill/>
        </p:spPr>
        <p:txBody>
          <a:bodyPr wrap="square" rtlCol="0">
            <a:noAutofit/>
          </a:bodyPr>
          <a:lstStyle/>
          <a:p>
            <a:r>
              <a:rPr lang="zh-CN" altLang="en-US" sz="3300" dirty="0">
                <a:solidFill>
                  <a:srgbClr val="2E3C63"/>
                </a:solidFill>
              </a:rPr>
              <a:t>高能级耦合 </a:t>
            </a:r>
          </a:p>
        </p:txBody>
      </p:sp>
      <p:sp>
        <p:nvSpPr>
          <p:cNvPr id="3078" name="文本框 3">
            <a:extLst>
              <a:ext uri="{FF2B5EF4-FFF2-40B4-BE49-F238E27FC236}">
                <a16:creationId xmlns:a16="http://schemas.microsoft.com/office/drawing/2014/main" id="{2C4F001B-2F35-80D1-4D61-57D5A252E0C0}"/>
              </a:ext>
            </a:extLst>
          </p:cNvPr>
          <p:cNvSpPr txBox="1"/>
          <p:nvPr>
            <p:custDataLst>
              <p:tags r:id="rId5"/>
            </p:custDataLst>
          </p:nvPr>
        </p:nvSpPr>
        <p:spPr>
          <a:xfrm>
            <a:off x="67945" y="-70855"/>
            <a:ext cx="1276350" cy="1379220"/>
          </a:xfrm>
          <a:prstGeom prst="rect">
            <a:avLst/>
          </a:prstGeom>
          <a:noFill/>
          <a:ln w="12700" cmpd="sng">
            <a:noFill/>
            <a:prstDash val="solid"/>
          </a:ln>
          <a:effectLst>
            <a:outerShdw dist="63500" dir="2700000" algn="tl" rotWithShape="0">
              <a:schemeClr val="bg1">
                <a:alpha val="100000"/>
              </a:schemeClr>
            </a:outerShdw>
          </a:effectLst>
        </p:spPr>
        <p:txBody>
          <a:bodyPr wrap="square" anchor="t" anchorCtr="0"/>
          <a:lstStyle/>
          <a:p>
            <a:pPr>
              <a:lnSpc>
                <a:spcPct val="130000"/>
              </a:lnSpc>
            </a:pPr>
            <a:r>
              <a:rPr lang="en-US" altLang="zh-CN" sz="6000" i="1" dirty="0">
                <a:ln w="19050">
                  <a:noFill/>
                </a:ln>
                <a:gradFill>
                  <a:gsLst>
                    <a:gs pos="39000">
                      <a:srgbClr val="5399D4"/>
                    </a:gs>
                    <a:gs pos="100000">
                      <a:schemeClr val="bg1"/>
                    </a:gs>
                  </a:gsLst>
                  <a:lin ang="5400000" scaled="0"/>
                </a:gradFill>
                <a:latin typeface="Bauhaus 93" panose="04030905020B02020C02" charset="0"/>
                <a:ea typeface="造字工房朗倩（非商用）常规体" charset="-122"/>
                <a:cs typeface="Bauhaus 93" panose="04030905020B02020C02" charset="0"/>
              </a:rPr>
              <a:t>01</a:t>
            </a:r>
          </a:p>
        </p:txBody>
      </p:sp>
      <p:sp>
        <p:nvSpPr>
          <p:cNvPr id="4" name="文本框 3">
            <a:extLst>
              <a:ext uri="{FF2B5EF4-FFF2-40B4-BE49-F238E27FC236}">
                <a16:creationId xmlns:a16="http://schemas.microsoft.com/office/drawing/2014/main" id="{4FCC5BAF-D917-F4AD-E9DD-6871D666C8A1}"/>
              </a:ext>
            </a:extLst>
          </p:cNvPr>
          <p:cNvSpPr txBox="1"/>
          <p:nvPr>
            <p:custDataLst>
              <p:tags r:id="rId6"/>
            </p:custDataLst>
          </p:nvPr>
        </p:nvSpPr>
        <p:spPr>
          <a:xfrm>
            <a:off x="1216343" y="258075"/>
            <a:ext cx="12663488" cy="806768"/>
          </a:xfrm>
          <a:prstGeom prst="rect">
            <a:avLst/>
          </a:prstGeom>
          <a:noFill/>
        </p:spPr>
        <p:txBody>
          <a:bodyPr wrap="square" rtlCol="0">
            <a:noAutofit/>
          </a:bodyPr>
          <a:lstStyle/>
          <a:p>
            <a:r>
              <a:rPr lang="en-US" altLang="zh-CN" sz="4200" b="1" dirty="0">
                <a:solidFill>
                  <a:srgbClr val="2E3C63"/>
                </a:solidFill>
              </a:rPr>
              <a:t>KN</a:t>
            </a:r>
            <a:r>
              <a:rPr lang="zh-CN" altLang="en-US" sz="4200" b="1" dirty="0">
                <a:solidFill>
                  <a:srgbClr val="2E3C63"/>
                </a:solidFill>
              </a:rPr>
              <a:t>散射能级</a:t>
            </a:r>
            <a:endParaRPr lang="zh-CN" altLang="en-US" sz="4200" dirty="0">
              <a:solidFill>
                <a:srgbClr val="2E3C63"/>
              </a:solidFill>
            </a:endParaRPr>
          </a:p>
          <a:p>
            <a:endParaRPr lang="zh-CN" altLang="en-US" sz="4200" dirty="0">
              <a:solidFill>
                <a:srgbClr val="2E3C63"/>
              </a:solidFill>
            </a:endParaRPr>
          </a:p>
        </p:txBody>
      </p:sp>
      <p:pic>
        <p:nvPicPr>
          <p:cNvPr id="6" name="图片 5">
            <a:extLst>
              <a:ext uri="{FF2B5EF4-FFF2-40B4-BE49-F238E27FC236}">
                <a16:creationId xmlns:a16="http://schemas.microsoft.com/office/drawing/2014/main" id="{32F800A5-BFC6-C8CA-0281-09C4F1615F9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181499" y="5164455"/>
            <a:ext cx="6053092" cy="3530970"/>
          </a:xfrm>
          <a:prstGeom prst="rect">
            <a:avLst/>
          </a:prstGeom>
        </p:spPr>
      </p:pic>
      <p:pic>
        <p:nvPicPr>
          <p:cNvPr id="11" name="图片 10">
            <a:extLst>
              <a:ext uri="{FF2B5EF4-FFF2-40B4-BE49-F238E27FC236}">
                <a16:creationId xmlns:a16="http://schemas.microsoft.com/office/drawing/2014/main" id="{167A2643-3FDA-9308-48AC-AB8B50A02D9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234908" y="5140385"/>
            <a:ext cx="6053092" cy="3530970"/>
          </a:xfrm>
          <a:prstGeom prst="rect">
            <a:avLst/>
          </a:prstGeom>
        </p:spPr>
      </p:pic>
      <p:pic>
        <p:nvPicPr>
          <p:cNvPr id="15" name="图片 14">
            <a:extLst>
              <a:ext uri="{FF2B5EF4-FFF2-40B4-BE49-F238E27FC236}">
                <a16:creationId xmlns:a16="http://schemas.microsoft.com/office/drawing/2014/main" id="{80CFFBC9-6080-6E9B-8224-944C7C5E99E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181500" y="1609415"/>
            <a:ext cx="6053091" cy="3530970"/>
          </a:xfrm>
          <a:prstGeom prst="rect">
            <a:avLst/>
          </a:prstGeom>
        </p:spPr>
      </p:pic>
      <p:pic>
        <p:nvPicPr>
          <p:cNvPr id="18" name="图片 17">
            <a:extLst>
              <a:ext uri="{FF2B5EF4-FFF2-40B4-BE49-F238E27FC236}">
                <a16:creationId xmlns:a16="http://schemas.microsoft.com/office/drawing/2014/main" id="{7E35360B-FA8C-1F5D-CFC6-70E40C5799B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2234591" y="1621450"/>
            <a:ext cx="6053091" cy="3530970"/>
          </a:xfrm>
          <a:prstGeom prst="rect">
            <a:avLst/>
          </a:prstGeom>
        </p:spPr>
      </p:pic>
      <p:grpSp>
        <p:nvGrpSpPr>
          <p:cNvPr id="19" name="Group 22">
            <a:extLst>
              <a:ext uri="{FF2B5EF4-FFF2-40B4-BE49-F238E27FC236}">
                <a16:creationId xmlns:a16="http://schemas.microsoft.com/office/drawing/2014/main" id="{84828F6C-F7B7-9262-B958-F07B692A86C0}"/>
              </a:ext>
            </a:extLst>
          </p:cNvPr>
          <p:cNvGrpSpPr/>
          <p:nvPr/>
        </p:nvGrpSpPr>
        <p:grpSpPr>
          <a:xfrm>
            <a:off x="1370788" y="2629979"/>
            <a:ext cx="4377409" cy="5798067"/>
            <a:chOff x="0" y="0"/>
            <a:chExt cx="5836545" cy="7730757"/>
          </a:xfrm>
        </p:grpSpPr>
        <p:sp>
          <p:nvSpPr>
            <p:cNvPr id="20" name="Freeform 24">
              <a:extLst>
                <a:ext uri="{FF2B5EF4-FFF2-40B4-BE49-F238E27FC236}">
                  <a16:creationId xmlns:a16="http://schemas.microsoft.com/office/drawing/2014/main" id="{33E5EA67-D7A9-521D-0B98-E36A5FF223AC}"/>
                </a:ext>
              </a:extLst>
            </p:cNvPr>
            <p:cNvSpPr/>
            <p:nvPr>
              <p:custDataLst>
                <p:tags r:id="rId8"/>
              </p:custDataLst>
            </p:nvPr>
          </p:nvSpPr>
          <p:spPr>
            <a:xfrm rot="16200000">
              <a:off x="2836481" y="4730693"/>
              <a:ext cx="163583" cy="5836545"/>
            </a:xfrm>
            <a:custGeom>
              <a:avLst/>
              <a:gdLst/>
              <a:ahLst/>
              <a:cxnLst/>
              <a:rect l="l" t="t" r="r" b="b"/>
              <a:pathLst>
                <a:path w="25088" h="895141">
                  <a:moveTo>
                    <a:pt x="0" y="0"/>
                  </a:moveTo>
                  <a:lnTo>
                    <a:pt x="25088" y="0"/>
                  </a:lnTo>
                  <a:lnTo>
                    <a:pt x="25088" y="895141"/>
                  </a:lnTo>
                  <a:lnTo>
                    <a:pt x="0" y="895141"/>
                  </a:lnTo>
                  <a:close/>
                </a:path>
              </a:pathLst>
            </a:custGeom>
            <a:solidFill>
              <a:srgbClr val="F7E8D3"/>
            </a:solidFill>
          </p:spPr>
          <p:txBody>
            <a:bodyPr/>
            <a:lstStyle/>
            <a:p>
              <a:endParaRPr lang="zh-CN" altLang="en-US"/>
            </a:p>
          </p:txBody>
        </p:sp>
        <p:sp>
          <p:nvSpPr>
            <p:cNvPr id="21" name="Freeform 26">
              <a:extLst>
                <a:ext uri="{FF2B5EF4-FFF2-40B4-BE49-F238E27FC236}">
                  <a16:creationId xmlns:a16="http://schemas.microsoft.com/office/drawing/2014/main" id="{F0F9DE51-54C0-4B3E-2FE8-AD5B1649FB3D}"/>
                </a:ext>
              </a:extLst>
            </p:cNvPr>
            <p:cNvSpPr/>
            <p:nvPr>
              <p:custDataLst>
                <p:tags r:id="rId9"/>
              </p:custDataLst>
            </p:nvPr>
          </p:nvSpPr>
          <p:spPr>
            <a:xfrm rot="5400000">
              <a:off x="-865315" y="865315"/>
              <a:ext cx="7567174" cy="5836544"/>
            </a:xfrm>
            <a:custGeom>
              <a:avLst/>
              <a:gdLst/>
              <a:ahLst/>
              <a:cxnLst/>
              <a:rect l="l" t="t" r="r" b="b"/>
              <a:pathLst>
                <a:path w="7567174" h="5836544">
                  <a:moveTo>
                    <a:pt x="0" y="0"/>
                  </a:moveTo>
                  <a:lnTo>
                    <a:pt x="7567174" y="0"/>
                  </a:lnTo>
                  <a:lnTo>
                    <a:pt x="7567174" y="5836544"/>
                  </a:lnTo>
                  <a:lnTo>
                    <a:pt x="0" y="5836544"/>
                  </a:lnTo>
                  <a:lnTo>
                    <a:pt x="0" y="0"/>
                  </a:lnTo>
                  <a:close/>
                </a:path>
              </a:pathLst>
            </a:custGeom>
            <a:gradFill>
              <a:gsLst>
                <a:gs pos="0">
                  <a:schemeClr val="bg1"/>
                </a:gs>
                <a:gs pos="100000">
                  <a:srgbClr val="5399D4"/>
                </a:gs>
              </a:gsLst>
              <a:lin ang="10800000" scaled="0"/>
            </a:gradFill>
          </p:spPr>
          <p:txBody>
            <a:bodyPr/>
            <a:lstStyle/>
            <a:p>
              <a:endParaRPr lang="zh-CN" altLang="en-US"/>
            </a:p>
          </p:txBody>
        </p:sp>
      </p:grpSp>
      <mc:AlternateContent xmlns:mc="http://schemas.openxmlformats.org/markup-compatibility/2006" xmlns:a14="http://schemas.microsoft.com/office/drawing/2010/main">
        <mc:Choice Requires="a14">
          <p:sp>
            <p:nvSpPr>
              <p:cNvPr id="23" name="TextBox 68">
                <a:extLst>
                  <a:ext uri="{FF2B5EF4-FFF2-40B4-BE49-F238E27FC236}">
                    <a16:creationId xmlns:a16="http://schemas.microsoft.com/office/drawing/2014/main" id="{411EE462-41F0-1783-9C96-CA5C093EF3D3}"/>
                  </a:ext>
                </a:extLst>
              </p:cNvPr>
              <p:cNvSpPr txBox="1"/>
              <p:nvPr>
                <p:custDataLst>
                  <p:tags r:id="rId7"/>
                </p:custDataLst>
              </p:nvPr>
            </p:nvSpPr>
            <p:spPr>
              <a:xfrm>
                <a:off x="1683538" y="3386935"/>
                <a:ext cx="3751908" cy="2244845"/>
              </a:xfrm>
              <a:prstGeom prst="rect">
                <a:avLst/>
              </a:prstGeom>
            </p:spPr>
            <p:txBody>
              <a:bodyPr lIns="0" tIns="0" rIns="0" bIns="0" rtlCol="0" anchor="t">
                <a:spAutoFit/>
              </a:bodyPr>
              <a:lstStyle/>
              <a:p>
                <a:pPr>
                  <a:lnSpc>
                    <a:spcPts val="3600"/>
                  </a:lnSpc>
                </a:pPr>
                <a:r>
                  <a:rPr lang="zh-CN" altLang="en-US" sz="2400" dirty="0">
                    <a:latin typeface="仿宋" panose="02010609060101010101" charset="-122"/>
                    <a:ea typeface="仿宋" panose="02010609060101010101" charset="-122"/>
                  </a:rPr>
                  <a:t>高能级的算符会和</a:t>
                </a:r>
                <a14:m>
                  <m:oMath xmlns:m="http://schemas.openxmlformats.org/officeDocument/2006/math">
                    <m:r>
                      <a:rPr lang="en-US" altLang="zh-CN" sz="2400" i="1" dirty="0" smtClean="0">
                        <a:latin typeface="Cambria Math" panose="02040503050406030204" pitchFamily="18" charset="0"/>
                        <a:ea typeface="仿宋" panose="02010609060101010101" charset="-122"/>
                      </a:rPr>
                      <m:t>𝐾</m:t>
                    </m:r>
                    <m:r>
                      <m:rPr>
                        <m:sty m:val="p"/>
                      </m:rPr>
                      <a:rPr lang="en-US" altLang="zh-CN" sz="2400" b="0" i="0" dirty="0" smtClean="0">
                        <a:latin typeface="Cambria Math" panose="02040503050406030204" pitchFamily="18" charset="0"/>
                        <a:ea typeface="仿宋" panose="02010609060101010101" charset="-122"/>
                      </a:rPr>
                      <m:t>Δ</m:t>
                    </m:r>
                  </m:oMath>
                </a14:m>
                <a:r>
                  <a:rPr lang="zh-CN" altLang="en-US" sz="2400" dirty="0">
                    <a:latin typeface="仿宋" panose="02010609060101010101" charset="-122"/>
                    <a:ea typeface="仿宋" panose="02010609060101010101" charset="-122"/>
                  </a:rPr>
                  <a:t>（同位旋为</a:t>
                </a:r>
                <a:r>
                  <a:rPr lang="en-US" altLang="zh-CN" sz="2400" dirty="0">
                    <a:latin typeface="仿宋" panose="02010609060101010101" charset="-122"/>
                    <a:ea typeface="仿宋" panose="02010609060101010101" charset="-122"/>
                  </a:rPr>
                  <a:t>1</a:t>
                </a:r>
                <a:r>
                  <a:rPr lang="zh-CN" altLang="en-US" sz="2400" dirty="0">
                    <a:latin typeface="仿宋" panose="02010609060101010101" charset="-122"/>
                    <a:ea typeface="仿宋" panose="02010609060101010101" charset="-122"/>
                  </a:rPr>
                  <a:t>）以及产生</a:t>
                </a:r>
                <a14:m>
                  <m:oMath xmlns:m="http://schemas.openxmlformats.org/officeDocument/2006/math">
                    <m:r>
                      <a:rPr lang="en-US" altLang="zh-CN" sz="2400" i="1" dirty="0" smtClean="0">
                        <a:latin typeface="Cambria Math" panose="02040503050406030204" pitchFamily="18" charset="0"/>
                        <a:ea typeface="仿宋" panose="02010609060101010101" charset="-122"/>
                      </a:rPr>
                      <m:t>𝜋</m:t>
                    </m:r>
                  </m:oMath>
                </a14:m>
                <a:r>
                  <a:rPr lang="zh-CN" altLang="en-US" sz="2400" dirty="0">
                    <a:latin typeface="仿宋" panose="02010609060101010101" charset="-122"/>
                    <a:ea typeface="仿宋" panose="02010609060101010101" charset="-122"/>
                  </a:rPr>
                  <a:t>介子的</a:t>
                </a:r>
                <a14:m>
                  <m:oMath xmlns:m="http://schemas.openxmlformats.org/officeDocument/2006/math">
                    <m:r>
                      <a:rPr lang="en-US" altLang="zh-CN" sz="2400" i="1" dirty="0" smtClean="0">
                        <a:latin typeface="Cambria Math" panose="02040503050406030204" pitchFamily="18" charset="0"/>
                        <a:ea typeface="仿宋" panose="02010609060101010101" charset="-122"/>
                      </a:rPr>
                      <m:t>𝐾𝑁</m:t>
                    </m:r>
                    <m:r>
                      <a:rPr lang="en-US" altLang="zh-CN" sz="2400" i="1" dirty="0" smtClean="0">
                        <a:latin typeface="Cambria Math" panose="02040503050406030204" pitchFamily="18" charset="0"/>
                        <a:ea typeface="仿宋" panose="02010609060101010101" charset="-122"/>
                      </a:rPr>
                      <m:t>𝜋</m:t>
                    </m:r>
                  </m:oMath>
                </a14:m>
                <a:r>
                  <a:rPr lang="zh-CN" altLang="en-US" sz="2400" dirty="0">
                    <a:latin typeface="仿宋" panose="02010609060101010101" charset="-122"/>
                    <a:ea typeface="仿宋" panose="02010609060101010101" charset="-122"/>
                  </a:rPr>
                  <a:t>系统耦合，导致该阈值向上的数据无法与纯的</a:t>
                </a:r>
                <a:r>
                  <a:rPr lang="en-US" altLang="zh-CN" sz="2400" dirty="0">
                    <a:latin typeface="仿宋" panose="02010609060101010101" charset="-122"/>
                    <a:ea typeface="仿宋" panose="02010609060101010101" charset="-122"/>
                  </a:rPr>
                  <a:t>KN</a:t>
                </a:r>
                <a:r>
                  <a:rPr lang="zh-CN" altLang="en-US" sz="2400" dirty="0">
                    <a:latin typeface="仿宋" panose="02010609060101010101" charset="-122"/>
                    <a:ea typeface="仿宋" panose="02010609060101010101" charset="-122"/>
                  </a:rPr>
                  <a:t>弹性散射匹配。</a:t>
                </a:r>
                <a:endParaRPr sz="2400" dirty="0">
                  <a:latin typeface="仿宋" panose="02010609060101010101" charset="-122"/>
                  <a:ea typeface="仿宋" panose="02010609060101010101" charset="-122"/>
                </a:endParaRPr>
              </a:p>
            </p:txBody>
          </p:sp>
        </mc:Choice>
        <mc:Fallback xmlns="">
          <p:sp>
            <p:nvSpPr>
              <p:cNvPr id="23" name="TextBox 68">
                <a:extLst>
                  <a:ext uri="{FF2B5EF4-FFF2-40B4-BE49-F238E27FC236}">
                    <a16:creationId xmlns:a16="http://schemas.microsoft.com/office/drawing/2014/main" id="{411EE462-41F0-1783-9C96-CA5C093EF3D3}"/>
                  </a:ext>
                </a:extLst>
              </p:cNvPr>
              <p:cNvSpPr txBox="1">
                <a:spLocks noRot="1" noChangeAspect="1" noMove="1" noResize="1" noEditPoints="1" noAdjustHandles="1" noChangeArrowheads="1" noChangeShapeType="1" noTextEdit="1"/>
              </p:cNvSpPr>
              <p:nvPr>
                <p:custDataLst>
                  <p:tags r:id="rId18"/>
                </p:custDataLst>
              </p:nvPr>
            </p:nvSpPr>
            <p:spPr>
              <a:xfrm>
                <a:off x="1683538" y="3386935"/>
                <a:ext cx="3751908" cy="2244845"/>
              </a:xfrm>
              <a:prstGeom prst="rect">
                <a:avLst/>
              </a:prstGeom>
              <a:blipFill>
                <a:blip r:embed="rId19"/>
                <a:stretch>
                  <a:fillRect l="-5051" t="-2809" r="-4714" b="-7303"/>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2469189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57844-00FA-DDBE-17C3-1148FC8E9EF7}"/>
            </a:ext>
          </a:extLst>
        </p:cNvPr>
        <p:cNvGrpSpPr/>
        <p:nvPr/>
      </p:nvGrpSpPr>
      <p:grpSpPr>
        <a:xfrm>
          <a:off x="0" y="0"/>
          <a:ext cx="0" cy="0"/>
          <a:chOff x="0" y="0"/>
          <a:chExt cx="0" cy="0"/>
        </a:xfrm>
      </p:grpSpPr>
      <p:sp>
        <p:nvSpPr>
          <p:cNvPr id="8" name="矩形 7">
            <a:extLst>
              <a:ext uri="{FF2B5EF4-FFF2-40B4-BE49-F238E27FC236}">
                <a16:creationId xmlns:a16="http://schemas.microsoft.com/office/drawing/2014/main" id="{63E27203-85EC-5AB9-1E7C-54ED3C55CF4F}"/>
              </a:ext>
            </a:extLst>
          </p:cNvPr>
          <p:cNvSpPr/>
          <p:nvPr>
            <p:custDataLst>
              <p:tags r:id="rId2"/>
            </p:custDataLst>
          </p:nvPr>
        </p:nvSpPr>
        <p:spPr>
          <a:xfrm>
            <a:off x="1214438" y="1633485"/>
            <a:ext cx="8804910" cy="429578"/>
          </a:xfrm>
          <a:prstGeom prst="rect">
            <a:avLst/>
          </a:prstGeom>
          <a:gradFill>
            <a:gsLst>
              <a:gs pos="26000">
                <a:srgbClr val="F7E8D3"/>
              </a:gs>
              <a:gs pos="100000">
                <a:schemeClr val="bg1"/>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00"/>
          </a:p>
        </p:txBody>
      </p:sp>
      <p:pic>
        <p:nvPicPr>
          <p:cNvPr id="3074" name="图片 2" descr="剪影蓝 低版本">
            <a:extLst>
              <a:ext uri="{FF2B5EF4-FFF2-40B4-BE49-F238E27FC236}">
                <a16:creationId xmlns:a16="http://schemas.microsoft.com/office/drawing/2014/main" id="{DF96D7D0-BED2-22A3-48E8-DDE836685F25}"/>
              </a:ext>
            </a:extLst>
          </p:cNvPr>
          <p:cNvPicPr>
            <a:picLocks noChangeAspect="1"/>
          </p:cNvPicPr>
          <p:nvPr/>
        </p:nvPicPr>
        <p:blipFill>
          <a:blip r:embed="rId13"/>
          <a:srcRect l="-8"/>
          <a:stretch>
            <a:fillRect/>
          </a:stretch>
        </p:blipFill>
        <p:spPr>
          <a:xfrm>
            <a:off x="0" y="8068575"/>
            <a:ext cx="18288000" cy="3657600"/>
          </a:xfrm>
          <a:prstGeom prst="rect">
            <a:avLst/>
          </a:prstGeom>
          <a:noFill/>
          <a:ln w="9525">
            <a:noFill/>
          </a:ln>
        </p:spPr>
      </p:pic>
      <p:sp>
        <p:nvSpPr>
          <p:cNvPr id="3" name="矩形 2">
            <a:extLst>
              <a:ext uri="{FF2B5EF4-FFF2-40B4-BE49-F238E27FC236}">
                <a16:creationId xmlns:a16="http://schemas.microsoft.com/office/drawing/2014/main" id="{E9EAA910-7127-1E49-FD35-4914F04D5D21}"/>
              </a:ext>
            </a:extLst>
          </p:cNvPr>
          <p:cNvSpPr/>
          <p:nvPr>
            <p:custDataLst>
              <p:tags r:id="rId3"/>
            </p:custDataLst>
          </p:nvPr>
        </p:nvSpPr>
        <p:spPr>
          <a:xfrm>
            <a:off x="0" y="900"/>
            <a:ext cx="18288000" cy="1260158"/>
          </a:xfrm>
          <a:prstGeom prst="rect">
            <a:avLst/>
          </a:prstGeom>
          <a:gradFill>
            <a:gsLst>
              <a:gs pos="0">
                <a:schemeClr val="bg1"/>
              </a:gs>
              <a:gs pos="50000">
                <a:srgbClr val="5399D4"/>
              </a:gs>
              <a:gs pos="100000">
                <a:srgbClr val="2E3C63"/>
              </a:gs>
            </a:gsLst>
          </a:gradFill>
          <a:effectLst/>
        </p:spPr>
        <p:style>
          <a:lnRef idx="0">
            <a:srgbClr val="FFFFFF"/>
          </a:lnRef>
          <a:fillRef idx="2">
            <a:schemeClr val="accent1"/>
          </a:fillRef>
          <a:effectRef idx="1">
            <a:schemeClr val="accent1"/>
          </a:effectRef>
          <a:fontRef idx="minor">
            <a:schemeClr val="lt1"/>
          </a:fontRef>
        </p:style>
        <p:txBody>
          <a:bodyPr rtlCol="0" anchor="ctr"/>
          <a:lstStyle/>
          <a:p>
            <a:pPr algn="ctr" fontAlgn="base"/>
            <a:endParaRPr lang="zh-CN" altLang="en-US" sz="100" strike="noStrike" noProof="1"/>
          </a:p>
        </p:txBody>
      </p:sp>
      <p:pic>
        <p:nvPicPr>
          <p:cNvPr id="2" name="图片 1" descr="国科大标准Logo横式一（白色）">
            <a:extLst>
              <a:ext uri="{FF2B5EF4-FFF2-40B4-BE49-F238E27FC236}">
                <a16:creationId xmlns:a16="http://schemas.microsoft.com/office/drawing/2014/main" id="{62807675-E630-5C59-9796-E10EE5818073}"/>
              </a:ext>
            </a:extLst>
          </p:cNvPr>
          <p:cNvPicPr>
            <a:picLocks noChangeAspect="1"/>
          </p:cNvPicPr>
          <p:nvPr/>
        </p:nvPicPr>
        <p:blipFill>
          <a:blip r:embed="rId14"/>
          <a:stretch>
            <a:fillRect/>
          </a:stretch>
        </p:blipFill>
        <p:spPr>
          <a:xfrm>
            <a:off x="14723745" y="281887"/>
            <a:ext cx="3251835" cy="685800"/>
          </a:xfrm>
          <a:prstGeom prst="rect">
            <a:avLst/>
          </a:prstGeom>
        </p:spPr>
      </p:pic>
      <p:sp>
        <p:nvSpPr>
          <p:cNvPr id="9" name="文本框 8">
            <a:extLst>
              <a:ext uri="{FF2B5EF4-FFF2-40B4-BE49-F238E27FC236}">
                <a16:creationId xmlns:a16="http://schemas.microsoft.com/office/drawing/2014/main" id="{A7E052D9-C6A9-0C68-2CFE-9AD87AAD0FEE}"/>
              </a:ext>
            </a:extLst>
          </p:cNvPr>
          <p:cNvSpPr txBox="1"/>
          <p:nvPr>
            <p:custDataLst>
              <p:tags r:id="rId4"/>
            </p:custDataLst>
          </p:nvPr>
        </p:nvSpPr>
        <p:spPr>
          <a:xfrm>
            <a:off x="1216343" y="1399170"/>
            <a:ext cx="4686300" cy="670560"/>
          </a:xfrm>
          <a:prstGeom prst="rect">
            <a:avLst/>
          </a:prstGeom>
          <a:noFill/>
        </p:spPr>
        <p:txBody>
          <a:bodyPr wrap="square" rtlCol="0">
            <a:noAutofit/>
          </a:bodyPr>
          <a:lstStyle/>
          <a:p>
            <a:r>
              <a:rPr lang="zh-CN" altLang="en-US" sz="3300" dirty="0">
                <a:solidFill>
                  <a:srgbClr val="2E3C63"/>
                </a:solidFill>
              </a:rPr>
              <a:t>初步结果</a:t>
            </a:r>
          </a:p>
        </p:txBody>
      </p:sp>
      <p:sp>
        <p:nvSpPr>
          <p:cNvPr id="3078" name="文本框 3">
            <a:extLst>
              <a:ext uri="{FF2B5EF4-FFF2-40B4-BE49-F238E27FC236}">
                <a16:creationId xmlns:a16="http://schemas.microsoft.com/office/drawing/2014/main" id="{D2C66DEA-8B09-3350-939B-FE1CB56C7299}"/>
              </a:ext>
            </a:extLst>
          </p:cNvPr>
          <p:cNvSpPr txBox="1"/>
          <p:nvPr>
            <p:custDataLst>
              <p:tags r:id="rId5"/>
            </p:custDataLst>
          </p:nvPr>
        </p:nvSpPr>
        <p:spPr>
          <a:xfrm>
            <a:off x="67945" y="-70855"/>
            <a:ext cx="1276350" cy="1379220"/>
          </a:xfrm>
          <a:prstGeom prst="rect">
            <a:avLst/>
          </a:prstGeom>
          <a:noFill/>
          <a:ln w="12700" cmpd="sng">
            <a:noFill/>
            <a:prstDash val="solid"/>
          </a:ln>
          <a:effectLst>
            <a:outerShdw dist="63500" dir="2700000" algn="tl" rotWithShape="0">
              <a:schemeClr val="bg1">
                <a:alpha val="100000"/>
              </a:schemeClr>
            </a:outerShdw>
          </a:effectLst>
        </p:spPr>
        <p:txBody>
          <a:bodyPr wrap="square" anchor="t" anchorCtr="0"/>
          <a:lstStyle/>
          <a:p>
            <a:pPr>
              <a:lnSpc>
                <a:spcPct val="130000"/>
              </a:lnSpc>
            </a:pPr>
            <a:r>
              <a:rPr lang="en-US" altLang="zh-CN" sz="6000" i="1" dirty="0">
                <a:ln w="19050">
                  <a:noFill/>
                </a:ln>
                <a:gradFill>
                  <a:gsLst>
                    <a:gs pos="39000">
                      <a:srgbClr val="5399D4"/>
                    </a:gs>
                    <a:gs pos="100000">
                      <a:schemeClr val="bg1"/>
                    </a:gs>
                  </a:gsLst>
                  <a:lin ang="5400000" scaled="0"/>
                </a:gradFill>
                <a:latin typeface="Bauhaus 93" panose="04030905020B02020C02" charset="0"/>
                <a:ea typeface="造字工房朗倩（非商用）常规体" charset="-122"/>
                <a:cs typeface="Bauhaus 93" panose="04030905020B02020C02" charset="0"/>
              </a:rPr>
              <a:t>02</a:t>
            </a:r>
          </a:p>
        </p:txBody>
      </p:sp>
      <p:sp>
        <p:nvSpPr>
          <p:cNvPr id="4" name="文本框 3">
            <a:extLst>
              <a:ext uri="{FF2B5EF4-FFF2-40B4-BE49-F238E27FC236}">
                <a16:creationId xmlns:a16="http://schemas.microsoft.com/office/drawing/2014/main" id="{C335587A-721B-160F-BA86-A10FD3B3DFE9}"/>
              </a:ext>
            </a:extLst>
          </p:cNvPr>
          <p:cNvSpPr txBox="1"/>
          <p:nvPr>
            <p:custDataLst>
              <p:tags r:id="rId6"/>
            </p:custDataLst>
          </p:nvPr>
        </p:nvSpPr>
        <p:spPr>
          <a:xfrm>
            <a:off x="1216343" y="258075"/>
            <a:ext cx="12663488" cy="806768"/>
          </a:xfrm>
          <a:prstGeom prst="rect">
            <a:avLst/>
          </a:prstGeom>
          <a:noFill/>
        </p:spPr>
        <p:txBody>
          <a:bodyPr wrap="square" rtlCol="0">
            <a:noAutofit/>
          </a:bodyPr>
          <a:lstStyle/>
          <a:p>
            <a:r>
              <a:rPr lang="zh-CN" altLang="en-US" sz="4200" b="1" dirty="0">
                <a:solidFill>
                  <a:srgbClr val="2E3C63"/>
                </a:solidFill>
              </a:rPr>
              <a:t>初步结果</a:t>
            </a:r>
            <a:endParaRPr lang="zh-CN" altLang="en-US" sz="4200" dirty="0">
              <a:solidFill>
                <a:srgbClr val="2E3C63"/>
              </a:solidFill>
            </a:endParaRPr>
          </a:p>
        </p:txBody>
      </p:sp>
      <p:grpSp>
        <p:nvGrpSpPr>
          <p:cNvPr id="5" name="Group 22">
            <a:extLst>
              <a:ext uri="{FF2B5EF4-FFF2-40B4-BE49-F238E27FC236}">
                <a16:creationId xmlns:a16="http://schemas.microsoft.com/office/drawing/2014/main" id="{14BC1CDC-1D9D-63D7-1ACB-67DE46640330}"/>
              </a:ext>
            </a:extLst>
          </p:cNvPr>
          <p:cNvGrpSpPr/>
          <p:nvPr/>
        </p:nvGrpSpPr>
        <p:grpSpPr>
          <a:xfrm>
            <a:off x="1370788" y="2617453"/>
            <a:ext cx="4377409" cy="5798067"/>
            <a:chOff x="0" y="0"/>
            <a:chExt cx="5836545" cy="7730757"/>
          </a:xfrm>
        </p:grpSpPr>
        <p:sp>
          <p:nvSpPr>
            <p:cNvPr id="6" name="Freeform 24">
              <a:extLst>
                <a:ext uri="{FF2B5EF4-FFF2-40B4-BE49-F238E27FC236}">
                  <a16:creationId xmlns:a16="http://schemas.microsoft.com/office/drawing/2014/main" id="{5257A98D-9CD2-74EC-6E12-51EDA93A5DD9}"/>
                </a:ext>
              </a:extLst>
            </p:cNvPr>
            <p:cNvSpPr/>
            <p:nvPr>
              <p:custDataLst>
                <p:tags r:id="rId9"/>
              </p:custDataLst>
            </p:nvPr>
          </p:nvSpPr>
          <p:spPr>
            <a:xfrm rot="16200000">
              <a:off x="2836481" y="4730693"/>
              <a:ext cx="163583" cy="5836545"/>
            </a:xfrm>
            <a:custGeom>
              <a:avLst/>
              <a:gdLst/>
              <a:ahLst/>
              <a:cxnLst/>
              <a:rect l="l" t="t" r="r" b="b"/>
              <a:pathLst>
                <a:path w="25088" h="895141">
                  <a:moveTo>
                    <a:pt x="0" y="0"/>
                  </a:moveTo>
                  <a:lnTo>
                    <a:pt x="25088" y="0"/>
                  </a:lnTo>
                  <a:lnTo>
                    <a:pt x="25088" y="895141"/>
                  </a:lnTo>
                  <a:lnTo>
                    <a:pt x="0" y="895141"/>
                  </a:lnTo>
                  <a:close/>
                </a:path>
              </a:pathLst>
            </a:custGeom>
            <a:solidFill>
              <a:srgbClr val="F7E8D3"/>
            </a:solidFill>
          </p:spPr>
          <p:txBody>
            <a:bodyPr/>
            <a:lstStyle/>
            <a:p>
              <a:endParaRPr lang="zh-CN" altLang="en-US"/>
            </a:p>
          </p:txBody>
        </p:sp>
        <p:sp>
          <p:nvSpPr>
            <p:cNvPr id="10" name="Freeform 26">
              <a:extLst>
                <a:ext uri="{FF2B5EF4-FFF2-40B4-BE49-F238E27FC236}">
                  <a16:creationId xmlns:a16="http://schemas.microsoft.com/office/drawing/2014/main" id="{17C71239-E530-7798-E15F-FA9CB8B67AB6}"/>
                </a:ext>
              </a:extLst>
            </p:cNvPr>
            <p:cNvSpPr/>
            <p:nvPr>
              <p:custDataLst>
                <p:tags r:id="rId10"/>
              </p:custDataLst>
            </p:nvPr>
          </p:nvSpPr>
          <p:spPr>
            <a:xfrm rot="5400000">
              <a:off x="-865315" y="865315"/>
              <a:ext cx="7567174" cy="5836544"/>
            </a:xfrm>
            <a:custGeom>
              <a:avLst/>
              <a:gdLst/>
              <a:ahLst/>
              <a:cxnLst/>
              <a:rect l="l" t="t" r="r" b="b"/>
              <a:pathLst>
                <a:path w="7567174" h="5836544">
                  <a:moveTo>
                    <a:pt x="0" y="0"/>
                  </a:moveTo>
                  <a:lnTo>
                    <a:pt x="7567174" y="0"/>
                  </a:lnTo>
                  <a:lnTo>
                    <a:pt x="7567174" y="5836544"/>
                  </a:lnTo>
                  <a:lnTo>
                    <a:pt x="0" y="5836544"/>
                  </a:lnTo>
                  <a:lnTo>
                    <a:pt x="0" y="0"/>
                  </a:lnTo>
                  <a:close/>
                </a:path>
              </a:pathLst>
            </a:custGeom>
            <a:gradFill>
              <a:gsLst>
                <a:gs pos="0">
                  <a:schemeClr val="bg1"/>
                </a:gs>
                <a:gs pos="100000">
                  <a:srgbClr val="5399D4"/>
                </a:gs>
              </a:gsLst>
              <a:lin ang="10800000" scaled="0"/>
            </a:gradFill>
          </p:spPr>
          <p:txBody>
            <a:bodyPr/>
            <a:lstStyle/>
            <a:p>
              <a:endParaRPr lang="zh-CN" altLang="en-US"/>
            </a:p>
          </p:txBody>
        </p:sp>
      </p:grpSp>
      <p:sp>
        <p:nvSpPr>
          <p:cNvPr id="12" name="TextBox 67">
            <a:extLst>
              <a:ext uri="{FF2B5EF4-FFF2-40B4-BE49-F238E27FC236}">
                <a16:creationId xmlns:a16="http://schemas.microsoft.com/office/drawing/2014/main" id="{AD0BEA49-06A7-8EF2-3887-ED08B9362B36}"/>
              </a:ext>
            </a:extLst>
          </p:cNvPr>
          <p:cNvSpPr txBox="1"/>
          <p:nvPr>
            <p:custDataLst>
              <p:tags r:id="rId7"/>
            </p:custDataLst>
          </p:nvPr>
        </p:nvSpPr>
        <p:spPr>
          <a:xfrm>
            <a:off x="1655480" y="3062020"/>
            <a:ext cx="3808024" cy="542713"/>
          </a:xfrm>
          <a:prstGeom prst="rect">
            <a:avLst/>
          </a:prstGeom>
        </p:spPr>
        <p:txBody>
          <a:bodyPr lIns="0" tIns="0" rIns="0" bIns="0" rtlCol="0" anchor="t">
            <a:spAutoFit/>
          </a:bodyPr>
          <a:lstStyle/>
          <a:p>
            <a:pPr algn="ctr">
              <a:lnSpc>
                <a:spcPts val="4945"/>
              </a:lnSpc>
              <a:buClrTx/>
              <a:buSzTx/>
              <a:buFontTx/>
            </a:pPr>
            <a:r>
              <a:rPr lang="en-US" sz="3300" dirty="0">
                <a:solidFill>
                  <a:srgbClr val="FFFFFF"/>
                </a:solidFill>
                <a:latin typeface="黑体" panose="02010609060101010101" charset="-122"/>
                <a:ea typeface="黑体" panose="02010609060101010101" charset="-122"/>
              </a:rPr>
              <a:t>同位旋为</a:t>
            </a:r>
            <a:r>
              <a:rPr lang="en-US" altLang="zh-CN" sz="3300" dirty="0">
                <a:solidFill>
                  <a:srgbClr val="FFFFFF"/>
                </a:solidFill>
                <a:latin typeface="黑体" panose="02010609060101010101" charset="-122"/>
                <a:ea typeface="黑体" panose="02010609060101010101" charset="-122"/>
              </a:rPr>
              <a:t>1</a:t>
            </a:r>
            <a:endParaRPr lang="en-US" sz="3300" dirty="0">
              <a:solidFill>
                <a:srgbClr val="FFFFFF"/>
              </a:solidFill>
              <a:latin typeface="黑体" panose="02010609060101010101" charset="-122"/>
              <a:ea typeface="黑体" panose="02010609060101010101" charset="-122"/>
            </a:endParaRPr>
          </a:p>
        </p:txBody>
      </p:sp>
      <p:sp>
        <p:nvSpPr>
          <p:cNvPr id="14" name="TextBox 68">
            <a:extLst>
              <a:ext uri="{FF2B5EF4-FFF2-40B4-BE49-F238E27FC236}">
                <a16:creationId xmlns:a16="http://schemas.microsoft.com/office/drawing/2014/main" id="{B1C5AA72-F5C5-D8B3-5443-46A4D2D40026}"/>
              </a:ext>
            </a:extLst>
          </p:cNvPr>
          <p:cNvSpPr txBox="1"/>
          <p:nvPr>
            <p:custDataLst>
              <p:tags r:id="rId8"/>
            </p:custDataLst>
          </p:nvPr>
        </p:nvSpPr>
        <p:spPr>
          <a:xfrm>
            <a:off x="1699708" y="4136956"/>
            <a:ext cx="3808024" cy="1783180"/>
          </a:xfrm>
          <a:prstGeom prst="rect">
            <a:avLst/>
          </a:prstGeom>
        </p:spPr>
        <p:txBody>
          <a:bodyPr wrap="square" lIns="0" tIns="0" rIns="0" bIns="0" rtlCol="0" anchor="t">
            <a:spAutoFit/>
          </a:bodyPr>
          <a:lstStyle/>
          <a:p>
            <a:pPr marL="342900" indent="-342900">
              <a:lnSpc>
                <a:spcPts val="3600"/>
              </a:lnSpc>
              <a:buFont typeface="Arial" panose="020B0604020202020204" pitchFamily="34" charset="0"/>
              <a:buChar char="•"/>
            </a:pPr>
            <a:r>
              <a:rPr lang="en-US" altLang="zh-CN" sz="2400" dirty="0">
                <a:latin typeface="仿宋" panose="02010609060101010101" charset="-122"/>
                <a:ea typeface="仿宋" panose="02010609060101010101" charset="-122"/>
              </a:rPr>
              <a:t>G1-</a:t>
            </a:r>
            <a:r>
              <a:rPr lang="zh-CN" altLang="en-US" sz="2400" dirty="0">
                <a:latin typeface="仿宋" panose="02010609060101010101" charset="-122"/>
                <a:ea typeface="仿宋" panose="02010609060101010101" charset="-122"/>
              </a:rPr>
              <a:t>表示</a:t>
            </a:r>
            <a:endParaRPr lang="en-US" altLang="zh-CN" sz="2400" dirty="0">
              <a:latin typeface="仿宋" panose="02010609060101010101" charset="-122"/>
              <a:ea typeface="仿宋" panose="02010609060101010101" charset="-122"/>
            </a:endParaRPr>
          </a:p>
          <a:p>
            <a:pPr marL="342900" indent="-342900">
              <a:lnSpc>
                <a:spcPts val="3600"/>
              </a:lnSpc>
              <a:buFont typeface="Arial" panose="020B0604020202020204" pitchFamily="34" charset="0"/>
              <a:buChar char="•"/>
            </a:pPr>
            <a:r>
              <a:rPr lang="zh-CN" altLang="en-US" sz="2400" dirty="0">
                <a:latin typeface="仿宋" panose="02010609060101010101" charset="-122"/>
                <a:ea typeface="仿宋" panose="02010609060101010101" charset="-122"/>
              </a:rPr>
              <a:t>使用</a:t>
            </a:r>
            <a:r>
              <a:rPr lang="en-US" altLang="zh-CN" sz="2400" dirty="0">
                <a:latin typeface="仿宋" panose="02010609060101010101" charset="-122"/>
                <a:ea typeface="仿宋" panose="02010609060101010101" charset="-122"/>
              </a:rPr>
              <a:t>S</a:t>
            </a:r>
            <a:r>
              <a:rPr lang="zh-CN" altLang="en-US" sz="2400" dirty="0">
                <a:latin typeface="仿宋" panose="02010609060101010101" charset="-122"/>
                <a:ea typeface="仿宋" panose="02010609060101010101" charset="-122"/>
              </a:rPr>
              <a:t>波</a:t>
            </a:r>
            <a:r>
              <a:rPr lang="en-US" altLang="zh-CN" sz="2400" dirty="0" err="1">
                <a:solidFill>
                  <a:srgbClr val="2E3C63"/>
                </a:solidFill>
                <a:ea typeface="仿宋" panose="02010609060101010101" charset="-122"/>
                <a:cs typeface="仿宋" panose="02010609060101010101" charset="-122"/>
              </a:rPr>
              <a:t>Lüscher</a:t>
            </a:r>
            <a:r>
              <a:rPr lang="zh-CN" altLang="en-US" sz="2400" dirty="0">
                <a:latin typeface="仿宋" panose="02010609060101010101" charset="-122"/>
                <a:ea typeface="仿宋" panose="02010609060101010101" charset="-122"/>
              </a:rPr>
              <a:t>公式</a:t>
            </a:r>
            <a:endParaRPr lang="en-US" altLang="zh-CN" sz="2400" dirty="0">
              <a:latin typeface="仿宋" panose="02010609060101010101" charset="-122"/>
              <a:ea typeface="仿宋" panose="02010609060101010101" charset="-122"/>
            </a:endParaRPr>
          </a:p>
          <a:p>
            <a:pPr marL="342900" indent="-342900">
              <a:lnSpc>
                <a:spcPts val="3600"/>
              </a:lnSpc>
              <a:buFont typeface="Arial" panose="020B0604020202020204" pitchFamily="34" charset="0"/>
              <a:buChar char="•"/>
            </a:pPr>
            <a:r>
              <a:rPr lang="zh-CN" altLang="en-US" sz="2400" dirty="0">
                <a:latin typeface="仿宋" panose="02010609060101010101" charset="-122"/>
                <a:ea typeface="仿宋" panose="02010609060101010101" charset="-122"/>
              </a:rPr>
              <a:t>最小二乘法线性拟合</a:t>
            </a:r>
            <a:endParaRPr lang="en-US" altLang="zh-CN" sz="2400" dirty="0">
              <a:latin typeface="仿宋" panose="02010609060101010101" charset="-122"/>
              <a:ea typeface="仿宋" panose="02010609060101010101" charset="-122"/>
            </a:endParaRPr>
          </a:p>
          <a:p>
            <a:pPr marL="342900" indent="-342900">
              <a:lnSpc>
                <a:spcPts val="3600"/>
              </a:lnSpc>
              <a:buFont typeface="Arial" panose="020B0604020202020204" pitchFamily="34" charset="0"/>
              <a:buChar char="•"/>
            </a:pPr>
            <a:r>
              <a:rPr lang="zh-CN" altLang="en-US" sz="2400" dirty="0">
                <a:latin typeface="仿宋" panose="02010609060101010101" charset="-122"/>
                <a:ea typeface="仿宋" panose="02010609060101010101" charset="-122"/>
              </a:rPr>
              <a:t>采用两种方法分析误差</a:t>
            </a:r>
            <a:endParaRPr lang="en-US" altLang="zh-CN" sz="2400" dirty="0">
              <a:latin typeface="仿宋" panose="02010609060101010101" charset="-122"/>
              <a:ea typeface="仿宋" panose="02010609060101010101" charset="-122"/>
            </a:endParaRPr>
          </a:p>
        </p:txBody>
      </p:sp>
      <p:pic>
        <p:nvPicPr>
          <p:cNvPr id="20" name="图片 19">
            <a:extLst>
              <a:ext uri="{FF2B5EF4-FFF2-40B4-BE49-F238E27FC236}">
                <a16:creationId xmlns:a16="http://schemas.microsoft.com/office/drawing/2014/main" id="{FA3E91DB-0983-1C77-D597-424B015A101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958831" y="3028709"/>
            <a:ext cx="5842000" cy="4381500"/>
          </a:xfrm>
          <a:prstGeom prst="rect">
            <a:avLst/>
          </a:prstGeom>
        </p:spPr>
      </p:pic>
      <p:pic>
        <p:nvPicPr>
          <p:cNvPr id="22" name="图片 21">
            <a:extLst>
              <a:ext uri="{FF2B5EF4-FFF2-40B4-BE49-F238E27FC236}">
                <a16:creationId xmlns:a16="http://schemas.microsoft.com/office/drawing/2014/main" id="{CF3C7DB5-74AD-2C69-3811-150034AE243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748196" y="3090053"/>
            <a:ext cx="5842000" cy="4381500"/>
          </a:xfrm>
          <a:prstGeom prst="rect">
            <a:avLst/>
          </a:prstGeom>
        </p:spPr>
      </p:pic>
    </p:spTree>
    <p:custDataLst>
      <p:tags r:id="rId1"/>
    </p:custDataLst>
    <p:extLst>
      <p:ext uri="{BB962C8B-B14F-4D97-AF65-F5344CB8AC3E}">
        <p14:creationId xmlns:p14="http://schemas.microsoft.com/office/powerpoint/2010/main" val="3132595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6DDC2-C846-C2B1-528F-2BFEF54B0679}"/>
            </a:ext>
          </a:extLst>
        </p:cNvPr>
        <p:cNvGrpSpPr/>
        <p:nvPr/>
      </p:nvGrpSpPr>
      <p:grpSpPr>
        <a:xfrm>
          <a:off x="0" y="0"/>
          <a:ext cx="0" cy="0"/>
          <a:chOff x="0" y="0"/>
          <a:chExt cx="0" cy="0"/>
        </a:xfrm>
      </p:grpSpPr>
      <p:sp>
        <p:nvSpPr>
          <p:cNvPr id="8" name="矩形 7">
            <a:extLst>
              <a:ext uri="{FF2B5EF4-FFF2-40B4-BE49-F238E27FC236}">
                <a16:creationId xmlns:a16="http://schemas.microsoft.com/office/drawing/2014/main" id="{E85AFFAB-8CF0-02A6-45ED-77D46500467C}"/>
              </a:ext>
            </a:extLst>
          </p:cNvPr>
          <p:cNvSpPr/>
          <p:nvPr>
            <p:custDataLst>
              <p:tags r:id="rId2"/>
            </p:custDataLst>
          </p:nvPr>
        </p:nvSpPr>
        <p:spPr>
          <a:xfrm>
            <a:off x="1214438" y="1633485"/>
            <a:ext cx="8804910" cy="429578"/>
          </a:xfrm>
          <a:prstGeom prst="rect">
            <a:avLst/>
          </a:prstGeom>
          <a:gradFill>
            <a:gsLst>
              <a:gs pos="26000">
                <a:srgbClr val="F7E8D3"/>
              </a:gs>
              <a:gs pos="100000">
                <a:schemeClr val="bg1"/>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00"/>
          </a:p>
        </p:txBody>
      </p:sp>
      <p:pic>
        <p:nvPicPr>
          <p:cNvPr id="3074" name="图片 2" descr="剪影蓝 低版本">
            <a:extLst>
              <a:ext uri="{FF2B5EF4-FFF2-40B4-BE49-F238E27FC236}">
                <a16:creationId xmlns:a16="http://schemas.microsoft.com/office/drawing/2014/main" id="{77A82D6E-2CF3-8373-1311-CA5A74A836B5}"/>
              </a:ext>
            </a:extLst>
          </p:cNvPr>
          <p:cNvPicPr>
            <a:picLocks noChangeAspect="1"/>
          </p:cNvPicPr>
          <p:nvPr/>
        </p:nvPicPr>
        <p:blipFill>
          <a:blip r:embed="rId10"/>
          <a:srcRect l="-8"/>
          <a:stretch>
            <a:fillRect/>
          </a:stretch>
        </p:blipFill>
        <p:spPr>
          <a:xfrm>
            <a:off x="0" y="8068575"/>
            <a:ext cx="18288000" cy="3657600"/>
          </a:xfrm>
          <a:prstGeom prst="rect">
            <a:avLst/>
          </a:prstGeom>
          <a:noFill/>
          <a:ln w="9525">
            <a:noFill/>
          </a:ln>
        </p:spPr>
      </p:pic>
      <p:sp>
        <p:nvSpPr>
          <p:cNvPr id="3" name="矩形 2">
            <a:extLst>
              <a:ext uri="{FF2B5EF4-FFF2-40B4-BE49-F238E27FC236}">
                <a16:creationId xmlns:a16="http://schemas.microsoft.com/office/drawing/2014/main" id="{53C55567-D372-8E3E-9AB6-CB7CDDA2A966}"/>
              </a:ext>
            </a:extLst>
          </p:cNvPr>
          <p:cNvSpPr/>
          <p:nvPr>
            <p:custDataLst>
              <p:tags r:id="rId3"/>
            </p:custDataLst>
          </p:nvPr>
        </p:nvSpPr>
        <p:spPr>
          <a:xfrm>
            <a:off x="0" y="900"/>
            <a:ext cx="18288000" cy="1260158"/>
          </a:xfrm>
          <a:prstGeom prst="rect">
            <a:avLst/>
          </a:prstGeom>
          <a:gradFill>
            <a:gsLst>
              <a:gs pos="0">
                <a:schemeClr val="bg1"/>
              </a:gs>
              <a:gs pos="50000">
                <a:srgbClr val="5399D4"/>
              </a:gs>
              <a:gs pos="100000">
                <a:srgbClr val="2E3C63"/>
              </a:gs>
            </a:gsLst>
          </a:gradFill>
          <a:effectLst/>
        </p:spPr>
        <p:style>
          <a:lnRef idx="0">
            <a:srgbClr val="FFFFFF"/>
          </a:lnRef>
          <a:fillRef idx="2">
            <a:schemeClr val="accent1"/>
          </a:fillRef>
          <a:effectRef idx="1">
            <a:schemeClr val="accent1"/>
          </a:effectRef>
          <a:fontRef idx="minor">
            <a:schemeClr val="lt1"/>
          </a:fontRef>
        </p:style>
        <p:txBody>
          <a:bodyPr rtlCol="0" anchor="ctr"/>
          <a:lstStyle/>
          <a:p>
            <a:pPr algn="ctr" fontAlgn="base"/>
            <a:endParaRPr lang="zh-CN" altLang="en-US" sz="100" strike="noStrike" noProof="1"/>
          </a:p>
        </p:txBody>
      </p:sp>
      <p:pic>
        <p:nvPicPr>
          <p:cNvPr id="2" name="图片 1" descr="国科大标准Logo横式一（白色）">
            <a:extLst>
              <a:ext uri="{FF2B5EF4-FFF2-40B4-BE49-F238E27FC236}">
                <a16:creationId xmlns:a16="http://schemas.microsoft.com/office/drawing/2014/main" id="{07C6A0C1-61A3-FC5B-F6BD-9F05424D79A1}"/>
              </a:ext>
            </a:extLst>
          </p:cNvPr>
          <p:cNvPicPr>
            <a:picLocks noChangeAspect="1"/>
          </p:cNvPicPr>
          <p:nvPr/>
        </p:nvPicPr>
        <p:blipFill>
          <a:blip r:embed="rId11"/>
          <a:stretch>
            <a:fillRect/>
          </a:stretch>
        </p:blipFill>
        <p:spPr>
          <a:xfrm>
            <a:off x="14723745" y="281887"/>
            <a:ext cx="3251835" cy="685800"/>
          </a:xfrm>
          <a:prstGeom prst="rect">
            <a:avLst/>
          </a:prstGeom>
        </p:spPr>
      </p:pic>
      <p:sp>
        <p:nvSpPr>
          <p:cNvPr id="9" name="文本框 8">
            <a:extLst>
              <a:ext uri="{FF2B5EF4-FFF2-40B4-BE49-F238E27FC236}">
                <a16:creationId xmlns:a16="http://schemas.microsoft.com/office/drawing/2014/main" id="{55AE1934-DC6C-C5E4-3122-C84809E6069B}"/>
              </a:ext>
            </a:extLst>
          </p:cNvPr>
          <p:cNvSpPr txBox="1"/>
          <p:nvPr>
            <p:custDataLst>
              <p:tags r:id="rId4"/>
            </p:custDataLst>
          </p:nvPr>
        </p:nvSpPr>
        <p:spPr>
          <a:xfrm>
            <a:off x="1216343" y="1399170"/>
            <a:ext cx="4686300" cy="670560"/>
          </a:xfrm>
          <a:prstGeom prst="rect">
            <a:avLst/>
          </a:prstGeom>
          <a:noFill/>
        </p:spPr>
        <p:txBody>
          <a:bodyPr wrap="square" rtlCol="0">
            <a:noAutofit/>
          </a:bodyPr>
          <a:lstStyle/>
          <a:p>
            <a:r>
              <a:rPr lang="zh-CN" altLang="en-US" sz="3300" dirty="0">
                <a:solidFill>
                  <a:srgbClr val="2E3C63"/>
                </a:solidFill>
              </a:rPr>
              <a:t>实验比较</a:t>
            </a:r>
          </a:p>
        </p:txBody>
      </p:sp>
      <p:sp>
        <p:nvSpPr>
          <p:cNvPr id="3078" name="文本框 3">
            <a:extLst>
              <a:ext uri="{FF2B5EF4-FFF2-40B4-BE49-F238E27FC236}">
                <a16:creationId xmlns:a16="http://schemas.microsoft.com/office/drawing/2014/main" id="{119CDFAE-5673-BC37-776A-C059EECF8B51}"/>
              </a:ext>
            </a:extLst>
          </p:cNvPr>
          <p:cNvSpPr txBox="1"/>
          <p:nvPr>
            <p:custDataLst>
              <p:tags r:id="rId5"/>
            </p:custDataLst>
          </p:nvPr>
        </p:nvSpPr>
        <p:spPr>
          <a:xfrm>
            <a:off x="67945" y="-70855"/>
            <a:ext cx="1276350" cy="1379220"/>
          </a:xfrm>
          <a:prstGeom prst="rect">
            <a:avLst/>
          </a:prstGeom>
          <a:noFill/>
          <a:ln w="12700" cmpd="sng">
            <a:noFill/>
            <a:prstDash val="solid"/>
          </a:ln>
          <a:effectLst>
            <a:outerShdw dist="63500" dir="2700000" algn="tl" rotWithShape="0">
              <a:schemeClr val="bg1">
                <a:alpha val="100000"/>
              </a:schemeClr>
            </a:outerShdw>
          </a:effectLst>
        </p:spPr>
        <p:txBody>
          <a:bodyPr wrap="square" anchor="t" anchorCtr="0"/>
          <a:lstStyle/>
          <a:p>
            <a:pPr>
              <a:lnSpc>
                <a:spcPct val="130000"/>
              </a:lnSpc>
            </a:pPr>
            <a:r>
              <a:rPr lang="en-US" altLang="zh-CN" sz="6000" i="1" dirty="0">
                <a:ln w="19050">
                  <a:noFill/>
                </a:ln>
                <a:gradFill>
                  <a:gsLst>
                    <a:gs pos="39000">
                      <a:srgbClr val="5399D4"/>
                    </a:gs>
                    <a:gs pos="100000">
                      <a:schemeClr val="bg1"/>
                    </a:gs>
                  </a:gsLst>
                  <a:lin ang="5400000" scaled="0"/>
                </a:gradFill>
                <a:latin typeface="Bauhaus 93" panose="04030905020B02020C02" charset="0"/>
                <a:ea typeface="造字工房朗倩（非商用）常规体" charset="-122"/>
                <a:cs typeface="Bauhaus 93" panose="04030905020B02020C02" charset="0"/>
              </a:rPr>
              <a:t>02</a:t>
            </a:r>
          </a:p>
        </p:txBody>
      </p:sp>
      <p:sp>
        <p:nvSpPr>
          <p:cNvPr id="4" name="文本框 3">
            <a:extLst>
              <a:ext uri="{FF2B5EF4-FFF2-40B4-BE49-F238E27FC236}">
                <a16:creationId xmlns:a16="http://schemas.microsoft.com/office/drawing/2014/main" id="{AEFB161B-DE27-3A87-1203-0B2567D69752}"/>
              </a:ext>
            </a:extLst>
          </p:cNvPr>
          <p:cNvSpPr txBox="1"/>
          <p:nvPr>
            <p:custDataLst>
              <p:tags r:id="rId6"/>
            </p:custDataLst>
          </p:nvPr>
        </p:nvSpPr>
        <p:spPr>
          <a:xfrm>
            <a:off x="1216343" y="258075"/>
            <a:ext cx="12663488" cy="806768"/>
          </a:xfrm>
          <a:prstGeom prst="rect">
            <a:avLst/>
          </a:prstGeom>
          <a:noFill/>
        </p:spPr>
        <p:txBody>
          <a:bodyPr wrap="square" rtlCol="0">
            <a:noAutofit/>
          </a:bodyPr>
          <a:lstStyle/>
          <a:p>
            <a:r>
              <a:rPr lang="zh-CN" altLang="en-US" sz="4200" b="1" dirty="0">
                <a:solidFill>
                  <a:srgbClr val="2E3C63"/>
                </a:solidFill>
              </a:rPr>
              <a:t>初步结果</a:t>
            </a:r>
            <a:endParaRPr lang="zh-CN" altLang="en-US" sz="4200" dirty="0">
              <a:solidFill>
                <a:srgbClr val="2E3C63"/>
              </a:solidFill>
            </a:endParaRPr>
          </a:p>
        </p:txBody>
      </p:sp>
      <p:sp>
        <p:nvSpPr>
          <p:cNvPr id="12" name="TextBox 67">
            <a:extLst>
              <a:ext uri="{FF2B5EF4-FFF2-40B4-BE49-F238E27FC236}">
                <a16:creationId xmlns:a16="http://schemas.microsoft.com/office/drawing/2014/main" id="{B9157286-6CAD-CD02-57C6-1BBC729E7E02}"/>
              </a:ext>
            </a:extLst>
          </p:cNvPr>
          <p:cNvSpPr txBox="1"/>
          <p:nvPr>
            <p:custDataLst>
              <p:tags r:id="rId7"/>
            </p:custDataLst>
          </p:nvPr>
        </p:nvSpPr>
        <p:spPr>
          <a:xfrm>
            <a:off x="1655480" y="3062020"/>
            <a:ext cx="3808024" cy="542713"/>
          </a:xfrm>
          <a:prstGeom prst="rect">
            <a:avLst/>
          </a:prstGeom>
        </p:spPr>
        <p:txBody>
          <a:bodyPr lIns="0" tIns="0" rIns="0" bIns="0" rtlCol="0" anchor="t">
            <a:spAutoFit/>
          </a:bodyPr>
          <a:lstStyle/>
          <a:p>
            <a:pPr algn="ctr">
              <a:lnSpc>
                <a:spcPts val="4945"/>
              </a:lnSpc>
              <a:buClrTx/>
              <a:buSzTx/>
              <a:buFontTx/>
            </a:pPr>
            <a:r>
              <a:rPr lang="en-US" sz="3300" dirty="0">
                <a:solidFill>
                  <a:srgbClr val="FFFFFF"/>
                </a:solidFill>
                <a:latin typeface="黑体" panose="02010609060101010101" charset="-122"/>
                <a:ea typeface="黑体" panose="02010609060101010101" charset="-122"/>
              </a:rPr>
              <a:t>同位旋为</a:t>
            </a:r>
            <a:r>
              <a:rPr lang="en-US" altLang="zh-CN" sz="3300" dirty="0">
                <a:solidFill>
                  <a:srgbClr val="FFFFFF"/>
                </a:solidFill>
                <a:latin typeface="黑体" panose="02010609060101010101" charset="-122"/>
                <a:ea typeface="黑体" panose="02010609060101010101" charset="-122"/>
              </a:rPr>
              <a:t>1</a:t>
            </a:r>
            <a:endParaRPr lang="en-US" sz="3300" dirty="0">
              <a:solidFill>
                <a:srgbClr val="FFFFFF"/>
              </a:solidFill>
              <a:latin typeface="黑体" panose="02010609060101010101" charset="-122"/>
              <a:ea typeface="黑体" panose="02010609060101010101" charset="-122"/>
            </a:endParaRPr>
          </a:p>
        </p:txBody>
      </p:sp>
      <p:pic>
        <p:nvPicPr>
          <p:cNvPr id="20" name="图片 19">
            <a:extLst>
              <a:ext uri="{FF2B5EF4-FFF2-40B4-BE49-F238E27FC236}">
                <a16:creationId xmlns:a16="http://schemas.microsoft.com/office/drawing/2014/main" id="{E23AC2F3-0C0B-462E-67CE-EEDA7259C0A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8545" y="3062020"/>
            <a:ext cx="5842000" cy="4381500"/>
          </a:xfrm>
          <a:prstGeom prst="rect">
            <a:avLst/>
          </a:prstGeom>
        </p:spPr>
      </p:pic>
      <p:pic>
        <p:nvPicPr>
          <p:cNvPr id="13" name="图片 12">
            <a:extLst>
              <a:ext uri="{FF2B5EF4-FFF2-40B4-BE49-F238E27FC236}">
                <a16:creationId xmlns:a16="http://schemas.microsoft.com/office/drawing/2014/main" id="{CD47C6A3-9CCF-C5BC-95BE-93561CF6F89A}"/>
              </a:ext>
            </a:extLst>
          </p:cNvPr>
          <p:cNvPicPr>
            <a:picLocks noChangeAspect="1"/>
          </p:cNvPicPr>
          <p:nvPr/>
        </p:nvPicPr>
        <p:blipFill>
          <a:blip r:embed="rId13"/>
          <a:stretch>
            <a:fillRect/>
          </a:stretch>
        </p:blipFill>
        <p:spPr>
          <a:xfrm rot="5400000">
            <a:off x="9365189" y="2434118"/>
            <a:ext cx="4419600" cy="7429500"/>
          </a:xfrm>
          <a:prstGeom prst="rect">
            <a:avLst/>
          </a:prstGeom>
        </p:spPr>
      </p:pic>
      <p:sp>
        <p:nvSpPr>
          <p:cNvPr id="15" name="文本框 14">
            <a:extLst>
              <a:ext uri="{FF2B5EF4-FFF2-40B4-BE49-F238E27FC236}">
                <a16:creationId xmlns:a16="http://schemas.microsoft.com/office/drawing/2014/main" id="{ADAC1B3E-82CC-1546-7BE5-755D5859E444}"/>
              </a:ext>
            </a:extLst>
          </p:cNvPr>
          <p:cNvSpPr txBox="1"/>
          <p:nvPr/>
        </p:nvSpPr>
        <p:spPr>
          <a:xfrm>
            <a:off x="7860239" y="8358668"/>
            <a:ext cx="2967081" cy="507831"/>
          </a:xfrm>
          <a:prstGeom prst="rect">
            <a:avLst/>
          </a:prstGeom>
          <a:noFill/>
        </p:spPr>
        <p:txBody>
          <a:bodyPr wrap="square" rtlCol="0">
            <a:spAutoFit/>
          </a:bodyPr>
          <a:lstStyle/>
          <a:p>
            <a:r>
              <a:rPr lang="en" altLang="zh-CN" sz="900" dirty="0"/>
              <a:t>K+P ELASTIC SCATTERING FROM 130 TO 755 MeV/c W. CAMERON, AA HIRATA*,R </a:t>
            </a:r>
            <a:r>
              <a:rPr lang="en" altLang="zh-CN" sz="900" dirty="0" err="1"/>
              <a:t>JENNINGSandWT</a:t>
            </a:r>
            <a:r>
              <a:rPr lang="en" altLang="zh-CN" sz="900" dirty="0"/>
              <a:t> MORTON</a:t>
            </a:r>
            <a:r>
              <a:rPr lang="zh-CN" altLang="en-US" sz="900" dirty="0"/>
              <a:t>，</a:t>
            </a:r>
            <a:r>
              <a:rPr lang="en-US" altLang="zh-CN" sz="900" dirty="0"/>
              <a:t>1974</a:t>
            </a:r>
            <a:endParaRPr kumimoji="1" lang="zh-CN" altLang="en-US" sz="900" dirty="0"/>
          </a:p>
        </p:txBody>
      </p:sp>
      <p:pic>
        <p:nvPicPr>
          <p:cNvPr id="6" name="图片 5">
            <a:extLst>
              <a:ext uri="{FF2B5EF4-FFF2-40B4-BE49-F238E27FC236}">
                <a16:creationId xmlns:a16="http://schemas.microsoft.com/office/drawing/2014/main" id="{73409640-AAC7-005D-4D02-5B3201A128CF}"/>
              </a:ext>
            </a:extLst>
          </p:cNvPr>
          <p:cNvPicPr>
            <a:picLocks noChangeAspect="1"/>
          </p:cNvPicPr>
          <p:nvPr/>
        </p:nvPicPr>
        <p:blipFill>
          <a:blip r:embed="rId14"/>
          <a:stretch>
            <a:fillRect/>
          </a:stretch>
        </p:blipFill>
        <p:spPr>
          <a:xfrm>
            <a:off x="7860239" y="1848274"/>
            <a:ext cx="6731000" cy="2108200"/>
          </a:xfrm>
          <a:prstGeom prst="rect">
            <a:avLst/>
          </a:prstGeom>
        </p:spPr>
      </p:pic>
    </p:spTree>
    <p:custDataLst>
      <p:tags r:id="rId1"/>
    </p:custDataLst>
    <p:extLst>
      <p:ext uri="{BB962C8B-B14F-4D97-AF65-F5344CB8AC3E}">
        <p14:creationId xmlns:p14="http://schemas.microsoft.com/office/powerpoint/2010/main" val="2308608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F4BA8E3C-1DAA-5DAF-AA1A-E8C7D99D1896}"/>
            </a:ext>
          </a:extLst>
        </p:cNvPr>
        <p:cNvGrpSpPr/>
        <p:nvPr/>
      </p:nvGrpSpPr>
      <p:grpSpPr>
        <a:xfrm>
          <a:off x="0" y="0"/>
          <a:ext cx="0" cy="0"/>
          <a:chOff x="0" y="0"/>
          <a:chExt cx="0" cy="0"/>
        </a:xfrm>
      </p:grpSpPr>
      <p:sp>
        <p:nvSpPr>
          <p:cNvPr id="5" name="矩形 4">
            <a:extLst>
              <a:ext uri="{FF2B5EF4-FFF2-40B4-BE49-F238E27FC236}">
                <a16:creationId xmlns:a16="http://schemas.microsoft.com/office/drawing/2014/main" id="{2D66AC59-BBCD-7F65-BD53-B366A579EBC6}"/>
              </a:ext>
            </a:extLst>
          </p:cNvPr>
          <p:cNvSpPr/>
          <p:nvPr>
            <p:custDataLst>
              <p:tags r:id="rId2"/>
            </p:custDataLst>
          </p:nvPr>
        </p:nvSpPr>
        <p:spPr>
          <a:xfrm>
            <a:off x="0" y="2991750"/>
            <a:ext cx="18288000" cy="2855120"/>
          </a:xfrm>
          <a:prstGeom prst="rect">
            <a:avLst/>
          </a:prstGeom>
          <a:gradFill>
            <a:gsLst>
              <a:gs pos="0">
                <a:schemeClr val="bg1"/>
              </a:gs>
              <a:gs pos="90000">
                <a:srgbClr val="5399D4"/>
              </a:gs>
            </a:gsLst>
          </a:gradFill>
        </p:spPr>
        <p:style>
          <a:lnRef idx="0">
            <a:srgbClr val="FFFFFF"/>
          </a:lnRef>
          <a:fillRef idx="2">
            <a:schemeClr val="accent1"/>
          </a:fillRef>
          <a:effectRef idx="1">
            <a:schemeClr val="accent1"/>
          </a:effectRef>
          <a:fontRef idx="minor">
            <a:schemeClr val="lt1"/>
          </a:fontRef>
        </p:style>
        <p:txBody>
          <a:bodyPr rtlCol="0" anchor="ctr"/>
          <a:lstStyle/>
          <a:p>
            <a:pPr algn="ctr" fontAlgn="base"/>
            <a:endParaRPr lang="zh-CN" altLang="en-US" sz="100" strike="noStrike" noProof="1"/>
          </a:p>
        </p:txBody>
      </p:sp>
      <p:sp>
        <p:nvSpPr>
          <p:cNvPr id="2051" name="标题 1">
            <a:extLst>
              <a:ext uri="{FF2B5EF4-FFF2-40B4-BE49-F238E27FC236}">
                <a16:creationId xmlns:a16="http://schemas.microsoft.com/office/drawing/2014/main" id="{B44BBC2A-7DF6-0B78-8FB2-99DC3813ED92}"/>
              </a:ext>
            </a:extLst>
          </p:cNvPr>
          <p:cNvSpPr>
            <a:spLocks noGrp="1"/>
          </p:cNvSpPr>
          <p:nvPr>
            <p:ph type="ctrTitle"/>
            <p:custDataLst>
              <p:tags r:id="rId3"/>
            </p:custDataLst>
          </p:nvPr>
        </p:nvSpPr>
        <p:spPr>
          <a:xfrm>
            <a:off x="7940993" y="2911740"/>
            <a:ext cx="8556308" cy="3133725"/>
          </a:xfrm>
        </p:spPr>
        <p:txBody>
          <a:bodyPr vert="horz" lIns="135000" tIns="70200" rIns="135000" bIns="70200" anchor="b" anchorCtr="0">
            <a:normAutofit/>
          </a:bodyPr>
          <a:lstStyle/>
          <a:p>
            <a:pPr algn="l" defTabSz="914400">
              <a:buClrTx/>
              <a:buSzTx/>
              <a:buFontTx/>
              <a:buNone/>
            </a:pPr>
            <a:r>
              <a:rPr lang="zh-CN" altLang="en-US" sz="6600" b="0" kern="1200" normalizeH="0" baseline="0" dirty="0">
                <a:solidFill>
                  <a:schemeClr val="bg1"/>
                </a:solidFill>
                <a:latin typeface="+mj-lt"/>
                <a:ea typeface="+mj-ea"/>
                <a:cs typeface="+mj-cs"/>
              </a:rPr>
              <a:t>小结</a:t>
            </a:r>
            <a:r>
              <a:rPr lang="en-US" altLang="zh-CN" sz="6600" b="0" kern="1200" normalizeH="0" baseline="0" dirty="0">
                <a:solidFill>
                  <a:schemeClr val="bg1"/>
                </a:solidFill>
                <a:latin typeface="+mj-lt"/>
                <a:ea typeface="+mj-ea"/>
                <a:cs typeface="+mj-cs"/>
              </a:rPr>
              <a:t>&amp;</a:t>
            </a:r>
            <a:r>
              <a:rPr lang="zh-CN" altLang="en-US" sz="6600" b="0" kern="1200" normalizeH="0" baseline="0" dirty="0">
                <a:solidFill>
                  <a:schemeClr val="bg1"/>
                </a:solidFill>
                <a:latin typeface="+mj-lt"/>
                <a:ea typeface="+mj-ea"/>
                <a:cs typeface="+mj-cs"/>
              </a:rPr>
              <a:t>展望</a:t>
            </a:r>
            <a:br>
              <a:rPr lang="zh-CN" altLang="zh-CN" sz="6600" b="0" kern="1200" normalizeH="0" baseline="0" dirty="0">
                <a:solidFill>
                  <a:schemeClr val="bg1"/>
                </a:solidFill>
                <a:latin typeface="+mj-lt"/>
                <a:ea typeface="+mj-ea"/>
                <a:cs typeface="+mj-cs"/>
              </a:rPr>
            </a:br>
            <a:endParaRPr lang="zh-CN" altLang="zh-CN" sz="6600" b="0" kern="1200" normalizeH="0" baseline="0" dirty="0">
              <a:solidFill>
                <a:schemeClr val="bg1"/>
              </a:solidFill>
              <a:latin typeface="+mj-lt"/>
              <a:ea typeface="+mj-ea"/>
              <a:cs typeface="+mj-cs"/>
            </a:endParaRPr>
          </a:p>
        </p:txBody>
      </p:sp>
      <p:pic>
        <p:nvPicPr>
          <p:cNvPr id="2053" name="图片 5" descr="剪影居中蓝 低版本">
            <a:extLst>
              <a:ext uri="{FF2B5EF4-FFF2-40B4-BE49-F238E27FC236}">
                <a16:creationId xmlns:a16="http://schemas.microsoft.com/office/drawing/2014/main" id="{7A2C108B-7606-3AE5-C42B-E8FABB1CE48E}"/>
              </a:ext>
            </a:extLst>
          </p:cNvPr>
          <p:cNvPicPr>
            <a:picLocks noChangeAspect="1"/>
          </p:cNvPicPr>
          <p:nvPr/>
        </p:nvPicPr>
        <p:blipFill>
          <a:blip r:embed="rId6"/>
          <a:stretch>
            <a:fillRect/>
          </a:stretch>
        </p:blipFill>
        <p:spPr>
          <a:xfrm>
            <a:off x="0" y="6846994"/>
            <a:ext cx="18288000" cy="5664993"/>
          </a:xfrm>
          <a:prstGeom prst="rect">
            <a:avLst/>
          </a:prstGeom>
          <a:noFill/>
          <a:ln w="9525">
            <a:noFill/>
          </a:ln>
        </p:spPr>
      </p:pic>
      <p:pic>
        <p:nvPicPr>
          <p:cNvPr id="2054" name="图片 1" descr="国科大标准Logo横式一（蓝色）">
            <a:extLst>
              <a:ext uri="{FF2B5EF4-FFF2-40B4-BE49-F238E27FC236}">
                <a16:creationId xmlns:a16="http://schemas.microsoft.com/office/drawing/2014/main" id="{2F2A0B6C-59E1-D63C-3A89-98CCEB70E215}"/>
              </a:ext>
            </a:extLst>
          </p:cNvPr>
          <p:cNvPicPr>
            <a:picLocks noChangeAspect="1"/>
          </p:cNvPicPr>
          <p:nvPr/>
        </p:nvPicPr>
        <p:blipFill>
          <a:blip r:embed="rId7"/>
          <a:stretch>
            <a:fillRect/>
          </a:stretch>
        </p:blipFill>
        <p:spPr>
          <a:xfrm>
            <a:off x="450057" y="408094"/>
            <a:ext cx="4488656" cy="940593"/>
          </a:xfrm>
          <a:prstGeom prst="rect">
            <a:avLst/>
          </a:prstGeom>
          <a:noFill/>
          <a:ln w="9525">
            <a:noFill/>
          </a:ln>
        </p:spPr>
      </p:pic>
      <p:grpSp>
        <p:nvGrpSpPr>
          <p:cNvPr id="7" name="组合 6">
            <a:extLst>
              <a:ext uri="{FF2B5EF4-FFF2-40B4-BE49-F238E27FC236}">
                <a16:creationId xmlns:a16="http://schemas.microsoft.com/office/drawing/2014/main" id="{CFCBCDA0-3480-FF40-7971-A4B5F5956866}"/>
              </a:ext>
            </a:extLst>
          </p:cNvPr>
          <p:cNvGrpSpPr/>
          <p:nvPr/>
        </p:nvGrpSpPr>
        <p:grpSpPr>
          <a:xfrm>
            <a:off x="1952625" y="2038297"/>
            <a:ext cx="4809173" cy="4809173"/>
            <a:chOff x="2506" y="2139"/>
            <a:chExt cx="5049" cy="5049"/>
          </a:xfrm>
        </p:grpSpPr>
        <p:sp>
          <p:nvSpPr>
            <p:cNvPr id="4" name="椭圆 3">
              <a:extLst>
                <a:ext uri="{FF2B5EF4-FFF2-40B4-BE49-F238E27FC236}">
                  <a16:creationId xmlns:a16="http://schemas.microsoft.com/office/drawing/2014/main" id="{3C2B8375-E6B5-984F-A8CD-DE0256015328}"/>
                </a:ext>
              </a:extLst>
            </p:cNvPr>
            <p:cNvSpPr/>
            <p:nvPr/>
          </p:nvSpPr>
          <p:spPr>
            <a:xfrm>
              <a:off x="2506" y="2139"/>
              <a:ext cx="5049" cy="5049"/>
            </a:xfrm>
            <a:prstGeom prst="ellipse">
              <a:avLst/>
            </a:prstGeom>
            <a:gradFill>
              <a:gsLst>
                <a:gs pos="6000">
                  <a:schemeClr val="bg1"/>
                </a:gs>
                <a:gs pos="40000">
                  <a:srgbClr val="5399D4"/>
                </a:gs>
                <a:gs pos="100000">
                  <a:srgbClr val="2E3C63"/>
                </a:gs>
              </a:gsLst>
              <a:lin ang="2700000" scaled="0"/>
            </a:gradFill>
            <a:ln>
              <a:noFill/>
            </a:ln>
            <a:effectLst>
              <a:outerShdw blurRad="203200" dist="127000" dir="2700000" algn="tl" rotWithShape="0">
                <a:srgbClr val="5399D4">
                  <a:alpha val="40000"/>
                </a:srgb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00"/>
            </a:p>
          </p:txBody>
        </p:sp>
        <p:sp>
          <p:nvSpPr>
            <p:cNvPr id="3078" name="文本框 3">
              <a:extLst>
                <a:ext uri="{FF2B5EF4-FFF2-40B4-BE49-F238E27FC236}">
                  <a16:creationId xmlns:a16="http://schemas.microsoft.com/office/drawing/2014/main" id="{520D93E1-42C2-8ED6-14A5-48772709D3F9}"/>
                </a:ext>
              </a:extLst>
            </p:cNvPr>
            <p:cNvSpPr txBox="1"/>
            <p:nvPr>
              <p:custDataLst>
                <p:tags r:id="rId4"/>
              </p:custDataLst>
            </p:nvPr>
          </p:nvSpPr>
          <p:spPr>
            <a:xfrm>
              <a:off x="3303" y="2394"/>
              <a:ext cx="3456" cy="3065"/>
            </a:xfrm>
            <a:prstGeom prst="rect">
              <a:avLst/>
            </a:prstGeom>
            <a:noFill/>
            <a:ln w="12700" cmpd="sng">
              <a:noFill/>
              <a:prstDash val="solid"/>
            </a:ln>
            <a:effectLst>
              <a:outerShdw dist="76200" dir="2700000" algn="tl" rotWithShape="0">
                <a:schemeClr val="bg1">
                  <a:alpha val="100000"/>
                </a:schemeClr>
              </a:outerShdw>
            </a:effectLst>
          </p:spPr>
          <p:txBody>
            <a:bodyPr wrap="square" anchor="t" anchorCtr="0"/>
            <a:lstStyle/>
            <a:p>
              <a:pPr>
                <a:lnSpc>
                  <a:spcPct val="130000"/>
                </a:lnSpc>
              </a:pPr>
              <a:r>
                <a:rPr lang="en-US" altLang="zh-CN" sz="18000" i="1" dirty="0">
                  <a:ln w="19050">
                    <a:noFill/>
                  </a:ln>
                  <a:gradFill>
                    <a:gsLst>
                      <a:gs pos="100000">
                        <a:srgbClr val="5399D4"/>
                      </a:gs>
                      <a:gs pos="40000">
                        <a:schemeClr val="bg1"/>
                      </a:gs>
                    </a:gsLst>
                    <a:lin ang="5400000" scaled="0"/>
                  </a:gradFill>
                  <a:latin typeface="Bauhaus 93" panose="04030905020B02020C02" charset="0"/>
                  <a:ea typeface="造字工房朗倩（非商用）常规体" charset="-122"/>
                  <a:cs typeface="Bauhaus 93" panose="04030905020B02020C02" charset="0"/>
                </a:rPr>
                <a:t>04</a:t>
              </a:r>
            </a:p>
          </p:txBody>
        </p:sp>
      </p:grpSp>
    </p:spTree>
    <p:custDataLst>
      <p:tags r:id="rId1"/>
    </p:custDataLst>
    <p:extLst>
      <p:ext uri="{BB962C8B-B14F-4D97-AF65-F5344CB8AC3E}">
        <p14:creationId xmlns:p14="http://schemas.microsoft.com/office/powerpoint/2010/main" val="2353984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任意多边形 29"/>
          <p:cNvSpPr/>
          <p:nvPr/>
        </p:nvSpPr>
        <p:spPr>
          <a:xfrm rot="20700000" flipH="1">
            <a:off x="-1219685" y="-476230"/>
            <a:ext cx="7321823" cy="11492860"/>
          </a:xfrm>
          <a:custGeom>
            <a:avLst/>
            <a:gdLst>
              <a:gd name="adj1" fmla="val 2939410"/>
              <a:gd name="adj2" fmla="val 16617515"/>
              <a:gd name="stAng" fmla="pin 0 adj1 21599999"/>
              <a:gd name="enAng" fmla="pin 0 adj2 21599999"/>
              <a:gd name="sw1" fmla="+- enAng 0 stAng"/>
              <a:gd name="sw2" fmla="+- sw1 21600000 0"/>
              <a:gd name="swAng" fmla="?: sw1 sw1 sw2"/>
              <a:gd name="wt1" fmla="sin wd2 stAng"/>
              <a:gd name="ht1" fmla="cos hd2 stAng"/>
              <a:gd name="dx1" fmla="cat2 wd2 ht1 wt1"/>
              <a:gd name="dy1" fmla="sat2 hd2 ht1 wt1"/>
              <a:gd name="wt2" fmla="sin wd2 enAng"/>
              <a:gd name="ht2" fmla="cos hd2 enAng"/>
              <a:gd name="dx2" fmla="cat2 wd2 ht2 wt2"/>
              <a:gd name="dy2" fmla="sat2 hd2 ht2 wt2"/>
              <a:gd name="x1" fmla="+- hc dx1 0"/>
              <a:gd name="y1" fmla="+- vc dy1 0"/>
              <a:gd name="x2" fmla="+- hc dx2 0"/>
              <a:gd name="y2" fmla="+- vc dy2 0"/>
              <a:gd name="x3" fmla="+/ x1 x2 2"/>
              <a:gd name="y3" fmla="+/ y1 y2 2"/>
              <a:gd name="midAng0" fmla="*/ swAng 1 2"/>
              <a:gd name="midAng" fmla="+- stAng midAng0 cd2"/>
              <a:gd name="idx" fmla="cos wd2 2700000"/>
              <a:gd name="idy" fmla="sin hd2 2700000"/>
              <a:gd name="il" fmla="+- hc 0 idx"/>
              <a:gd name="ir" fmla="+- hc idx 0"/>
              <a:gd name="it" fmla="+- vc 0 idy"/>
              <a:gd name="ib" fmla="+- vc idy 0"/>
            </a:gdLst>
            <a:ahLst/>
            <a:cxnLst>
              <a:cxn ang="stAng">
                <a:pos x="x1" y="y1"/>
              </a:cxn>
              <a:cxn ang="enAng">
                <a:pos x="x2" y="y2"/>
              </a:cxn>
              <a:cxn ang="midAng">
                <a:pos x="x3" y="y3"/>
              </a:cxn>
            </a:cxnLst>
            <a:rect l="l" t="t" r="r" b="b"/>
            <a:pathLst>
              <a:path w="7687" h="12066">
                <a:moveTo>
                  <a:pt x="4880" y="0"/>
                </a:moveTo>
                <a:lnTo>
                  <a:pt x="7687" y="10474"/>
                </a:lnTo>
                <a:lnTo>
                  <a:pt x="1747" y="12066"/>
                </a:lnTo>
                <a:lnTo>
                  <a:pt x="1704" y="12013"/>
                </a:lnTo>
                <a:cubicBezTo>
                  <a:pt x="662" y="10741"/>
                  <a:pt x="0" y="8841"/>
                  <a:pt x="0" y="6717"/>
                </a:cubicBezTo>
                <a:cubicBezTo>
                  <a:pt x="0" y="4114"/>
                  <a:pt x="993" y="1847"/>
                  <a:pt x="2463" y="661"/>
                </a:cubicBezTo>
                <a:lnTo>
                  <a:pt x="2488" y="641"/>
                </a:lnTo>
                <a:lnTo>
                  <a:pt x="4880" y="0"/>
                </a:lnTo>
                <a:close/>
              </a:path>
            </a:pathLst>
          </a:custGeom>
          <a:gradFill>
            <a:gsLst>
              <a:gs pos="6000">
                <a:schemeClr val="bg1"/>
              </a:gs>
              <a:gs pos="40000">
                <a:srgbClr val="5399D4"/>
              </a:gs>
              <a:gs pos="100000">
                <a:srgbClr val="2E3C63"/>
              </a:gs>
            </a:gsLst>
            <a:lin ang="2700000" scaled="0"/>
          </a:gradFill>
          <a:ln>
            <a:noFill/>
          </a:ln>
          <a:effectLst>
            <a:outerShdw blurRad="203200" dist="127000" dir="2700000" algn="tl" rotWithShape="0">
              <a:srgbClr val="5399D4">
                <a:alpha val="40000"/>
              </a:srgbClr>
            </a:outerShdw>
          </a:effectLst>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sz="100"/>
          </a:p>
        </p:txBody>
      </p:sp>
      <p:pic>
        <p:nvPicPr>
          <p:cNvPr id="3074" name="图片 2" descr="剪影蓝 低版本"/>
          <p:cNvPicPr>
            <a:picLocks noChangeAspect="1"/>
          </p:cNvPicPr>
          <p:nvPr/>
        </p:nvPicPr>
        <p:blipFill>
          <a:blip r:embed="rId5"/>
          <a:srcRect l="35693"/>
          <a:stretch>
            <a:fillRect/>
          </a:stretch>
        </p:blipFill>
        <p:spPr>
          <a:xfrm>
            <a:off x="6528435" y="8068575"/>
            <a:ext cx="11759565" cy="3657600"/>
          </a:xfrm>
          <a:prstGeom prst="rect">
            <a:avLst/>
          </a:prstGeom>
          <a:noFill/>
          <a:ln w="9525">
            <a:noFill/>
          </a:ln>
        </p:spPr>
      </p:pic>
      <p:sp>
        <p:nvSpPr>
          <p:cNvPr id="3076" name="文本框 3"/>
          <p:cNvSpPr txBox="1"/>
          <p:nvPr/>
        </p:nvSpPr>
        <p:spPr>
          <a:xfrm>
            <a:off x="471965" y="1244547"/>
            <a:ext cx="3469481" cy="1753235"/>
          </a:xfrm>
          <a:prstGeom prst="rect">
            <a:avLst/>
          </a:prstGeom>
          <a:noFill/>
          <a:ln w="9525">
            <a:noFill/>
          </a:ln>
        </p:spPr>
        <p:txBody>
          <a:bodyPr wrap="square" anchor="t" anchorCtr="0">
            <a:spAutoFit/>
          </a:bodyPr>
          <a:lstStyle/>
          <a:p>
            <a:pPr algn="l"/>
            <a:r>
              <a:rPr lang="zh-CN" altLang="en-US" sz="10800">
                <a:solidFill>
                  <a:schemeClr val="bg1"/>
                </a:solidFill>
                <a:latin typeface="造字工房朗倩（非商用）常规体" charset="-122"/>
                <a:ea typeface="造字工房朗倩（非商用）常规体" charset="-122"/>
              </a:rPr>
              <a:t>目录</a:t>
            </a:r>
          </a:p>
        </p:txBody>
      </p:sp>
      <p:sp>
        <p:nvSpPr>
          <p:cNvPr id="3077" name="文本框 4"/>
          <p:cNvSpPr txBox="1"/>
          <p:nvPr/>
        </p:nvSpPr>
        <p:spPr>
          <a:xfrm>
            <a:off x="472440" y="3491337"/>
            <a:ext cx="3469482" cy="829945"/>
          </a:xfrm>
          <a:prstGeom prst="rect">
            <a:avLst/>
          </a:prstGeom>
          <a:noFill/>
          <a:ln w="9525">
            <a:noFill/>
          </a:ln>
        </p:spPr>
        <p:txBody>
          <a:bodyPr wrap="square" anchor="t" anchorCtr="0">
            <a:spAutoFit/>
          </a:bodyPr>
          <a:lstStyle/>
          <a:p>
            <a:pPr algn="l"/>
            <a:r>
              <a:rPr lang="en-US" altLang="zh-CN" sz="4800">
                <a:ln>
                  <a:solidFill>
                    <a:schemeClr val="bg1"/>
                  </a:solidFill>
                </a:ln>
                <a:noFill/>
                <a:latin typeface="Bauhaus 93" panose="04030905020B02020C02" charset="0"/>
                <a:ea typeface="造字工房朗倩（非商用）常规体" charset="-122"/>
                <a:cs typeface="Bauhaus 93" panose="04030905020B02020C02" charset="0"/>
              </a:rPr>
              <a:t>CONTENTS</a:t>
            </a:r>
          </a:p>
        </p:txBody>
      </p:sp>
      <p:grpSp>
        <p:nvGrpSpPr>
          <p:cNvPr id="15" name="组合 14"/>
          <p:cNvGrpSpPr/>
          <p:nvPr/>
        </p:nvGrpSpPr>
        <p:grpSpPr>
          <a:xfrm>
            <a:off x="6210300" y="417142"/>
            <a:ext cx="8804910" cy="1856423"/>
            <a:chOff x="7816" y="851"/>
            <a:chExt cx="9244" cy="1949"/>
          </a:xfrm>
        </p:grpSpPr>
        <p:sp>
          <p:nvSpPr>
            <p:cNvPr id="4" name="矩形 3"/>
            <p:cNvSpPr/>
            <p:nvPr/>
          </p:nvSpPr>
          <p:spPr>
            <a:xfrm>
              <a:off x="7816" y="2349"/>
              <a:ext cx="9244" cy="451"/>
            </a:xfrm>
            <a:prstGeom prst="rect">
              <a:avLst/>
            </a:prstGeom>
            <a:gradFill>
              <a:gsLst>
                <a:gs pos="26000">
                  <a:srgbClr val="F7E8D3"/>
                </a:gs>
                <a:gs pos="100000">
                  <a:schemeClr val="bg1"/>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00"/>
            </a:p>
          </p:txBody>
        </p:sp>
        <p:sp>
          <p:nvSpPr>
            <p:cNvPr id="3078" name="文本框 3"/>
            <p:cNvSpPr txBox="1"/>
            <p:nvPr/>
          </p:nvSpPr>
          <p:spPr>
            <a:xfrm>
              <a:off x="7892" y="851"/>
              <a:ext cx="2090" cy="1917"/>
            </a:xfrm>
            <a:prstGeom prst="rect">
              <a:avLst/>
            </a:prstGeom>
            <a:noFill/>
            <a:ln w="12700" cmpd="sng">
              <a:noFill/>
              <a:prstDash val="solid"/>
            </a:ln>
            <a:effectLst>
              <a:outerShdw dist="63500" dir="2700000" algn="tl" rotWithShape="0">
                <a:schemeClr val="bg1">
                  <a:alpha val="100000"/>
                </a:schemeClr>
              </a:outerShdw>
            </a:effectLst>
          </p:spPr>
          <p:txBody>
            <a:bodyPr wrap="square" anchor="t" anchorCtr="0"/>
            <a:lstStyle/>
            <a:p>
              <a:pPr>
                <a:lnSpc>
                  <a:spcPct val="130000"/>
                </a:lnSpc>
              </a:pPr>
              <a:r>
                <a:rPr lang="en-US" altLang="zh-CN" sz="9900" i="1">
                  <a:ln w="19050">
                    <a:noFill/>
                  </a:ln>
                  <a:gradFill>
                    <a:gsLst>
                      <a:gs pos="39000">
                        <a:srgbClr val="5399D4"/>
                      </a:gs>
                      <a:gs pos="100000">
                        <a:schemeClr val="bg1"/>
                      </a:gs>
                    </a:gsLst>
                    <a:lin ang="5400000" scaled="0"/>
                  </a:gradFill>
                  <a:latin typeface="Bauhaus 93" panose="04030905020B02020C02" charset="0"/>
                  <a:ea typeface="造字工房朗倩（非商用）常规体" charset="-122"/>
                  <a:cs typeface="Bauhaus 93" panose="04030905020B02020C02" charset="0"/>
                </a:rPr>
                <a:t>01</a:t>
              </a:r>
            </a:p>
          </p:txBody>
        </p:sp>
        <p:sp>
          <p:nvSpPr>
            <p:cNvPr id="13" name="文本框 12"/>
            <p:cNvSpPr txBox="1"/>
            <p:nvPr/>
          </p:nvSpPr>
          <p:spPr>
            <a:xfrm>
              <a:off x="10938" y="1826"/>
              <a:ext cx="4920" cy="847"/>
            </a:xfrm>
            <a:prstGeom prst="rect">
              <a:avLst/>
            </a:prstGeom>
            <a:noFill/>
          </p:spPr>
          <p:txBody>
            <a:bodyPr wrap="square" rtlCol="0">
              <a:noAutofit/>
            </a:bodyPr>
            <a:lstStyle/>
            <a:p>
              <a:r>
                <a:rPr lang="zh-CN" altLang="en-US" sz="4200" dirty="0">
                  <a:solidFill>
                    <a:srgbClr val="2E3C63"/>
                  </a:solidFill>
                </a:rPr>
                <a:t>背景介绍</a:t>
              </a:r>
            </a:p>
          </p:txBody>
        </p:sp>
      </p:grpSp>
      <p:grpSp>
        <p:nvGrpSpPr>
          <p:cNvPr id="17" name="组合 16"/>
          <p:cNvGrpSpPr/>
          <p:nvPr/>
        </p:nvGrpSpPr>
        <p:grpSpPr>
          <a:xfrm>
            <a:off x="6942773" y="2273565"/>
            <a:ext cx="8804910" cy="1856423"/>
            <a:chOff x="7816" y="851"/>
            <a:chExt cx="9244" cy="1949"/>
          </a:xfrm>
        </p:grpSpPr>
        <p:sp>
          <p:nvSpPr>
            <p:cNvPr id="18" name="矩形 17"/>
            <p:cNvSpPr/>
            <p:nvPr/>
          </p:nvSpPr>
          <p:spPr>
            <a:xfrm>
              <a:off x="7816" y="2349"/>
              <a:ext cx="9244" cy="451"/>
            </a:xfrm>
            <a:prstGeom prst="rect">
              <a:avLst/>
            </a:prstGeom>
            <a:gradFill>
              <a:gsLst>
                <a:gs pos="26000">
                  <a:srgbClr val="F7E8D3"/>
                </a:gs>
                <a:gs pos="100000">
                  <a:schemeClr val="bg1"/>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00"/>
            </a:p>
          </p:txBody>
        </p:sp>
        <p:sp>
          <p:nvSpPr>
            <p:cNvPr id="19" name="文本框 3"/>
            <p:cNvSpPr txBox="1"/>
            <p:nvPr/>
          </p:nvSpPr>
          <p:spPr>
            <a:xfrm>
              <a:off x="7892" y="851"/>
              <a:ext cx="2090" cy="1917"/>
            </a:xfrm>
            <a:prstGeom prst="rect">
              <a:avLst/>
            </a:prstGeom>
            <a:noFill/>
            <a:ln w="12700" cmpd="sng">
              <a:noFill/>
              <a:prstDash val="solid"/>
            </a:ln>
            <a:effectLst>
              <a:outerShdw dist="63500" dir="2700000" algn="tl" rotWithShape="0">
                <a:schemeClr val="bg1">
                  <a:alpha val="100000"/>
                </a:schemeClr>
              </a:outerShdw>
            </a:effectLst>
          </p:spPr>
          <p:txBody>
            <a:bodyPr wrap="square" anchor="t" anchorCtr="0"/>
            <a:lstStyle/>
            <a:p>
              <a:pPr>
                <a:lnSpc>
                  <a:spcPct val="130000"/>
                </a:lnSpc>
              </a:pPr>
              <a:r>
                <a:rPr lang="en-US" altLang="zh-CN" sz="9900" i="1">
                  <a:ln w="19050">
                    <a:noFill/>
                  </a:ln>
                  <a:gradFill>
                    <a:gsLst>
                      <a:gs pos="39000">
                        <a:srgbClr val="5399D4"/>
                      </a:gs>
                      <a:gs pos="100000">
                        <a:schemeClr val="bg1"/>
                      </a:gs>
                    </a:gsLst>
                    <a:lin ang="5400000" scaled="0"/>
                  </a:gradFill>
                  <a:latin typeface="Bauhaus 93" panose="04030905020B02020C02" charset="0"/>
                  <a:ea typeface="造字工房朗倩（非商用）常规体" charset="-122"/>
                  <a:cs typeface="Bauhaus 93" panose="04030905020B02020C02" charset="0"/>
                </a:rPr>
                <a:t>02</a:t>
              </a:r>
            </a:p>
            <a:p>
              <a:pPr>
                <a:lnSpc>
                  <a:spcPct val="130000"/>
                </a:lnSpc>
              </a:pPr>
              <a:endParaRPr lang="en-US" altLang="zh-CN" sz="9900" i="1">
                <a:ln w="19050">
                  <a:noFill/>
                </a:ln>
                <a:gradFill>
                  <a:gsLst>
                    <a:gs pos="39000">
                      <a:srgbClr val="5399D4"/>
                    </a:gs>
                    <a:gs pos="100000">
                      <a:schemeClr val="bg1"/>
                    </a:gs>
                  </a:gsLst>
                  <a:lin ang="5400000" scaled="0"/>
                </a:gradFill>
                <a:latin typeface="Bauhaus 93" panose="04030905020B02020C02" charset="0"/>
                <a:ea typeface="造字工房朗倩（非商用）常规体" charset="-122"/>
                <a:cs typeface="Bauhaus 93" panose="04030905020B02020C02" charset="0"/>
              </a:endParaRPr>
            </a:p>
          </p:txBody>
        </p:sp>
        <p:sp>
          <p:nvSpPr>
            <p:cNvPr id="20" name="文本框 19"/>
            <p:cNvSpPr txBox="1"/>
            <p:nvPr/>
          </p:nvSpPr>
          <p:spPr>
            <a:xfrm>
              <a:off x="10938" y="1826"/>
              <a:ext cx="4920" cy="847"/>
            </a:xfrm>
            <a:prstGeom prst="rect">
              <a:avLst/>
            </a:prstGeom>
            <a:noFill/>
          </p:spPr>
          <p:txBody>
            <a:bodyPr wrap="square" rtlCol="0">
              <a:noAutofit/>
            </a:bodyPr>
            <a:lstStyle/>
            <a:p>
              <a:r>
                <a:rPr lang="zh-CN" altLang="en-US" sz="4200" dirty="0">
                  <a:solidFill>
                    <a:srgbClr val="2E3C63"/>
                  </a:solidFill>
                </a:rPr>
                <a:t>格点计算</a:t>
              </a:r>
            </a:p>
          </p:txBody>
        </p:sp>
      </p:grpSp>
      <p:grpSp>
        <p:nvGrpSpPr>
          <p:cNvPr id="21" name="组合 20"/>
          <p:cNvGrpSpPr/>
          <p:nvPr/>
        </p:nvGrpSpPr>
        <p:grpSpPr>
          <a:xfrm>
            <a:off x="7675245" y="4129987"/>
            <a:ext cx="8804910" cy="1856423"/>
            <a:chOff x="7816" y="851"/>
            <a:chExt cx="9244" cy="1949"/>
          </a:xfrm>
        </p:grpSpPr>
        <p:sp>
          <p:nvSpPr>
            <p:cNvPr id="22" name="矩形 21"/>
            <p:cNvSpPr/>
            <p:nvPr/>
          </p:nvSpPr>
          <p:spPr>
            <a:xfrm>
              <a:off x="7816" y="2349"/>
              <a:ext cx="9244" cy="451"/>
            </a:xfrm>
            <a:prstGeom prst="rect">
              <a:avLst/>
            </a:prstGeom>
            <a:gradFill>
              <a:gsLst>
                <a:gs pos="26000">
                  <a:srgbClr val="F7E8D3"/>
                </a:gs>
                <a:gs pos="100000">
                  <a:schemeClr val="bg1"/>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00"/>
            </a:p>
          </p:txBody>
        </p:sp>
        <p:sp>
          <p:nvSpPr>
            <p:cNvPr id="23" name="文本框 3"/>
            <p:cNvSpPr txBox="1"/>
            <p:nvPr/>
          </p:nvSpPr>
          <p:spPr>
            <a:xfrm>
              <a:off x="7892" y="851"/>
              <a:ext cx="2090" cy="1917"/>
            </a:xfrm>
            <a:prstGeom prst="rect">
              <a:avLst/>
            </a:prstGeom>
            <a:noFill/>
            <a:ln w="12700" cmpd="sng">
              <a:noFill/>
              <a:prstDash val="solid"/>
            </a:ln>
            <a:effectLst>
              <a:outerShdw dist="63500" dir="2700000" algn="tl" rotWithShape="0">
                <a:schemeClr val="bg1">
                  <a:alpha val="100000"/>
                </a:schemeClr>
              </a:outerShdw>
            </a:effectLst>
          </p:spPr>
          <p:txBody>
            <a:bodyPr wrap="square" anchor="t" anchorCtr="0"/>
            <a:lstStyle/>
            <a:p>
              <a:pPr>
                <a:lnSpc>
                  <a:spcPct val="130000"/>
                </a:lnSpc>
              </a:pPr>
              <a:r>
                <a:rPr lang="en-US" altLang="zh-CN" sz="9900" i="1">
                  <a:ln w="19050">
                    <a:noFill/>
                  </a:ln>
                  <a:gradFill>
                    <a:gsLst>
                      <a:gs pos="39000">
                        <a:srgbClr val="5399D4"/>
                      </a:gs>
                      <a:gs pos="100000">
                        <a:schemeClr val="bg1"/>
                      </a:gs>
                    </a:gsLst>
                    <a:lin ang="5400000" scaled="0"/>
                  </a:gradFill>
                  <a:latin typeface="Bauhaus 93" panose="04030905020B02020C02" charset="0"/>
                  <a:ea typeface="造字工房朗倩（非商用）常规体" charset="-122"/>
                  <a:cs typeface="Bauhaus 93" panose="04030905020B02020C02" charset="0"/>
                </a:rPr>
                <a:t>03</a:t>
              </a:r>
            </a:p>
          </p:txBody>
        </p:sp>
        <p:sp>
          <p:nvSpPr>
            <p:cNvPr id="24" name="文本框 23"/>
            <p:cNvSpPr txBox="1"/>
            <p:nvPr/>
          </p:nvSpPr>
          <p:spPr>
            <a:xfrm>
              <a:off x="10938" y="1826"/>
              <a:ext cx="4920" cy="847"/>
            </a:xfrm>
            <a:prstGeom prst="rect">
              <a:avLst/>
            </a:prstGeom>
            <a:noFill/>
          </p:spPr>
          <p:txBody>
            <a:bodyPr wrap="square" rtlCol="0">
              <a:noAutofit/>
            </a:bodyPr>
            <a:lstStyle/>
            <a:p>
              <a:r>
                <a:rPr lang="zh-CN" altLang="en-US" sz="4200" dirty="0">
                  <a:solidFill>
                    <a:srgbClr val="2E3C63"/>
                  </a:solidFill>
                </a:rPr>
                <a:t>能级分析</a:t>
              </a:r>
            </a:p>
          </p:txBody>
        </p:sp>
      </p:grpSp>
      <p:grpSp>
        <p:nvGrpSpPr>
          <p:cNvPr id="25" name="组合 24"/>
          <p:cNvGrpSpPr/>
          <p:nvPr/>
        </p:nvGrpSpPr>
        <p:grpSpPr>
          <a:xfrm>
            <a:off x="8407718" y="5986410"/>
            <a:ext cx="8804910" cy="1856423"/>
            <a:chOff x="7816" y="851"/>
            <a:chExt cx="9244" cy="1949"/>
          </a:xfrm>
        </p:grpSpPr>
        <p:sp>
          <p:nvSpPr>
            <p:cNvPr id="26" name="矩形 25"/>
            <p:cNvSpPr/>
            <p:nvPr/>
          </p:nvSpPr>
          <p:spPr>
            <a:xfrm>
              <a:off x="7816" y="2349"/>
              <a:ext cx="9244" cy="451"/>
            </a:xfrm>
            <a:prstGeom prst="rect">
              <a:avLst/>
            </a:prstGeom>
            <a:gradFill>
              <a:gsLst>
                <a:gs pos="26000">
                  <a:srgbClr val="F7E8D3"/>
                </a:gs>
                <a:gs pos="100000">
                  <a:schemeClr val="bg1"/>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00"/>
            </a:p>
          </p:txBody>
        </p:sp>
        <p:sp>
          <p:nvSpPr>
            <p:cNvPr id="27" name="文本框 3"/>
            <p:cNvSpPr txBox="1"/>
            <p:nvPr/>
          </p:nvSpPr>
          <p:spPr>
            <a:xfrm>
              <a:off x="7892" y="851"/>
              <a:ext cx="2090" cy="1917"/>
            </a:xfrm>
            <a:prstGeom prst="rect">
              <a:avLst/>
            </a:prstGeom>
            <a:noFill/>
            <a:ln w="12700" cmpd="sng">
              <a:noFill/>
              <a:prstDash val="solid"/>
            </a:ln>
            <a:effectLst>
              <a:outerShdw dist="63500" dir="2700000" algn="tl" rotWithShape="0">
                <a:schemeClr val="bg1">
                  <a:alpha val="100000"/>
                </a:schemeClr>
              </a:outerShdw>
            </a:effectLst>
          </p:spPr>
          <p:txBody>
            <a:bodyPr wrap="square" anchor="t" anchorCtr="0"/>
            <a:lstStyle/>
            <a:p>
              <a:pPr>
                <a:lnSpc>
                  <a:spcPct val="130000"/>
                </a:lnSpc>
              </a:pPr>
              <a:r>
                <a:rPr lang="en-US" altLang="zh-CN" sz="9900" i="1">
                  <a:ln w="19050">
                    <a:noFill/>
                  </a:ln>
                  <a:gradFill>
                    <a:gsLst>
                      <a:gs pos="39000">
                        <a:srgbClr val="5399D4"/>
                      </a:gs>
                      <a:gs pos="100000">
                        <a:schemeClr val="bg1"/>
                      </a:gs>
                    </a:gsLst>
                    <a:lin ang="5400000" scaled="0"/>
                  </a:gradFill>
                  <a:latin typeface="Bauhaus 93" panose="04030905020B02020C02" charset="0"/>
                  <a:ea typeface="造字工房朗倩（非商用）常规体" charset="-122"/>
                  <a:cs typeface="Bauhaus 93" panose="04030905020B02020C02" charset="0"/>
                </a:rPr>
                <a:t>04</a:t>
              </a:r>
            </a:p>
          </p:txBody>
        </p:sp>
        <p:sp>
          <p:nvSpPr>
            <p:cNvPr id="28" name="文本框 27"/>
            <p:cNvSpPr txBox="1"/>
            <p:nvPr/>
          </p:nvSpPr>
          <p:spPr>
            <a:xfrm>
              <a:off x="10938" y="1826"/>
              <a:ext cx="4920" cy="847"/>
            </a:xfrm>
            <a:prstGeom prst="rect">
              <a:avLst/>
            </a:prstGeom>
            <a:noFill/>
          </p:spPr>
          <p:txBody>
            <a:bodyPr wrap="square" rtlCol="0">
              <a:noAutofit/>
            </a:bodyPr>
            <a:lstStyle/>
            <a:p>
              <a:r>
                <a:rPr lang="zh-CN" altLang="en-US" sz="4200" dirty="0">
                  <a:solidFill>
                    <a:srgbClr val="2E3C63"/>
                  </a:solidFill>
                </a:rPr>
                <a:t>小结与展望</a:t>
              </a:r>
            </a:p>
          </p:txBody>
        </p:sp>
      </p:grpSp>
      <p:cxnSp>
        <p:nvCxnSpPr>
          <p:cNvPr id="38" name="直接连接符 37"/>
          <p:cNvCxnSpPr/>
          <p:nvPr/>
        </p:nvCxnSpPr>
        <p:spPr>
          <a:xfrm>
            <a:off x="655320" y="4406212"/>
            <a:ext cx="3424238" cy="0"/>
          </a:xfrm>
          <a:prstGeom prst="line">
            <a:avLst/>
          </a:prstGeom>
          <a:ln w="31750" cap="flat" cmpd="sng" algn="ctr">
            <a:solidFill>
              <a:srgbClr val="FAFAFA"/>
            </a:solidFill>
            <a:prstDash val="sysDot"/>
            <a:miter lim="800000"/>
          </a:ln>
        </p:spPr>
        <p:style>
          <a:lnRef idx="0">
            <a:schemeClr val="accent1"/>
          </a:lnRef>
          <a:fillRef idx="0">
            <a:srgbClr val="FFFFFF"/>
          </a:fillRef>
          <a:effectRef idx="0">
            <a:srgbClr val="FFFFFF"/>
          </a:effectRef>
          <a:fontRef idx="minor">
            <a:schemeClr val="tx1"/>
          </a:fontRef>
        </p:style>
      </p:cxnSp>
      <p:pic>
        <p:nvPicPr>
          <p:cNvPr id="41" name="图片 40"/>
          <p:cNvPicPr>
            <a:picLocks noChangeAspect="1"/>
          </p:cNvPicPr>
          <p:nvPr>
            <p:custDataLst>
              <p:tags r:id="rId2"/>
            </p:custDataLst>
          </p:nvPr>
        </p:nvPicPr>
        <p:blipFill>
          <a:blip r:embed="rId6"/>
          <a:srcRect l="845" r="68034" b="32530"/>
          <a:stretch>
            <a:fillRect/>
          </a:stretch>
        </p:blipFill>
        <p:spPr>
          <a:xfrm>
            <a:off x="0" y="3491812"/>
            <a:ext cx="5789295" cy="6796088"/>
          </a:xfrm>
          <a:prstGeom prst="rect">
            <a:avLst/>
          </a:prstGeom>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4F69F-1FD8-457C-EC8E-63BB3D8297C9}"/>
            </a:ext>
          </a:extLst>
        </p:cNvPr>
        <p:cNvGrpSpPr/>
        <p:nvPr/>
      </p:nvGrpSpPr>
      <p:grpSpPr>
        <a:xfrm>
          <a:off x="0" y="0"/>
          <a:ext cx="0" cy="0"/>
          <a:chOff x="0" y="0"/>
          <a:chExt cx="0" cy="0"/>
        </a:xfrm>
      </p:grpSpPr>
      <p:pic>
        <p:nvPicPr>
          <p:cNvPr id="3074" name="图片 2" descr="剪影蓝 低版本">
            <a:extLst>
              <a:ext uri="{FF2B5EF4-FFF2-40B4-BE49-F238E27FC236}">
                <a16:creationId xmlns:a16="http://schemas.microsoft.com/office/drawing/2014/main" id="{2D3085D3-B725-D797-28CC-940BA8F88CF1}"/>
              </a:ext>
            </a:extLst>
          </p:cNvPr>
          <p:cNvPicPr>
            <a:picLocks noChangeAspect="1"/>
          </p:cNvPicPr>
          <p:nvPr/>
        </p:nvPicPr>
        <p:blipFill>
          <a:blip r:embed="rId7"/>
          <a:srcRect l="-8"/>
          <a:stretch>
            <a:fillRect/>
          </a:stretch>
        </p:blipFill>
        <p:spPr>
          <a:xfrm>
            <a:off x="0" y="8068575"/>
            <a:ext cx="18288000" cy="3657600"/>
          </a:xfrm>
          <a:prstGeom prst="rect">
            <a:avLst/>
          </a:prstGeom>
          <a:noFill/>
          <a:ln w="9525">
            <a:noFill/>
          </a:ln>
        </p:spPr>
      </p:pic>
      <p:sp>
        <p:nvSpPr>
          <p:cNvPr id="3" name="矩形 2">
            <a:extLst>
              <a:ext uri="{FF2B5EF4-FFF2-40B4-BE49-F238E27FC236}">
                <a16:creationId xmlns:a16="http://schemas.microsoft.com/office/drawing/2014/main" id="{92AC6FDE-4342-0548-9D73-EA3E5A975AA8}"/>
              </a:ext>
            </a:extLst>
          </p:cNvPr>
          <p:cNvSpPr/>
          <p:nvPr>
            <p:custDataLst>
              <p:tags r:id="rId2"/>
            </p:custDataLst>
          </p:nvPr>
        </p:nvSpPr>
        <p:spPr>
          <a:xfrm>
            <a:off x="0" y="900"/>
            <a:ext cx="18288000" cy="1260158"/>
          </a:xfrm>
          <a:prstGeom prst="rect">
            <a:avLst/>
          </a:prstGeom>
          <a:gradFill>
            <a:gsLst>
              <a:gs pos="0">
                <a:schemeClr val="bg1"/>
              </a:gs>
              <a:gs pos="50000">
                <a:srgbClr val="5399D4"/>
              </a:gs>
              <a:gs pos="100000">
                <a:srgbClr val="2E3C63"/>
              </a:gs>
            </a:gsLst>
          </a:gradFill>
          <a:effectLst/>
        </p:spPr>
        <p:style>
          <a:lnRef idx="0">
            <a:srgbClr val="FFFFFF"/>
          </a:lnRef>
          <a:fillRef idx="2">
            <a:schemeClr val="accent1"/>
          </a:fillRef>
          <a:effectRef idx="1">
            <a:schemeClr val="accent1"/>
          </a:effectRef>
          <a:fontRef idx="minor">
            <a:schemeClr val="lt1"/>
          </a:fontRef>
        </p:style>
        <p:txBody>
          <a:bodyPr rtlCol="0" anchor="ctr"/>
          <a:lstStyle/>
          <a:p>
            <a:pPr algn="ctr" fontAlgn="base"/>
            <a:endParaRPr lang="zh-CN" altLang="en-US" sz="100" strike="noStrike" noProof="1"/>
          </a:p>
        </p:txBody>
      </p:sp>
      <p:pic>
        <p:nvPicPr>
          <p:cNvPr id="2" name="图片 1" descr="国科大标准Logo横式一（白色）">
            <a:extLst>
              <a:ext uri="{FF2B5EF4-FFF2-40B4-BE49-F238E27FC236}">
                <a16:creationId xmlns:a16="http://schemas.microsoft.com/office/drawing/2014/main" id="{344932DE-BECF-FA2E-8A75-37FA7EA54E99}"/>
              </a:ext>
            </a:extLst>
          </p:cNvPr>
          <p:cNvPicPr>
            <a:picLocks noChangeAspect="1"/>
          </p:cNvPicPr>
          <p:nvPr/>
        </p:nvPicPr>
        <p:blipFill>
          <a:blip r:embed="rId8"/>
          <a:stretch>
            <a:fillRect/>
          </a:stretch>
        </p:blipFill>
        <p:spPr>
          <a:xfrm>
            <a:off x="14723745" y="281887"/>
            <a:ext cx="3251835" cy="685800"/>
          </a:xfrm>
          <a:prstGeom prst="rect">
            <a:avLst/>
          </a:prstGeom>
        </p:spPr>
      </p:pic>
      <p:sp>
        <p:nvSpPr>
          <p:cNvPr id="3078" name="文本框 3">
            <a:extLst>
              <a:ext uri="{FF2B5EF4-FFF2-40B4-BE49-F238E27FC236}">
                <a16:creationId xmlns:a16="http://schemas.microsoft.com/office/drawing/2014/main" id="{7BFD3401-9760-EDC7-D53C-314572C0180D}"/>
              </a:ext>
            </a:extLst>
          </p:cNvPr>
          <p:cNvSpPr txBox="1"/>
          <p:nvPr>
            <p:custDataLst>
              <p:tags r:id="rId3"/>
            </p:custDataLst>
          </p:nvPr>
        </p:nvSpPr>
        <p:spPr>
          <a:xfrm>
            <a:off x="67945" y="-70855"/>
            <a:ext cx="1276350" cy="1379220"/>
          </a:xfrm>
          <a:prstGeom prst="rect">
            <a:avLst/>
          </a:prstGeom>
          <a:noFill/>
          <a:ln w="12700" cmpd="sng">
            <a:noFill/>
            <a:prstDash val="solid"/>
          </a:ln>
          <a:effectLst>
            <a:outerShdw dist="63500" dir="2700000" algn="tl" rotWithShape="0">
              <a:schemeClr val="bg1">
                <a:alpha val="100000"/>
              </a:schemeClr>
            </a:outerShdw>
          </a:effectLst>
        </p:spPr>
        <p:txBody>
          <a:bodyPr wrap="square" anchor="t" anchorCtr="0"/>
          <a:lstStyle/>
          <a:p>
            <a:pPr>
              <a:lnSpc>
                <a:spcPct val="130000"/>
              </a:lnSpc>
            </a:pPr>
            <a:r>
              <a:rPr lang="en-US" altLang="zh-CN" sz="6000" i="1" dirty="0">
                <a:ln w="19050">
                  <a:noFill/>
                </a:ln>
                <a:gradFill>
                  <a:gsLst>
                    <a:gs pos="39000">
                      <a:srgbClr val="5399D4"/>
                    </a:gs>
                    <a:gs pos="100000">
                      <a:schemeClr val="bg1"/>
                    </a:gs>
                  </a:gsLst>
                  <a:lin ang="5400000" scaled="0"/>
                </a:gradFill>
                <a:latin typeface="Bauhaus 93" panose="04030905020B02020C02" charset="0"/>
                <a:ea typeface="造字工房朗倩（非商用）常规体" charset="-122"/>
                <a:cs typeface="Bauhaus 93" panose="04030905020B02020C02" charset="0"/>
              </a:rPr>
              <a:t>01</a:t>
            </a:r>
          </a:p>
        </p:txBody>
      </p:sp>
      <p:sp>
        <p:nvSpPr>
          <p:cNvPr id="4" name="文本框 3">
            <a:extLst>
              <a:ext uri="{FF2B5EF4-FFF2-40B4-BE49-F238E27FC236}">
                <a16:creationId xmlns:a16="http://schemas.microsoft.com/office/drawing/2014/main" id="{6EB21F7B-1A01-1CDA-59DB-75D720901338}"/>
              </a:ext>
            </a:extLst>
          </p:cNvPr>
          <p:cNvSpPr txBox="1"/>
          <p:nvPr>
            <p:custDataLst>
              <p:tags r:id="rId4"/>
            </p:custDataLst>
          </p:nvPr>
        </p:nvSpPr>
        <p:spPr>
          <a:xfrm>
            <a:off x="1216343" y="258075"/>
            <a:ext cx="12663488" cy="806768"/>
          </a:xfrm>
          <a:prstGeom prst="rect">
            <a:avLst/>
          </a:prstGeom>
          <a:noFill/>
        </p:spPr>
        <p:txBody>
          <a:bodyPr wrap="square" rtlCol="0">
            <a:noAutofit/>
          </a:bodyPr>
          <a:lstStyle/>
          <a:p>
            <a:r>
              <a:rPr lang="zh-CN" altLang="en-US" sz="4200" b="1" dirty="0">
                <a:solidFill>
                  <a:srgbClr val="2E3C63"/>
                </a:solidFill>
              </a:rPr>
              <a:t>同位旋为</a:t>
            </a:r>
            <a:r>
              <a:rPr lang="en-US" altLang="zh-CN" sz="4200" b="1" dirty="0">
                <a:solidFill>
                  <a:srgbClr val="2E3C63"/>
                </a:solidFill>
              </a:rPr>
              <a:t>0</a:t>
            </a:r>
            <a:endParaRPr lang="zh-CN" altLang="en-US" sz="4200" dirty="0">
              <a:solidFill>
                <a:srgbClr val="2E3C63"/>
              </a:solidFill>
            </a:endParaRPr>
          </a:p>
          <a:p>
            <a:endParaRPr lang="zh-CN" altLang="en-US" sz="4200" dirty="0">
              <a:solidFill>
                <a:srgbClr val="2E3C63"/>
              </a:solidFill>
            </a:endParaRPr>
          </a:p>
        </p:txBody>
      </p:sp>
      <p:pic>
        <p:nvPicPr>
          <p:cNvPr id="11" name="图片 10">
            <a:extLst>
              <a:ext uri="{FF2B5EF4-FFF2-40B4-BE49-F238E27FC236}">
                <a16:creationId xmlns:a16="http://schemas.microsoft.com/office/drawing/2014/main" id="{80C83ABD-5F29-C0B2-1F36-E4A4D454186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39174" y="1409523"/>
            <a:ext cx="3726669" cy="2173890"/>
          </a:xfrm>
          <a:prstGeom prst="rect">
            <a:avLst/>
          </a:prstGeom>
        </p:spPr>
      </p:pic>
      <p:pic>
        <p:nvPicPr>
          <p:cNvPr id="21" name="图片 20">
            <a:extLst>
              <a:ext uri="{FF2B5EF4-FFF2-40B4-BE49-F238E27FC236}">
                <a16:creationId xmlns:a16="http://schemas.microsoft.com/office/drawing/2014/main" id="{89BEAFA3-CCDC-16B5-1337-E078AA82A5C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492512" y="1403185"/>
            <a:ext cx="3727543" cy="2174400"/>
          </a:xfrm>
          <a:prstGeom prst="rect">
            <a:avLst/>
          </a:prstGeom>
        </p:spPr>
      </p:pic>
      <p:pic>
        <p:nvPicPr>
          <p:cNvPr id="23" name="图片 22">
            <a:extLst>
              <a:ext uri="{FF2B5EF4-FFF2-40B4-BE49-F238E27FC236}">
                <a16:creationId xmlns:a16="http://schemas.microsoft.com/office/drawing/2014/main" id="{44992AEC-3197-5C28-3C9A-B840DB20541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765843" y="1373298"/>
            <a:ext cx="3727543" cy="2174400"/>
          </a:xfrm>
          <a:prstGeom prst="rect">
            <a:avLst/>
          </a:prstGeom>
        </p:spPr>
      </p:pic>
      <p:pic>
        <p:nvPicPr>
          <p:cNvPr id="29" name="图片 28">
            <a:extLst>
              <a:ext uri="{FF2B5EF4-FFF2-40B4-BE49-F238E27FC236}">
                <a16:creationId xmlns:a16="http://schemas.microsoft.com/office/drawing/2014/main" id="{25ADDE57-C81F-3977-23F8-DDB3AF67CBF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02546" y="3891410"/>
            <a:ext cx="5902546" cy="5410668"/>
          </a:xfrm>
          <a:prstGeom prst="rect">
            <a:avLst/>
          </a:prstGeom>
        </p:spPr>
      </p:pic>
      <p:pic>
        <p:nvPicPr>
          <p:cNvPr id="31" name="图片 30">
            <a:extLst>
              <a:ext uri="{FF2B5EF4-FFF2-40B4-BE49-F238E27FC236}">
                <a16:creationId xmlns:a16="http://schemas.microsoft.com/office/drawing/2014/main" id="{E3A1D5DD-5028-1C69-C782-EED8DAFD796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805093" y="3921297"/>
            <a:ext cx="5902545" cy="5410666"/>
          </a:xfrm>
          <a:prstGeom prst="rect">
            <a:avLst/>
          </a:prstGeom>
        </p:spPr>
      </p:pic>
      <p:pic>
        <p:nvPicPr>
          <p:cNvPr id="6" name="图片 5">
            <a:extLst>
              <a:ext uri="{FF2B5EF4-FFF2-40B4-BE49-F238E27FC236}">
                <a16:creationId xmlns:a16="http://schemas.microsoft.com/office/drawing/2014/main" id="{090288BB-F803-7F6B-C45D-5A312ABDE94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22414" y="3827160"/>
            <a:ext cx="5902546" cy="5410667"/>
          </a:xfrm>
          <a:prstGeom prst="rect">
            <a:avLst/>
          </a:prstGeom>
        </p:spPr>
      </p:pic>
    </p:spTree>
    <p:custDataLst>
      <p:tags r:id="rId1"/>
    </p:custDataLst>
    <p:extLst>
      <p:ext uri="{BB962C8B-B14F-4D97-AF65-F5344CB8AC3E}">
        <p14:creationId xmlns:p14="http://schemas.microsoft.com/office/powerpoint/2010/main" val="819279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76D3D-3980-0911-7522-F350198AC38B}"/>
            </a:ext>
          </a:extLst>
        </p:cNvPr>
        <p:cNvGrpSpPr/>
        <p:nvPr/>
      </p:nvGrpSpPr>
      <p:grpSpPr>
        <a:xfrm>
          <a:off x="0" y="0"/>
          <a:ext cx="0" cy="0"/>
          <a:chOff x="0" y="0"/>
          <a:chExt cx="0" cy="0"/>
        </a:xfrm>
      </p:grpSpPr>
      <p:sp>
        <p:nvSpPr>
          <p:cNvPr id="8" name="矩形 7">
            <a:extLst>
              <a:ext uri="{FF2B5EF4-FFF2-40B4-BE49-F238E27FC236}">
                <a16:creationId xmlns:a16="http://schemas.microsoft.com/office/drawing/2014/main" id="{38B166FD-A7A0-19F8-1BB8-3D1F1FFAE31A}"/>
              </a:ext>
            </a:extLst>
          </p:cNvPr>
          <p:cNvSpPr/>
          <p:nvPr>
            <p:custDataLst>
              <p:tags r:id="rId2"/>
            </p:custDataLst>
          </p:nvPr>
        </p:nvSpPr>
        <p:spPr>
          <a:xfrm>
            <a:off x="1214438" y="1633485"/>
            <a:ext cx="8804910" cy="429578"/>
          </a:xfrm>
          <a:prstGeom prst="rect">
            <a:avLst/>
          </a:prstGeom>
          <a:gradFill>
            <a:gsLst>
              <a:gs pos="26000">
                <a:srgbClr val="F7E8D3"/>
              </a:gs>
              <a:gs pos="100000">
                <a:schemeClr val="bg1"/>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00"/>
          </a:p>
        </p:txBody>
      </p:sp>
      <p:pic>
        <p:nvPicPr>
          <p:cNvPr id="3074" name="图片 2" descr="剪影蓝 低版本">
            <a:extLst>
              <a:ext uri="{FF2B5EF4-FFF2-40B4-BE49-F238E27FC236}">
                <a16:creationId xmlns:a16="http://schemas.microsoft.com/office/drawing/2014/main" id="{56CB0B83-AE78-46F9-22DE-7247C941065E}"/>
              </a:ext>
            </a:extLst>
          </p:cNvPr>
          <p:cNvPicPr>
            <a:picLocks noChangeAspect="1"/>
          </p:cNvPicPr>
          <p:nvPr/>
        </p:nvPicPr>
        <p:blipFill>
          <a:blip r:embed="rId9"/>
          <a:srcRect l="-8"/>
          <a:stretch>
            <a:fillRect/>
          </a:stretch>
        </p:blipFill>
        <p:spPr>
          <a:xfrm>
            <a:off x="0" y="8068575"/>
            <a:ext cx="18288000" cy="3657600"/>
          </a:xfrm>
          <a:prstGeom prst="rect">
            <a:avLst/>
          </a:prstGeom>
          <a:noFill/>
          <a:ln w="9525">
            <a:noFill/>
          </a:ln>
        </p:spPr>
      </p:pic>
      <p:sp>
        <p:nvSpPr>
          <p:cNvPr id="3" name="矩形 2">
            <a:extLst>
              <a:ext uri="{FF2B5EF4-FFF2-40B4-BE49-F238E27FC236}">
                <a16:creationId xmlns:a16="http://schemas.microsoft.com/office/drawing/2014/main" id="{1D43379D-6ED5-9C2F-730C-75FA5E43849C}"/>
              </a:ext>
            </a:extLst>
          </p:cNvPr>
          <p:cNvSpPr/>
          <p:nvPr>
            <p:custDataLst>
              <p:tags r:id="rId3"/>
            </p:custDataLst>
          </p:nvPr>
        </p:nvSpPr>
        <p:spPr>
          <a:xfrm>
            <a:off x="0" y="900"/>
            <a:ext cx="18288000" cy="1260158"/>
          </a:xfrm>
          <a:prstGeom prst="rect">
            <a:avLst/>
          </a:prstGeom>
          <a:gradFill>
            <a:gsLst>
              <a:gs pos="0">
                <a:schemeClr val="bg1"/>
              </a:gs>
              <a:gs pos="50000">
                <a:srgbClr val="5399D4"/>
              </a:gs>
              <a:gs pos="100000">
                <a:srgbClr val="2E3C63"/>
              </a:gs>
            </a:gsLst>
          </a:gradFill>
          <a:effectLst/>
        </p:spPr>
        <p:style>
          <a:lnRef idx="0">
            <a:srgbClr val="FFFFFF"/>
          </a:lnRef>
          <a:fillRef idx="2">
            <a:schemeClr val="accent1"/>
          </a:fillRef>
          <a:effectRef idx="1">
            <a:schemeClr val="accent1"/>
          </a:effectRef>
          <a:fontRef idx="minor">
            <a:schemeClr val="lt1"/>
          </a:fontRef>
        </p:style>
        <p:txBody>
          <a:bodyPr rtlCol="0" anchor="ctr"/>
          <a:lstStyle/>
          <a:p>
            <a:pPr algn="ctr" fontAlgn="base"/>
            <a:endParaRPr lang="zh-CN" altLang="en-US" sz="100" strike="noStrike" noProof="1"/>
          </a:p>
        </p:txBody>
      </p:sp>
      <p:pic>
        <p:nvPicPr>
          <p:cNvPr id="2" name="图片 1" descr="国科大标准Logo横式一（白色）">
            <a:extLst>
              <a:ext uri="{FF2B5EF4-FFF2-40B4-BE49-F238E27FC236}">
                <a16:creationId xmlns:a16="http://schemas.microsoft.com/office/drawing/2014/main" id="{3EF1D0C2-C4F9-007C-4CC4-C65CE743F2B5}"/>
              </a:ext>
            </a:extLst>
          </p:cNvPr>
          <p:cNvPicPr>
            <a:picLocks noChangeAspect="1"/>
          </p:cNvPicPr>
          <p:nvPr/>
        </p:nvPicPr>
        <p:blipFill>
          <a:blip r:embed="rId10"/>
          <a:stretch>
            <a:fillRect/>
          </a:stretch>
        </p:blipFill>
        <p:spPr>
          <a:xfrm>
            <a:off x="14723745" y="281887"/>
            <a:ext cx="3251835" cy="685800"/>
          </a:xfrm>
          <a:prstGeom prst="rect">
            <a:avLst/>
          </a:prstGeom>
        </p:spPr>
      </p:pic>
      <p:sp>
        <p:nvSpPr>
          <p:cNvPr id="9" name="文本框 8">
            <a:extLst>
              <a:ext uri="{FF2B5EF4-FFF2-40B4-BE49-F238E27FC236}">
                <a16:creationId xmlns:a16="http://schemas.microsoft.com/office/drawing/2014/main" id="{CCC4A7FB-56B5-D194-2D1A-2DEE0A61555F}"/>
              </a:ext>
            </a:extLst>
          </p:cNvPr>
          <p:cNvSpPr txBox="1"/>
          <p:nvPr>
            <p:custDataLst>
              <p:tags r:id="rId4"/>
            </p:custDataLst>
          </p:nvPr>
        </p:nvSpPr>
        <p:spPr>
          <a:xfrm>
            <a:off x="1216660" y="1398905"/>
            <a:ext cx="8802370" cy="670560"/>
          </a:xfrm>
          <a:prstGeom prst="rect">
            <a:avLst/>
          </a:prstGeom>
          <a:noFill/>
        </p:spPr>
        <p:txBody>
          <a:bodyPr wrap="square" rtlCol="0">
            <a:noAutofit/>
          </a:bodyPr>
          <a:lstStyle/>
          <a:p>
            <a:r>
              <a:rPr lang="zh-CN" altLang="en-US" sz="3300" dirty="0">
                <a:solidFill>
                  <a:srgbClr val="2E3C63"/>
                </a:solidFill>
              </a:rPr>
              <a:t>同位旋为</a:t>
            </a:r>
            <a:r>
              <a:rPr lang="en-US" altLang="zh-CN" sz="3300" dirty="0">
                <a:solidFill>
                  <a:srgbClr val="2E3C63"/>
                </a:solidFill>
              </a:rPr>
              <a:t>0</a:t>
            </a:r>
            <a:r>
              <a:rPr lang="zh-CN" altLang="en-US" sz="3300" dirty="0">
                <a:solidFill>
                  <a:srgbClr val="2E3C63"/>
                </a:solidFill>
              </a:rPr>
              <a:t> </a:t>
            </a:r>
          </a:p>
        </p:txBody>
      </p:sp>
      <p:sp>
        <p:nvSpPr>
          <p:cNvPr id="3078" name="文本框 3">
            <a:extLst>
              <a:ext uri="{FF2B5EF4-FFF2-40B4-BE49-F238E27FC236}">
                <a16:creationId xmlns:a16="http://schemas.microsoft.com/office/drawing/2014/main" id="{1D685A9B-EF23-E083-D4BF-F885F3455312}"/>
              </a:ext>
            </a:extLst>
          </p:cNvPr>
          <p:cNvSpPr txBox="1"/>
          <p:nvPr>
            <p:custDataLst>
              <p:tags r:id="rId5"/>
            </p:custDataLst>
          </p:nvPr>
        </p:nvSpPr>
        <p:spPr>
          <a:xfrm>
            <a:off x="67945" y="-70855"/>
            <a:ext cx="1276350" cy="1379220"/>
          </a:xfrm>
          <a:prstGeom prst="rect">
            <a:avLst/>
          </a:prstGeom>
          <a:noFill/>
          <a:ln w="12700" cmpd="sng">
            <a:noFill/>
            <a:prstDash val="solid"/>
          </a:ln>
          <a:effectLst>
            <a:outerShdw dist="63500" dir="2700000" algn="tl" rotWithShape="0">
              <a:schemeClr val="bg1">
                <a:alpha val="100000"/>
              </a:schemeClr>
            </a:outerShdw>
          </a:effectLst>
        </p:spPr>
        <p:txBody>
          <a:bodyPr wrap="square" anchor="t" anchorCtr="0"/>
          <a:lstStyle/>
          <a:p>
            <a:pPr>
              <a:lnSpc>
                <a:spcPct val="130000"/>
              </a:lnSpc>
            </a:pPr>
            <a:r>
              <a:rPr lang="en-US" altLang="zh-CN" sz="6000" i="1" dirty="0">
                <a:ln w="19050">
                  <a:noFill/>
                </a:ln>
                <a:gradFill>
                  <a:gsLst>
                    <a:gs pos="39000">
                      <a:srgbClr val="5399D4"/>
                    </a:gs>
                    <a:gs pos="100000">
                      <a:schemeClr val="bg1"/>
                    </a:gs>
                  </a:gsLst>
                  <a:lin ang="5400000" scaled="0"/>
                </a:gradFill>
                <a:latin typeface="Bauhaus 93" panose="04030905020B02020C02" charset="0"/>
                <a:ea typeface="造字工房朗倩（非商用）常规体" charset="-122"/>
                <a:cs typeface="Bauhaus 93" panose="04030905020B02020C02" charset="0"/>
              </a:rPr>
              <a:t>01</a:t>
            </a:r>
          </a:p>
        </p:txBody>
      </p:sp>
      <p:sp>
        <p:nvSpPr>
          <p:cNvPr id="4" name="文本框 3">
            <a:extLst>
              <a:ext uri="{FF2B5EF4-FFF2-40B4-BE49-F238E27FC236}">
                <a16:creationId xmlns:a16="http://schemas.microsoft.com/office/drawing/2014/main" id="{FADA0196-5AC4-B171-8930-81E9FDF17614}"/>
              </a:ext>
            </a:extLst>
          </p:cNvPr>
          <p:cNvSpPr txBox="1"/>
          <p:nvPr>
            <p:custDataLst>
              <p:tags r:id="rId6"/>
            </p:custDataLst>
          </p:nvPr>
        </p:nvSpPr>
        <p:spPr>
          <a:xfrm>
            <a:off x="1216343" y="258075"/>
            <a:ext cx="12663488" cy="806768"/>
          </a:xfrm>
          <a:prstGeom prst="rect">
            <a:avLst/>
          </a:prstGeom>
          <a:noFill/>
        </p:spPr>
        <p:txBody>
          <a:bodyPr wrap="square" rtlCol="0">
            <a:noAutofit/>
          </a:bodyPr>
          <a:lstStyle/>
          <a:p>
            <a:r>
              <a:rPr lang="en-US" altLang="zh-CN" sz="4200" b="1" dirty="0">
                <a:solidFill>
                  <a:srgbClr val="2E3C63"/>
                </a:solidFill>
              </a:rPr>
              <a:t>KN</a:t>
            </a:r>
            <a:r>
              <a:rPr lang="zh-CN" altLang="en-US" sz="4200" b="1" dirty="0">
                <a:solidFill>
                  <a:srgbClr val="2E3C63"/>
                </a:solidFill>
              </a:rPr>
              <a:t>散射能级</a:t>
            </a:r>
            <a:endParaRPr lang="zh-CN" altLang="en-US" sz="4200" dirty="0">
              <a:solidFill>
                <a:srgbClr val="2E3C63"/>
              </a:solidFill>
            </a:endParaRPr>
          </a:p>
          <a:p>
            <a:endParaRPr lang="zh-CN" altLang="en-US" sz="4200" dirty="0">
              <a:solidFill>
                <a:srgbClr val="2E3C63"/>
              </a:solidFill>
            </a:endParaRPr>
          </a:p>
        </p:txBody>
      </p:sp>
      <p:pic>
        <p:nvPicPr>
          <p:cNvPr id="7" name="图片 6">
            <a:extLst>
              <a:ext uri="{FF2B5EF4-FFF2-40B4-BE49-F238E27FC236}">
                <a16:creationId xmlns:a16="http://schemas.microsoft.com/office/drawing/2014/main" id="{814BA10F-C405-2D47-F33A-E35C7812E73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767115" y="1276000"/>
            <a:ext cx="3727544" cy="2174401"/>
          </a:xfrm>
          <a:prstGeom prst="rect">
            <a:avLst/>
          </a:prstGeom>
        </p:spPr>
      </p:pic>
      <p:pic>
        <p:nvPicPr>
          <p:cNvPr id="12" name="图片 11">
            <a:extLst>
              <a:ext uri="{FF2B5EF4-FFF2-40B4-BE49-F238E27FC236}">
                <a16:creationId xmlns:a16="http://schemas.microsoft.com/office/drawing/2014/main" id="{E4D34E16-0CC7-21D4-0600-ED2A9B88BD3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494977" y="1261058"/>
            <a:ext cx="3727544" cy="2174401"/>
          </a:xfrm>
          <a:prstGeom prst="rect">
            <a:avLst/>
          </a:prstGeom>
        </p:spPr>
      </p:pic>
      <p:pic>
        <p:nvPicPr>
          <p:cNvPr id="14" name="图片 13">
            <a:extLst>
              <a:ext uri="{FF2B5EF4-FFF2-40B4-BE49-F238E27FC236}">
                <a16:creationId xmlns:a16="http://schemas.microsoft.com/office/drawing/2014/main" id="{71CD6BCF-416F-D05A-E734-E553C194A49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810871" y="3486569"/>
            <a:ext cx="5902546" cy="5410667"/>
          </a:xfrm>
          <a:prstGeom prst="rect">
            <a:avLst/>
          </a:prstGeom>
        </p:spPr>
      </p:pic>
      <p:pic>
        <p:nvPicPr>
          <p:cNvPr id="16" name="图片 15">
            <a:extLst>
              <a:ext uri="{FF2B5EF4-FFF2-40B4-BE49-F238E27FC236}">
                <a16:creationId xmlns:a16="http://schemas.microsoft.com/office/drawing/2014/main" id="{204EE45F-5DD2-9096-1125-482E624B319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713417" y="3540941"/>
            <a:ext cx="5902546" cy="5410667"/>
          </a:xfrm>
          <a:prstGeom prst="rect">
            <a:avLst/>
          </a:prstGeom>
        </p:spPr>
      </p:pic>
    </p:spTree>
    <p:custDataLst>
      <p:tags r:id="rId1"/>
    </p:custDataLst>
    <p:extLst>
      <p:ext uri="{BB962C8B-B14F-4D97-AF65-F5344CB8AC3E}">
        <p14:creationId xmlns:p14="http://schemas.microsoft.com/office/powerpoint/2010/main" val="1632912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8D9D0-0035-0BE7-F222-BE24F4A86FF9}"/>
            </a:ext>
          </a:extLst>
        </p:cNvPr>
        <p:cNvGrpSpPr/>
        <p:nvPr/>
      </p:nvGrpSpPr>
      <p:grpSpPr>
        <a:xfrm>
          <a:off x="0" y="0"/>
          <a:ext cx="0" cy="0"/>
          <a:chOff x="0" y="0"/>
          <a:chExt cx="0" cy="0"/>
        </a:xfrm>
      </p:grpSpPr>
      <p:sp>
        <p:nvSpPr>
          <p:cNvPr id="8" name="矩形 7">
            <a:extLst>
              <a:ext uri="{FF2B5EF4-FFF2-40B4-BE49-F238E27FC236}">
                <a16:creationId xmlns:a16="http://schemas.microsoft.com/office/drawing/2014/main" id="{1481EF7A-A1F2-C666-62AE-A874A3E1CA8B}"/>
              </a:ext>
            </a:extLst>
          </p:cNvPr>
          <p:cNvSpPr/>
          <p:nvPr>
            <p:custDataLst>
              <p:tags r:id="rId2"/>
            </p:custDataLst>
          </p:nvPr>
        </p:nvSpPr>
        <p:spPr>
          <a:xfrm>
            <a:off x="1214438" y="1633485"/>
            <a:ext cx="8804910" cy="429578"/>
          </a:xfrm>
          <a:prstGeom prst="rect">
            <a:avLst/>
          </a:prstGeom>
          <a:gradFill>
            <a:gsLst>
              <a:gs pos="26000">
                <a:srgbClr val="F7E8D3"/>
              </a:gs>
              <a:gs pos="100000">
                <a:schemeClr val="bg1"/>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00"/>
          </a:p>
        </p:txBody>
      </p:sp>
      <p:pic>
        <p:nvPicPr>
          <p:cNvPr id="3074" name="图片 2" descr="剪影蓝 低版本">
            <a:extLst>
              <a:ext uri="{FF2B5EF4-FFF2-40B4-BE49-F238E27FC236}">
                <a16:creationId xmlns:a16="http://schemas.microsoft.com/office/drawing/2014/main" id="{E0CBFAC1-B935-C8A6-6641-C19696DAD02F}"/>
              </a:ext>
            </a:extLst>
          </p:cNvPr>
          <p:cNvPicPr>
            <a:picLocks noChangeAspect="1"/>
          </p:cNvPicPr>
          <p:nvPr/>
        </p:nvPicPr>
        <p:blipFill>
          <a:blip r:embed="rId17"/>
          <a:srcRect l="-8"/>
          <a:stretch>
            <a:fillRect/>
          </a:stretch>
        </p:blipFill>
        <p:spPr>
          <a:xfrm>
            <a:off x="0" y="8068575"/>
            <a:ext cx="18288000" cy="3657600"/>
          </a:xfrm>
          <a:prstGeom prst="rect">
            <a:avLst/>
          </a:prstGeom>
          <a:noFill/>
          <a:ln w="9525">
            <a:noFill/>
          </a:ln>
        </p:spPr>
      </p:pic>
      <p:sp>
        <p:nvSpPr>
          <p:cNvPr id="3" name="矩形 2">
            <a:extLst>
              <a:ext uri="{FF2B5EF4-FFF2-40B4-BE49-F238E27FC236}">
                <a16:creationId xmlns:a16="http://schemas.microsoft.com/office/drawing/2014/main" id="{D9D89C10-5243-95C8-4002-382FFDC6F9C3}"/>
              </a:ext>
            </a:extLst>
          </p:cNvPr>
          <p:cNvSpPr/>
          <p:nvPr>
            <p:custDataLst>
              <p:tags r:id="rId3"/>
            </p:custDataLst>
          </p:nvPr>
        </p:nvSpPr>
        <p:spPr>
          <a:xfrm>
            <a:off x="0" y="900"/>
            <a:ext cx="18288000" cy="1260158"/>
          </a:xfrm>
          <a:prstGeom prst="rect">
            <a:avLst/>
          </a:prstGeom>
          <a:gradFill>
            <a:gsLst>
              <a:gs pos="0">
                <a:schemeClr val="bg1"/>
              </a:gs>
              <a:gs pos="50000">
                <a:srgbClr val="5399D4"/>
              </a:gs>
              <a:gs pos="100000">
                <a:srgbClr val="2E3C63"/>
              </a:gs>
            </a:gsLst>
          </a:gradFill>
          <a:effectLst/>
        </p:spPr>
        <p:style>
          <a:lnRef idx="0">
            <a:srgbClr val="FFFFFF"/>
          </a:lnRef>
          <a:fillRef idx="2">
            <a:schemeClr val="accent1"/>
          </a:fillRef>
          <a:effectRef idx="1">
            <a:schemeClr val="accent1"/>
          </a:effectRef>
          <a:fontRef idx="minor">
            <a:schemeClr val="lt1"/>
          </a:fontRef>
        </p:style>
        <p:txBody>
          <a:bodyPr rtlCol="0" anchor="ctr"/>
          <a:lstStyle/>
          <a:p>
            <a:pPr algn="ctr" fontAlgn="base"/>
            <a:endParaRPr lang="zh-CN" altLang="en-US" sz="100" strike="noStrike" noProof="1"/>
          </a:p>
        </p:txBody>
      </p:sp>
      <p:pic>
        <p:nvPicPr>
          <p:cNvPr id="2" name="图片 1" descr="国科大标准Logo横式一（白色）">
            <a:extLst>
              <a:ext uri="{FF2B5EF4-FFF2-40B4-BE49-F238E27FC236}">
                <a16:creationId xmlns:a16="http://schemas.microsoft.com/office/drawing/2014/main" id="{4F967D84-F2C3-9FEA-99F8-5EAD824DB025}"/>
              </a:ext>
            </a:extLst>
          </p:cNvPr>
          <p:cNvPicPr>
            <a:picLocks noChangeAspect="1"/>
          </p:cNvPicPr>
          <p:nvPr/>
        </p:nvPicPr>
        <p:blipFill>
          <a:blip r:embed="rId18"/>
          <a:stretch>
            <a:fillRect/>
          </a:stretch>
        </p:blipFill>
        <p:spPr>
          <a:xfrm>
            <a:off x="14723745" y="281887"/>
            <a:ext cx="3251835" cy="685800"/>
          </a:xfrm>
          <a:prstGeom prst="rect">
            <a:avLst/>
          </a:prstGeom>
        </p:spPr>
      </p:pic>
      <p:sp>
        <p:nvSpPr>
          <p:cNvPr id="9" name="文本框 8">
            <a:extLst>
              <a:ext uri="{FF2B5EF4-FFF2-40B4-BE49-F238E27FC236}">
                <a16:creationId xmlns:a16="http://schemas.microsoft.com/office/drawing/2014/main" id="{4380009C-F1FB-6A73-B44E-54E4464DE8B3}"/>
              </a:ext>
            </a:extLst>
          </p:cNvPr>
          <p:cNvSpPr txBox="1"/>
          <p:nvPr>
            <p:custDataLst>
              <p:tags r:id="rId4"/>
            </p:custDataLst>
          </p:nvPr>
        </p:nvSpPr>
        <p:spPr>
          <a:xfrm>
            <a:off x="1216343" y="1399170"/>
            <a:ext cx="4686300" cy="670560"/>
          </a:xfrm>
          <a:prstGeom prst="rect">
            <a:avLst/>
          </a:prstGeom>
          <a:noFill/>
        </p:spPr>
        <p:txBody>
          <a:bodyPr wrap="square" rtlCol="0">
            <a:noAutofit/>
          </a:bodyPr>
          <a:lstStyle/>
          <a:p>
            <a:r>
              <a:rPr lang="zh-CN" altLang="en-US" sz="3300" dirty="0">
                <a:solidFill>
                  <a:srgbClr val="2E3C63"/>
                </a:solidFill>
              </a:rPr>
              <a:t>结论与不足</a:t>
            </a:r>
          </a:p>
        </p:txBody>
      </p:sp>
      <p:sp>
        <p:nvSpPr>
          <p:cNvPr id="3078" name="文本框 3">
            <a:extLst>
              <a:ext uri="{FF2B5EF4-FFF2-40B4-BE49-F238E27FC236}">
                <a16:creationId xmlns:a16="http://schemas.microsoft.com/office/drawing/2014/main" id="{CBC3E555-5240-A93F-FBA1-C6D1C2BA8879}"/>
              </a:ext>
            </a:extLst>
          </p:cNvPr>
          <p:cNvSpPr txBox="1"/>
          <p:nvPr>
            <p:custDataLst>
              <p:tags r:id="rId5"/>
            </p:custDataLst>
          </p:nvPr>
        </p:nvSpPr>
        <p:spPr>
          <a:xfrm>
            <a:off x="67945" y="-70855"/>
            <a:ext cx="1276350" cy="1379220"/>
          </a:xfrm>
          <a:prstGeom prst="rect">
            <a:avLst/>
          </a:prstGeom>
          <a:noFill/>
          <a:ln w="12700" cmpd="sng">
            <a:noFill/>
            <a:prstDash val="solid"/>
          </a:ln>
          <a:effectLst>
            <a:outerShdw dist="63500" dir="2700000" algn="tl" rotWithShape="0">
              <a:schemeClr val="bg1">
                <a:alpha val="100000"/>
              </a:schemeClr>
            </a:outerShdw>
          </a:effectLst>
        </p:spPr>
        <p:txBody>
          <a:bodyPr wrap="square" anchor="t" anchorCtr="0"/>
          <a:lstStyle/>
          <a:p>
            <a:pPr>
              <a:lnSpc>
                <a:spcPct val="130000"/>
              </a:lnSpc>
            </a:pPr>
            <a:r>
              <a:rPr lang="en-US" altLang="zh-CN" sz="6000" i="1">
                <a:ln w="19050">
                  <a:noFill/>
                </a:ln>
                <a:gradFill>
                  <a:gsLst>
                    <a:gs pos="39000">
                      <a:srgbClr val="5399D4"/>
                    </a:gs>
                    <a:gs pos="100000">
                      <a:schemeClr val="bg1"/>
                    </a:gs>
                  </a:gsLst>
                  <a:lin ang="5400000" scaled="0"/>
                </a:gradFill>
                <a:latin typeface="Bauhaus 93" panose="04030905020B02020C02" charset="0"/>
                <a:ea typeface="造字工房朗倩（非商用）常规体" charset="-122"/>
                <a:cs typeface="Bauhaus 93" panose="04030905020B02020C02" charset="0"/>
              </a:rPr>
              <a:t>03</a:t>
            </a:r>
          </a:p>
        </p:txBody>
      </p:sp>
      <p:sp>
        <p:nvSpPr>
          <p:cNvPr id="4" name="文本框 3">
            <a:extLst>
              <a:ext uri="{FF2B5EF4-FFF2-40B4-BE49-F238E27FC236}">
                <a16:creationId xmlns:a16="http://schemas.microsoft.com/office/drawing/2014/main" id="{D524D8CA-6FF0-E609-3ED1-DFBE7848A0CC}"/>
              </a:ext>
            </a:extLst>
          </p:cNvPr>
          <p:cNvSpPr txBox="1"/>
          <p:nvPr>
            <p:custDataLst>
              <p:tags r:id="rId6"/>
            </p:custDataLst>
          </p:nvPr>
        </p:nvSpPr>
        <p:spPr>
          <a:xfrm>
            <a:off x="1216343" y="258075"/>
            <a:ext cx="12663488" cy="806768"/>
          </a:xfrm>
          <a:prstGeom prst="rect">
            <a:avLst/>
          </a:prstGeom>
          <a:noFill/>
        </p:spPr>
        <p:txBody>
          <a:bodyPr wrap="square" rtlCol="0">
            <a:noAutofit/>
          </a:bodyPr>
          <a:lstStyle/>
          <a:p>
            <a:r>
              <a:rPr lang="zh-CN" altLang="en-US" sz="4200" b="1" dirty="0">
                <a:solidFill>
                  <a:srgbClr val="2E3C63"/>
                </a:solidFill>
              </a:rPr>
              <a:t>结果总结</a:t>
            </a:r>
            <a:endParaRPr lang="zh-CN" altLang="en-US" sz="4200" dirty="0">
              <a:solidFill>
                <a:srgbClr val="2E3C63"/>
              </a:solidFill>
            </a:endParaRPr>
          </a:p>
          <a:p>
            <a:endParaRPr lang="zh-CN" altLang="en-US" sz="4200" dirty="0">
              <a:solidFill>
                <a:srgbClr val="2E3C63"/>
              </a:solidFill>
            </a:endParaRPr>
          </a:p>
        </p:txBody>
      </p:sp>
      <p:grpSp>
        <p:nvGrpSpPr>
          <p:cNvPr id="11" name="Group 17">
            <a:extLst>
              <a:ext uri="{FF2B5EF4-FFF2-40B4-BE49-F238E27FC236}">
                <a16:creationId xmlns:a16="http://schemas.microsoft.com/office/drawing/2014/main" id="{9FE67C63-6BE7-C4E7-1ABE-35B7FB198CEF}"/>
              </a:ext>
            </a:extLst>
          </p:cNvPr>
          <p:cNvGrpSpPr/>
          <p:nvPr/>
        </p:nvGrpSpPr>
        <p:grpSpPr>
          <a:xfrm>
            <a:off x="2289702" y="2442157"/>
            <a:ext cx="4377409" cy="5798067"/>
            <a:chOff x="0" y="0"/>
            <a:chExt cx="5836545" cy="7730757"/>
          </a:xfrm>
        </p:grpSpPr>
        <p:sp>
          <p:nvSpPr>
            <p:cNvPr id="13" name="Freeform 19">
              <a:extLst>
                <a:ext uri="{FF2B5EF4-FFF2-40B4-BE49-F238E27FC236}">
                  <a16:creationId xmlns:a16="http://schemas.microsoft.com/office/drawing/2014/main" id="{E456084C-7E6C-5B19-B765-D390969CE5A8}"/>
                </a:ext>
              </a:extLst>
            </p:cNvPr>
            <p:cNvSpPr/>
            <p:nvPr>
              <p:custDataLst>
                <p:tags r:id="rId13"/>
              </p:custDataLst>
            </p:nvPr>
          </p:nvSpPr>
          <p:spPr>
            <a:xfrm rot="16200000">
              <a:off x="2836481" y="4730693"/>
              <a:ext cx="163583" cy="5836545"/>
            </a:xfrm>
            <a:custGeom>
              <a:avLst/>
              <a:gdLst/>
              <a:ahLst/>
              <a:cxnLst/>
              <a:rect l="l" t="t" r="r" b="b"/>
              <a:pathLst>
                <a:path w="25088" h="895141">
                  <a:moveTo>
                    <a:pt x="0" y="0"/>
                  </a:moveTo>
                  <a:lnTo>
                    <a:pt x="25088" y="0"/>
                  </a:lnTo>
                  <a:lnTo>
                    <a:pt x="25088" y="895141"/>
                  </a:lnTo>
                  <a:lnTo>
                    <a:pt x="0" y="895141"/>
                  </a:lnTo>
                  <a:close/>
                </a:path>
              </a:pathLst>
            </a:custGeom>
            <a:solidFill>
              <a:srgbClr val="F7E8D3"/>
            </a:solidFill>
          </p:spPr>
          <p:txBody>
            <a:bodyPr/>
            <a:lstStyle/>
            <a:p>
              <a:endParaRPr lang="zh-CN" altLang="en-US"/>
            </a:p>
          </p:txBody>
        </p:sp>
        <p:sp>
          <p:nvSpPr>
            <p:cNvPr id="70" name="Freeform 21">
              <a:extLst>
                <a:ext uri="{FF2B5EF4-FFF2-40B4-BE49-F238E27FC236}">
                  <a16:creationId xmlns:a16="http://schemas.microsoft.com/office/drawing/2014/main" id="{974B36E1-EE5C-A984-B1B9-B4BC765CADE3}"/>
                </a:ext>
              </a:extLst>
            </p:cNvPr>
            <p:cNvSpPr/>
            <p:nvPr>
              <p:custDataLst>
                <p:tags r:id="rId14"/>
              </p:custDataLst>
            </p:nvPr>
          </p:nvSpPr>
          <p:spPr>
            <a:xfrm rot="5400000">
              <a:off x="-865315" y="865315"/>
              <a:ext cx="7567174" cy="5836544"/>
            </a:xfrm>
            <a:custGeom>
              <a:avLst/>
              <a:gdLst/>
              <a:ahLst/>
              <a:cxnLst/>
              <a:rect l="l" t="t" r="r" b="b"/>
              <a:pathLst>
                <a:path w="7567174" h="5836544">
                  <a:moveTo>
                    <a:pt x="0" y="0"/>
                  </a:moveTo>
                  <a:lnTo>
                    <a:pt x="7567174" y="0"/>
                  </a:lnTo>
                  <a:lnTo>
                    <a:pt x="7567174" y="5836544"/>
                  </a:lnTo>
                  <a:lnTo>
                    <a:pt x="0" y="5836544"/>
                  </a:lnTo>
                  <a:lnTo>
                    <a:pt x="0" y="0"/>
                  </a:lnTo>
                  <a:close/>
                </a:path>
              </a:pathLst>
            </a:custGeom>
            <a:gradFill>
              <a:gsLst>
                <a:gs pos="0">
                  <a:schemeClr val="bg1"/>
                </a:gs>
                <a:gs pos="100000">
                  <a:srgbClr val="5399D4"/>
                </a:gs>
              </a:gsLst>
              <a:lin ang="10800000" scaled="0"/>
            </a:gradFill>
          </p:spPr>
          <p:txBody>
            <a:bodyPr/>
            <a:lstStyle/>
            <a:p>
              <a:endParaRPr lang="zh-CN" altLang="en-US" dirty="0"/>
            </a:p>
          </p:txBody>
        </p:sp>
      </p:grpSp>
      <p:grpSp>
        <p:nvGrpSpPr>
          <p:cNvPr id="71" name="Group 22">
            <a:extLst>
              <a:ext uri="{FF2B5EF4-FFF2-40B4-BE49-F238E27FC236}">
                <a16:creationId xmlns:a16="http://schemas.microsoft.com/office/drawing/2014/main" id="{0752C1B8-85F8-6794-3D68-7293AEBB2D55}"/>
              </a:ext>
            </a:extLst>
          </p:cNvPr>
          <p:cNvGrpSpPr/>
          <p:nvPr/>
        </p:nvGrpSpPr>
        <p:grpSpPr>
          <a:xfrm>
            <a:off x="6955295" y="2442157"/>
            <a:ext cx="4377409" cy="5798067"/>
            <a:chOff x="0" y="0"/>
            <a:chExt cx="5836545" cy="7730757"/>
          </a:xfrm>
        </p:grpSpPr>
        <p:sp>
          <p:nvSpPr>
            <p:cNvPr id="73" name="Freeform 24">
              <a:extLst>
                <a:ext uri="{FF2B5EF4-FFF2-40B4-BE49-F238E27FC236}">
                  <a16:creationId xmlns:a16="http://schemas.microsoft.com/office/drawing/2014/main" id="{86114CE3-7359-62E2-5EF5-06B2C24916A6}"/>
                </a:ext>
              </a:extLst>
            </p:cNvPr>
            <p:cNvSpPr/>
            <p:nvPr>
              <p:custDataLst>
                <p:tags r:id="rId11"/>
              </p:custDataLst>
            </p:nvPr>
          </p:nvSpPr>
          <p:spPr>
            <a:xfrm rot="16200000">
              <a:off x="2836481" y="4730693"/>
              <a:ext cx="163583" cy="5836545"/>
            </a:xfrm>
            <a:custGeom>
              <a:avLst/>
              <a:gdLst/>
              <a:ahLst/>
              <a:cxnLst/>
              <a:rect l="l" t="t" r="r" b="b"/>
              <a:pathLst>
                <a:path w="25088" h="895141">
                  <a:moveTo>
                    <a:pt x="0" y="0"/>
                  </a:moveTo>
                  <a:lnTo>
                    <a:pt x="25088" y="0"/>
                  </a:lnTo>
                  <a:lnTo>
                    <a:pt x="25088" y="895141"/>
                  </a:lnTo>
                  <a:lnTo>
                    <a:pt x="0" y="895141"/>
                  </a:lnTo>
                  <a:close/>
                </a:path>
              </a:pathLst>
            </a:custGeom>
            <a:solidFill>
              <a:srgbClr val="F7E8D3"/>
            </a:solidFill>
          </p:spPr>
          <p:txBody>
            <a:bodyPr/>
            <a:lstStyle/>
            <a:p>
              <a:endParaRPr lang="zh-CN" altLang="en-US"/>
            </a:p>
          </p:txBody>
        </p:sp>
        <p:sp>
          <p:nvSpPr>
            <p:cNvPr id="75" name="Freeform 26">
              <a:extLst>
                <a:ext uri="{FF2B5EF4-FFF2-40B4-BE49-F238E27FC236}">
                  <a16:creationId xmlns:a16="http://schemas.microsoft.com/office/drawing/2014/main" id="{B44AC869-E7ED-3803-C417-DAC939B2EEC6}"/>
                </a:ext>
              </a:extLst>
            </p:cNvPr>
            <p:cNvSpPr/>
            <p:nvPr>
              <p:custDataLst>
                <p:tags r:id="rId12"/>
              </p:custDataLst>
            </p:nvPr>
          </p:nvSpPr>
          <p:spPr>
            <a:xfrm rot="5400000">
              <a:off x="-865315" y="865315"/>
              <a:ext cx="7567174" cy="5836544"/>
            </a:xfrm>
            <a:custGeom>
              <a:avLst/>
              <a:gdLst/>
              <a:ahLst/>
              <a:cxnLst/>
              <a:rect l="l" t="t" r="r" b="b"/>
              <a:pathLst>
                <a:path w="7567174" h="5836544">
                  <a:moveTo>
                    <a:pt x="0" y="0"/>
                  </a:moveTo>
                  <a:lnTo>
                    <a:pt x="7567174" y="0"/>
                  </a:lnTo>
                  <a:lnTo>
                    <a:pt x="7567174" y="5836544"/>
                  </a:lnTo>
                  <a:lnTo>
                    <a:pt x="0" y="5836544"/>
                  </a:lnTo>
                  <a:lnTo>
                    <a:pt x="0" y="0"/>
                  </a:lnTo>
                  <a:close/>
                </a:path>
              </a:pathLst>
            </a:custGeom>
            <a:gradFill>
              <a:gsLst>
                <a:gs pos="0">
                  <a:schemeClr val="bg1"/>
                </a:gs>
                <a:gs pos="100000">
                  <a:srgbClr val="5399D4"/>
                </a:gs>
              </a:gsLst>
              <a:lin ang="10800000" scaled="0"/>
            </a:gradFill>
          </p:spPr>
          <p:txBody>
            <a:bodyPr/>
            <a:lstStyle/>
            <a:p>
              <a:endParaRPr lang="zh-CN" altLang="en-US"/>
            </a:p>
          </p:txBody>
        </p:sp>
      </p:grpSp>
      <mc:AlternateContent xmlns:mc="http://schemas.openxmlformats.org/markup-compatibility/2006" xmlns:a14="http://schemas.microsoft.com/office/drawing/2010/main">
        <mc:Choice Requires="a14">
          <p:sp>
            <p:nvSpPr>
              <p:cNvPr id="114" name="TextBox 65">
                <a:extLst>
                  <a:ext uri="{FF2B5EF4-FFF2-40B4-BE49-F238E27FC236}">
                    <a16:creationId xmlns:a16="http://schemas.microsoft.com/office/drawing/2014/main" id="{4C8C0465-06CD-ABD2-37CC-E1DC8AB31443}"/>
                  </a:ext>
                </a:extLst>
              </p:cNvPr>
              <p:cNvSpPr txBox="1"/>
              <p:nvPr>
                <p:custDataLst>
                  <p:tags r:id="rId7"/>
                </p:custDataLst>
              </p:nvPr>
            </p:nvSpPr>
            <p:spPr>
              <a:xfrm>
                <a:off x="2574394" y="3696105"/>
                <a:ext cx="3751908" cy="3192092"/>
              </a:xfrm>
              <a:prstGeom prst="rect">
                <a:avLst/>
              </a:prstGeom>
            </p:spPr>
            <p:txBody>
              <a:bodyPr lIns="0" tIns="0" rIns="0" bIns="0" rtlCol="0" anchor="t">
                <a:spAutoFit/>
              </a:bodyPr>
              <a:lstStyle/>
              <a:p>
                <a:pPr marL="342900" indent="-342900">
                  <a:lnSpc>
                    <a:spcPts val="3600"/>
                  </a:lnSpc>
                  <a:buFont typeface="Arial" panose="020B0604020202020204" pitchFamily="34" charset="0"/>
                  <a:buChar char="•"/>
                </a:pPr>
                <a14:m>
                  <m:oMath xmlns:m="http://schemas.openxmlformats.org/officeDocument/2006/math">
                    <m:sSup>
                      <m:sSupPr>
                        <m:ctrlPr>
                          <a:rPr lang="en-US" altLang="zh-CN" sz="2400" i="1" dirty="0" smtClean="0">
                            <a:solidFill>
                              <a:srgbClr val="000000"/>
                            </a:solidFill>
                            <a:latin typeface="Cambria Math" panose="02040503050406030204" pitchFamily="18" charset="0"/>
                            <a:ea typeface="FangSong" panose="02010609060101010101" pitchFamily="49" charset="-122"/>
                          </a:rPr>
                        </m:ctrlPr>
                      </m:sSupPr>
                      <m:e>
                        <m:r>
                          <a:rPr lang="en-US" altLang="zh-CN" sz="2400" i="1" dirty="0" smtClean="0">
                            <a:solidFill>
                              <a:srgbClr val="000000"/>
                            </a:solidFill>
                            <a:latin typeface="Cambria Math" panose="02040503050406030204" pitchFamily="18" charset="0"/>
                            <a:ea typeface="FangSong" panose="02010609060101010101" pitchFamily="49" charset="-122"/>
                          </a:rPr>
                          <m:t>𝐾</m:t>
                        </m:r>
                      </m:e>
                      <m:sup>
                        <m:r>
                          <a:rPr lang="en-US" altLang="zh-CN" sz="2400" i="1" dirty="0" smtClean="0">
                            <a:solidFill>
                              <a:srgbClr val="000000"/>
                            </a:solidFill>
                            <a:latin typeface="Cambria Math" panose="02040503050406030204" pitchFamily="18" charset="0"/>
                            <a:ea typeface="FangSong" panose="02010609060101010101" pitchFamily="49" charset="-122"/>
                          </a:rPr>
                          <m:t>+</m:t>
                        </m:r>
                      </m:sup>
                    </m:sSup>
                    <m:r>
                      <a:rPr lang="en-US" altLang="zh-CN" sz="2400" i="1" dirty="0" smtClean="0">
                        <a:solidFill>
                          <a:srgbClr val="000000"/>
                        </a:solidFill>
                        <a:latin typeface="Cambria Math" panose="02040503050406030204" pitchFamily="18" charset="0"/>
                        <a:ea typeface="FangSong" panose="02010609060101010101" pitchFamily="49" charset="-122"/>
                      </a:rPr>
                      <m:t>𝑁</m:t>
                    </m:r>
                  </m:oMath>
                </a14:m>
                <a:r>
                  <a:rPr lang="zh-CN" altLang="en-US" sz="2400" dirty="0">
                    <a:solidFill>
                      <a:srgbClr val="000000"/>
                    </a:solidFill>
                    <a:latin typeface="Cambria Math" panose="02040503050406030204" pitchFamily="18" charset="0"/>
                    <a:ea typeface="FangSong" panose="02010609060101010101" pitchFamily="49" charset="-122"/>
                  </a:rPr>
                  <a:t>散射在低能的时候格点有效质量接近于自由能级，与之前推断的</a:t>
                </a:r>
                <a14:m>
                  <m:oMath xmlns:m="http://schemas.openxmlformats.org/officeDocument/2006/math">
                    <m:sSup>
                      <m:sSupPr>
                        <m:ctrlPr>
                          <a:rPr lang="en-US" altLang="zh-CN" sz="2400" i="1" dirty="0" smtClean="0">
                            <a:solidFill>
                              <a:srgbClr val="000000"/>
                            </a:solidFill>
                            <a:latin typeface="Cambria Math" panose="02040503050406030204" pitchFamily="18" charset="0"/>
                            <a:ea typeface="FangSong" panose="02010609060101010101" pitchFamily="49" charset="-122"/>
                          </a:rPr>
                        </m:ctrlPr>
                      </m:sSupPr>
                      <m:e>
                        <m:r>
                          <a:rPr lang="en-US" altLang="zh-CN" sz="2400" i="1" dirty="0" smtClean="0">
                            <a:solidFill>
                              <a:srgbClr val="000000"/>
                            </a:solidFill>
                            <a:latin typeface="Cambria Math" panose="02040503050406030204" pitchFamily="18" charset="0"/>
                            <a:ea typeface="FangSong" panose="02010609060101010101" pitchFamily="49" charset="-122"/>
                          </a:rPr>
                          <m:t>𝐾</m:t>
                        </m:r>
                      </m:e>
                      <m:sup>
                        <m:r>
                          <a:rPr lang="en-US" altLang="zh-CN" sz="2400" i="1" dirty="0" smtClean="0">
                            <a:solidFill>
                              <a:srgbClr val="000000"/>
                            </a:solidFill>
                            <a:latin typeface="Cambria Math" panose="02040503050406030204" pitchFamily="18" charset="0"/>
                            <a:ea typeface="FangSong" panose="02010609060101010101" pitchFamily="49" charset="-122"/>
                          </a:rPr>
                          <m:t>+</m:t>
                        </m:r>
                      </m:sup>
                    </m:sSup>
                    <m:r>
                      <a:rPr lang="en-US" altLang="zh-CN" sz="2400" i="1" dirty="0" smtClean="0">
                        <a:solidFill>
                          <a:srgbClr val="000000"/>
                        </a:solidFill>
                        <a:latin typeface="Cambria Math" panose="02040503050406030204" pitchFamily="18" charset="0"/>
                        <a:ea typeface="FangSong" panose="02010609060101010101" pitchFamily="49" charset="-122"/>
                      </a:rPr>
                      <m:t>𝑁</m:t>
                    </m:r>
                  </m:oMath>
                </a14:m>
                <a:r>
                  <a:rPr lang="zh-CN" altLang="en-US" sz="2400" dirty="0">
                    <a:solidFill>
                      <a:srgbClr val="000000"/>
                    </a:solidFill>
                    <a:latin typeface="Cambria Math" panose="02040503050406030204" pitchFamily="18" charset="0"/>
                    <a:ea typeface="FangSong" panose="02010609060101010101" pitchFamily="49" charset="-122"/>
                  </a:rPr>
                  <a:t>散射低能时相互作用较弱相吻合。</a:t>
                </a:r>
                <a:endParaRPr lang="en-US" altLang="zh-CN" sz="2400" dirty="0">
                  <a:solidFill>
                    <a:srgbClr val="000000"/>
                  </a:solidFill>
                  <a:latin typeface="Cambria Math" panose="02040503050406030204" pitchFamily="18" charset="0"/>
                  <a:ea typeface="FangSong" panose="02010609060101010101" pitchFamily="49" charset="-122"/>
                </a:endParaRPr>
              </a:p>
              <a:p>
                <a:pPr marL="342900" indent="-342900">
                  <a:lnSpc>
                    <a:spcPts val="3600"/>
                  </a:lnSpc>
                  <a:buFont typeface="Arial" panose="020B0604020202020204" pitchFamily="34" charset="0"/>
                  <a:buChar char="•"/>
                </a:pPr>
                <a:r>
                  <a:rPr lang="zh-CN" altLang="en-US" sz="2400" dirty="0">
                    <a:solidFill>
                      <a:srgbClr val="000000"/>
                    </a:solidFill>
                    <a:latin typeface="Cambria Math" panose="02040503050406030204" pitchFamily="18" charset="0"/>
                    <a:ea typeface="FangSong" panose="02010609060101010101" pitchFamily="49" charset="-122"/>
                  </a:rPr>
                  <a:t>根据</a:t>
                </a:r>
                <a:r>
                  <a:rPr lang="en-US" altLang="zh-CN" sz="2400" dirty="0" err="1">
                    <a:solidFill>
                      <a:srgbClr val="2E3C63"/>
                    </a:solidFill>
                    <a:ea typeface="仿宋" panose="02010609060101010101" charset="-122"/>
                    <a:cs typeface="仿宋" panose="02010609060101010101" charset="-122"/>
                  </a:rPr>
                  <a:t>Lüscher</a:t>
                </a:r>
                <a:r>
                  <a:rPr lang="zh-CN" altLang="en-US" sz="2400" dirty="0">
                    <a:solidFill>
                      <a:srgbClr val="000000"/>
                    </a:solidFill>
                    <a:latin typeface="Cambria Math" panose="02040503050406030204" pitchFamily="18" charset="0"/>
                    <a:ea typeface="FangSong" panose="02010609060101010101" pitchFamily="49" charset="-122"/>
                  </a:rPr>
                  <a:t>公式分析散射长度以及有效力程。</a:t>
                </a:r>
                <a:endParaRPr lang="en-US" altLang="zh-CN" sz="2400" i="1" dirty="0">
                  <a:solidFill>
                    <a:srgbClr val="000000"/>
                  </a:solidFill>
                  <a:latin typeface="Cambria Math" panose="02040503050406030204" pitchFamily="18" charset="0"/>
                  <a:ea typeface="FangSong" panose="02010609060101010101" pitchFamily="49" charset="-122"/>
                </a:endParaRPr>
              </a:p>
            </p:txBody>
          </p:sp>
        </mc:Choice>
        <mc:Fallback xmlns="">
          <p:sp>
            <p:nvSpPr>
              <p:cNvPr id="114" name="TextBox 65">
                <a:extLst>
                  <a:ext uri="{FF2B5EF4-FFF2-40B4-BE49-F238E27FC236}">
                    <a16:creationId xmlns:a16="http://schemas.microsoft.com/office/drawing/2014/main" id="{4C8C0465-06CD-ABD2-37CC-E1DC8AB31443}"/>
                  </a:ext>
                </a:extLst>
              </p:cNvPr>
              <p:cNvSpPr txBox="1">
                <a:spLocks noRot="1" noChangeAspect="1" noMove="1" noResize="1" noEditPoints="1" noAdjustHandles="1" noChangeArrowheads="1" noChangeShapeType="1" noTextEdit="1"/>
              </p:cNvSpPr>
              <p:nvPr>
                <p:custDataLst>
                  <p:tags r:id="rId19"/>
                </p:custDataLst>
              </p:nvPr>
            </p:nvSpPr>
            <p:spPr>
              <a:xfrm>
                <a:off x="2574394" y="3696105"/>
                <a:ext cx="3751908" cy="3192092"/>
              </a:xfrm>
              <a:prstGeom prst="rect">
                <a:avLst/>
              </a:prstGeom>
              <a:blipFill>
                <a:blip r:embed="rId20"/>
                <a:stretch>
                  <a:fillRect l="-4377" t="-1976" r="-4040" b="-3953"/>
                </a:stretch>
              </a:blipFill>
            </p:spPr>
            <p:txBody>
              <a:bodyPr/>
              <a:lstStyle/>
              <a:p>
                <a:r>
                  <a:rPr lang="zh-CN" altLang="en-US">
                    <a:noFill/>
                  </a:rPr>
                  <a:t> </a:t>
                </a:r>
              </a:p>
            </p:txBody>
          </p:sp>
        </mc:Fallback>
      </mc:AlternateContent>
      <p:sp>
        <p:nvSpPr>
          <p:cNvPr id="116" name="TextBox 67">
            <a:extLst>
              <a:ext uri="{FF2B5EF4-FFF2-40B4-BE49-F238E27FC236}">
                <a16:creationId xmlns:a16="http://schemas.microsoft.com/office/drawing/2014/main" id="{ACEDE97D-AF1D-3C9B-4CC6-0FF9397F5109}"/>
              </a:ext>
            </a:extLst>
          </p:cNvPr>
          <p:cNvSpPr txBox="1"/>
          <p:nvPr>
            <p:custDataLst>
              <p:tags r:id="rId8"/>
            </p:custDataLst>
          </p:nvPr>
        </p:nvSpPr>
        <p:spPr>
          <a:xfrm>
            <a:off x="7239987" y="2886724"/>
            <a:ext cx="3808024" cy="542713"/>
          </a:xfrm>
          <a:prstGeom prst="rect">
            <a:avLst/>
          </a:prstGeom>
        </p:spPr>
        <p:txBody>
          <a:bodyPr lIns="0" tIns="0" rIns="0" bIns="0" rtlCol="0" anchor="t">
            <a:spAutoFit/>
          </a:bodyPr>
          <a:lstStyle/>
          <a:p>
            <a:pPr algn="ctr">
              <a:lnSpc>
                <a:spcPts val="4945"/>
              </a:lnSpc>
              <a:buClrTx/>
              <a:buSzTx/>
              <a:buFontTx/>
            </a:pPr>
            <a:r>
              <a:rPr lang="en-US" sz="3300" dirty="0" err="1">
                <a:solidFill>
                  <a:srgbClr val="FFFFFF"/>
                </a:solidFill>
                <a:latin typeface="黑体" panose="02010609060101010101" charset="-122"/>
                <a:ea typeface="黑体" panose="02010609060101010101" charset="-122"/>
              </a:rPr>
              <a:t>不足</a:t>
            </a:r>
            <a:endParaRPr lang="en-US" sz="3300" dirty="0">
              <a:solidFill>
                <a:srgbClr val="FFFFFF"/>
              </a:solidFill>
              <a:latin typeface="黑体" panose="02010609060101010101" charset="-122"/>
              <a:ea typeface="黑体" panose="02010609060101010101" charset="-122"/>
            </a:endParaRPr>
          </a:p>
        </p:txBody>
      </p:sp>
      <p:sp>
        <p:nvSpPr>
          <p:cNvPr id="117" name="TextBox 68">
            <a:extLst>
              <a:ext uri="{FF2B5EF4-FFF2-40B4-BE49-F238E27FC236}">
                <a16:creationId xmlns:a16="http://schemas.microsoft.com/office/drawing/2014/main" id="{040AF839-C260-6249-5F04-22CF0CBB6811}"/>
              </a:ext>
            </a:extLst>
          </p:cNvPr>
          <p:cNvSpPr txBox="1"/>
          <p:nvPr>
            <p:custDataLst>
              <p:tags r:id="rId9"/>
            </p:custDataLst>
          </p:nvPr>
        </p:nvSpPr>
        <p:spPr>
          <a:xfrm>
            <a:off x="7284215" y="3778366"/>
            <a:ext cx="3751908" cy="3629840"/>
          </a:xfrm>
          <a:prstGeom prst="rect">
            <a:avLst/>
          </a:prstGeom>
        </p:spPr>
        <p:txBody>
          <a:bodyPr lIns="0" tIns="0" rIns="0" bIns="0" rtlCol="0" anchor="t">
            <a:spAutoFit/>
          </a:bodyPr>
          <a:lstStyle/>
          <a:p>
            <a:pPr marL="342900" indent="-342900">
              <a:lnSpc>
                <a:spcPts val="3600"/>
              </a:lnSpc>
              <a:buFont typeface="Arial" panose="020B0604020202020204" pitchFamily="34" charset="0"/>
              <a:buChar char="•"/>
            </a:pPr>
            <a:r>
              <a:rPr lang="en-US" sz="2400" dirty="0" err="1">
                <a:latin typeface="仿宋" panose="02010609060101010101" charset="-122"/>
                <a:ea typeface="仿宋" panose="02010609060101010101" charset="-122"/>
              </a:rPr>
              <a:t>由于近阈以及统计量的问题</a:t>
            </a:r>
            <a:r>
              <a:rPr lang="zh-CN" altLang="en-US" sz="2400" dirty="0">
                <a:latin typeface="仿宋" panose="02010609060101010101" charset="-122"/>
                <a:ea typeface="仿宋" panose="02010609060101010101" charset="-122"/>
              </a:rPr>
              <a:t>，误差较大，需要增加统计量。</a:t>
            </a:r>
            <a:endParaRPr lang="en-US" altLang="zh-CN" sz="2400" dirty="0">
              <a:latin typeface="仿宋" panose="02010609060101010101" charset="-122"/>
              <a:ea typeface="仿宋" panose="02010609060101010101" charset="-122"/>
            </a:endParaRPr>
          </a:p>
          <a:p>
            <a:pPr marL="342900" indent="-342900">
              <a:lnSpc>
                <a:spcPts val="3600"/>
              </a:lnSpc>
              <a:buFont typeface="Arial" panose="020B0604020202020204" pitchFamily="34" charset="0"/>
              <a:buChar char="•"/>
            </a:pPr>
            <a:r>
              <a:rPr lang="en-US" altLang="zh-CN" sz="2400" dirty="0" err="1">
                <a:solidFill>
                  <a:srgbClr val="000000"/>
                </a:solidFill>
                <a:latin typeface="FangSong" panose="02010609060101010101" pitchFamily="49" charset="-122"/>
                <a:ea typeface="FangSong" panose="02010609060101010101" pitchFamily="49" charset="-122"/>
              </a:rPr>
              <a:t>只有质心系</a:t>
            </a:r>
            <a:r>
              <a:rPr lang="zh-CN" altLang="en-US" sz="2400" dirty="0">
                <a:solidFill>
                  <a:srgbClr val="000000"/>
                </a:solidFill>
                <a:latin typeface="FangSong" panose="02010609060101010101" pitchFamily="49" charset="-122"/>
                <a:ea typeface="FangSong" panose="02010609060101010101" pitchFamily="49" charset="-122"/>
              </a:rPr>
              <a:t>，没有运动系</a:t>
            </a:r>
            <a:endParaRPr lang="en-US" altLang="zh-CN" sz="2400" dirty="0">
              <a:solidFill>
                <a:srgbClr val="000000"/>
              </a:solidFill>
              <a:latin typeface="FangSong" panose="02010609060101010101" pitchFamily="49" charset="-122"/>
              <a:ea typeface="FangSong" panose="02010609060101010101" pitchFamily="49" charset="-122"/>
            </a:endParaRPr>
          </a:p>
          <a:p>
            <a:pPr marL="342900" indent="-342900">
              <a:lnSpc>
                <a:spcPts val="3600"/>
              </a:lnSpc>
              <a:buFont typeface="Arial" panose="020B0604020202020204" pitchFamily="34" charset="0"/>
              <a:buChar char="•"/>
            </a:pPr>
            <a:r>
              <a:rPr lang="en-US" altLang="zh-CN" sz="2400" dirty="0" err="1">
                <a:solidFill>
                  <a:srgbClr val="000000"/>
                </a:solidFill>
                <a:latin typeface="FangSong" panose="02010609060101010101" pitchFamily="49" charset="-122"/>
                <a:ea typeface="FangSong" panose="02010609060101010101" pitchFamily="49" charset="-122"/>
              </a:rPr>
              <a:t>只计算了一个组态</a:t>
            </a:r>
            <a:endParaRPr lang="en-US" altLang="zh-CN" sz="2400" dirty="0">
              <a:solidFill>
                <a:srgbClr val="000000"/>
              </a:solidFill>
              <a:latin typeface="FangSong" panose="02010609060101010101" pitchFamily="49" charset="-122"/>
              <a:ea typeface="FangSong" panose="02010609060101010101" pitchFamily="49" charset="-122"/>
            </a:endParaRPr>
          </a:p>
          <a:p>
            <a:pPr marL="342900" indent="-342900">
              <a:lnSpc>
                <a:spcPts val="3600"/>
              </a:lnSpc>
              <a:buFont typeface="Arial" panose="020B0604020202020204" pitchFamily="34" charset="0"/>
              <a:buChar char="•"/>
            </a:pPr>
            <a:r>
              <a:rPr lang="zh-CN" altLang="en-US" sz="2400" dirty="0">
                <a:solidFill>
                  <a:srgbClr val="000000"/>
                </a:solidFill>
                <a:latin typeface="FangSong" panose="02010609060101010101" pitchFamily="49" charset="-122"/>
                <a:ea typeface="FangSong" panose="02010609060101010101" pitchFamily="49" charset="-122"/>
              </a:rPr>
              <a:t>未来需要计算不同不可约表示</a:t>
            </a:r>
            <a:endParaRPr lang="en-US" altLang="zh-CN" sz="2400" dirty="0">
              <a:solidFill>
                <a:srgbClr val="000000"/>
              </a:solidFill>
              <a:latin typeface="FangSong" panose="02010609060101010101" pitchFamily="49" charset="-122"/>
              <a:ea typeface="FangSong" panose="02010609060101010101" pitchFamily="49" charset="-122"/>
            </a:endParaRPr>
          </a:p>
          <a:p>
            <a:pPr marL="342900" indent="-342900">
              <a:lnSpc>
                <a:spcPts val="3600"/>
              </a:lnSpc>
              <a:buFont typeface="Arial" panose="020B0604020202020204" pitchFamily="34" charset="0"/>
              <a:buChar char="•"/>
            </a:pPr>
            <a:endParaRPr sz="2400" dirty="0">
              <a:latin typeface="仿宋" panose="02010609060101010101" charset="-122"/>
              <a:ea typeface="仿宋" panose="02010609060101010101" charset="-122"/>
            </a:endParaRPr>
          </a:p>
        </p:txBody>
      </p:sp>
      <p:sp>
        <p:nvSpPr>
          <p:cNvPr id="5" name="TextBox 67">
            <a:extLst>
              <a:ext uri="{FF2B5EF4-FFF2-40B4-BE49-F238E27FC236}">
                <a16:creationId xmlns:a16="http://schemas.microsoft.com/office/drawing/2014/main" id="{4D8CECBD-D6D5-B545-33E6-4844AF32FC8C}"/>
              </a:ext>
            </a:extLst>
          </p:cNvPr>
          <p:cNvSpPr txBox="1"/>
          <p:nvPr>
            <p:custDataLst>
              <p:tags r:id="rId10"/>
            </p:custDataLst>
          </p:nvPr>
        </p:nvSpPr>
        <p:spPr>
          <a:xfrm>
            <a:off x="2574394" y="2916369"/>
            <a:ext cx="3808024" cy="542713"/>
          </a:xfrm>
          <a:prstGeom prst="rect">
            <a:avLst/>
          </a:prstGeom>
        </p:spPr>
        <p:txBody>
          <a:bodyPr lIns="0" tIns="0" rIns="0" bIns="0" rtlCol="0" anchor="t">
            <a:spAutoFit/>
          </a:bodyPr>
          <a:lstStyle/>
          <a:p>
            <a:pPr algn="ctr">
              <a:lnSpc>
                <a:spcPts val="4945"/>
              </a:lnSpc>
              <a:buClrTx/>
              <a:buSzTx/>
              <a:buFontTx/>
            </a:pPr>
            <a:r>
              <a:rPr lang="en-US" sz="3300" dirty="0" err="1">
                <a:solidFill>
                  <a:srgbClr val="FFFFFF"/>
                </a:solidFill>
                <a:latin typeface="黑体" panose="02010609060101010101" charset="-122"/>
                <a:ea typeface="黑体" panose="02010609060101010101" charset="-122"/>
              </a:rPr>
              <a:t>初步结论</a:t>
            </a:r>
            <a:endParaRPr lang="en-US" sz="3300" dirty="0">
              <a:solidFill>
                <a:srgbClr val="FFFFFF"/>
              </a:solidFill>
              <a:latin typeface="黑体" panose="02010609060101010101" charset="-122"/>
              <a:ea typeface="黑体" panose="02010609060101010101" charset="-122"/>
            </a:endParaRPr>
          </a:p>
        </p:txBody>
      </p:sp>
      <p:pic>
        <p:nvPicPr>
          <p:cNvPr id="21" name="图片 20">
            <a:extLst>
              <a:ext uri="{FF2B5EF4-FFF2-40B4-BE49-F238E27FC236}">
                <a16:creationId xmlns:a16="http://schemas.microsoft.com/office/drawing/2014/main" id="{FC193A9B-4144-AD26-30F0-3FC6F02228F9}"/>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1617395" y="2586816"/>
            <a:ext cx="6610675" cy="4958007"/>
          </a:xfrm>
          <a:prstGeom prst="rect">
            <a:avLst/>
          </a:prstGeom>
        </p:spPr>
      </p:pic>
      <p:sp>
        <p:nvSpPr>
          <p:cNvPr id="6" name="文本框 5">
            <a:extLst>
              <a:ext uri="{FF2B5EF4-FFF2-40B4-BE49-F238E27FC236}">
                <a16:creationId xmlns:a16="http://schemas.microsoft.com/office/drawing/2014/main" id="{2AF7E1B3-684C-4AE1-B90D-401A28AD2733}"/>
              </a:ext>
            </a:extLst>
          </p:cNvPr>
          <p:cNvSpPr txBox="1"/>
          <p:nvPr/>
        </p:nvSpPr>
        <p:spPr>
          <a:xfrm>
            <a:off x="13879831" y="2702058"/>
            <a:ext cx="2537874" cy="369332"/>
          </a:xfrm>
          <a:prstGeom prst="rect">
            <a:avLst/>
          </a:prstGeom>
          <a:noFill/>
        </p:spPr>
        <p:txBody>
          <a:bodyPr wrap="none" rtlCol="0">
            <a:spAutoFit/>
          </a:bodyPr>
          <a:lstStyle/>
          <a:p>
            <a:r>
              <a:rPr kumimoji="1" lang="en-US" altLang="zh-CN" dirty="0"/>
              <a:t>I=0</a:t>
            </a:r>
            <a:r>
              <a:rPr kumimoji="1" lang="zh-CN" altLang="en-US" dirty="0"/>
              <a:t>，</a:t>
            </a:r>
            <a:r>
              <a:rPr kumimoji="1" lang="en-US" altLang="zh-CN" dirty="0"/>
              <a:t>Error</a:t>
            </a:r>
            <a:r>
              <a:rPr kumimoji="1" lang="zh-CN" altLang="en-US" dirty="0"/>
              <a:t> </a:t>
            </a:r>
            <a:r>
              <a:rPr kumimoji="1" lang="en-US" altLang="zh-CN" dirty="0"/>
              <a:t>propagation</a:t>
            </a:r>
            <a:endParaRPr kumimoji="1" lang="zh-CN" altLang="en-US" dirty="0"/>
          </a:p>
        </p:txBody>
      </p:sp>
    </p:spTree>
    <p:custDataLst>
      <p:tags r:id="rId1"/>
    </p:custDataLst>
    <p:extLst>
      <p:ext uri="{BB962C8B-B14F-4D97-AF65-F5344CB8AC3E}">
        <p14:creationId xmlns:p14="http://schemas.microsoft.com/office/powerpoint/2010/main" val="1830877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DEECB-C5B7-4BD0-4F4E-914B6E55AE6D}"/>
            </a:ext>
          </a:extLst>
        </p:cNvPr>
        <p:cNvGrpSpPr/>
        <p:nvPr/>
      </p:nvGrpSpPr>
      <p:grpSpPr>
        <a:xfrm>
          <a:off x="0" y="0"/>
          <a:ext cx="0" cy="0"/>
          <a:chOff x="0" y="0"/>
          <a:chExt cx="0" cy="0"/>
        </a:xfrm>
      </p:grpSpPr>
      <p:sp>
        <p:nvSpPr>
          <p:cNvPr id="8" name="矩形 7">
            <a:extLst>
              <a:ext uri="{FF2B5EF4-FFF2-40B4-BE49-F238E27FC236}">
                <a16:creationId xmlns:a16="http://schemas.microsoft.com/office/drawing/2014/main" id="{F08A1A3C-4096-1CAC-6F72-5E81AD1597F3}"/>
              </a:ext>
            </a:extLst>
          </p:cNvPr>
          <p:cNvSpPr/>
          <p:nvPr>
            <p:custDataLst>
              <p:tags r:id="rId2"/>
            </p:custDataLst>
          </p:nvPr>
        </p:nvSpPr>
        <p:spPr>
          <a:xfrm>
            <a:off x="1214438" y="1633485"/>
            <a:ext cx="8804910" cy="429578"/>
          </a:xfrm>
          <a:prstGeom prst="rect">
            <a:avLst/>
          </a:prstGeom>
          <a:gradFill>
            <a:gsLst>
              <a:gs pos="26000">
                <a:srgbClr val="F7E8D3"/>
              </a:gs>
              <a:gs pos="100000">
                <a:schemeClr val="bg1"/>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00"/>
          </a:p>
        </p:txBody>
      </p:sp>
      <p:pic>
        <p:nvPicPr>
          <p:cNvPr id="3074" name="图片 2" descr="剪影蓝 低版本">
            <a:extLst>
              <a:ext uri="{FF2B5EF4-FFF2-40B4-BE49-F238E27FC236}">
                <a16:creationId xmlns:a16="http://schemas.microsoft.com/office/drawing/2014/main" id="{1125D775-746C-C070-F12E-4A1D2329F9EC}"/>
              </a:ext>
            </a:extLst>
          </p:cNvPr>
          <p:cNvPicPr>
            <a:picLocks noChangeAspect="1"/>
          </p:cNvPicPr>
          <p:nvPr/>
        </p:nvPicPr>
        <p:blipFill>
          <a:blip r:embed="rId30"/>
          <a:srcRect l="-8"/>
          <a:stretch>
            <a:fillRect/>
          </a:stretch>
        </p:blipFill>
        <p:spPr>
          <a:xfrm>
            <a:off x="0" y="8068575"/>
            <a:ext cx="18288000" cy="3657600"/>
          </a:xfrm>
          <a:prstGeom prst="rect">
            <a:avLst/>
          </a:prstGeom>
          <a:noFill/>
          <a:ln w="9525">
            <a:noFill/>
          </a:ln>
        </p:spPr>
      </p:pic>
      <p:sp>
        <p:nvSpPr>
          <p:cNvPr id="3" name="矩形 2">
            <a:extLst>
              <a:ext uri="{FF2B5EF4-FFF2-40B4-BE49-F238E27FC236}">
                <a16:creationId xmlns:a16="http://schemas.microsoft.com/office/drawing/2014/main" id="{C3093DA0-6641-93A4-AB2F-0B23BB38F11C}"/>
              </a:ext>
            </a:extLst>
          </p:cNvPr>
          <p:cNvSpPr/>
          <p:nvPr>
            <p:custDataLst>
              <p:tags r:id="rId3"/>
            </p:custDataLst>
          </p:nvPr>
        </p:nvSpPr>
        <p:spPr>
          <a:xfrm>
            <a:off x="0" y="900"/>
            <a:ext cx="18288000" cy="1260158"/>
          </a:xfrm>
          <a:prstGeom prst="rect">
            <a:avLst/>
          </a:prstGeom>
          <a:gradFill>
            <a:gsLst>
              <a:gs pos="0">
                <a:schemeClr val="bg1"/>
              </a:gs>
              <a:gs pos="50000">
                <a:srgbClr val="5399D4"/>
              </a:gs>
              <a:gs pos="100000">
                <a:srgbClr val="2E3C63"/>
              </a:gs>
            </a:gsLst>
          </a:gradFill>
          <a:effectLst/>
        </p:spPr>
        <p:style>
          <a:lnRef idx="0">
            <a:srgbClr val="FFFFFF"/>
          </a:lnRef>
          <a:fillRef idx="2">
            <a:schemeClr val="accent1"/>
          </a:fillRef>
          <a:effectRef idx="1">
            <a:schemeClr val="accent1"/>
          </a:effectRef>
          <a:fontRef idx="minor">
            <a:schemeClr val="lt1"/>
          </a:fontRef>
        </p:style>
        <p:txBody>
          <a:bodyPr rtlCol="0" anchor="ctr"/>
          <a:lstStyle/>
          <a:p>
            <a:pPr algn="ctr" fontAlgn="base"/>
            <a:endParaRPr lang="zh-CN" altLang="en-US" sz="100" strike="noStrike" noProof="1"/>
          </a:p>
        </p:txBody>
      </p:sp>
      <p:pic>
        <p:nvPicPr>
          <p:cNvPr id="2" name="图片 1" descr="国科大标准Logo横式一（白色）">
            <a:extLst>
              <a:ext uri="{FF2B5EF4-FFF2-40B4-BE49-F238E27FC236}">
                <a16:creationId xmlns:a16="http://schemas.microsoft.com/office/drawing/2014/main" id="{9E6DCDEB-DAE1-E72C-F714-222521AF2539}"/>
              </a:ext>
            </a:extLst>
          </p:cNvPr>
          <p:cNvPicPr>
            <a:picLocks noChangeAspect="1"/>
          </p:cNvPicPr>
          <p:nvPr/>
        </p:nvPicPr>
        <p:blipFill>
          <a:blip r:embed="rId31"/>
          <a:stretch>
            <a:fillRect/>
          </a:stretch>
        </p:blipFill>
        <p:spPr>
          <a:xfrm>
            <a:off x="14723745" y="281887"/>
            <a:ext cx="3251835" cy="685800"/>
          </a:xfrm>
          <a:prstGeom prst="rect">
            <a:avLst/>
          </a:prstGeom>
        </p:spPr>
      </p:pic>
      <p:sp>
        <p:nvSpPr>
          <p:cNvPr id="9" name="文本框 8">
            <a:extLst>
              <a:ext uri="{FF2B5EF4-FFF2-40B4-BE49-F238E27FC236}">
                <a16:creationId xmlns:a16="http://schemas.microsoft.com/office/drawing/2014/main" id="{390EBD0C-ADD4-591A-A785-83B43AD17A86}"/>
              </a:ext>
            </a:extLst>
          </p:cNvPr>
          <p:cNvSpPr txBox="1"/>
          <p:nvPr>
            <p:custDataLst>
              <p:tags r:id="rId4"/>
            </p:custDataLst>
          </p:nvPr>
        </p:nvSpPr>
        <p:spPr>
          <a:xfrm>
            <a:off x="1216343" y="1399170"/>
            <a:ext cx="4686300" cy="670560"/>
          </a:xfrm>
          <a:prstGeom prst="rect">
            <a:avLst/>
          </a:prstGeom>
          <a:noFill/>
        </p:spPr>
        <p:txBody>
          <a:bodyPr wrap="square" rtlCol="0">
            <a:noAutofit/>
          </a:bodyPr>
          <a:lstStyle/>
          <a:p>
            <a:r>
              <a:rPr lang="zh-CN" altLang="en-US" sz="3300" dirty="0">
                <a:solidFill>
                  <a:srgbClr val="2E3C63"/>
                </a:solidFill>
              </a:rPr>
              <a:t>未来计划</a:t>
            </a:r>
          </a:p>
          <a:p>
            <a:endParaRPr lang="zh-CN" altLang="en-US" sz="3300" dirty="0">
              <a:solidFill>
                <a:srgbClr val="2E3C63"/>
              </a:solidFill>
            </a:endParaRPr>
          </a:p>
        </p:txBody>
      </p:sp>
      <p:sp>
        <p:nvSpPr>
          <p:cNvPr id="3078" name="文本框 3">
            <a:extLst>
              <a:ext uri="{FF2B5EF4-FFF2-40B4-BE49-F238E27FC236}">
                <a16:creationId xmlns:a16="http://schemas.microsoft.com/office/drawing/2014/main" id="{E08688B1-7D44-E7A6-E688-01C6614F9889}"/>
              </a:ext>
            </a:extLst>
          </p:cNvPr>
          <p:cNvSpPr txBox="1"/>
          <p:nvPr>
            <p:custDataLst>
              <p:tags r:id="rId5"/>
            </p:custDataLst>
          </p:nvPr>
        </p:nvSpPr>
        <p:spPr>
          <a:xfrm>
            <a:off x="67945" y="-70855"/>
            <a:ext cx="1276350" cy="1379220"/>
          </a:xfrm>
          <a:prstGeom prst="rect">
            <a:avLst/>
          </a:prstGeom>
          <a:noFill/>
          <a:ln w="12700" cmpd="sng">
            <a:noFill/>
            <a:prstDash val="solid"/>
          </a:ln>
          <a:effectLst>
            <a:outerShdw dist="63500" dir="2700000" algn="tl" rotWithShape="0">
              <a:schemeClr val="bg1">
                <a:alpha val="100000"/>
              </a:schemeClr>
            </a:outerShdw>
          </a:effectLst>
        </p:spPr>
        <p:txBody>
          <a:bodyPr wrap="square" anchor="t" anchorCtr="0"/>
          <a:lstStyle/>
          <a:p>
            <a:pPr>
              <a:lnSpc>
                <a:spcPct val="130000"/>
              </a:lnSpc>
            </a:pPr>
            <a:r>
              <a:rPr lang="en-US" altLang="zh-CN" sz="6000" i="1" dirty="0">
                <a:ln w="19050">
                  <a:noFill/>
                </a:ln>
                <a:gradFill>
                  <a:gsLst>
                    <a:gs pos="39000">
                      <a:srgbClr val="5399D4"/>
                    </a:gs>
                    <a:gs pos="100000">
                      <a:schemeClr val="bg1"/>
                    </a:gs>
                  </a:gsLst>
                  <a:lin ang="5400000" scaled="0"/>
                </a:gradFill>
                <a:latin typeface="Bauhaus 93" panose="04030905020B02020C02" charset="0"/>
                <a:ea typeface="造字工房朗倩（非商用）常规体" charset="-122"/>
                <a:cs typeface="Bauhaus 93" panose="04030905020B02020C02" charset="0"/>
              </a:rPr>
              <a:t>01</a:t>
            </a:r>
          </a:p>
        </p:txBody>
      </p:sp>
      <p:sp>
        <p:nvSpPr>
          <p:cNvPr id="4" name="文本框 3">
            <a:extLst>
              <a:ext uri="{FF2B5EF4-FFF2-40B4-BE49-F238E27FC236}">
                <a16:creationId xmlns:a16="http://schemas.microsoft.com/office/drawing/2014/main" id="{BD5ECBD2-AA1C-C8EE-F9CE-69E3F0021A3D}"/>
              </a:ext>
            </a:extLst>
          </p:cNvPr>
          <p:cNvSpPr txBox="1"/>
          <p:nvPr>
            <p:custDataLst>
              <p:tags r:id="rId6"/>
            </p:custDataLst>
          </p:nvPr>
        </p:nvSpPr>
        <p:spPr>
          <a:xfrm>
            <a:off x="1216343" y="258075"/>
            <a:ext cx="12663488" cy="806768"/>
          </a:xfrm>
          <a:prstGeom prst="rect">
            <a:avLst/>
          </a:prstGeom>
          <a:noFill/>
        </p:spPr>
        <p:txBody>
          <a:bodyPr wrap="square" rtlCol="0">
            <a:noAutofit/>
          </a:bodyPr>
          <a:lstStyle/>
          <a:p>
            <a:r>
              <a:rPr lang="zh-CN" altLang="en-US" sz="4200" dirty="0">
                <a:solidFill>
                  <a:srgbClr val="2E3C63"/>
                </a:solidFill>
              </a:rPr>
              <a:t>未来展望</a:t>
            </a:r>
          </a:p>
          <a:p>
            <a:endParaRPr lang="zh-CN" altLang="en-US" sz="4200" dirty="0">
              <a:solidFill>
                <a:srgbClr val="2E3C63"/>
              </a:solidFill>
            </a:endParaRPr>
          </a:p>
        </p:txBody>
      </p:sp>
      <p:sp>
        <p:nvSpPr>
          <p:cNvPr id="14" name="AutoShape 14">
            <a:extLst>
              <a:ext uri="{FF2B5EF4-FFF2-40B4-BE49-F238E27FC236}">
                <a16:creationId xmlns:a16="http://schemas.microsoft.com/office/drawing/2014/main" id="{110D39BA-B0C7-512A-56DB-63D558FE900E}"/>
              </a:ext>
            </a:extLst>
          </p:cNvPr>
          <p:cNvSpPr/>
          <p:nvPr>
            <p:custDataLst>
              <p:tags r:id="rId7"/>
            </p:custDataLst>
          </p:nvPr>
        </p:nvSpPr>
        <p:spPr>
          <a:xfrm>
            <a:off x="0" y="3563381"/>
            <a:ext cx="18288000" cy="0"/>
          </a:xfrm>
          <a:prstGeom prst="line">
            <a:avLst/>
          </a:prstGeom>
          <a:ln w="38100" cap="flat">
            <a:solidFill>
              <a:srgbClr val="4B72AD"/>
            </a:solidFill>
            <a:prstDash val="solid"/>
            <a:headEnd type="none" w="sm" len="sm"/>
            <a:tailEnd type="none" w="sm" len="sm"/>
          </a:ln>
        </p:spPr>
        <p:txBody>
          <a:bodyPr/>
          <a:lstStyle/>
          <a:p>
            <a:endParaRPr lang="zh-CN" altLang="en-US"/>
          </a:p>
        </p:txBody>
      </p:sp>
      <p:sp>
        <p:nvSpPr>
          <p:cNvPr id="15" name="TextBox 15">
            <a:extLst>
              <a:ext uri="{FF2B5EF4-FFF2-40B4-BE49-F238E27FC236}">
                <a16:creationId xmlns:a16="http://schemas.microsoft.com/office/drawing/2014/main" id="{BCC49A4A-657C-ED69-7951-FBA880E8FDB1}"/>
              </a:ext>
            </a:extLst>
          </p:cNvPr>
          <p:cNvSpPr txBox="1"/>
          <p:nvPr>
            <p:custDataLst>
              <p:tags r:id="rId8"/>
            </p:custDataLst>
          </p:nvPr>
        </p:nvSpPr>
        <p:spPr>
          <a:xfrm>
            <a:off x="12674708" y="6438900"/>
            <a:ext cx="4014190" cy="1321516"/>
          </a:xfrm>
          <a:prstGeom prst="rect">
            <a:avLst/>
          </a:prstGeom>
        </p:spPr>
        <p:txBody>
          <a:bodyPr lIns="0" tIns="0" rIns="0" bIns="0" rtlCol="0" anchor="t">
            <a:spAutoFit/>
          </a:bodyPr>
          <a:lstStyle/>
          <a:p>
            <a:pPr algn="l">
              <a:lnSpc>
                <a:spcPts val="3600"/>
              </a:lnSpc>
              <a:buClrTx/>
              <a:buSzTx/>
              <a:buFontTx/>
            </a:pPr>
            <a:r>
              <a:rPr lang="zh-CN" altLang="en-US" sz="2400" dirty="0">
                <a:latin typeface="仿宋" panose="02010609060101010101" charset="-122"/>
                <a:ea typeface="仿宋" panose="02010609060101010101" charset="-122"/>
              </a:rPr>
              <a:t>在不同基本信息的组态上讲该过程计算，以便未来将结果外推到物理极限。</a:t>
            </a:r>
            <a:endParaRPr sz="2400" dirty="0">
              <a:latin typeface="仿宋" panose="02010609060101010101" charset="-122"/>
              <a:ea typeface="仿宋" panose="02010609060101010101" charset="-122"/>
            </a:endParaRPr>
          </a:p>
        </p:txBody>
      </p:sp>
      <p:sp>
        <p:nvSpPr>
          <p:cNvPr id="16" name="TextBox 16">
            <a:extLst>
              <a:ext uri="{FF2B5EF4-FFF2-40B4-BE49-F238E27FC236}">
                <a16:creationId xmlns:a16="http://schemas.microsoft.com/office/drawing/2014/main" id="{CE8B93DF-7044-0B92-802D-94871303AF18}"/>
              </a:ext>
            </a:extLst>
          </p:cNvPr>
          <p:cNvSpPr txBox="1"/>
          <p:nvPr>
            <p:custDataLst>
              <p:tags r:id="rId9"/>
            </p:custDataLst>
          </p:nvPr>
        </p:nvSpPr>
        <p:spPr>
          <a:xfrm>
            <a:off x="13697607" y="5703078"/>
            <a:ext cx="1968393" cy="542713"/>
          </a:xfrm>
          <a:prstGeom prst="rect">
            <a:avLst/>
          </a:prstGeom>
        </p:spPr>
        <p:txBody>
          <a:bodyPr lIns="0" tIns="0" rIns="0" bIns="0" rtlCol="0" anchor="t">
            <a:spAutoFit/>
          </a:bodyPr>
          <a:lstStyle/>
          <a:p>
            <a:pPr algn="ctr">
              <a:lnSpc>
                <a:spcPts val="4945"/>
              </a:lnSpc>
            </a:pPr>
            <a:r>
              <a:rPr lang="zh-CN" altLang="en-US" sz="3300" dirty="0">
                <a:solidFill>
                  <a:srgbClr val="2E3C63"/>
                </a:solidFill>
                <a:latin typeface="黑体" panose="02010609060101010101" charset="-122"/>
                <a:ea typeface="黑体" panose="02010609060101010101" charset="-122"/>
              </a:rPr>
              <a:t>不同组态</a:t>
            </a:r>
            <a:endParaRPr lang="en-US" sz="3300" dirty="0">
              <a:solidFill>
                <a:srgbClr val="2E3C63"/>
              </a:solidFill>
              <a:latin typeface="黑体" panose="02010609060101010101" charset="-122"/>
              <a:ea typeface="黑体" panose="02010609060101010101" charset="-122"/>
            </a:endParaRPr>
          </a:p>
        </p:txBody>
      </p:sp>
      <p:grpSp>
        <p:nvGrpSpPr>
          <p:cNvPr id="29" name="Group 29">
            <a:extLst>
              <a:ext uri="{FF2B5EF4-FFF2-40B4-BE49-F238E27FC236}">
                <a16:creationId xmlns:a16="http://schemas.microsoft.com/office/drawing/2014/main" id="{3FB31702-03A3-7882-1197-9761FF117C94}"/>
              </a:ext>
            </a:extLst>
          </p:cNvPr>
          <p:cNvGrpSpPr/>
          <p:nvPr/>
        </p:nvGrpSpPr>
        <p:grpSpPr>
          <a:xfrm rot="5400000">
            <a:off x="3203786" y="4987375"/>
            <a:ext cx="804821" cy="115304"/>
            <a:chOff x="0" y="0"/>
            <a:chExt cx="3545840" cy="508000"/>
          </a:xfrm>
          <a:solidFill>
            <a:srgbClr val="4B72AD">
              <a:alpha val="80000"/>
            </a:srgbClr>
          </a:solidFill>
        </p:grpSpPr>
        <p:sp>
          <p:nvSpPr>
            <p:cNvPr id="30" name="Freeform 30">
              <a:extLst>
                <a:ext uri="{FF2B5EF4-FFF2-40B4-BE49-F238E27FC236}">
                  <a16:creationId xmlns:a16="http://schemas.microsoft.com/office/drawing/2014/main" id="{D5229B15-DAFC-6583-47D0-AF8F086471CE}"/>
                </a:ext>
              </a:extLst>
            </p:cNvPr>
            <p:cNvSpPr/>
            <p:nvPr>
              <p:custDataLst>
                <p:tags r:id="rId26"/>
              </p:custDataLst>
            </p:nvPr>
          </p:nvSpPr>
          <p:spPr>
            <a:xfrm>
              <a:off x="3097530" y="49530"/>
              <a:ext cx="408940" cy="408940"/>
            </a:xfrm>
            <a:custGeom>
              <a:avLst/>
              <a:gdLst/>
              <a:ahLst/>
              <a:cxnLst/>
              <a:rect l="l" t="t" r="r" b="b"/>
              <a:pathLst>
                <a:path w="408940" h="408940">
                  <a:moveTo>
                    <a:pt x="204470" y="0"/>
                  </a:moveTo>
                  <a:cubicBezTo>
                    <a:pt x="91544" y="0"/>
                    <a:pt x="0" y="91544"/>
                    <a:pt x="0" y="204470"/>
                  </a:cubicBezTo>
                  <a:cubicBezTo>
                    <a:pt x="0" y="317396"/>
                    <a:pt x="91544" y="408940"/>
                    <a:pt x="204470" y="408940"/>
                  </a:cubicBezTo>
                  <a:cubicBezTo>
                    <a:pt x="317396" y="408940"/>
                    <a:pt x="408940" y="317396"/>
                    <a:pt x="408940" y="204470"/>
                  </a:cubicBezTo>
                  <a:cubicBezTo>
                    <a:pt x="408940" y="91544"/>
                    <a:pt x="317396" y="0"/>
                    <a:pt x="204470" y="0"/>
                  </a:cubicBezTo>
                  <a:close/>
                </a:path>
              </a:pathLst>
            </a:custGeom>
            <a:grpFill/>
          </p:spPr>
          <p:txBody>
            <a:bodyPr/>
            <a:lstStyle/>
            <a:p>
              <a:endParaRPr lang="zh-CN" altLang="en-US"/>
            </a:p>
          </p:txBody>
        </p:sp>
        <p:sp>
          <p:nvSpPr>
            <p:cNvPr id="31" name="Freeform 31">
              <a:extLst>
                <a:ext uri="{FF2B5EF4-FFF2-40B4-BE49-F238E27FC236}">
                  <a16:creationId xmlns:a16="http://schemas.microsoft.com/office/drawing/2014/main" id="{ADE84099-D5C4-6330-4F8F-07CD5B39510D}"/>
                </a:ext>
              </a:extLst>
            </p:cNvPr>
            <p:cNvSpPr/>
            <p:nvPr>
              <p:custDataLst>
                <p:tags r:id="rId27"/>
              </p:custDataLst>
            </p:nvPr>
          </p:nvSpPr>
          <p:spPr>
            <a:xfrm>
              <a:off x="0" y="11430"/>
              <a:ext cx="3545840" cy="485140"/>
            </a:xfrm>
            <a:custGeom>
              <a:avLst/>
              <a:gdLst/>
              <a:ahLst/>
              <a:cxnLst/>
              <a:rect l="l" t="t" r="r" b="b"/>
              <a:pathLst>
                <a:path w="3545840" h="485140">
                  <a:moveTo>
                    <a:pt x="3302000" y="0"/>
                  </a:moveTo>
                  <a:cubicBezTo>
                    <a:pt x="3181350" y="0"/>
                    <a:pt x="3081020" y="88900"/>
                    <a:pt x="3061970" y="204470"/>
                  </a:cubicBezTo>
                  <a:lnTo>
                    <a:pt x="0" y="204470"/>
                  </a:lnTo>
                  <a:lnTo>
                    <a:pt x="0" y="280670"/>
                  </a:lnTo>
                  <a:lnTo>
                    <a:pt x="3063240" y="280670"/>
                  </a:lnTo>
                  <a:cubicBezTo>
                    <a:pt x="3081020" y="396240"/>
                    <a:pt x="3182620" y="485140"/>
                    <a:pt x="3303270" y="485140"/>
                  </a:cubicBezTo>
                  <a:cubicBezTo>
                    <a:pt x="3437890" y="485140"/>
                    <a:pt x="3545840" y="375920"/>
                    <a:pt x="3545840" y="242570"/>
                  </a:cubicBezTo>
                  <a:cubicBezTo>
                    <a:pt x="3545840" y="107950"/>
                    <a:pt x="3436620" y="0"/>
                    <a:pt x="3302000" y="0"/>
                  </a:cubicBezTo>
                  <a:close/>
                  <a:moveTo>
                    <a:pt x="3302000" y="408940"/>
                  </a:moveTo>
                  <a:cubicBezTo>
                    <a:pt x="3210560" y="408940"/>
                    <a:pt x="3135630" y="334010"/>
                    <a:pt x="3135630" y="242570"/>
                  </a:cubicBezTo>
                  <a:cubicBezTo>
                    <a:pt x="3135630" y="151130"/>
                    <a:pt x="3210560" y="76200"/>
                    <a:pt x="3302000" y="76200"/>
                  </a:cubicBezTo>
                  <a:cubicBezTo>
                    <a:pt x="3393440" y="76200"/>
                    <a:pt x="3468370" y="151130"/>
                    <a:pt x="3468370" y="242570"/>
                  </a:cubicBezTo>
                  <a:cubicBezTo>
                    <a:pt x="3469640" y="334010"/>
                    <a:pt x="3394710" y="408940"/>
                    <a:pt x="3302000" y="408940"/>
                  </a:cubicBezTo>
                  <a:close/>
                </a:path>
              </a:pathLst>
            </a:custGeom>
            <a:grpFill/>
          </p:spPr>
          <p:txBody>
            <a:bodyPr/>
            <a:lstStyle/>
            <a:p>
              <a:endParaRPr lang="zh-CN" altLang="en-US"/>
            </a:p>
          </p:txBody>
        </p:sp>
      </p:grpSp>
      <mc:AlternateContent xmlns:mc="http://schemas.openxmlformats.org/markup-compatibility/2006" xmlns:a14="http://schemas.microsoft.com/office/drawing/2010/main">
        <mc:Choice Requires="a14">
          <p:sp>
            <p:nvSpPr>
              <p:cNvPr id="38" name="TextBox 38">
                <a:extLst>
                  <a:ext uri="{FF2B5EF4-FFF2-40B4-BE49-F238E27FC236}">
                    <a16:creationId xmlns:a16="http://schemas.microsoft.com/office/drawing/2014/main" id="{7E201659-2750-3509-DDAE-42F810A55819}"/>
                  </a:ext>
                </a:extLst>
              </p:cNvPr>
              <p:cNvSpPr txBox="1"/>
              <p:nvPr>
                <p:custDataLst>
                  <p:tags r:id="rId10"/>
                </p:custDataLst>
              </p:nvPr>
            </p:nvSpPr>
            <p:spPr>
              <a:xfrm>
                <a:off x="7136904" y="6438900"/>
                <a:ext cx="4394695" cy="1796710"/>
              </a:xfrm>
              <a:prstGeom prst="rect">
                <a:avLst/>
              </a:prstGeom>
            </p:spPr>
            <p:txBody>
              <a:bodyPr wrap="square" lIns="0" tIns="0" rIns="0" bIns="0" rtlCol="0" anchor="t">
                <a:spAutoFit/>
              </a:bodyPr>
              <a:lstStyle/>
              <a:p>
                <a:pPr algn="l">
                  <a:lnSpc>
                    <a:spcPts val="3600"/>
                  </a:lnSpc>
                  <a:buClrTx/>
                  <a:buSzTx/>
                  <a:buFontTx/>
                </a:pPr>
                <a:r>
                  <a:rPr lang="zh-CN" altLang="en-US" sz="2400" dirty="0">
                    <a:latin typeface="仿宋" panose="02010609060101010101" charset="-122"/>
                    <a:ea typeface="仿宋" panose="02010609060101010101" charset="-122"/>
                  </a:rPr>
                  <a:t>未来计算</a:t>
                </a:r>
                <a14:m>
                  <m:oMath xmlns:m="http://schemas.openxmlformats.org/officeDocument/2006/math">
                    <m:r>
                      <a:rPr lang="en-US" altLang="zh-CN" sz="2400" i="1" dirty="0" smtClean="0">
                        <a:latin typeface="Cambria Math" panose="02040503050406030204" pitchFamily="18" charset="0"/>
                        <a:ea typeface="仿宋" panose="02010609060101010101" charset="-122"/>
                      </a:rPr>
                      <m:t>𝐾</m:t>
                    </m:r>
                    <m:r>
                      <m:rPr>
                        <m:sty m:val="p"/>
                      </m:rPr>
                      <a:rPr lang="en-US" altLang="zh-CN" sz="2400" b="0" i="0" dirty="0" smtClean="0">
                        <a:latin typeface="Cambria Math" panose="02040503050406030204" pitchFamily="18" charset="0"/>
                        <a:ea typeface="仿宋" panose="02010609060101010101" charset="-122"/>
                      </a:rPr>
                      <m:t>Δ</m:t>
                    </m:r>
                  </m:oMath>
                </a14:m>
                <a:r>
                  <a:rPr lang="zh-CN" altLang="en-US" sz="2400" dirty="0">
                    <a:latin typeface="仿宋" panose="02010609060101010101" charset="-122"/>
                    <a:ea typeface="仿宋" panose="02010609060101010101" charset="-122"/>
                  </a:rPr>
                  <a:t>以及</a:t>
                </a:r>
                <a14:m>
                  <m:oMath xmlns:m="http://schemas.openxmlformats.org/officeDocument/2006/math">
                    <m:r>
                      <a:rPr lang="en-US" altLang="zh-CN" sz="2400" i="1" dirty="0" smtClean="0">
                        <a:latin typeface="Cambria Math" panose="02040503050406030204" pitchFamily="18" charset="0"/>
                        <a:ea typeface="仿宋" panose="02010609060101010101" charset="-122"/>
                      </a:rPr>
                      <m:t>𝐾</m:t>
                    </m:r>
                    <m:r>
                      <a:rPr lang="en-US" altLang="zh-CN" sz="2400" b="0" i="1" dirty="0" smtClean="0">
                        <a:latin typeface="Cambria Math" panose="02040503050406030204" pitchFamily="18" charset="0"/>
                        <a:ea typeface="仿宋" panose="02010609060101010101" charset="-122"/>
                      </a:rPr>
                      <m:t>𝑁</m:t>
                    </m:r>
                    <m:r>
                      <a:rPr lang="en-US" altLang="zh-CN" sz="2400" b="0" i="1" dirty="0" smtClean="0">
                        <a:latin typeface="Cambria Math" panose="02040503050406030204" pitchFamily="18" charset="0"/>
                        <a:ea typeface="仿宋" panose="02010609060101010101" charset="-122"/>
                      </a:rPr>
                      <m:t>𝜋</m:t>
                    </m:r>
                  </m:oMath>
                </a14:m>
                <a:r>
                  <a:rPr lang="zh-CN" altLang="en-US" sz="2400" dirty="0">
                    <a:latin typeface="仿宋" panose="02010609060101010101" charset="-122"/>
                    <a:ea typeface="仿宋" panose="02010609060101010101" charset="-122"/>
                  </a:rPr>
                  <a:t>阈值以下的不同运动系的能级，为</a:t>
                </a:r>
                <a:r>
                  <a:rPr lang="en-US" altLang="zh-CN" sz="2400" dirty="0" err="1">
                    <a:latin typeface="仿宋" panose="02010609060101010101" charset="-122"/>
                    <a:ea typeface="仿宋" panose="02010609060101010101" charset="-122"/>
                  </a:rPr>
                  <a:t>lucher</a:t>
                </a:r>
                <a:r>
                  <a:rPr lang="zh-CN" altLang="en-US" sz="2400" dirty="0">
                    <a:latin typeface="仿宋" panose="02010609060101010101" charset="-122"/>
                    <a:ea typeface="仿宋" panose="02010609060101010101" charset="-122"/>
                  </a:rPr>
                  <a:t>分析增加数据点。</a:t>
                </a:r>
                <a14:m>
                  <m:oMath xmlns:m="http://schemas.openxmlformats.org/officeDocument/2006/math">
                    <m:sSub>
                      <m:sSubPr>
                        <m:ctrlPr>
                          <a:rPr lang="en-US" altLang="zh-CN" sz="2400" i="1" dirty="0" smtClean="0">
                            <a:latin typeface="Cambria Math" panose="02040503050406030204" pitchFamily="18" charset="0"/>
                            <a:ea typeface="仿宋" panose="02010609060101010101" charset="-122"/>
                          </a:rPr>
                        </m:ctrlPr>
                      </m:sSubPr>
                      <m:e>
                        <m:r>
                          <a:rPr lang="en-US" altLang="zh-CN" sz="2400" i="1" dirty="0" smtClean="0">
                            <a:latin typeface="Cambria Math" panose="02040503050406030204" pitchFamily="18" charset="0"/>
                            <a:ea typeface="仿宋" panose="02010609060101010101" charset="-122"/>
                          </a:rPr>
                          <m:t>𝑃</m:t>
                        </m:r>
                      </m:e>
                      <m:sub>
                        <m:r>
                          <a:rPr lang="en-US" altLang="zh-CN" sz="2400" i="1" dirty="0" smtClean="0">
                            <a:latin typeface="Cambria Math" panose="02040503050406030204" pitchFamily="18" charset="0"/>
                            <a:ea typeface="仿宋" panose="02010609060101010101" charset="-122"/>
                          </a:rPr>
                          <m:t>𝑡𝑜𝑡𝑎𝑙</m:t>
                        </m:r>
                      </m:sub>
                    </m:sSub>
                  </m:oMath>
                </a14:m>
                <a:r>
                  <a:rPr lang="en-US" altLang="zh-CN" sz="2400" dirty="0">
                    <a:latin typeface="仿宋" panose="02010609060101010101" charset="-122"/>
                    <a:ea typeface="仿宋" panose="02010609060101010101" charset="-122"/>
                  </a:rPr>
                  <a:t>:[0,0,1];[0,1,1];[1,1,1]</a:t>
                </a:r>
                <a:endParaRPr sz="2400" dirty="0">
                  <a:latin typeface="仿宋" panose="02010609060101010101" charset="-122"/>
                  <a:ea typeface="仿宋" panose="02010609060101010101" charset="-122"/>
                </a:endParaRPr>
              </a:p>
            </p:txBody>
          </p:sp>
        </mc:Choice>
        <mc:Fallback xmlns="">
          <p:sp>
            <p:nvSpPr>
              <p:cNvPr id="38" name="TextBox 38">
                <a:extLst>
                  <a:ext uri="{FF2B5EF4-FFF2-40B4-BE49-F238E27FC236}">
                    <a16:creationId xmlns:a16="http://schemas.microsoft.com/office/drawing/2014/main" id="{7E201659-2750-3509-DDAE-42F810A55819}"/>
                  </a:ext>
                </a:extLst>
              </p:cNvPr>
              <p:cNvSpPr txBox="1">
                <a:spLocks noRot="1" noChangeAspect="1" noMove="1" noResize="1" noEditPoints="1" noAdjustHandles="1" noChangeArrowheads="1" noChangeShapeType="1" noTextEdit="1"/>
              </p:cNvSpPr>
              <p:nvPr>
                <p:custDataLst>
                  <p:tags r:id="rId32"/>
                </p:custDataLst>
              </p:nvPr>
            </p:nvSpPr>
            <p:spPr>
              <a:xfrm>
                <a:off x="7136904" y="6438900"/>
                <a:ext cx="4394695" cy="1796710"/>
              </a:xfrm>
              <a:prstGeom prst="rect">
                <a:avLst/>
              </a:prstGeom>
              <a:blipFill>
                <a:blip r:embed="rId33"/>
                <a:stretch>
                  <a:fillRect l="-4323" t="-3497" r="-3746" b="-8392"/>
                </a:stretch>
              </a:blipFill>
            </p:spPr>
            <p:txBody>
              <a:bodyPr/>
              <a:lstStyle/>
              <a:p>
                <a:r>
                  <a:rPr lang="zh-CN" altLang="en-US">
                    <a:noFill/>
                  </a:rPr>
                  <a:t> </a:t>
                </a:r>
              </a:p>
            </p:txBody>
          </p:sp>
        </mc:Fallback>
      </mc:AlternateContent>
      <p:sp>
        <p:nvSpPr>
          <p:cNvPr id="39" name="TextBox 39">
            <a:extLst>
              <a:ext uri="{FF2B5EF4-FFF2-40B4-BE49-F238E27FC236}">
                <a16:creationId xmlns:a16="http://schemas.microsoft.com/office/drawing/2014/main" id="{5D6DCDC7-BB62-C84A-24F7-70C158460E05}"/>
              </a:ext>
            </a:extLst>
          </p:cNvPr>
          <p:cNvSpPr txBox="1"/>
          <p:nvPr>
            <p:custDataLst>
              <p:tags r:id="rId11"/>
            </p:custDataLst>
          </p:nvPr>
        </p:nvSpPr>
        <p:spPr>
          <a:xfrm>
            <a:off x="7780740" y="5719352"/>
            <a:ext cx="2633702" cy="542713"/>
          </a:xfrm>
          <a:prstGeom prst="rect">
            <a:avLst/>
          </a:prstGeom>
        </p:spPr>
        <p:txBody>
          <a:bodyPr wrap="square" lIns="0" tIns="0" rIns="0" bIns="0" rtlCol="0" anchor="t">
            <a:spAutoFit/>
          </a:bodyPr>
          <a:lstStyle/>
          <a:p>
            <a:pPr algn="ctr">
              <a:lnSpc>
                <a:spcPts val="4945"/>
              </a:lnSpc>
              <a:buClrTx/>
              <a:buSzTx/>
              <a:buFontTx/>
            </a:pPr>
            <a:r>
              <a:rPr lang="zh-CN" altLang="en-US" sz="3300" dirty="0">
                <a:solidFill>
                  <a:srgbClr val="2E3C63"/>
                </a:solidFill>
                <a:latin typeface="黑体" panose="02010609060101010101" charset="-122"/>
                <a:ea typeface="黑体" panose="02010609060101010101" charset="-122"/>
              </a:rPr>
              <a:t>不同参考系</a:t>
            </a:r>
            <a:endParaRPr lang="en-US" sz="3300" dirty="0">
              <a:solidFill>
                <a:srgbClr val="2E3C63"/>
              </a:solidFill>
              <a:latin typeface="黑体" panose="02010609060101010101" charset="-122"/>
              <a:ea typeface="黑体" panose="02010609060101010101" charset="-122"/>
            </a:endParaRPr>
          </a:p>
        </p:txBody>
      </p:sp>
      <p:sp>
        <p:nvSpPr>
          <p:cNvPr id="40" name="TextBox 40">
            <a:extLst>
              <a:ext uri="{FF2B5EF4-FFF2-40B4-BE49-F238E27FC236}">
                <a16:creationId xmlns:a16="http://schemas.microsoft.com/office/drawing/2014/main" id="{60F00E8A-CFC5-837C-4979-48413F2C78A0}"/>
              </a:ext>
            </a:extLst>
          </p:cNvPr>
          <p:cNvSpPr txBox="1"/>
          <p:nvPr>
            <p:custDataLst>
              <p:tags r:id="rId12"/>
            </p:custDataLst>
          </p:nvPr>
        </p:nvSpPr>
        <p:spPr>
          <a:xfrm>
            <a:off x="1599102" y="6438900"/>
            <a:ext cx="4014190" cy="859851"/>
          </a:xfrm>
          <a:prstGeom prst="rect">
            <a:avLst/>
          </a:prstGeom>
        </p:spPr>
        <p:txBody>
          <a:bodyPr lIns="0" tIns="0" rIns="0" bIns="0" rtlCol="0" anchor="t">
            <a:spAutoFit/>
          </a:bodyPr>
          <a:lstStyle/>
          <a:p>
            <a:pPr algn="l">
              <a:lnSpc>
                <a:spcPts val="3600"/>
              </a:lnSpc>
              <a:buClrTx/>
              <a:buSzTx/>
              <a:buFontTx/>
            </a:pPr>
            <a:r>
              <a:rPr lang="zh-CN" altLang="en-US" sz="2400" dirty="0">
                <a:latin typeface="仿宋" panose="02010609060101010101" charset="-122"/>
                <a:ea typeface="仿宋" panose="02010609060101010101" charset="-122"/>
              </a:rPr>
              <a:t>以</a:t>
            </a:r>
            <a:r>
              <a:rPr lang="en-US" altLang="zh-CN" sz="2400" dirty="0">
                <a:latin typeface="仿宋" panose="02010609060101010101" charset="-122"/>
                <a:ea typeface="仿宋" panose="02010609060101010101" charset="-122"/>
              </a:rPr>
              <a:t>C24P29</a:t>
            </a:r>
            <a:r>
              <a:rPr lang="zh-CN" altLang="en-US" sz="2400" dirty="0">
                <a:latin typeface="仿宋" panose="02010609060101010101" charset="-122"/>
                <a:ea typeface="仿宋" panose="02010609060101010101" charset="-122"/>
              </a:rPr>
              <a:t>为例，未来样本数增加到</a:t>
            </a:r>
            <a:r>
              <a:rPr lang="en-US" altLang="zh-CN" sz="2400" dirty="0">
                <a:latin typeface="仿宋" panose="02010609060101010101" charset="-122"/>
                <a:ea typeface="仿宋" panose="02010609060101010101" charset="-122"/>
              </a:rPr>
              <a:t>880</a:t>
            </a:r>
            <a:r>
              <a:rPr lang="zh-CN" altLang="en-US" sz="2400" dirty="0">
                <a:latin typeface="仿宋" panose="02010609060101010101" charset="-122"/>
                <a:ea typeface="仿宋" panose="02010609060101010101" charset="-122"/>
              </a:rPr>
              <a:t>个</a:t>
            </a:r>
            <a:endParaRPr sz="2400" dirty="0">
              <a:latin typeface="仿宋" panose="02010609060101010101" charset="-122"/>
              <a:ea typeface="仿宋" panose="02010609060101010101" charset="-122"/>
            </a:endParaRPr>
          </a:p>
        </p:txBody>
      </p:sp>
      <p:sp>
        <p:nvSpPr>
          <p:cNvPr id="41" name="TextBox 41">
            <a:extLst>
              <a:ext uri="{FF2B5EF4-FFF2-40B4-BE49-F238E27FC236}">
                <a16:creationId xmlns:a16="http://schemas.microsoft.com/office/drawing/2014/main" id="{9232603A-D8E1-BD17-977E-4712AAE4CA54}"/>
              </a:ext>
            </a:extLst>
          </p:cNvPr>
          <p:cNvSpPr txBox="1"/>
          <p:nvPr>
            <p:custDataLst>
              <p:tags r:id="rId13"/>
            </p:custDataLst>
          </p:nvPr>
        </p:nvSpPr>
        <p:spPr>
          <a:xfrm>
            <a:off x="2165608" y="5659967"/>
            <a:ext cx="2991292" cy="542713"/>
          </a:xfrm>
          <a:prstGeom prst="rect">
            <a:avLst/>
          </a:prstGeom>
        </p:spPr>
        <p:txBody>
          <a:bodyPr wrap="square" lIns="0" tIns="0" rIns="0" bIns="0" rtlCol="0" anchor="t">
            <a:spAutoFit/>
          </a:bodyPr>
          <a:lstStyle/>
          <a:p>
            <a:pPr algn="ctr">
              <a:lnSpc>
                <a:spcPts val="4945"/>
              </a:lnSpc>
            </a:pPr>
            <a:r>
              <a:rPr lang="zh-CN" altLang="en-US" sz="3300" dirty="0">
                <a:solidFill>
                  <a:srgbClr val="2E3C63"/>
                </a:solidFill>
                <a:latin typeface="黑体" panose="02010609060101010101" charset="-122"/>
                <a:ea typeface="黑体" panose="02010609060101010101" charset="-122"/>
              </a:rPr>
              <a:t>增加统计量</a:t>
            </a:r>
            <a:endParaRPr lang="en-US" sz="3300" dirty="0">
              <a:solidFill>
                <a:srgbClr val="2E3C63"/>
              </a:solidFill>
              <a:latin typeface="黑体" panose="02010609060101010101" charset="-122"/>
              <a:ea typeface="黑体" panose="02010609060101010101" charset="-122"/>
            </a:endParaRPr>
          </a:p>
        </p:txBody>
      </p:sp>
      <p:grpSp>
        <p:nvGrpSpPr>
          <p:cNvPr id="48" name="Group 48">
            <a:extLst>
              <a:ext uri="{FF2B5EF4-FFF2-40B4-BE49-F238E27FC236}">
                <a16:creationId xmlns:a16="http://schemas.microsoft.com/office/drawing/2014/main" id="{E86B9223-19C0-6285-6796-E22B1FB2014C}"/>
              </a:ext>
            </a:extLst>
          </p:cNvPr>
          <p:cNvGrpSpPr/>
          <p:nvPr/>
        </p:nvGrpSpPr>
        <p:grpSpPr>
          <a:xfrm rot="5400000">
            <a:off x="14279393" y="4987375"/>
            <a:ext cx="804821" cy="115304"/>
            <a:chOff x="0" y="0"/>
            <a:chExt cx="3545840" cy="508000"/>
          </a:xfrm>
          <a:solidFill>
            <a:srgbClr val="4B72AD">
              <a:alpha val="80000"/>
            </a:srgbClr>
          </a:solidFill>
        </p:grpSpPr>
        <p:sp>
          <p:nvSpPr>
            <p:cNvPr id="49" name="Freeform 49">
              <a:extLst>
                <a:ext uri="{FF2B5EF4-FFF2-40B4-BE49-F238E27FC236}">
                  <a16:creationId xmlns:a16="http://schemas.microsoft.com/office/drawing/2014/main" id="{CF1826E8-F941-56A4-494A-37499ED811EC}"/>
                </a:ext>
              </a:extLst>
            </p:cNvPr>
            <p:cNvSpPr/>
            <p:nvPr>
              <p:custDataLst>
                <p:tags r:id="rId24"/>
              </p:custDataLst>
            </p:nvPr>
          </p:nvSpPr>
          <p:spPr>
            <a:xfrm>
              <a:off x="3097530" y="49530"/>
              <a:ext cx="408940" cy="408940"/>
            </a:xfrm>
            <a:custGeom>
              <a:avLst/>
              <a:gdLst/>
              <a:ahLst/>
              <a:cxnLst/>
              <a:rect l="l" t="t" r="r" b="b"/>
              <a:pathLst>
                <a:path w="408940" h="408940">
                  <a:moveTo>
                    <a:pt x="204470" y="0"/>
                  </a:moveTo>
                  <a:cubicBezTo>
                    <a:pt x="91544" y="0"/>
                    <a:pt x="0" y="91544"/>
                    <a:pt x="0" y="204470"/>
                  </a:cubicBezTo>
                  <a:cubicBezTo>
                    <a:pt x="0" y="317396"/>
                    <a:pt x="91544" y="408940"/>
                    <a:pt x="204470" y="408940"/>
                  </a:cubicBezTo>
                  <a:cubicBezTo>
                    <a:pt x="317396" y="408940"/>
                    <a:pt x="408940" y="317396"/>
                    <a:pt x="408940" y="204470"/>
                  </a:cubicBezTo>
                  <a:cubicBezTo>
                    <a:pt x="408940" y="91544"/>
                    <a:pt x="317396" y="0"/>
                    <a:pt x="204470" y="0"/>
                  </a:cubicBezTo>
                  <a:close/>
                </a:path>
              </a:pathLst>
            </a:custGeom>
            <a:grpFill/>
          </p:spPr>
          <p:txBody>
            <a:bodyPr/>
            <a:lstStyle/>
            <a:p>
              <a:endParaRPr lang="zh-CN" altLang="en-US"/>
            </a:p>
          </p:txBody>
        </p:sp>
        <p:sp>
          <p:nvSpPr>
            <p:cNvPr id="50" name="Freeform 50">
              <a:extLst>
                <a:ext uri="{FF2B5EF4-FFF2-40B4-BE49-F238E27FC236}">
                  <a16:creationId xmlns:a16="http://schemas.microsoft.com/office/drawing/2014/main" id="{34393B07-7538-C0B9-02C1-704EDA8117DC}"/>
                </a:ext>
              </a:extLst>
            </p:cNvPr>
            <p:cNvSpPr/>
            <p:nvPr>
              <p:custDataLst>
                <p:tags r:id="rId25"/>
              </p:custDataLst>
            </p:nvPr>
          </p:nvSpPr>
          <p:spPr>
            <a:xfrm>
              <a:off x="0" y="11430"/>
              <a:ext cx="3545840" cy="485140"/>
            </a:xfrm>
            <a:custGeom>
              <a:avLst/>
              <a:gdLst/>
              <a:ahLst/>
              <a:cxnLst/>
              <a:rect l="l" t="t" r="r" b="b"/>
              <a:pathLst>
                <a:path w="3545840" h="485140">
                  <a:moveTo>
                    <a:pt x="3302000" y="0"/>
                  </a:moveTo>
                  <a:cubicBezTo>
                    <a:pt x="3181350" y="0"/>
                    <a:pt x="3081020" y="88900"/>
                    <a:pt x="3061970" y="204470"/>
                  </a:cubicBezTo>
                  <a:lnTo>
                    <a:pt x="0" y="204470"/>
                  </a:lnTo>
                  <a:lnTo>
                    <a:pt x="0" y="280670"/>
                  </a:lnTo>
                  <a:lnTo>
                    <a:pt x="3063240" y="280670"/>
                  </a:lnTo>
                  <a:cubicBezTo>
                    <a:pt x="3081020" y="396240"/>
                    <a:pt x="3182620" y="485140"/>
                    <a:pt x="3303270" y="485140"/>
                  </a:cubicBezTo>
                  <a:cubicBezTo>
                    <a:pt x="3437890" y="485140"/>
                    <a:pt x="3545840" y="375920"/>
                    <a:pt x="3545840" y="242570"/>
                  </a:cubicBezTo>
                  <a:cubicBezTo>
                    <a:pt x="3545840" y="107950"/>
                    <a:pt x="3436620" y="0"/>
                    <a:pt x="3302000" y="0"/>
                  </a:cubicBezTo>
                  <a:close/>
                  <a:moveTo>
                    <a:pt x="3302000" y="408940"/>
                  </a:moveTo>
                  <a:cubicBezTo>
                    <a:pt x="3210560" y="408940"/>
                    <a:pt x="3135630" y="334010"/>
                    <a:pt x="3135630" y="242570"/>
                  </a:cubicBezTo>
                  <a:cubicBezTo>
                    <a:pt x="3135630" y="151130"/>
                    <a:pt x="3210560" y="76200"/>
                    <a:pt x="3302000" y="76200"/>
                  </a:cubicBezTo>
                  <a:cubicBezTo>
                    <a:pt x="3393440" y="76200"/>
                    <a:pt x="3468370" y="151130"/>
                    <a:pt x="3468370" y="242570"/>
                  </a:cubicBezTo>
                  <a:cubicBezTo>
                    <a:pt x="3469640" y="334010"/>
                    <a:pt x="3394710" y="408940"/>
                    <a:pt x="3302000" y="408940"/>
                  </a:cubicBezTo>
                  <a:close/>
                </a:path>
              </a:pathLst>
            </a:custGeom>
            <a:grpFill/>
          </p:spPr>
          <p:txBody>
            <a:bodyPr/>
            <a:lstStyle/>
            <a:p>
              <a:endParaRPr lang="zh-CN" altLang="en-US"/>
            </a:p>
          </p:txBody>
        </p:sp>
      </p:grpSp>
      <p:grpSp>
        <p:nvGrpSpPr>
          <p:cNvPr id="51" name="Group 51">
            <a:extLst>
              <a:ext uri="{FF2B5EF4-FFF2-40B4-BE49-F238E27FC236}">
                <a16:creationId xmlns:a16="http://schemas.microsoft.com/office/drawing/2014/main" id="{3758DDE7-84D5-110A-2DB5-806859EEAEBE}"/>
              </a:ext>
            </a:extLst>
          </p:cNvPr>
          <p:cNvGrpSpPr/>
          <p:nvPr/>
        </p:nvGrpSpPr>
        <p:grpSpPr>
          <a:xfrm rot="5400000">
            <a:off x="8741590" y="4987375"/>
            <a:ext cx="804821" cy="115304"/>
            <a:chOff x="0" y="0"/>
            <a:chExt cx="3545840" cy="508000"/>
          </a:xfrm>
          <a:solidFill>
            <a:srgbClr val="4B72AD">
              <a:alpha val="80000"/>
            </a:srgbClr>
          </a:solidFill>
        </p:grpSpPr>
        <p:sp>
          <p:nvSpPr>
            <p:cNvPr id="52" name="Freeform 52">
              <a:extLst>
                <a:ext uri="{FF2B5EF4-FFF2-40B4-BE49-F238E27FC236}">
                  <a16:creationId xmlns:a16="http://schemas.microsoft.com/office/drawing/2014/main" id="{E616D966-9BEA-FC5E-FD35-07FC638BE3EA}"/>
                </a:ext>
              </a:extLst>
            </p:cNvPr>
            <p:cNvSpPr/>
            <p:nvPr>
              <p:custDataLst>
                <p:tags r:id="rId22"/>
              </p:custDataLst>
            </p:nvPr>
          </p:nvSpPr>
          <p:spPr>
            <a:xfrm>
              <a:off x="3097530" y="49530"/>
              <a:ext cx="408940" cy="408940"/>
            </a:xfrm>
            <a:custGeom>
              <a:avLst/>
              <a:gdLst/>
              <a:ahLst/>
              <a:cxnLst/>
              <a:rect l="l" t="t" r="r" b="b"/>
              <a:pathLst>
                <a:path w="408940" h="408940">
                  <a:moveTo>
                    <a:pt x="204470" y="0"/>
                  </a:moveTo>
                  <a:cubicBezTo>
                    <a:pt x="91544" y="0"/>
                    <a:pt x="0" y="91544"/>
                    <a:pt x="0" y="204470"/>
                  </a:cubicBezTo>
                  <a:cubicBezTo>
                    <a:pt x="0" y="317396"/>
                    <a:pt x="91544" y="408940"/>
                    <a:pt x="204470" y="408940"/>
                  </a:cubicBezTo>
                  <a:cubicBezTo>
                    <a:pt x="317396" y="408940"/>
                    <a:pt x="408940" y="317396"/>
                    <a:pt x="408940" y="204470"/>
                  </a:cubicBezTo>
                  <a:cubicBezTo>
                    <a:pt x="408940" y="91544"/>
                    <a:pt x="317396" y="0"/>
                    <a:pt x="204470" y="0"/>
                  </a:cubicBezTo>
                  <a:close/>
                </a:path>
              </a:pathLst>
            </a:custGeom>
            <a:grpFill/>
          </p:spPr>
          <p:txBody>
            <a:bodyPr/>
            <a:lstStyle/>
            <a:p>
              <a:endParaRPr lang="zh-CN" altLang="en-US"/>
            </a:p>
          </p:txBody>
        </p:sp>
        <p:sp>
          <p:nvSpPr>
            <p:cNvPr id="53" name="Freeform 53">
              <a:extLst>
                <a:ext uri="{FF2B5EF4-FFF2-40B4-BE49-F238E27FC236}">
                  <a16:creationId xmlns:a16="http://schemas.microsoft.com/office/drawing/2014/main" id="{FDFA2A1F-1D85-F14C-062B-B98DCD7E885A}"/>
                </a:ext>
              </a:extLst>
            </p:cNvPr>
            <p:cNvSpPr/>
            <p:nvPr>
              <p:custDataLst>
                <p:tags r:id="rId23"/>
              </p:custDataLst>
            </p:nvPr>
          </p:nvSpPr>
          <p:spPr>
            <a:xfrm>
              <a:off x="0" y="11430"/>
              <a:ext cx="3545840" cy="485140"/>
            </a:xfrm>
            <a:custGeom>
              <a:avLst/>
              <a:gdLst/>
              <a:ahLst/>
              <a:cxnLst/>
              <a:rect l="l" t="t" r="r" b="b"/>
              <a:pathLst>
                <a:path w="3545840" h="485140">
                  <a:moveTo>
                    <a:pt x="3302000" y="0"/>
                  </a:moveTo>
                  <a:cubicBezTo>
                    <a:pt x="3181350" y="0"/>
                    <a:pt x="3081020" y="88900"/>
                    <a:pt x="3061970" y="204470"/>
                  </a:cubicBezTo>
                  <a:lnTo>
                    <a:pt x="0" y="204470"/>
                  </a:lnTo>
                  <a:lnTo>
                    <a:pt x="0" y="280670"/>
                  </a:lnTo>
                  <a:lnTo>
                    <a:pt x="3063240" y="280670"/>
                  </a:lnTo>
                  <a:cubicBezTo>
                    <a:pt x="3081020" y="396240"/>
                    <a:pt x="3182620" y="485140"/>
                    <a:pt x="3303270" y="485140"/>
                  </a:cubicBezTo>
                  <a:cubicBezTo>
                    <a:pt x="3437890" y="485140"/>
                    <a:pt x="3545840" y="375920"/>
                    <a:pt x="3545840" y="242570"/>
                  </a:cubicBezTo>
                  <a:cubicBezTo>
                    <a:pt x="3545840" y="107950"/>
                    <a:pt x="3436620" y="0"/>
                    <a:pt x="3302000" y="0"/>
                  </a:cubicBezTo>
                  <a:close/>
                  <a:moveTo>
                    <a:pt x="3302000" y="408940"/>
                  </a:moveTo>
                  <a:cubicBezTo>
                    <a:pt x="3210560" y="408940"/>
                    <a:pt x="3135630" y="334010"/>
                    <a:pt x="3135630" y="242570"/>
                  </a:cubicBezTo>
                  <a:cubicBezTo>
                    <a:pt x="3135630" y="151130"/>
                    <a:pt x="3210560" y="76200"/>
                    <a:pt x="3302000" y="76200"/>
                  </a:cubicBezTo>
                  <a:cubicBezTo>
                    <a:pt x="3393440" y="76200"/>
                    <a:pt x="3468370" y="151130"/>
                    <a:pt x="3468370" y="242570"/>
                  </a:cubicBezTo>
                  <a:cubicBezTo>
                    <a:pt x="3469640" y="334010"/>
                    <a:pt x="3394710" y="408940"/>
                    <a:pt x="3302000" y="408940"/>
                  </a:cubicBezTo>
                  <a:close/>
                </a:path>
              </a:pathLst>
            </a:custGeom>
            <a:grpFill/>
          </p:spPr>
          <p:txBody>
            <a:bodyPr/>
            <a:lstStyle/>
            <a:p>
              <a:endParaRPr lang="zh-CN" altLang="en-US"/>
            </a:p>
          </p:txBody>
        </p:sp>
      </p:grpSp>
      <p:grpSp>
        <p:nvGrpSpPr>
          <p:cNvPr id="7" name="组合 6">
            <a:extLst>
              <a:ext uri="{FF2B5EF4-FFF2-40B4-BE49-F238E27FC236}">
                <a16:creationId xmlns:a16="http://schemas.microsoft.com/office/drawing/2014/main" id="{3EDE4168-3BB7-799C-8632-88929019BFD4}"/>
              </a:ext>
            </a:extLst>
          </p:cNvPr>
          <p:cNvGrpSpPr/>
          <p:nvPr/>
        </p:nvGrpSpPr>
        <p:grpSpPr>
          <a:xfrm>
            <a:off x="7922895" y="2315845"/>
            <a:ext cx="2472690" cy="2472690"/>
            <a:chOff x="16629" y="4352"/>
            <a:chExt cx="3894" cy="3894"/>
          </a:xfrm>
        </p:grpSpPr>
        <p:sp>
          <p:nvSpPr>
            <p:cNvPr id="5" name="椭圆 4">
              <a:extLst>
                <a:ext uri="{FF2B5EF4-FFF2-40B4-BE49-F238E27FC236}">
                  <a16:creationId xmlns:a16="http://schemas.microsoft.com/office/drawing/2014/main" id="{2A5E5DB4-6FBF-6C35-8630-A64F81759FB3}"/>
                </a:ext>
              </a:extLst>
            </p:cNvPr>
            <p:cNvSpPr/>
            <p:nvPr/>
          </p:nvSpPr>
          <p:spPr>
            <a:xfrm>
              <a:off x="16629" y="4352"/>
              <a:ext cx="3895" cy="3895"/>
            </a:xfrm>
            <a:prstGeom prst="ellipse">
              <a:avLst/>
            </a:prstGeom>
            <a:solidFill>
              <a:srgbClr val="F7E8D3">
                <a:alpha val="8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1E167778-D070-C443-FBDC-4F449DC8A84E}"/>
                </a:ext>
              </a:extLst>
            </p:cNvPr>
            <p:cNvSpPr/>
            <p:nvPr>
              <p:custDataLst>
                <p:tags r:id="rId21"/>
              </p:custDataLst>
            </p:nvPr>
          </p:nvSpPr>
          <p:spPr>
            <a:xfrm>
              <a:off x="17048" y="4725"/>
              <a:ext cx="3058" cy="3150"/>
            </a:xfrm>
            <a:prstGeom prst="ellipse">
              <a:avLst/>
            </a:prstGeom>
            <a:gradFill>
              <a:gsLst>
                <a:gs pos="0">
                  <a:schemeClr val="bg1"/>
                </a:gs>
                <a:gs pos="100000">
                  <a:srgbClr val="5399D4"/>
                </a:gs>
              </a:gsLst>
              <a:lin ang="54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grpSp>
        <p:nvGrpSpPr>
          <p:cNvPr id="10" name="组合 9">
            <a:extLst>
              <a:ext uri="{FF2B5EF4-FFF2-40B4-BE49-F238E27FC236}">
                <a16:creationId xmlns:a16="http://schemas.microsoft.com/office/drawing/2014/main" id="{DED14906-8484-2067-E30B-ACE09CB81E9E}"/>
              </a:ext>
            </a:extLst>
          </p:cNvPr>
          <p:cNvGrpSpPr/>
          <p:nvPr/>
        </p:nvGrpSpPr>
        <p:grpSpPr>
          <a:xfrm>
            <a:off x="13453110" y="2336165"/>
            <a:ext cx="2472690" cy="2472690"/>
            <a:chOff x="16629" y="4352"/>
            <a:chExt cx="3894" cy="3894"/>
          </a:xfrm>
        </p:grpSpPr>
        <p:sp>
          <p:nvSpPr>
            <p:cNvPr id="11" name="椭圆 10">
              <a:extLst>
                <a:ext uri="{FF2B5EF4-FFF2-40B4-BE49-F238E27FC236}">
                  <a16:creationId xmlns:a16="http://schemas.microsoft.com/office/drawing/2014/main" id="{F057475B-950C-3D08-BC37-9A5F210AF30C}"/>
                </a:ext>
              </a:extLst>
            </p:cNvPr>
            <p:cNvSpPr/>
            <p:nvPr>
              <p:custDataLst>
                <p:tags r:id="rId19"/>
              </p:custDataLst>
            </p:nvPr>
          </p:nvSpPr>
          <p:spPr>
            <a:xfrm>
              <a:off x="16629" y="4352"/>
              <a:ext cx="3895" cy="3895"/>
            </a:xfrm>
            <a:prstGeom prst="ellipse">
              <a:avLst/>
            </a:prstGeom>
            <a:solidFill>
              <a:srgbClr val="F7E8D3">
                <a:alpha val="8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FEFF3929-1FEB-EC73-8ECC-B7AB1B2FFCA7}"/>
                </a:ext>
              </a:extLst>
            </p:cNvPr>
            <p:cNvSpPr/>
            <p:nvPr>
              <p:custDataLst>
                <p:tags r:id="rId20"/>
              </p:custDataLst>
            </p:nvPr>
          </p:nvSpPr>
          <p:spPr>
            <a:xfrm>
              <a:off x="17048" y="4725"/>
              <a:ext cx="3058" cy="3150"/>
            </a:xfrm>
            <a:prstGeom prst="ellipse">
              <a:avLst/>
            </a:prstGeom>
            <a:gradFill>
              <a:gsLst>
                <a:gs pos="0">
                  <a:schemeClr val="bg1"/>
                </a:gs>
                <a:gs pos="100000">
                  <a:srgbClr val="5399D4"/>
                </a:gs>
              </a:gsLst>
              <a:lin ang="54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grpSp>
        <p:nvGrpSpPr>
          <p:cNvPr id="13" name="组合 12">
            <a:extLst>
              <a:ext uri="{FF2B5EF4-FFF2-40B4-BE49-F238E27FC236}">
                <a16:creationId xmlns:a16="http://schemas.microsoft.com/office/drawing/2014/main" id="{37BB94D3-34D7-D89B-7503-358D1F782835}"/>
              </a:ext>
            </a:extLst>
          </p:cNvPr>
          <p:cNvGrpSpPr/>
          <p:nvPr/>
        </p:nvGrpSpPr>
        <p:grpSpPr>
          <a:xfrm>
            <a:off x="2392680" y="2326005"/>
            <a:ext cx="2472690" cy="2472690"/>
            <a:chOff x="16629" y="4352"/>
            <a:chExt cx="3894" cy="3894"/>
          </a:xfrm>
        </p:grpSpPr>
        <p:sp>
          <p:nvSpPr>
            <p:cNvPr id="42" name="椭圆 41">
              <a:extLst>
                <a:ext uri="{FF2B5EF4-FFF2-40B4-BE49-F238E27FC236}">
                  <a16:creationId xmlns:a16="http://schemas.microsoft.com/office/drawing/2014/main" id="{39ADF9B4-77AD-1BDF-4972-88D3F3F1F848}"/>
                </a:ext>
              </a:extLst>
            </p:cNvPr>
            <p:cNvSpPr/>
            <p:nvPr>
              <p:custDataLst>
                <p:tags r:id="rId17"/>
              </p:custDataLst>
            </p:nvPr>
          </p:nvSpPr>
          <p:spPr>
            <a:xfrm>
              <a:off x="16629" y="4352"/>
              <a:ext cx="3895" cy="3895"/>
            </a:xfrm>
            <a:prstGeom prst="ellipse">
              <a:avLst/>
            </a:prstGeom>
            <a:solidFill>
              <a:srgbClr val="F7E8D3">
                <a:alpha val="8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3" name="椭圆 42">
              <a:extLst>
                <a:ext uri="{FF2B5EF4-FFF2-40B4-BE49-F238E27FC236}">
                  <a16:creationId xmlns:a16="http://schemas.microsoft.com/office/drawing/2014/main" id="{120CDA01-9E92-EC4D-5610-2126DFE06566}"/>
                </a:ext>
              </a:extLst>
            </p:cNvPr>
            <p:cNvSpPr/>
            <p:nvPr>
              <p:custDataLst>
                <p:tags r:id="rId18"/>
              </p:custDataLst>
            </p:nvPr>
          </p:nvSpPr>
          <p:spPr>
            <a:xfrm>
              <a:off x="17048" y="4725"/>
              <a:ext cx="3058" cy="3150"/>
            </a:xfrm>
            <a:prstGeom prst="ellipse">
              <a:avLst/>
            </a:prstGeom>
            <a:gradFill>
              <a:gsLst>
                <a:gs pos="0">
                  <a:schemeClr val="bg1"/>
                </a:gs>
                <a:gs pos="100000">
                  <a:srgbClr val="5399D4"/>
                </a:gs>
              </a:gsLst>
              <a:lin ang="54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
        <p:nvSpPr>
          <p:cNvPr id="44" name="文本框 3">
            <a:extLst>
              <a:ext uri="{FF2B5EF4-FFF2-40B4-BE49-F238E27FC236}">
                <a16:creationId xmlns:a16="http://schemas.microsoft.com/office/drawing/2014/main" id="{BD7B0581-E505-C80F-B900-4225E21DD439}"/>
              </a:ext>
            </a:extLst>
          </p:cNvPr>
          <p:cNvSpPr txBox="1"/>
          <p:nvPr>
            <p:custDataLst>
              <p:tags r:id="rId14"/>
            </p:custDataLst>
          </p:nvPr>
        </p:nvSpPr>
        <p:spPr>
          <a:xfrm>
            <a:off x="2820035" y="2539365"/>
            <a:ext cx="1617345" cy="2010410"/>
          </a:xfrm>
          <a:prstGeom prst="rect">
            <a:avLst/>
          </a:prstGeom>
          <a:noFill/>
          <a:ln w="12700" cmpd="sng">
            <a:noFill/>
            <a:prstDash val="solid"/>
          </a:ln>
          <a:effectLst>
            <a:outerShdw dist="63500" dir="2700000" algn="tl" rotWithShape="0">
              <a:schemeClr val="bg1">
                <a:alpha val="100000"/>
              </a:schemeClr>
            </a:outerShdw>
          </a:effectLst>
        </p:spPr>
        <p:txBody>
          <a:bodyPr wrap="square" anchor="t" anchorCtr="0"/>
          <a:lstStyle/>
          <a:p>
            <a:pPr>
              <a:lnSpc>
                <a:spcPct val="130000"/>
              </a:lnSpc>
            </a:pPr>
            <a:r>
              <a:rPr lang="en-US" altLang="zh-CN" sz="8200" i="1" dirty="0">
                <a:ln w="19050">
                  <a:noFill/>
                </a:ln>
                <a:gradFill>
                  <a:gsLst>
                    <a:gs pos="39000">
                      <a:srgbClr val="5399D4"/>
                    </a:gs>
                    <a:gs pos="100000">
                      <a:schemeClr val="bg1"/>
                    </a:gs>
                  </a:gsLst>
                  <a:lin ang="5400000" scaled="0"/>
                </a:gradFill>
                <a:latin typeface="Bauhaus 93" panose="04030905020B02020C02" charset="0"/>
                <a:ea typeface="造字工房朗倩（非商用）常规体" charset="-122"/>
                <a:cs typeface="Bauhaus 93" panose="04030905020B02020C02" charset="0"/>
              </a:rPr>
              <a:t>01</a:t>
            </a:r>
          </a:p>
        </p:txBody>
      </p:sp>
      <p:sp>
        <p:nvSpPr>
          <p:cNvPr id="45" name="文本框 3">
            <a:extLst>
              <a:ext uri="{FF2B5EF4-FFF2-40B4-BE49-F238E27FC236}">
                <a16:creationId xmlns:a16="http://schemas.microsoft.com/office/drawing/2014/main" id="{731C2699-3C91-BFEB-F879-B805967047D4}"/>
              </a:ext>
            </a:extLst>
          </p:cNvPr>
          <p:cNvSpPr txBox="1"/>
          <p:nvPr>
            <p:custDataLst>
              <p:tags r:id="rId15"/>
            </p:custDataLst>
          </p:nvPr>
        </p:nvSpPr>
        <p:spPr>
          <a:xfrm>
            <a:off x="8350250" y="2542540"/>
            <a:ext cx="1617345" cy="2010410"/>
          </a:xfrm>
          <a:prstGeom prst="rect">
            <a:avLst/>
          </a:prstGeom>
          <a:noFill/>
          <a:ln w="12700" cmpd="sng">
            <a:noFill/>
            <a:prstDash val="solid"/>
          </a:ln>
          <a:effectLst>
            <a:outerShdw dist="63500" dir="2700000" algn="tl" rotWithShape="0">
              <a:schemeClr val="bg1">
                <a:alpha val="100000"/>
              </a:schemeClr>
            </a:outerShdw>
          </a:effectLst>
        </p:spPr>
        <p:txBody>
          <a:bodyPr wrap="square" anchor="t" anchorCtr="0"/>
          <a:lstStyle/>
          <a:p>
            <a:pPr>
              <a:lnSpc>
                <a:spcPct val="130000"/>
              </a:lnSpc>
            </a:pPr>
            <a:r>
              <a:rPr lang="en-US" altLang="zh-CN" sz="8200" i="1">
                <a:ln w="19050">
                  <a:noFill/>
                </a:ln>
                <a:gradFill>
                  <a:gsLst>
                    <a:gs pos="39000">
                      <a:srgbClr val="5399D4"/>
                    </a:gs>
                    <a:gs pos="100000">
                      <a:schemeClr val="bg1"/>
                    </a:gs>
                  </a:gsLst>
                  <a:lin ang="5400000" scaled="0"/>
                </a:gradFill>
                <a:latin typeface="Bauhaus 93" panose="04030905020B02020C02" charset="0"/>
                <a:ea typeface="造字工房朗倩（非商用）常规体" charset="-122"/>
                <a:cs typeface="Bauhaus 93" panose="04030905020B02020C02" charset="0"/>
              </a:rPr>
              <a:t>02</a:t>
            </a:r>
          </a:p>
        </p:txBody>
      </p:sp>
      <p:sp>
        <p:nvSpPr>
          <p:cNvPr id="46" name="文本框 3">
            <a:extLst>
              <a:ext uri="{FF2B5EF4-FFF2-40B4-BE49-F238E27FC236}">
                <a16:creationId xmlns:a16="http://schemas.microsoft.com/office/drawing/2014/main" id="{ABB843CB-3A79-7F47-CC68-1BA77A439ACE}"/>
              </a:ext>
            </a:extLst>
          </p:cNvPr>
          <p:cNvSpPr txBox="1"/>
          <p:nvPr>
            <p:custDataLst>
              <p:tags r:id="rId16"/>
            </p:custDataLst>
          </p:nvPr>
        </p:nvSpPr>
        <p:spPr>
          <a:xfrm>
            <a:off x="13883640" y="2537460"/>
            <a:ext cx="1617345" cy="2010410"/>
          </a:xfrm>
          <a:prstGeom prst="rect">
            <a:avLst/>
          </a:prstGeom>
          <a:noFill/>
          <a:ln w="12700" cmpd="sng">
            <a:noFill/>
            <a:prstDash val="solid"/>
          </a:ln>
          <a:effectLst>
            <a:outerShdw dist="63500" dir="2700000" algn="tl" rotWithShape="0">
              <a:schemeClr val="bg1">
                <a:alpha val="100000"/>
              </a:schemeClr>
            </a:outerShdw>
          </a:effectLst>
        </p:spPr>
        <p:txBody>
          <a:bodyPr wrap="square" anchor="t" anchorCtr="0"/>
          <a:lstStyle/>
          <a:p>
            <a:pPr>
              <a:lnSpc>
                <a:spcPct val="130000"/>
              </a:lnSpc>
            </a:pPr>
            <a:r>
              <a:rPr lang="en-US" altLang="zh-CN" sz="8200" i="1">
                <a:ln w="19050">
                  <a:noFill/>
                </a:ln>
                <a:gradFill>
                  <a:gsLst>
                    <a:gs pos="39000">
                      <a:srgbClr val="5399D4"/>
                    </a:gs>
                    <a:gs pos="100000">
                      <a:schemeClr val="bg1"/>
                    </a:gs>
                  </a:gsLst>
                  <a:lin ang="5400000" scaled="0"/>
                </a:gradFill>
                <a:latin typeface="Bauhaus 93" panose="04030905020B02020C02" charset="0"/>
                <a:ea typeface="造字工房朗倩（非商用）常规体" charset="-122"/>
                <a:cs typeface="Bauhaus 93" panose="04030905020B02020C02" charset="0"/>
              </a:rPr>
              <a:t>03</a:t>
            </a:r>
          </a:p>
        </p:txBody>
      </p:sp>
    </p:spTree>
    <p:custDataLst>
      <p:tags r:id="rId1"/>
    </p:custDataLst>
    <p:extLst>
      <p:ext uri="{BB962C8B-B14F-4D97-AF65-F5344CB8AC3E}">
        <p14:creationId xmlns:p14="http://schemas.microsoft.com/office/powerpoint/2010/main" val="2181223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矩形 2"/>
          <p:cNvSpPr/>
          <p:nvPr/>
        </p:nvSpPr>
        <p:spPr>
          <a:xfrm>
            <a:off x="0" y="1758262"/>
            <a:ext cx="18288000" cy="2855120"/>
          </a:xfrm>
          <a:prstGeom prst="rect">
            <a:avLst/>
          </a:prstGeom>
          <a:gradFill>
            <a:gsLst>
              <a:gs pos="0">
                <a:schemeClr val="bg1"/>
              </a:gs>
              <a:gs pos="50000">
                <a:srgbClr val="5399D4"/>
              </a:gs>
              <a:gs pos="100000">
                <a:srgbClr val="2E3C63"/>
              </a:gs>
            </a:gsLst>
          </a:gradFill>
        </p:spPr>
        <p:style>
          <a:lnRef idx="0">
            <a:srgbClr val="FFFFFF"/>
          </a:lnRef>
          <a:fillRef idx="2">
            <a:schemeClr val="accent1"/>
          </a:fillRef>
          <a:effectRef idx="1">
            <a:schemeClr val="accent1"/>
          </a:effectRef>
          <a:fontRef idx="minor">
            <a:schemeClr val="lt1"/>
          </a:fontRef>
        </p:style>
        <p:txBody>
          <a:bodyPr rtlCol="0" anchor="ctr"/>
          <a:lstStyle/>
          <a:p>
            <a:pPr algn="ctr" fontAlgn="base"/>
            <a:endParaRPr lang="zh-CN" altLang="en-US" sz="100" strike="noStrike" noProof="1"/>
          </a:p>
        </p:txBody>
      </p:sp>
      <p:sp>
        <p:nvSpPr>
          <p:cNvPr id="2051" name="标题 1"/>
          <p:cNvSpPr>
            <a:spLocks noGrp="1"/>
          </p:cNvSpPr>
          <p:nvPr>
            <p:ph type="ctrTitle"/>
            <p:custDataLst>
              <p:tags r:id="rId2"/>
            </p:custDataLst>
          </p:nvPr>
        </p:nvSpPr>
        <p:spPr>
          <a:xfrm>
            <a:off x="1797685" y="2035175"/>
            <a:ext cx="14699615" cy="2304415"/>
          </a:xfrm>
        </p:spPr>
        <p:txBody>
          <a:bodyPr vert="horz" lIns="135000" tIns="70200" rIns="135000" bIns="70200" anchor="b" anchorCtr="0"/>
          <a:lstStyle/>
          <a:p>
            <a:pPr defTabSz="914400">
              <a:buClrTx/>
              <a:buSzTx/>
              <a:buFontTx/>
              <a:buNone/>
            </a:pPr>
            <a:r>
              <a:rPr lang="zh-CN" altLang="zh-CN" sz="8100" b="0" kern="1200" normalizeH="0" baseline="0">
                <a:solidFill>
                  <a:schemeClr val="bg1"/>
                </a:solidFill>
                <a:latin typeface="造字工房朗倩（非商用）常规体" charset="-122"/>
                <a:ea typeface="造字工房朗倩（非商用）常规体" charset="-122"/>
                <a:cs typeface="+mj-cs"/>
              </a:rPr>
              <a:t>感谢观看</a:t>
            </a:r>
            <a:br>
              <a:rPr lang="zh-CN" altLang="zh-CN" sz="8100" b="0" kern="1200" normalizeH="0" baseline="0">
                <a:solidFill>
                  <a:schemeClr val="bg1"/>
                </a:solidFill>
                <a:latin typeface="+mj-lt"/>
                <a:ea typeface="+mj-ea"/>
                <a:cs typeface="+mj-cs"/>
              </a:rPr>
            </a:br>
            <a:r>
              <a:rPr lang="zh-CN" altLang="zh-CN" sz="4800" b="0" kern="1200" normalizeH="0" baseline="0">
                <a:ln>
                  <a:solidFill>
                    <a:schemeClr val="bg1"/>
                  </a:solidFill>
                </a:ln>
                <a:noFill/>
                <a:latin typeface="Bauhaus 93" panose="04030905020B02020C02" charset="0"/>
                <a:ea typeface="+mj-ea"/>
                <a:cs typeface="Bauhaus 93" panose="04030905020B02020C02" charset="0"/>
              </a:rPr>
              <a:t>Thank you for watching</a:t>
            </a:r>
          </a:p>
        </p:txBody>
      </p:sp>
      <p:pic>
        <p:nvPicPr>
          <p:cNvPr id="2053" name="图片 5" descr="剪影居中蓝 低版本"/>
          <p:cNvPicPr>
            <a:picLocks noChangeAspect="1"/>
          </p:cNvPicPr>
          <p:nvPr/>
        </p:nvPicPr>
        <p:blipFill>
          <a:blip r:embed="rId4"/>
          <a:stretch>
            <a:fillRect/>
          </a:stretch>
        </p:blipFill>
        <p:spPr>
          <a:xfrm>
            <a:off x="0" y="6846994"/>
            <a:ext cx="18288000" cy="5664993"/>
          </a:xfrm>
          <a:prstGeom prst="rect">
            <a:avLst/>
          </a:prstGeom>
          <a:noFill/>
          <a:ln w="9525">
            <a:noFill/>
          </a:ln>
        </p:spPr>
      </p:pic>
      <p:pic>
        <p:nvPicPr>
          <p:cNvPr id="2054" name="图片 1" descr="国科大标准Logo横式一（蓝色）"/>
          <p:cNvPicPr>
            <a:picLocks noChangeAspect="1"/>
          </p:cNvPicPr>
          <p:nvPr/>
        </p:nvPicPr>
        <p:blipFill>
          <a:blip r:embed="rId5"/>
          <a:stretch>
            <a:fillRect/>
          </a:stretch>
        </p:blipFill>
        <p:spPr>
          <a:xfrm>
            <a:off x="450057" y="408094"/>
            <a:ext cx="4488656" cy="940593"/>
          </a:xfrm>
          <a:prstGeom prst="rect">
            <a:avLst/>
          </a:prstGeom>
          <a:noFill/>
          <a:ln w="9525">
            <a:noFill/>
          </a:ln>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矩形 4"/>
          <p:cNvSpPr/>
          <p:nvPr>
            <p:custDataLst>
              <p:tags r:id="rId2"/>
            </p:custDataLst>
          </p:nvPr>
        </p:nvSpPr>
        <p:spPr>
          <a:xfrm>
            <a:off x="0" y="2991750"/>
            <a:ext cx="18288000" cy="2855120"/>
          </a:xfrm>
          <a:prstGeom prst="rect">
            <a:avLst/>
          </a:prstGeom>
          <a:gradFill>
            <a:gsLst>
              <a:gs pos="0">
                <a:schemeClr val="bg1"/>
              </a:gs>
              <a:gs pos="90000">
                <a:srgbClr val="5399D4"/>
              </a:gs>
            </a:gsLst>
          </a:gradFill>
        </p:spPr>
        <p:style>
          <a:lnRef idx="0">
            <a:srgbClr val="FFFFFF"/>
          </a:lnRef>
          <a:fillRef idx="2">
            <a:schemeClr val="accent1"/>
          </a:fillRef>
          <a:effectRef idx="1">
            <a:schemeClr val="accent1"/>
          </a:effectRef>
          <a:fontRef idx="minor">
            <a:schemeClr val="lt1"/>
          </a:fontRef>
        </p:style>
        <p:txBody>
          <a:bodyPr rtlCol="0" anchor="ctr"/>
          <a:lstStyle/>
          <a:p>
            <a:pPr algn="ctr" fontAlgn="base"/>
            <a:endParaRPr lang="zh-CN" altLang="en-US" sz="100" strike="noStrike" noProof="1"/>
          </a:p>
        </p:txBody>
      </p:sp>
      <p:sp>
        <p:nvSpPr>
          <p:cNvPr id="2051" name="标题 1"/>
          <p:cNvSpPr>
            <a:spLocks noGrp="1"/>
          </p:cNvSpPr>
          <p:nvPr>
            <p:ph type="ctrTitle"/>
            <p:custDataLst>
              <p:tags r:id="rId3"/>
            </p:custDataLst>
          </p:nvPr>
        </p:nvSpPr>
        <p:spPr>
          <a:xfrm>
            <a:off x="7940993" y="2911740"/>
            <a:ext cx="8556308" cy="3133725"/>
          </a:xfrm>
        </p:spPr>
        <p:txBody>
          <a:bodyPr vert="horz" lIns="135000" tIns="70200" rIns="135000" bIns="70200" anchor="b" anchorCtr="0">
            <a:normAutofit/>
          </a:bodyPr>
          <a:lstStyle/>
          <a:p>
            <a:pPr algn="l" defTabSz="914400">
              <a:buClrTx/>
              <a:buSzTx/>
              <a:buFontTx/>
              <a:buNone/>
            </a:pPr>
            <a:r>
              <a:rPr lang="zh-CN" altLang="en-US" sz="6600" b="0">
                <a:solidFill>
                  <a:schemeClr val="bg1"/>
                </a:solidFill>
              </a:rPr>
              <a:t>背景介绍</a:t>
            </a:r>
            <a:br>
              <a:rPr lang="zh-CN" altLang="zh-CN" sz="6600" b="0" kern="1200" normalizeH="0" baseline="0">
                <a:solidFill>
                  <a:schemeClr val="bg1"/>
                </a:solidFill>
                <a:latin typeface="+mj-lt"/>
                <a:ea typeface="+mj-ea"/>
                <a:cs typeface="+mj-cs"/>
              </a:rPr>
            </a:br>
            <a:endParaRPr lang="zh-CN" altLang="zh-CN" sz="6600" b="0" kern="1200" normalizeH="0" baseline="0">
              <a:solidFill>
                <a:schemeClr val="bg1"/>
              </a:solidFill>
              <a:latin typeface="+mj-lt"/>
              <a:ea typeface="+mj-ea"/>
              <a:cs typeface="+mj-cs"/>
            </a:endParaRPr>
          </a:p>
        </p:txBody>
      </p:sp>
      <p:pic>
        <p:nvPicPr>
          <p:cNvPr id="2053" name="图片 5" descr="剪影居中蓝 低版本"/>
          <p:cNvPicPr>
            <a:picLocks noChangeAspect="1"/>
          </p:cNvPicPr>
          <p:nvPr/>
        </p:nvPicPr>
        <p:blipFill>
          <a:blip r:embed="rId6"/>
          <a:stretch>
            <a:fillRect/>
          </a:stretch>
        </p:blipFill>
        <p:spPr>
          <a:xfrm>
            <a:off x="0" y="6846994"/>
            <a:ext cx="18288000" cy="5664993"/>
          </a:xfrm>
          <a:prstGeom prst="rect">
            <a:avLst/>
          </a:prstGeom>
          <a:noFill/>
          <a:ln w="9525">
            <a:noFill/>
          </a:ln>
        </p:spPr>
      </p:pic>
      <p:pic>
        <p:nvPicPr>
          <p:cNvPr id="2054" name="图片 1" descr="国科大标准Logo横式一（蓝色）"/>
          <p:cNvPicPr>
            <a:picLocks noChangeAspect="1"/>
          </p:cNvPicPr>
          <p:nvPr/>
        </p:nvPicPr>
        <p:blipFill>
          <a:blip r:embed="rId7"/>
          <a:stretch>
            <a:fillRect/>
          </a:stretch>
        </p:blipFill>
        <p:spPr>
          <a:xfrm>
            <a:off x="450057" y="408094"/>
            <a:ext cx="4488656" cy="940593"/>
          </a:xfrm>
          <a:prstGeom prst="rect">
            <a:avLst/>
          </a:prstGeom>
          <a:noFill/>
          <a:ln w="9525">
            <a:noFill/>
          </a:ln>
        </p:spPr>
      </p:pic>
      <p:grpSp>
        <p:nvGrpSpPr>
          <p:cNvPr id="7" name="组合 6"/>
          <p:cNvGrpSpPr/>
          <p:nvPr/>
        </p:nvGrpSpPr>
        <p:grpSpPr>
          <a:xfrm>
            <a:off x="1952625" y="2038297"/>
            <a:ext cx="4809173" cy="4809173"/>
            <a:chOff x="2506" y="2139"/>
            <a:chExt cx="5049" cy="5049"/>
          </a:xfrm>
        </p:grpSpPr>
        <p:sp>
          <p:nvSpPr>
            <p:cNvPr id="4" name="椭圆 3"/>
            <p:cNvSpPr/>
            <p:nvPr/>
          </p:nvSpPr>
          <p:spPr>
            <a:xfrm>
              <a:off x="2506" y="2139"/>
              <a:ext cx="5049" cy="5049"/>
            </a:xfrm>
            <a:prstGeom prst="ellipse">
              <a:avLst/>
            </a:prstGeom>
            <a:gradFill>
              <a:gsLst>
                <a:gs pos="6000">
                  <a:schemeClr val="bg1"/>
                </a:gs>
                <a:gs pos="40000">
                  <a:srgbClr val="5399D4"/>
                </a:gs>
                <a:gs pos="100000">
                  <a:srgbClr val="2E3C63"/>
                </a:gs>
              </a:gsLst>
              <a:lin ang="2700000" scaled="0"/>
            </a:gradFill>
            <a:ln>
              <a:noFill/>
            </a:ln>
            <a:effectLst>
              <a:outerShdw blurRad="203200" dist="127000" dir="2700000" algn="tl" rotWithShape="0">
                <a:srgbClr val="5399D4">
                  <a:alpha val="40000"/>
                </a:srgb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00"/>
            </a:p>
          </p:txBody>
        </p:sp>
        <p:sp>
          <p:nvSpPr>
            <p:cNvPr id="3078" name="文本框 3"/>
            <p:cNvSpPr txBox="1"/>
            <p:nvPr>
              <p:custDataLst>
                <p:tags r:id="rId4"/>
              </p:custDataLst>
            </p:nvPr>
          </p:nvSpPr>
          <p:spPr>
            <a:xfrm>
              <a:off x="3303" y="2394"/>
              <a:ext cx="3456" cy="3065"/>
            </a:xfrm>
            <a:prstGeom prst="rect">
              <a:avLst/>
            </a:prstGeom>
            <a:noFill/>
            <a:ln w="12700" cmpd="sng">
              <a:noFill/>
              <a:prstDash val="solid"/>
            </a:ln>
            <a:effectLst>
              <a:outerShdw dist="76200" dir="2700000" algn="tl" rotWithShape="0">
                <a:schemeClr val="bg1">
                  <a:alpha val="100000"/>
                </a:schemeClr>
              </a:outerShdw>
            </a:effectLst>
          </p:spPr>
          <p:txBody>
            <a:bodyPr wrap="square" anchor="t" anchorCtr="0"/>
            <a:lstStyle/>
            <a:p>
              <a:pPr>
                <a:lnSpc>
                  <a:spcPct val="130000"/>
                </a:lnSpc>
              </a:pPr>
              <a:r>
                <a:rPr lang="en-US" altLang="zh-CN" sz="18000" i="1">
                  <a:ln w="19050">
                    <a:noFill/>
                  </a:ln>
                  <a:gradFill>
                    <a:gsLst>
                      <a:gs pos="100000">
                        <a:srgbClr val="5399D4"/>
                      </a:gs>
                      <a:gs pos="40000">
                        <a:schemeClr val="bg1"/>
                      </a:gs>
                    </a:gsLst>
                    <a:lin ang="5400000" scaled="0"/>
                  </a:gradFill>
                  <a:latin typeface="Bauhaus 93" panose="04030905020B02020C02" charset="0"/>
                  <a:ea typeface="造字工房朗倩（非商用）常规体" charset="-122"/>
                  <a:cs typeface="Bauhaus 93" panose="04030905020B02020C02" charset="0"/>
                </a:rPr>
                <a:t>01</a:t>
              </a:r>
            </a:p>
          </p:txBody>
        </p:sp>
      </p:gr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2"/>
            </p:custDataLst>
          </p:nvPr>
        </p:nvSpPr>
        <p:spPr>
          <a:xfrm>
            <a:off x="1214438" y="1633485"/>
            <a:ext cx="8804910" cy="429578"/>
          </a:xfrm>
          <a:prstGeom prst="rect">
            <a:avLst/>
          </a:prstGeom>
          <a:gradFill>
            <a:gsLst>
              <a:gs pos="26000">
                <a:srgbClr val="F7E8D3"/>
              </a:gs>
              <a:gs pos="100000">
                <a:schemeClr val="bg1"/>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00"/>
          </a:p>
        </p:txBody>
      </p:sp>
      <p:pic>
        <p:nvPicPr>
          <p:cNvPr id="3074" name="图片 2" descr="剪影蓝 低版本"/>
          <p:cNvPicPr>
            <a:picLocks noChangeAspect="1"/>
          </p:cNvPicPr>
          <p:nvPr/>
        </p:nvPicPr>
        <p:blipFill>
          <a:blip r:embed="rId9"/>
          <a:srcRect l="-8"/>
          <a:stretch>
            <a:fillRect/>
          </a:stretch>
        </p:blipFill>
        <p:spPr>
          <a:xfrm>
            <a:off x="0" y="8068575"/>
            <a:ext cx="18288000" cy="3657600"/>
          </a:xfrm>
          <a:prstGeom prst="rect">
            <a:avLst/>
          </a:prstGeom>
          <a:noFill/>
          <a:ln w="9525">
            <a:noFill/>
          </a:ln>
        </p:spPr>
      </p:pic>
      <p:sp>
        <p:nvSpPr>
          <p:cNvPr id="3" name="矩形 2"/>
          <p:cNvSpPr/>
          <p:nvPr>
            <p:custDataLst>
              <p:tags r:id="rId3"/>
            </p:custDataLst>
          </p:nvPr>
        </p:nvSpPr>
        <p:spPr>
          <a:xfrm>
            <a:off x="0" y="900"/>
            <a:ext cx="18288000" cy="1260158"/>
          </a:xfrm>
          <a:prstGeom prst="rect">
            <a:avLst/>
          </a:prstGeom>
          <a:gradFill>
            <a:gsLst>
              <a:gs pos="0">
                <a:schemeClr val="bg1"/>
              </a:gs>
              <a:gs pos="50000">
                <a:srgbClr val="5399D4"/>
              </a:gs>
              <a:gs pos="100000">
                <a:srgbClr val="2E3C63"/>
              </a:gs>
            </a:gsLst>
          </a:gradFill>
          <a:effectLst/>
        </p:spPr>
        <p:style>
          <a:lnRef idx="0">
            <a:srgbClr val="FFFFFF"/>
          </a:lnRef>
          <a:fillRef idx="2">
            <a:schemeClr val="accent1"/>
          </a:fillRef>
          <a:effectRef idx="1">
            <a:schemeClr val="accent1"/>
          </a:effectRef>
          <a:fontRef idx="minor">
            <a:schemeClr val="lt1"/>
          </a:fontRef>
        </p:style>
        <p:txBody>
          <a:bodyPr rtlCol="0" anchor="ctr"/>
          <a:lstStyle/>
          <a:p>
            <a:pPr algn="ctr" fontAlgn="base"/>
            <a:endParaRPr lang="zh-CN" altLang="en-US" sz="100" strike="noStrike" noProof="1"/>
          </a:p>
        </p:txBody>
      </p:sp>
      <p:pic>
        <p:nvPicPr>
          <p:cNvPr id="2" name="图片 1" descr="国科大标准Logo横式一（白色）"/>
          <p:cNvPicPr>
            <a:picLocks noChangeAspect="1"/>
          </p:cNvPicPr>
          <p:nvPr/>
        </p:nvPicPr>
        <p:blipFill>
          <a:blip r:embed="rId10"/>
          <a:stretch>
            <a:fillRect/>
          </a:stretch>
        </p:blipFill>
        <p:spPr>
          <a:xfrm>
            <a:off x="14723745" y="281887"/>
            <a:ext cx="3251835" cy="685800"/>
          </a:xfrm>
          <a:prstGeom prst="rect">
            <a:avLst/>
          </a:prstGeom>
        </p:spPr>
      </p:pic>
      <p:sp>
        <p:nvSpPr>
          <p:cNvPr id="9" name="文本框 8"/>
          <p:cNvSpPr txBox="1"/>
          <p:nvPr>
            <p:custDataLst>
              <p:tags r:id="rId4"/>
            </p:custDataLst>
          </p:nvPr>
        </p:nvSpPr>
        <p:spPr>
          <a:xfrm>
            <a:off x="1216660" y="1398905"/>
            <a:ext cx="8802370" cy="670560"/>
          </a:xfrm>
          <a:prstGeom prst="rect">
            <a:avLst/>
          </a:prstGeom>
          <a:noFill/>
        </p:spPr>
        <p:txBody>
          <a:bodyPr wrap="square" rtlCol="0">
            <a:noAutofit/>
          </a:bodyPr>
          <a:lstStyle/>
          <a:p>
            <a:r>
              <a:rPr lang="zh-CN" altLang="en-US" sz="3300" dirty="0">
                <a:solidFill>
                  <a:srgbClr val="2E3C63"/>
                </a:solidFill>
              </a:rPr>
              <a:t>实验中的</a:t>
            </a:r>
            <a:r>
              <a:rPr lang="en-US" altLang="zh-CN" sz="3300" dirty="0">
                <a:solidFill>
                  <a:srgbClr val="2E3C63"/>
                </a:solidFill>
              </a:rPr>
              <a:t>KN</a:t>
            </a:r>
            <a:r>
              <a:rPr lang="zh-CN" altLang="en-US" sz="3300" dirty="0">
                <a:solidFill>
                  <a:srgbClr val="2E3C63"/>
                </a:solidFill>
              </a:rPr>
              <a:t>散射</a:t>
            </a:r>
          </a:p>
        </p:txBody>
      </p:sp>
      <p:sp>
        <p:nvSpPr>
          <p:cNvPr id="3078" name="文本框 3"/>
          <p:cNvSpPr txBox="1"/>
          <p:nvPr>
            <p:custDataLst>
              <p:tags r:id="rId5"/>
            </p:custDataLst>
          </p:nvPr>
        </p:nvSpPr>
        <p:spPr>
          <a:xfrm>
            <a:off x="67945" y="-70855"/>
            <a:ext cx="1276350" cy="1379220"/>
          </a:xfrm>
          <a:prstGeom prst="rect">
            <a:avLst/>
          </a:prstGeom>
          <a:noFill/>
          <a:ln w="12700" cmpd="sng">
            <a:noFill/>
            <a:prstDash val="solid"/>
          </a:ln>
          <a:effectLst>
            <a:outerShdw dist="63500" dir="2700000" algn="tl" rotWithShape="0">
              <a:schemeClr val="bg1">
                <a:alpha val="100000"/>
              </a:schemeClr>
            </a:outerShdw>
          </a:effectLst>
        </p:spPr>
        <p:txBody>
          <a:bodyPr wrap="square" anchor="t" anchorCtr="0"/>
          <a:lstStyle/>
          <a:p>
            <a:pPr>
              <a:lnSpc>
                <a:spcPct val="130000"/>
              </a:lnSpc>
            </a:pPr>
            <a:r>
              <a:rPr lang="en-US" altLang="zh-CN" sz="6000" i="1">
                <a:ln w="19050">
                  <a:noFill/>
                </a:ln>
                <a:gradFill>
                  <a:gsLst>
                    <a:gs pos="39000">
                      <a:srgbClr val="5399D4"/>
                    </a:gs>
                    <a:gs pos="100000">
                      <a:schemeClr val="bg1"/>
                    </a:gs>
                  </a:gsLst>
                  <a:lin ang="5400000" scaled="0"/>
                </a:gradFill>
                <a:latin typeface="Bauhaus 93" panose="04030905020B02020C02" charset="0"/>
                <a:ea typeface="造字工房朗倩（非商用）常规体" charset="-122"/>
                <a:cs typeface="Bauhaus 93" panose="04030905020B02020C02" charset="0"/>
              </a:rPr>
              <a:t>01</a:t>
            </a:r>
          </a:p>
        </p:txBody>
      </p:sp>
      <p:sp>
        <p:nvSpPr>
          <p:cNvPr id="4" name="文本框 3"/>
          <p:cNvSpPr txBox="1"/>
          <p:nvPr>
            <p:custDataLst>
              <p:tags r:id="rId6"/>
            </p:custDataLst>
          </p:nvPr>
        </p:nvSpPr>
        <p:spPr>
          <a:xfrm>
            <a:off x="1216343" y="258075"/>
            <a:ext cx="12663488" cy="806768"/>
          </a:xfrm>
          <a:prstGeom prst="rect">
            <a:avLst/>
          </a:prstGeom>
          <a:noFill/>
        </p:spPr>
        <p:txBody>
          <a:bodyPr wrap="square" rtlCol="0">
            <a:noAutofit/>
          </a:bodyPr>
          <a:lstStyle/>
          <a:p>
            <a:r>
              <a:rPr lang="en-US" altLang="zh-CN" sz="4200" b="1" dirty="0">
                <a:solidFill>
                  <a:srgbClr val="2E3C63"/>
                </a:solidFill>
              </a:rPr>
              <a:t>KN</a:t>
            </a:r>
            <a:r>
              <a:rPr lang="zh-CN" altLang="en-US" sz="4200" b="1" dirty="0">
                <a:solidFill>
                  <a:srgbClr val="2E3C63"/>
                </a:solidFill>
              </a:rPr>
              <a:t>散射</a:t>
            </a:r>
            <a:endParaRPr lang="zh-CN" altLang="en-US" sz="4200" dirty="0">
              <a:solidFill>
                <a:srgbClr val="2E3C63"/>
              </a:solidFill>
            </a:endParaRPr>
          </a:p>
          <a:p>
            <a:endParaRPr lang="zh-CN" altLang="en-US" sz="4200" dirty="0">
              <a:solidFill>
                <a:srgbClr val="2E3C63"/>
              </a:solidFill>
            </a:endParaRPr>
          </a:p>
        </p:txBody>
      </p:sp>
      <p:grpSp>
        <p:nvGrpSpPr>
          <p:cNvPr id="28" name="组合 27">
            <a:extLst>
              <a:ext uri="{FF2B5EF4-FFF2-40B4-BE49-F238E27FC236}">
                <a16:creationId xmlns:a16="http://schemas.microsoft.com/office/drawing/2014/main" id="{BD47F4C6-F6F3-F4F9-60D6-EA40E9F18E21}"/>
              </a:ext>
            </a:extLst>
          </p:cNvPr>
          <p:cNvGrpSpPr/>
          <p:nvPr/>
        </p:nvGrpSpPr>
        <p:grpSpPr>
          <a:xfrm>
            <a:off x="4620986" y="2397328"/>
            <a:ext cx="3808640" cy="5118079"/>
            <a:chOff x="4620986" y="2397328"/>
            <a:chExt cx="3808640" cy="5118079"/>
          </a:xfrm>
        </p:grpSpPr>
        <mc:AlternateContent xmlns:mc="http://schemas.openxmlformats.org/markup-compatibility/2006" xmlns:a14="http://schemas.microsoft.com/office/drawing/2010/main">
          <mc:Choice Requires="a14">
            <p:sp>
              <p:nvSpPr>
                <p:cNvPr id="7" name="圆角矩形 6">
                  <a:extLst>
                    <a:ext uri="{FF2B5EF4-FFF2-40B4-BE49-F238E27FC236}">
                      <a16:creationId xmlns:a16="http://schemas.microsoft.com/office/drawing/2014/main" id="{64A65958-2C67-A390-FA30-61EFCAF15647}"/>
                    </a:ext>
                  </a:extLst>
                </p:cNvPr>
                <p:cNvSpPr/>
                <p:nvPr/>
              </p:nvSpPr>
              <p:spPr>
                <a:xfrm>
                  <a:off x="5886614" y="2397328"/>
                  <a:ext cx="2543011" cy="172386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altLang="zh-CN" b="1" i="1">
                                <a:solidFill>
                                  <a:srgbClr val="2E3C63"/>
                                </a:solidFill>
                                <a:latin typeface="Cambria Math" panose="02040503050406030204" pitchFamily="18" charset="0"/>
                              </a:rPr>
                            </m:ctrlPr>
                          </m:accPr>
                          <m:e>
                            <m:r>
                              <a:rPr lang="en-US" altLang="zh-CN" b="1" i="1">
                                <a:solidFill>
                                  <a:srgbClr val="2E3C63"/>
                                </a:solidFill>
                                <a:latin typeface="Cambria Math" panose="02040503050406030204" pitchFamily="18" charset="0"/>
                              </a:rPr>
                              <m:t>𝑲</m:t>
                            </m:r>
                          </m:e>
                        </m:acc>
                        <m:r>
                          <a:rPr lang="en-US" altLang="zh-CN" b="1" i="1">
                            <a:solidFill>
                              <a:srgbClr val="2E3C63"/>
                            </a:solidFill>
                            <a:latin typeface="Cambria Math" panose="02040503050406030204" pitchFamily="18" charset="0"/>
                          </a:rPr>
                          <m:t>𝑵</m:t>
                        </m:r>
                      </m:oMath>
                    </m:oMathPara>
                  </a14:m>
                  <a:endParaRPr kumimoji="1" lang="zh-CN" altLang="en-US" dirty="0"/>
                </a:p>
              </p:txBody>
            </p:sp>
          </mc:Choice>
          <mc:Fallback xmlns="">
            <p:sp>
              <p:nvSpPr>
                <p:cNvPr id="7" name="圆角矩形 6">
                  <a:extLst>
                    <a:ext uri="{FF2B5EF4-FFF2-40B4-BE49-F238E27FC236}">
                      <a16:creationId xmlns:a16="http://schemas.microsoft.com/office/drawing/2014/main" id="{64A65958-2C67-A390-FA30-61EFCAF15647}"/>
                    </a:ext>
                  </a:extLst>
                </p:cNvPr>
                <p:cNvSpPr>
                  <a:spLocks noRot="1" noChangeAspect="1" noMove="1" noResize="1" noEditPoints="1" noAdjustHandles="1" noChangeArrowheads="1" noChangeShapeType="1" noTextEdit="1"/>
                </p:cNvSpPr>
                <p:nvPr/>
              </p:nvSpPr>
              <p:spPr>
                <a:xfrm>
                  <a:off x="5886614" y="2397328"/>
                  <a:ext cx="2543011" cy="1723869"/>
                </a:xfrm>
                <a:prstGeom prst="round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圆角矩形 10">
                  <a:extLst>
                    <a:ext uri="{FF2B5EF4-FFF2-40B4-BE49-F238E27FC236}">
                      <a16:creationId xmlns:a16="http://schemas.microsoft.com/office/drawing/2014/main" id="{6304D5DE-C8F0-2B71-FC98-F3FFB88CD452}"/>
                    </a:ext>
                  </a:extLst>
                </p:cNvPr>
                <p:cNvSpPr/>
                <p:nvPr/>
              </p:nvSpPr>
              <p:spPr>
                <a:xfrm>
                  <a:off x="5886615" y="5791538"/>
                  <a:ext cx="2543011" cy="172386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CN" b="1" i="1">
                                <a:solidFill>
                                  <a:srgbClr val="2E3C63"/>
                                </a:solidFill>
                                <a:latin typeface="Cambria Math" panose="02040503050406030204" pitchFamily="18" charset="0"/>
                              </a:rPr>
                            </m:ctrlPr>
                          </m:sSupPr>
                          <m:e>
                            <m:r>
                              <a:rPr lang="en-US" altLang="zh-CN" b="1" i="1">
                                <a:solidFill>
                                  <a:srgbClr val="2E3C63"/>
                                </a:solidFill>
                                <a:latin typeface="Cambria Math" panose="02040503050406030204" pitchFamily="18" charset="0"/>
                              </a:rPr>
                              <m:t>𝑲</m:t>
                            </m:r>
                          </m:e>
                          <m:sup>
                            <m:r>
                              <a:rPr lang="en-US" altLang="zh-CN" b="1" i="1">
                                <a:solidFill>
                                  <a:srgbClr val="2E3C63"/>
                                </a:solidFill>
                                <a:latin typeface="Cambria Math" panose="02040503050406030204" pitchFamily="18" charset="0"/>
                              </a:rPr>
                              <m:t>+</m:t>
                            </m:r>
                          </m:sup>
                        </m:sSup>
                        <m:r>
                          <a:rPr lang="en-US" altLang="zh-CN" b="1" i="1">
                            <a:solidFill>
                              <a:srgbClr val="2E3C63"/>
                            </a:solidFill>
                            <a:latin typeface="Cambria Math" panose="02040503050406030204" pitchFamily="18" charset="0"/>
                          </a:rPr>
                          <m:t>𝑵</m:t>
                        </m:r>
                      </m:oMath>
                    </m:oMathPara>
                  </a14:m>
                  <a:endParaRPr kumimoji="1" lang="zh-CN" altLang="en-US" dirty="0"/>
                </a:p>
              </p:txBody>
            </p:sp>
          </mc:Choice>
          <mc:Fallback xmlns="">
            <p:sp>
              <p:nvSpPr>
                <p:cNvPr id="11" name="圆角矩形 10">
                  <a:extLst>
                    <a:ext uri="{FF2B5EF4-FFF2-40B4-BE49-F238E27FC236}">
                      <a16:creationId xmlns:a16="http://schemas.microsoft.com/office/drawing/2014/main" id="{6304D5DE-C8F0-2B71-FC98-F3FFB88CD452}"/>
                    </a:ext>
                  </a:extLst>
                </p:cNvPr>
                <p:cNvSpPr>
                  <a:spLocks noRot="1" noChangeAspect="1" noMove="1" noResize="1" noEditPoints="1" noAdjustHandles="1" noChangeArrowheads="1" noChangeShapeType="1" noTextEdit="1"/>
                </p:cNvSpPr>
                <p:nvPr/>
              </p:nvSpPr>
              <p:spPr>
                <a:xfrm>
                  <a:off x="5886615" y="5791538"/>
                  <a:ext cx="2543011" cy="1723869"/>
                </a:xfrm>
                <a:prstGeom prst="roundRect">
                  <a:avLst/>
                </a:prstGeom>
                <a:blipFill>
                  <a:blip r:embed="rId12"/>
                  <a:stretch>
                    <a:fillRect/>
                  </a:stretch>
                </a:blipFill>
              </p:spPr>
              <p:txBody>
                <a:bodyPr/>
                <a:lstStyle/>
                <a:p>
                  <a:r>
                    <a:rPr lang="zh-CN" altLang="en-US">
                      <a:noFill/>
                    </a:rPr>
                    <a:t> </a:t>
                  </a:r>
                </a:p>
              </p:txBody>
            </p:sp>
          </mc:Fallback>
        </mc:AlternateContent>
        <p:sp>
          <p:nvSpPr>
            <p:cNvPr id="18" name="左大括号 17">
              <a:extLst>
                <a:ext uri="{FF2B5EF4-FFF2-40B4-BE49-F238E27FC236}">
                  <a16:creationId xmlns:a16="http://schemas.microsoft.com/office/drawing/2014/main" id="{BFD29AB0-CE05-9372-2E89-E29D781FFEBB}"/>
                </a:ext>
              </a:extLst>
            </p:cNvPr>
            <p:cNvSpPr/>
            <p:nvPr/>
          </p:nvSpPr>
          <p:spPr>
            <a:xfrm>
              <a:off x="4620986" y="3118757"/>
              <a:ext cx="995907" cy="353471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grpSp>
      <p:grpSp>
        <p:nvGrpSpPr>
          <p:cNvPr id="30" name="组合 29">
            <a:extLst>
              <a:ext uri="{FF2B5EF4-FFF2-40B4-BE49-F238E27FC236}">
                <a16:creationId xmlns:a16="http://schemas.microsoft.com/office/drawing/2014/main" id="{2067ACA0-2F0F-B753-E26A-72A8BEBA39AD}"/>
              </a:ext>
            </a:extLst>
          </p:cNvPr>
          <p:cNvGrpSpPr/>
          <p:nvPr/>
        </p:nvGrpSpPr>
        <p:grpSpPr>
          <a:xfrm>
            <a:off x="8643379" y="5551695"/>
            <a:ext cx="8416130" cy="2315945"/>
            <a:chOff x="8643379" y="5551695"/>
            <a:chExt cx="8416130" cy="2315945"/>
          </a:xfrm>
        </p:grpSpPr>
        <p:sp>
          <p:nvSpPr>
            <p:cNvPr id="16" name="圆角矩形 15">
              <a:extLst>
                <a:ext uri="{FF2B5EF4-FFF2-40B4-BE49-F238E27FC236}">
                  <a16:creationId xmlns:a16="http://schemas.microsoft.com/office/drawing/2014/main" id="{24B2AE52-2672-3F0D-8724-BE34DA5A89F5}"/>
                </a:ext>
              </a:extLst>
            </p:cNvPr>
            <p:cNvSpPr/>
            <p:nvPr/>
          </p:nvSpPr>
          <p:spPr>
            <a:xfrm>
              <a:off x="9858376" y="6120621"/>
              <a:ext cx="2108427" cy="106570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zh-CN" altLang="en-US" dirty="0">
                  <a:solidFill>
                    <a:schemeClr val="tx1"/>
                  </a:solidFill>
                </a:rPr>
                <a:t>直接相互作用</a:t>
              </a:r>
            </a:p>
          </p:txBody>
        </p:sp>
        <p:sp>
          <p:nvSpPr>
            <p:cNvPr id="17" name="圆角矩形 16">
              <a:extLst>
                <a:ext uri="{FF2B5EF4-FFF2-40B4-BE49-F238E27FC236}">
                  <a16:creationId xmlns:a16="http://schemas.microsoft.com/office/drawing/2014/main" id="{9B38AD6F-7EAF-471E-29D5-9BEF6E962742}"/>
                </a:ext>
              </a:extLst>
            </p:cNvPr>
            <p:cNvSpPr/>
            <p:nvPr/>
          </p:nvSpPr>
          <p:spPr>
            <a:xfrm>
              <a:off x="13216373" y="5551695"/>
              <a:ext cx="3843136" cy="231594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1.</a:t>
              </a:r>
              <a:r>
                <a:rPr kumimoji="1" lang="zh-CN" altLang="en-US" dirty="0">
                  <a:solidFill>
                    <a:schemeClr val="tx1"/>
                  </a:solidFill>
                </a:rPr>
                <a:t> 目前无直接证据五夸克激发态</a:t>
              </a:r>
              <a:endParaRPr kumimoji="1" lang="en-US" altLang="zh-CN" dirty="0">
                <a:solidFill>
                  <a:schemeClr val="tx1"/>
                </a:solidFill>
              </a:endParaRPr>
            </a:p>
            <a:p>
              <a:pPr algn="ctr"/>
              <a:r>
                <a:rPr kumimoji="1" lang="en-US" altLang="zh-CN" dirty="0">
                  <a:solidFill>
                    <a:schemeClr val="tx1"/>
                  </a:solidFill>
                </a:rPr>
                <a:t>2.</a:t>
              </a:r>
              <a:r>
                <a:rPr kumimoji="1" lang="zh-CN" altLang="en-US" dirty="0">
                  <a:solidFill>
                    <a:schemeClr val="tx1"/>
                  </a:solidFill>
                </a:rPr>
                <a:t> 即使有，由于产生阈值较高，在低能时可以认为不会发生</a:t>
              </a:r>
            </a:p>
          </p:txBody>
        </p:sp>
        <p:sp>
          <p:nvSpPr>
            <p:cNvPr id="20" name="右箭头 19">
              <a:extLst>
                <a:ext uri="{FF2B5EF4-FFF2-40B4-BE49-F238E27FC236}">
                  <a16:creationId xmlns:a16="http://schemas.microsoft.com/office/drawing/2014/main" id="{4A9E12A9-AC84-2FBF-DE03-736D2923839D}"/>
                </a:ext>
              </a:extLst>
            </p:cNvPr>
            <p:cNvSpPr/>
            <p:nvPr/>
          </p:nvSpPr>
          <p:spPr>
            <a:xfrm>
              <a:off x="8643379" y="6566580"/>
              <a:ext cx="914400" cy="28617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27" name="组合 26">
            <a:extLst>
              <a:ext uri="{FF2B5EF4-FFF2-40B4-BE49-F238E27FC236}">
                <a16:creationId xmlns:a16="http://schemas.microsoft.com/office/drawing/2014/main" id="{7966D3CC-E0CB-BC7C-220A-4E0A5DEA988E}"/>
              </a:ext>
            </a:extLst>
          </p:cNvPr>
          <p:cNvGrpSpPr/>
          <p:nvPr/>
        </p:nvGrpSpPr>
        <p:grpSpPr>
          <a:xfrm>
            <a:off x="310242" y="2716229"/>
            <a:ext cx="3621058" cy="6523832"/>
            <a:chOff x="310242" y="2716229"/>
            <a:chExt cx="3621058" cy="6523832"/>
          </a:xfrm>
        </p:grpSpPr>
        <p:sp>
          <p:nvSpPr>
            <p:cNvPr id="6" name="圆角矩形 5">
              <a:extLst>
                <a:ext uri="{FF2B5EF4-FFF2-40B4-BE49-F238E27FC236}">
                  <a16:creationId xmlns:a16="http://schemas.microsoft.com/office/drawing/2014/main" id="{B0A6A23D-728C-836A-2B43-D1CE92D80F60}"/>
                </a:ext>
              </a:extLst>
            </p:cNvPr>
            <p:cNvSpPr/>
            <p:nvPr/>
          </p:nvSpPr>
          <p:spPr>
            <a:xfrm>
              <a:off x="1388289" y="2716229"/>
              <a:ext cx="2543011" cy="172386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K</a:t>
              </a:r>
              <a:r>
                <a:rPr kumimoji="1" lang="zh-CN" altLang="en-US" dirty="0">
                  <a:solidFill>
                    <a:schemeClr val="tx1"/>
                  </a:solidFill>
                </a:rPr>
                <a:t>介子重子散射</a:t>
              </a:r>
            </a:p>
          </p:txBody>
        </p:sp>
        <p:grpSp>
          <p:nvGrpSpPr>
            <p:cNvPr id="25" name="组合 24">
              <a:extLst>
                <a:ext uri="{FF2B5EF4-FFF2-40B4-BE49-F238E27FC236}">
                  <a16:creationId xmlns:a16="http://schemas.microsoft.com/office/drawing/2014/main" id="{4A243B5B-BF18-7D37-8822-8F98239DC44B}"/>
                </a:ext>
              </a:extLst>
            </p:cNvPr>
            <p:cNvGrpSpPr/>
            <p:nvPr/>
          </p:nvGrpSpPr>
          <p:grpSpPr>
            <a:xfrm>
              <a:off x="310242" y="4613705"/>
              <a:ext cx="3436903" cy="4626356"/>
              <a:chOff x="0" y="4433696"/>
              <a:chExt cx="3241614" cy="4782773"/>
            </a:xfrm>
          </p:grpSpPr>
          <p:pic>
            <p:nvPicPr>
              <p:cNvPr id="5" name="图片 4">
                <a:extLst>
                  <a:ext uri="{FF2B5EF4-FFF2-40B4-BE49-F238E27FC236}">
                    <a16:creationId xmlns:a16="http://schemas.microsoft.com/office/drawing/2014/main" id="{6E5BB58E-B59D-C9C8-42F4-D2FEC9E03D3E}"/>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0" y="4433696"/>
                <a:ext cx="3241614" cy="4551941"/>
              </a:xfrm>
              <a:prstGeom prst="rect">
                <a:avLst/>
              </a:prstGeom>
            </p:spPr>
          </p:pic>
          <p:sp>
            <p:nvSpPr>
              <p:cNvPr id="22" name="文本框 21">
                <a:extLst>
                  <a:ext uri="{FF2B5EF4-FFF2-40B4-BE49-F238E27FC236}">
                    <a16:creationId xmlns:a16="http://schemas.microsoft.com/office/drawing/2014/main" id="{E374086F-27BC-1CC8-1913-32B007BB05F8}"/>
                  </a:ext>
                </a:extLst>
              </p:cNvPr>
              <p:cNvSpPr txBox="1"/>
              <p:nvPr/>
            </p:nvSpPr>
            <p:spPr>
              <a:xfrm>
                <a:off x="309396" y="8985637"/>
                <a:ext cx="1800493" cy="230832"/>
              </a:xfrm>
              <a:prstGeom prst="rect">
                <a:avLst/>
              </a:prstGeom>
              <a:noFill/>
            </p:spPr>
            <p:txBody>
              <a:bodyPr wrap="none" rtlCol="0">
                <a:spAutoFit/>
              </a:bodyPr>
              <a:lstStyle/>
              <a:p>
                <a:r>
                  <a:rPr kumimoji="1" lang="zh-CN" altLang="en-US" sz="900" dirty="0"/>
                  <a:t>陈莹老师</a:t>
                </a:r>
                <a:r>
                  <a:rPr kumimoji="1" lang="en-US" altLang="zh-CN" sz="900" dirty="0"/>
                  <a:t>《</a:t>
                </a:r>
                <a:r>
                  <a:rPr kumimoji="1" lang="zh-CN" altLang="en-US" sz="900" dirty="0"/>
                  <a:t>粒子物理基础课件</a:t>
                </a:r>
                <a:r>
                  <a:rPr kumimoji="1" lang="en-US" altLang="zh-CN" sz="900" dirty="0"/>
                  <a:t>》</a:t>
                </a:r>
                <a:endParaRPr kumimoji="1" lang="zh-CN" altLang="en-US" sz="900" dirty="0"/>
              </a:p>
            </p:txBody>
          </p:sp>
        </p:grpSp>
      </p:grpSp>
      <p:grpSp>
        <p:nvGrpSpPr>
          <p:cNvPr id="29" name="组合 28">
            <a:extLst>
              <a:ext uri="{FF2B5EF4-FFF2-40B4-BE49-F238E27FC236}">
                <a16:creationId xmlns:a16="http://schemas.microsoft.com/office/drawing/2014/main" id="{17A88C89-A0EE-5D1C-0F4F-711474B8D2F5}"/>
              </a:ext>
            </a:extLst>
          </p:cNvPr>
          <p:cNvGrpSpPr/>
          <p:nvPr/>
        </p:nvGrpSpPr>
        <p:grpSpPr>
          <a:xfrm>
            <a:off x="8485611" y="1342684"/>
            <a:ext cx="9606184" cy="3208407"/>
            <a:chOff x="8485611" y="1342684"/>
            <a:chExt cx="9606184" cy="3208407"/>
          </a:xfrm>
        </p:grpSpPr>
        <p:sp>
          <p:nvSpPr>
            <p:cNvPr id="14" name="圆角矩形 13">
              <a:extLst>
                <a:ext uri="{FF2B5EF4-FFF2-40B4-BE49-F238E27FC236}">
                  <a16:creationId xmlns:a16="http://schemas.microsoft.com/office/drawing/2014/main" id="{80E3198A-3637-D2DB-09A2-05A4B7A055E3}"/>
                </a:ext>
              </a:extLst>
            </p:cNvPr>
            <p:cNvSpPr/>
            <p:nvPr/>
          </p:nvSpPr>
          <p:spPr>
            <a:xfrm>
              <a:off x="9748792" y="1909041"/>
              <a:ext cx="2108427" cy="106570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zh-CN" altLang="en-US" dirty="0">
                  <a:solidFill>
                    <a:schemeClr val="tx1"/>
                  </a:solidFill>
                </a:rPr>
                <a:t>三夸克激发态</a:t>
              </a:r>
            </a:p>
          </p:txBody>
        </p:sp>
        <p:sp>
          <p:nvSpPr>
            <p:cNvPr id="15" name="圆角矩形 14">
              <a:extLst>
                <a:ext uri="{FF2B5EF4-FFF2-40B4-BE49-F238E27FC236}">
                  <a16:creationId xmlns:a16="http://schemas.microsoft.com/office/drawing/2014/main" id="{E5E3D09D-7F90-6695-EC61-E62F5392FAC4}"/>
                </a:ext>
              </a:extLst>
            </p:cNvPr>
            <p:cNvSpPr/>
            <p:nvPr/>
          </p:nvSpPr>
          <p:spPr>
            <a:xfrm>
              <a:off x="9748792" y="3485389"/>
              <a:ext cx="2108427" cy="106570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zh-CN" altLang="en-US" dirty="0">
                  <a:solidFill>
                    <a:schemeClr val="tx1"/>
                  </a:solidFill>
                </a:rPr>
                <a:t>直接相互作用</a:t>
              </a:r>
            </a:p>
          </p:txBody>
        </p:sp>
        <p:sp>
          <p:nvSpPr>
            <p:cNvPr id="19" name="左大括号 18">
              <a:extLst>
                <a:ext uri="{FF2B5EF4-FFF2-40B4-BE49-F238E27FC236}">
                  <a16:creationId xmlns:a16="http://schemas.microsoft.com/office/drawing/2014/main" id="{DE117B94-826B-FC6F-884A-FA446FB56095}"/>
                </a:ext>
              </a:extLst>
            </p:cNvPr>
            <p:cNvSpPr/>
            <p:nvPr/>
          </p:nvSpPr>
          <p:spPr>
            <a:xfrm>
              <a:off x="8485611" y="2198385"/>
              <a:ext cx="995907" cy="212175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p:grpSp>
          <p:nvGrpSpPr>
            <p:cNvPr id="24" name="组合 23">
              <a:extLst>
                <a:ext uri="{FF2B5EF4-FFF2-40B4-BE49-F238E27FC236}">
                  <a16:creationId xmlns:a16="http://schemas.microsoft.com/office/drawing/2014/main" id="{0AD4CBBD-FD6A-99CB-8C01-1AC8336FA9A4}"/>
                </a:ext>
              </a:extLst>
            </p:cNvPr>
            <p:cNvGrpSpPr/>
            <p:nvPr/>
          </p:nvGrpSpPr>
          <p:grpSpPr>
            <a:xfrm>
              <a:off x="11960860" y="1927938"/>
              <a:ext cx="2892412" cy="2455914"/>
              <a:chOff x="11960860" y="1927938"/>
              <a:chExt cx="2892412" cy="2455914"/>
            </a:xfrm>
          </p:grpSpPr>
          <p:pic>
            <p:nvPicPr>
              <p:cNvPr id="13" name="图片 12">
                <a:extLst>
                  <a:ext uri="{FF2B5EF4-FFF2-40B4-BE49-F238E27FC236}">
                    <a16:creationId xmlns:a16="http://schemas.microsoft.com/office/drawing/2014/main" id="{490AD033-AC01-B89F-DD77-FD74D6DDD5BC}"/>
                  </a:ext>
                </a:extLst>
              </p:cNvPr>
              <p:cNvPicPr>
                <a:picLocks noChangeAspect="1"/>
              </p:cNvPicPr>
              <p:nvPr/>
            </p:nvPicPr>
            <p:blipFill>
              <a:blip r:embed="rId14"/>
              <a:stretch>
                <a:fillRect/>
              </a:stretch>
            </p:blipFill>
            <p:spPr>
              <a:xfrm>
                <a:off x="11966803" y="1927938"/>
                <a:ext cx="2886469" cy="2121754"/>
              </a:xfrm>
              <a:prstGeom prst="rect">
                <a:avLst/>
              </a:prstGeom>
            </p:spPr>
          </p:pic>
          <p:sp>
            <p:nvSpPr>
              <p:cNvPr id="21" name="文本框 20">
                <a:extLst>
                  <a:ext uri="{FF2B5EF4-FFF2-40B4-BE49-F238E27FC236}">
                    <a16:creationId xmlns:a16="http://schemas.microsoft.com/office/drawing/2014/main" id="{86F3BAEF-A1E3-818E-2B07-4BB826ECF9BC}"/>
                  </a:ext>
                </a:extLst>
              </p:cNvPr>
              <p:cNvSpPr txBox="1"/>
              <p:nvPr/>
            </p:nvSpPr>
            <p:spPr>
              <a:xfrm>
                <a:off x="11960860" y="4153020"/>
                <a:ext cx="1800493" cy="230832"/>
              </a:xfrm>
              <a:prstGeom prst="rect">
                <a:avLst/>
              </a:prstGeom>
              <a:noFill/>
            </p:spPr>
            <p:txBody>
              <a:bodyPr wrap="none" rtlCol="0">
                <a:spAutoFit/>
              </a:bodyPr>
              <a:lstStyle/>
              <a:p>
                <a:r>
                  <a:rPr kumimoji="1" lang="zh-CN" altLang="en-US" sz="900" dirty="0"/>
                  <a:t>陈莹老师</a:t>
                </a:r>
                <a:r>
                  <a:rPr kumimoji="1" lang="en-US" altLang="zh-CN" sz="900" dirty="0"/>
                  <a:t>《</a:t>
                </a:r>
                <a:r>
                  <a:rPr kumimoji="1" lang="zh-CN" altLang="en-US" sz="900" dirty="0"/>
                  <a:t>粒子物理基础课件</a:t>
                </a:r>
                <a:r>
                  <a:rPr kumimoji="1" lang="en-US" altLang="zh-CN" sz="900" dirty="0"/>
                  <a:t>》</a:t>
                </a:r>
                <a:endParaRPr kumimoji="1" lang="zh-CN" altLang="en-US" sz="900" dirty="0"/>
              </a:p>
            </p:txBody>
          </p:sp>
        </p:grpSp>
        <p:grpSp>
          <p:nvGrpSpPr>
            <p:cNvPr id="26" name="组合 25">
              <a:extLst>
                <a:ext uri="{FF2B5EF4-FFF2-40B4-BE49-F238E27FC236}">
                  <a16:creationId xmlns:a16="http://schemas.microsoft.com/office/drawing/2014/main" id="{E13A3EB8-8678-059F-CDBF-230844A111E1}"/>
                </a:ext>
              </a:extLst>
            </p:cNvPr>
            <p:cNvGrpSpPr/>
            <p:nvPr/>
          </p:nvGrpSpPr>
          <p:grpSpPr>
            <a:xfrm>
              <a:off x="14310629" y="1342684"/>
              <a:ext cx="3781166" cy="3157654"/>
              <a:chOff x="14310629" y="1342684"/>
              <a:chExt cx="3781166" cy="3157654"/>
            </a:xfrm>
          </p:grpSpPr>
          <p:pic>
            <p:nvPicPr>
              <p:cNvPr id="12" name="图片 11">
                <a:extLst>
                  <a:ext uri="{FF2B5EF4-FFF2-40B4-BE49-F238E27FC236}">
                    <a16:creationId xmlns:a16="http://schemas.microsoft.com/office/drawing/2014/main" id="{D2EC1037-976C-3A36-CFEF-1A766E786FE9}"/>
                  </a:ext>
                </a:extLst>
              </p:cNvPr>
              <p:cNvPicPr>
                <a:picLocks noChangeAspect="1"/>
              </p:cNvPicPr>
              <p:nvPr/>
            </p:nvPicPr>
            <p:blipFill>
              <a:blip r:embed="rId15"/>
              <a:stretch>
                <a:fillRect/>
              </a:stretch>
            </p:blipFill>
            <p:spPr>
              <a:xfrm>
                <a:off x="14956913" y="1342684"/>
                <a:ext cx="3134882" cy="2768468"/>
              </a:xfrm>
              <a:prstGeom prst="rect">
                <a:avLst/>
              </a:prstGeom>
            </p:spPr>
          </p:pic>
          <p:sp>
            <p:nvSpPr>
              <p:cNvPr id="23" name="文本框 22">
                <a:extLst>
                  <a:ext uri="{FF2B5EF4-FFF2-40B4-BE49-F238E27FC236}">
                    <a16:creationId xmlns:a16="http://schemas.microsoft.com/office/drawing/2014/main" id="{3316944E-0D6D-36D7-1A41-0EC57709BE9D}"/>
                  </a:ext>
                </a:extLst>
              </p:cNvPr>
              <p:cNvSpPr txBox="1"/>
              <p:nvPr/>
            </p:nvSpPr>
            <p:spPr>
              <a:xfrm>
                <a:off x="14310629" y="4269506"/>
                <a:ext cx="3435556" cy="230832"/>
              </a:xfrm>
              <a:prstGeom prst="rect">
                <a:avLst/>
              </a:prstGeom>
              <a:noFill/>
            </p:spPr>
            <p:txBody>
              <a:bodyPr wrap="none" rtlCol="0">
                <a:spAutoFit/>
              </a:bodyPr>
              <a:lstStyle/>
              <a:p>
                <a:r>
                  <a:rPr kumimoji="1" lang="en" altLang="zh-CN" sz="900" dirty="0"/>
                  <a:t>Two-pole structures in QCD: Facts, not fantasy!  Ulf-G. </a:t>
                </a:r>
                <a:r>
                  <a:rPr kumimoji="1" lang="en" altLang="zh-CN" sz="900" dirty="0" err="1"/>
                  <a:t>Meißner</a:t>
                </a:r>
                <a:endParaRPr kumimoji="1" lang="zh-CN" altLang="en-US" sz="900" dirty="0"/>
              </a:p>
            </p:txBody>
          </p:sp>
        </p:grpSp>
      </p:grpSp>
      <p:sp>
        <p:nvSpPr>
          <p:cNvPr id="10" name="上箭头 9">
            <a:extLst>
              <a:ext uri="{FF2B5EF4-FFF2-40B4-BE49-F238E27FC236}">
                <a16:creationId xmlns:a16="http://schemas.microsoft.com/office/drawing/2014/main" id="{4D41DE92-C087-0880-9E3F-4BA8D145D667}"/>
              </a:ext>
            </a:extLst>
          </p:cNvPr>
          <p:cNvSpPr/>
          <p:nvPr/>
        </p:nvSpPr>
        <p:spPr>
          <a:xfrm>
            <a:off x="10630102" y="4886114"/>
            <a:ext cx="484632" cy="97840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dissolv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randombar(horizont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2"/>
            </p:custDataLst>
          </p:nvPr>
        </p:nvSpPr>
        <p:spPr>
          <a:xfrm>
            <a:off x="1214438" y="1633485"/>
            <a:ext cx="8804910" cy="429578"/>
          </a:xfrm>
          <a:prstGeom prst="rect">
            <a:avLst/>
          </a:prstGeom>
          <a:gradFill>
            <a:gsLst>
              <a:gs pos="26000">
                <a:srgbClr val="F7E8D3"/>
              </a:gs>
              <a:gs pos="100000">
                <a:schemeClr val="bg1"/>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00"/>
          </a:p>
        </p:txBody>
      </p:sp>
      <p:pic>
        <p:nvPicPr>
          <p:cNvPr id="3074" name="图片 2" descr="剪影蓝 低版本"/>
          <p:cNvPicPr>
            <a:picLocks noChangeAspect="1"/>
          </p:cNvPicPr>
          <p:nvPr/>
        </p:nvPicPr>
        <p:blipFill>
          <a:blip r:embed="rId12"/>
          <a:srcRect l="-8"/>
          <a:stretch>
            <a:fillRect/>
          </a:stretch>
        </p:blipFill>
        <p:spPr>
          <a:xfrm>
            <a:off x="0" y="8068575"/>
            <a:ext cx="18288000" cy="3657600"/>
          </a:xfrm>
          <a:prstGeom prst="rect">
            <a:avLst/>
          </a:prstGeom>
          <a:noFill/>
          <a:ln w="9525">
            <a:noFill/>
          </a:ln>
        </p:spPr>
      </p:pic>
      <p:sp>
        <p:nvSpPr>
          <p:cNvPr id="3" name="矩形 2"/>
          <p:cNvSpPr/>
          <p:nvPr>
            <p:custDataLst>
              <p:tags r:id="rId3"/>
            </p:custDataLst>
          </p:nvPr>
        </p:nvSpPr>
        <p:spPr>
          <a:xfrm>
            <a:off x="0" y="900"/>
            <a:ext cx="18288000" cy="1260158"/>
          </a:xfrm>
          <a:prstGeom prst="rect">
            <a:avLst/>
          </a:prstGeom>
          <a:gradFill>
            <a:gsLst>
              <a:gs pos="0">
                <a:schemeClr val="bg1"/>
              </a:gs>
              <a:gs pos="50000">
                <a:srgbClr val="5399D4"/>
              </a:gs>
              <a:gs pos="100000">
                <a:srgbClr val="2E3C63"/>
              </a:gs>
            </a:gsLst>
          </a:gradFill>
          <a:effectLst/>
        </p:spPr>
        <p:style>
          <a:lnRef idx="0">
            <a:srgbClr val="FFFFFF"/>
          </a:lnRef>
          <a:fillRef idx="2">
            <a:schemeClr val="accent1"/>
          </a:fillRef>
          <a:effectRef idx="1">
            <a:schemeClr val="accent1"/>
          </a:effectRef>
          <a:fontRef idx="minor">
            <a:schemeClr val="lt1"/>
          </a:fontRef>
        </p:style>
        <p:txBody>
          <a:bodyPr rtlCol="0" anchor="ctr"/>
          <a:lstStyle/>
          <a:p>
            <a:pPr algn="ctr" fontAlgn="base"/>
            <a:endParaRPr lang="zh-CN" altLang="en-US" sz="100" strike="noStrike" noProof="1"/>
          </a:p>
        </p:txBody>
      </p:sp>
      <p:pic>
        <p:nvPicPr>
          <p:cNvPr id="2" name="图片 1" descr="国科大标准Logo横式一（白色）"/>
          <p:cNvPicPr>
            <a:picLocks noChangeAspect="1"/>
          </p:cNvPicPr>
          <p:nvPr/>
        </p:nvPicPr>
        <p:blipFill>
          <a:blip r:embed="rId13"/>
          <a:stretch>
            <a:fillRect/>
          </a:stretch>
        </p:blipFill>
        <p:spPr>
          <a:xfrm>
            <a:off x="14723745" y="281887"/>
            <a:ext cx="3251835" cy="685800"/>
          </a:xfrm>
          <a:prstGeom prst="rect">
            <a:avLst/>
          </a:prstGeom>
        </p:spPr>
      </p:pic>
      <p:sp>
        <p:nvSpPr>
          <p:cNvPr id="9" name="文本框 8"/>
          <p:cNvSpPr txBox="1"/>
          <p:nvPr>
            <p:custDataLst>
              <p:tags r:id="rId4"/>
            </p:custDataLst>
          </p:nvPr>
        </p:nvSpPr>
        <p:spPr>
          <a:xfrm>
            <a:off x="1216343" y="1399170"/>
            <a:ext cx="4686300" cy="670560"/>
          </a:xfrm>
          <a:prstGeom prst="rect">
            <a:avLst/>
          </a:prstGeom>
          <a:noFill/>
        </p:spPr>
        <p:txBody>
          <a:bodyPr wrap="square" rtlCol="0">
            <a:noAutofit/>
          </a:bodyPr>
          <a:lstStyle/>
          <a:p>
            <a:r>
              <a:rPr lang="zh-CN" altLang="en-US" sz="3300" dirty="0">
                <a:solidFill>
                  <a:srgbClr val="2E3C63"/>
                </a:solidFill>
              </a:rPr>
              <a:t>三个反应</a:t>
            </a:r>
          </a:p>
        </p:txBody>
      </p:sp>
      <p:sp>
        <p:nvSpPr>
          <p:cNvPr id="3078" name="文本框 3"/>
          <p:cNvSpPr txBox="1"/>
          <p:nvPr>
            <p:custDataLst>
              <p:tags r:id="rId5"/>
            </p:custDataLst>
          </p:nvPr>
        </p:nvSpPr>
        <p:spPr>
          <a:xfrm>
            <a:off x="67945" y="-70855"/>
            <a:ext cx="1276350" cy="1379220"/>
          </a:xfrm>
          <a:prstGeom prst="rect">
            <a:avLst/>
          </a:prstGeom>
          <a:noFill/>
          <a:ln w="12700" cmpd="sng">
            <a:noFill/>
            <a:prstDash val="solid"/>
          </a:ln>
          <a:effectLst>
            <a:outerShdw dist="63500" dir="2700000" algn="tl" rotWithShape="0">
              <a:schemeClr val="bg1">
                <a:alpha val="100000"/>
              </a:schemeClr>
            </a:outerShdw>
          </a:effectLst>
        </p:spPr>
        <p:txBody>
          <a:bodyPr wrap="square" anchor="t" anchorCtr="0"/>
          <a:lstStyle/>
          <a:p>
            <a:pPr>
              <a:lnSpc>
                <a:spcPct val="130000"/>
              </a:lnSpc>
            </a:pPr>
            <a:r>
              <a:rPr lang="en-US" altLang="zh-CN" sz="6000" i="1">
                <a:ln w="19050">
                  <a:noFill/>
                </a:ln>
                <a:gradFill>
                  <a:gsLst>
                    <a:gs pos="39000">
                      <a:srgbClr val="5399D4"/>
                    </a:gs>
                    <a:gs pos="100000">
                      <a:schemeClr val="bg1"/>
                    </a:gs>
                  </a:gsLst>
                  <a:lin ang="5400000" scaled="0"/>
                </a:gradFill>
                <a:latin typeface="Bauhaus 93" panose="04030905020B02020C02" charset="0"/>
                <a:ea typeface="造字工房朗倩（非商用）常规体" charset="-122"/>
                <a:cs typeface="Bauhaus 93" panose="04030905020B02020C02" charset="0"/>
              </a:rPr>
              <a:t>03</a:t>
            </a:r>
          </a:p>
        </p:txBody>
      </p:sp>
      <mc:AlternateContent xmlns:mc="http://schemas.openxmlformats.org/markup-compatibility/2006" xmlns:a14="http://schemas.microsoft.com/office/drawing/2010/main">
        <mc:Choice Requires="a14">
          <p:sp>
            <p:nvSpPr>
              <p:cNvPr id="4" name="文本框 3"/>
              <p:cNvSpPr txBox="1"/>
              <p:nvPr>
                <p:custDataLst>
                  <p:tags r:id="rId6"/>
                </p:custDataLst>
              </p:nvPr>
            </p:nvSpPr>
            <p:spPr>
              <a:xfrm>
                <a:off x="1216343" y="258075"/>
                <a:ext cx="12663488" cy="806768"/>
              </a:xfrm>
              <a:prstGeom prst="rect">
                <a:avLst/>
              </a:prstGeom>
              <a:noFill/>
            </p:spPr>
            <p:txBody>
              <a:bodyPr wrap="square" rtlCol="0">
                <a:noAutofit/>
              </a:bodyPr>
              <a:lstStyle/>
              <a:p>
                <a:r>
                  <a:rPr lang="zh-CN" altLang="en-US" sz="4200" b="1" dirty="0">
                    <a:solidFill>
                      <a:srgbClr val="2E3C63"/>
                    </a:solidFill>
                  </a:rPr>
                  <a:t>实验中的</a:t>
                </a:r>
                <a14:m>
                  <m:oMath xmlns:m="http://schemas.openxmlformats.org/officeDocument/2006/math">
                    <m:sSup>
                      <m:sSupPr>
                        <m:ctrlPr>
                          <a:rPr lang="en-US" altLang="zh-CN" sz="4200" b="1" i="1" smtClean="0">
                            <a:solidFill>
                              <a:srgbClr val="2E3C63"/>
                            </a:solidFill>
                            <a:latin typeface="Cambria Math" panose="02040503050406030204" pitchFamily="18" charset="0"/>
                          </a:rPr>
                        </m:ctrlPr>
                      </m:sSupPr>
                      <m:e>
                        <m:r>
                          <m:rPr>
                            <m:sty m:val="p"/>
                          </m:rPr>
                          <a:rPr lang="en-US" altLang="zh-CN" sz="4200" b="1" i="1">
                            <a:solidFill>
                              <a:srgbClr val="2E3C63"/>
                            </a:solidFill>
                            <a:latin typeface="Cambria Math" panose="02040503050406030204" pitchFamily="18" charset="0"/>
                          </a:rPr>
                          <m:t>K</m:t>
                        </m:r>
                      </m:e>
                      <m:sup>
                        <m:r>
                          <a:rPr lang="en-US" altLang="zh-CN" sz="4200" b="1" i="1" smtClean="0">
                            <a:solidFill>
                              <a:srgbClr val="2E3C63"/>
                            </a:solidFill>
                            <a:latin typeface="Cambria Math" panose="02040503050406030204" pitchFamily="18" charset="0"/>
                          </a:rPr>
                          <m:t>+</m:t>
                        </m:r>
                      </m:sup>
                    </m:sSup>
                    <m:r>
                      <m:rPr>
                        <m:sty m:val="p"/>
                      </m:rPr>
                      <a:rPr lang="en-US" altLang="zh-CN" sz="4200" b="1" i="1" smtClean="0">
                        <a:solidFill>
                          <a:srgbClr val="2E3C63"/>
                        </a:solidFill>
                        <a:latin typeface="Cambria Math" panose="02040503050406030204" pitchFamily="18" charset="0"/>
                      </a:rPr>
                      <m:t>N</m:t>
                    </m:r>
                  </m:oMath>
                </a14:m>
                <a:r>
                  <a:rPr lang="zh-CN" altLang="en-US" sz="4200" b="1" dirty="0">
                    <a:solidFill>
                      <a:srgbClr val="2E3C63"/>
                    </a:solidFill>
                  </a:rPr>
                  <a:t>散射</a:t>
                </a:r>
                <a:endParaRPr lang="zh-CN" altLang="en-US" sz="4200" dirty="0">
                  <a:solidFill>
                    <a:srgbClr val="2E3C63"/>
                  </a:solidFill>
                </a:endParaRPr>
              </a:p>
              <a:p>
                <a:endParaRPr lang="zh-CN" altLang="en-US" sz="4200" dirty="0">
                  <a:solidFill>
                    <a:srgbClr val="2E3C63"/>
                  </a:solidFill>
                </a:endParaRPr>
              </a:p>
            </p:txBody>
          </p:sp>
        </mc:Choice>
        <mc:Fallback xmlns="">
          <p:sp>
            <p:nvSpPr>
              <p:cNvPr id="4" name="文本框 3"/>
              <p:cNvSpPr txBox="1">
                <a:spLocks noRot="1" noChangeAspect="1" noMove="1" noResize="1" noEditPoints="1" noAdjustHandles="1" noChangeArrowheads="1" noChangeShapeType="1" noTextEdit="1"/>
              </p:cNvSpPr>
              <p:nvPr>
                <p:custDataLst>
                  <p:tags r:id="rId14"/>
                </p:custDataLst>
              </p:nvPr>
            </p:nvSpPr>
            <p:spPr>
              <a:xfrm>
                <a:off x="1216343" y="258075"/>
                <a:ext cx="12663488" cy="806768"/>
              </a:xfrm>
              <a:prstGeom prst="rect">
                <a:avLst/>
              </a:prstGeom>
              <a:blipFill>
                <a:blip r:embed="rId18"/>
                <a:stretch>
                  <a:fillRect l="-1906" t="-14063" b="-25000"/>
                </a:stretch>
              </a:blipFill>
            </p:spPr>
            <p:txBody>
              <a:bodyPr/>
              <a:lstStyle/>
              <a:p>
                <a:r>
                  <a:rPr lang="zh-CN" altLang="en-US">
                    <a:noFill/>
                  </a:rPr>
                  <a:t> </a:t>
                </a:r>
              </a:p>
            </p:txBody>
          </p:sp>
        </mc:Fallback>
      </mc:AlternateContent>
      <p:grpSp>
        <p:nvGrpSpPr>
          <p:cNvPr id="11" name="Group 17"/>
          <p:cNvGrpSpPr/>
          <p:nvPr/>
        </p:nvGrpSpPr>
        <p:grpSpPr>
          <a:xfrm>
            <a:off x="1028700" y="2647433"/>
            <a:ext cx="4377409" cy="5798067"/>
            <a:chOff x="0" y="0"/>
            <a:chExt cx="5836545" cy="7730757"/>
          </a:xfrm>
        </p:grpSpPr>
        <p:sp>
          <p:nvSpPr>
            <p:cNvPr id="13" name="Freeform 19"/>
            <p:cNvSpPr/>
            <p:nvPr>
              <p:custDataLst>
                <p:tags r:id="rId8"/>
              </p:custDataLst>
            </p:nvPr>
          </p:nvSpPr>
          <p:spPr>
            <a:xfrm rot="16200000">
              <a:off x="2836481" y="4730693"/>
              <a:ext cx="163583" cy="5836545"/>
            </a:xfrm>
            <a:custGeom>
              <a:avLst/>
              <a:gdLst/>
              <a:ahLst/>
              <a:cxnLst/>
              <a:rect l="l" t="t" r="r" b="b"/>
              <a:pathLst>
                <a:path w="25088" h="895141">
                  <a:moveTo>
                    <a:pt x="0" y="0"/>
                  </a:moveTo>
                  <a:lnTo>
                    <a:pt x="25088" y="0"/>
                  </a:lnTo>
                  <a:lnTo>
                    <a:pt x="25088" y="895141"/>
                  </a:lnTo>
                  <a:lnTo>
                    <a:pt x="0" y="895141"/>
                  </a:lnTo>
                  <a:close/>
                </a:path>
              </a:pathLst>
            </a:custGeom>
            <a:solidFill>
              <a:srgbClr val="F7E8D3"/>
            </a:solidFill>
          </p:spPr>
          <p:txBody>
            <a:bodyPr/>
            <a:lstStyle/>
            <a:p>
              <a:endParaRPr lang="zh-CN" altLang="en-US"/>
            </a:p>
          </p:txBody>
        </p:sp>
        <p:sp>
          <p:nvSpPr>
            <p:cNvPr id="70" name="Freeform 21"/>
            <p:cNvSpPr/>
            <p:nvPr>
              <p:custDataLst>
                <p:tags r:id="rId9"/>
              </p:custDataLst>
            </p:nvPr>
          </p:nvSpPr>
          <p:spPr>
            <a:xfrm rot="5400000">
              <a:off x="-865315" y="865315"/>
              <a:ext cx="7567174" cy="5836544"/>
            </a:xfrm>
            <a:custGeom>
              <a:avLst/>
              <a:gdLst/>
              <a:ahLst/>
              <a:cxnLst/>
              <a:rect l="l" t="t" r="r" b="b"/>
              <a:pathLst>
                <a:path w="7567174" h="5836544">
                  <a:moveTo>
                    <a:pt x="0" y="0"/>
                  </a:moveTo>
                  <a:lnTo>
                    <a:pt x="7567174" y="0"/>
                  </a:lnTo>
                  <a:lnTo>
                    <a:pt x="7567174" y="5836544"/>
                  </a:lnTo>
                  <a:lnTo>
                    <a:pt x="0" y="5836544"/>
                  </a:lnTo>
                  <a:lnTo>
                    <a:pt x="0" y="0"/>
                  </a:lnTo>
                  <a:close/>
                </a:path>
              </a:pathLst>
            </a:custGeom>
            <a:gradFill>
              <a:gsLst>
                <a:gs pos="0">
                  <a:schemeClr val="bg1"/>
                </a:gs>
                <a:gs pos="100000">
                  <a:srgbClr val="5399D4"/>
                </a:gs>
              </a:gsLst>
              <a:lin ang="10800000" scaled="0"/>
            </a:gradFill>
          </p:spPr>
          <p:txBody>
            <a:bodyPr/>
            <a:lstStyle/>
            <a:p>
              <a:endParaRPr lang="zh-CN" altLang="en-US"/>
            </a:p>
          </p:txBody>
        </p:sp>
      </p:grpSp>
      <mc:AlternateContent xmlns:mc="http://schemas.openxmlformats.org/markup-compatibility/2006" xmlns:a14="http://schemas.microsoft.com/office/drawing/2010/main">
        <mc:Choice Requires="a14">
          <p:sp>
            <p:nvSpPr>
              <p:cNvPr id="114" name="TextBox 65"/>
              <p:cNvSpPr txBox="1"/>
              <p:nvPr>
                <p:custDataLst>
                  <p:tags r:id="rId7"/>
                </p:custDataLst>
              </p:nvPr>
            </p:nvSpPr>
            <p:spPr>
              <a:xfrm>
                <a:off x="1330757" y="3207605"/>
                <a:ext cx="3751908" cy="5032916"/>
              </a:xfrm>
              <a:prstGeom prst="rect">
                <a:avLst/>
              </a:prstGeom>
            </p:spPr>
            <p:txBody>
              <a:bodyPr lIns="0" tIns="0" rIns="0" bIns="0" rtlCol="0" anchor="t">
                <a:spAutoFit/>
              </a:bodyPr>
              <a:lstStyle/>
              <a:p>
                <a:pPr>
                  <a:lnSpc>
                    <a:spcPts val="3600"/>
                  </a:lnSpc>
                </a:pPr>
                <a14:m>
                  <m:oMathPara xmlns:m="http://schemas.openxmlformats.org/officeDocument/2006/math">
                    <m:oMathParaPr>
                      <m:jc m:val="centerGroup"/>
                    </m:oMathParaPr>
                    <m:oMath xmlns:m="http://schemas.openxmlformats.org/officeDocument/2006/math">
                      <m:sSup>
                        <m:sSupPr>
                          <m:ctrlPr>
                            <a:rPr lang="en-US" altLang="zh-CN" sz="2400" b="0" i="1" smtClean="0">
                              <a:solidFill>
                                <a:srgbClr val="000000"/>
                              </a:solidFill>
                              <a:latin typeface="Cambria Math" panose="02040503050406030204" pitchFamily="18" charset="0"/>
                              <a:ea typeface="黑体" panose="02010609060101010101" charset="-122"/>
                            </a:rPr>
                          </m:ctrlPr>
                        </m:sSupPr>
                        <m:e>
                          <m:r>
                            <m:rPr>
                              <m:sty m:val="p"/>
                            </m:rPr>
                            <a:rPr lang="en-US" altLang="zh-CN" sz="2400" b="0" i="1" smtClean="0">
                              <a:solidFill>
                                <a:srgbClr val="000000"/>
                              </a:solidFill>
                              <a:latin typeface="Cambria Math" panose="02040503050406030204" pitchFamily="18" charset="0"/>
                              <a:ea typeface="黑体" panose="02010609060101010101" charset="-122"/>
                            </a:rPr>
                            <m:t>K</m:t>
                          </m:r>
                        </m:e>
                        <m:sup>
                          <m:r>
                            <a:rPr lang="en-US" altLang="zh-CN" sz="2400" b="0" i="1" smtClean="0">
                              <a:solidFill>
                                <a:srgbClr val="000000"/>
                              </a:solidFill>
                              <a:latin typeface="Cambria Math" panose="02040503050406030204" pitchFamily="18" charset="0"/>
                              <a:ea typeface="黑体" panose="02010609060101010101" charset="-122"/>
                            </a:rPr>
                            <m:t>+</m:t>
                          </m:r>
                        </m:sup>
                      </m:sSup>
                      <m:r>
                        <a:rPr lang="en-US" sz="2400" b="0" i="1" smtClean="0">
                          <a:solidFill>
                            <a:srgbClr val="000000"/>
                          </a:solidFill>
                          <a:latin typeface="Cambria Math" panose="02040503050406030204" pitchFamily="18" charset="0"/>
                          <a:ea typeface="黑体" panose="02010609060101010101" charset="-122"/>
                        </a:rPr>
                        <m:t>+ </m:t>
                      </m:r>
                      <m:r>
                        <m:rPr>
                          <m:sty m:val="p"/>
                        </m:rPr>
                        <a:rPr lang="en-US" sz="2400" b="0" i="1" smtClean="0">
                          <a:solidFill>
                            <a:srgbClr val="000000"/>
                          </a:solidFill>
                          <a:latin typeface="Cambria Math" panose="02040503050406030204" pitchFamily="18" charset="0"/>
                          <a:ea typeface="黑体" panose="02010609060101010101" charset="-122"/>
                        </a:rPr>
                        <m:t>p</m:t>
                      </m:r>
                      <m:r>
                        <a:rPr lang="en-US" sz="2400" b="0" i="1" smtClean="0">
                          <a:solidFill>
                            <a:srgbClr val="000000"/>
                          </a:solidFill>
                          <a:latin typeface="Cambria Math" panose="02040503050406030204" pitchFamily="18" charset="0"/>
                          <a:ea typeface="Cambria Math" panose="02040503050406030204" pitchFamily="18" charset="0"/>
                        </a:rPr>
                        <m:t>→</m:t>
                      </m:r>
                      <m:sSup>
                        <m:sSupPr>
                          <m:ctrlPr>
                            <a:rPr lang="en-US" altLang="zh-CN" sz="2400" i="1">
                              <a:solidFill>
                                <a:srgbClr val="000000"/>
                              </a:solidFill>
                              <a:latin typeface="Cambria Math" panose="02040503050406030204" pitchFamily="18" charset="0"/>
                              <a:ea typeface="黑体" panose="02010609060101010101" charset="-122"/>
                            </a:rPr>
                          </m:ctrlPr>
                        </m:sSupPr>
                        <m:e>
                          <m:r>
                            <m:rPr>
                              <m:sty m:val="p"/>
                            </m:rPr>
                            <a:rPr lang="en-US" altLang="zh-CN" sz="2400" i="1">
                              <a:solidFill>
                                <a:srgbClr val="000000"/>
                              </a:solidFill>
                              <a:latin typeface="Cambria Math" panose="02040503050406030204" pitchFamily="18" charset="0"/>
                              <a:ea typeface="黑体" panose="02010609060101010101" charset="-122"/>
                            </a:rPr>
                            <m:t>K</m:t>
                          </m:r>
                        </m:e>
                        <m:sup>
                          <m:r>
                            <a:rPr lang="en-US" altLang="zh-CN" sz="2400" i="1">
                              <a:solidFill>
                                <a:srgbClr val="000000"/>
                              </a:solidFill>
                              <a:latin typeface="Cambria Math" panose="02040503050406030204" pitchFamily="18" charset="0"/>
                              <a:ea typeface="黑体" panose="02010609060101010101" charset="-122"/>
                            </a:rPr>
                            <m:t>+</m:t>
                          </m:r>
                        </m:sup>
                      </m:sSup>
                      <m:r>
                        <a:rPr lang="en-US" altLang="zh-CN" sz="2400" i="1">
                          <a:solidFill>
                            <a:srgbClr val="000000"/>
                          </a:solidFill>
                          <a:latin typeface="Cambria Math" panose="02040503050406030204" pitchFamily="18" charset="0"/>
                          <a:ea typeface="黑体" panose="02010609060101010101" charset="-122"/>
                        </a:rPr>
                        <m:t>+ </m:t>
                      </m:r>
                      <m:r>
                        <m:rPr>
                          <m:sty m:val="p"/>
                        </m:rPr>
                        <a:rPr lang="en-US" altLang="zh-CN" sz="2400" i="1">
                          <a:solidFill>
                            <a:srgbClr val="000000"/>
                          </a:solidFill>
                          <a:latin typeface="Cambria Math" panose="02040503050406030204" pitchFamily="18" charset="0"/>
                          <a:ea typeface="黑体" panose="02010609060101010101" charset="-122"/>
                        </a:rPr>
                        <m:t>p</m:t>
                      </m:r>
                    </m:oMath>
                  </m:oMathPara>
                </a14:m>
                <a:endParaRPr lang="en-US" sz="2400" dirty="0">
                  <a:solidFill>
                    <a:srgbClr val="000000"/>
                  </a:solidFill>
                  <a:ea typeface="黑体" panose="02010609060101010101" charset="-122"/>
                </a:endParaRPr>
              </a:p>
              <a:p>
                <a:pPr>
                  <a:lnSpc>
                    <a:spcPts val="3600"/>
                  </a:lnSpc>
                </a:pPr>
                <a14:m>
                  <m:oMathPara xmlns:m="http://schemas.openxmlformats.org/officeDocument/2006/math">
                    <m:oMathParaPr>
                      <m:jc m:val="centerGroup"/>
                    </m:oMathParaPr>
                    <m:oMath xmlns:m="http://schemas.openxmlformats.org/officeDocument/2006/math">
                      <m:sSup>
                        <m:sSupPr>
                          <m:ctrlPr>
                            <a:rPr lang="en-US" altLang="zh-CN" sz="2400" i="1">
                              <a:solidFill>
                                <a:srgbClr val="000000"/>
                              </a:solidFill>
                              <a:latin typeface="Cambria Math" panose="02040503050406030204" pitchFamily="18" charset="0"/>
                              <a:ea typeface="黑体" panose="02010609060101010101" charset="-122"/>
                            </a:rPr>
                          </m:ctrlPr>
                        </m:sSupPr>
                        <m:e>
                          <m:r>
                            <m:rPr>
                              <m:sty m:val="p"/>
                            </m:rPr>
                            <a:rPr lang="en-US" altLang="zh-CN" sz="2400" i="1">
                              <a:solidFill>
                                <a:srgbClr val="000000"/>
                              </a:solidFill>
                              <a:latin typeface="Cambria Math" panose="02040503050406030204" pitchFamily="18" charset="0"/>
                              <a:ea typeface="黑体" panose="02010609060101010101" charset="-122"/>
                            </a:rPr>
                            <m:t>K</m:t>
                          </m:r>
                        </m:e>
                        <m:sup>
                          <m:r>
                            <a:rPr lang="en-US" altLang="zh-CN" sz="2400" i="1">
                              <a:solidFill>
                                <a:srgbClr val="000000"/>
                              </a:solidFill>
                              <a:latin typeface="Cambria Math" panose="02040503050406030204" pitchFamily="18" charset="0"/>
                              <a:ea typeface="黑体" panose="02010609060101010101" charset="-122"/>
                            </a:rPr>
                            <m:t>+</m:t>
                          </m:r>
                        </m:sup>
                      </m:sSup>
                      <m:r>
                        <a:rPr lang="en-US" altLang="zh-CN" sz="2400" i="1">
                          <a:solidFill>
                            <a:srgbClr val="000000"/>
                          </a:solidFill>
                          <a:latin typeface="Cambria Math" panose="02040503050406030204" pitchFamily="18" charset="0"/>
                          <a:ea typeface="黑体" panose="02010609060101010101" charset="-122"/>
                        </a:rPr>
                        <m:t>+ </m:t>
                      </m:r>
                      <m:r>
                        <m:rPr>
                          <m:sty m:val="p"/>
                        </m:rPr>
                        <a:rPr lang="en-US" altLang="zh-CN" sz="2400" b="0" i="1" smtClean="0">
                          <a:solidFill>
                            <a:srgbClr val="000000"/>
                          </a:solidFill>
                          <a:latin typeface="Cambria Math" panose="02040503050406030204" pitchFamily="18" charset="0"/>
                          <a:ea typeface="黑体" panose="02010609060101010101" charset="-122"/>
                        </a:rPr>
                        <m:t>n</m:t>
                      </m:r>
                      <m:r>
                        <a:rPr lang="en-US" altLang="zh-CN" sz="2400" i="1">
                          <a:solidFill>
                            <a:srgbClr val="000000"/>
                          </a:solidFill>
                          <a:latin typeface="Cambria Math" panose="02040503050406030204" pitchFamily="18" charset="0"/>
                          <a:ea typeface="Cambria Math" panose="02040503050406030204" pitchFamily="18" charset="0"/>
                        </a:rPr>
                        <m:t>→</m:t>
                      </m:r>
                      <m:sSup>
                        <m:sSupPr>
                          <m:ctrlPr>
                            <a:rPr lang="en-US" altLang="zh-CN" sz="2400" i="1">
                              <a:solidFill>
                                <a:srgbClr val="000000"/>
                              </a:solidFill>
                              <a:latin typeface="Cambria Math" panose="02040503050406030204" pitchFamily="18" charset="0"/>
                              <a:ea typeface="黑体" panose="02010609060101010101" charset="-122"/>
                            </a:rPr>
                          </m:ctrlPr>
                        </m:sSupPr>
                        <m:e>
                          <m:r>
                            <m:rPr>
                              <m:sty m:val="p"/>
                            </m:rPr>
                            <a:rPr lang="en-US" altLang="zh-CN" sz="2400" i="1">
                              <a:solidFill>
                                <a:srgbClr val="000000"/>
                              </a:solidFill>
                              <a:latin typeface="Cambria Math" panose="02040503050406030204" pitchFamily="18" charset="0"/>
                              <a:ea typeface="黑体" panose="02010609060101010101" charset="-122"/>
                            </a:rPr>
                            <m:t>K</m:t>
                          </m:r>
                        </m:e>
                        <m:sup>
                          <m:r>
                            <a:rPr lang="en-US" altLang="zh-CN" sz="2400" i="1">
                              <a:solidFill>
                                <a:srgbClr val="000000"/>
                              </a:solidFill>
                              <a:latin typeface="Cambria Math" panose="02040503050406030204" pitchFamily="18" charset="0"/>
                              <a:ea typeface="黑体" panose="02010609060101010101" charset="-122"/>
                            </a:rPr>
                            <m:t>+</m:t>
                          </m:r>
                        </m:sup>
                      </m:sSup>
                      <m:r>
                        <a:rPr lang="en-US" altLang="zh-CN" sz="2400" i="1">
                          <a:solidFill>
                            <a:srgbClr val="000000"/>
                          </a:solidFill>
                          <a:latin typeface="Cambria Math" panose="02040503050406030204" pitchFamily="18" charset="0"/>
                          <a:ea typeface="黑体" panose="02010609060101010101" charset="-122"/>
                        </a:rPr>
                        <m:t>+ </m:t>
                      </m:r>
                      <m:r>
                        <m:rPr>
                          <m:sty m:val="p"/>
                        </m:rPr>
                        <a:rPr lang="en-US" altLang="zh-CN" sz="2400" b="0" i="1" smtClean="0">
                          <a:solidFill>
                            <a:srgbClr val="000000"/>
                          </a:solidFill>
                          <a:latin typeface="Cambria Math" panose="02040503050406030204" pitchFamily="18" charset="0"/>
                          <a:ea typeface="黑体" panose="02010609060101010101" charset="-122"/>
                        </a:rPr>
                        <m:t>n</m:t>
                      </m:r>
                    </m:oMath>
                  </m:oMathPara>
                </a14:m>
                <a:endParaRPr lang="en-US" altLang="zh-CN" sz="2400" dirty="0">
                  <a:solidFill>
                    <a:srgbClr val="000000"/>
                  </a:solidFill>
                  <a:ea typeface="黑体" panose="02010609060101010101" charset="-122"/>
                </a:endParaRPr>
              </a:p>
              <a:p>
                <a:pPr>
                  <a:lnSpc>
                    <a:spcPts val="3600"/>
                  </a:lnSpc>
                </a:pPr>
                <a14:m>
                  <m:oMathPara xmlns:m="http://schemas.openxmlformats.org/officeDocument/2006/math">
                    <m:oMathParaPr>
                      <m:jc m:val="centerGroup"/>
                    </m:oMathParaPr>
                    <m:oMath xmlns:m="http://schemas.openxmlformats.org/officeDocument/2006/math">
                      <m:sSup>
                        <m:sSupPr>
                          <m:ctrlPr>
                            <a:rPr lang="en-US" altLang="zh-CN" sz="2400" i="1">
                              <a:solidFill>
                                <a:srgbClr val="000000"/>
                              </a:solidFill>
                              <a:latin typeface="Cambria Math" panose="02040503050406030204" pitchFamily="18" charset="0"/>
                              <a:ea typeface="黑体" panose="02010609060101010101" charset="-122"/>
                            </a:rPr>
                          </m:ctrlPr>
                        </m:sSupPr>
                        <m:e>
                          <m:r>
                            <m:rPr>
                              <m:sty m:val="p"/>
                            </m:rPr>
                            <a:rPr lang="en-US" altLang="zh-CN" sz="2400" i="1">
                              <a:solidFill>
                                <a:srgbClr val="000000"/>
                              </a:solidFill>
                              <a:latin typeface="Cambria Math" panose="02040503050406030204" pitchFamily="18" charset="0"/>
                              <a:ea typeface="黑体" panose="02010609060101010101" charset="-122"/>
                            </a:rPr>
                            <m:t>K</m:t>
                          </m:r>
                        </m:e>
                        <m:sup>
                          <m:r>
                            <a:rPr lang="en-US" altLang="zh-CN" sz="2400" i="1">
                              <a:solidFill>
                                <a:srgbClr val="000000"/>
                              </a:solidFill>
                              <a:latin typeface="Cambria Math" panose="02040503050406030204" pitchFamily="18" charset="0"/>
                              <a:ea typeface="黑体" panose="02010609060101010101" charset="-122"/>
                            </a:rPr>
                            <m:t>+</m:t>
                          </m:r>
                        </m:sup>
                      </m:sSup>
                      <m:r>
                        <a:rPr lang="en-US" altLang="zh-CN" sz="2400" i="1">
                          <a:solidFill>
                            <a:srgbClr val="000000"/>
                          </a:solidFill>
                          <a:latin typeface="Cambria Math" panose="02040503050406030204" pitchFamily="18" charset="0"/>
                          <a:ea typeface="黑体" panose="02010609060101010101" charset="-122"/>
                        </a:rPr>
                        <m:t>+ </m:t>
                      </m:r>
                      <m:r>
                        <m:rPr>
                          <m:sty m:val="p"/>
                        </m:rPr>
                        <a:rPr lang="en-US" altLang="zh-CN" sz="2400" b="0" i="1" smtClean="0">
                          <a:solidFill>
                            <a:srgbClr val="000000"/>
                          </a:solidFill>
                          <a:latin typeface="Cambria Math" panose="02040503050406030204" pitchFamily="18" charset="0"/>
                          <a:ea typeface="黑体" panose="02010609060101010101" charset="-122"/>
                        </a:rPr>
                        <m:t>n</m:t>
                      </m:r>
                      <m:r>
                        <a:rPr lang="en-US" altLang="zh-CN" sz="2400" i="1">
                          <a:solidFill>
                            <a:srgbClr val="000000"/>
                          </a:solidFill>
                          <a:latin typeface="Cambria Math" panose="02040503050406030204" pitchFamily="18" charset="0"/>
                          <a:ea typeface="Cambria Math" panose="02040503050406030204" pitchFamily="18" charset="0"/>
                        </a:rPr>
                        <m:t>→</m:t>
                      </m:r>
                      <m:sSup>
                        <m:sSupPr>
                          <m:ctrlPr>
                            <a:rPr lang="en-US" altLang="zh-CN" sz="2400" i="1">
                              <a:solidFill>
                                <a:srgbClr val="000000"/>
                              </a:solidFill>
                              <a:latin typeface="Cambria Math" panose="02040503050406030204" pitchFamily="18" charset="0"/>
                              <a:ea typeface="黑体" panose="02010609060101010101" charset="-122"/>
                            </a:rPr>
                          </m:ctrlPr>
                        </m:sSupPr>
                        <m:e>
                          <m:r>
                            <m:rPr>
                              <m:sty m:val="p"/>
                            </m:rPr>
                            <a:rPr lang="en-US" altLang="zh-CN" sz="2400" i="1">
                              <a:solidFill>
                                <a:srgbClr val="000000"/>
                              </a:solidFill>
                              <a:latin typeface="Cambria Math" panose="02040503050406030204" pitchFamily="18" charset="0"/>
                              <a:ea typeface="黑体" panose="02010609060101010101" charset="-122"/>
                            </a:rPr>
                            <m:t>K</m:t>
                          </m:r>
                        </m:e>
                        <m:sup>
                          <m:r>
                            <a:rPr lang="en-US" altLang="zh-CN" sz="2400" b="0" i="1" smtClean="0">
                              <a:solidFill>
                                <a:srgbClr val="000000"/>
                              </a:solidFill>
                              <a:latin typeface="Cambria Math" panose="02040503050406030204" pitchFamily="18" charset="0"/>
                              <a:ea typeface="黑体" panose="02010609060101010101" charset="-122"/>
                            </a:rPr>
                            <m:t>0</m:t>
                          </m:r>
                        </m:sup>
                      </m:sSup>
                      <m:r>
                        <a:rPr lang="en-US" altLang="zh-CN" sz="2400" i="1">
                          <a:solidFill>
                            <a:srgbClr val="000000"/>
                          </a:solidFill>
                          <a:latin typeface="Cambria Math" panose="02040503050406030204" pitchFamily="18" charset="0"/>
                          <a:ea typeface="黑体" panose="02010609060101010101" charset="-122"/>
                        </a:rPr>
                        <m:t>+ </m:t>
                      </m:r>
                      <m:r>
                        <m:rPr>
                          <m:sty m:val="p"/>
                        </m:rPr>
                        <a:rPr lang="en-US" altLang="zh-CN" sz="2400" i="1">
                          <a:solidFill>
                            <a:srgbClr val="000000"/>
                          </a:solidFill>
                          <a:latin typeface="Cambria Math" panose="02040503050406030204" pitchFamily="18" charset="0"/>
                          <a:ea typeface="黑体" panose="02010609060101010101" charset="-122"/>
                        </a:rPr>
                        <m:t>p</m:t>
                      </m:r>
                    </m:oMath>
                  </m:oMathPara>
                </a14:m>
                <a:endParaRPr lang="en-US" altLang="zh-CN" sz="2400" dirty="0">
                  <a:solidFill>
                    <a:srgbClr val="000000"/>
                  </a:solidFill>
                  <a:ea typeface="黑体" panose="02010609060101010101" charset="-122"/>
                </a:endParaRPr>
              </a:p>
              <a:p>
                <a:pPr>
                  <a:lnSpc>
                    <a:spcPts val="3600"/>
                  </a:lnSpc>
                </a:pPr>
                <a:r>
                  <a:rPr lang="en-US" altLang="zh-CN" sz="2400" dirty="0">
                    <a:solidFill>
                      <a:srgbClr val="000000"/>
                    </a:solidFill>
                    <a:ea typeface="黑体" panose="02010609060101010101" charset="-122"/>
                  </a:rPr>
                  <a:t>    </a:t>
                </a:r>
              </a:p>
              <a:p>
                <a:pPr>
                  <a:lnSpc>
                    <a:spcPts val="3600"/>
                  </a:lnSpc>
                </a:pPr>
                <a:r>
                  <a:rPr lang="zh-CN" altLang="en-US" sz="2400" dirty="0">
                    <a:solidFill>
                      <a:srgbClr val="000000"/>
                    </a:solidFill>
                    <a:ea typeface="黑体" panose="02010609060101010101" charset="-122"/>
                  </a:rPr>
                  <a:t>    由于同位旋对称性，上述三个反应只有两个线性独立</a:t>
                </a:r>
                <a:endParaRPr lang="en-US" altLang="zh-CN" sz="2400" dirty="0">
                  <a:solidFill>
                    <a:srgbClr val="000000"/>
                  </a:solidFill>
                  <a:ea typeface="黑体" panose="02010609060101010101" charset="-122"/>
                </a:endParaRPr>
              </a:p>
              <a:p>
                <a:pPr>
                  <a:lnSpc>
                    <a:spcPts val="3600"/>
                  </a:lnSpc>
                </a:pPr>
                <a:endParaRPr lang="en-US" altLang="zh-CN" sz="2400" dirty="0">
                  <a:solidFill>
                    <a:srgbClr val="000000"/>
                  </a:solidFill>
                  <a:ea typeface="黑体" panose="02010609060101010101" charset="-122"/>
                </a:endParaRPr>
              </a:p>
              <a:p>
                <a:pPr>
                  <a:lnSpc>
                    <a:spcPts val="3600"/>
                  </a:lnSpc>
                </a:pPr>
                <a:r>
                  <a:rPr lang="zh-CN" altLang="en-US" sz="2400" dirty="0">
                    <a:ea typeface="黑体" panose="02010609060101010101" charset="-122"/>
                  </a:rPr>
                  <a:t>现有理论无法完美拟合三个过程</a:t>
                </a:r>
                <a:endParaRPr lang="en-US" altLang="zh-CN" sz="2400" dirty="0">
                  <a:ea typeface="黑体" panose="02010609060101010101" charset="-122"/>
                </a:endParaRPr>
              </a:p>
              <a:p>
                <a:pPr>
                  <a:lnSpc>
                    <a:spcPts val="3600"/>
                  </a:lnSpc>
                </a:pPr>
                <a:endParaRPr lang="en-US" altLang="zh-CN" sz="2400" dirty="0">
                  <a:ea typeface="黑体" panose="02010609060101010101" charset="-122"/>
                </a:endParaRPr>
              </a:p>
              <a:p>
                <a:pPr>
                  <a:lnSpc>
                    <a:spcPts val="3600"/>
                  </a:lnSpc>
                </a:pPr>
                <a:endParaRPr lang="en-US" sz="2400" dirty="0">
                  <a:solidFill>
                    <a:srgbClr val="000000"/>
                  </a:solidFill>
                  <a:ea typeface="黑体" panose="02010609060101010101" charset="-122"/>
                </a:endParaRPr>
              </a:p>
            </p:txBody>
          </p:sp>
        </mc:Choice>
        <mc:Fallback xmlns="">
          <p:sp>
            <p:nvSpPr>
              <p:cNvPr id="114" name="TextBox 65"/>
              <p:cNvSpPr txBox="1">
                <a:spLocks noRot="1" noChangeAspect="1" noMove="1" noResize="1" noEditPoints="1" noAdjustHandles="1" noChangeArrowheads="1" noChangeShapeType="1" noTextEdit="1"/>
              </p:cNvSpPr>
              <p:nvPr>
                <p:custDataLst>
                  <p:tags r:id="rId19"/>
                </p:custDataLst>
              </p:nvPr>
            </p:nvSpPr>
            <p:spPr>
              <a:xfrm>
                <a:off x="1330757" y="3207605"/>
                <a:ext cx="3751908" cy="5032916"/>
              </a:xfrm>
              <a:prstGeom prst="rect">
                <a:avLst/>
              </a:prstGeom>
              <a:blipFill>
                <a:blip r:embed="rId20"/>
                <a:stretch>
                  <a:fillRect l="-4714" r="-3030"/>
                </a:stretch>
              </a:blipFill>
            </p:spPr>
            <p:txBody>
              <a:bodyPr/>
              <a:lstStyle/>
              <a:p>
                <a:r>
                  <a:rPr lang="zh-CN" altLang="en-US">
                    <a:noFill/>
                  </a:rPr>
                  <a:t> </a:t>
                </a:r>
              </a:p>
            </p:txBody>
          </p:sp>
        </mc:Fallback>
      </mc:AlternateContent>
      <p:grpSp>
        <p:nvGrpSpPr>
          <p:cNvPr id="25" name="组合 24">
            <a:extLst>
              <a:ext uri="{FF2B5EF4-FFF2-40B4-BE49-F238E27FC236}">
                <a16:creationId xmlns:a16="http://schemas.microsoft.com/office/drawing/2014/main" id="{197302BC-0537-AA82-6D4A-BC75F6C70188}"/>
              </a:ext>
            </a:extLst>
          </p:cNvPr>
          <p:cNvGrpSpPr/>
          <p:nvPr/>
        </p:nvGrpSpPr>
        <p:grpSpPr>
          <a:xfrm>
            <a:off x="4461302" y="1256969"/>
            <a:ext cx="13826698" cy="8300575"/>
            <a:chOff x="4461302" y="1256969"/>
            <a:chExt cx="13826698" cy="8300575"/>
          </a:xfrm>
        </p:grpSpPr>
        <p:grpSp>
          <p:nvGrpSpPr>
            <p:cNvPr id="24" name="组合 23">
              <a:extLst>
                <a:ext uri="{FF2B5EF4-FFF2-40B4-BE49-F238E27FC236}">
                  <a16:creationId xmlns:a16="http://schemas.microsoft.com/office/drawing/2014/main" id="{CBFE440B-E082-8D9F-E91B-F7F40565AB68}"/>
                </a:ext>
              </a:extLst>
            </p:cNvPr>
            <p:cNvGrpSpPr/>
            <p:nvPr/>
          </p:nvGrpSpPr>
          <p:grpSpPr>
            <a:xfrm>
              <a:off x="6879911" y="1259166"/>
              <a:ext cx="11408089" cy="8298378"/>
              <a:chOff x="6879911" y="1259166"/>
              <a:chExt cx="11408089" cy="8298378"/>
            </a:xfrm>
          </p:grpSpPr>
          <p:pic>
            <p:nvPicPr>
              <p:cNvPr id="5" name="图片 4">
                <a:extLst>
                  <a:ext uri="{FF2B5EF4-FFF2-40B4-BE49-F238E27FC236}">
                    <a16:creationId xmlns:a16="http://schemas.microsoft.com/office/drawing/2014/main" id="{642A09BB-BCBA-BF84-0F47-7E279287B0F7}"/>
                  </a:ext>
                </a:extLst>
              </p:cNvPr>
              <p:cNvPicPr>
                <a:picLocks noChangeAspect="1"/>
              </p:cNvPicPr>
              <p:nvPr/>
            </p:nvPicPr>
            <p:blipFill>
              <a:blip r:embed="rId21"/>
              <a:stretch>
                <a:fillRect/>
              </a:stretch>
            </p:blipFill>
            <p:spPr>
              <a:xfrm>
                <a:off x="11816594" y="1378805"/>
                <a:ext cx="3168912" cy="3657600"/>
              </a:xfrm>
              <a:prstGeom prst="rect">
                <a:avLst/>
              </a:prstGeom>
            </p:spPr>
          </p:pic>
          <p:pic>
            <p:nvPicPr>
              <p:cNvPr id="6" name="图片 5">
                <a:extLst>
                  <a:ext uri="{FF2B5EF4-FFF2-40B4-BE49-F238E27FC236}">
                    <a16:creationId xmlns:a16="http://schemas.microsoft.com/office/drawing/2014/main" id="{A5099FF6-56AF-E088-1F22-60F806C543F3}"/>
                  </a:ext>
                </a:extLst>
              </p:cNvPr>
              <p:cNvPicPr>
                <a:picLocks noChangeAspect="1"/>
              </p:cNvPicPr>
              <p:nvPr/>
            </p:nvPicPr>
            <p:blipFill>
              <a:blip r:embed="rId22">
                <a:clrChange>
                  <a:clrFrom>
                    <a:srgbClr val="FFFFFF"/>
                  </a:clrFrom>
                  <a:clrTo>
                    <a:srgbClr val="FFFFFF">
                      <a:alpha val="0"/>
                    </a:srgbClr>
                  </a:clrTo>
                </a:clrChange>
              </a:blip>
              <a:stretch>
                <a:fillRect/>
              </a:stretch>
            </p:blipFill>
            <p:spPr>
              <a:xfrm>
                <a:off x="6879911" y="1959912"/>
                <a:ext cx="5338252" cy="7220328"/>
              </a:xfrm>
              <a:prstGeom prst="rect">
                <a:avLst/>
              </a:prstGeom>
            </p:spPr>
          </p:pic>
          <p:pic>
            <p:nvPicPr>
              <p:cNvPr id="10" name="图片 9">
                <a:extLst>
                  <a:ext uri="{FF2B5EF4-FFF2-40B4-BE49-F238E27FC236}">
                    <a16:creationId xmlns:a16="http://schemas.microsoft.com/office/drawing/2014/main" id="{88CB1A1B-F26C-024A-2CBA-97E86F7C4767}"/>
                  </a:ext>
                </a:extLst>
              </p:cNvPr>
              <p:cNvPicPr>
                <a:picLocks noChangeAspect="1"/>
              </p:cNvPicPr>
              <p:nvPr/>
            </p:nvPicPr>
            <p:blipFill>
              <a:blip r:embed="rId23"/>
              <a:stretch>
                <a:fillRect/>
              </a:stretch>
            </p:blipFill>
            <p:spPr>
              <a:xfrm>
                <a:off x="14985506" y="1259166"/>
                <a:ext cx="3302494" cy="3797604"/>
              </a:xfrm>
              <a:prstGeom prst="rect">
                <a:avLst/>
              </a:prstGeom>
            </p:spPr>
          </p:pic>
          <p:pic>
            <p:nvPicPr>
              <p:cNvPr id="12" name="图片 11">
                <a:extLst>
                  <a:ext uri="{FF2B5EF4-FFF2-40B4-BE49-F238E27FC236}">
                    <a16:creationId xmlns:a16="http://schemas.microsoft.com/office/drawing/2014/main" id="{4999E65C-CADF-D0B7-2A14-654E4C586095}"/>
                  </a:ext>
                </a:extLst>
              </p:cNvPr>
              <p:cNvPicPr>
                <a:picLocks noChangeAspect="1"/>
              </p:cNvPicPr>
              <p:nvPr/>
            </p:nvPicPr>
            <p:blipFill>
              <a:blip r:embed="rId24"/>
              <a:stretch>
                <a:fillRect/>
              </a:stretch>
            </p:blipFill>
            <p:spPr>
              <a:xfrm>
                <a:off x="14985506" y="5056770"/>
                <a:ext cx="3223362" cy="4123470"/>
              </a:xfrm>
              <a:prstGeom prst="rect">
                <a:avLst/>
              </a:prstGeom>
            </p:spPr>
          </p:pic>
          <p:pic>
            <p:nvPicPr>
              <p:cNvPr id="14" name="图片 13">
                <a:extLst>
                  <a:ext uri="{FF2B5EF4-FFF2-40B4-BE49-F238E27FC236}">
                    <a16:creationId xmlns:a16="http://schemas.microsoft.com/office/drawing/2014/main" id="{71C2595B-24CC-D811-4634-DAC08A63BFDD}"/>
                  </a:ext>
                </a:extLst>
              </p:cNvPr>
              <p:cNvPicPr>
                <a:picLocks noChangeAspect="1"/>
              </p:cNvPicPr>
              <p:nvPr/>
            </p:nvPicPr>
            <p:blipFill>
              <a:blip r:embed="rId25"/>
              <a:stretch>
                <a:fillRect/>
              </a:stretch>
            </p:blipFill>
            <p:spPr>
              <a:xfrm>
                <a:off x="11816594" y="5144294"/>
                <a:ext cx="2971800" cy="4413250"/>
              </a:xfrm>
              <a:prstGeom prst="rect">
                <a:avLst/>
              </a:prstGeom>
            </p:spPr>
          </p:pic>
        </p:grpSp>
        <p:sp>
          <p:nvSpPr>
            <p:cNvPr id="15" name="文本框 14">
              <a:extLst>
                <a:ext uri="{FF2B5EF4-FFF2-40B4-BE49-F238E27FC236}">
                  <a16:creationId xmlns:a16="http://schemas.microsoft.com/office/drawing/2014/main" id="{A8FFE2AA-C74C-D7CD-86D8-1D869D6465E8}"/>
                </a:ext>
              </a:extLst>
            </p:cNvPr>
            <p:cNvSpPr txBox="1"/>
            <p:nvPr/>
          </p:nvSpPr>
          <p:spPr>
            <a:xfrm>
              <a:off x="4461302" y="1256969"/>
              <a:ext cx="8105596" cy="877163"/>
            </a:xfrm>
            <a:prstGeom prst="rect">
              <a:avLst/>
            </a:prstGeom>
            <a:noFill/>
          </p:spPr>
          <p:txBody>
            <a:bodyPr wrap="square" rtlCol="0">
              <a:spAutoFit/>
            </a:bodyPr>
            <a:lstStyle/>
            <a:p>
              <a:r>
                <a:rPr lang="en" altLang="zh-CN" sz="1050" dirty="0">
                  <a:ea typeface="黑体" panose="02010609060101010101" charset="-122"/>
                </a:rPr>
                <a:t>KN scattering amplitude revisited in a chiral unitary approach and a possible broad resonance in S = +1 channel  Kenji Aoki1,2,∗ and Daisuke Jido2,1</a:t>
              </a:r>
              <a:br>
                <a:rPr lang="en" altLang="zh-CN" sz="1050" dirty="0">
                  <a:ea typeface="黑体" panose="02010609060101010101" charset="-122"/>
                </a:rPr>
              </a:br>
              <a:r>
                <a:rPr lang="zh-CN" altLang="en-US" sz="1050" dirty="0">
                  <a:ea typeface="黑体" panose="02010609060101010101" charset="-122"/>
                </a:rPr>
                <a:t>（上方为</a:t>
              </a:r>
              <a:r>
                <a:rPr lang="en-US" altLang="zh-CN" sz="1050" dirty="0">
                  <a:ea typeface="黑体" panose="02010609060101010101" charset="-122"/>
                </a:rPr>
                <a:t>solution1</a:t>
              </a:r>
              <a:r>
                <a:rPr lang="zh-CN" altLang="en-US" sz="1050" dirty="0">
                  <a:ea typeface="黑体" panose="02010609060101010101" charset="-122"/>
                </a:rPr>
                <a:t>，下方为</a:t>
              </a:r>
              <a:r>
                <a:rPr lang="en-US" altLang="zh-CN" sz="1050" dirty="0">
                  <a:ea typeface="黑体" panose="02010609060101010101" charset="-122"/>
                </a:rPr>
                <a:t>solution2</a:t>
              </a:r>
              <a:r>
                <a:rPr lang="zh-CN" altLang="en-US" sz="1050" dirty="0">
                  <a:ea typeface="黑体" panose="02010609060101010101" charset="-122"/>
                </a:rPr>
                <a:t>）</a:t>
              </a:r>
              <a:endParaRPr lang="en-US" altLang="zh-CN" sz="1050" dirty="0">
                <a:ea typeface="黑体" panose="02010609060101010101" charset="-122"/>
              </a:endParaRPr>
            </a:p>
            <a:p>
              <a:endParaRPr kumimoji="1" lang="zh-CN" altLang="en-US" dirty="0"/>
            </a:p>
          </p:txBody>
        </p:sp>
      </p:grpSp>
      <p:sp>
        <p:nvSpPr>
          <p:cNvPr id="19" name="椭圆 18">
            <a:extLst>
              <a:ext uri="{FF2B5EF4-FFF2-40B4-BE49-F238E27FC236}">
                <a16:creationId xmlns:a16="http://schemas.microsoft.com/office/drawing/2014/main" id="{09CA0091-2A2B-26BB-3D70-638244F9E368}"/>
              </a:ext>
            </a:extLst>
          </p:cNvPr>
          <p:cNvSpPr/>
          <p:nvPr/>
        </p:nvSpPr>
        <p:spPr>
          <a:xfrm>
            <a:off x="15544800" y="3928056"/>
            <a:ext cx="1081825" cy="579550"/>
          </a:xfrm>
          <a:prstGeom prst="ellipse">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椭圆 19">
            <a:extLst>
              <a:ext uri="{FF2B5EF4-FFF2-40B4-BE49-F238E27FC236}">
                <a16:creationId xmlns:a16="http://schemas.microsoft.com/office/drawing/2014/main" id="{EBB76E29-FB35-FE48-B542-0FE6B509CFC5}"/>
              </a:ext>
            </a:extLst>
          </p:cNvPr>
          <p:cNvSpPr/>
          <p:nvPr/>
        </p:nvSpPr>
        <p:spPr>
          <a:xfrm>
            <a:off x="15554928" y="3106801"/>
            <a:ext cx="1081825" cy="579550"/>
          </a:xfrm>
          <a:prstGeom prst="ellipse">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椭圆 20">
            <a:extLst>
              <a:ext uri="{FF2B5EF4-FFF2-40B4-BE49-F238E27FC236}">
                <a16:creationId xmlns:a16="http://schemas.microsoft.com/office/drawing/2014/main" id="{1C3DE6C9-8999-7DF1-0008-9945AF95C3C5}"/>
              </a:ext>
            </a:extLst>
          </p:cNvPr>
          <p:cNvSpPr/>
          <p:nvPr/>
        </p:nvSpPr>
        <p:spPr>
          <a:xfrm>
            <a:off x="13641920" y="5348315"/>
            <a:ext cx="1081825" cy="579550"/>
          </a:xfrm>
          <a:prstGeom prst="ellipse">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椭圆 21">
            <a:extLst>
              <a:ext uri="{FF2B5EF4-FFF2-40B4-BE49-F238E27FC236}">
                <a16:creationId xmlns:a16="http://schemas.microsoft.com/office/drawing/2014/main" id="{7F0B1B24-472E-A1EF-8517-B373B3984D43}"/>
              </a:ext>
            </a:extLst>
          </p:cNvPr>
          <p:cNvSpPr/>
          <p:nvPr/>
        </p:nvSpPr>
        <p:spPr>
          <a:xfrm>
            <a:off x="15456371" y="8155725"/>
            <a:ext cx="1081825" cy="579550"/>
          </a:xfrm>
          <a:prstGeom prst="ellipse">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椭圆 22">
            <a:extLst>
              <a:ext uri="{FF2B5EF4-FFF2-40B4-BE49-F238E27FC236}">
                <a16:creationId xmlns:a16="http://schemas.microsoft.com/office/drawing/2014/main" id="{4240E825-7648-3214-F90B-E5891E4D2E84}"/>
              </a:ext>
            </a:extLst>
          </p:cNvPr>
          <p:cNvSpPr/>
          <p:nvPr/>
        </p:nvSpPr>
        <p:spPr>
          <a:xfrm>
            <a:off x="12179723" y="5327737"/>
            <a:ext cx="1081825" cy="579550"/>
          </a:xfrm>
          <a:prstGeom prst="ellipse">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椭圆 6">
            <a:extLst>
              <a:ext uri="{FF2B5EF4-FFF2-40B4-BE49-F238E27FC236}">
                <a16:creationId xmlns:a16="http://schemas.microsoft.com/office/drawing/2014/main" id="{008CD2D5-CE76-2BB3-81A7-F3F4A04FF5F7}"/>
              </a:ext>
            </a:extLst>
          </p:cNvPr>
          <p:cNvSpPr/>
          <p:nvPr/>
        </p:nvSpPr>
        <p:spPr>
          <a:xfrm>
            <a:off x="12458033" y="1597075"/>
            <a:ext cx="1081825" cy="579550"/>
          </a:xfrm>
          <a:prstGeom prst="ellipse">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椭圆 15">
            <a:extLst>
              <a:ext uri="{FF2B5EF4-FFF2-40B4-BE49-F238E27FC236}">
                <a16:creationId xmlns:a16="http://schemas.microsoft.com/office/drawing/2014/main" id="{0194E6A7-4384-4306-DFA8-76E19CF6D02A}"/>
              </a:ext>
            </a:extLst>
          </p:cNvPr>
          <p:cNvSpPr/>
          <p:nvPr/>
        </p:nvSpPr>
        <p:spPr>
          <a:xfrm>
            <a:off x="16893755" y="3106801"/>
            <a:ext cx="1081825" cy="579550"/>
          </a:xfrm>
          <a:prstGeom prst="ellipse">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椭圆 16">
            <a:extLst>
              <a:ext uri="{FF2B5EF4-FFF2-40B4-BE49-F238E27FC236}">
                <a16:creationId xmlns:a16="http://schemas.microsoft.com/office/drawing/2014/main" id="{32CC965E-C40E-52E8-F189-2714CECEB50B}"/>
              </a:ext>
            </a:extLst>
          </p:cNvPr>
          <p:cNvSpPr/>
          <p:nvPr/>
        </p:nvSpPr>
        <p:spPr>
          <a:xfrm>
            <a:off x="16925855" y="3999857"/>
            <a:ext cx="1081825" cy="579550"/>
          </a:xfrm>
          <a:prstGeom prst="ellipse">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椭圆 17">
            <a:extLst>
              <a:ext uri="{FF2B5EF4-FFF2-40B4-BE49-F238E27FC236}">
                <a16:creationId xmlns:a16="http://schemas.microsoft.com/office/drawing/2014/main" id="{9D1CCC9A-04DC-3883-7EF7-0DA53A56F0D5}"/>
              </a:ext>
            </a:extLst>
          </p:cNvPr>
          <p:cNvSpPr/>
          <p:nvPr/>
        </p:nvSpPr>
        <p:spPr>
          <a:xfrm>
            <a:off x="16701758" y="8257546"/>
            <a:ext cx="1081825" cy="579550"/>
          </a:xfrm>
          <a:prstGeom prst="ellipse">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椭圆 25">
            <a:extLst>
              <a:ext uri="{FF2B5EF4-FFF2-40B4-BE49-F238E27FC236}">
                <a16:creationId xmlns:a16="http://schemas.microsoft.com/office/drawing/2014/main" id="{F3D410F0-0A6C-EFC9-FD31-7177E2EDBB46}"/>
              </a:ext>
            </a:extLst>
          </p:cNvPr>
          <p:cNvSpPr/>
          <p:nvPr/>
        </p:nvSpPr>
        <p:spPr>
          <a:xfrm>
            <a:off x="16681789" y="7282562"/>
            <a:ext cx="1081825" cy="579550"/>
          </a:xfrm>
          <a:prstGeom prst="ellipse">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椭圆 26">
            <a:extLst>
              <a:ext uri="{FF2B5EF4-FFF2-40B4-BE49-F238E27FC236}">
                <a16:creationId xmlns:a16="http://schemas.microsoft.com/office/drawing/2014/main" id="{8EEAD38F-A13A-6C5B-F079-A75A3876EA66}"/>
              </a:ext>
            </a:extLst>
          </p:cNvPr>
          <p:cNvSpPr/>
          <p:nvPr/>
        </p:nvSpPr>
        <p:spPr>
          <a:xfrm>
            <a:off x="13568367" y="1405775"/>
            <a:ext cx="1081825" cy="579550"/>
          </a:xfrm>
          <a:prstGeom prst="ellipse">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linds(horizontal)">
                                      <p:cBhvr>
                                        <p:cTn id="15" dur="500"/>
                                        <p:tgtEl>
                                          <p:spTgt spid="2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linds(horizontal)">
                                      <p:cBhvr>
                                        <p:cTn id="18" dur="500"/>
                                        <p:tgtEl>
                                          <p:spTgt spid="1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linds(horizontal)">
                                      <p:cBhvr>
                                        <p:cTn id="21" dur="500"/>
                                        <p:tgtEl>
                                          <p:spTgt spid="2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linds(horizontal)">
                                      <p:cBhvr>
                                        <p:cTn id="24" dur="500"/>
                                        <p:tgtEl>
                                          <p:spTgt spid="22"/>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linds(horizontal)">
                                      <p:cBhvr>
                                        <p:cTn id="30" dur="500"/>
                                        <p:tgtEl>
                                          <p:spTgt spid="16"/>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linds(horizontal)">
                                      <p:cBhvr>
                                        <p:cTn id="33" dur="500"/>
                                        <p:tgtEl>
                                          <p:spTgt spid="17"/>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linds(horizontal)">
                                      <p:cBhvr>
                                        <p:cTn id="36" dur="500"/>
                                        <p:tgtEl>
                                          <p:spTgt spid="18"/>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blinds(horizontal)">
                                      <p:cBhvr>
                                        <p:cTn id="39" dur="500"/>
                                        <p:tgtEl>
                                          <p:spTgt spid="26"/>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linds(horizontal)">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7" grpId="0" animBg="1"/>
      <p:bldP spid="16" grpId="0" animBg="1"/>
      <p:bldP spid="17" grpId="0" animBg="1"/>
      <p:bldP spid="18" grpId="0" animBg="1"/>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60EA2-F756-2649-7DBE-EBE2B1D586E6}"/>
            </a:ext>
          </a:extLst>
        </p:cNvPr>
        <p:cNvGrpSpPr/>
        <p:nvPr/>
      </p:nvGrpSpPr>
      <p:grpSpPr>
        <a:xfrm>
          <a:off x="0" y="0"/>
          <a:ext cx="0" cy="0"/>
          <a:chOff x="0" y="0"/>
          <a:chExt cx="0" cy="0"/>
        </a:xfrm>
      </p:grpSpPr>
      <p:sp>
        <p:nvSpPr>
          <p:cNvPr id="8" name="矩形 7">
            <a:extLst>
              <a:ext uri="{FF2B5EF4-FFF2-40B4-BE49-F238E27FC236}">
                <a16:creationId xmlns:a16="http://schemas.microsoft.com/office/drawing/2014/main" id="{92644773-2848-FCA9-487E-84EE6E99D748}"/>
              </a:ext>
            </a:extLst>
          </p:cNvPr>
          <p:cNvSpPr/>
          <p:nvPr>
            <p:custDataLst>
              <p:tags r:id="rId2"/>
            </p:custDataLst>
          </p:nvPr>
        </p:nvSpPr>
        <p:spPr>
          <a:xfrm>
            <a:off x="1214438" y="1633485"/>
            <a:ext cx="8804910" cy="429578"/>
          </a:xfrm>
          <a:prstGeom prst="rect">
            <a:avLst/>
          </a:prstGeom>
          <a:gradFill>
            <a:gsLst>
              <a:gs pos="26000">
                <a:srgbClr val="F7E8D3"/>
              </a:gs>
              <a:gs pos="100000">
                <a:schemeClr val="bg1"/>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00"/>
          </a:p>
        </p:txBody>
      </p:sp>
      <p:pic>
        <p:nvPicPr>
          <p:cNvPr id="3074" name="图片 2" descr="剪影蓝 低版本">
            <a:extLst>
              <a:ext uri="{FF2B5EF4-FFF2-40B4-BE49-F238E27FC236}">
                <a16:creationId xmlns:a16="http://schemas.microsoft.com/office/drawing/2014/main" id="{FA75350B-0D89-BAEF-4B65-0284C88E2FF5}"/>
              </a:ext>
            </a:extLst>
          </p:cNvPr>
          <p:cNvPicPr>
            <a:picLocks noChangeAspect="1"/>
          </p:cNvPicPr>
          <p:nvPr/>
        </p:nvPicPr>
        <p:blipFill>
          <a:blip r:embed="rId13"/>
          <a:srcRect l="-8"/>
          <a:stretch>
            <a:fillRect/>
          </a:stretch>
        </p:blipFill>
        <p:spPr>
          <a:xfrm>
            <a:off x="0" y="8068575"/>
            <a:ext cx="18288000" cy="3657600"/>
          </a:xfrm>
          <a:prstGeom prst="rect">
            <a:avLst/>
          </a:prstGeom>
          <a:noFill/>
          <a:ln w="9525">
            <a:noFill/>
          </a:ln>
        </p:spPr>
      </p:pic>
      <p:sp>
        <p:nvSpPr>
          <p:cNvPr id="3" name="矩形 2">
            <a:extLst>
              <a:ext uri="{FF2B5EF4-FFF2-40B4-BE49-F238E27FC236}">
                <a16:creationId xmlns:a16="http://schemas.microsoft.com/office/drawing/2014/main" id="{00D043AA-502A-B677-FDC0-C4D41652E74F}"/>
              </a:ext>
            </a:extLst>
          </p:cNvPr>
          <p:cNvSpPr/>
          <p:nvPr>
            <p:custDataLst>
              <p:tags r:id="rId3"/>
            </p:custDataLst>
          </p:nvPr>
        </p:nvSpPr>
        <p:spPr>
          <a:xfrm>
            <a:off x="0" y="900"/>
            <a:ext cx="18288000" cy="1260158"/>
          </a:xfrm>
          <a:prstGeom prst="rect">
            <a:avLst/>
          </a:prstGeom>
          <a:gradFill>
            <a:gsLst>
              <a:gs pos="0">
                <a:schemeClr val="bg1"/>
              </a:gs>
              <a:gs pos="50000">
                <a:srgbClr val="5399D4"/>
              </a:gs>
              <a:gs pos="100000">
                <a:srgbClr val="2E3C63"/>
              </a:gs>
            </a:gsLst>
          </a:gradFill>
          <a:effectLst/>
        </p:spPr>
        <p:style>
          <a:lnRef idx="0">
            <a:srgbClr val="FFFFFF"/>
          </a:lnRef>
          <a:fillRef idx="2">
            <a:schemeClr val="accent1"/>
          </a:fillRef>
          <a:effectRef idx="1">
            <a:schemeClr val="accent1"/>
          </a:effectRef>
          <a:fontRef idx="minor">
            <a:schemeClr val="lt1"/>
          </a:fontRef>
        </p:style>
        <p:txBody>
          <a:bodyPr rtlCol="0" anchor="ctr"/>
          <a:lstStyle/>
          <a:p>
            <a:pPr algn="ctr" fontAlgn="base"/>
            <a:endParaRPr lang="zh-CN" altLang="en-US" sz="100" strike="noStrike" noProof="1"/>
          </a:p>
        </p:txBody>
      </p:sp>
      <p:pic>
        <p:nvPicPr>
          <p:cNvPr id="2" name="图片 1" descr="国科大标准Logo横式一（白色）">
            <a:extLst>
              <a:ext uri="{FF2B5EF4-FFF2-40B4-BE49-F238E27FC236}">
                <a16:creationId xmlns:a16="http://schemas.microsoft.com/office/drawing/2014/main" id="{DC800BA2-F3E4-AF94-CDD0-75986B105FF5}"/>
              </a:ext>
            </a:extLst>
          </p:cNvPr>
          <p:cNvPicPr>
            <a:picLocks noChangeAspect="1"/>
          </p:cNvPicPr>
          <p:nvPr/>
        </p:nvPicPr>
        <p:blipFill>
          <a:blip r:embed="rId14"/>
          <a:stretch>
            <a:fillRect/>
          </a:stretch>
        </p:blipFill>
        <p:spPr>
          <a:xfrm>
            <a:off x="14723745" y="281887"/>
            <a:ext cx="3251835" cy="685800"/>
          </a:xfrm>
          <a:prstGeom prst="rect">
            <a:avLst/>
          </a:prstGeom>
        </p:spPr>
      </p:pic>
      <p:sp>
        <p:nvSpPr>
          <p:cNvPr id="9" name="文本框 8">
            <a:extLst>
              <a:ext uri="{FF2B5EF4-FFF2-40B4-BE49-F238E27FC236}">
                <a16:creationId xmlns:a16="http://schemas.microsoft.com/office/drawing/2014/main" id="{8352FF52-87FB-F8F3-CECC-0B8942B1D41E}"/>
              </a:ext>
            </a:extLst>
          </p:cNvPr>
          <p:cNvSpPr txBox="1"/>
          <p:nvPr>
            <p:custDataLst>
              <p:tags r:id="rId4"/>
            </p:custDataLst>
          </p:nvPr>
        </p:nvSpPr>
        <p:spPr>
          <a:xfrm>
            <a:off x="1216343" y="1399170"/>
            <a:ext cx="4686300" cy="670560"/>
          </a:xfrm>
          <a:prstGeom prst="rect">
            <a:avLst/>
          </a:prstGeom>
          <a:noFill/>
        </p:spPr>
        <p:txBody>
          <a:bodyPr wrap="square" rtlCol="0">
            <a:noAutofit/>
          </a:bodyPr>
          <a:lstStyle/>
          <a:p>
            <a:r>
              <a:rPr lang="zh-CN" altLang="en-US" sz="3300" dirty="0">
                <a:solidFill>
                  <a:srgbClr val="2E3C63"/>
                </a:solidFill>
              </a:rPr>
              <a:t>实验中抽取中子散射</a:t>
            </a:r>
          </a:p>
        </p:txBody>
      </p:sp>
      <p:sp>
        <p:nvSpPr>
          <p:cNvPr id="3078" name="文本框 3">
            <a:extLst>
              <a:ext uri="{FF2B5EF4-FFF2-40B4-BE49-F238E27FC236}">
                <a16:creationId xmlns:a16="http://schemas.microsoft.com/office/drawing/2014/main" id="{34660E77-8524-F7F2-09F7-D6B498916516}"/>
              </a:ext>
            </a:extLst>
          </p:cNvPr>
          <p:cNvSpPr txBox="1"/>
          <p:nvPr>
            <p:custDataLst>
              <p:tags r:id="rId5"/>
            </p:custDataLst>
          </p:nvPr>
        </p:nvSpPr>
        <p:spPr>
          <a:xfrm>
            <a:off x="67945" y="-70855"/>
            <a:ext cx="1276350" cy="1379220"/>
          </a:xfrm>
          <a:prstGeom prst="rect">
            <a:avLst/>
          </a:prstGeom>
          <a:noFill/>
          <a:ln w="12700" cmpd="sng">
            <a:noFill/>
            <a:prstDash val="solid"/>
          </a:ln>
          <a:effectLst>
            <a:outerShdw dist="63500" dir="2700000" algn="tl" rotWithShape="0">
              <a:schemeClr val="bg1">
                <a:alpha val="100000"/>
              </a:schemeClr>
            </a:outerShdw>
          </a:effectLst>
        </p:spPr>
        <p:txBody>
          <a:bodyPr wrap="square" anchor="t" anchorCtr="0"/>
          <a:lstStyle/>
          <a:p>
            <a:pPr>
              <a:lnSpc>
                <a:spcPct val="130000"/>
              </a:lnSpc>
            </a:pPr>
            <a:r>
              <a:rPr lang="en-US" altLang="zh-CN" sz="6000" i="1">
                <a:ln w="19050">
                  <a:noFill/>
                </a:ln>
                <a:gradFill>
                  <a:gsLst>
                    <a:gs pos="39000">
                      <a:srgbClr val="5399D4"/>
                    </a:gs>
                    <a:gs pos="100000">
                      <a:schemeClr val="bg1"/>
                    </a:gs>
                  </a:gsLst>
                  <a:lin ang="5400000" scaled="0"/>
                </a:gradFill>
                <a:latin typeface="Bauhaus 93" panose="04030905020B02020C02" charset="0"/>
                <a:ea typeface="造字工房朗倩（非商用）常规体" charset="-122"/>
                <a:cs typeface="Bauhaus 93" panose="04030905020B02020C02" charset="0"/>
              </a:rPr>
              <a:t>03</a:t>
            </a:r>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A2CF22F4-6CA0-145A-8C8E-E373D187F6BE}"/>
                  </a:ext>
                </a:extLst>
              </p:cNvPr>
              <p:cNvSpPr txBox="1"/>
              <p:nvPr>
                <p:custDataLst>
                  <p:tags r:id="rId6"/>
                </p:custDataLst>
              </p:nvPr>
            </p:nvSpPr>
            <p:spPr>
              <a:xfrm>
                <a:off x="1216343" y="258075"/>
                <a:ext cx="12663488" cy="806768"/>
              </a:xfrm>
              <a:prstGeom prst="rect">
                <a:avLst/>
              </a:prstGeom>
              <a:noFill/>
            </p:spPr>
            <p:txBody>
              <a:bodyPr wrap="square" rtlCol="0">
                <a:noAutofit/>
              </a:bodyPr>
              <a:lstStyle/>
              <a:p>
                <a:r>
                  <a:rPr lang="zh-CN" altLang="en-US" sz="4200" b="1" dirty="0">
                    <a:solidFill>
                      <a:srgbClr val="2E3C63"/>
                    </a:solidFill>
                  </a:rPr>
                  <a:t>实验中的</a:t>
                </a:r>
                <a14:m>
                  <m:oMath xmlns:m="http://schemas.openxmlformats.org/officeDocument/2006/math">
                    <m:sSup>
                      <m:sSupPr>
                        <m:ctrlPr>
                          <a:rPr lang="en-US" altLang="zh-CN" sz="4200" b="1" i="1" smtClean="0">
                            <a:solidFill>
                              <a:srgbClr val="2E3C63"/>
                            </a:solidFill>
                            <a:latin typeface="Cambria Math" panose="02040503050406030204" pitchFamily="18" charset="0"/>
                          </a:rPr>
                        </m:ctrlPr>
                      </m:sSupPr>
                      <m:e>
                        <m:r>
                          <m:rPr>
                            <m:sty m:val="p"/>
                          </m:rPr>
                          <a:rPr lang="en-US" altLang="zh-CN" sz="4200" b="1" i="1">
                            <a:solidFill>
                              <a:srgbClr val="2E3C63"/>
                            </a:solidFill>
                            <a:latin typeface="Cambria Math" panose="02040503050406030204" pitchFamily="18" charset="0"/>
                          </a:rPr>
                          <m:t>K</m:t>
                        </m:r>
                      </m:e>
                      <m:sup>
                        <m:r>
                          <a:rPr lang="en-US" altLang="zh-CN" sz="4200" b="1" i="1" smtClean="0">
                            <a:solidFill>
                              <a:srgbClr val="2E3C63"/>
                            </a:solidFill>
                            <a:latin typeface="Cambria Math" panose="02040503050406030204" pitchFamily="18" charset="0"/>
                          </a:rPr>
                          <m:t>+</m:t>
                        </m:r>
                      </m:sup>
                    </m:sSup>
                    <m:r>
                      <m:rPr>
                        <m:sty m:val="p"/>
                      </m:rPr>
                      <a:rPr lang="en-US" altLang="zh-CN" sz="4200" b="1" i="1" smtClean="0">
                        <a:solidFill>
                          <a:srgbClr val="2E3C63"/>
                        </a:solidFill>
                        <a:latin typeface="Cambria Math" panose="02040503050406030204" pitchFamily="18" charset="0"/>
                      </a:rPr>
                      <m:t>N</m:t>
                    </m:r>
                  </m:oMath>
                </a14:m>
                <a:r>
                  <a:rPr lang="zh-CN" altLang="en-US" sz="4200" b="1" dirty="0">
                    <a:solidFill>
                      <a:srgbClr val="2E3C63"/>
                    </a:solidFill>
                  </a:rPr>
                  <a:t>散射</a:t>
                </a:r>
                <a:endParaRPr lang="zh-CN" altLang="en-US" sz="4200" dirty="0">
                  <a:solidFill>
                    <a:srgbClr val="2E3C63"/>
                  </a:solidFill>
                </a:endParaRPr>
              </a:p>
              <a:p>
                <a:endParaRPr lang="zh-CN" altLang="en-US" sz="4200" dirty="0">
                  <a:solidFill>
                    <a:srgbClr val="2E3C63"/>
                  </a:solidFill>
                </a:endParaRPr>
              </a:p>
            </p:txBody>
          </p:sp>
        </mc:Choice>
        <mc:Fallback xmlns="">
          <p:sp>
            <p:nvSpPr>
              <p:cNvPr id="4" name="文本框 3">
                <a:extLst>
                  <a:ext uri="{FF2B5EF4-FFF2-40B4-BE49-F238E27FC236}">
                    <a16:creationId xmlns:a16="http://schemas.microsoft.com/office/drawing/2014/main" id="{A2CF22F4-6CA0-145A-8C8E-E373D187F6BE}"/>
                  </a:ext>
                </a:extLst>
              </p:cNvPr>
              <p:cNvSpPr txBox="1">
                <a:spLocks noRot="1" noChangeAspect="1" noMove="1" noResize="1" noEditPoints="1" noAdjustHandles="1" noChangeArrowheads="1" noChangeShapeType="1" noTextEdit="1"/>
              </p:cNvSpPr>
              <p:nvPr>
                <p:custDataLst>
                  <p:tags r:id="rId15"/>
                </p:custDataLst>
              </p:nvPr>
            </p:nvSpPr>
            <p:spPr>
              <a:xfrm>
                <a:off x="1216343" y="258075"/>
                <a:ext cx="12663488" cy="806768"/>
              </a:xfrm>
              <a:prstGeom prst="rect">
                <a:avLst/>
              </a:prstGeom>
              <a:blipFill>
                <a:blip r:embed="rId16"/>
                <a:stretch>
                  <a:fillRect l="-1906" t="-14063" b="-25000"/>
                </a:stretch>
              </a:blipFill>
            </p:spPr>
            <p:txBody>
              <a:bodyPr/>
              <a:lstStyle/>
              <a:p>
                <a:r>
                  <a:rPr lang="zh-CN" altLang="en-US">
                    <a:noFill/>
                  </a:rPr>
                  <a:t> </a:t>
                </a:r>
              </a:p>
            </p:txBody>
          </p:sp>
        </mc:Fallback>
      </mc:AlternateContent>
      <p:grpSp>
        <p:nvGrpSpPr>
          <p:cNvPr id="71" name="Group 22">
            <a:extLst>
              <a:ext uri="{FF2B5EF4-FFF2-40B4-BE49-F238E27FC236}">
                <a16:creationId xmlns:a16="http://schemas.microsoft.com/office/drawing/2014/main" id="{7F139F65-1E29-9B06-FDA3-79F0FB64D5FD}"/>
              </a:ext>
            </a:extLst>
          </p:cNvPr>
          <p:cNvGrpSpPr/>
          <p:nvPr/>
        </p:nvGrpSpPr>
        <p:grpSpPr>
          <a:xfrm>
            <a:off x="1214438" y="2582430"/>
            <a:ext cx="4377409" cy="5798067"/>
            <a:chOff x="0" y="0"/>
            <a:chExt cx="5836545" cy="7730757"/>
          </a:xfrm>
        </p:grpSpPr>
        <p:sp>
          <p:nvSpPr>
            <p:cNvPr id="73" name="Freeform 24">
              <a:extLst>
                <a:ext uri="{FF2B5EF4-FFF2-40B4-BE49-F238E27FC236}">
                  <a16:creationId xmlns:a16="http://schemas.microsoft.com/office/drawing/2014/main" id="{D2E6D362-B1B2-966B-FAFD-7F5A158F8BE9}"/>
                </a:ext>
              </a:extLst>
            </p:cNvPr>
            <p:cNvSpPr/>
            <p:nvPr>
              <p:custDataLst>
                <p:tags r:id="rId9"/>
              </p:custDataLst>
            </p:nvPr>
          </p:nvSpPr>
          <p:spPr>
            <a:xfrm rot="16200000">
              <a:off x="2836481" y="4730693"/>
              <a:ext cx="163583" cy="5836545"/>
            </a:xfrm>
            <a:custGeom>
              <a:avLst/>
              <a:gdLst/>
              <a:ahLst/>
              <a:cxnLst/>
              <a:rect l="l" t="t" r="r" b="b"/>
              <a:pathLst>
                <a:path w="25088" h="895141">
                  <a:moveTo>
                    <a:pt x="0" y="0"/>
                  </a:moveTo>
                  <a:lnTo>
                    <a:pt x="25088" y="0"/>
                  </a:lnTo>
                  <a:lnTo>
                    <a:pt x="25088" y="895141"/>
                  </a:lnTo>
                  <a:lnTo>
                    <a:pt x="0" y="895141"/>
                  </a:lnTo>
                  <a:close/>
                </a:path>
              </a:pathLst>
            </a:custGeom>
            <a:solidFill>
              <a:srgbClr val="F7E8D3"/>
            </a:solidFill>
          </p:spPr>
          <p:txBody>
            <a:bodyPr/>
            <a:lstStyle/>
            <a:p>
              <a:endParaRPr lang="zh-CN" altLang="en-US"/>
            </a:p>
          </p:txBody>
        </p:sp>
        <p:sp>
          <p:nvSpPr>
            <p:cNvPr id="75" name="Freeform 26">
              <a:extLst>
                <a:ext uri="{FF2B5EF4-FFF2-40B4-BE49-F238E27FC236}">
                  <a16:creationId xmlns:a16="http://schemas.microsoft.com/office/drawing/2014/main" id="{8C51F4C3-EA70-2D82-B821-DC8D15A30CF7}"/>
                </a:ext>
              </a:extLst>
            </p:cNvPr>
            <p:cNvSpPr/>
            <p:nvPr>
              <p:custDataLst>
                <p:tags r:id="rId10"/>
              </p:custDataLst>
            </p:nvPr>
          </p:nvSpPr>
          <p:spPr>
            <a:xfrm rot="5400000">
              <a:off x="-865315" y="865315"/>
              <a:ext cx="7567174" cy="5836544"/>
            </a:xfrm>
            <a:custGeom>
              <a:avLst/>
              <a:gdLst/>
              <a:ahLst/>
              <a:cxnLst/>
              <a:rect l="l" t="t" r="r" b="b"/>
              <a:pathLst>
                <a:path w="7567174" h="5836544">
                  <a:moveTo>
                    <a:pt x="0" y="0"/>
                  </a:moveTo>
                  <a:lnTo>
                    <a:pt x="7567174" y="0"/>
                  </a:lnTo>
                  <a:lnTo>
                    <a:pt x="7567174" y="5836544"/>
                  </a:lnTo>
                  <a:lnTo>
                    <a:pt x="0" y="5836544"/>
                  </a:lnTo>
                  <a:lnTo>
                    <a:pt x="0" y="0"/>
                  </a:lnTo>
                  <a:close/>
                </a:path>
              </a:pathLst>
            </a:custGeom>
            <a:gradFill>
              <a:gsLst>
                <a:gs pos="0">
                  <a:schemeClr val="bg1"/>
                </a:gs>
                <a:gs pos="100000">
                  <a:srgbClr val="5399D4"/>
                </a:gs>
              </a:gsLst>
              <a:lin ang="10800000" scaled="0"/>
            </a:gradFill>
          </p:spPr>
          <p:txBody>
            <a:bodyPr/>
            <a:lstStyle/>
            <a:p>
              <a:endParaRPr lang="zh-CN" altLang="en-US"/>
            </a:p>
          </p:txBody>
        </p:sp>
      </p:grpSp>
      <p:sp>
        <p:nvSpPr>
          <p:cNvPr id="116" name="TextBox 67">
            <a:extLst>
              <a:ext uri="{FF2B5EF4-FFF2-40B4-BE49-F238E27FC236}">
                <a16:creationId xmlns:a16="http://schemas.microsoft.com/office/drawing/2014/main" id="{EDA45CC6-A99C-5497-3714-5C7B4E739409}"/>
              </a:ext>
            </a:extLst>
          </p:cNvPr>
          <p:cNvSpPr txBox="1"/>
          <p:nvPr>
            <p:custDataLst>
              <p:tags r:id="rId7"/>
            </p:custDataLst>
          </p:nvPr>
        </p:nvSpPr>
        <p:spPr>
          <a:xfrm>
            <a:off x="1499130" y="3026997"/>
            <a:ext cx="3808024" cy="542713"/>
          </a:xfrm>
          <a:prstGeom prst="rect">
            <a:avLst/>
          </a:prstGeom>
        </p:spPr>
        <p:txBody>
          <a:bodyPr lIns="0" tIns="0" rIns="0" bIns="0" rtlCol="0" anchor="t">
            <a:spAutoFit/>
          </a:bodyPr>
          <a:lstStyle/>
          <a:p>
            <a:pPr algn="ctr">
              <a:lnSpc>
                <a:spcPts val="4945"/>
              </a:lnSpc>
              <a:buClrTx/>
              <a:buSzTx/>
              <a:buFontTx/>
            </a:pPr>
            <a:r>
              <a:rPr lang="en-US" sz="3300" dirty="0" err="1">
                <a:solidFill>
                  <a:srgbClr val="FFFFFF"/>
                </a:solidFill>
                <a:latin typeface="黑体" panose="02010609060101010101" charset="-122"/>
                <a:ea typeface="黑体" panose="02010609060101010101" charset="-122"/>
              </a:rPr>
              <a:t>实验中的中子散射</a:t>
            </a:r>
            <a:endParaRPr lang="en-US" sz="3300" dirty="0">
              <a:solidFill>
                <a:srgbClr val="FFFFFF"/>
              </a:solidFill>
              <a:latin typeface="黑体" panose="02010609060101010101" charset="-122"/>
              <a:ea typeface="黑体" panose="02010609060101010101" charset="-122"/>
            </a:endParaRPr>
          </a:p>
        </p:txBody>
      </p:sp>
      <p:sp>
        <p:nvSpPr>
          <p:cNvPr id="117" name="TextBox 68">
            <a:extLst>
              <a:ext uri="{FF2B5EF4-FFF2-40B4-BE49-F238E27FC236}">
                <a16:creationId xmlns:a16="http://schemas.microsoft.com/office/drawing/2014/main" id="{6BE3C2AD-E506-B1CE-C5D0-D2442643A970}"/>
              </a:ext>
            </a:extLst>
          </p:cNvPr>
          <p:cNvSpPr txBox="1"/>
          <p:nvPr>
            <p:custDataLst>
              <p:tags r:id="rId8"/>
            </p:custDataLst>
          </p:nvPr>
        </p:nvSpPr>
        <p:spPr>
          <a:xfrm>
            <a:off x="1543358" y="4101933"/>
            <a:ext cx="3751908" cy="2706510"/>
          </a:xfrm>
          <a:prstGeom prst="rect">
            <a:avLst/>
          </a:prstGeom>
        </p:spPr>
        <p:txBody>
          <a:bodyPr lIns="0" tIns="0" rIns="0" bIns="0" rtlCol="0" anchor="t">
            <a:spAutoFit/>
          </a:bodyPr>
          <a:lstStyle/>
          <a:p>
            <a:pPr>
              <a:lnSpc>
                <a:spcPts val="3600"/>
              </a:lnSpc>
            </a:pPr>
            <a:r>
              <a:rPr lang="zh-CN" altLang="en-US" sz="2400" dirty="0">
                <a:latin typeface="仿宋" panose="02010609060101010101" charset="-122"/>
                <a:ea typeface="仿宋" panose="02010609060101010101" charset="-122"/>
              </a:rPr>
              <a:t>没有纯的中子靶</a:t>
            </a:r>
            <a:endParaRPr lang="en-US" altLang="zh-CN" sz="2400" dirty="0">
              <a:latin typeface="仿宋" panose="02010609060101010101" charset="-122"/>
              <a:ea typeface="仿宋" panose="02010609060101010101" charset="-122"/>
            </a:endParaRPr>
          </a:p>
          <a:p>
            <a:pPr>
              <a:lnSpc>
                <a:spcPts val="3600"/>
              </a:lnSpc>
            </a:pPr>
            <a:r>
              <a:rPr lang="zh-CN" altLang="en-US" sz="2400" dirty="0">
                <a:latin typeface="仿宋" panose="02010609060101010101" charset="-122"/>
                <a:ea typeface="仿宋" panose="02010609060101010101" charset="-122"/>
              </a:rPr>
              <a:t>实验从介子氘核散射中抽取介子中子散射信息</a:t>
            </a:r>
            <a:br>
              <a:rPr lang="en-US" altLang="zh-CN" sz="2400" dirty="0">
                <a:latin typeface="仿宋" panose="02010609060101010101" charset="-122"/>
                <a:ea typeface="仿宋" panose="02010609060101010101" charset="-122"/>
              </a:rPr>
            </a:br>
            <a:br>
              <a:rPr lang="en-US" altLang="zh-CN" sz="2400" dirty="0">
                <a:latin typeface="仿宋" panose="02010609060101010101" charset="-122"/>
                <a:ea typeface="仿宋" panose="02010609060101010101" charset="-122"/>
              </a:rPr>
            </a:br>
            <a:r>
              <a:rPr lang="en-US" altLang="zh-CN" sz="2400" dirty="0">
                <a:latin typeface="仿宋" panose="02010609060101010101" charset="-122"/>
                <a:ea typeface="仿宋" panose="02010609060101010101" charset="-122"/>
              </a:rPr>
              <a:t>https://</a:t>
            </a:r>
            <a:r>
              <a:rPr lang="en-US" altLang="zh-CN" sz="2400" dirty="0" err="1">
                <a:latin typeface="仿宋" panose="02010609060101010101" charset="-122"/>
                <a:ea typeface="仿宋" panose="02010609060101010101" charset="-122"/>
              </a:rPr>
              <a:t>www.hepdata.net</a:t>
            </a:r>
            <a:r>
              <a:rPr lang="en-US" altLang="zh-CN" sz="2400" dirty="0">
                <a:latin typeface="仿宋" panose="02010609060101010101" charset="-122"/>
                <a:ea typeface="仿宋" panose="02010609060101010101" charset="-122"/>
              </a:rPr>
              <a:t>/search/?q=</a:t>
            </a:r>
            <a:r>
              <a:rPr lang="en-US" altLang="zh-CN" sz="2400" dirty="0" err="1">
                <a:latin typeface="仿宋" panose="02010609060101010101" charset="-122"/>
                <a:ea typeface="仿宋" panose="02010609060101010101" charset="-122"/>
              </a:rPr>
              <a:t>KN+scattering</a:t>
            </a:r>
            <a:endParaRPr sz="2400" dirty="0">
              <a:latin typeface="仿宋" panose="02010609060101010101" charset="-122"/>
              <a:ea typeface="仿宋" panose="02010609060101010101" charset="-122"/>
            </a:endParaRPr>
          </a:p>
        </p:txBody>
      </p:sp>
      <p:grpSp>
        <p:nvGrpSpPr>
          <p:cNvPr id="23" name="组合 22">
            <a:extLst>
              <a:ext uri="{FF2B5EF4-FFF2-40B4-BE49-F238E27FC236}">
                <a16:creationId xmlns:a16="http://schemas.microsoft.com/office/drawing/2014/main" id="{28A3FCEB-C9CE-FFC4-A19F-8D7D7AD69A0C}"/>
              </a:ext>
            </a:extLst>
          </p:cNvPr>
          <p:cNvGrpSpPr/>
          <p:nvPr/>
        </p:nvGrpSpPr>
        <p:grpSpPr>
          <a:xfrm>
            <a:off x="7750194" y="1622173"/>
            <a:ext cx="10310611" cy="7904763"/>
            <a:chOff x="7750194" y="1622173"/>
            <a:chExt cx="10310611" cy="7904763"/>
          </a:xfrm>
        </p:grpSpPr>
        <p:grpSp>
          <p:nvGrpSpPr>
            <p:cNvPr id="15" name="组合 14">
              <a:extLst>
                <a:ext uri="{FF2B5EF4-FFF2-40B4-BE49-F238E27FC236}">
                  <a16:creationId xmlns:a16="http://schemas.microsoft.com/office/drawing/2014/main" id="{C73A03C6-CFA4-C88F-3F47-5EF577045822}"/>
                </a:ext>
              </a:extLst>
            </p:cNvPr>
            <p:cNvGrpSpPr/>
            <p:nvPr/>
          </p:nvGrpSpPr>
          <p:grpSpPr>
            <a:xfrm>
              <a:off x="7750194" y="1622173"/>
              <a:ext cx="9787979" cy="3296351"/>
              <a:chOff x="7750194" y="1622173"/>
              <a:chExt cx="9787979" cy="3296351"/>
            </a:xfrm>
          </p:grpSpPr>
          <p:pic>
            <p:nvPicPr>
              <p:cNvPr id="5" name="图片 4">
                <a:extLst>
                  <a:ext uri="{FF2B5EF4-FFF2-40B4-BE49-F238E27FC236}">
                    <a16:creationId xmlns:a16="http://schemas.microsoft.com/office/drawing/2014/main" id="{9BE40970-C0DE-CC85-6CBB-2EBB413EA20B}"/>
                  </a:ext>
                </a:extLst>
              </p:cNvPr>
              <p:cNvPicPr>
                <a:picLocks noChangeAspect="1"/>
              </p:cNvPicPr>
              <p:nvPr/>
            </p:nvPicPr>
            <p:blipFill>
              <a:blip r:embed="rId17"/>
              <a:stretch>
                <a:fillRect/>
              </a:stretch>
            </p:blipFill>
            <p:spPr>
              <a:xfrm>
                <a:off x="7750194" y="1663612"/>
                <a:ext cx="4823000" cy="2770354"/>
              </a:xfrm>
              <a:prstGeom prst="rect">
                <a:avLst/>
              </a:prstGeom>
            </p:spPr>
          </p:pic>
          <p:pic>
            <p:nvPicPr>
              <p:cNvPr id="6" name="图片 5">
                <a:extLst>
                  <a:ext uri="{FF2B5EF4-FFF2-40B4-BE49-F238E27FC236}">
                    <a16:creationId xmlns:a16="http://schemas.microsoft.com/office/drawing/2014/main" id="{148A40BD-5021-3576-0DCB-28B0653242B4}"/>
                  </a:ext>
                </a:extLst>
              </p:cNvPr>
              <p:cNvPicPr>
                <a:picLocks noChangeAspect="1"/>
              </p:cNvPicPr>
              <p:nvPr/>
            </p:nvPicPr>
            <p:blipFill>
              <a:blip r:embed="rId18">
                <a:clrChange>
                  <a:clrFrom>
                    <a:srgbClr val="FFFFFF"/>
                  </a:clrFrom>
                  <a:clrTo>
                    <a:srgbClr val="FFFFFF">
                      <a:alpha val="0"/>
                    </a:srgbClr>
                  </a:clrTo>
                </a:clrChange>
              </a:blip>
              <a:stretch>
                <a:fillRect/>
              </a:stretch>
            </p:blipFill>
            <p:spPr>
              <a:xfrm>
                <a:off x="12573194" y="1622173"/>
                <a:ext cx="4605750" cy="2809648"/>
              </a:xfrm>
              <a:prstGeom prst="rect">
                <a:avLst/>
              </a:prstGeom>
            </p:spPr>
          </p:pic>
          <p:sp>
            <p:nvSpPr>
              <p:cNvPr id="10" name="文本框 9">
                <a:extLst>
                  <a:ext uri="{FF2B5EF4-FFF2-40B4-BE49-F238E27FC236}">
                    <a16:creationId xmlns:a16="http://schemas.microsoft.com/office/drawing/2014/main" id="{512D060B-92BD-F899-8FCB-F06A0E9758FB}"/>
                  </a:ext>
                </a:extLst>
              </p:cNvPr>
              <p:cNvSpPr txBox="1"/>
              <p:nvPr/>
            </p:nvSpPr>
            <p:spPr>
              <a:xfrm>
                <a:off x="8507881" y="4549192"/>
                <a:ext cx="9030292" cy="369332"/>
              </a:xfrm>
              <a:prstGeom prst="rect">
                <a:avLst/>
              </a:prstGeom>
              <a:noFill/>
            </p:spPr>
            <p:txBody>
              <a:bodyPr wrap="square" rtlCol="0">
                <a:spAutoFit/>
              </a:bodyPr>
              <a:lstStyle/>
              <a:p>
                <a:r>
                  <a:rPr kumimoji="1" lang="en" altLang="zh-CN" sz="900" dirty="0" err="1"/>
                  <a:t>K+n</a:t>
                </a:r>
                <a:r>
                  <a:rPr kumimoji="1" lang="en" altLang="zh-CN" sz="900" dirty="0"/>
                  <a:t> ELASTIC AND CHARGE-EXCHANGE SCATTERING BETWEEN 430 AND 940 MeV/c </a:t>
                </a:r>
              </a:p>
              <a:p>
                <a:r>
                  <a:rPr kumimoji="1" lang="en" altLang="zh-CN" sz="900" dirty="0"/>
                  <a:t>C.J.S. DAMERELL, M.J. HOTCHKISS and F. WICKENS </a:t>
                </a:r>
              </a:p>
            </p:txBody>
          </p:sp>
        </p:grpSp>
        <p:grpSp>
          <p:nvGrpSpPr>
            <p:cNvPr id="16" name="组合 15">
              <a:extLst>
                <a:ext uri="{FF2B5EF4-FFF2-40B4-BE49-F238E27FC236}">
                  <a16:creationId xmlns:a16="http://schemas.microsoft.com/office/drawing/2014/main" id="{3DFDFA89-AE7B-265A-8733-B3D9EFF0EE69}"/>
                </a:ext>
              </a:extLst>
            </p:cNvPr>
            <p:cNvGrpSpPr/>
            <p:nvPr/>
          </p:nvGrpSpPr>
          <p:grpSpPr>
            <a:xfrm>
              <a:off x="7825298" y="4836520"/>
              <a:ext cx="4388099" cy="4176250"/>
              <a:chOff x="7548087" y="4836520"/>
              <a:chExt cx="4388099" cy="4176250"/>
            </a:xfrm>
          </p:grpSpPr>
          <p:pic>
            <p:nvPicPr>
              <p:cNvPr id="12" name="图片 11">
                <a:extLst>
                  <a:ext uri="{FF2B5EF4-FFF2-40B4-BE49-F238E27FC236}">
                    <a16:creationId xmlns:a16="http://schemas.microsoft.com/office/drawing/2014/main" id="{C1390992-5AA9-8E5D-C3E2-6DCF1E8C242D}"/>
                  </a:ext>
                </a:extLst>
              </p:cNvPr>
              <p:cNvPicPr>
                <a:picLocks noChangeAspect="1"/>
              </p:cNvPicPr>
              <p:nvPr/>
            </p:nvPicPr>
            <p:blipFill>
              <a:blip r:embed="rId19">
                <a:clrChange>
                  <a:clrFrom>
                    <a:srgbClr val="FFFFFF"/>
                  </a:clrFrom>
                  <a:clrTo>
                    <a:srgbClr val="FFFFFF">
                      <a:alpha val="0"/>
                    </a:srgbClr>
                  </a:clrTo>
                </a:clrChange>
              </a:blip>
              <a:stretch>
                <a:fillRect/>
              </a:stretch>
            </p:blipFill>
            <p:spPr>
              <a:xfrm>
                <a:off x="7548087" y="4836520"/>
                <a:ext cx="3930931" cy="4176250"/>
              </a:xfrm>
              <a:prstGeom prst="rect">
                <a:avLst/>
              </a:prstGeom>
            </p:spPr>
          </p:pic>
          <p:sp>
            <p:nvSpPr>
              <p:cNvPr id="14" name="文本框 13">
                <a:extLst>
                  <a:ext uri="{FF2B5EF4-FFF2-40B4-BE49-F238E27FC236}">
                    <a16:creationId xmlns:a16="http://schemas.microsoft.com/office/drawing/2014/main" id="{4175F71B-08EE-A09D-B952-47698E45B8B8}"/>
                  </a:ext>
                </a:extLst>
              </p:cNvPr>
              <p:cNvSpPr txBox="1"/>
              <p:nvPr/>
            </p:nvSpPr>
            <p:spPr>
              <a:xfrm>
                <a:off x="8854797" y="8032585"/>
                <a:ext cx="3081389" cy="784830"/>
              </a:xfrm>
              <a:prstGeom prst="rect">
                <a:avLst/>
              </a:prstGeom>
              <a:noFill/>
            </p:spPr>
            <p:txBody>
              <a:bodyPr wrap="square" rtlCol="0">
                <a:spAutoFit/>
              </a:bodyPr>
              <a:lstStyle/>
              <a:p>
                <a:r>
                  <a:rPr kumimoji="1" lang="en" altLang="zh-CN" sz="900" dirty="0"/>
                  <a:t>DIFFERENTIAL CROSS SECTIONS FOR </a:t>
                </a:r>
                <a:r>
                  <a:rPr kumimoji="1" lang="en" altLang="zh-CN" sz="900" dirty="0" err="1"/>
                  <a:t>K+n</a:t>
                </a:r>
                <a:r>
                  <a:rPr kumimoji="1" lang="en" altLang="zh-CN" sz="900" dirty="0"/>
                  <a:t> CHARGE-EXCHANGE SCATTERING IN DEUTERIUM BETWEEN 0.64 AND 1.51 GeV/c </a:t>
                </a:r>
              </a:p>
              <a:p>
                <a:r>
                  <a:rPr kumimoji="1" lang="en" altLang="zh-CN" sz="900" dirty="0"/>
                  <a:t>G. G1ACOMELLI, P. LUGARESI-SERRA, A. MINGUZZI-RANZI and A. M. ROSSI </a:t>
                </a:r>
              </a:p>
            </p:txBody>
          </p:sp>
        </p:grpSp>
        <p:grpSp>
          <p:nvGrpSpPr>
            <p:cNvPr id="19" name="组合 18">
              <a:extLst>
                <a:ext uri="{FF2B5EF4-FFF2-40B4-BE49-F238E27FC236}">
                  <a16:creationId xmlns:a16="http://schemas.microsoft.com/office/drawing/2014/main" id="{CD06CF57-D02D-B436-A81E-9C927B40D346}"/>
                </a:ext>
              </a:extLst>
            </p:cNvPr>
            <p:cNvGrpSpPr/>
            <p:nvPr/>
          </p:nvGrpSpPr>
          <p:grpSpPr>
            <a:xfrm>
              <a:off x="11846166" y="4792936"/>
              <a:ext cx="6214639" cy="4734000"/>
              <a:chOff x="11846166" y="4792936"/>
              <a:chExt cx="6214639" cy="4734000"/>
            </a:xfrm>
          </p:grpSpPr>
          <p:pic>
            <p:nvPicPr>
              <p:cNvPr id="17" name="图片 16">
                <a:extLst>
                  <a:ext uri="{FF2B5EF4-FFF2-40B4-BE49-F238E27FC236}">
                    <a16:creationId xmlns:a16="http://schemas.microsoft.com/office/drawing/2014/main" id="{44C5DEED-8FAC-9678-4E67-3923BA51D25B}"/>
                  </a:ext>
                </a:extLst>
              </p:cNvPr>
              <p:cNvPicPr>
                <a:picLocks noChangeAspect="1"/>
              </p:cNvPicPr>
              <p:nvPr/>
            </p:nvPicPr>
            <p:blipFill>
              <a:blip r:embed="rId20"/>
              <a:stretch>
                <a:fillRect/>
              </a:stretch>
            </p:blipFill>
            <p:spPr>
              <a:xfrm>
                <a:off x="11846166" y="4792936"/>
                <a:ext cx="4294557" cy="4734000"/>
              </a:xfrm>
              <a:prstGeom prst="rect">
                <a:avLst/>
              </a:prstGeom>
            </p:spPr>
          </p:pic>
          <p:sp>
            <p:nvSpPr>
              <p:cNvPr id="18" name="文本框 17">
                <a:extLst>
                  <a:ext uri="{FF2B5EF4-FFF2-40B4-BE49-F238E27FC236}">
                    <a16:creationId xmlns:a16="http://schemas.microsoft.com/office/drawing/2014/main" id="{3A0893E5-A136-6175-025F-9BF067DDAC6D}"/>
                  </a:ext>
                </a:extLst>
              </p:cNvPr>
              <p:cNvSpPr txBox="1"/>
              <p:nvPr/>
            </p:nvSpPr>
            <p:spPr>
              <a:xfrm>
                <a:off x="15618092" y="7258706"/>
                <a:ext cx="2442713" cy="646331"/>
              </a:xfrm>
              <a:prstGeom prst="rect">
                <a:avLst/>
              </a:prstGeom>
              <a:noFill/>
            </p:spPr>
            <p:txBody>
              <a:bodyPr wrap="square" rtlCol="0">
                <a:spAutoFit/>
              </a:bodyPr>
              <a:lstStyle/>
              <a:p>
                <a:r>
                  <a:rPr lang="en" altLang="zh-CN" sz="900" dirty="0"/>
                  <a:t>DIFFERENTIAL CROSS SECTIONS FOR </a:t>
                </a:r>
                <a:r>
                  <a:rPr lang="en" altLang="zh-CN" sz="900" dirty="0" err="1"/>
                  <a:t>K+n</a:t>
                </a:r>
                <a:r>
                  <a:rPr lang="en" altLang="zh-CN" sz="900" dirty="0"/>
                  <a:t> ELASTIC SCATTERING BETWEEN 0.64 and 1.51 GeV/c </a:t>
                </a:r>
              </a:p>
              <a:p>
                <a:r>
                  <a:rPr lang="en" altLang="zh-CN" sz="900" dirty="0"/>
                  <a:t>BGR T Collaboration </a:t>
                </a:r>
              </a:p>
            </p:txBody>
          </p:sp>
        </p:grpSp>
      </p:grpSp>
      <p:pic>
        <p:nvPicPr>
          <p:cNvPr id="24" name="图片 23">
            <a:extLst>
              <a:ext uri="{FF2B5EF4-FFF2-40B4-BE49-F238E27FC236}">
                <a16:creationId xmlns:a16="http://schemas.microsoft.com/office/drawing/2014/main" id="{928E888A-1ED7-971A-2656-8EE07C3EBFA2}"/>
              </a:ext>
            </a:extLst>
          </p:cNvPr>
          <p:cNvPicPr>
            <a:picLocks noChangeAspect="1"/>
          </p:cNvPicPr>
          <p:nvPr/>
        </p:nvPicPr>
        <p:blipFill>
          <a:blip r:embed="rId21"/>
          <a:srcRect l="63923" t="28415" r="9457" b="24498"/>
          <a:stretch>
            <a:fillRect/>
          </a:stretch>
        </p:blipFill>
        <p:spPr>
          <a:xfrm>
            <a:off x="15726534" y="4906116"/>
            <a:ext cx="2036216" cy="2026014"/>
          </a:xfrm>
          <a:prstGeom prst="rect">
            <a:avLst/>
          </a:prstGeom>
        </p:spPr>
      </p:pic>
    </p:spTree>
    <p:custDataLst>
      <p:tags r:id="rId1"/>
    </p:custDataLst>
    <p:extLst>
      <p:ext uri="{BB962C8B-B14F-4D97-AF65-F5344CB8AC3E}">
        <p14:creationId xmlns:p14="http://schemas.microsoft.com/office/powerpoint/2010/main" val="2681141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2"/>
            </p:custDataLst>
          </p:nvPr>
        </p:nvSpPr>
        <p:spPr>
          <a:xfrm>
            <a:off x="1214438" y="1633485"/>
            <a:ext cx="8804910" cy="429578"/>
          </a:xfrm>
          <a:prstGeom prst="rect">
            <a:avLst/>
          </a:prstGeom>
          <a:gradFill>
            <a:gsLst>
              <a:gs pos="26000">
                <a:srgbClr val="F7E8D3"/>
              </a:gs>
              <a:gs pos="100000">
                <a:schemeClr val="bg1"/>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00"/>
          </a:p>
        </p:txBody>
      </p:sp>
      <p:pic>
        <p:nvPicPr>
          <p:cNvPr id="3074" name="图片 2" descr="剪影蓝 低版本"/>
          <p:cNvPicPr>
            <a:picLocks noChangeAspect="1"/>
          </p:cNvPicPr>
          <p:nvPr/>
        </p:nvPicPr>
        <p:blipFill>
          <a:blip r:embed="rId30"/>
          <a:srcRect l="-8"/>
          <a:stretch>
            <a:fillRect/>
          </a:stretch>
        </p:blipFill>
        <p:spPr>
          <a:xfrm>
            <a:off x="0" y="8068575"/>
            <a:ext cx="18288000" cy="3657600"/>
          </a:xfrm>
          <a:prstGeom prst="rect">
            <a:avLst/>
          </a:prstGeom>
          <a:noFill/>
          <a:ln w="9525">
            <a:noFill/>
          </a:ln>
        </p:spPr>
      </p:pic>
      <p:sp>
        <p:nvSpPr>
          <p:cNvPr id="3" name="矩形 2"/>
          <p:cNvSpPr/>
          <p:nvPr>
            <p:custDataLst>
              <p:tags r:id="rId3"/>
            </p:custDataLst>
          </p:nvPr>
        </p:nvSpPr>
        <p:spPr>
          <a:xfrm>
            <a:off x="0" y="900"/>
            <a:ext cx="18288000" cy="1260158"/>
          </a:xfrm>
          <a:prstGeom prst="rect">
            <a:avLst/>
          </a:prstGeom>
          <a:gradFill>
            <a:gsLst>
              <a:gs pos="0">
                <a:schemeClr val="bg1"/>
              </a:gs>
              <a:gs pos="50000">
                <a:srgbClr val="5399D4"/>
              </a:gs>
              <a:gs pos="100000">
                <a:srgbClr val="2E3C63"/>
              </a:gs>
            </a:gsLst>
          </a:gradFill>
          <a:effectLst/>
        </p:spPr>
        <p:style>
          <a:lnRef idx="0">
            <a:srgbClr val="FFFFFF"/>
          </a:lnRef>
          <a:fillRef idx="2">
            <a:schemeClr val="accent1"/>
          </a:fillRef>
          <a:effectRef idx="1">
            <a:schemeClr val="accent1"/>
          </a:effectRef>
          <a:fontRef idx="minor">
            <a:schemeClr val="lt1"/>
          </a:fontRef>
        </p:style>
        <p:txBody>
          <a:bodyPr rtlCol="0" anchor="ctr"/>
          <a:lstStyle/>
          <a:p>
            <a:pPr algn="ctr" fontAlgn="base"/>
            <a:endParaRPr lang="zh-CN" altLang="en-US" sz="100" strike="noStrike" noProof="1"/>
          </a:p>
        </p:txBody>
      </p:sp>
      <p:pic>
        <p:nvPicPr>
          <p:cNvPr id="2" name="图片 1" descr="国科大标准Logo横式一（白色）"/>
          <p:cNvPicPr>
            <a:picLocks noChangeAspect="1"/>
          </p:cNvPicPr>
          <p:nvPr/>
        </p:nvPicPr>
        <p:blipFill>
          <a:blip r:embed="rId31"/>
          <a:stretch>
            <a:fillRect/>
          </a:stretch>
        </p:blipFill>
        <p:spPr>
          <a:xfrm>
            <a:off x="14723745" y="281887"/>
            <a:ext cx="3251835" cy="685800"/>
          </a:xfrm>
          <a:prstGeom prst="rect">
            <a:avLst/>
          </a:prstGeom>
        </p:spPr>
      </p:pic>
      <p:sp>
        <p:nvSpPr>
          <p:cNvPr id="9" name="文本框 8"/>
          <p:cNvSpPr txBox="1"/>
          <p:nvPr>
            <p:custDataLst>
              <p:tags r:id="rId4"/>
            </p:custDataLst>
          </p:nvPr>
        </p:nvSpPr>
        <p:spPr>
          <a:xfrm>
            <a:off x="1216343" y="1399170"/>
            <a:ext cx="4686300" cy="670560"/>
          </a:xfrm>
          <a:prstGeom prst="rect">
            <a:avLst/>
          </a:prstGeom>
          <a:noFill/>
        </p:spPr>
        <p:txBody>
          <a:bodyPr wrap="square" rtlCol="0">
            <a:noAutofit/>
          </a:bodyPr>
          <a:lstStyle/>
          <a:p>
            <a:r>
              <a:rPr lang="zh-CN" altLang="en-US" sz="3300" dirty="0">
                <a:solidFill>
                  <a:srgbClr val="2E3C63"/>
                </a:solidFill>
              </a:rPr>
              <a:t>实验流程</a:t>
            </a:r>
          </a:p>
          <a:p>
            <a:endParaRPr lang="zh-CN" altLang="en-US" sz="3300" dirty="0">
              <a:solidFill>
                <a:srgbClr val="2E3C63"/>
              </a:solidFill>
            </a:endParaRPr>
          </a:p>
        </p:txBody>
      </p:sp>
      <p:sp>
        <p:nvSpPr>
          <p:cNvPr id="3078" name="文本框 3"/>
          <p:cNvSpPr txBox="1"/>
          <p:nvPr>
            <p:custDataLst>
              <p:tags r:id="rId5"/>
            </p:custDataLst>
          </p:nvPr>
        </p:nvSpPr>
        <p:spPr>
          <a:xfrm>
            <a:off x="67945" y="-70855"/>
            <a:ext cx="1276350" cy="1379220"/>
          </a:xfrm>
          <a:prstGeom prst="rect">
            <a:avLst/>
          </a:prstGeom>
          <a:noFill/>
          <a:ln w="12700" cmpd="sng">
            <a:noFill/>
            <a:prstDash val="solid"/>
          </a:ln>
          <a:effectLst>
            <a:outerShdw dist="63500" dir="2700000" algn="tl" rotWithShape="0">
              <a:schemeClr val="bg1">
                <a:alpha val="100000"/>
              </a:schemeClr>
            </a:outerShdw>
          </a:effectLst>
        </p:spPr>
        <p:txBody>
          <a:bodyPr wrap="square" anchor="t" anchorCtr="0"/>
          <a:lstStyle/>
          <a:p>
            <a:pPr>
              <a:lnSpc>
                <a:spcPct val="130000"/>
              </a:lnSpc>
            </a:pPr>
            <a:r>
              <a:rPr lang="en-US" altLang="zh-CN" sz="6000" i="1" dirty="0">
                <a:ln w="19050">
                  <a:noFill/>
                </a:ln>
                <a:gradFill>
                  <a:gsLst>
                    <a:gs pos="39000">
                      <a:srgbClr val="5399D4"/>
                    </a:gs>
                    <a:gs pos="100000">
                      <a:schemeClr val="bg1"/>
                    </a:gs>
                  </a:gsLst>
                  <a:lin ang="5400000" scaled="0"/>
                </a:gradFill>
                <a:latin typeface="Bauhaus 93" panose="04030905020B02020C02" charset="0"/>
                <a:ea typeface="造字工房朗倩（非商用）常规体" charset="-122"/>
                <a:cs typeface="Bauhaus 93" panose="04030905020B02020C02" charset="0"/>
              </a:rPr>
              <a:t>01</a:t>
            </a:r>
          </a:p>
        </p:txBody>
      </p:sp>
      <p:sp>
        <p:nvSpPr>
          <p:cNvPr id="4" name="文本框 3"/>
          <p:cNvSpPr txBox="1"/>
          <p:nvPr>
            <p:custDataLst>
              <p:tags r:id="rId6"/>
            </p:custDataLst>
          </p:nvPr>
        </p:nvSpPr>
        <p:spPr>
          <a:xfrm>
            <a:off x="1216343" y="258075"/>
            <a:ext cx="12663488" cy="806768"/>
          </a:xfrm>
          <a:prstGeom prst="rect">
            <a:avLst/>
          </a:prstGeom>
          <a:noFill/>
        </p:spPr>
        <p:txBody>
          <a:bodyPr wrap="square" rtlCol="0">
            <a:noAutofit/>
          </a:bodyPr>
          <a:lstStyle/>
          <a:p>
            <a:r>
              <a:rPr lang="zh-CN" altLang="en-US" sz="4200" dirty="0">
                <a:solidFill>
                  <a:srgbClr val="2E3C63"/>
                </a:solidFill>
              </a:rPr>
              <a:t>实验思路</a:t>
            </a:r>
          </a:p>
          <a:p>
            <a:endParaRPr lang="zh-CN" altLang="en-US" sz="4200" dirty="0">
              <a:solidFill>
                <a:srgbClr val="2E3C63"/>
              </a:solidFill>
            </a:endParaRPr>
          </a:p>
        </p:txBody>
      </p:sp>
      <p:sp>
        <p:nvSpPr>
          <p:cNvPr id="14" name="AutoShape 14"/>
          <p:cNvSpPr/>
          <p:nvPr>
            <p:custDataLst>
              <p:tags r:id="rId7"/>
            </p:custDataLst>
          </p:nvPr>
        </p:nvSpPr>
        <p:spPr>
          <a:xfrm>
            <a:off x="0" y="3563381"/>
            <a:ext cx="18288000" cy="0"/>
          </a:xfrm>
          <a:prstGeom prst="line">
            <a:avLst/>
          </a:prstGeom>
          <a:ln w="38100" cap="flat">
            <a:solidFill>
              <a:srgbClr val="4B72AD"/>
            </a:solidFill>
            <a:prstDash val="solid"/>
            <a:headEnd type="none" w="sm" len="sm"/>
            <a:tailEnd type="none" w="sm" len="sm"/>
          </a:ln>
        </p:spPr>
        <p:txBody>
          <a:bodyPr/>
          <a:lstStyle/>
          <a:p>
            <a:endParaRPr lang="zh-CN" altLang="en-US"/>
          </a:p>
        </p:txBody>
      </p:sp>
      <p:sp>
        <p:nvSpPr>
          <p:cNvPr id="15" name="TextBox 15"/>
          <p:cNvSpPr txBox="1"/>
          <p:nvPr>
            <p:custDataLst>
              <p:tags r:id="rId8"/>
            </p:custDataLst>
          </p:nvPr>
        </p:nvSpPr>
        <p:spPr>
          <a:xfrm>
            <a:off x="12674708" y="6438900"/>
            <a:ext cx="4014190" cy="2706510"/>
          </a:xfrm>
          <a:prstGeom prst="rect">
            <a:avLst/>
          </a:prstGeom>
        </p:spPr>
        <p:txBody>
          <a:bodyPr lIns="0" tIns="0" rIns="0" bIns="0" rtlCol="0" anchor="t">
            <a:spAutoFit/>
          </a:bodyPr>
          <a:lstStyle/>
          <a:p>
            <a:pPr>
              <a:lnSpc>
                <a:spcPts val="3600"/>
              </a:lnSpc>
            </a:pPr>
            <a:r>
              <a:rPr lang="zh-CN" altLang="en-US" sz="2400" dirty="0">
                <a:latin typeface="仿宋" panose="02010609060101010101" charset="-122"/>
                <a:ea typeface="仿宋" panose="02010609060101010101" charset="-122"/>
              </a:rPr>
              <a:t>将格点计算的结果与实验数据比较，</a:t>
            </a:r>
            <a:r>
              <a:rPr lang="en-US" altLang="zh-CN" sz="2400" dirty="0">
                <a:latin typeface="仿宋" panose="02010609060101010101" charset="-122"/>
                <a:ea typeface="仿宋" panose="02010609060101010101" charset="-122"/>
              </a:rPr>
              <a:t> </a:t>
            </a:r>
            <a:r>
              <a:rPr lang="en-US" altLang="zh-CN" sz="2400" dirty="0" err="1">
                <a:latin typeface="仿宋" panose="02010609060101010101" charset="-122"/>
                <a:ea typeface="仿宋" panose="02010609060101010101" charset="-122"/>
              </a:rPr>
              <a:t>分析实验中Kd散射</a:t>
            </a:r>
            <a:r>
              <a:rPr lang="zh-CN" altLang="en-US" sz="2400" dirty="0">
                <a:latin typeface="仿宋" panose="02010609060101010101" charset="-122"/>
                <a:ea typeface="仿宋" panose="02010609060101010101" charset="-122"/>
              </a:rPr>
              <a:t>，检验之前实验组从介子氘核散射中抽取介子中子散射长度方法的有效性</a:t>
            </a:r>
            <a:r>
              <a:rPr sz="2400" dirty="0">
                <a:latin typeface="仿宋" panose="02010609060101010101" charset="-122"/>
                <a:ea typeface="仿宋" panose="02010609060101010101" charset="-122"/>
              </a:rPr>
              <a:t>。</a:t>
            </a:r>
            <a:br>
              <a:rPr lang="en-US" sz="2400" dirty="0">
                <a:latin typeface="仿宋" panose="02010609060101010101" charset="-122"/>
                <a:ea typeface="仿宋" panose="02010609060101010101" charset="-122"/>
              </a:rPr>
            </a:br>
            <a:endParaRPr sz="2400" dirty="0">
              <a:latin typeface="仿宋" panose="02010609060101010101" charset="-122"/>
              <a:ea typeface="仿宋" panose="02010609060101010101" charset="-122"/>
            </a:endParaRPr>
          </a:p>
        </p:txBody>
      </p:sp>
      <p:sp>
        <p:nvSpPr>
          <p:cNvPr id="16" name="TextBox 16"/>
          <p:cNvSpPr txBox="1"/>
          <p:nvPr>
            <p:custDataLst>
              <p:tags r:id="rId9"/>
            </p:custDataLst>
          </p:nvPr>
        </p:nvSpPr>
        <p:spPr>
          <a:xfrm>
            <a:off x="13697607" y="5703078"/>
            <a:ext cx="1968393" cy="542713"/>
          </a:xfrm>
          <a:prstGeom prst="rect">
            <a:avLst/>
          </a:prstGeom>
        </p:spPr>
        <p:txBody>
          <a:bodyPr lIns="0" tIns="0" rIns="0" bIns="0" rtlCol="0" anchor="t">
            <a:spAutoFit/>
          </a:bodyPr>
          <a:lstStyle/>
          <a:p>
            <a:pPr algn="ctr">
              <a:lnSpc>
                <a:spcPts val="4945"/>
              </a:lnSpc>
            </a:pPr>
            <a:r>
              <a:rPr lang="zh-CN" altLang="en-US" sz="3300" dirty="0">
                <a:solidFill>
                  <a:srgbClr val="2E3C63"/>
                </a:solidFill>
                <a:latin typeface="黑体" panose="02010609060101010101" charset="-122"/>
                <a:ea typeface="黑体" panose="02010609060101010101" charset="-122"/>
              </a:rPr>
              <a:t>数据分析</a:t>
            </a:r>
            <a:endParaRPr lang="en-US" sz="3300" dirty="0">
              <a:solidFill>
                <a:srgbClr val="2E3C63"/>
              </a:solidFill>
              <a:latin typeface="黑体" panose="02010609060101010101" charset="-122"/>
              <a:ea typeface="黑体" panose="02010609060101010101" charset="-122"/>
            </a:endParaRPr>
          </a:p>
        </p:txBody>
      </p:sp>
      <p:grpSp>
        <p:nvGrpSpPr>
          <p:cNvPr id="29" name="Group 29"/>
          <p:cNvGrpSpPr/>
          <p:nvPr/>
        </p:nvGrpSpPr>
        <p:grpSpPr>
          <a:xfrm rot="5400000">
            <a:off x="3203786" y="4987375"/>
            <a:ext cx="804821" cy="115304"/>
            <a:chOff x="0" y="0"/>
            <a:chExt cx="3545840" cy="508000"/>
          </a:xfrm>
          <a:solidFill>
            <a:srgbClr val="4B72AD">
              <a:alpha val="80000"/>
            </a:srgbClr>
          </a:solidFill>
        </p:grpSpPr>
        <p:sp>
          <p:nvSpPr>
            <p:cNvPr id="30" name="Freeform 30"/>
            <p:cNvSpPr/>
            <p:nvPr>
              <p:custDataLst>
                <p:tags r:id="rId26"/>
              </p:custDataLst>
            </p:nvPr>
          </p:nvSpPr>
          <p:spPr>
            <a:xfrm>
              <a:off x="3097530" y="49530"/>
              <a:ext cx="408940" cy="408940"/>
            </a:xfrm>
            <a:custGeom>
              <a:avLst/>
              <a:gdLst/>
              <a:ahLst/>
              <a:cxnLst/>
              <a:rect l="l" t="t" r="r" b="b"/>
              <a:pathLst>
                <a:path w="408940" h="408940">
                  <a:moveTo>
                    <a:pt x="204470" y="0"/>
                  </a:moveTo>
                  <a:cubicBezTo>
                    <a:pt x="91544" y="0"/>
                    <a:pt x="0" y="91544"/>
                    <a:pt x="0" y="204470"/>
                  </a:cubicBezTo>
                  <a:cubicBezTo>
                    <a:pt x="0" y="317396"/>
                    <a:pt x="91544" y="408940"/>
                    <a:pt x="204470" y="408940"/>
                  </a:cubicBezTo>
                  <a:cubicBezTo>
                    <a:pt x="317396" y="408940"/>
                    <a:pt x="408940" y="317396"/>
                    <a:pt x="408940" y="204470"/>
                  </a:cubicBezTo>
                  <a:cubicBezTo>
                    <a:pt x="408940" y="91544"/>
                    <a:pt x="317396" y="0"/>
                    <a:pt x="204470" y="0"/>
                  </a:cubicBezTo>
                  <a:close/>
                </a:path>
              </a:pathLst>
            </a:custGeom>
            <a:grpFill/>
          </p:spPr>
          <p:txBody>
            <a:bodyPr/>
            <a:lstStyle/>
            <a:p>
              <a:endParaRPr lang="zh-CN" altLang="en-US"/>
            </a:p>
          </p:txBody>
        </p:sp>
        <p:sp>
          <p:nvSpPr>
            <p:cNvPr id="31" name="Freeform 31"/>
            <p:cNvSpPr/>
            <p:nvPr>
              <p:custDataLst>
                <p:tags r:id="rId27"/>
              </p:custDataLst>
            </p:nvPr>
          </p:nvSpPr>
          <p:spPr>
            <a:xfrm>
              <a:off x="0" y="11430"/>
              <a:ext cx="3545840" cy="485140"/>
            </a:xfrm>
            <a:custGeom>
              <a:avLst/>
              <a:gdLst/>
              <a:ahLst/>
              <a:cxnLst/>
              <a:rect l="l" t="t" r="r" b="b"/>
              <a:pathLst>
                <a:path w="3545840" h="485140">
                  <a:moveTo>
                    <a:pt x="3302000" y="0"/>
                  </a:moveTo>
                  <a:cubicBezTo>
                    <a:pt x="3181350" y="0"/>
                    <a:pt x="3081020" y="88900"/>
                    <a:pt x="3061970" y="204470"/>
                  </a:cubicBezTo>
                  <a:lnTo>
                    <a:pt x="0" y="204470"/>
                  </a:lnTo>
                  <a:lnTo>
                    <a:pt x="0" y="280670"/>
                  </a:lnTo>
                  <a:lnTo>
                    <a:pt x="3063240" y="280670"/>
                  </a:lnTo>
                  <a:cubicBezTo>
                    <a:pt x="3081020" y="396240"/>
                    <a:pt x="3182620" y="485140"/>
                    <a:pt x="3303270" y="485140"/>
                  </a:cubicBezTo>
                  <a:cubicBezTo>
                    <a:pt x="3437890" y="485140"/>
                    <a:pt x="3545840" y="375920"/>
                    <a:pt x="3545840" y="242570"/>
                  </a:cubicBezTo>
                  <a:cubicBezTo>
                    <a:pt x="3545840" y="107950"/>
                    <a:pt x="3436620" y="0"/>
                    <a:pt x="3302000" y="0"/>
                  </a:cubicBezTo>
                  <a:close/>
                  <a:moveTo>
                    <a:pt x="3302000" y="408940"/>
                  </a:moveTo>
                  <a:cubicBezTo>
                    <a:pt x="3210560" y="408940"/>
                    <a:pt x="3135630" y="334010"/>
                    <a:pt x="3135630" y="242570"/>
                  </a:cubicBezTo>
                  <a:cubicBezTo>
                    <a:pt x="3135630" y="151130"/>
                    <a:pt x="3210560" y="76200"/>
                    <a:pt x="3302000" y="76200"/>
                  </a:cubicBezTo>
                  <a:cubicBezTo>
                    <a:pt x="3393440" y="76200"/>
                    <a:pt x="3468370" y="151130"/>
                    <a:pt x="3468370" y="242570"/>
                  </a:cubicBezTo>
                  <a:cubicBezTo>
                    <a:pt x="3469640" y="334010"/>
                    <a:pt x="3394710" y="408940"/>
                    <a:pt x="3302000" y="408940"/>
                  </a:cubicBezTo>
                  <a:close/>
                </a:path>
              </a:pathLst>
            </a:custGeom>
            <a:grpFill/>
          </p:spPr>
          <p:txBody>
            <a:bodyPr/>
            <a:lstStyle/>
            <a:p>
              <a:endParaRPr lang="zh-CN" altLang="en-US"/>
            </a:p>
          </p:txBody>
        </p:sp>
      </p:grpSp>
      <mc:AlternateContent xmlns:mc="http://schemas.openxmlformats.org/markup-compatibility/2006" xmlns:a14="http://schemas.microsoft.com/office/drawing/2010/main">
        <mc:Choice Requires="a14">
          <p:sp>
            <p:nvSpPr>
              <p:cNvPr id="38" name="TextBox 38"/>
              <p:cNvSpPr txBox="1"/>
              <p:nvPr>
                <p:custDataLst>
                  <p:tags r:id="rId10"/>
                </p:custDataLst>
              </p:nvPr>
            </p:nvSpPr>
            <p:spPr>
              <a:xfrm>
                <a:off x="7136905" y="6438900"/>
                <a:ext cx="4014190" cy="3168175"/>
              </a:xfrm>
              <a:prstGeom prst="rect">
                <a:avLst/>
              </a:prstGeom>
            </p:spPr>
            <p:txBody>
              <a:bodyPr lIns="0" tIns="0" rIns="0" bIns="0" rtlCol="0" anchor="t">
                <a:spAutoFit/>
              </a:bodyPr>
              <a:lstStyle/>
              <a:p>
                <a:pPr algn="l">
                  <a:lnSpc>
                    <a:spcPts val="3600"/>
                  </a:lnSpc>
                  <a:buClrTx/>
                  <a:buSzTx/>
                  <a:buFontTx/>
                </a:pPr>
                <a:r>
                  <a:rPr lang="zh-CN" altLang="en-US" sz="2400" dirty="0">
                    <a:latin typeface="仿宋" panose="02010609060101010101" charset="-122"/>
                    <a:ea typeface="仿宋" panose="02010609060101010101" charset="-122"/>
                  </a:rPr>
                  <a:t>再通过格点计算</a:t>
                </a:r>
                <a:r>
                  <a:rPr lang="en-US" altLang="zh-CN" sz="2400" dirty="0">
                    <a:latin typeface="仿宋" panose="02010609060101010101" charset="-122"/>
                    <a:ea typeface="仿宋" panose="02010609060101010101" charset="-122"/>
                  </a:rPr>
                  <a:t>I=0,1</a:t>
                </a:r>
                <a:r>
                  <a:rPr lang="zh-CN" altLang="en-US" sz="2400" dirty="0">
                    <a:latin typeface="仿宋" panose="02010609060101010101" charset="-122"/>
                    <a:ea typeface="仿宋" panose="02010609060101010101" charset="-122"/>
                  </a:rPr>
                  <a:t>的</a:t>
                </a:r>
                <a:r>
                  <a:rPr lang="en-US" altLang="zh-CN" sz="2400" dirty="0">
                    <a:latin typeface="仿宋" panose="02010609060101010101" charset="-122"/>
                    <a:ea typeface="仿宋" panose="02010609060101010101" charset="-122"/>
                  </a:rPr>
                  <a:t>KN</a:t>
                </a:r>
                <a:r>
                  <a:rPr lang="zh-CN" altLang="en-US" sz="2400" dirty="0">
                    <a:latin typeface="仿宋" panose="02010609060101010101" charset="-122"/>
                    <a:ea typeface="仿宋" panose="02010609060101010101" charset="-122"/>
                  </a:rPr>
                  <a:t>散射，抽取出</a:t>
                </a:r>
                <a:endParaRPr lang="en-US" altLang="zh-CN" sz="2400" dirty="0">
                  <a:latin typeface="仿宋" panose="02010609060101010101" charset="-122"/>
                  <a:ea typeface="仿宋" panose="02010609060101010101" charset="-122"/>
                </a:endParaRPr>
              </a:p>
              <a:p>
                <a:pPr>
                  <a:lnSpc>
                    <a:spcPts val="3600"/>
                  </a:lnSpc>
                  <a:buClrTx/>
                  <a:buSzTx/>
                  <a:buFontTx/>
                </a:pPr>
                <a14:m>
                  <m:oMath xmlns:m="http://schemas.openxmlformats.org/officeDocument/2006/math">
                    <m:sSup>
                      <m:sSupPr>
                        <m:ctrlPr>
                          <a:rPr lang="en-US" altLang="zh-CN" sz="2400" i="1" smtClean="0">
                            <a:solidFill>
                              <a:srgbClr val="000000"/>
                            </a:solidFill>
                            <a:latin typeface="Cambria Math" panose="02040503050406030204" pitchFamily="18" charset="0"/>
                            <a:ea typeface="黑体" panose="02010609060101010101" charset="-122"/>
                          </a:rPr>
                        </m:ctrlPr>
                      </m:sSupPr>
                      <m:e>
                        <m:r>
                          <m:rPr>
                            <m:sty m:val="p"/>
                          </m:rPr>
                          <a:rPr lang="en-US" altLang="zh-CN" sz="2400" i="1">
                            <a:solidFill>
                              <a:srgbClr val="000000"/>
                            </a:solidFill>
                            <a:latin typeface="Cambria Math" panose="02040503050406030204" pitchFamily="18" charset="0"/>
                            <a:ea typeface="黑体" panose="02010609060101010101" charset="-122"/>
                          </a:rPr>
                          <m:t>K</m:t>
                        </m:r>
                      </m:e>
                      <m:sup>
                        <m:r>
                          <a:rPr lang="en-US" altLang="zh-CN" sz="2400" i="1">
                            <a:solidFill>
                              <a:srgbClr val="000000"/>
                            </a:solidFill>
                            <a:latin typeface="Cambria Math" panose="02040503050406030204" pitchFamily="18" charset="0"/>
                            <a:ea typeface="黑体" panose="02010609060101010101" charset="-122"/>
                          </a:rPr>
                          <m:t>+</m:t>
                        </m:r>
                      </m:sup>
                    </m:sSup>
                    <m:r>
                      <a:rPr lang="en-US" altLang="zh-CN" sz="2400" i="1">
                        <a:solidFill>
                          <a:srgbClr val="000000"/>
                        </a:solidFill>
                        <a:latin typeface="Cambria Math" panose="02040503050406030204" pitchFamily="18" charset="0"/>
                        <a:ea typeface="黑体" panose="02010609060101010101" charset="-122"/>
                      </a:rPr>
                      <m:t>+ </m:t>
                    </m:r>
                    <m:r>
                      <a:rPr lang="en-US" altLang="zh-CN" sz="2400" i="1">
                        <a:solidFill>
                          <a:srgbClr val="000000"/>
                        </a:solidFill>
                        <a:latin typeface="Cambria Math" panose="02040503050406030204" pitchFamily="18" charset="0"/>
                        <a:ea typeface="黑体" panose="02010609060101010101" charset="-122"/>
                      </a:rPr>
                      <m:t>𝑛</m:t>
                    </m:r>
                    <m:r>
                      <a:rPr lang="en-US" altLang="zh-CN" sz="2400" i="1">
                        <a:solidFill>
                          <a:srgbClr val="000000"/>
                        </a:solidFill>
                        <a:latin typeface="Cambria Math" panose="02040503050406030204" pitchFamily="18" charset="0"/>
                        <a:ea typeface="Cambria Math" panose="02040503050406030204" pitchFamily="18" charset="0"/>
                      </a:rPr>
                      <m:t>→</m:t>
                    </m:r>
                    <m:sSup>
                      <m:sSupPr>
                        <m:ctrlPr>
                          <a:rPr lang="en-US" altLang="zh-CN" sz="2400" i="1">
                            <a:solidFill>
                              <a:srgbClr val="000000"/>
                            </a:solidFill>
                            <a:latin typeface="Cambria Math" panose="02040503050406030204" pitchFamily="18" charset="0"/>
                            <a:ea typeface="黑体" panose="02010609060101010101" charset="-122"/>
                          </a:rPr>
                        </m:ctrlPr>
                      </m:sSupPr>
                      <m:e>
                        <m:r>
                          <m:rPr>
                            <m:sty m:val="p"/>
                          </m:rPr>
                          <a:rPr lang="en-US" altLang="zh-CN" sz="2400" i="1">
                            <a:solidFill>
                              <a:srgbClr val="000000"/>
                            </a:solidFill>
                            <a:latin typeface="Cambria Math" panose="02040503050406030204" pitchFamily="18" charset="0"/>
                            <a:ea typeface="黑体" panose="02010609060101010101" charset="-122"/>
                          </a:rPr>
                          <m:t>K</m:t>
                        </m:r>
                      </m:e>
                      <m:sup>
                        <m:r>
                          <a:rPr lang="en-US" altLang="zh-CN" sz="2400" i="1">
                            <a:solidFill>
                              <a:srgbClr val="000000"/>
                            </a:solidFill>
                            <a:latin typeface="Cambria Math" panose="02040503050406030204" pitchFamily="18" charset="0"/>
                            <a:ea typeface="黑体" panose="02010609060101010101" charset="-122"/>
                          </a:rPr>
                          <m:t>+</m:t>
                        </m:r>
                      </m:sup>
                    </m:sSup>
                    <m:r>
                      <a:rPr lang="en-US" altLang="zh-CN" sz="2400" i="1">
                        <a:solidFill>
                          <a:srgbClr val="000000"/>
                        </a:solidFill>
                        <a:latin typeface="Cambria Math" panose="02040503050406030204" pitchFamily="18" charset="0"/>
                        <a:ea typeface="黑体" panose="02010609060101010101" charset="-122"/>
                      </a:rPr>
                      <m:t>+ </m:t>
                    </m:r>
                    <m:r>
                      <a:rPr lang="en-US" altLang="zh-CN" sz="2400" i="1">
                        <a:solidFill>
                          <a:srgbClr val="000000"/>
                        </a:solidFill>
                        <a:latin typeface="Cambria Math" panose="02040503050406030204" pitchFamily="18" charset="0"/>
                        <a:ea typeface="黑体" panose="02010609060101010101" charset="-122"/>
                      </a:rPr>
                      <m:t>𝑛</m:t>
                    </m:r>
                  </m:oMath>
                </a14:m>
                <a:r>
                  <a:rPr lang="zh-CN" altLang="en-US" sz="2400" b="0" dirty="0">
                    <a:solidFill>
                      <a:srgbClr val="000000"/>
                    </a:solidFill>
                    <a:latin typeface="仿宋" panose="02010609060101010101" charset="-122"/>
                    <a:ea typeface="黑体" panose="02010609060101010101" charset="-122"/>
                  </a:rPr>
                  <a:t> </a:t>
                </a:r>
                <a:endParaRPr lang="en-US" altLang="zh-CN" sz="2400" b="0" dirty="0">
                  <a:solidFill>
                    <a:srgbClr val="000000"/>
                  </a:solidFill>
                  <a:latin typeface="仿宋" panose="02010609060101010101" charset="-122"/>
                  <a:ea typeface="黑体" panose="02010609060101010101" charset="-122"/>
                </a:endParaRPr>
              </a:p>
              <a:p>
                <a:pPr>
                  <a:lnSpc>
                    <a:spcPts val="3600"/>
                  </a:lnSpc>
                </a:pPr>
                <a14:m>
                  <m:oMath xmlns:m="http://schemas.openxmlformats.org/officeDocument/2006/math">
                    <m:sSup>
                      <m:sSupPr>
                        <m:ctrlPr>
                          <a:rPr lang="en-US" altLang="zh-CN" sz="2400" i="1">
                            <a:solidFill>
                              <a:srgbClr val="000000"/>
                            </a:solidFill>
                            <a:latin typeface="Cambria Math" panose="02040503050406030204" pitchFamily="18" charset="0"/>
                            <a:ea typeface="黑体" panose="02010609060101010101" charset="-122"/>
                          </a:rPr>
                        </m:ctrlPr>
                      </m:sSupPr>
                      <m:e>
                        <m:r>
                          <m:rPr>
                            <m:sty m:val="p"/>
                          </m:rPr>
                          <a:rPr lang="en-US" altLang="zh-CN" sz="2400" i="1">
                            <a:solidFill>
                              <a:srgbClr val="000000"/>
                            </a:solidFill>
                            <a:latin typeface="Cambria Math" panose="02040503050406030204" pitchFamily="18" charset="0"/>
                            <a:ea typeface="黑体" panose="02010609060101010101" charset="-122"/>
                          </a:rPr>
                          <m:t>K</m:t>
                        </m:r>
                      </m:e>
                      <m:sup>
                        <m:r>
                          <a:rPr lang="en-US" altLang="zh-CN" sz="2400" i="1">
                            <a:solidFill>
                              <a:srgbClr val="000000"/>
                            </a:solidFill>
                            <a:latin typeface="Cambria Math" panose="02040503050406030204" pitchFamily="18" charset="0"/>
                            <a:ea typeface="黑体" panose="02010609060101010101" charset="-122"/>
                          </a:rPr>
                          <m:t>+</m:t>
                        </m:r>
                      </m:sup>
                    </m:sSup>
                    <m:r>
                      <a:rPr lang="en-US" altLang="zh-CN" sz="2400" i="1">
                        <a:solidFill>
                          <a:srgbClr val="000000"/>
                        </a:solidFill>
                        <a:latin typeface="Cambria Math" panose="02040503050406030204" pitchFamily="18" charset="0"/>
                        <a:ea typeface="黑体" panose="02010609060101010101" charset="-122"/>
                      </a:rPr>
                      <m:t>+ </m:t>
                    </m:r>
                    <m:r>
                      <m:rPr>
                        <m:sty m:val="p"/>
                      </m:rPr>
                      <a:rPr lang="en-US" altLang="zh-CN" sz="2400" i="1">
                        <a:solidFill>
                          <a:srgbClr val="000000"/>
                        </a:solidFill>
                        <a:latin typeface="Cambria Math" panose="02040503050406030204" pitchFamily="18" charset="0"/>
                        <a:ea typeface="黑体" panose="02010609060101010101" charset="-122"/>
                      </a:rPr>
                      <m:t>n</m:t>
                    </m:r>
                    <m:r>
                      <a:rPr lang="en-US" altLang="zh-CN" sz="2400" i="1">
                        <a:solidFill>
                          <a:srgbClr val="000000"/>
                        </a:solidFill>
                        <a:latin typeface="Cambria Math" panose="02040503050406030204" pitchFamily="18" charset="0"/>
                        <a:ea typeface="Cambria Math" panose="02040503050406030204" pitchFamily="18" charset="0"/>
                      </a:rPr>
                      <m:t>→</m:t>
                    </m:r>
                    <m:sSup>
                      <m:sSupPr>
                        <m:ctrlPr>
                          <a:rPr lang="en-US" altLang="zh-CN" sz="2400" i="1">
                            <a:solidFill>
                              <a:srgbClr val="000000"/>
                            </a:solidFill>
                            <a:latin typeface="Cambria Math" panose="02040503050406030204" pitchFamily="18" charset="0"/>
                            <a:ea typeface="黑体" panose="02010609060101010101" charset="-122"/>
                          </a:rPr>
                        </m:ctrlPr>
                      </m:sSupPr>
                      <m:e>
                        <m:r>
                          <m:rPr>
                            <m:sty m:val="p"/>
                          </m:rPr>
                          <a:rPr lang="en-US" altLang="zh-CN" sz="2400" i="1">
                            <a:solidFill>
                              <a:srgbClr val="000000"/>
                            </a:solidFill>
                            <a:latin typeface="Cambria Math" panose="02040503050406030204" pitchFamily="18" charset="0"/>
                            <a:ea typeface="黑体" panose="02010609060101010101" charset="-122"/>
                          </a:rPr>
                          <m:t>K</m:t>
                        </m:r>
                      </m:e>
                      <m:sup>
                        <m:r>
                          <a:rPr lang="en-US" altLang="zh-CN" sz="2400" i="1">
                            <a:solidFill>
                              <a:srgbClr val="000000"/>
                            </a:solidFill>
                            <a:latin typeface="Cambria Math" panose="02040503050406030204" pitchFamily="18" charset="0"/>
                            <a:ea typeface="黑体" panose="02010609060101010101" charset="-122"/>
                          </a:rPr>
                          <m:t>0</m:t>
                        </m:r>
                      </m:sup>
                    </m:sSup>
                    <m:r>
                      <a:rPr lang="en-US" altLang="zh-CN" sz="2400" i="1">
                        <a:solidFill>
                          <a:srgbClr val="000000"/>
                        </a:solidFill>
                        <a:latin typeface="Cambria Math" panose="02040503050406030204" pitchFamily="18" charset="0"/>
                        <a:ea typeface="黑体" panose="02010609060101010101" charset="-122"/>
                      </a:rPr>
                      <m:t>+ </m:t>
                    </m:r>
                    <m:r>
                      <m:rPr>
                        <m:sty m:val="p"/>
                      </m:rPr>
                      <a:rPr lang="en-US" altLang="zh-CN" sz="2400" i="1">
                        <a:solidFill>
                          <a:srgbClr val="000000"/>
                        </a:solidFill>
                        <a:latin typeface="Cambria Math" panose="02040503050406030204" pitchFamily="18" charset="0"/>
                        <a:ea typeface="黑体" panose="02010609060101010101" charset="-122"/>
                      </a:rPr>
                      <m:t>p</m:t>
                    </m:r>
                  </m:oMath>
                </a14:m>
                <a:r>
                  <a:rPr lang="zh-CN" altLang="en-US" sz="2400" dirty="0">
                    <a:latin typeface="仿宋" panose="02010609060101010101" charset="-122"/>
                    <a:ea typeface="仿宋" panose="02010609060101010101" charset="-122"/>
                  </a:rPr>
                  <a:t> </a:t>
                </a:r>
                <a:endParaRPr lang="en-US" altLang="zh-CN" sz="2400" dirty="0">
                  <a:latin typeface="仿宋" panose="02010609060101010101" charset="-122"/>
                  <a:ea typeface="仿宋" panose="02010609060101010101" charset="-122"/>
                </a:endParaRPr>
              </a:p>
              <a:p>
                <a:pPr>
                  <a:lnSpc>
                    <a:spcPts val="3600"/>
                  </a:lnSpc>
                </a:pPr>
                <a:r>
                  <a:rPr lang="zh-CN" altLang="en-US" sz="2400" dirty="0">
                    <a:latin typeface="仿宋" panose="02010609060101010101" charset="-122"/>
                    <a:ea typeface="仿宋" panose="02010609060101010101" charset="-122"/>
                  </a:rPr>
                  <a:t>散射长度等信息。</a:t>
                </a:r>
                <a:endParaRPr lang="en-US" altLang="zh-CN" sz="2400" dirty="0">
                  <a:latin typeface="仿宋" panose="02010609060101010101" charset="-122"/>
                  <a:ea typeface="仿宋" panose="02010609060101010101" charset="-122"/>
                </a:endParaRPr>
              </a:p>
              <a:p>
                <a:pPr algn="l">
                  <a:lnSpc>
                    <a:spcPts val="3600"/>
                  </a:lnSpc>
                  <a:buClrTx/>
                  <a:buSzTx/>
                  <a:buFontTx/>
                </a:pPr>
                <a:endParaRPr lang="en-US" sz="2400" dirty="0">
                  <a:latin typeface="仿宋" panose="02010609060101010101" charset="-122"/>
                  <a:ea typeface="仿宋" panose="02010609060101010101" charset="-122"/>
                </a:endParaRPr>
              </a:p>
              <a:p>
                <a:pPr algn="l">
                  <a:lnSpc>
                    <a:spcPts val="3600"/>
                  </a:lnSpc>
                  <a:buClrTx/>
                  <a:buSzTx/>
                  <a:buFontTx/>
                </a:pPr>
                <a:endParaRPr sz="2400" dirty="0">
                  <a:latin typeface="仿宋" panose="02010609060101010101" charset="-122"/>
                  <a:ea typeface="仿宋" panose="02010609060101010101" charset="-122"/>
                </a:endParaRPr>
              </a:p>
            </p:txBody>
          </p:sp>
        </mc:Choice>
        <mc:Fallback xmlns="">
          <p:sp>
            <p:nvSpPr>
              <p:cNvPr id="38" name="TextBox 38"/>
              <p:cNvSpPr txBox="1">
                <a:spLocks noRot="1" noChangeAspect="1" noMove="1" noResize="1" noEditPoints="1" noAdjustHandles="1" noChangeArrowheads="1" noChangeShapeType="1" noTextEdit="1"/>
              </p:cNvSpPr>
              <p:nvPr>
                <p:custDataLst>
                  <p:tags r:id="rId32"/>
                </p:custDataLst>
              </p:nvPr>
            </p:nvSpPr>
            <p:spPr>
              <a:xfrm>
                <a:off x="7136905" y="6438900"/>
                <a:ext cx="4014190" cy="3168175"/>
              </a:xfrm>
              <a:prstGeom prst="rect">
                <a:avLst/>
              </a:prstGeom>
              <a:blipFill>
                <a:blip r:embed="rId33"/>
                <a:stretch>
                  <a:fillRect l="-4747" t="-1992"/>
                </a:stretch>
              </a:blipFill>
            </p:spPr>
            <p:txBody>
              <a:bodyPr/>
              <a:lstStyle/>
              <a:p>
                <a:r>
                  <a:rPr lang="zh-CN" altLang="en-US">
                    <a:noFill/>
                  </a:rPr>
                  <a:t> </a:t>
                </a:r>
              </a:p>
            </p:txBody>
          </p:sp>
        </mc:Fallback>
      </mc:AlternateContent>
      <p:sp>
        <p:nvSpPr>
          <p:cNvPr id="39" name="TextBox 39"/>
          <p:cNvSpPr txBox="1"/>
          <p:nvPr>
            <p:custDataLst>
              <p:tags r:id="rId11"/>
            </p:custDataLst>
          </p:nvPr>
        </p:nvSpPr>
        <p:spPr>
          <a:xfrm>
            <a:off x="8159804" y="5703078"/>
            <a:ext cx="1968393" cy="542713"/>
          </a:xfrm>
          <a:prstGeom prst="rect">
            <a:avLst/>
          </a:prstGeom>
        </p:spPr>
        <p:txBody>
          <a:bodyPr lIns="0" tIns="0" rIns="0" bIns="0" rtlCol="0" anchor="t">
            <a:spAutoFit/>
          </a:bodyPr>
          <a:lstStyle/>
          <a:p>
            <a:pPr algn="ctr">
              <a:lnSpc>
                <a:spcPts val="4945"/>
              </a:lnSpc>
              <a:buClrTx/>
              <a:buSzTx/>
              <a:buFontTx/>
            </a:pPr>
            <a:r>
              <a:rPr lang="zh-CN" altLang="en-US" sz="3300" dirty="0">
                <a:solidFill>
                  <a:srgbClr val="2E3C63"/>
                </a:solidFill>
                <a:latin typeface="黑体" panose="02010609060101010101" charset="-122"/>
                <a:ea typeface="黑体" panose="02010609060101010101" charset="-122"/>
              </a:rPr>
              <a:t>格点计算</a:t>
            </a:r>
            <a:endParaRPr lang="en-US" sz="3300" dirty="0">
              <a:solidFill>
                <a:srgbClr val="2E3C63"/>
              </a:solidFill>
              <a:latin typeface="黑体" panose="02010609060101010101" charset="-122"/>
              <a:ea typeface="黑体" panose="02010609060101010101" charset="-122"/>
            </a:endParaRPr>
          </a:p>
        </p:txBody>
      </p:sp>
      <mc:AlternateContent xmlns:mc="http://schemas.openxmlformats.org/markup-compatibility/2006" xmlns:a14="http://schemas.microsoft.com/office/drawing/2010/main">
        <mc:Choice Requires="a14">
          <p:sp>
            <p:nvSpPr>
              <p:cNvPr id="40" name="TextBox 40"/>
              <p:cNvSpPr txBox="1"/>
              <p:nvPr>
                <p:custDataLst>
                  <p:tags r:id="rId12"/>
                </p:custDataLst>
              </p:nvPr>
            </p:nvSpPr>
            <p:spPr>
              <a:xfrm>
                <a:off x="1214438" y="6438900"/>
                <a:ext cx="4653922" cy="1335045"/>
              </a:xfrm>
              <a:prstGeom prst="rect">
                <a:avLst/>
              </a:prstGeom>
            </p:spPr>
            <p:txBody>
              <a:bodyPr wrap="square" lIns="0" tIns="0" rIns="0" bIns="0" rtlCol="0" anchor="t">
                <a:spAutoFit/>
              </a:bodyPr>
              <a:lstStyle/>
              <a:p>
                <a:pPr algn="l">
                  <a:lnSpc>
                    <a:spcPts val="3600"/>
                  </a:lnSpc>
                  <a:buClrTx/>
                  <a:buSzTx/>
                  <a:buFontTx/>
                </a:pPr>
                <a:r>
                  <a:rPr lang="zh-CN" altLang="en-US" sz="2400" dirty="0">
                    <a:latin typeface="仿宋" panose="02010609060101010101" charset="-122"/>
                    <a:ea typeface="仿宋" panose="02010609060101010101" charset="-122"/>
                  </a:rPr>
                  <a:t>通过格点</a:t>
                </a:r>
                <a:r>
                  <a:rPr lang="en-US" altLang="zh-CN" sz="2400" dirty="0">
                    <a:latin typeface="仿宋" panose="02010609060101010101" charset="-122"/>
                    <a:ea typeface="仿宋" panose="02010609060101010101" charset="-122"/>
                  </a:rPr>
                  <a:t>QCD</a:t>
                </a:r>
                <a:r>
                  <a:rPr lang="zh-CN" altLang="en-US" sz="2400" dirty="0">
                    <a:latin typeface="仿宋" panose="02010609060101010101" charset="-122"/>
                    <a:ea typeface="仿宋" panose="02010609060101010101" charset="-122"/>
                  </a:rPr>
                  <a:t>计算</a:t>
                </a:r>
                <a:r>
                  <a:rPr lang="en-US" altLang="zh-CN" sz="2400" dirty="0">
                    <a:latin typeface="仿宋" panose="02010609060101010101" charset="-122"/>
                    <a:ea typeface="仿宋" panose="02010609060101010101" charset="-122"/>
                  </a:rPr>
                  <a:t>I=1</a:t>
                </a:r>
                <a:r>
                  <a:rPr lang="zh-CN" altLang="en-US" sz="2400" dirty="0">
                    <a:latin typeface="仿宋" panose="02010609060101010101" charset="-122"/>
                    <a:ea typeface="仿宋" panose="02010609060101010101" charset="-122"/>
                  </a:rPr>
                  <a:t>的</a:t>
                </a:r>
                <a:r>
                  <a:rPr lang="en-US" altLang="zh-CN" sz="2400" dirty="0">
                    <a:latin typeface="仿宋" panose="02010609060101010101" charset="-122"/>
                    <a:ea typeface="仿宋" panose="02010609060101010101" charset="-122"/>
                  </a:rPr>
                  <a:t>KN</a:t>
                </a:r>
                <a:r>
                  <a:rPr lang="zh-CN" altLang="en-US" sz="2400" dirty="0">
                    <a:latin typeface="仿宋" panose="02010609060101010101" charset="-122"/>
                    <a:ea typeface="仿宋" panose="02010609060101010101" charset="-122"/>
                  </a:rPr>
                  <a:t>散射</a:t>
                </a:r>
                <a:r>
                  <a:rPr lang="en-US" altLang="zh-CN" sz="2400" dirty="0">
                    <a:latin typeface="仿宋" panose="02010609060101010101" charset="-122"/>
                    <a:ea typeface="仿宋" panose="02010609060101010101" charset="-122"/>
                  </a:rPr>
                  <a:t>,</a:t>
                </a:r>
              </a:p>
              <a:p>
                <a:pPr algn="l">
                  <a:lnSpc>
                    <a:spcPts val="3600"/>
                  </a:lnSpc>
                  <a:buClrTx/>
                  <a:buSzTx/>
                  <a:buFontTx/>
                </a:pPr>
                <a:r>
                  <a:rPr lang="zh-CN" altLang="en-US" sz="2400" dirty="0">
                    <a:latin typeface="仿宋" panose="02010609060101010101" charset="-122"/>
                    <a:ea typeface="仿宋" panose="02010609060101010101" charset="-122"/>
                  </a:rPr>
                  <a:t>对比</a:t>
                </a:r>
                <a:endParaRPr lang="en-US" altLang="zh-CN" sz="2400" dirty="0">
                  <a:latin typeface="仿宋" panose="02010609060101010101" charset="-122"/>
                  <a:ea typeface="仿宋" panose="02010609060101010101" charset="-122"/>
                </a:endParaRPr>
              </a:p>
              <a:p>
                <a:pPr algn="l">
                  <a:lnSpc>
                    <a:spcPts val="3600"/>
                  </a:lnSpc>
                  <a:buClrTx/>
                  <a:buSzTx/>
                  <a:buFontTx/>
                </a:pPr>
                <a14:m>
                  <m:oMath xmlns:m="http://schemas.openxmlformats.org/officeDocument/2006/math">
                    <m:sSup>
                      <m:sSupPr>
                        <m:ctrlPr>
                          <a:rPr lang="en-US" altLang="zh-CN" sz="2400" i="1">
                            <a:solidFill>
                              <a:srgbClr val="000000"/>
                            </a:solidFill>
                            <a:latin typeface="Cambria Math" panose="02040503050406030204" pitchFamily="18" charset="0"/>
                            <a:ea typeface="黑体" panose="02010609060101010101" charset="-122"/>
                          </a:rPr>
                        </m:ctrlPr>
                      </m:sSupPr>
                      <m:e>
                        <m:r>
                          <m:rPr>
                            <m:sty m:val="p"/>
                          </m:rPr>
                          <a:rPr lang="en-US" altLang="zh-CN" sz="2400" i="1">
                            <a:solidFill>
                              <a:srgbClr val="000000"/>
                            </a:solidFill>
                            <a:latin typeface="Cambria Math" panose="02040503050406030204" pitchFamily="18" charset="0"/>
                            <a:ea typeface="黑体" panose="02010609060101010101" charset="-122"/>
                          </a:rPr>
                          <m:t>K</m:t>
                        </m:r>
                      </m:e>
                      <m:sup>
                        <m:r>
                          <a:rPr lang="en-US" altLang="zh-CN" sz="2400" i="1">
                            <a:solidFill>
                              <a:srgbClr val="000000"/>
                            </a:solidFill>
                            <a:latin typeface="Cambria Math" panose="02040503050406030204" pitchFamily="18" charset="0"/>
                            <a:ea typeface="黑体" panose="02010609060101010101" charset="-122"/>
                          </a:rPr>
                          <m:t>+</m:t>
                        </m:r>
                      </m:sup>
                    </m:sSup>
                    <m:r>
                      <a:rPr lang="en-US" altLang="zh-CN" sz="2400" i="1">
                        <a:solidFill>
                          <a:srgbClr val="000000"/>
                        </a:solidFill>
                        <a:latin typeface="Cambria Math" panose="02040503050406030204" pitchFamily="18" charset="0"/>
                        <a:ea typeface="黑体" panose="02010609060101010101" charset="-122"/>
                      </a:rPr>
                      <m:t>+ </m:t>
                    </m:r>
                    <m:r>
                      <m:rPr>
                        <m:sty m:val="p"/>
                      </m:rPr>
                      <a:rPr lang="en-US" altLang="zh-CN" sz="2400" i="1">
                        <a:solidFill>
                          <a:srgbClr val="000000"/>
                        </a:solidFill>
                        <a:latin typeface="Cambria Math" panose="02040503050406030204" pitchFamily="18" charset="0"/>
                        <a:ea typeface="黑体" panose="02010609060101010101" charset="-122"/>
                      </a:rPr>
                      <m:t>p</m:t>
                    </m:r>
                    <m:r>
                      <a:rPr lang="en-US" altLang="zh-CN" sz="2400" i="1">
                        <a:solidFill>
                          <a:srgbClr val="000000"/>
                        </a:solidFill>
                        <a:latin typeface="Cambria Math" panose="02040503050406030204" pitchFamily="18" charset="0"/>
                        <a:ea typeface="Cambria Math" panose="02040503050406030204" pitchFamily="18" charset="0"/>
                      </a:rPr>
                      <m:t>→</m:t>
                    </m:r>
                    <m:sSup>
                      <m:sSupPr>
                        <m:ctrlPr>
                          <a:rPr lang="en-US" altLang="zh-CN" sz="2400" i="1">
                            <a:solidFill>
                              <a:srgbClr val="000000"/>
                            </a:solidFill>
                            <a:latin typeface="Cambria Math" panose="02040503050406030204" pitchFamily="18" charset="0"/>
                            <a:ea typeface="黑体" panose="02010609060101010101" charset="-122"/>
                          </a:rPr>
                        </m:ctrlPr>
                      </m:sSupPr>
                      <m:e>
                        <m:r>
                          <m:rPr>
                            <m:sty m:val="p"/>
                          </m:rPr>
                          <a:rPr lang="en-US" altLang="zh-CN" sz="2400" i="1">
                            <a:solidFill>
                              <a:srgbClr val="000000"/>
                            </a:solidFill>
                            <a:latin typeface="Cambria Math" panose="02040503050406030204" pitchFamily="18" charset="0"/>
                            <a:ea typeface="黑体" panose="02010609060101010101" charset="-122"/>
                          </a:rPr>
                          <m:t>K</m:t>
                        </m:r>
                      </m:e>
                      <m:sup>
                        <m:r>
                          <a:rPr lang="en-US" altLang="zh-CN" sz="2400" i="1">
                            <a:solidFill>
                              <a:srgbClr val="000000"/>
                            </a:solidFill>
                            <a:latin typeface="Cambria Math" panose="02040503050406030204" pitchFamily="18" charset="0"/>
                            <a:ea typeface="黑体" panose="02010609060101010101" charset="-122"/>
                          </a:rPr>
                          <m:t>+</m:t>
                        </m:r>
                      </m:sup>
                    </m:sSup>
                    <m:r>
                      <a:rPr lang="en-US" altLang="zh-CN" sz="2400" i="1">
                        <a:solidFill>
                          <a:srgbClr val="000000"/>
                        </a:solidFill>
                        <a:latin typeface="Cambria Math" panose="02040503050406030204" pitchFamily="18" charset="0"/>
                        <a:ea typeface="黑体" panose="02010609060101010101" charset="-122"/>
                      </a:rPr>
                      <m:t>+ </m:t>
                    </m:r>
                    <m:r>
                      <m:rPr>
                        <m:sty m:val="p"/>
                      </m:rPr>
                      <a:rPr lang="en-US" altLang="zh-CN" sz="2400" i="1" smtClean="0">
                        <a:solidFill>
                          <a:srgbClr val="000000"/>
                        </a:solidFill>
                        <a:latin typeface="Cambria Math" panose="02040503050406030204" pitchFamily="18" charset="0"/>
                        <a:ea typeface="黑体" panose="02010609060101010101" charset="-122"/>
                      </a:rPr>
                      <m:t>p</m:t>
                    </m:r>
                  </m:oMath>
                </a14:m>
                <a:r>
                  <a:rPr lang="zh-CN" altLang="en-US" sz="2400" dirty="0">
                    <a:latin typeface="仿宋" panose="02010609060101010101" charset="-122"/>
                    <a:ea typeface="仿宋" panose="02010609060101010101" charset="-122"/>
                  </a:rPr>
                  <a:t>反应的实验数据。</a:t>
                </a:r>
                <a:endParaRPr sz="2400" dirty="0">
                  <a:latin typeface="仿宋" panose="02010609060101010101" charset="-122"/>
                  <a:ea typeface="仿宋" panose="02010609060101010101" charset="-122"/>
                </a:endParaRPr>
              </a:p>
            </p:txBody>
          </p:sp>
        </mc:Choice>
        <mc:Fallback xmlns="">
          <p:sp>
            <p:nvSpPr>
              <p:cNvPr id="40" name="TextBox 40"/>
              <p:cNvSpPr txBox="1">
                <a:spLocks noRot="1" noChangeAspect="1" noMove="1" noResize="1" noEditPoints="1" noAdjustHandles="1" noChangeArrowheads="1" noChangeShapeType="1" noTextEdit="1"/>
              </p:cNvSpPr>
              <p:nvPr>
                <p:custDataLst>
                  <p:tags r:id="rId34"/>
                </p:custDataLst>
              </p:nvPr>
            </p:nvSpPr>
            <p:spPr>
              <a:xfrm>
                <a:off x="1214438" y="6438900"/>
                <a:ext cx="4653922" cy="1335045"/>
              </a:xfrm>
              <a:prstGeom prst="rect">
                <a:avLst/>
              </a:prstGeom>
              <a:blipFill>
                <a:blip r:embed="rId35"/>
                <a:stretch>
                  <a:fillRect l="-3804" t="-4717" r="-10326" b="-12264"/>
                </a:stretch>
              </a:blipFill>
            </p:spPr>
            <p:txBody>
              <a:bodyPr/>
              <a:lstStyle/>
              <a:p>
                <a:r>
                  <a:rPr lang="zh-CN" altLang="en-US">
                    <a:noFill/>
                  </a:rPr>
                  <a:t> </a:t>
                </a:r>
              </a:p>
            </p:txBody>
          </p:sp>
        </mc:Fallback>
      </mc:AlternateContent>
      <p:sp>
        <p:nvSpPr>
          <p:cNvPr id="41" name="TextBox 41"/>
          <p:cNvSpPr txBox="1"/>
          <p:nvPr>
            <p:custDataLst>
              <p:tags r:id="rId13"/>
            </p:custDataLst>
          </p:nvPr>
        </p:nvSpPr>
        <p:spPr>
          <a:xfrm>
            <a:off x="2165608" y="5659967"/>
            <a:ext cx="2991292" cy="542713"/>
          </a:xfrm>
          <a:prstGeom prst="rect">
            <a:avLst/>
          </a:prstGeom>
        </p:spPr>
        <p:txBody>
          <a:bodyPr wrap="square" lIns="0" tIns="0" rIns="0" bIns="0" rtlCol="0" anchor="t">
            <a:spAutoFit/>
          </a:bodyPr>
          <a:lstStyle/>
          <a:p>
            <a:pPr algn="ctr">
              <a:lnSpc>
                <a:spcPts val="4945"/>
              </a:lnSpc>
            </a:pPr>
            <a:r>
              <a:rPr lang="zh-CN" altLang="en-US" sz="3300" dirty="0">
                <a:solidFill>
                  <a:srgbClr val="2E3C63"/>
                </a:solidFill>
                <a:latin typeface="黑体" panose="02010609060101010101" charset="-122"/>
                <a:ea typeface="黑体" panose="02010609060101010101" charset="-122"/>
              </a:rPr>
              <a:t>格点</a:t>
            </a:r>
            <a:r>
              <a:rPr lang="en-US" altLang="zh-CN" sz="3300" dirty="0">
                <a:solidFill>
                  <a:srgbClr val="2E3C63"/>
                </a:solidFill>
                <a:latin typeface="黑体" panose="02010609060101010101" charset="-122"/>
                <a:ea typeface="黑体" panose="02010609060101010101" charset="-122"/>
              </a:rPr>
              <a:t>-</a:t>
            </a:r>
            <a:r>
              <a:rPr lang="zh-CN" altLang="en-US" sz="3300" dirty="0">
                <a:solidFill>
                  <a:srgbClr val="2E3C63"/>
                </a:solidFill>
                <a:latin typeface="黑体" panose="02010609060101010101" charset="-122"/>
                <a:ea typeface="黑体" panose="02010609060101010101" charset="-122"/>
              </a:rPr>
              <a:t>实验匹配</a:t>
            </a:r>
            <a:endParaRPr lang="en-US" sz="3300" dirty="0">
              <a:solidFill>
                <a:srgbClr val="2E3C63"/>
              </a:solidFill>
              <a:latin typeface="黑体" panose="02010609060101010101" charset="-122"/>
              <a:ea typeface="黑体" panose="02010609060101010101" charset="-122"/>
            </a:endParaRPr>
          </a:p>
        </p:txBody>
      </p:sp>
      <p:grpSp>
        <p:nvGrpSpPr>
          <p:cNvPr id="48" name="Group 48"/>
          <p:cNvGrpSpPr/>
          <p:nvPr/>
        </p:nvGrpSpPr>
        <p:grpSpPr>
          <a:xfrm rot="5400000">
            <a:off x="14279393" y="4987375"/>
            <a:ext cx="804821" cy="115304"/>
            <a:chOff x="0" y="0"/>
            <a:chExt cx="3545840" cy="508000"/>
          </a:xfrm>
          <a:solidFill>
            <a:srgbClr val="4B72AD">
              <a:alpha val="80000"/>
            </a:srgbClr>
          </a:solidFill>
        </p:grpSpPr>
        <p:sp>
          <p:nvSpPr>
            <p:cNvPr id="49" name="Freeform 49"/>
            <p:cNvSpPr/>
            <p:nvPr>
              <p:custDataLst>
                <p:tags r:id="rId24"/>
              </p:custDataLst>
            </p:nvPr>
          </p:nvSpPr>
          <p:spPr>
            <a:xfrm>
              <a:off x="3097530" y="49530"/>
              <a:ext cx="408940" cy="408940"/>
            </a:xfrm>
            <a:custGeom>
              <a:avLst/>
              <a:gdLst/>
              <a:ahLst/>
              <a:cxnLst/>
              <a:rect l="l" t="t" r="r" b="b"/>
              <a:pathLst>
                <a:path w="408940" h="408940">
                  <a:moveTo>
                    <a:pt x="204470" y="0"/>
                  </a:moveTo>
                  <a:cubicBezTo>
                    <a:pt x="91544" y="0"/>
                    <a:pt x="0" y="91544"/>
                    <a:pt x="0" y="204470"/>
                  </a:cubicBezTo>
                  <a:cubicBezTo>
                    <a:pt x="0" y="317396"/>
                    <a:pt x="91544" y="408940"/>
                    <a:pt x="204470" y="408940"/>
                  </a:cubicBezTo>
                  <a:cubicBezTo>
                    <a:pt x="317396" y="408940"/>
                    <a:pt x="408940" y="317396"/>
                    <a:pt x="408940" y="204470"/>
                  </a:cubicBezTo>
                  <a:cubicBezTo>
                    <a:pt x="408940" y="91544"/>
                    <a:pt x="317396" y="0"/>
                    <a:pt x="204470" y="0"/>
                  </a:cubicBezTo>
                  <a:close/>
                </a:path>
              </a:pathLst>
            </a:custGeom>
            <a:grpFill/>
          </p:spPr>
          <p:txBody>
            <a:bodyPr/>
            <a:lstStyle/>
            <a:p>
              <a:endParaRPr lang="zh-CN" altLang="en-US"/>
            </a:p>
          </p:txBody>
        </p:sp>
        <p:sp>
          <p:nvSpPr>
            <p:cNvPr id="50" name="Freeform 50"/>
            <p:cNvSpPr/>
            <p:nvPr>
              <p:custDataLst>
                <p:tags r:id="rId25"/>
              </p:custDataLst>
            </p:nvPr>
          </p:nvSpPr>
          <p:spPr>
            <a:xfrm>
              <a:off x="0" y="11430"/>
              <a:ext cx="3545840" cy="485140"/>
            </a:xfrm>
            <a:custGeom>
              <a:avLst/>
              <a:gdLst/>
              <a:ahLst/>
              <a:cxnLst/>
              <a:rect l="l" t="t" r="r" b="b"/>
              <a:pathLst>
                <a:path w="3545840" h="485140">
                  <a:moveTo>
                    <a:pt x="3302000" y="0"/>
                  </a:moveTo>
                  <a:cubicBezTo>
                    <a:pt x="3181350" y="0"/>
                    <a:pt x="3081020" y="88900"/>
                    <a:pt x="3061970" y="204470"/>
                  </a:cubicBezTo>
                  <a:lnTo>
                    <a:pt x="0" y="204470"/>
                  </a:lnTo>
                  <a:lnTo>
                    <a:pt x="0" y="280670"/>
                  </a:lnTo>
                  <a:lnTo>
                    <a:pt x="3063240" y="280670"/>
                  </a:lnTo>
                  <a:cubicBezTo>
                    <a:pt x="3081020" y="396240"/>
                    <a:pt x="3182620" y="485140"/>
                    <a:pt x="3303270" y="485140"/>
                  </a:cubicBezTo>
                  <a:cubicBezTo>
                    <a:pt x="3437890" y="485140"/>
                    <a:pt x="3545840" y="375920"/>
                    <a:pt x="3545840" y="242570"/>
                  </a:cubicBezTo>
                  <a:cubicBezTo>
                    <a:pt x="3545840" y="107950"/>
                    <a:pt x="3436620" y="0"/>
                    <a:pt x="3302000" y="0"/>
                  </a:cubicBezTo>
                  <a:close/>
                  <a:moveTo>
                    <a:pt x="3302000" y="408940"/>
                  </a:moveTo>
                  <a:cubicBezTo>
                    <a:pt x="3210560" y="408940"/>
                    <a:pt x="3135630" y="334010"/>
                    <a:pt x="3135630" y="242570"/>
                  </a:cubicBezTo>
                  <a:cubicBezTo>
                    <a:pt x="3135630" y="151130"/>
                    <a:pt x="3210560" y="76200"/>
                    <a:pt x="3302000" y="76200"/>
                  </a:cubicBezTo>
                  <a:cubicBezTo>
                    <a:pt x="3393440" y="76200"/>
                    <a:pt x="3468370" y="151130"/>
                    <a:pt x="3468370" y="242570"/>
                  </a:cubicBezTo>
                  <a:cubicBezTo>
                    <a:pt x="3469640" y="334010"/>
                    <a:pt x="3394710" y="408940"/>
                    <a:pt x="3302000" y="408940"/>
                  </a:cubicBezTo>
                  <a:close/>
                </a:path>
              </a:pathLst>
            </a:custGeom>
            <a:grpFill/>
          </p:spPr>
          <p:txBody>
            <a:bodyPr/>
            <a:lstStyle/>
            <a:p>
              <a:endParaRPr lang="zh-CN" altLang="en-US"/>
            </a:p>
          </p:txBody>
        </p:sp>
      </p:grpSp>
      <p:grpSp>
        <p:nvGrpSpPr>
          <p:cNvPr id="51" name="Group 51"/>
          <p:cNvGrpSpPr/>
          <p:nvPr/>
        </p:nvGrpSpPr>
        <p:grpSpPr>
          <a:xfrm rot="5400000">
            <a:off x="8741590" y="4987375"/>
            <a:ext cx="804821" cy="115304"/>
            <a:chOff x="0" y="0"/>
            <a:chExt cx="3545840" cy="508000"/>
          </a:xfrm>
          <a:solidFill>
            <a:srgbClr val="4B72AD">
              <a:alpha val="80000"/>
            </a:srgbClr>
          </a:solidFill>
        </p:grpSpPr>
        <p:sp>
          <p:nvSpPr>
            <p:cNvPr id="52" name="Freeform 52"/>
            <p:cNvSpPr/>
            <p:nvPr>
              <p:custDataLst>
                <p:tags r:id="rId22"/>
              </p:custDataLst>
            </p:nvPr>
          </p:nvSpPr>
          <p:spPr>
            <a:xfrm>
              <a:off x="3097530" y="49530"/>
              <a:ext cx="408940" cy="408940"/>
            </a:xfrm>
            <a:custGeom>
              <a:avLst/>
              <a:gdLst/>
              <a:ahLst/>
              <a:cxnLst/>
              <a:rect l="l" t="t" r="r" b="b"/>
              <a:pathLst>
                <a:path w="408940" h="408940">
                  <a:moveTo>
                    <a:pt x="204470" y="0"/>
                  </a:moveTo>
                  <a:cubicBezTo>
                    <a:pt x="91544" y="0"/>
                    <a:pt x="0" y="91544"/>
                    <a:pt x="0" y="204470"/>
                  </a:cubicBezTo>
                  <a:cubicBezTo>
                    <a:pt x="0" y="317396"/>
                    <a:pt x="91544" y="408940"/>
                    <a:pt x="204470" y="408940"/>
                  </a:cubicBezTo>
                  <a:cubicBezTo>
                    <a:pt x="317396" y="408940"/>
                    <a:pt x="408940" y="317396"/>
                    <a:pt x="408940" y="204470"/>
                  </a:cubicBezTo>
                  <a:cubicBezTo>
                    <a:pt x="408940" y="91544"/>
                    <a:pt x="317396" y="0"/>
                    <a:pt x="204470" y="0"/>
                  </a:cubicBezTo>
                  <a:close/>
                </a:path>
              </a:pathLst>
            </a:custGeom>
            <a:grpFill/>
          </p:spPr>
          <p:txBody>
            <a:bodyPr/>
            <a:lstStyle/>
            <a:p>
              <a:endParaRPr lang="zh-CN" altLang="en-US"/>
            </a:p>
          </p:txBody>
        </p:sp>
        <p:sp>
          <p:nvSpPr>
            <p:cNvPr id="53" name="Freeform 53"/>
            <p:cNvSpPr/>
            <p:nvPr>
              <p:custDataLst>
                <p:tags r:id="rId23"/>
              </p:custDataLst>
            </p:nvPr>
          </p:nvSpPr>
          <p:spPr>
            <a:xfrm>
              <a:off x="0" y="11430"/>
              <a:ext cx="3545840" cy="485140"/>
            </a:xfrm>
            <a:custGeom>
              <a:avLst/>
              <a:gdLst/>
              <a:ahLst/>
              <a:cxnLst/>
              <a:rect l="l" t="t" r="r" b="b"/>
              <a:pathLst>
                <a:path w="3545840" h="485140">
                  <a:moveTo>
                    <a:pt x="3302000" y="0"/>
                  </a:moveTo>
                  <a:cubicBezTo>
                    <a:pt x="3181350" y="0"/>
                    <a:pt x="3081020" y="88900"/>
                    <a:pt x="3061970" y="204470"/>
                  </a:cubicBezTo>
                  <a:lnTo>
                    <a:pt x="0" y="204470"/>
                  </a:lnTo>
                  <a:lnTo>
                    <a:pt x="0" y="280670"/>
                  </a:lnTo>
                  <a:lnTo>
                    <a:pt x="3063240" y="280670"/>
                  </a:lnTo>
                  <a:cubicBezTo>
                    <a:pt x="3081020" y="396240"/>
                    <a:pt x="3182620" y="485140"/>
                    <a:pt x="3303270" y="485140"/>
                  </a:cubicBezTo>
                  <a:cubicBezTo>
                    <a:pt x="3437890" y="485140"/>
                    <a:pt x="3545840" y="375920"/>
                    <a:pt x="3545840" y="242570"/>
                  </a:cubicBezTo>
                  <a:cubicBezTo>
                    <a:pt x="3545840" y="107950"/>
                    <a:pt x="3436620" y="0"/>
                    <a:pt x="3302000" y="0"/>
                  </a:cubicBezTo>
                  <a:close/>
                  <a:moveTo>
                    <a:pt x="3302000" y="408940"/>
                  </a:moveTo>
                  <a:cubicBezTo>
                    <a:pt x="3210560" y="408940"/>
                    <a:pt x="3135630" y="334010"/>
                    <a:pt x="3135630" y="242570"/>
                  </a:cubicBezTo>
                  <a:cubicBezTo>
                    <a:pt x="3135630" y="151130"/>
                    <a:pt x="3210560" y="76200"/>
                    <a:pt x="3302000" y="76200"/>
                  </a:cubicBezTo>
                  <a:cubicBezTo>
                    <a:pt x="3393440" y="76200"/>
                    <a:pt x="3468370" y="151130"/>
                    <a:pt x="3468370" y="242570"/>
                  </a:cubicBezTo>
                  <a:cubicBezTo>
                    <a:pt x="3469640" y="334010"/>
                    <a:pt x="3394710" y="408940"/>
                    <a:pt x="3302000" y="408940"/>
                  </a:cubicBezTo>
                  <a:close/>
                </a:path>
              </a:pathLst>
            </a:custGeom>
            <a:grpFill/>
          </p:spPr>
          <p:txBody>
            <a:bodyPr/>
            <a:lstStyle/>
            <a:p>
              <a:endParaRPr lang="zh-CN" altLang="en-US"/>
            </a:p>
          </p:txBody>
        </p:sp>
      </p:grpSp>
      <p:grpSp>
        <p:nvGrpSpPr>
          <p:cNvPr id="7" name="组合 6"/>
          <p:cNvGrpSpPr/>
          <p:nvPr/>
        </p:nvGrpSpPr>
        <p:grpSpPr>
          <a:xfrm>
            <a:off x="7922895" y="2315845"/>
            <a:ext cx="2472690" cy="2472690"/>
            <a:chOff x="16629" y="4352"/>
            <a:chExt cx="3894" cy="3894"/>
          </a:xfrm>
        </p:grpSpPr>
        <p:sp>
          <p:nvSpPr>
            <p:cNvPr id="5" name="椭圆 4"/>
            <p:cNvSpPr/>
            <p:nvPr/>
          </p:nvSpPr>
          <p:spPr>
            <a:xfrm>
              <a:off x="16629" y="4352"/>
              <a:ext cx="3895" cy="3895"/>
            </a:xfrm>
            <a:prstGeom prst="ellipse">
              <a:avLst/>
            </a:prstGeom>
            <a:solidFill>
              <a:srgbClr val="F7E8D3">
                <a:alpha val="8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 name="椭圆 5"/>
            <p:cNvSpPr/>
            <p:nvPr>
              <p:custDataLst>
                <p:tags r:id="rId21"/>
              </p:custDataLst>
            </p:nvPr>
          </p:nvSpPr>
          <p:spPr>
            <a:xfrm>
              <a:off x="17048" y="4725"/>
              <a:ext cx="3058" cy="3150"/>
            </a:xfrm>
            <a:prstGeom prst="ellipse">
              <a:avLst/>
            </a:prstGeom>
            <a:gradFill>
              <a:gsLst>
                <a:gs pos="0">
                  <a:schemeClr val="bg1"/>
                </a:gs>
                <a:gs pos="100000">
                  <a:srgbClr val="5399D4"/>
                </a:gs>
              </a:gsLst>
              <a:lin ang="54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grpSp>
        <p:nvGrpSpPr>
          <p:cNvPr id="10" name="组合 9"/>
          <p:cNvGrpSpPr/>
          <p:nvPr/>
        </p:nvGrpSpPr>
        <p:grpSpPr>
          <a:xfrm>
            <a:off x="13453110" y="2336165"/>
            <a:ext cx="2472690" cy="2472690"/>
            <a:chOff x="16629" y="4352"/>
            <a:chExt cx="3894" cy="3894"/>
          </a:xfrm>
        </p:grpSpPr>
        <p:sp>
          <p:nvSpPr>
            <p:cNvPr id="11" name="椭圆 10"/>
            <p:cNvSpPr/>
            <p:nvPr>
              <p:custDataLst>
                <p:tags r:id="rId19"/>
              </p:custDataLst>
            </p:nvPr>
          </p:nvSpPr>
          <p:spPr>
            <a:xfrm>
              <a:off x="16629" y="4352"/>
              <a:ext cx="3895" cy="3895"/>
            </a:xfrm>
            <a:prstGeom prst="ellipse">
              <a:avLst/>
            </a:prstGeom>
            <a:solidFill>
              <a:srgbClr val="F7E8D3">
                <a:alpha val="8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2" name="椭圆 11"/>
            <p:cNvSpPr/>
            <p:nvPr>
              <p:custDataLst>
                <p:tags r:id="rId20"/>
              </p:custDataLst>
            </p:nvPr>
          </p:nvSpPr>
          <p:spPr>
            <a:xfrm>
              <a:off x="17048" y="4725"/>
              <a:ext cx="3058" cy="3150"/>
            </a:xfrm>
            <a:prstGeom prst="ellipse">
              <a:avLst/>
            </a:prstGeom>
            <a:gradFill>
              <a:gsLst>
                <a:gs pos="0">
                  <a:schemeClr val="bg1"/>
                </a:gs>
                <a:gs pos="100000">
                  <a:srgbClr val="5399D4"/>
                </a:gs>
              </a:gsLst>
              <a:lin ang="54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grpSp>
        <p:nvGrpSpPr>
          <p:cNvPr id="13" name="组合 12"/>
          <p:cNvGrpSpPr/>
          <p:nvPr/>
        </p:nvGrpSpPr>
        <p:grpSpPr>
          <a:xfrm>
            <a:off x="2392680" y="2326005"/>
            <a:ext cx="2472690" cy="2472690"/>
            <a:chOff x="16629" y="4352"/>
            <a:chExt cx="3894" cy="3894"/>
          </a:xfrm>
        </p:grpSpPr>
        <p:sp>
          <p:nvSpPr>
            <p:cNvPr id="42" name="椭圆 41"/>
            <p:cNvSpPr/>
            <p:nvPr>
              <p:custDataLst>
                <p:tags r:id="rId17"/>
              </p:custDataLst>
            </p:nvPr>
          </p:nvSpPr>
          <p:spPr>
            <a:xfrm>
              <a:off x="16629" y="4352"/>
              <a:ext cx="3895" cy="3895"/>
            </a:xfrm>
            <a:prstGeom prst="ellipse">
              <a:avLst/>
            </a:prstGeom>
            <a:solidFill>
              <a:srgbClr val="F7E8D3">
                <a:alpha val="8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3" name="椭圆 42"/>
            <p:cNvSpPr/>
            <p:nvPr>
              <p:custDataLst>
                <p:tags r:id="rId18"/>
              </p:custDataLst>
            </p:nvPr>
          </p:nvSpPr>
          <p:spPr>
            <a:xfrm>
              <a:off x="17048" y="4725"/>
              <a:ext cx="3058" cy="3150"/>
            </a:xfrm>
            <a:prstGeom prst="ellipse">
              <a:avLst/>
            </a:prstGeom>
            <a:gradFill>
              <a:gsLst>
                <a:gs pos="0">
                  <a:schemeClr val="bg1"/>
                </a:gs>
                <a:gs pos="100000">
                  <a:srgbClr val="5399D4"/>
                </a:gs>
              </a:gsLst>
              <a:lin ang="54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
        <p:nvSpPr>
          <p:cNvPr id="44" name="文本框 3"/>
          <p:cNvSpPr txBox="1"/>
          <p:nvPr>
            <p:custDataLst>
              <p:tags r:id="rId14"/>
            </p:custDataLst>
          </p:nvPr>
        </p:nvSpPr>
        <p:spPr>
          <a:xfrm>
            <a:off x="2820035" y="2539365"/>
            <a:ext cx="1617345" cy="2010410"/>
          </a:xfrm>
          <a:prstGeom prst="rect">
            <a:avLst/>
          </a:prstGeom>
          <a:noFill/>
          <a:ln w="12700" cmpd="sng">
            <a:noFill/>
            <a:prstDash val="solid"/>
          </a:ln>
          <a:effectLst>
            <a:outerShdw dist="63500" dir="2700000" algn="tl" rotWithShape="0">
              <a:schemeClr val="bg1">
                <a:alpha val="100000"/>
              </a:schemeClr>
            </a:outerShdw>
          </a:effectLst>
        </p:spPr>
        <p:txBody>
          <a:bodyPr wrap="square" anchor="t" anchorCtr="0"/>
          <a:lstStyle/>
          <a:p>
            <a:pPr>
              <a:lnSpc>
                <a:spcPct val="130000"/>
              </a:lnSpc>
            </a:pPr>
            <a:r>
              <a:rPr lang="en-US" altLang="zh-CN" sz="8200" i="1" dirty="0">
                <a:ln w="19050">
                  <a:noFill/>
                </a:ln>
                <a:gradFill>
                  <a:gsLst>
                    <a:gs pos="39000">
                      <a:srgbClr val="5399D4"/>
                    </a:gs>
                    <a:gs pos="100000">
                      <a:schemeClr val="bg1"/>
                    </a:gs>
                  </a:gsLst>
                  <a:lin ang="5400000" scaled="0"/>
                </a:gradFill>
                <a:latin typeface="Bauhaus 93" panose="04030905020B02020C02" charset="0"/>
                <a:ea typeface="造字工房朗倩（非商用）常规体" charset="-122"/>
                <a:cs typeface="Bauhaus 93" panose="04030905020B02020C02" charset="0"/>
              </a:rPr>
              <a:t>01</a:t>
            </a:r>
          </a:p>
        </p:txBody>
      </p:sp>
      <p:sp>
        <p:nvSpPr>
          <p:cNvPr id="45" name="文本框 3"/>
          <p:cNvSpPr txBox="1"/>
          <p:nvPr>
            <p:custDataLst>
              <p:tags r:id="rId15"/>
            </p:custDataLst>
          </p:nvPr>
        </p:nvSpPr>
        <p:spPr>
          <a:xfrm>
            <a:off x="8350250" y="2542540"/>
            <a:ext cx="1617345" cy="2010410"/>
          </a:xfrm>
          <a:prstGeom prst="rect">
            <a:avLst/>
          </a:prstGeom>
          <a:noFill/>
          <a:ln w="12700" cmpd="sng">
            <a:noFill/>
            <a:prstDash val="solid"/>
          </a:ln>
          <a:effectLst>
            <a:outerShdw dist="63500" dir="2700000" algn="tl" rotWithShape="0">
              <a:schemeClr val="bg1">
                <a:alpha val="100000"/>
              </a:schemeClr>
            </a:outerShdw>
          </a:effectLst>
        </p:spPr>
        <p:txBody>
          <a:bodyPr wrap="square" anchor="t" anchorCtr="0"/>
          <a:lstStyle/>
          <a:p>
            <a:pPr>
              <a:lnSpc>
                <a:spcPct val="130000"/>
              </a:lnSpc>
            </a:pPr>
            <a:r>
              <a:rPr lang="en-US" altLang="zh-CN" sz="8200" i="1">
                <a:ln w="19050">
                  <a:noFill/>
                </a:ln>
                <a:gradFill>
                  <a:gsLst>
                    <a:gs pos="39000">
                      <a:srgbClr val="5399D4"/>
                    </a:gs>
                    <a:gs pos="100000">
                      <a:schemeClr val="bg1"/>
                    </a:gs>
                  </a:gsLst>
                  <a:lin ang="5400000" scaled="0"/>
                </a:gradFill>
                <a:latin typeface="Bauhaus 93" panose="04030905020B02020C02" charset="0"/>
                <a:ea typeface="造字工房朗倩（非商用）常规体" charset="-122"/>
                <a:cs typeface="Bauhaus 93" panose="04030905020B02020C02" charset="0"/>
              </a:rPr>
              <a:t>02</a:t>
            </a:r>
          </a:p>
        </p:txBody>
      </p:sp>
      <p:sp>
        <p:nvSpPr>
          <p:cNvPr id="46" name="文本框 3"/>
          <p:cNvSpPr txBox="1"/>
          <p:nvPr>
            <p:custDataLst>
              <p:tags r:id="rId16"/>
            </p:custDataLst>
          </p:nvPr>
        </p:nvSpPr>
        <p:spPr>
          <a:xfrm>
            <a:off x="13883640" y="2537460"/>
            <a:ext cx="1617345" cy="2010410"/>
          </a:xfrm>
          <a:prstGeom prst="rect">
            <a:avLst/>
          </a:prstGeom>
          <a:noFill/>
          <a:ln w="12700" cmpd="sng">
            <a:noFill/>
            <a:prstDash val="solid"/>
          </a:ln>
          <a:effectLst>
            <a:outerShdw dist="63500" dir="2700000" algn="tl" rotWithShape="0">
              <a:schemeClr val="bg1">
                <a:alpha val="100000"/>
              </a:schemeClr>
            </a:outerShdw>
          </a:effectLst>
        </p:spPr>
        <p:txBody>
          <a:bodyPr wrap="square" anchor="t" anchorCtr="0"/>
          <a:lstStyle/>
          <a:p>
            <a:pPr>
              <a:lnSpc>
                <a:spcPct val="130000"/>
              </a:lnSpc>
            </a:pPr>
            <a:r>
              <a:rPr lang="en-US" altLang="zh-CN" sz="8200" i="1">
                <a:ln w="19050">
                  <a:noFill/>
                </a:ln>
                <a:gradFill>
                  <a:gsLst>
                    <a:gs pos="39000">
                      <a:srgbClr val="5399D4"/>
                    </a:gs>
                    <a:gs pos="100000">
                      <a:schemeClr val="bg1"/>
                    </a:gs>
                  </a:gsLst>
                  <a:lin ang="5400000" scaled="0"/>
                </a:gradFill>
                <a:latin typeface="Bauhaus 93" panose="04030905020B02020C02" charset="0"/>
                <a:ea typeface="造字工房朗倩（非商用）常规体" charset="-122"/>
                <a:cs typeface="Bauhaus 93" panose="04030905020B02020C02" charset="0"/>
              </a:rPr>
              <a:t>03</a:t>
            </a:r>
          </a:p>
        </p:txBody>
      </p:sp>
      <p:sp>
        <p:nvSpPr>
          <p:cNvPr id="17" name="文本框 16">
            <a:extLst>
              <a:ext uri="{FF2B5EF4-FFF2-40B4-BE49-F238E27FC236}">
                <a16:creationId xmlns:a16="http://schemas.microsoft.com/office/drawing/2014/main" id="{3CD910E7-8C8F-3990-D053-12EE932050F3}"/>
              </a:ext>
            </a:extLst>
          </p:cNvPr>
          <p:cNvSpPr txBox="1"/>
          <p:nvPr/>
        </p:nvSpPr>
        <p:spPr>
          <a:xfrm>
            <a:off x="5902643" y="3311217"/>
            <a:ext cx="1731888" cy="523220"/>
          </a:xfrm>
          <a:prstGeom prst="rect">
            <a:avLst/>
          </a:prstGeom>
          <a:noFill/>
        </p:spPr>
        <p:txBody>
          <a:bodyPr wrap="square" rtlCol="0">
            <a:spAutoFit/>
          </a:bodyPr>
          <a:lstStyle/>
          <a:p>
            <a:r>
              <a:rPr kumimoji="1" lang="en-US" altLang="zh-CN" sz="2800" dirty="0"/>
              <a:t>If</a:t>
            </a:r>
            <a:r>
              <a:rPr kumimoji="1" lang="zh-CN" altLang="en-US" sz="2800" dirty="0"/>
              <a:t> </a:t>
            </a:r>
            <a:r>
              <a:rPr kumimoji="1" lang="en-US" altLang="zh-CN" sz="2800" dirty="0"/>
              <a:t>OK</a:t>
            </a:r>
            <a:endParaRPr kumimoji="1" lang="zh-CN" altLang="en-US" sz="2800" dirty="0"/>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77E580C8-D40B-B036-17D8-75E221C32B62}"/>
            </a:ext>
          </a:extLst>
        </p:cNvPr>
        <p:cNvGrpSpPr/>
        <p:nvPr/>
      </p:nvGrpSpPr>
      <p:grpSpPr>
        <a:xfrm>
          <a:off x="0" y="0"/>
          <a:ext cx="0" cy="0"/>
          <a:chOff x="0" y="0"/>
          <a:chExt cx="0" cy="0"/>
        </a:xfrm>
      </p:grpSpPr>
      <p:sp>
        <p:nvSpPr>
          <p:cNvPr id="5" name="矩形 4">
            <a:extLst>
              <a:ext uri="{FF2B5EF4-FFF2-40B4-BE49-F238E27FC236}">
                <a16:creationId xmlns:a16="http://schemas.microsoft.com/office/drawing/2014/main" id="{EF7821BA-1500-C728-53E6-EF1B7AF17787}"/>
              </a:ext>
            </a:extLst>
          </p:cNvPr>
          <p:cNvSpPr/>
          <p:nvPr>
            <p:custDataLst>
              <p:tags r:id="rId2"/>
            </p:custDataLst>
          </p:nvPr>
        </p:nvSpPr>
        <p:spPr>
          <a:xfrm>
            <a:off x="0" y="2991750"/>
            <a:ext cx="18288000" cy="2855120"/>
          </a:xfrm>
          <a:prstGeom prst="rect">
            <a:avLst/>
          </a:prstGeom>
          <a:gradFill>
            <a:gsLst>
              <a:gs pos="0">
                <a:schemeClr val="bg1"/>
              </a:gs>
              <a:gs pos="90000">
                <a:srgbClr val="5399D4"/>
              </a:gs>
            </a:gsLst>
          </a:gradFill>
        </p:spPr>
        <p:style>
          <a:lnRef idx="0">
            <a:srgbClr val="FFFFFF"/>
          </a:lnRef>
          <a:fillRef idx="2">
            <a:schemeClr val="accent1"/>
          </a:fillRef>
          <a:effectRef idx="1">
            <a:schemeClr val="accent1"/>
          </a:effectRef>
          <a:fontRef idx="minor">
            <a:schemeClr val="lt1"/>
          </a:fontRef>
        </p:style>
        <p:txBody>
          <a:bodyPr rtlCol="0" anchor="ctr"/>
          <a:lstStyle/>
          <a:p>
            <a:pPr algn="ctr" fontAlgn="base"/>
            <a:endParaRPr lang="zh-CN" altLang="en-US" sz="100" strike="noStrike" noProof="1"/>
          </a:p>
        </p:txBody>
      </p:sp>
      <p:sp>
        <p:nvSpPr>
          <p:cNvPr id="2051" name="标题 1">
            <a:extLst>
              <a:ext uri="{FF2B5EF4-FFF2-40B4-BE49-F238E27FC236}">
                <a16:creationId xmlns:a16="http://schemas.microsoft.com/office/drawing/2014/main" id="{5383E9FC-E061-5313-5C40-1EB814A51CFD}"/>
              </a:ext>
            </a:extLst>
          </p:cNvPr>
          <p:cNvSpPr>
            <a:spLocks noGrp="1"/>
          </p:cNvSpPr>
          <p:nvPr>
            <p:ph type="ctrTitle"/>
            <p:custDataLst>
              <p:tags r:id="rId3"/>
            </p:custDataLst>
          </p:nvPr>
        </p:nvSpPr>
        <p:spPr>
          <a:xfrm>
            <a:off x="7940993" y="2911740"/>
            <a:ext cx="8556308" cy="3133725"/>
          </a:xfrm>
        </p:spPr>
        <p:txBody>
          <a:bodyPr vert="horz" lIns="135000" tIns="70200" rIns="135000" bIns="70200" anchor="b" anchorCtr="0">
            <a:normAutofit/>
          </a:bodyPr>
          <a:lstStyle/>
          <a:p>
            <a:pPr algn="l" defTabSz="914400">
              <a:buClrTx/>
              <a:buSzTx/>
              <a:buFontTx/>
              <a:buNone/>
            </a:pPr>
            <a:r>
              <a:rPr lang="zh-CN" altLang="en-US" sz="6600" b="0" dirty="0">
                <a:solidFill>
                  <a:schemeClr val="bg1"/>
                </a:solidFill>
              </a:rPr>
              <a:t>格点计算</a:t>
            </a:r>
            <a:br>
              <a:rPr lang="zh-CN" altLang="zh-CN" sz="6600" b="0" kern="1200" normalizeH="0" baseline="0" dirty="0">
                <a:solidFill>
                  <a:schemeClr val="bg1"/>
                </a:solidFill>
                <a:latin typeface="+mj-lt"/>
                <a:ea typeface="+mj-ea"/>
                <a:cs typeface="+mj-cs"/>
              </a:rPr>
            </a:br>
            <a:endParaRPr lang="zh-CN" altLang="zh-CN" sz="6600" b="0" kern="1200" normalizeH="0" baseline="0" dirty="0">
              <a:solidFill>
                <a:schemeClr val="bg1"/>
              </a:solidFill>
              <a:latin typeface="+mj-lt"/>
              <a:ea typeface="+mj-ea"/>
              <a:cs typeface="+mj-cs"/>
            </a:endParaRPr>
          </a:p>
        </p:txBody>
      </p:sp>
      <p:pic>
        <p:nvPicPr>
          <p:cNvPr id="2053" name="图片 5" descr="剪影居中蓝 低版本">
            <a:extLst>
              <a:ext uri="{FF2B5EF4-FFF2-40B4-BE49-F238E27FC236}">
                <a16:creationId xmlns:a16="http://schemas.microsoft.com/office/drawing/2014/main" id="{A60265BF-E977-7B93-DC9B-402B427C711B}"/>
              </a:ext>
            </a:extLst>
          </p:cNvPr>
          <p:cNvPicPr>
            <a:picLocks noChangeAspect="1"/>
          </p:cNvPicPr>
          <p:nvPr/>
        </p:nvPicPr>
        <p:blipFill>
          <a:blip r:embed="rId6"/>
          <a:stretch>
            <a:fillRect/>
          </a:stretch>
        </p:blipFill>
        <p:spPr>
          <a:xfrm>
            <a:off x="0" y="6846994"/>
            <a:ext cx="18288000" cy="5664993"/>
          </a:xfrm>
          <a:prstGeom prst="rect">
            <a:avLst/>
          </a:prstGeom>
          <a:noFill/>
          <a:ln w="9525">
            <a:noFill/>
          </a:ln>
        </p:spPr>
      </p:pic>
      <p:pic>
        <p:nvPicPr>
          <p:cNvPr id="2054" name="图片 1" descr="国科大标准Logo横式一（蓝色）">
            <a:extLst>
              <a:ext uri="{FF2B5EF4-FFF2-40B4-BE49-F238E27FC236}">
                <a16:creationId xmlns:a16="http://schemas.microsoft.com/office/drawing/2014/main" id="{24CBDEB8-0DD9-EF0A-8F2C-9B8018AB1BF0}"/>
              </a:ext>
            </a:extLst>
          </p:cNvPr>
          <p:cNvPicPr>
            <a:picLocks noChangeAspect="1"/>
          </p:cNvPicPr>
          <p:nvPr/>
        </p:nvPicPr>
        <p:blipFill>
          <a:blip r:embed="rId7"/>
          <a:stretch>
            <a:fillRect/>
          </a:stretch>
        </p:blipFill>
        <p:spPr>
          <a:xfrm>
            <a:off x="450057" y="408094"/>
            <a:ext cx="4488656" cy="940593"/>
          </a:xfrm>
          <a:prstGeom prst="rect">
            <a:avLst/>
          </a:prstGeom>
          <a:noFill/>
          <a:ln w="9525">
            <a:noFill/>
          </a:ln>
        </p:spPr>
      </p:pic>
      <p:grpSp>
        <p:nvGrpSpPr>
          <p:cNvPr id="7" name="组合 6">
            <a:extLst>
              <a:ext uri="{FF2B5EF4-FFF2-40B4-BE49-F238E27FC236}">
                <a16:creationId xmlns:a16="http://schemas.microsoft.com/office/drawing/2014/main" id="{CF2B8588-D98E-5257-478C-09A0AFB1869B}"/>
              </a:ext>
            </a:extLst>
          </p:cNvPr>
          <p:cNvGrpSpPr/>
          <p:nvPr/>
        </p:nvGrpSpPr>
        <p:grpSpPr>
          <a:xfrm>
            <a:off x="1952625" y="2038297"/>
            <a:ext cx="4809173" cy="4809173"/>
            <a:chOff x="2506" y="2139"/>
            <a:chExt cx="5049" cy="5049"/>
          </a:xfrm>
        </p:grpSpPr>
        <p:sp>
          <p:nvSpPr>
            <p:cNvPr id="4" name="椭圆 3">
              <a:extLst>
                <a:ext uri="{FF2B5EF4-FFF2-40B4-BE49-F238E27FC236}">
                  <a16:creationId xmlns:a16="http://schemas.microsoft.com/office/drawing/2014/main" id="{9FACB96C-C061-4D84-8105-A15525DACE9A}"/>
                </a:ext>
              </a:extLst>
            </p:cNvPr>
            <p:cNvSpPr/>
            <p:nvPr/>
          </p:nvSpPr>
          <p:spPr>
            <a:xfrm>
              <a:off x="2506" y="2139"/>
              <a:ext cx="5049" cy="5049"/>
            </a:xfrm>
            <a:prstGeom prst="ellipse">
              <a:avLst/>
            </a:prstGeom>
            <a:gradFill>
              <a:gsLst>
                <a:gs pos="6000">
                  <a:schemeClr val="bg1"/>
                </a:gs>
                <a:gs pos="40000">
                  <a:srgbClr val="5399D4"/>
                </a:gs>
                <a:gs pos="100000">
                  <a:srgbClr val="2E3C63"/>
                </a:gs>
              </a:gsLst>
              <a:lin ang="2700000" scaled="0"/>
            </a:gradFill>
            <a:ln>
              <a:noFill/>
            </a:ln>
            <a:effectLst>
              <a:outerShdw blurRad="203200" dist="127000" dir="2700000" algn="tl" rotWithShape="0">
                <a:srgbClr val="5399D4">
                  <a:alpha val="40000"/>
                </a:srgb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00"/>
            </a:p>
          </p:txBody>
        </p:sp>
        <p:sp>
          <p:nvSpPr>
            <p:cNvPr id="3078" name="文本框 3">
              <a:extLst>
                <a:ext uri="{FF2B5EF4-FFF2-40B4-BE49-F238E27FC236}">
                  <a16:creationId xmlns:a16="http://schemas.microsoft.com/office/drawing/2014/main" id="{4869800D-33C3-2BDF-B709-00AAFA2FC7B2}"/>
                </a:ext>
              </a:extLst>
            </p:cNvPr>
            <p:cNvSpPr txBox="1"/>
            <p:nvPr>
              <p:custDataLst>
                <p:tags r:id="rId4"/>
              </p:custDataLst>
            </p:nvPr>
          </p:nvSpPr>
          <p:spPr>
            <a:xfrm>
              <a:off x="3303" y="2394"/>
              <a:ext cx="3456" cy="3065"/>
            </a:xfrm>
            <a:prstGeom prst="rect">
              <a:avLst/>
            </a:prstGeom>
            <a:noFill/>
            <a:ln w="12700" cmpd="sng">
              <a:noFill/>
              <a:prstDash val="solid"/>
            </a:ln>
            <a:effectLst>
              <a:outerShdw dist="76200" dir="2700000" algn="tl" rotWithShape="0">
                <a:schemeClr val="bg1">
                  <a:alpha val="100000"/>
                </a:schemeClr>
              </a:outerShdw>
            </a:effectLst>
          </p:spPr>
          <p:txBody>
            <a:bodyPr wrap="square" anchor="t" anchorCtr="0"/>
            <a:lstStyle/>
            <a:p>
              <a:pPr>
                <a:lnSpc>
                  <a:spcPct val="130000"/>
                </a:lnSpc>
              </a:pPr>
              <a:r>
                <a:rPr lang="en-US" altLang="zh-CN" sz="18000" i="1" dirty="0">
                  <a:ln w="19050">
                    <a:noFill/>
                  </a:ln>
                  <a:gradFill>
                    <a:gsLst>
                      <a:gs pos="100000">
                        <a:srgbClr val="5399D4"/>
                      </a:gs>
                      <a:gs pos="40000">
                        <a:schemeClr val="bg1"/>
                      </a:gs>
                    </a:gsLst>
                    <a:lin ang="5400000" scaled="0"/>
                  </a:gradFill>
                  <a:latin typeface="Bauhaus 93" panose="04030905020B02020C02" charset="0"/>
                  <a:ea typeface="造字工房朗倩（非商用）常规体" charset="-122"/>
                  <a:cs typeface="Bauhaus 93" panose="04030905020B02020C02" charset="0"/>
                </a:rPr>
                <a:t>02</a:t>
              </a:r>
            </a:p>
          </p:txBody>
        </p:sp>
      </p:grpSp>
    </p:spTree>
    <p:custDataLst>
      <p:tags r:id="rId1"/>
    </p:custDataLst>
    <p:extLst>
      <p:ext uri="{BB962C8B-B14F-4D97-AF65-F5344CB8AC3E}">
        <p14:creationId xmlns:p14="http://schemas.microsoft.com/office/powerpoint/2010/main" val="888539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26EA5-BEED-4A32-6789-D77E74D1F7E0}"/>
            </a:ext>
          </a:extLst>
        </p:cNvPr>
        <p:cNvGrpSpPr/>
        <p:nvPr/>
      </p:nvGrpSpPr>
      <p:grpSpPr>
        <a:xfrm>
          <a:off x="0" y="0"/>
          <a:ext cx="0" cy="0"/>
          <a:chOff x="0" y="0"/>
          <a:chExt cx="0" cy="0"/>
        </a:xfrm>
      </p:grpSpPr>
      <p:sp>
        <p:nvSpPr>
          <p:cNvPr id="8" name="矩形 7">
            <a:extLst>
              <a:ext uri="{FF2B5EF4-FFF2-40B4-BE49-F238E27FC236}">
                <a16:creationId xmlns:a16="http://schemas.microsoft.com/office/drawing/2014/main" id="{93243F11-7F15-F410-3A59-B810D9B345A6}"/>
              </a:ext>
            </a:extLst>
          </p:cNvPr>
          <p:cNvSpPr/>
          <p:nvPr>
            <p:custDataLst>
              <p:tags r:id="rId2"/>
            </p:custDataLst>
          </p:nvPr>
        </p:nvSpPr>
        <p:spPr>
          <a:xfrm>
            <a:off x="1214438" y="1633485"/>
            <a:ext cx="8804910" cy="429578"/>
          </a:xfrm>
          <a:prstGeom prst="rect">
            <a:avLst/>
          </a:prstGeom>
          <a:gradFill>
            <a:gsLst>
              <a:gs pos="26000">
                <a:srgbClr val="F7E8D3"/>
              </a:gs>
              <a:gs pos="100000">
                <a:schemeClr val="bg1"/>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00"/>
          </a:p>
        </p:txBody>
      </p:sp>
      <p:pic>
        <p:nvPicPr>
          <p:cNvPr id="3074" name="图片 2" descr="剪影蓝 低版本">
            <a:extLst>
              <a:ext uri="{FF2B5EF4-FFF2-40B4-BE49-F238E27FC236}">
                <a16:creationId xmlns:a16="http://schemas.microsoft.com/office/drawing/2014/main" id="{0B5B5EA0-CEAB-84DD-0BE6-90D165D3832A}"/>
              </a:ext>
            </a:extLst>
          </p:cNvPr>
          <p:cNvPicPr>
            <a:picLocks noChangeAspect="1"/>
          </p:cNvPicPr>
          <p:nvPr/>
        </p:nvPicPr>
        <p:blipFill>
          <a:blip r:embed="rId9"/>
          <a:srcRect l="-8"/>
          <a:stretch>
            <a:fillRect/>
          </a:stretch>
        </p:blipFill>
        <p:spPr>
          <a:xfrm>
            <a:off x="0" y="8068575"/>
            <a:ext cx="18288000" cy="3657600"/>
          </a:xfrm>
          <a:prstGeom prst="rect">
            <a:avLst/>
          </a:prstGeom>
          <a:noFill/>
          <a:ln w="9525">
            <a:noFill/>
          </a:ln>
        </p:spPr>
      </p:pic>
      <p:sp>
        <p:nvSpPr>
          <p:cNvPr id="3" name="矩形 2">
            <a:extLst>
              <a:ext uri="{FF2B5EF4-FFF2-40B4-BE49-F238E27FC236}">
                <a16:creationId xmlns:a16="http://schemas.microsoft.com/office/drawing/2014/main" id="{DDA2AD95-F790-7886-7C28-560C51F704DE}"/>
              </a:ext>
            </a:extLst>
          </p:cNvPr>
          <p:cNvSpPr/>
          <p:nvPr>
            <p:custDataLst>
              <p:tags r:id="rId3"/>
            </p:custDataLst>
          </p:nvPr>
        </p:nvSpPr>
        <p:spPr>
          <a:xfrm>
            <a:off x="0" y="900"/>
            <a:ext cx="18288000" cy="1260158"/>
          </a:xfrm>
          <a:prstGeom prst="rect">
            <a:avLst/>
          </a:prstGeom>
          <a:gradFill>
            <a:gsLst>
              <a:gs pos="0">
                <a:schemeClr val="bg1"/>
              </a:gs>
              <a:gs pos="50000">
                <a:srgbClr val="5399D4"/>
              </a:gs>
              <a:gs pos="100000">
                <a:srgbClr val="2E3C63"/>
              </a:gs>
            </a:gsLst>
          </a:gradFill>
          <a:effectLst/>
        </p:spPr>
        <p:style>
          <a:lnRef idx="0">
            <a:srgbClr val="FFFFFF"/>
          </a:lnRef>
          <a:fillRef idx="2">
            <a:schemeClr val="accent1"/>
          </a:fillRef>
          <a:effectRef idx="1">
            <a:schemeClr val="accent1"/>
          </a:effectRef>
          <a:fontRef idx="minor">
            <a:schemeClr val="lt1"/>
          </a:fontRef>
        </p:style>
        <p:txBody>
          <a:bodyPr rtlCol="0" anchor="ctr"/>
          <a:lstStyle/>
          <a:p>
            <a:pPr algn="ctr" fontAlgn="base"/>
            <a:endParaRPr lang="zh-CN" altLang="en-US" sz="100" strike="noStrike" noProof="1"/>
          </a:p>
        </p:txBody>
      </p:sp>
      <p:pic>
        <p:nvPicPr>
          <p:cNvPr id="2" name="图片 1" descr="国科大标准Logo横式一（白色）">
            <a:extLst>
              <a:ext uri="{FF2B5EF4-FFF2-40B4-BE49-F238E27FC236}">
                <a16:creationId xmlns:a16="http://schemas.microsoft.com/office/drawing/2014/main" id="{5A77F06E-1245-4920-1D89-56A7C6A153E8}"/>
              </a:ext>
            </a:extLst>
          </p:cNvPr>
          <p:cNvPicPr>
            <a:picLocks noChangeAspect="1"/>
          </p:cNvPicPr>
          <p:nvPr/>
        </p:nvPicPr>
        <p:blipFill>
          <a:blip r:embed="rId10"/>
          <a:stretch>
            <a:fillRect/>
          </a:stretch>
        </p:blipFill>
        <p:spPr>
          <a:xfrm>
            <a:off x="14723745" y="281887"/>
            <a:ext cx="3251835" cy="685800"/>
          </a:xfrm>
          <a:prstGeom prst="rect">
            <a:avLst/>
          </a:prstGeom>
        </p:spPr>
      </p:pic>
      <p:sp>
        <p:nvSpPr>
          <p:cNvPr id="9" name="文本框 8">
            <a:extLst>
              <a:ext uri="{FF2B5EF4-FFF2-40B4-BE49-F238E27FC236}">
                <a16:creationId xmlns:a16="http://schemas.microsoft.com/office/drawing/2014/main" id="{E3A92812-D041-2897-C4BD-1F4D2C9BF932}"/>
              </a:ext>
            </a:extLst>
          </p:cNvPr>
          <p:cNvSpPr txBox="1"/>
          <p:nvPr>
            <p:custDataLst>
              <p:tags r:id="rId4"/>
            </p:custDataLst>
          </p:nvPr>
        </p:nvSpPr>
        <p:spPr>
          <a:xfrm>
            <a:off x="1216660" y="1398905"/>
            <a:ext cx="8802370" cy="670560"/>
          </a:xfrm>
          <a:prstGeom prst="rect">
            <a:avLst/>
          </a:prstGeom>
          <a:noFill/>
        </p:spPr>
        <p:txBody>
          <a:bodyPr wrap="square" rtlCol="0">
            <a:noAutofit/>
          </a:bodyPr>
          <a:lstStyle/>
          <a:p>
            <a:r>
              <a:rPr lang="zh-CN" altLang="en-US" sz="3300" dirty="0">
                <a:solidFill>
                  <a:srgbClr val="2E3C63"/>
                </a:solidFill>
              </a:rPr>
              <a:t>组态信息 </a:t>
            </a:r>
          </a:p>
        </p:txBody>
      </p:sp>
      <p:sp>
        <p:nvSpPr>
          <p:cNvPr id="3078" name="文本框 3">
            <a:extLst>
              <a:ext uri="{FF2B5EF4-FFF2-40B4-BE49-F238E27FC236}">
                <a16:creationId xmlns:a16="http://schemas.microsoft.com/office/drawing/2014/main" id="{F53EB0E3-A226-80AE-23ED-465DA698C576}"/>
              </a:ext>
            </a:extLst>
          </p:cNvPr>
          <p:cNvSpPr txBox="1"/>
          <p:nvPr>
            <p:custDataLst>
              <p:tags r:id="rId5"/>
            </p:custDataLst>
          </p:nvPr>
        </p:nvSpPr>
        <p:spPr>
          <a:xfrm>
            <a:off x="67945" y="-70855"/>
            <a:ext cx="1276350" cy="1379220"/>
          </a:xfrm>
          <a:prstGeom prst="rect">
            <a:avLst/>
          </a:prstGeom>
          <a:noFill/>
          <a:ln w="12700" cmpd="sng">
            <a:noFill/>
            <a:prstDash val="solid"/>
          </a:ln>
          <a:effectLst>
            <a:outerShdw dist="63500" dir="2700000" algn="tl" rotWithShape="0">
              <a:schemeClr val="bg1">
                <a:alpha val="100000"/>
              </a:schemeClr>
            </a:outerShdw>
          </a:effectLst>
        </p:spPr>
        <p:txBody>
          <a:bodyPr wrap="square" anchor="t" anchorCtr="0"/>
          <a:lstStyle/>
          <a:p>
            <a:pPr>
              <a:lnSpc>
                <a:spcPct val="130000"/>
              </a:lnSpc>
            </a:pPr>
            <a:r>
              <a:rPr lang="en-US" altLang="zh-CN" sz="6000" i="1">
                <a:ln w="19050">
                  <a:noFill/>
                </a:ln>
                <a:gradFill>
                  <a:gsLst>
                    <a:gs pos="39000">
                      <a:srgbClr val="5399D4"/>
                    </a:gs>
                    <a:gs pos="100000">
                      <a:schemeClr val="bg1"/>
                    </a:gs>
                  </a:gsLst>
                  <a:lin ang="5400000" scaled="0"/>
                </a:gradFill>
                <a:latin typeface="Bauhaus 93" panose="04030905020B02020C02" charset="0"/>
                <a:ea typeface="造字工房朗倩（非商用）常规体" charset="-122"/>
                <a:cs typeface="Bauhaus 93" panose="04030905020B02020C02" charset="0"/>
              </a:rPr>
              <a:t>01</a:t>
            </a:r>
            <a:endParaRPr lang="en-US" altLang="zh-CN" sz="6000" i="1" dirty="0">
              <a:ln w="19050">
                <a:noFill/>
              </a:ln>
              <a:gradFill>
                <a:gsLst>
                  <a:gs pos="39000">
                    <a:srgbClr val="5399D4"/>
                  </a:gs>
                  <a:gs pos="100000">
                    <a:schemeClr val="bg1"/>
                  </a:gs>
                </a:gsLst>
                <a:lin ang="5400000" scaled="0"/>
              </a:gradFill>
              <a:latin typeface="Bauhaus 93" panose="04030905020B02020C02" charset="0"/>
              <a:ea typeface="造字工房朗倩（非商用）常规体" charset="-122"/>
              <a:cs typeface="Bauhaus 93" panose="04030905020B02020C02" charset="0"/>
            </a:endParaRPr>
          </a:p>
        </p:txBody>
      </p:sp>
      <p:sp>
        <p:nvSpPr>
          <p:cNvPr id="4" name="文本框 3">
            <a:extLst>
              <a:ext uri="{FF2B5EF4-FFF2-40B4-BE49-F238E27FC236}">
                <a16:creationId xmlns:a16="http://schemas.microsoft.com/office/drawing/2014/main" id="{DD3B2C1E-3B6A-3515-E7FE-C8311E68C82E}"/>
              </a:ext>
            </a:extLst>
          </p:cNvPr>
          <p:cNvSpPr txBox="1"/>
          <p:nvPr>
            <p:custDataLst>
              <p:tags r:id="rId6"/>
            </p:custDataLst>
          </p:nvPr>
        </p:nvSpPr>
        <p:spPr>
          <a:xfrm>
            <a:off x="1216343" y="258075"/>
            <a:ext cx="12663488" cy="806768"/>
          </a:xfrm>
          <a:prstGeom prst="rect">
            <a:avLst/>
          </a:prstGeom>
          <a:noFill/>
        </p:spPr>
        <p:txBody>
          <a:bodyPr wrap="square" rtlCol="0">
            <a:noAutofit/>
          </a:bodyPr>
          <a:lstStyle/>
          <a:p>
            <a:r>
              <a:rPr lang="zh-CN" altLang="en-US" sz="4200" b="1" dirty="0">
                <a:solidFill>
                  <a:srgbClr val="2E3C63"/>
                </a:solidFill>
              </a:rPr>
              <a:t>基本信息</a:t>
            </a:r>
            <a:endParaRPr lang="zh-CN" altLang="en-US" sz="4200" dirty="0">
              <a:solidFill>
                <a:srgbClr val="2E3C63"/>
              </a:solidFill>
            </a:endParaRPr>
          </a:p>
          <a:p>
            <a:endParaRPr lang="zh-CN" altLang="en-US" sz="4200" dirty="0">
              <a:solidFill>
                <a:srgbClr val="2E3C63"/>
              </a:solidFill>
            </a:endParaRPr>
          </a:p>
        </p:txBody>
      </p:sp>
      <mc:AlternateContent xmlns:mc="http://schemas.openxmlformats.org/markup-compatibility/2006" xmlns:a14="http://schemas.microsoft.com/office/drawing/2010/main">
        <mc:Choice Requires="a14">
          <p:graphicFrame>
            <p:nvGraphicFramePr>
              <p:cNvPr id="5" name="表格 4">
                <a:extLst>
                  <a:ext uri="{FF2B5EF4-FFF2-40B4-BE49-F238E27FC236}">
                    <a16:creationId xmlns:a16="http://schemas.microsoft.com/office/drawing/2014/main" id="{6DD2A4F7-48A9-8874-ED8D-FDC9F0B1E845}"/>
                  </a:ext>
                </a:extLst>
              </p:cNvPr>
              <p:cNvGraphicFramePr>
                <a:graphicFrameLocks noGrp="1"/>
              </p:cNvGraphicFramePr>
              <p:nvPr>
                <p:extLst>
                  <p:ext uri="{D42A27DB-BD31-4B8C-83A1-F6EECF244321}">
                    <p14:modId xmlns:p14="http://schemas.microsoft.com/office/powerpoint/2010/main" val="1615350284"/>
                  </p:ext>
                </p:extLst>
              </p:nvPr>
            </p:nvGraphicFramePr>
            <p:xfrm>
              <a:off x="1452087" y="3006725"/>
              <a:ext cx="12192000" cy="10058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595578576"/>
                        </a:ext>
                      </a:extLst>
                    </a:gridCol>
                    <a:gridCol w="2032000">
                      <a:extLst>
                        <a:ext uri="{9D8B030D-6E8A-4147-A177-3AD203B41FA5}">
                          <a16:colId xmlns:a16="http://schemas.microsoft.com/office/drawing/2014/main" val="1469030699"/>
                        </a:ext>
                      </a:extLst>
                    </a:gridCol>
                    <a:gridCol w="2032000">
                      <a:extLst>
                        <a:ext uri="{9D8B030D-6E8A-4147-A177-3AD203B41FA5}">
                          <a16:colId xmlns:a16="http://schemas.microsoft.com/office/drawing/2014/main" val="709542505"/>
                        </a:ext>
                      </a:extLst>
                    </a:gridCol>
                    <a:gridCol w="2032000">
                      <a:extLst>
                        <a:ext uri="{9D8B030D-6E8A-4147-A177-3AD203B41FA5}">
                          <a16:colId xmlns:a16="http://schemas.microsoft.com/office/drawing/2014/main" val="381614803"/>
                        </a:ext>
                      </a:extLst>
                    </a:gridCol>
                    <a:gridCol w="2032000">
                      <a:extLst>
                        <a:ext uri="{9D8B030D-6E8A-4147-A177-3AD203B41FA5}">
                          <a16:colId xmlns:a16="http://schemas.microsoft.com/office/drawing/2014/main" val="3663828646"/>
                        </a:ext>
                      </a:extLst>
                    </a:gridCol>
                    <a:gridCol w="2032000">
                      <a:extLst>
                        <a:ext uri="{9D8B030D-6E8A-4147-A177-3AD203B41FA5}">
                          <a16:colId xmlns:a16="http://schemas.microsoft.com/office/drawing/2014/main" val="1937681090"/>
                        </a:ext>
                      </a:extLst>
                    </a:gridCol>
                  </a:tblGrid>
                  <a:tr h="370840">
                    <a:tc>
                      <a:txBody>
                        <a:bodyPr/>
                        <a:lstStyle/>
                        <a:p>
                          <a:r>
                            <a:rPr lang="en-US" altLang="zh-CN" dirty="0"/>
                            <a:t>Name</a:t>
                          </a:r>
                          <a:endParaRPr lang="zh-CN" altLang="en-US" dirty="0"/>
                        </a:p>
                      </a:txBody>
                      <a:tcPr/>
                    </a:tc>
                    <a:tc>
                      <a:txBody>
                        <a:bodyPr/>
                        <a:lstStyle/>
                        <a:p>
                          <a:r>
                            <a:rPr lang="en-US" altLang="zh-CN" dirty="0"/>
                            <a:t>Volume</a:t>
                          </a:r>
                          <a:endParaRPr lang="zh-CN" altLang="en-US" dirty="0"/>
                        </a:p>
                      </a:txBody>
                      <a:tcPr/>
                    </a:tc>
                    <a:tc>
                      <a:txBody>
                        <a:bodyPr/>
                        <a:lstStyle/>
                        <a:p>
                          <a:r>
                            <a:rPr lang="en-US" altLang="zh-CN" dirty="0"/>
                            <a:t>Spacing/</a:t>
                          </a:r>
                          <a:r>
                            <a:rPr lang="en-US" altLang="zh-CN" dirty="0" err="1"/>
                            <a:t>fm</a:t>
                          </a:r>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𝒎</m:t>
                                    </m:r>
                                  </m:e>
                                  <m:sub>
                                    <m:r>
                                      <a:rPr lang="en-US" altLang="zh-CN" b="1" i="1" smtClean="0">
                                        <a:latin typeface="Cambria Math" panose="02040503050406030204" pitchFamily="18" charset="0"/>
                                      </a:rPr>
                                      <m:t>𝝅</m:t>
                                    </m:r>
                                  </m:sub>
                                </m:sSub>
                                <m:r>
                                  <a:rPr lang="en-US" altLang="zh-CN" b="1" i="1" smtClean="0">
                                    <a:latin typeface="Cambria Math" panose="02040503050406030204" pitchFamily="18" charset="0"/>
                                  </a:rPr>
                                  <m:t>/</m:t>
                                </m:r>
                                <m:r>
                                  <m:rPr>
                                    <m:sty m:val="p"/>
                                  </m:rPr>
                                  <a:rPr lang="en-US" altLang="zh-CN" b="1" i="1" smtClean="0">
                                    <a:latin typeface="Cambria Math" panose="02040503050406030204" pitchFamily="18" charset="0"/>
                                  </a:rPr>
                                  <m:t>Mev</m:t>
                                </m:r>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𝒎</m:t>
                                    </m:r>
                                  </m:e>
                                  <m:sub>
                                    <m:r>
                                      <a:rPr lang="en-US" altLang="zh-CN" b="1" i="1" smtClean="0">
                                        <a:latin typeface="Cambria Math" panose="02040503050406030204" pitchFamily="18" charset="0"/>
                                      </a:rPr>
                                      <m:t>𝑲</m:t>
                                    </m:r>
                                  </m:sub>
                                </m:sSub>
                                <m:r>
                                  <a:rPr lang="en-US" altLang="zh-CN" b="1" i="1" smtClean="0">
                                    <a:latin typeface="Cambria Math" panose="02040503050406030204" pitchFamily="18" charset="0"/>
                                  </a:rPr>
                                  <m:t>/</m:t>
                                </m:r>
                                <m:r>
                                  <m:rPr>
                                    <m:sty m:val="p"/>
                                  </m:rPr>
                                  <a:rPr lang="en-US" altLang="zh-CN" b="1" i="1" smtClean="0">
                                    <a:latin typeface="Cambria Math" panose="02040503050406030204" pitchFamily="18" charset="0"/>
                                  </a:rPr>
                                  <m:t>Mev</m:t>
                                </m:r>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𝑚</m:t>
                                    </m:r>
                                  </m:e>
                                  <m:sub>
                                    <m:r>
                                      <a:rPr lang="en-US" altLang="zh-CN" i="1" dirty="0" smtClean="0">
                                        <a:latin typeface="Cambria Math" panose="02040503050406030204" pitchFamily="18" charset="0"/>
                                      </a:rPr>
                                      <m:t>𝑁</m:t>
                                    </m:r>
                                  </m:sub>
                                </m:sSub>
                                <m:r>
                                  <a:rPr lang="en-US" altLang="zh-CN" b="1" i="1" dirty="0" smtClean="0">
                                    <a:latin typeface="Cambria Math" panose="02040503050406030204" pitchFamily="18" charset="0"/>
                                  </a:rPr>
                                  <m:t>/</m:t>
                                </m:r>
                                <m:r>
                                  <m:rPr>
                                    <m:sty m:val="p"/>
                                  </m:rPr>
                                  <a:rPr lang="en-US" altLang="zh-CN" b="1" i="1" dirty="0" smtClean="0">
                                    <a:latin typeface="Cambria Math" panose="02040503050406030204" pitchFamily="18" charset="0"/>
                                  </a:rPr>
                                  <m:t>Mev</m:t>
                                </m:r>
                              </m:oMath>
                            </m:oMathPara>
                          </a14:m>
                          <a:endParaRPr/>
                        </a:p>
                      </a:txBody>
                      <a:tcPr/>
                    </a:tc>
                    <a:extLst>
                      <a:ext uri="{0D108BD9-81ED-4DB2-BD59-A6C34878D82A}">
                        <a16:rowId xmlns:a16="http://schemas.microsoft.com/office/drawing/2014/main" val="3100629193"/>
                      </a:ext>
                    </a:extLst>
                  </a:tr>
                  <a:tr h="370840">
                    <a:tc>
                      <a:txBody>
                        <a:bodyPr/>
                        <a:lstStyle/>
                        <a:p>
                          <a:r>
                            <a:rPr lang="en-US" altLang="zh-CN" dirty="0"/>
                            <a:t>C24P29</a:t>
                          </a:r>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altLang="zh-CN" i="1" dirty="0" smtClean="0">
                                        <a:latin typeface="Cambria Math" panose="02040503050406030204" pitchFamily="18" charset="0"/>
                                      </a:rPr>
                                    </m:ctrlPr>
                                  </m:sSupPr>
                                  <m:e>
                                    <m:r>
                                      <a:rPr lang="en-US" altLang="zh-CN" i="1" dirty="0" smtClean="0">
                                        <a:latin typeface="Cambria Math" panose="02040503050406030204" pitchFamily="18" charset="0"/>
                                      </a:rPr>
                                      <m:t>24</m:t>
                                    </m:r>
                                  </m:e>
                                  <m:sup>
                                    <m:r>
                                      <a:rPr lang="en-US" altLang="zh-CN" i="1" dirty="0" smtClean="0">
                                        <a:latin typeface="Cambria Math" panose="02040503050406030204" pitchFamily="18" charset="0"/>
                                      </a:rPr>
                                      <m:t>3</m:t>
                                    </m:r>
                                  </m:sup>
                                </m:sSup>
                                <m:r>
                                  <a:rPr lang="en-US" altLang="zh-CN" i="1" dirty="0" smtClean="0">
                                    <a:latin typeface="Cambria Math" panose="02040503050406030204" pitchFamily="18" charset="0"/>
                                    <a:ea typeface="Cambria Math" panose="02040503050406030204" pitchFamily="18" charset="0"/>
                                  </a:rPr>
                                  <m:t>×</m:t>
                                </m:r>
                                <m:r>
                                  <a:rPr lang="en-US" altLang="zh-CN" i="1" dirty="0" smtClean="0">
                                    <a:latin typeface="Cambria Math" panose="02040503050406030204" pitchFamily="18" charset="0"/>
                                  </a:rPr>
                                  <m:t>72</m:t>
                                </m:r>
                              </m:oMath>
                            </m:oMathPara>
                          </a14:m>
                          <a:endParaRPr/>
                        </a:p>
                      </a:txBody>
                      <a:tcPr/>
                    </a:tc>
                    <a:tc>
                      <a:txBody>
                        <a:bodyPr/>
                        <a:lstStyle/>
                        <a:p>
                          <a:r>
                            <a:rPr lang="en-US" altLang="zh-CN" dirty="0"/>
                            <a:t>0.1053(2)</a:t>
                          </a:r>
                          <a:endParaRPr lang="zh-CN" altLang="en-US" dirty="0"/>
                        </a:p>
                      </a:txBody>
                      <a:tcPr/>
                    </a:tc>
                    <a:tc>
                      <a:txBody>
                        <a:bodyPr/>
                        <a:lstStyle/>
                        <a:p>
                          <a:r>
                            <a:rPr lang="en-US" altLang="zh-CN" dirty="0"/>
                            <a:t>~290</a:t>
                          </a:r>
                          <a:endParaRPr lang="zh-CN" altLang="en-US" dirty="0"/>
                        </a:p>
                      </a:txBody>
                      <a:tcPr/>
                    </a:tc>
                    <a:tc>
                      <a:txBody>
                        <a:bodyPr/>
                        <a:lstStyle/>
                        <a:p>
                          <a:r>
                            <a:rPr lang="en-US" altLang="zh-CN" dirty="0"/>
                            <a:t>~508</a:t>
                          </a:r>
                          <a:endParaRPr lang="zh-CN" altLang="en-US" dirty="0"/>
                        </a:p>
                      </a:txBody>
                      <a:tcPr/>
                    </a:tc>
                    <a:tc>
                      <a:txBody>
                        <a:bodyPr/>
                        <a:lstStyle/>
                        <a:p>
                          <a:r>
                            <a:rPr lang="en-US" altLang="zh-CN" dirty="0"/>
                            <a:t>~1021</a:t>
                          </a:r>
                          <a:endParaRPr lang="zh-CN" altLang="en-US" dirty="0"/>
                        </a:p>
                      </a:txBody>
                      <a:tcPr/>
                    </a:tc>
                    <a:extLst>
                      <a:ext uri="{0D108BD9-81ED-4DB2-BD59-A6C34878D82A}">
                        <a16:rowId xmlns:a16="http://schemas.microsoft.com/office/drawing/2014/main" val="3570159385"/>
                      </a:ext>
                    </a:extLst>
                  </a:tr>
                </a:tbl>
              </a:graphicData>
            </a:graphic>
          </p:graphicFrame>
        </mc:Choice>
        <mc:Fallback xmlns="">
          <p:graphicFrame>
            <p:nvGraphicFramePr>
              <p:cNvPr id="5" name="表格 4">
                <a:extLst>
                  <a:ext uri="{FF2B5EF4-FFF2-40B4-BE49-F238E27FC236}">
                    <a16:creationId xmlns:a16="http://schemas.microsoft.com/office/drawing/2014/main" id="{6DD2A4F7-48A9-8874-ED8D-FDC9F0B1E845}"/>
                  </a:ext>
                </a:extLst>
              </p:cNvPr>
              <p:cNvGraphicFramePr>
                <a:graphicFrameLocks noGrp="1"/>
              </p:cNvGraphicFramePr>
              <p:nvPr>
                <p:extLst>
                  <p:ext uri="{D42A27DB-BD31-4B8C-83A1-F6EECF244321}">
                    <p14:modId xmlns:p14="http://schemas.microsoft.com/office/powerpoint/2010/main" val="1615350284"/>
                  </p:ext>
                </p:extLst>
              </p:nvPr>
            </p:nvGraphicFramePr>
            <p:xfrm>
              <a:off x="1452087" y="3006725"/>
              <a:ext cx="12192000" cy="10058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595578576"/>
                        </a:ext>
                      </a:extLst>
                    </a:gridCol>
                    <a:gridCol w="2032000">
                      <a:extLst>
                        <a:ext uri="{9D8B030D-6E8A-4147-A177-3AD203B41FA5}">
                          <a16:colId xmlns:a16="http://schemas.microsoft.com/office/drawing/2014/main" val="1469030699"/>
                        </a:ext>
                      </a:extLst>
                    </a:gridCol>
                    <a:gridCol w="2032000">
                      <a:extLst>
                        <a:ext uri="{9D8B030D-6E8A-4147-A177-3AD203B41FA5}">
                          <a16:colId xmlns:a16="http://schemas.microsoft.com/office/drawing/2014/main" val="709542505"/>
                        </a:ext>
                      </a:extLst>
                    </a:gridCol>
                    <a:gridCol w="2032000">
                      <a:extLst>
                        <a:ext uri="{9D8B030D-6E8A-4147-A177-3AD203B41FA5}">
                          <a16:colId xmlns:a16="http://schemas.microsoft.com/office/drawing/2014/main" val="381614803"/>
                        </a:ext>
                      </a:extLst>
                    </a:gridCol>
                    <a:gridCol w="2032000">
                      <a:extLst>
                        <a:ext uri="{9D8B030D-6E8A-4147-A177-3AD203B41FA5}">
                          <a16:colId xmlns:a16="http://schemas.microsoft.com/office/drawing/2014/main" val="3663828646"/>
                        </a:ext>
                      </a:extLst>
                    </a:gridCol>
                    <a:gridCol w="2032000">
                      <a:extLst>
                        <a:ext uri="{9D8B030D-6E8A-4147-A177-3AD203B41FA5}">
                          <a16:colId xmlns:a16="http://schemas.microsoft.com/office/drawing/2014/main" val="1937681090"/>
                        </a:ext>
                      </a:extLst>
                    </a:gridCol>
                  </a:tblGrid>
                  <a:tr h="502920">
                    <a:tc>
                      <a:txBody>
                        <a:bodyPr/>
                        <a:lstStyle/>
                        <a:p>
                          <a:r>
                            <a:rPr lang="en-US" altLang="zh-CN" dirty="0"/>
                            <a:t>Name</a:t>
                          </a:r>
                          <a:endParaRPr lang="zh-CN" altLang="en-US" dirty="0"/>
                        </a:p>
                      </a:txBody>
                      <a:tcPr/>
                    </a:tc>
                    <a:tc>
                      <a:txBody>
                        <a:bodyPr/>
                        <a:lstStyle/>
                        <a:p>
                          <a:r>
                            <a:rPr lang="en-US" altLang="zh-CN" dirty="0"/>
                            <a:t>Volume</a:t>
                          </a:r>
                          <a:endParaRPr lang="zh-CN" altLang="en-US" dirty="0"/>
                        </a:p>
                      </a:txBody>
                      <a:tcPr/>
                    </a:tc>
                    <a:tc>
                      <a:txBody>
                        <a:bodyPr/>
                        <a:lstStyle/>
                        <a:p>
                          <a:r>
                            <a:rPr lang="en-US" altLang="zh-CN" dirty="0"/>
                            <a:t>Spacing/</a:t>
                          </a:r>
                          <a:r>
                            <a:rPr lang="en-US" altLang="zh-CN" dirty="0" err="1"/>
                            <a:t>fm</a:t>
                          </a:r>
                          <a:endParaRPr lang="zh-CN" altLang="en-US" dirty="0"/>
                        </a:p>
                      </a:txBody>
                      <a:tcPr/>
                    </a:tc>
                    <a:tc>
                      <a:txBody>
                        <a:bodyPr/>
                        <a:lstStyle/>
                        <a:p>
                          <a:endParaRPr lang="zh-CN"/>
                        </a:p>
                      </a:txBody>
                      <a:tcPr>
                        <a:blipFill>
                          <a:blip r:embed="rId11"/>
                          <a:stretch>
                            <a:fillRect l="-301250" t="-10000" r="-201250" b="-132500"/>
                          </a:stretch>
                        </a:blipFill>
                      </a:tcPr>
                    </a:tc>
                    <a:tc>
                      <a:txBody>
                        <a:bodyPr/>
                        <a:lstStyle/>
                        <a:p>
                          <a:endParaRPr lang="zh-CN"/>
                        </a:p>
                      </a:txBody>
                      <a:tcPr>
                        <a:blipFill>
                          <a:blip r:embed="rId11"/>
                          <a:stretch>
                            <a:fillRect l="-401250" t="-10000" r="-101250" b="-132500"/>
                          </a:stretch>
                        </a:blipFill>
                      </a:tcPr>
                    </a:tc>
                    <a:tc>
                      <a:txBody>
                        <a:bodyPr/>
                        <a:lstStyle/>
                        <a:p>
                          <a:endParaRPr lang="zh-CN"/>
                        </a:p>
                      </a:txBody>
                      <a:tcPr>
                        <a:blipFill>
                          <a:blip r:embed="rId11"/>
                          <a:stretch>
                            <a:fillRect l="-501250" t="-10000" r="-1250" b="-132500"/>
                          </a:stretch>
                        </a:blipFill>
                      </a:tcPr>
                    </a:tc>
                    <a:extLst>
                      <a:ext uri="{0D108BD9-81ED-4DB2-BD59-A6C34878D82A}">
                        <a16:rowId xmlns:a16="http://schemas.microsoft.com/office/drawing/2014/main" val="3100629193"/>
                      </a:ext>
                    </a:extLst>
                  </a:tr>
                  <a:tr h="502920">
                    <a:tc>
                      <a:txBody>
                        <a:bodyPr/>
                        <a:lstStyle/>
                        <a:p>
                          <a:r>
                            <a:rPr lang="en-US" altLang="zh-CN" dirty="0"/>
                            <a:t>C24P29</a:t>
                          </a:r>
                          <a:endParaRPr lang="zh-CN" altLang="en-US" dirty="0"/>
                        </a:p>
                      </a:txBody>
                      <a:tcPr/>
                    </a:tc>
                    <a:tc>
                      <a:txBody>
                        <a:bodyPr/>
                        <a:lstStyle/>
                        <a:p>
                          <a:endParaRPr lang="zh-CN"/>
                        </a:p>
                      </a:txBody>
                      <a:tcPr>
                        <a:blipFill>
                          <a:blip r:embed="rId11"/>
                          <a:stretch>
                            <a:fillRect l="-100625" t="-110000" r="-401875" b="-32500"/>
                          </a:stretch>
                        </a:blipFill>
                      </a:tcPr>
                    </a:tc>
                    <a:tc>
                      <a:txBody>
                        <a:bodyPr/>
                        <a:lstStyle/>
                        <a:p>
                          <a:r>
                            <a:rPr lang="en-US" altLang="zh-CN" dirty="0"/>
                            <a:t>0.1053(2)</a:t>
                          </a:r>
                          <a:endParaRPr lang="zh-CN" altLang="en-US" dirty="0"/>
                        </a:p>
                      </a:txBody>
                      <a:tcPr/>
                    </a:tc>
                    <a:tc>
                      <a:txBody>
                        <a:bodyPr/>
                        <a:lstStyle/>
                        <a:p>
                          <a:r>
                            <a:rPr lang="en-US" altLang="zh-CN" dirty="0"/>
                            <a:t>~290</a:t>
                          </a:r>
                          <a:endParaRPr lang="zh-CN" altLang="en-US" dirty="0"/>
                        </a:p>
                      </a:txBody>
                      <a:tcPr/>
                    </a:tc>
                    <a:tc>
                      <a:txBody>
                        <a:bodyPr/>
                        <a:lstStyle/>
                        <a:p>
                          <a:r>
                            <a:rPr lang="en-US" altLang="zh-CN" dirty="0"/>
                            <a:t>~508</a:t>
                          </a:r>
                          <a:endParaRPr lang="zh-CN" altLang="en-US" dirty="0"/>
                        </a:p>
                      </a:txBody>
                      <a:tcPr/>
                    </a:tc>
                    <a:tc>
                      <a:txBody>
                        <a:bodyPr/>
                        <a:lstStyle/>
                        <a:p>
                          <a:r>
                            <a:rPr lang="en-US" altLang="zh-CN" dirty="0"/>
                            <a:t>~1021</a:t>
                          </a:r>
                          <a:endParaRPr lang="zh-CN" altLang="en-US" dirty="0"/>
                        </a:p>
                      </a:txBody>
                      <a:tcPr/>
                    </a:tc>
                    <a:extLst>
                      <a:ext uri="{0D108BD9-81ED-4DB2-BD59-A6C34878D82A}">
                        <a16:rowId xmlns:a16="http://schemas.microsoft.com/office/drawing/2014/main" val="3570159385"/>
                      </a:ext>
                    </a:extLst>
                  </a:tr>
                </a:tbl>
              </a:graphicData>
            </a:graphic>
          </p:graphicFrame>
        </mc:Fallback>
      </mc:AlternateContent>
      <p:grpSp>
        <p:nvGrpSpPr>
          <p:cNvPr id="21" name="组合 20">
            <a:extLst>
              <a:ext uri="{FF2B5EF4-FFF2-40B4-BE49-F238E27FC236}">
                <a16:creationId xmlns:a16="http://schemas.microsoft.com/office/drawing/2014/main" id="{7E0F3DB3-F983-46C7-4833-8C6A1441B333}"/>
              </a:ext>
            </a:extLst>
          </p:cNvPr>
          <p:cNvGrpSpPr/>
          <p:nvPr/>
        </p:nvGrpSpPr>
        <p:grpSpPr>
          <a:xfrm>
            <a:off x="9029700" y="5474251"/>
            <a:ext cx="7931663" cy="2816078"/>
            <a:chOff x="7548087" y="5530795"/>
            <a:chExt cx="7772400" cy="2759533"/>
          </a:xfrm>
        </p:grpSpPr>
        <p:pic>
          <p:nvPicPr>
            <p:cNvPr id="20" name="图片 19">
              <a:extLst>
                <a:ext uri="{FF2B5EF4-FFF2-40B4-BE49-F238E27FC236}">
                  <a16:creationId xmlns:a16="http://schemas.microsoft.com/office/drawing/2014/main" id="{FA51FE9A-38F8-D6FC-81BF-558F506C661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48087" y="5569988"/>
              <a:ext cx="7772400" cy="2720340"/>
            </a:xfrm>
            <a:prstGeom prst="rect">
              <a:avLst/>
            </a:prstGeom>
          </p:spPr>
        </p:pic>
        <p:sp>
          <p:nvSpPr>
            <p:cNvPr id="13" name="文本框 12">
              <a:extLst>
                <a:ext uri="{FF2B5EF4-FFF2-40B4-BE49-F238E27FC236}">
                  <a16:creationId xmlns:a16="http://schemas.microsoft.com/office/drawing/2014/main" id="{90306369-C4B1-5328-0F7C-C9EFCAE55380}"/>
                </a:ext>
              </a:extLst>
            </p:cNvPr>
            <p:cNvSpPr txBox="1"/>
            <p:nvPr/>
          </p:nvSpPr>
          <p:spPr>
            <a:xfrm>
              <a:off x="10178153" y="5530795"/>
              <a:ext cx="2168222" cy="369332"/>
            </a:xfrm>
            <a:prstGeom prst="rect">
              <a:avLst/>
            </a:prstGeom>
            <a:noFill/>
          </p:spPr>
          <p:txBody>
            <a:bodyPr wrap="none" rtlCol="0">
              <a:spAutoFit/>
            </a:bodyPr>
            <a:lstStyle/>
            <a:p>
              <a:r>
                <a:rPr kumimoji="1" lang="en-US" altLang="zh-CN" dirty="0"/>
                <a:t>Effective mass of N</a:t>
              </a:r>
              <a:endParaRPr kumimoji="1" lang="zh-CN" altLang="en-US" dirty="0"/>
            </a:p>
          </p:txBody>
        </p:sp>
      </p:grpSp>
      <p:grpSp>
        <p:nvGrpSpPr>
          <p:cNvPr id="18" name="组合 17">
            <a:extLst>
              <a:ext uri="{FF2B5EF4-FFF2-40B4-BE49-F238E27FC236}">
                <a16:creationId xmlns:a16="http://schemas.microsoft.com/office/drawing/2014/main" id="{D3AD517C-E511-E1C9-6858-A30AE84C184D}"/>
              </a:ext>
            </a:extLst>
          </p:cNvPr>
          <p:cNvGrpSpPr/>
          <p:nvPr/>
        </p:nvGrpSpPr>
        <p:grpSpPr>
          <a:xfrm>
            <a:off x="872586" y="5562601"/>
            <a:ext cx="7774844" cy="2727728"/>
            <a:chOff x="406400" y="5617371"/>
            <a:chExt cx="7618730" cy="2672957"/>
          </a:xfrm>
        </p:grpSpPr>
        <p:pic>
          <p:nvPicPr>
            <p:cNvPr id="10" name="图片 9">
              <a:extLst>
                <a:ext uri="{FF2B5EF4-FFF2-40B4-BE49-F238E27FC236}">
                  <a16:creationId xmlns:a16="http://schemas.microsoft.com/office/drawing/2014/main" id="{66EB6C3B-0980-DCDC-3512-B4609AB92E6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6400" y="5623773"/>
              <a:ext cx="7618730" cy="2666555"/>
            </a:xfrm>
            <a:prstGeom prst="rect">
              <a:avLst/>
            </a:prstGeom>
          </p:spPr>
        </p:pic>
        <p:sp>
          <p:nvSpPr>
            <p:cNvPr id="17" name="文本框 16">
              <a:extLst>
                <a:ext uri="{FF2B5EF4-FFF2-40B4-BE49-F238E27FC236}">
                  <a16:creationId xmlns:a16="http://schemas.microsoft.com/office/drawing/2014/main" id="{29620CDE-ADB2-7551-7A9C-CE05269ACA21}"/>
                </a:ext>
              </a:extLst>
            </p:cNvPr>
            <p:cNvSpPr txBox="1"/>
            <p:nvPr/>
          </p:nvSpPr>
          <p:spPr>
            <a:xfrm>
              <a:off x="3239666" y="5617371"/>
              <a:ext cx="2155398" cy="369332"/>
            </a:xfrm>
            <a:prstGeom prst="rect">
              <a:avLst/>
            </a:prstGeom>
            <a:noFill/>
          </p:spPr>
          <p:txBody>
            <a:bodyPr wrap="none" rtlCol="0">
              <a:spAutoFit/>
            </a:bodyPr>
            <a:lstStyle/>
            <a:p>
              <a:r>
                <a:rPr kumimoji="1" lang="en-US" altLang="zh-CN" dirty="0"/>
                <a:t>Effective mass of K</a:t>
              </a:r>
              <a:endParaRPr kumimoji="1" lang="zh-CN" altLang="en-US" dirty="0"/>
            </a:p>
          </p:txBody>
        </p:sp>
      </p:grpSp>
    </p:spTree>
    <p:custDataLst>
      <p:tags r:id="rId1"/>
    </p:custDataLst>
    <p:extLst>
      <p:ext uri="{BB962C8B-B14F-4D97-AF65-F5344CB8AC3E}">
        <p14:creationId xmlns:p14="http://schemas.microsoft.com/office/powerpoint/2010/main" val="25169081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WNmMTdiZjYwYTE0N2JiZTY2ZmQwZjRkNjc0ZWQ1ZjM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9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heme/theme1.xml><?xml version="1.0" encoding="utf-8"?>
<a:theme xmlns:a="http://schemas.openxmlformats.org/drawingml/2006/main" name="2023国科大融媒体编辑部出品">
  <a:themeElements>
    <a:clrScheme name="WPS">
      <a:dk1>
        <a:sysClr val="windowText" lastClr="000000"/>
      </a:dk1>
      <a:lt1>
        <a:sysClr val="window" lastClr="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11069</TotalTime>
  <Words>1171</Words>
  <Application>Microsoft Macintosh PowerPoint</Application>
  <PresentationFormat>自定义</PresentationFormat>
  <Paragraphs>192</Paragraphs>
  <Slides>24</Slides>
  <Notes>18</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24</vt:i4>
      </vt:variant>
    </vt:vector>
  </HeadingPairs>
  <TitlesOfParts>
    <vt:vector size="35" baseType="lpstr">
      <vt:lpstr>FangSong</vt:lpstr>
      <vt:lpstr>FangSong</vt:lpstr>
      <vt:lpstr>黑体</vt:lpstr>
      <vt:lpstr>微软雅黑</vt:lpstr>
      <vt:lpstr>造字工房朗倩（非商用）常规体</vt:lpstr>
      <vt:lpstr>Arial</vt:lpstr>
      <vt:lpstr>Bauhaus 93</vt:lpstr>
      <vt:lpstr>Calibri</vt:lpstr>
      <vt:lpstr>Cambria Math</vt:lpstr>
      <vt:lpstr>Wingdings</vt:lpstr>
      <vt:lpstr>2023国科大融媒体编辑部出品</vt:lpstr>
      <vt:lpstr>KN散射的格点计算 calculate of KN scatting</vt:lpstr>
      <vt:lpstr>PowerPoint 演示文稿</vt:lpstr>
      <vt:lpstr>背景介绍 </vt:lpstr>
      <vt:lpstr>PowerPoint 演示文稿</vt:lpstr>
      <vt:lpstr>PowerPoint 演示文稿</vt:lpstr>
      <vt:lpstr>PowerPoint 演示文稿</vt:lpstr>
      <vt:lpstr>PowerPoint 演示文稿</vt:lpstr>
      <vt:lpstr>格点计算 </vt:lpstr>
      <vt:lpstr>PowerPoint 演示文稿</vt:lpstr>
      <vt:lpstr>PowerPoint 演示文稿</vt:lpstr>
      <vt:lpstr>PowerPoint 演示文稿</vt:lpstr>
      <vt:lpstr>PowerPoint 演示文稿</vt:lpstr>
      <vt:lpstr>能级分析 </vt:lpstr>
      <vt:lpstr>PowerPoint 演示文稿</vt:lpstr>
      <vt:lpstr>PowerPoint 演示文稿</vt:lpstr>
      <vt:lpstr>PowerPoint 演示文稿</vt:lpstr>
      <vt:lpstr>PowerPoint 演示文稿</vt:lpstr>
      <vt:lpstr>PowerPoint 演示文稿</vt:lpstr>
      <vt:lpstr>小结&amp;展望 </vt:lpstr>
      <vt:lpstr>PowerPoint 演示文稿</vt:lpstr>
      <vt:lpstr>PowerPoint 演示文稿</vt:lpstr>
      <vt:lpstr>PowerPoint 演示文稿</vt:lpstr>
      <vt:lpstr>PowerPoint 演示文稿</vt:lpstr>
      <vt:lpstr>感谢观看 Thank you for watching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宇航 贾</cp:lastModifiedBy>
  <cp:revision>75</cp:revision>
  <dcterms:created xsi:type="dcterms:W3CDTF">2019-06-19T02:08:00Z</dcterms:created>
  <dcterms:modified xsi:type="dcterms:W3CDTF">2025-10-12T03:13:37Z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0A0D5C00FEC34F0492529B50DACF2A0D_12</vt:lpwstr>
  </property>
</Properties>
</file>