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7" r:id="rId3"/>
    <p:sldId id="278" r:id="rId4"/>
    <p:sldId id="293" r:id="rId5"/>
    <p:sldId id="275" r:id="rId6"/>
    <p:sldId id="280" r:id="rId7"/>
    <p:sldId id="279" r:id="rId8"/>
    <p:sldId id="294" r:id="rId9"/>
    <p:sldId id="281" r:id="rId10"/>
    <p:sldId id="295" r:id="rId11"/>
    <p:sldId id="285" r:id="rId12"/>
    <p:sldId id="265" r:id="rId13"/>
  </p:sldIdLst>
  <p:sldSz cx="18288000" cy="10288588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8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F6"/>
    <a:srgbClr val="FCF7F0"/>
    <a:srgbClr val="2E3C63"/>
    <a:srgbClr val="FFFFFF"/>
    <a:srgbClr val="4B72AD"/>
    <a:srgbClr val="F7E8D3"/>
    <a:srgbClr val="F2DA3A"/>
    <a:srgbClr val="5399D4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71" d="100"/>
          <a:sy n="71" d="100"/>
        </p:scale>
        <p:origin x="80" y="-96"/>
      </p:cViewPr>
      <p:guideLst>
        <p:guide orient="horz" pos="3178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3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54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4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7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30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0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74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75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8200" y="1371840"/>
            <a:ext cx="14698800" cy="385627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9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98200" y="5341534"/>
            <a:ext cx="14698800" cy="220898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600" spc="2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670" indent="0" algn="ctr">
              <a:buNone/>
              <a:defRPr sz="24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12600" y="1161203"/>
            <a:ext cx="16459200" cy="8225639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8200" y="3726652"/>
            <a:ext cx="14698800" cy="152846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9000"/>
            </a:lvl1pPr>
          </a:lstStyle>
          <a:p>
            <a:pPr lvl="0"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98200" y="5341534"/>
            <a:ext cx="14698800" cy="70752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600" spc="2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600" y="912760"/>
            <a:ext cx="16453800" cy="10585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2600" y="2235991"/>
            <a:ext cx="16453800" cy="7140049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86200" y="5773610"/>
            <a:ext cx="11653200" cy="115040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6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986200" y="6924011"/>
            <a:ext cx="11653200" cy="1301628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80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8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6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4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2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6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600" y="912760"/>
            <a:ext cx="16453800" cy="10585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2600" y="2252194"/>
            <a:ext cx="7765200" cy="7123846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17400" y="2252194"/>
            <a:ext cx="7765200" cy="7123846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600" y="912760"/>
            <a:ext cx="16453800" cy="10585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12600" y="2144175"/>
            <a:ext cx="8013600" cy="5725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8035" indent="0">
              <a:buNone/>
              <a:defRPr sz="2400" b="1"/>
            </a:lvl4pPr>
            <a:lvl5pPr marL="2743835" indent="0">
              <a:buNone/>
              <a:defRPr sz="2400" b="1"/>
            </a:lvl5pPr>
            <a:lvl6pPr marL="3429635" indent="0">
              <a:buNone/>
              <a:defRPr sz="2400" b="1"/>
            </a:lvl6pPr>
            <a:lvl7pPr marL="4115435" indent="0">
              <a:buNone/>
              <a:defRPr sz="2400" b="1"/>
            </a:lvl7pPr>
            <a:lvl8pPr marL="4801235" indent="0">
              <a:buNone/>
              <a:defRPr sz="2400" b="1"/>
            </a:lvl8pPr>
            <a:lvl9pPr marL="5487670" indent="0">
              <a:buNone/>
              <a:defRPr sz="24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2600" y="2781487"/>
            <a:ext cx="8013600" cy="6594553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353625" y="2132967"/>
            <a:ext cx="8013600" cy="5725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8035" indent="0">
              <a:buNone/>
              <a:defRPr sz="2400" b="1"/>
            </a:lvl4pPr>
            <a:lvl5pPr marL="2743835" indent="0">
              <a:buNone/>
              <a:defRPr sz="2400" b="1"/>
            </a:lvl5pPr>
            <a:lvl6pPr marL="3429635" indent="0">
              <a:buNone/>
              <a:defRPr sz="2400" b="1"/>
            </a:lvl6pPr>
            <a:lvl7pPr marL="4115435" indent="0">
              <a:buNone/>
              <a:defRPr sz="2400" b="1"/>
            </a:lvl7pPr>
            <a:lvl8pPr marL="4801235" indent="0">
              <a:buNone/>
              <a:defRPr sz="2400" b="1"/>
            </a:lvl8pPr>
            <a:lvl9pPr marL="5487670" indent="0">
              <a:buNone/>
              <a:defRPr sz="24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53625" y="2781487"/>
            <a:ext cx="8013600" cy="6594553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600" y="912760"/>
            <a:ext cx="16453800" cy="10585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2600" y="2333208"/>
            <a:ext cx="7849616" cy="691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525600" y="2333208"/>
            <a:ext cx="7840800" cy="691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5352200" y="1371840"/>
            <a:ext cx="1566000" cy="754512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4200"/>
            </a:lvl1pPr>
          </a:lstStyle>
          <a:p>
            <a:pPr lvl="0"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1600" y="1371840"/>
            <a:ext cx="13753800" cy="7545120"/>
          </a:xfrm>
        </p:spPr>
        <p:txBody>
          <a:bodyPr vert="eaVert" lIns="46800" tIns="46800" rIns="46800" bIns="46800"/>
          <a:lstStyle>
            <a:lvl1pPr marL="342900" indent="-342900">
              <a:spcAft>
                <a:spcPts val="1000"/>
              </a:spcAft>
              <a:defRPr spc="300"/>
            </a:lvl1pPr>
            <a:lvl2pPr marL="1028700" indent="-342900">
              <a:defRPr spc="300"/>
            </a:lvl2pPr>
            <a:lvl3pPr marL="1714500" indent="-342900">
              <a:defRPr spc="300"/>
            </a:lvl3pPr>
            <a:lvl4pPr marL="2400935" indent="-342900">
              <a:defRPr spc="300"/>
            </a:lvl4pPr>
            <a:lvl5pPr marL="3086735" indent="-342900">
              <a:defRPr spc="300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912020" y="912179"/>
            <a:ext cx="16454438" cy="1059841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912020" y="2236386"/>
            <a:ext cx="16454438" cy="7140236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919163" y="9474270"/>
            <a:ext cx="4048125" cy="473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2025/10/11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6174582" y="9474270"/>
            <a:ext cx="5938838" cy="473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3315950" y="9474270"/>
            <a:ext cx="4050507" cy="473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fontAlgn="auto" latinLnBrk="0" hangingPunct="1">
        <a:lnSpc>
          <a:spcPct val="100000"/>
        </a:lnSpc>
        <a:spcBef>
          <a:spcPct val="0"/>
        </a:spcBef>
        <a:buNone/>
        <a:defRPr sz="54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7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028700" indent="-342900" algn="l" defTabSz="13716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414905" algn="l"/>
          <a:tab pos="2414905" algn="l"/>
          <a:tab pos="2414905" algn="l"/>
          <a:tab pos="2414905" algn="l"/>
        </a:tabLst>
        <a:defRPr sz="2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714500" indent="-342900" algn="l" defTabSz="13716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2400935" indent="-342900" algn="l" defTabSz="13716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3086735" indent="-342900" algn="l" defTabSz="13716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37725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57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6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67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2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47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tmp"/><Relationship Id="rId10" Type="http://schemas.openxmlformats.org/officeDocument/2006/relationships/image" Target="../media/image12.png"/><Relationship Id="rId4" Type="http://schemas.openxmlformats.org/officeDocument/2006/relationships/tags" Target="../tags/tag27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3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tags" Target="../tags/tag35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12" Type="http://schemas.openxmlformats.org/officeDocument/2006/relationships/image" Target="../media/image21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0.png"/><Relationship Id="rId4" Type="http://schemas.openxmlformats.org/officeDocument/2006/relationships/tags" Target="../tags/tag39.xml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8262"/>
            <a:ext cx="18288000" cy="285512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051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20271" y="2075248"/>
            <a:ext cx="16647458" cy="2236775"/>
          </a:xfrm>
        </p:spPr>
        <p:txBody>
          <a:bodyPr vert="horz" lIns="135000" tIns="70200" rIns="135000" bIns="70200" anchor="b" anchorCtr="0">
            <a:norm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zh-CN" sz="4000" b="0" kern="1200" normalizeH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Quark masses and low energy constants on HISQ ensembles</a:t>
            </a:r>
            <a:br>
              <a:rPr lang="zh-CN" altLang="zh-CN" sz="8100" b="0" kern="1200" normalizeH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zh-CN" altLang="zh-CN" sz="4800" b="0" kern="1200" normalizeH="0" baseline="0" dirty="0">
              <a:ln>
                <a:solidFill>
                  <a:schemeClr val="bg1"/>
                </a:solidFill>
              </a:ln>
              <a:noFill/>
              <a:latin typeface="Bauhaus 93" panose="04030905020B02020C02" charset="0"/>
              <a:ea typeface="+mj-ea"/>
              <a:cs typeface="Bauhaus 93" panose="04030905020B02020C02" charset="0"/>
            </a:endParaRPr>
          </a:p>
        </p:txBody>
      </p:sp>
      <p:sp>
        <p:nvSpPr>
          <p:cNvPr id="2052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97845" y="4930087"/>
            <a:ext cx="14699456" cy="1512095"/>
          </a:xfrm>
        </p:spPr>
        <p:txBody>
          <a:bodyPr vert="horz" lIns="135000" tIns="70200" rIns="135000" bIns="70200" anchor="t" anchorCtr="0">
            <a:normAutofit/>
          </a:bodyPr>
          <a:lstStyle/>
          <a:p>
            <a:pPr defTabSz="914400">
              <a:lnSpc>
                <a:spcPct val="90000"/>
              </a:lnSpc>
              <a:buClrTx/>
              <a:buSzTx/>
            </a:pPr>
            <a:r>
              <a:rPr lang="en-US" altLang="zh-CN" kern="1200" normalizeH="0" baseline="0" dirty="0">
                <a:latin typeface="微软雅黑" panose="020B0503020204020204" charset="-122"/>
                <a:ea typeface="+mn-ea"/>
                <a:cs typeface="+mn-cs"/>
              </a:rPr>
              <a:t>Speaker</a:t>
            </a:r>
            <a:r>
              <a:rPr lang="en-US" altLang="zh-CN" dirty="0">
                <a:latin typeface="微软雅黑" panose="020B0503020204020204" charset="-122"/>
              </a:rPr>
              <a:t>:</a:t>
            </a:r>
            <a:r>
              <a:rPr lang="zh-CN" altLang="en-US" dirty="0">
                <a:latin typeface="微软雅黑" panose="020B0503020204020204" charset="-122"/>
              </a:rPr>
              <a:t> </a:t>
            </a:r>
            <a:r>
              <a:rPr lang="en-US" altLang="zh-CN" dirty="0">
                <a:latin typeface="微软雅黑" panose="020B0503020204020204" charset="-122"/>
              </a:rPr>
              <a:t>Tong-Wei Lin</a:t>
            </a: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en-US" altLang="zh-CN" kern="1200" normalizeH="0" baseline="0" dirty="0">
                <a:latin typeface="微软雅黑" panose="020B0503020204020204" charset="-122"/>
                <a:ea typeface="+mn-ea"/>
                <a:cs typeface="+mn-cs"/>
              </a:rPr>
              <a:t>time</a:t>
            </a:r>
            <a:r>
              <a:rPr lang="zh-CN" altLang="en-US" kern="1200" normalizeH="0" baseline="0" dirty="0">
                <a:latin typeface="微软雅黑" panose="020B0503020204020204" charset="-122"/>
                <a:ea typeface="+mn-ea"/>
                <a:cs typeface="+mn-cs"/>
              </a:rPr>
              <a:t>：</a:t>
            </a:r>
            <a:r>
              <a:rPr lang="en-US" altLang="zh-CN" dirty="0">
                <a:latin typeface="微软雅黑" panose="020B0503020204020204" charset="-122"/>
              </a:rPr>
              <a:t>2025</a:t>
            </a:r>
            <a:r>
              <a:rPr lang="en-US" altLang="zh-CN" kern="1200" normalizeH="0" baseline="0" dirty="0">
                <a:latin typeface="微软雅黑" panose="020B0503020204020204" charset="-122"/>
                <a:ea typeface="+mn-ea"/>
                <a:cs typeface="+mn-cs"/>
              </a:rPr>
              <a:t>.10.11</a:t>
            </a:r>
          </a:p>
        </p:txBody>
      </p:sp>
      <p:pic>
        <p:nvPicPr>
          <p:cNvPr id="2053" name="图片 5" descr="剪影居中蓝 低版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32719"/>
            <a:ext cx="18288000" cy="56649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" descr="国科大标准Logo横式一（蓝色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7" y="408094"/>
            <a:ext cx="4488656" cy="94059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Renormalization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26773D-5F94-EB01-BF72-F5DF7F24295D}"/>
                  </a:ext>
                </a:extLst>
              </p:cNvPr>
              <p:cNvSpPr txBox="1"/>
              <p:nvPr/>
            </p:nvSpPr>
            <p:spPr>
              <a:xfrm>
                <a:off x="10501313" y="3214688"/>
                <a:ext cx="678656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i="0" dirty="0">
                    <a:effectLst/>
                    <a:latin typeface="-apple-system"/>
                  </a:rPr>
                  <a:t>We selected four ensembles with different lattice spacings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800" b="0" i="1" dirty="0" smtClean="0">
                        <a:effectLst/>
                        <a:latin typeface="Cambria Math" panose="02040503050406030204" pitchFamily="18" charset="0"/>
                      </a:rPr>
                      <m:t>≈300 </m:t>
                    </m:r>
                  </m:oMath>
                </a14:m>
                <a:r>
                  <a:rPr lang="en-US" altLang="zh-CN" sz="2800" b="0" i="0" dirty="0">
                    <a:effectLst/>
                    <a:latin typeface="-apple-system"/>
                  </a:rPr>
                  <a:t>MeV, and compared their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effectLst/>
                    <a:latin typeface="-apple-system"/>
                  </a:rPr>
                  <a:t> with the results from the CLQCD ensemble.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26773D-5F94-EB01-BF72-F5DF7F242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13" y="3214688"/>
                <a:ext cx="6786562" cy="1815882"/>
              </a:xfrm>
              <a:prstGeom prst="rect">
                <a:avLst/>
              </a:prstGeom>
              <a:blipFill>
                <a:blip r:embed="rId10"/>
                <a:stretch>
                  <a:fillRect l="-1887" t="-3020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223587A-7C12-3C9B-4A03-39802C0D2C03}"/>
              </a:ext>
            </a:extLst>
          </p:cNvPr>
          <p:cNvSpPr txBox="1"/>
          <p:nvPr/>
        </p:nvSpPr>
        <p:spPr>
          <a:xfrm>
            <a:off x="10601326" y="7405872"/>
            <a:ext cx="53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PHYSICAL REVIEW D 109, 054507 (2024)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926936-B8C4-4CCC-9994-4F0721832C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6" y="2074695"/>
            <a:ext cx="8788513" cy="591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59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04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B0DEB487-91FA-0835-612D-FF4E27DAF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773501"/>
                  </p:ext>
                </p:extLst>
              </p:nvPr>
            </p:nvGraphicFramePr>
            <p:xfrm>
              <a:off x="1794833" y="1919354"/>
              <a:ext cx="14698333" cy="4113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20872">
                      <a:extLst>
                        <a:ext uri="{9D8B030D-6E8A-4147-A177-3AD203B41FA5}">
                          <a16:colId xmlns:a16="http://schemas.microsoft.com/office/drawing/2014/main" val="1866366915"/>
                        </a:ext>
                      </a:extLst>
                    </a:gridCol>
                    <a:gridCol w="1515649">
                      <a:extLst>
                        <a:ext uri="{9D8B030D-6E8A-4147-A177-3AD203B41FA5}">
                          <a16:colId xmlns:a16="http://schemas.microsoft.com/office/drawing/2014/main" val="306986593"/>
                        </a:ext>
                      </a:extLst>
                    </a:gridCol>
                    <a:gridCol w="1089765">
                      <a:extLst>
                        <a:ext uri="{9D8B030D-6E8A-4147-A177-3AD203B41FA5}">
                          <a16:colId xmlns:a16="http://schemas.microsoft.com/office/drawing/2014/main" val="2075555780"/>
                        </a:ext>
                      </a:extLst>
                    </a:gridCol>
                    <a:gridCol w="1240076">
                      <a:extLst>
                        <a:ext uri="{9D8B030D-6E8A-4147-A177-3AD203B41FA5}">
                          <a16:colId xmlns:a16="http://schemas.microsoft.com/office/drawing/2014/main" val="2260149131"/>
                        </a:ext>
                      </a:extLst>
                    </a:gridCol>
                    <a:gridCol w="1590806">
                      <a:extLst>
                        <a:ext uri="{9D8B030D-6E8A-4147-A177-3AD203B41FA5}">
                          <a16:colId xmlns:a16="http://schemas.microsoft.com/office/drawing/2014/main" val="3650001583"/>
                        </a:ext>
                      </a:extLst>
                    </a:gridCol>
                    <a:gridCol w="1427967">
                      <a:extLst>
                        <a:ext uri="{9D8B030D-6E8A-4147-A177-3AD203B41FA5}">
                          <a16:colId xmlns:a16="http://schemas.microsoft.com/office/drawing/2014/main" val="4110158447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1393121573"/>
                        </a:ext>
                      </a:extLst>
                    </a:gridCol>
                    <a:gridCol w="1417041">
                      <a:extLst>
                        <a:ext uri="{9D8B030D-6E8A-4147-A177-3AD203B41FA5}">
                          <a16:colId xmlns:a16="http://schemas.microsoft.com/office/drawing/2014/main" val="3159030367"/>
                        </a:ext>
                      </a:extLst>
                    </a:gridCol>
                    <a:gridCol w="1483925">
                      <a:extLst>
                        <a:ext uri="{9D8B030D-6E8A-4147-A177-3AD203B41FA5}">
                          <a16:colId xmlns:a16="http://schemas.microsoft.com/office/drawing/2014/main" val="511571443"/>
                        </a:ext>
                      </a:extLst>
                    </a:gridCol>
                    <a:gridCol w="2471739">
                      <a:extLst>
                        <a:ext uri="{9D8B030D-6E8A-4147-A177-3AD203B41FA5}">
                          <a16:colId xmlns:a16="http://schemas.microsoft.com/office/drawing/2014/main" val="2331429865"/>
                        </a:ext>
                      </a:extLst>
                    </a:gridCol>
                  </a:tblGrid>
                  <a:tr h="74374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Symbol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4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4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4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u="none" strike="noStrike" dirty="0">
                            <a:effectLst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altLang="zh-CN" sz="14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u0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a 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dirty="0">
                              <a:effectLst/>
                            </a:rPr>
                            <a:t>(MeV)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716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(MeV)</a:t>
                          </a:r>
                          <a:endParaRPr kumimoji="0" lang="en-US" altLang="zh-C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307156103"/>
                      </a:ext>
                    </a:extLst>
                  </a:tr>
                  <a:tr h="514901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c24P29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×48</m:t>
                                </m:r>
                              </m:oMath>
                            </m:oMathPara>
                          </a14:m>
                          <a:endParaRPr lang="en-US" altLang="zh-CN" sz="1400" u="none" strike="noStrike" dirty="0">
                            <a:effectLst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7.29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0.111254(54)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298(04)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667(03)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-0.195300(91)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-0.158908(99)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0.84757(17)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269547384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c32P30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×48</m:t>
                                </m:r>
                              </m:oMath>
                            </m:oMathPara>
                          </a14:m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0.110981(33)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305(04)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673(03)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-0.194821(69)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-0.158016(68)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0.84793(13)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116306158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c32P21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×48</m:t>
                                </m:r>
                              </m:oMath>
                            </m:oMathPara>
                          </a14:m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0.109466(36)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215(05)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676(03)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-0.199264(56)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-0.156960(64)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0.84806(12)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46087175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c48P13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×48</m:t>
                                </m:r>
                              </m:oMath>
                            </m:oMathPara>
                          </a14:m>
                          <a:endParaRPr lang="en-US" altLang="zh-CN" sz="1400" u="none" strike="noStrike" dirty="0">
                            <a:effectLst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0.108471(20)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134(06)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683(03)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-0.201942(49)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-0.155751(54)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0.848382(73)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84908576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e32P30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altLang="zh-CN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altLang="zh-CN" sz="1400" u="none" strike="noStrike" dirty="0">
                            <a:effectLst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7.54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0.8863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0.088830(39)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304(04)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678(03)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-0.164751(54)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-0.136306(80)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0.87204(11)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83167096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g32P31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7.75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0.8914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0.072789(50)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307(05)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673(05)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-0.145980(71)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-0.124426(76)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0.88723(17)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183140084"/>
                      </a:ext>
                    </a:extLst>
                  </a:tr>
                  <a:tr h="497232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h48P32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8.2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0.9005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0.048468(95)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320(11)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679(08)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-0.117164(32)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-0.104005(56)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0.910802(73)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16286391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B0DEB487-91FA-0835-612D-FF4E27DAF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773501"/>
                  </p:ext>
                </p:extLst>
              </p:nvPr>
            </p:nvGraphicFramePr>
            <p:xfrm>
              <a:off x="1794833" y="1919354"/>
              <a:ext cx="14698333" cy="4113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20872">
                      <a:extLst>
                        <a:ext uri="{9D8B030D-6E8A-4147-A177-3AD203B41FA5}">
                          <a16:colId xmlns:a16="http://schemas.microsoft.com/office/drawing/2014/main" val="1866366915"/>
                        </a:ext>
                      </a:extLst>
                    </a:gridCol>
                    <a:gridCol w="1515649">
                      <a:extLst>
                        <a:ext uri="{9D8B030D-6E8A-4147-A177-3AD203B41FA5}">
                          <a16:colId xmlns:a16="http://schemas.microsoft.com/office/drawing/2014/main" val="306986593"/>
                        </a:ext>
                      </a:extLst>
                    </a:gridCol>
                    <a:gridCol w="1089765">
                      <a:extLst>
                        <a:ext uri="{9D8B030D-6E8A-4147-A177-3AD203B41FA5}">
                          <a16:colId xmlns:a16="http://schemas.microsoft.com/office/drawing/2014/main" val="2075555780"/>
                        </a:ext>
                      </a:extLst>
                    </a:gridCol>
                    <a:gridCol w="1240076">
                      <a:extLst>
                        <a:ext uri="{9D8B030D-6E8A-4147-A177-3AD203B41FA5}">
                          <a16:colId xmlns:a16="http://schemas.microsoft.com/office/drawing/2014/main" val="2260149131"/>
                        </a:ext>
                      </a:extLst>
                    </a:gridCol>
                    <a:gridCol w="1590806">
                      <a:extLst>
                        <a:ext uri="{9D8B030D-6E8A-4147-A177-3AD203B41FA5}">
                          <a16:colId xmlns:a16="http://schemas.microsoft.com/office/drawing/2014/main" val="3650001583"/>
                        </a:ext>
                      </a:extLst>
                    </a:gridCol>
                    <a:gridCol w="1427967">
                      <a:extLst>
                        <a:ext uri="{9D8B030D-6E8A-4147-A177-3AD203B41FA5}">
                          <a16:colId xmlns:a16="http://schemas.microsoft.com/office/drawing/2014/main" val="4110158447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1393121573"/>
                        </a:ext>
                      </a:extLst>
                    </a:gridCol>
                    <a:gridCol w="1417041">
                      <a:extLst>
                        <a:ext uri="{9D8B030D-6E8A-4147-A177-3AD203B41FA5}">
                          <a16:colId xmlns:a16="http://schemas.microsoft.com/office/drawing/2014/main" val="3159030367"/>
                        </a:ext>
                      </a:extLst>
                    </a:gridCol>
                    <a:gridCol w="1483925">
                      <a:extLst>
                        <a:ext uri="{9D8B030D-6E8A-4147-A177-3AD203B41FA5}">
                          <a16:colId xmlns:a16="http://schemas.microsoft.com/office/drawing/2014/main" val="511571443"/>
                        </a:ext>
                      </a:extLst>
                    </a:gridCol>
                    <a:gridCol w="2471739">
                      <a:extLst>
                        <a:ext uri="{9D8B030D-6E8A-4147-A177-3AD203B41FA5}">
                          <a16:colId xmlns:a16="http://schemas.microsoft.com/office/drawing/2014/main" val="2331429865"/>
                        </a:ext>
                      </a:extLst>
                    </a:gridCol>
                  </a:tblGrid>
                  <a:tr h="74374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Symbol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68145" t="-820" r="-805645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232961" t="-820" r="-1016201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u0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a 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453419" t="-820" r="-478632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548729" t="-820" r="-374576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657082" t="-820" r="-279399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725926" t="-820" r="-167901" b="-4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 anchorCtr="1">
                        <a:blipFill>
                          <a:blip r:embed="rId9"/>
                          <a:stretch>
                            <a:fillRect l="-494335" t="-820" r="-493" b="-45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156103"/>
                      </a:ext>
                    </a:extLst>
                  </a:tr>
                  <a:tr h="514901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c24P29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144706" r="-805645" b="-55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7.29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0.111254(54)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298(04)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667(03)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-0.195300(91)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-0.158908(99)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0.84757(17)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269547384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c32P30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270130" r="-805645" b="-5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0.110981(33)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305(04)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673(03)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-0.194821(69)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-0.158016(68)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0.84793(13)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116306158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c32P21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365385" r="-805645" b="-4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0.109466(36)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215(05)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676(03)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-0.199264(56)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-0.156960(64)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0.84806(12)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46087175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c48P13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471429" r="-805645" b="-3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7.29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0.8795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0.108471(20)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134(06)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683(03)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-0.201942(49)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-0.155751(54)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0.848382(73)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84908576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e32P30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564103" r="-805645" b="-2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7.54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0.8863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0.088830(39)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304(04)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678(03)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-0.164751(54)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-0.136306(80)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0.87204(11)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831670964"/>
                      </a:ext>
                    </a:extLst>
                  </a:tr>
                  <a:tr h="471436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g32P31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672727" r="-805645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7.75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0.8914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0.072789(50)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307(05)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673(05)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-0.145980(71)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-0.124426(76)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0.88723(17)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3183140084"/>
                      </a:ext>
                    </a:extLst>
                  </a:tr>
                  <a:tr h="497232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h48P32</a:t>
                          </a:r>
                          <a:endParaRPr lang="zh-CN" altLang="en-US" sz="1400" dirty="0"/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68145" t="-725610" r="-80564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8.2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0.9005</a:t>
                          </a:r>
                          <a:endParaRPr lang="en-US" altLang="zh-CN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0.048468(95)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320(11)</a:t>
                          </a:r>
                          <a:endParaRPr lang="en-US" altLang="zh-C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679(08)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-0.117164(32)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-0.104005(56)</a:t>
                          </a:r>
                        </a:p>
                      </a:txBody>
                      <a:tcPr marL="6350" marR="6350" marT="6350" marB="0" anchor="ctr" anchorCtr="1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0.910802(73)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6350" marR="6350" marT="6350" marB="0" anchor="ctr" anchorCtr="1"/>
                    </a:tc>
                    <a:extLst>
                      <a:ext uri="{0D108BD9-81ED-4DB2-BD59-A6C34878D82A}">
                        <a16:rowId xmlns:a16="http://schemas.microsoft.com/office/drawing/2014/main" val="16286391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FBA5FC-4E0D-C530-F4C8-8D872124DC85}"/>
                  </a:ext>
                </a:extLst>
              </p:cNvPr>
              <p:cNvSpPr txBox="1"/>
              <p:nvPr/>
            </p:nvSpPr>
            <p:spPr>
              <a:xfrm>
                <a:off x="2592886" y="6363378"/>
                <a:ext cx="131022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Subsequent work: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       Bare charm quark mass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mass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       Lattice spacing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charmonium hyperfine splitting</a:t>
                </a:r>
              </a:p>
              <a:p>
                <a:r>
                  <a:rPr lang="en-US" altLang="zh-CN" sz="2400" dirty="0"/>
                  <a:t>      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FBA5FC-4E0D-C530-F4C8-8D872124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86" y="6363378"/>
                <a:ext cx="13102225" cy="2308324"/>
              </a:xfrm>
              <a:prstGeom prst="rect">
                <a:avLst/>
              </a:prstGeom>
              <a:blipFill>
                <a:blip r:embed="rId10"/>
                <a:stretch>
                  <a:fillRect l="-698" t="-1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875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8262"/>
            <a:ext cx="18288000" cy="285512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051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94192" y="2683462"/>
            <a:ext cx="14699615" cy="1004719"/>
          </a:xfrm>
        </p:spPr>
        <p:txBody>
          <a:bodyPr vert="horz" lIns="135000" tIns="70200" rIns="135000" bIns="70200" anchor="b" anchorCtr="0">
            <a:no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zh-CN" altLang="zh-CN" sz="6600" b="0" kern="1200" normalizeH="0" baseline="0" dirty="0">
                <a:ln>
                  <a:solidFill>
                    <a:schemeClr val="bg1"/>
                  </a:solidFill>
                </a:ln>
                <a:noFill/>
                <a:latin typeface="Bauhaus 93" panose="04030905020B02020C02" charset="0"/>
                <a:ea typeface="+mj-ea"/>
                <a:cs typeface="Bauhaus 93" panose="04030905020B02020C02" charset="0"/>
              </a:rPr>
              <a:t>Thank you for watching</a:t>
            </a:r>
          </a:p>
        </p:txBody>
      </p:sp>
      <p:pic>
        <p:nvPicPr>
          <p:cNvPr id="2053" name="图片 5" descr="剪影居中蓝 低版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6994"/>
            <a:ext cx="18288000" cy="56649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" descr="国科大标准Logo横式一（蓝色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7" y="408094"/>
            <a:ext cx="4488656" cy="94059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 rot="20700000" flipH="1">
            <a:off x="-1219685" y="-476230"/>
            <a:ext cx="7321823" cy="11492860"/>
          </a:xfrm>
          <a:custGeom>
            <a:avLst/>
            <a:gdLst>
              <a:gd name="adj1" fmla="val 2939410"/>
              <a:gd name="adj2" fmla="val 16617515"/>
              <a:gd name="stAng" fmla="pin 0 adj1 21599999"/>
              <a:gd name="enAng" fmla="pin 0 adj2 21599999"/>
              <a:gd name="sw1" fmla="+- enAng 0 stAng"/>
              <a:gd name="sw2" fmla="+- sw1 21600000 0"/>
              <a:gd name="swAng" fmla="?: sw1 sw1 sw2"/>
              <a:gd name="wt1" fmla="sin wd2 stAng"/>
              <a:gd name="ht1" fmla="cos hd2 stAng"/>
              <a:gd name="dx1" fmla="cat2 wd2 ht1 wt1"/>
              <a:gd name="dy1" fmla="sat2 hd2 ht1 wt1"/>
              <a:gd name="wt2" fmla="sin wd2 enAng"/>
              <a:gd name="ht2" fmla="cos hd2 enAng"/>
              <a:gd name="dx2" fmla="cat2 wd2 ht2 wt2"/>
              <a:gd name="dy2" fmla="sat2 hd2 ht2 wt2"/>
              <a:gd name="x1" fmla="+- hc dx1 0"/>
              <a:gd name="y1" fmla="+- vc dy1 0"/>
              <a:gd name="x2" fmla="+- hc dx2 0"/>
              <a:gd name="y2" fmla="+- vc dy2 0"/>
              <a:gd name="x3" fmla="+/ x1 x2 2"/>
              <a:gd name="y3" fmla="+/ y1 y2 2"/>
              <a:gd name="midAng0" fmla="*/ swAng 1 2"/>
              <a:gd name="midAng" fmla="+- stAng midAng0 cd2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stAng">
                <a:pos x="x1" y="y1"/>
              </a:cxn>
              <a:cxn ang="enAng">
                <a:pos x="x2" y="y2"/>
              </a:cxn>
              <a:cxn ang="midAng">
                <a:pos x="x3" y="y3"/>
              </a:cxn>
            </a:cxnLst>
            <a:rect l="l" t="t" r="r" b="b"/>
            <a:pathLst>
              <a:path w="7687" h="12066">
                <a:moveTo>
                  <a:pt x="4880" y="0"/>
                </a:moveTo>
                <a:lnTo>
                  <a:pt x="7687" y="10474"/>
                </a:lnTo>
                <a:lnTo>
                  <a:pt x="1747" y="12066"/>
                </a:lnTo>
                <a:lnTo>
                  <a:pt x="1704" y="12013"/>
                </a:lnTo>
                <a:cubicBezTo>
                  <a:pt x="662" y="10741"/>
                  <a:pt x="0" y="8841"/>
                  <a:pt x="0" y="6717"/>
                </a:cubicBezTo>
                <a:cubicBezTo>
                  <a:pt x="0" y="4114"/>
                  <a:pt x="993" y="1847"/>
                  <a:pt x="2463" y="661"/>
                </a:cubicBezTo>
                <a:lnTo>
                  <a:pt x="2488" y="641"/>
                </a:lnTo>
                <a:lnTo>
                  <a:pt x="4880" y="0"/>
                </a:lnTo>
                <a:close/>
              </a:path>
            </a:pathLst>
          </a:custGeom>
          <a:gradFill>
            <a:gsLst>
              <a:gs pos="6000">
                <a:schemeClr val="bg1"/>
              </a:gs>
              <a:gs pos="40000">
                <a:srgbClr val="5399D4"/>
              </a:gs>
              <a:gs pos="100000">
                <a:srgbClr val="2E3C63"/>
              </a:gs>
            </a:gsLst>
            <a:lin ang="2700000" scaled="0"/>
          </a:gradFill>
          <a:ln>
            <a:noFill/>
          </a:ln>
          <a:effectLst>
            <a:outerShdw blurRad="203200" dist="127000" dir="2700000" algn="tl" rotWithShape="0">
              <a:srgbClr val="5399D4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/>
          </a:p>
        </p:txBody>
      </p:sp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5"/>
          <a:srcRect l="35693"/>
          <a:stretch>
            <a:fillRect/>
          </a:stretch>
        </p:blipFill>
        <p:spPr>
          <a:xfrm>
            <a:off x="6528435" y="8068575"/>
            <a:ext cx="11759565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文本框 4"/>
          <p:cNvSpPr txBox="1"/>
          <p:nvPr/>
        </p:nvSpPr>
        <p:spPr>
          <a:xfrm>
            <a:off x="472440" y="3491337"/>
            <a:ext cx="346948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en-US" altLang="zh-CN" sz="4800">
                <a:ln>
                  <a:solidFill>
                    <a:schemeClr val="bg1"/>
                  </a:solidFill>
                </a:ln>
                <a:noFill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CONTENTS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97051" y="65861"/>
            <a:ext cx="8804910" cy="1856423"/>
            <a:chOff x="7816" y="851"/>
            <a:chExt cx="9244" cy="1949"/>
          </a:xfrm>
        </p:grpSpPr>
        <p:sp>
          <p:nvSpPr>
            <p:cNvPr id="4" name="矩形 3"/>
            <p:cNvSpPr/>
            <p:nvPr/>
          </p:nvSpPr>
          <p:spPr>
            <a:xfrm>
              <a:off x="7816" y="2349"/>
              <a:ext cx="9244" cy="451"/>
            </a:xfrm>
            <a:prstGeom prst="rect">
              <a:avLst/>
            </a:prstGeom>
            <a:gradFill>
              <a:gsLst>
                <a:gs pos="26000">
                  <a:srgbClr val="F7E8D3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078" name="文本框 3"/>
            <p:cNvSpPr txBox="1"/>
            <p:nvPr/>
          </p:nvSpPr>
          <p:spPr>
            <a:xfrm>
              <a:off x="7892" y="851"/>
              <a:ext cx="2090" cy="1917"/>
            </a:xfrm>
            <a:prstGeom prst="rect">
              <a:avLst/>
            </a:prstGeom>
            <a:noFill/>
            <a:ln w="12700" cmpd="sng">
              <a:noFill/>
              <a:prstDash val="solid"/>
            </a:ln>
            <a:effectLst>
              <a:outerShdw dist="63500" dir="2700000" algn="tl" rotWithShape="0">
                <a:schemeClr val="bg1">
                  <a:alpha val="100000"/>
                </a:schemeClr>
              </a:outerShdw>
            </a:effectLst>
          </p:spPr>
          <p:txBody>
            <a:bodyPr wrap="square" anchor="t" anchorCtr="0"/>
            <a:lstStyle/>
            <a:p>
              <a:pPr>
                <a:lnSpc>
                  <a:spcPct val="130000"/>
                </a:lnSpc>
              </a:pPr>
              <a:r>
                <a:rPr lang="en-US" altLang="zh-CN" sz="9900" i="1">
                  <a:ln w="19050">
                    <a:noFill/>
                  </a:ln>
                  <a:gradFill>
                    <a:gsLst>
                      <a:gs pos="39000">
                        <a:srgbClr val="5399D4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Bauhaus 93" panose="04030905020B02020C02" charset="0"/>
                  <a:ea typeface="造字工房朗倩（非商用）常规体" charset="-122"/>
                  <a:cs typeface="Bauhaus 93" panose="04030905020B02020C02" charset="0"/>
                </a:rPr>
                <a:t>01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651" y="1656"/>
              <a:ext cx="4976" cy="8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200" dirty="0">
                  <a:solidFill>
                    <a:srgbClr val="2E3C63"/>
                  </a:solidFill>
                </a:rPr>
                <a:t>HISQ</a:t>
              </a:r>
              <a:r>
                <a:rPr lang="zh-CN" altLang="en-US" sz="4200" dirty="0">
                  <a:solidFill>
                    <a:srgbClr val="2E3C63"/>
                  </a:solidFill>
                </a:rPr>
                <a:t> </a:t>
              </a:r>
              <a:r>
                <a:rPr lang="en-US" altLang="zh-CN" sz="4200" dirty="0">
                  <a:solidFill>
                    <a:srgbClr val="2E3C63"/>
                  </a:solidFill>
                </a:rPr>
                <a:t>ensembles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64803" y="2092825"/>
            <a:ext cx="8804910" cy="1856423"/>
            <a:chOff x="7816" y="851"/>
            <a:chExt cx="9244" cy="1949"/>
          </a:xfrm>
        </p:grpSpPr>
        <p:sp>
          <p:nvSpPr>
            <p:cNvPr id="18" name="矩形 17"/>
            <p:cNvSpPr/>
            <p:nvPr/>
          </p:nvSpPr>
          <p:spPr>
            <a:xfrm>
              <a:off x="7816" y="2349"/>
              <a:ext cx="9244" cy="451"/>
            </a:xfrm>
            <a:prstGeom prst="rect">
              <a:avLst/>
            </a:prstGeom>
            <a:gradFill>
              <a:gsLst>
                <a:gs pos="26000">
                  <a:srgbClr val="F7E8D3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7892" y="851"/>
              <a:ext cx="2090" cy="1917"/>
            </a:xfrm>
            <a:prstGeom prst="rect">
              <a:avLst/>
            </a:prstGeom>
            <a:noFill/>
            <a:ln w="12700" cmpd="sng">
              <a:noFill/>
              <a:prstDash val="solid"/>
            </a:ln>
            <a:effectLst>
              <a:outerShdw dist="63500" dir="2700000" algn="tl" rotWithShape="0">
                <a:schemeClr val="bg1">
                  <a:alpha val="100000"/>
                </a:schemeClr>
              </a:outerShdw>
            </a:effectLst>
          </p:spPr>
          <p:txBody>
            <a:bodyPr wrap="square" anchor="t" anchorCtr="0"/>
            <a:lstStyle/>
            <a:p>
              <a:pPr>
                <a:lnSpc>
                  <a:spcPct val="130000"/>
                </a:lnSpc>
              </a:pPr>
              <a:r>
                <a:rPr lang="en-US" altLang="zh-CN" sz="9900" i="1" dirty="0">
                  <a:ln w="19050">
                    <a:noFill/>
                  </a:ln>
                  <a:gradFill>
                    <a:gsLst>
                      <a:gs pos="39000">
                        <a:srgbClr val="5399D4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Bauhaus 93" panose="04030905020B02020C02" charset="0"/>
                  <a:ea typeface="造字工房朗倩（非商用）常规体" charset="-122"/>
                  <a:cs typeface="Bauhaus 93" panose="04030905020B02020C02" charset="0"/>
                </a:rPr>
                <a:t>02</a:t>
              </a:r>
            </a:p>
            <a:p>
              <a:pPr>
                <a:lnSpc>
                  <a:spcPct val="130000"/>
                </a:lnSpc>
              </a:pPr>
              <a:endParaRPr lang="en-US" altLang="zh-CN" sz="9900" i="1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22" y="1628"/>
              <a:ext cx="5623" cy="8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200" dirty="0">
                  <a:solidFill>
                    <a:srgbClr val="2E3C63"/>
                  </a:solidFill>
                </a:rPr>
                <a:t>Dimensionless joint fit</a:t>
              </a:r>
              <a:endParaRPr lang="zh-CN" altLang="en-US" sz="4200" dirty="0">
                <a:solidFill>
                  <a:srgbClr val="2E3C63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55320" y="4406212"/>
            <a:ext cx="3424238" cy="0"/>
          </a:xfrm>
          <a:prstGeom prst="line">
            <a:avLst/>
          </a:prstGeom>
          <a:ln w="31750" cap="flat" cmpd="sng" algn="ctr">
            <a:solidFill>
              <a:srgbClr val="FAFAFA"/>
            </a:solidFill>
            <a:prstDash val="sysDot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845" r="68034" b="32530"/>
          <a:stretch>
            <a:fillRect/>
          </a:stretch>
        </p:blipFill>
        <p:spPr>
          <a:xfrm>
            <a:off x="0" y="3491812"/>
            <a:ext cx="5789295" cy="679608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664A85B9-8186-BFF8-17D1-D582143E1A1C}"/>
              </a:ext>
            </a:extLst>
          </p:cNvPr>
          <p:cNvGrpSpPr/>
          <p:nvPr/>
        </p:nvGrpSpPr>
        <p:grpSpPr>
          <a:xfrm>
            <a:off x="6664742" y="4060677"/>
            <a:ext cx="8804910" cy="1856423"/>
            <a:chOff x="7816" y="851"/>
            <a:chExt cx="9244" cy="194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D04FDBC-AE52-21A5-69B0-AF129CCCF2BB}"/>
                </a:ext>
              </a:extLst>
            </p:cNvPr>
            <p:cNvSpPr/>
            <p:nvPr/>
          </p:nvSpPr>
          <p:spPr>
            <a:xfrm>
              <a:off x="7816" y="2349"/>
              <a:ext cx="9244" cy="451"/>
            </a:xfrm>
            <a:prstGeom prst="rect">
              <a:avLst/>
            </a:prstGeom>
            <a:gradFill>
              <a:gsLst>
                <a:gs pos="26000">
                  <a:srgbClr val="F7E8D3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id="{8E1D3390-BC5C-D264-91EF-A32B5FF37AA9}"/>
                </a:ext>
              </a:extLst>
            </p:cNvPr>
            <p:cNvSpPr txBox="1"/>
            <p:nvPr/>
          </p:nvSpPr>
          <p:spPr>
            <a:xfrm>
              <a:off x="7892" y="851"/>
              <a:ext cx="2090" cy="1917"/>
            </a:xfrm>
            <a:prstGeom prst="rect">
              <a:avLst/>
            </a:prstGeom>
            <a:noFill/>
            <a:ln w="12700" cmpd="sng">
              <a:noFill/>
              <a:prstDash val="solid"/>
            </a:ln>
            <a:effectLst>
              <a:outerShdw dist="63500" dir="2700000" algn="tl" rotWithShape="0">
                <a:schemeClr val="bg1">
                  <a:alpha val="100000"/>
                </a:schemeClr>
              </a:outerShdw>
            </a:effectLst>
          </p:spPr>
          <p:txBody>
            <a:bodyPr wrap="square" anchor="t" anchorCtr="0"/>
            <a:lstStyle/>
            <a:p>
              <a:pPr>
                <a:lnSpc>
                  <a:spcPct val="130000"/>
                </a:lnSpc>
              </a:pPr>
              <a:r>
                <a:rPr lang="en-US" altLang="zh-CN" sz="9900" i="1" dirty="0">
                  <a:ln w="19050">
                    <a:noFill/>
                  </a:ln>
                  <a:gradFill>
                    <a:gsLst>
                      <a:gs pos="39000">
                        <a:srgbClr val="5399D4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Bauhaus 93" panose="04030905020B02020C02" charset="0"/>
                  <a:ea typeface="造字工房朗倩（非商用）常规体" charset="-122"/>
                  <a:cs typeface="Bauhaus 93" panose="04030905020B02020C02" charset="0"/>
                </a:rPr>
                <a:t>03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67F947D-FFE2-3867-9A9E-C556BFBD35CE}"/>
                </a:ext>
              </a:extLst>
            </p:cNvPr>
            <p:cNvSpPr txBox="1"/>
            <p:nvPr/>
          </p:nvSpPr>
          <p:spPr>
            <a:xfrm>
              <a:off x="10797" y="1628"/>
              <a:ext cx="4297" cy="8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200" dirty="0">
                  <a:solidFill>
                    <a:srgbClr val="2E3C63"/>
                  </a:solidFill>
                </a:rPr>
                <a:t>Renormalization</a:t>
              </a:r>
              <a:endParaRPr lang="zh-CN" altLang="en-US" sz="4200" dirty="0">
                <a:solidFill>
                  <a:srgbClr val="2E3C63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253D2A5-4B1A-42C2-E310-D39C85F35832}"/>
              </a:ext>
            </a:extLst>
          </p:cNvPr>
          <p:cNvGrpSpPr/>
          <p:nvPr/>
        </p:nvGrpSpPr>
        <p:grpSpPr>
          <a:xfrm>
            <a:off x="6737132" y="6034146"/>
            <a:ext cx="8804910" cy="1856423"/>
            <a:chOff x="7816" y="851"/>
            <a:chExt cx="9244" cy="194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EDF5101-3948-94C1-5BC5-CC80C5117D9B}"/>
                </a:ext>
              </a:extLst>
            </p:cNvPr>
            <p:cNvSpPr/>
            <p:nvPr/>
          </p:nvSpPr>
          <p:spPr>
            <a:xfrm>
              <a:off x="7816" y="2349"/>
              <a:ext cx="9244" cy="451"/>
            </a:xfrm>
            <a:prstGeom prst="rect">
              <a:avLst/>
            </a:prstGeom>
            <a:gradFill>
              <a:gsLst>
                <a:gs pos="26000">
                  <a:srgbClr val="F7E8D3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6" name="文本框 3">
              <a:extLst>
                <a:ext uri="{FF2B5EF4-FFF2-40B4-BE49-F238E27FC236}">
                  <a16:creationId xmlns:a16="http://schemas.microsoft.com/office/drawing/2014/main" id="{8128C01A-078F-3DC9-3B13-9771B3DD2129}"/>
                </a:ext>
              </a:extLst>
            </p:cNvPr>
            <p:cNvSpPr txBox="1"/>
            <p:nvPr/>
          </p:nvSpPr>
          <p:spPr>
            <a:xfrm>
              <a:off x="7892" y="851"/>
              <a:ext cx="2090" cy="1917"/>
            </a:xfrm>
            <a:prstGeom prst="rect">
              <a:avLst/>
            </a:prstGeom>
            <a:noFill/>
            <a:ln w="12700" cmpd="sng">
              <a:noFill/>
              <a:prstDash val="solid"/>
            </a:ln>
            <a:effectLst>
              <a:outerShdw dist="63500" dir="2700000" algn="tl" rotWithShape="0">
                <a:schemeClr val="bg1">
                  <a:alpha val="100000"/>
                </a:schemeClr>
              </a:outerShdw>
            </a:effectLst>
          </p:spPr>
          <p:txBody>
            <a:bodyPr wrap="square" anchor="t" anchorCtr="0"/>
            <a:lstStyle/>
            <a:p>
              <a:pPr>
                <a:lnSpc>
                  <a:spcPct val="130000"/>
                </a:lnSpc>
              </a:pPr>
              <a:r>
                <a:rPr lang="en-US" altLang="zh-CN" sz="9900" i="1" dirty="0">
                  <a:ln w="19050">
                    <a:noFill/>
                  </a:ln>
                  <a:gradFill>
                    <a:gsLst>
                      <a:gs pos="39000">
                        <a:srgbClr val="5399D4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Bauhaus 93" panose="04030905020B02020C02" charset="0"/>
                  <a:ea typeface="造字工房朗倩（非商用）常规体" charset="-122"/>
                  <a:cs typeface="Bauhaus 93" panose="04030905020B02020C02" charset="0"/>
                </a:rPr>
                <a:t>04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C2536E4-3D74-2167-EC9C-A5977FB0DFB6}"/>
                </a:ext>
              </a:extLst>
            </p:cNvPr>
            <p:cNvSpPr txBox="1"/>
            <p:nvPr/>
          </p:nvSpPr>
          <p:spPr>
            <a:xfrm>
              <a:off x="11367" y="1593"/>
              <a:ext cx="4297" cy="8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200" dirty="0">
                  <a:solidFill>
                    <a:srgbClr val="2E3C63"/>
                  </a:solidFill>
                </a:rPr>
                <a:t>Conclusion</a:t>
              </a:r>
              <a:endParaRPr lang="zh-CN" altLang="en-US" sz="4200" dirty="0">
                <a:solidFill>
                  <a:srgbClr val="2E3C63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67945" y="8077540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01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HISQ ensembles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0A5E13-C266-1806-F6BB-7EFFDE1A1B48}"/>
              </a:ext>
            </a:extLst>
          </p:cNvPr>
          <p:cNvSpPr txBox="1"/>
          <p:nvPr/>
        </p:nvSpPr>
        <p:spPr>
          <a:xfrm>
            <a:off x="1066800" y="1727088"/>
            <a:ext cx="1577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 conserve computational resources while achieving higher-precision lattice construction, we have generated the</a:t>
            </a:r>
            <a:r>
              <a:rPr lang="zh-CN" altLang="en-US" sz="2400" dirty="0"/>
              <a:t> </a:t>
            </a:r>
            <a:r>
              <a:rPr lang="en-US" altLang="zh-CN" sz="2400" dirty="0"/>
              <a:t>2+1+1 flavors Highly Improved Staggered Quark ensembles</a:t>
            </a:r>
            <a:r>
              <a:rPr lang="zh-CN" altLang="en-US" sz="2400" dirty="0"/>
              <a:t>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5258C1-A938-4596-F3B8-6F97E33FB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78" y="3203227"/>
            <a:ext cx="13121613" cy="3882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26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67945" y="8077540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01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HISQ ensembles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0A5E13-C266-1806-F6BB-7EFFDE1A1B48}"/>
              </a:ext>
            </a:extLst>
          </p:cNvPr>
          <p:cNvSpPr txBox="1"/>
          <p:nvPr/>
        </p:nvSpPr>
        <p:spPr>
          <a:xfrm>
            <a:off x="2501597" y="3436134"/>
            <a:ext cx="9018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1.Bare quark mass </a:t>
            </a:r>
          </a:p>
          <a:p>
            <a:endParaRPr lang="en-US" altLang="zh-CN" sz="2400" dirty="0"/>
          </a:p>
          <a:p>
            <a:r>
              <a:rPr lang="en-US" altLang="zh-CN" sz="2400" dirty="0"/>
              <a:t>2.Nonperturbative renormalization</a:t>
            </a:r>
          </a:p>
          <a:p>
            <a:endParaRPr lang="en-US" altLang="zh-CN" sz="2400" dirty="0"/>
          </a:p>
          <a:p>
            <a:r>
              <a:rPr lang="en-US" altLang="zh-CN" sz="2400" dirty="0"/>
              <a:t>3.Physical quark mass from joint fit</a:t>
            </a:r>
          </a:p>
          <a:p>
            <a:endParaRPr lang="en-US" altLang="zh-CN" sz="2400" dirty="0"/>
          </a:p>
          <a:p>
            <a:r>
              <a:rPr lang="en-US" altLang="zh-CN" sz="2400" dirty="0"/>
              <a:t>4.Decay constants</a:t>
            </a:r>
          </a:p>
          <a:p>
            <a:endParaRPr lang="en-US" altLang="zh-CN" sz="2400" dirty="0"/>
          </a:p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74A825-52A9-97CF-BBDA-120EB6DD4F6E}"/>
              </a:ext>
            </a:extLst>
          </p:cNvPr>
          <p:cNvSpPr txBox="1"/>
          <p:nvPr/>
        </p:nvSpPr>
        <p:spPr>
          <a:xfrm>
            <a:off x="1936375" y="1873624"/>
            <a:ext cx="1445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effectLst/>
                <a:latin typeface="-apple-system"/>
              </a:rPr>
              <a:t>With the intent to compute diverse physical observables on these ensembles, we must accordingly determine the relevant parameters</a:t>
            </a:r>
            <a:r>
              <a:rPr lang="zh-CN" altLang="en-US" sz="2800" b="0" i="0" dirty="0">
                <a:effectLst/>
                <a:latin typeface="-apple-system"/>
              </a:rPr>
              <a:t>：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30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02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Dimensionless joint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B732CC-8AE3-D972-C6D0-B4A559F594AF}"/>
                  </a:ext>
                </a:extLst>
              </p:cNvPr>
              <p:cNvSpPr txBox="1"/>
              <p:nvPr/>
            </p:nvSpPr>
            <p:spPr>
              <a:xfrm>
                <a:off x="5577213" y="2290958"/>
                <a:ext cx="7133573" cy="1343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  <m:t>𝑃𝑆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3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3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</a:rPr>
                                                <m:t>,0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</m:oMath>
                  </m:oMathPara>
                </a14:m>
                <a:endParaRPr lang="en-US" altLang="zh-CN" sz="3200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B732CC-8AE3-D972-C6D0-B4A559F5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13" y="2290958"/>
                <a:ext cx="7133573" cy="13439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A57900-699C-5DED-F453-E4E629D9AACD}"/>
                  </a:ext>
                </a:extLst>
              </p:cNvPr>
              <p:cNvSpPr txBox="1"/>
              <p:nvPr/>
            </p:nvSpPr>
            <p:spPr>
              <a:xfrm>
                <a:off x="1344295" y="1724136"/>
                <a:ext cx="12876756" cy="56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Through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 PCAC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800" dirty="0"/>
                  <a:t>,we define the PCAC quark mass: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A57900-699C-5DED-F453-E4E629D9A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95" y="1724136"/>
                <a:ext cx="12876756" cy="566822"/>
              </a:xfrm>
              <a:prstGeom prst="rect">
                <a:avLst/>
              </a:prstGeom>
              <a:blipFill>
                <a:blip r:embed="rId10"/>
                <a:stretch>
                  <a:fillRect l="-994" t="-11828" r="-331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94E706-65BC-6729-3EBD-D0C8B8222ADA}"/>
                  </a:ext>
                </a:extLst>
              </p:cNvPr>
              <p:cNvSpPr txBox="1"/>
              <p:nvPr/>
            </p:nvSpPr>
            <p:spPr>
              <a:xfrm>
                <a:off x="1496695" y="3964029"/>
                <a:ext cx="12876756" cy="63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then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 renormalized quark mass is defined as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sub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sup>
                    </m:sSubSup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sub>
                    </m:sSub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bSup>
                  </m:oMath>
                </a14:m>
                <a:r>
                  <a:rPr lang="en-US" altLang="zh-CN" sz="2800" dirty="0"/>
                  <a:t>.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94E706-65BC-6729-3EBD-D0C8B822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95" y="3964029"/>
                <a:ext cx="12876756" cy="632994"/>
              </a:xfrm>
              <a:prstGeom prst="rect">
                <a:avLst/>
              </a:prstGeom>
              <a:blipFill>
                <a:blip r:embed="rId11"/>
                <a:stretch>
                  <a:fillRect l="-994" t="-1923" b="-16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9939991-9890-463E-BBB2-4DA5446EE53F}"/>
              </a:ext>
            </a:extLst>
          </p:cNvPr>
          <p:cNvSpPr txBox="1"/>
          <p:nvPr/>
        </p:nvSpPr>
        <p:spPr>
          <a:xfrm>
            <a:off x="1496695" y="4723177"/>
            <a:ext cx="128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We construct two kinds of the two-point functions</a:t>
            </a:r>
            <a:r>
              <a:rPr lang="zh-CN" altLang="en-US" sz="2800" dirty="0"/>
              <a:t>：</a:t>
            </a: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B68290-86F3-F58B-A635-25E2677B8CBD}"/>
                  </a:ext>
                </a:extLst>
              </p:cNvPr>
              <p:cNvSpPr txBox="1"/>
              <p:nvPr/>
            </p:nvSpPr>
            <p:spPr>
              <a:xfrm>
                <a:off x="1586545" y="5508006"/>
                <a:ext cx="15114905" cy="1215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𝑤𝑝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B68290-86F3-F58B-A635-25E2677B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45" y="5508006"/>
                <a:ext cx="15114905" cy="1215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4757D0-35DD-D0A5-11DF-483E7B2C5EDE}"/>
                  </a:ext>
                </a:extLst>
              </p:cNvPr>
              <p:cNvSpPr txBox="1"/>
              <p:nvPr/>
            </p:nvSpPr>
            <p:spPr>
              <a:xfrm>
                <a:off x="1494727" y="6852986"/>
                <a:ext cx="15298540" cy="1253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𝑤𝑤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32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4757D0-35DD-D0A5-11DF-483E7B2C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27" y="6852986"/>
                <a:ext cx="15298540" cy="12533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460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02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Dimensionless joint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94EE99-2BE0-30CA-C1B9-56D1C3C4E1A2}"/>
                  </a:ext>
                </a:extLst>
              </p:cNvPr>
              <p:cNvSpPr txBox="1"/>
              <p:nvPr/>
            </p:nvSpPr>
            <p:spPr>
              <a:xfrm>
                <a:off x="1196577" y="2137235"/>
                <a:ext cx="5834354" cy="1023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𝑃𝑃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𝑆𝑖𝑛h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94EE99-2BE0-30CA-C1B9-56D1C3C4E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77" y="2137235"/>
                <a:ext cx="5834354" cy="10230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DCEF7A-1B0E-9DBC-0927-792C18FFB8EF}"/>
                  </a:ext>
                </a:extLst>
              </p:cNvPr>
              <p:cNvSpPr txBox="1"/>
              <p:nvPr/>
            </p:nvSpPr>
            <p:spPr>
              <a:xfrm>
                <a:off x="956680" y="3638834"/>
                <a:ext cx="7658100" cy="111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𝑃𝑃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𝑤𝑝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DCEF7A-1B0E-9DBC-0927-792C18FF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80" y="3638834"/>
                <a:ext cx="7658100" cy="11153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C98E7F-0347-49DA-305F-3A9162BA3374}"/>
                  </a:ext>
                </a:extLst>
              </p:cNvPr>
              <p:cNvSpPr txBox="1"/>
              <p:nvPr/>
            </p:nvSpPr>
            <p:spPr>
              <a:xfrm>
                <a:off x="1562331" y="4885060"/>
                <a:ext cx="6243763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𝑤𝑝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𝑃𝑃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𝑤𝑝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sup>
                      </m:sSup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C98E7F-0347-49DA-305F-3A9162BA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31" y="4885060"/>
                <a:ext cx="6243763" cy="728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AA4D0837-DAB8-EEB9-A67F-3584B55EE174}"/>
              </a:ext>
            </a:extLst>
          </p:cNvPr>
          <p:cNvSpPr txBox="1"/>
          <p:nvPr/>
        </p:nvSpPr>
        <p:spPr>
          <a:xfrm>
            <a:off x="844986" y="1563209"/>
            <a:ext cx="383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Through a joint fit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F43765-1B3B-A8AF-668C-35A56718638D}"/>
                  </a:ext>
                </a:extLst>
              </p:cNvPr>
              <p:cNvSpPr txBox="1"/>
              <p:nvPr/>
            </p:nvSpPr>
            <p:spPr>
              <a:xfrm>
                <a:off x="706120" y="5911444"/>
                <a:ext cx="8967563" cy="49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PCAC quark mass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bSup>
                  </m:oMath>
                </a14:m>
                <a:r>
                  <a:rPr lang="en-US" altLang="zh-CN" sz="2400" dirty="0"/>
                  <a:t> , pseudo-scalar mass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F43765-1B3B-A8AF-668C-35A56718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" y="5911444"/>
                <a:ext cx="8967563" cy="499945"/>
              </a:xfrm>
              <a:prstGeom prst="rect">
                <a:avLst/>
              </a:prstGeom>
              <a:blipFill>
                <a:blip r:embed="rId12"/>
                <a:stretch>
                  <a:fillRect l="-1088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7D6E7B-622D-726A-1A29-E8320060D096}"/>
                  </a:ext>
                </a:extLst>
              </p:cNvPr>
              <p:cNvSpPr txBox="1"/>
              <p:nvPr/>
            </p:nvSpPr>
            <p:spPr>
              <a:xfrm>
                <a:off x="1257207" y="6472999"/>
                <a:ext cx="6854010" cy="935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US" altLang="zh-CN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𝑤𝑝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𝑃𝑃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7D6E7B-622D-726A-1A29-E8320060D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07" y="6472999"/>
                <a:ext cx="6854010" cy="935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158475-77DF-B063-7CC6-9D0B2C563655}"/>
                  </a:ext>
                </a:extLst>
              </p:cNvPr>
              <p:cNvSpPr txBox="1"/>
              <p:nvPr/>
            </p:nvSpPr>
            <p:spPr>
              <a:xfrm>
                <a:off x="706120" y="7484279"/>
                <a:ext cx="7769795" cy="124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and decay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𝑃𝑆</m:t>
                        </m:r>
                      </m:sub>
                    </m:sSub>
                  </m:oMath>
                </a14:m>
                <a:r>
                  <a:rPr lang="en-US" altLang="zh-CN" sz="2400" dirty="0"/>
                  <a:t> are extracted as fit parameters, alongside an additional unphysical fit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𝑤𝑝</m:t>
                        </m:r>
                      </m:sub>
                    </m:sSub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for the Coulomb gauge-fixed wall source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158475-77DF-B063-7CC6-9D0B2C56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" y="7484279"/>
                <a:ext cx="7769795" cy="1244636"/>
              </a:xfrm>
              <a:prstGeom prst="rect">
                <a:avLst/>
              </a:prstGeom>
              <a:blipFill>
                <a:blip r:embed="rId14"/>
                <a:stretch>
                  <a:fillRect l="-1256" t="-2451" r="-706" b="-10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E0DBF49D-0CDA-5C88-FA00-B0E2AF3CD6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24" y="1518233"/>
            <a:ext cx="7658099" cy="6872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76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02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Dimensionless joint fit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5E120D-F6D3-DAF6-83C0-D9EA75CF99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 b="-8096"/>
          <a:stretch/>
        </p:blipFill>
        <p:spPr>
          <a:xfrm>
            <a:off x="0" y="2664000"/>
            <a:ext cx="7829550" cy="61865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FA7960-0191-7113-FEFB-ADB347AC440B}"/>
              </a:ext>
            </a:extLst>
          </p:cNvPr>
          <p:cNvSpPr txBox="1"/>
          <p:nvPr/>
        </p:nvSpPr>
        <p:spPr>
          <a:xfrm>
            <a:off x="3071811" y="2093473"/>
            <a:ext cx="282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c32P30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BAB692-F931-3329-8035-67D9F6C6C255}"/>
                  </a:ext>
                </a:extLst>
              </p:cNvPr>
              <p:cNvSpPr txBox="1"/>
              <p:nvPr/>
            </p:nvSpPr>
            <p:spPr>
              <a:xfrm>
                <a:off x="8572500" y="3671887"/>
                <a:ext cx="8158163" cy="22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i="0" dirty="0">
                    <a:effectLst/>
                    <a:latin typeface="-apple-system"/>
                  </a:rPr>
                  <a:t>The figure shows the dependence of the pseudoscalar meson mass on the bare quark mass on the c32P30 ensemble. By performing a linear fit and interpolating at the known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effectLst/>
                    <a:latin typeface="-apple-syste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b="0" i="0" dirty="0">
                    <a:effectLst/>
                    <a:latin typeface="-apple-system"/>
                  </a:rPr>
                  <a:t>, the corresponding bare quark masses can be obtained.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BAB692-F931-3329-8035-67D9F6C6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0" y="3671887"/>
                <a:ext cx="8158163" cy="2285947"/>
              </a:xfrm>
              <a:prstGeom prst="rect">
                <a:avLst/>
              </a:prstGeom>
              <a:blipFill>
                <a:blip r:embed="rId10"/>
                <a:stretch>
                  <a:fillRect l="-1494" t="-2400" r="-216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236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02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Dimensionless joint fit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6B549E-BF7D-5B98-1E2A-7925D5B1D7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0" y="2534871"/>
            <a:ext cx="8575014" cy="5218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38B892-321D-CE7C-89D2-E1C2D1C33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48" y="2534871"/>
            <a:ext cx="7879067" cy="5158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99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剪影蓝 低版本"/>
          <p:cNvPicPr>
            <a:picLocks noChangeAspect="1"/>
          </p:cNvPicPr>
          <p:nvPr/>
        </p:nvPicPr>
        <p:blipFill>
          <a:blip r:embed="rId7"/>
          <a:srcRect l="-8"/>
          <a:stretch>
            <a:fillRect/>
          </a:stretch>
        </p:blipFill>
        <p:spPr>
          <a:xfrm>
            <a:off x="0" y="8068575"/>
            <a:ext cx="18288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900"/>
            <a:ext cx="18288000" cy="1260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5399D4"/>
              </a:gs>
              <a:gs pos="100000">
                <a:srgbClr val="2E3C63"/>
              </a:gs>
            </a:gsLst>
          </a:gradFill>
          <a:effectLst/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国科大标准Logo横式一（白色）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745" y="281887"/>
            <a:ext cx="3251835" cy="685800"/>
          </a:xfrm>
          <a:prstGeom prst="rect">
            <a:avLst/>
          </a:prstGeom>
        </p:spPr>
      </p:pic>
      <p:sp>
        <p:nvSpPr>
          <p:cNvPr id="3078" name="文本框 3"/>
          <p:cNvSpPr txBox="1"/>
          <p:nvPr>
            <p:custDataLst>
              <p:tags r:id="rId3"/>
            </p:custDataLst>
          </p:nvPr>
        </p:nvSpPr>
        <p:spPr>
          <a:xfrm>
            <a:off x="67945" y="-70855"/>
            <a:ext cx="1276350" cy="1379220"/>
          </a:xfrm>
          <a:prstGeom prst="rect">
            <a:avLst/>
          </a:prstGeom>
          <a:noFill/>
          <a:ln w="12700" cmpd="sng">
            <a:noFill/>
            <a:prstDash val="solid"/>
          </a:ln>
          <a:effectLst>
            <a:outerShdw dist="63500" dir="2700000" algn="tl" rotWithShape="0">
              <a:schemeClr val="bg1">
                <a:alpha val="100000"/>
              </a:schemeClr>
            </a:outerShdw>
          </a:effectLst>
        </p:spPr>
        <p:txBody>
          <a:bodyPr wrap="square" anchor="t" anchorCtr="0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 w="19050">
                  <a:noFill/>
                </a:ln>
                <a:gradFill>
                  <a:gsLst>
                    <a:gs pos="39000">
                      <a:srgbClr val="5399D4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Bauhaus 93" panose="04030905020B02020C02" charset="0"/>
                <a:ea typeface="造字工房朗倩（非商用）常规体" charset="-122"/>
                <a:cs typeface="Bauhaus 93" panose="04030905020B02020C02" charset="0"/>
              </a:rPr>
              <a:t>03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16343" y="258075"/>
            <a:ext cx="12663488" cy="806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1200" cap="none" spc="0" normalizeH="0" baseline="0" noProof="0" dirty="0">
                <a:ln>
                  <a:noFill/>
                </a:ln>
                <a:solidFill>
                  <a:srgbClr val="2E3C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Renormalization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4B3968-22B2-8346-FCC0-C2DD67B19208}"/>
                  </a:ext>
                </a:extLst>
              </p:cNvPr>
              <p:cNvSpPr txBox="1"/>
              <p:nvPr/>
            </p:nvSpPr>
            <p:spPr>
              <a:xfrm>
                <a:off x="8039306" y="2389020"/>
                <a:ext cx="2209387" cy="765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4B3968-22B2-8346-FCC0-C2DD67B19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06" y="2389020"/>
                <a:ext cx="2209387" cy="7650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D7ABA7-6D44-2AC6-5794-D9A2A3AC11C2}"/>
                  </a:ext>
                </a:extLst>
              </p:cNvPr>
              <p:cNvSpPr txBox="1"/>
              <p:nvPr/>
            </p:nvSpPr>
            <p:spPr>
              <a:xfrm>
                <a:off x="4087905" y="3368094"/>
                <a:ext cx="10112187" cy="207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𝑇𝑟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†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</m:acc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;0;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</m:acc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;0;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𝑇𝑟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†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</m:acc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;0;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</m:acc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zh-CN" sz="24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</m:acc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CN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D7ABA7-6D44-2AC6-5794-D9A2A3AC1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5" y="3368094"/>
                <a:ext cx="10112187" cy="20716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551F810-1191-3AD6-F91E-F0DFC3C517BE}"/>
              </a:ext>
            </a:extLst>
          </p:cNvPr>
          <p:cNvSpPr txBox="1"/>
          <p:nvPr/>
        </p:nvSpPr>
        <p:spPr>
          <a:xfrm>
            <a:off x="2371116" y="1596485"/>
            <a:ext cx="13545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renormalization constant ZV can be determined from the vector current conservation condition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79B325-678A-2D94-2DA8-D44E8245DF99}"/>
                  </a:ext>
                </a:extLst>
              </p:cNvPr>
              <p:cNvSpPr txBox="1"/>
              <p:nvPr/>
            </p:nvSpPr>
            <p:spPr>
              <a:xfrm>
                <a:off x="4582540" y="6477068"/>
                <a:ext cx="4197212" cy="1140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79B325-678A-2D94-2DA8-D44E8245D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40" y="6477068"/>
                <a:ext cx="4197212" cy="11408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05920D-60D7-E87B-338C-4DBAA5928920}"/>
                  </a:ext>
                </a:extLst>
              </p:cNvPr>
              <p:cNvSpPr txBox="1"/>
              <p:nvPr/>
            </p:nvSpPr>
            <p:spPr>
              <a:xfrm>
                <a:off x="9508249" y="6495301"/>
                <a:ext cx="4371582" cy="114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zh-C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altLang="zh-C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altLang="zh-CN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𝑉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altLang="zh-C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altLang="zh-C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altLang="zh-CN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altLang="zh-CN" sz="24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P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altLang="zh-C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zh-C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p>
                            <m:s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05920D-60D7-E87B-338C-4DBAA592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49" y="6495301"/>
                <a:ext cx="4371582" cy="1142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EF6271-B0FC-C52D-9E8E-A1E7D29CF24C}"/>
                  </a:ext>
                </a:extLst>
              </p:cNvPr>
              <p:cNvSpPr txBox="1"/>
              <p:nvPr/>
            </p:nvSpPr>
            <p:spPr>
              <a:xfrm>
                <a:off x="2371116" y="5653744"/>
                <a:ext cx="11649204" cy="570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/>
                  <a:t>We also need nonperturbative renormalization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,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>
                      <m:f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EF6271-B0FC-C52D-9E8E-A1E7D29C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16" y="5653744"/>
                <a:ext cx="11649204" cy="570349"/>
              </a:xfrm>
              <a:prstGeom prst="rect">
                <a:avLst/>
              </a:prstGeom>
              <a:blipFill>
                <a:blip r:embed="rId13"/>
                <a:stretch>
                  <a:fillRect l="-1622" t="-3191"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7284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mMTdiZjYwYTE0N2JiZTY2ZmQwZjRkNjc0ZWQ1Zj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023国科大融媒体编辑部出品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545</Words>
  <Application>Microsoft Office PowerPoint</Application>
  <PresentationFormat>自定义</PresentationFormat>
  <Paragraphs>151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-apple-system</vt:lpstr>
      <vt:lpstr>微软雅黑</vt:lpstr>
      <vt:lpstr>Arial</vt:lpstr>
      <vt:lpstr>Bauhaus 93</vt:lpstr>
      <vt:lpstr>Calibri</vt:lpstr>
      <vt:lpstr>Cambria Math</vt:lpstr>
      <vt:lpstr>Times New Roman</vt:lpstr>
      <vt:lpstr>Wingdings</vt:lpstr>
      <vt:lpstr>2023国科大融媒体编辑部出品</vt:lpstr>
      <vt:lpstr>Quark masses and low energy constants on HISQ ensembles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dot</dc:creator>
  <cp:lastModifiedBy>彤巍 林</cp:lastModifiedBy>
  <cp:revision>30</cp:revision>
  <dcterms:created xsi:type="dcterms:W3CDTF">2019-06-19T02:08:00Z</dcterms:created>
  <dcterms:modified xsi:type="dcterms:W3CDTF">2025-10-11T05:23:26Z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0A0D5C00FEC34F0492529B50DACF2A0D_12</vt:lpwstr>
  </property>
</Properties>
</file>