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88" r:id="rId9"/>
    <p:sldId id="289" r:id="rId10"/>
    <p:sldId id="290" r:id="rId11"/>
    <p:sldId id="266" r:id="rId12"/>
    <p:sldId id="267" r:id="rId13"/>
    <p:sldId id="268" r:id="rId14"/>
    <p:sldId id="269" r:id="rId15"/>
    <p:sldId id="270" r:id="rId16"/>
    <p:sldId id="271" r:id="rId17"/>
    <p:sldId id="273" r:id="rId18"/>
    <p:sldId id="274" r:id="rId19"/>
    <p:sldId id="275" r:id="rId20"/>
    <p:sldId id="276" r:id="rId21"/>
    <p:sldId id="296" r:id="rId22"/>
    <p:sldId id="278" r:id="rId23"/>
    <p:sldId id="291" r:id="rId24"/>
    <p:sldId id="277" r:id="rId25"/>
    <p:sldId id="293" r:id="rId26"/>
    <p:sldId id="294" r:id="rId27"/>
    <p:sldId id="297" r:id="rId28"/>
    <p:sldId id="281" r:id="rId29"/>
    <p:sldId id="298" r:id="rId30"/>
    <p:sldId id="28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3B367-0EAA-41B4-AD27-1AD4D2384ECA}" v="93" dt="2025-10-09T08:33:5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2"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00.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70.png"/><Relationship Id="rId9"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0.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4.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780.png"/><Relationship Id="rId5" Type="http://schemas.openxmlformats.org/officeDocument/2006/relationships/image" Target="../media/image79.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1.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91.png"/><Relationship Id="rId5" Type="http://schemas.openxmlformats.org/officeDocument/2006/relationships/image" Target="../media/image67.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74B01-42E2-6B3E-7B33-A85151EAD40F}"/>
              </a:ext>
            </a:extLst>
          </p:cNvPr>
          <p:cNvSpPr>
            <a:spLocks noGrp="1"/>
          </p:cNvSpPr>
          <p:nvPr>
            <p:ph type="ctrTitle"/>
          </p:nvPr>
        </p:nvSpPr>
        <p:spPr>
          <a:xfrm>
            <a:off x="1517468" y="589802"/>
            <a:ext cx="9473994" cy="2387600"/>
          </a:xfrm>
        </p:spPr>
        <p:txBody>
          <a:bodyPr>
            <a:normAutofit/>
          </a:bodyPr>
          <a:lstStyle/>
          <a:p>
            <a:r>
              <a:rPr lang="en-US" altLang="zh-CN" sz="4000" b="1" dirty="0"/>
              <a:t>Radiative decay and charge  radius of </a:t>
            </a:r>
            <a:br>
              <a:rPr lang="en-US" altLang="zh-CN" sz="4000" b="1" dirty="0"/>
            </a:br>
            <a:r>
              <a:rPr lang="en-US" altLang="zh-CN" sz="4000" b="1" dirty="0"/>
              <a:t>heavy-light meson systems</a:t>
            </a:r>
            <a:endParaRPr lang="zh-CN" altLang="en-US" sz="4000" b="1" dirty="0"/>
          </a:p>
        </p:txBody>
      </p:sp>
      <p:sp>
        <p:nvSpPr>
          <p:cNvPr id="5" name="文本框 3">
            <a:extLst>
              <a:ext uri="{FF2B5EF4-FFF2-40B4-BE49-F238E27FC236}">
                <a16:creationId xmlns:a16="http://schemas.microsoft.com/office/drawing/2014/main" id="{58506198-C730-096F-15F4-486A2EF1CB25}"/>
              </a:ext>
            </a:extLst>
          </p:cNvPr>
          <p:cNvSpPr txBox="1"/>
          <p:nvPr/>
        </p:nvSpPr>
        <p:spPr>
          <a:xfrm>
            <a:off x="3490828" y="4061752"/>
            <a:ext cx="4883150" cy="429895"/>
          </a:xfrm>
          <a:prstGeom prst="rect">
            <a:avLst/>
          </a:prstGeom>
          <a:noFill/>
          <a:ln w="9525">
            <a:noFill/>
          </a:ln>
        </p:spPr>
        <p:txBody>
          <a:bodyPr anchor="t" anchorCtr="0">
            <a:spAutoFit/>
          </a:bodyPr>
          <a:lstStyle/>
          <a:p>
            <a:pPr algn="ctr"/>
            <a:r>
              <a:rPr lang="en-US" altLang="zh-CN" sz="2200" dirty="0">
                <a:latin typeface="Arial" panose="020B0604020202020204" pitchFamily="34" charset="0"/>
                <a:ea typeface="宋体" panose="02010600030101010101" pitchFamily="2" charset="-122"/>
              </a:rPr>
              <a:t>Wenzheng Hou</a:t>
            </a:r>
          </a:p>
        </p:txBody>
      </p:sp>
      <p:sp>
        <p:nvSpPr>
          <p:cNvPr id="3" name="文本框 2">
            <a:extLst>
              <a:ext uri="{FF2B5EF4-FFF2-40B4-BE49-F238E27FC236}">
                <a16:creationId xmlns:a16="http://schemas.microsoft.com/office/drawing/2014/main" id="{77C1EDD7-C47D-0A92-9119-807CB9E33596}"/>
              </a:ext>
            </a:extLst>
          </p:cNvPr>
          <p:cNvSpPr txBox="1"/>
          <p:nvPr/>
        </p:nvSpPr>
        <p:spPr>
          <a:xfrm>
            <a:off x="4108579" y="4491647"/>
            <a:ext cx="6400800" cy="400110"/>
          </a:xfrm>
          <a:prstGeom prst="rect">
            <a:avLst/>
          </a:prstGeom>
          <a:noFill/>
        </p:spPr>
        <p:txBody>
          <a:bodyPr wrap="square" rtlCol="0">
            <a:spAutoFit/>
          </a:bodyPr>
          <a:lstStyle/>
          <a:p>
            <a:r>
              <a:rPr lang="en-US" altLang="zh-CN" sz="2000" dirty="0">
                <a:latin typeface="Arial" panose="020B0604020202020204" pitchFamily="34" charset="0"/>
                <a:ea typeface="宋体" panose="02010600030101010101" pitchFamily="2" charset="-122"/>
              </a:rPr>
              <a:t>South China Normal University</a:t>
            </a:r>
            <a:endParaRPr lang="zh-CN" altLang="en-US" sz="2000" dirty="0">
              <a:latin typeface="Arial" panose="020B0604020202020204" pitchFamily="34" charset="0"/>
              <a:ea typeface="宋体" panose="02010600030101010101" pitchFamily="2" charset="-122"/>
            </a:endParaRPr>
          </a:p>
        </p:txBody>
      </p:sp>
      <p:sp>
        <p:nvSpPr>
          <p:cNvPr id="4" name="文本框 3">
            <a:extLst>
              <a:ext uri="{FF2B5EF4-FFF2-40B4-BE49-F238E27FC236}">
                <a16:creationId xmlns:a16="http://schemas.microsoft.com/office/drawing/2014/main" id="{24A7C46A-FE76-E29E-4053-023BEA6857BD}"/>
              </a:ext>
            </a:extLst>
          </p:cNvPr>
          <p:cNvSpPr txBox="1"/>
          <p:nvPr/>
        </p:nvSpPr>
        <p:spPr>
          <a:xfrm>
            <a:off x="3582955" y="4952320"/>
            <a:ext cx="7915469" cy="369332"/>
          </a:xfrm>
          <a:prstGeom prst="rect">
            <a:avLst/>
          </a:prstGeom>
          <a:noFill/>
        </p:spPr>
        <p:txBody>
          <a:bodyPr wrap="square" rtlCol="0">
            <a:spAutoFit/>
          </a:bodyPr>
          <a:lstStyle/>
          <a:p>
            <a:r>
              <a:rPr lang="en-US" altLang="zh-CN" dirty="0"/>
              <a:t>Cooperate with Jian Liang ,Jun Hua ,</a:t>
            </a:r>
            <a:r>
              <a:rPr lang="en-US" altLang="zh-CN" dirty="0" err="1"/>
              <a:t>Longcheng</a:t>
            </a:r>
            <a:r>
              <a:rPr lang="en-US" altLang="zh-CN" dirty="0"/>
              <a:t> Gui</a:t>
            </a:r>
            <a:endParaRPr lang="zh-CN" altLang="en-US" dirty="0"/>
          </a:p>
        </p:txBody>
      </p:sp>
      <p:pic>
        <p:nvPicPr>
          <p:cNvPr id="6" name="图片 1">
            <a:extLst>
              <a:ext uri="{FF2B5EF4-FFF2-40B4-BE49-F238E27FC236}">
                <a16:creationId xmlns:a16="http://schemas.microsoft.com/office/drawing/2014/main" id="{885C7322-3741-5CBC-0B3E-FD9943B36D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83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E6CF-9FBF-E85D-5214-0733CCFE1E51}"/>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D99DF75C-89FF-D256-88EC-B89DF9F845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63A64620-0C73-A5DD-BFE6-3B4FDFEF9566}"/>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2" name="文本框 1">
            <a:extLst>
              <a:ext uri="{FF2B5EF4-FFF2-40B4-BE49-F238E27FC236}">
                <a16:creationId xmlns:a16="http://schemas.microsoft.com/office/drawing/2014/main" id="{4A776B47-376D-9954-69D8-0CC4740CB740}"/>
              </a:ext>
            </a:extLst>
          </p:cNvPr>
          <p:cNvSpPr txBox="1"/>
          <p:nvPr/>
        </p:nvSpPr>
        <p:spPr>
          <a:xfrm>
            <a:off x="11693237" y="6380018"/>
            <a:ext cx="498763" cy="369332"/>
          </a:xfrm>
          <a:prstGeom prst="rect">
            <a:avLst/>
          </a:prstGeom>
          <a:noFill/>
        </p:spPr>
        <p:txBody>
          <a:bodyPr wrap="square" rtlCol="0">
            <a:spAutoFit/>
          </a:bodyPr>
          <a:lstStyle/>
          <a:p>
            <a:r>
              <a:rPr lang="en-US" altLang="zh-CN" dirty="0"/>
              <a:t>9</a:t>
            </a:r>
            <a:endParaRPr lang="zh-CN" altLang="en-US" dirty="0"/>
          </a:p>
        </p:txBody>
      </p:sp>
      <p:pic>
        <p:nvPicPr>
          <p:cNvPr id="7" name="图片 6">
            <a:extLst>
              <a:ext uri="{FF2B5EF4-FFF2-40B4-BE49-F238E27FC236}">
                <a16:creationId xmlns:a16="http://schemas.microsoft.com/office/drawing/2014/main" id="{F27BED5B-CD46-F32D-05FD-FBD2F879E8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743" y="1853687"/>
            <a:ext cx="10498207" cy="2552532"/>
          </a:xfrm>
          <a:prstGeom prst="rect">
            <a:avLst/>
          </a:prstGeom>
        </p:spPr>
      </p:pic>
      <p:sp>
        <p:nvSpPr>
          <p:cNvPr id="9" name="文本框 8">
            <a:extLst>
              <a:ext uri="{FF2B5EF4-FFF2-40B4-BE49-F238E27FC236}">
                <a16:creationId xmlns:a16="http://schemas.microsoft.com/office/drawing/2014/main" id="{DA3DF808-F0D7-68FF-3BA0-430C2BB53D57}"/>
              </a:ext>
            </a:extLst>
          </p:cNvPr>
          <p:cNvSpPr txBox="1"/>
          <p:nvPr/>
        </p:nvSpPr>
        <p:spPr>
          <a:xfrm>
            <a:off x="5169993" y="4626704"/>
            <a:ext cx="6094070" cy="246221"/>
          </a:xfrm>
          <a:prstGeom prst="rect">
            <a:avLst/>
          </a:prstGeom>
          <a:noFill/>
        </p:spPr>
        <p:txBody>
          <a:bodyPr wrap="square">
            <a:spAutoFit/>
          </a:bodyPr>
          <a:lstStyle/>
          <a:p>
            <a:r>
              <a:rPr lang="en-US" altLang="zh-CN" sz="1000" dirty="0"/>
              <a:t>Fitting results on different ensembles</a:t>
            </a:r>
            <a:endParaRPr lang="zh-CN" altLang="en-US" sz="1000" dirty="0">
              <a:solidFill>
                <a:schemeClr val="tx1"/>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6D80523-29B1-AC38-4022-8D1A7297BB10}"/>
                  </a:ext>
                </a:extLst>
              </p:cNvPr>
              <p:cNvSpPr txBox="1"/>
              <p:nvPr/>
            </p:nvSpPr>
            <p:spPr>
              <a:xfrm>
                <a:off x="529980" y="5554626"/>
                <a:ext cx="11412638" cy="802207"/>
              </a:xfrm>
              <a:prstGeom prst="rect">
                <a:avLst/>
              </a:prstGeom>
              <a:noFill/>
            </p:spPr>
            <p:txBody>
              <a:bodyPr wrap="square" rtlCol="0">
                <a:spAutoFit/>
              </a:bodyPr>
              <a:lstStyle/>
              <a:p>
                <a:pPr>
                  <a:lnSpc>
                    <a:spcPct val="150000"/>
                  </a:lnSpc>
                </a:pPr>
                <a:r>
                  <a:rPr lang="en-US" altLang="zh-CN" sz="1600" dirty="0"/>
                  <a:t>The table lists the meson masses and smearing parameters for each ensemble. Here, </a:t>
                </a: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𝑛</m:t>
                        </m:r>
                      </m:e>
                      <m:sub>
                        <m:r>
                          <m:rPr>
                            <m:nor/>
                          </m:rPr>
                          <a:rPr lang="en-US" altLang="zh-CN" sz="1600" b="0" i="1" smtClean="0"/>
                          <m:t>size</m:t>
                        </m:r>
                      </m:sub>
                    </m:sSub>
                  </m:oMath>
                </a14:m>
                <a:r>
                  <a:rPr lang="ar-AE" altLang="zh-CN" sz="1600" dirty="0"/>
                  <a:t> </a:t>
                </a:r>
                <a:r>
                  <a:rPr lang="en-US" altLang="zh-CN" sz="1600" dirty="0"/>
                  <a:t>denotes the smearing radius in lattice units, while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𝑖𝑡𝑒𝑟</m:t>
                        </m:r>
                      </m:sub>
                    </m:sSub>
                  </m:oMath>
                </a14:m>
                <a:r>
                  <a:rPr lang="ar-AE" altLang="zh-CN" sz="1600" dirty="0"/>
                  <a:t> </a:t>
                </a:r>
                <a:r>
                  <a:rPr lang="en-US" altLang="zh-CN" sz="1600" dirty="0"/>
                  <a:t>is the number of smearing iterations. The last two columns show the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2</m:t>
                        </m:r>
                      </m:sup>
                    </m:sSup>
                  </m:oMath>
                </a14:m>
                <a:r>
                  <a:rPr lang="en-US" altLang="zh-CN" sz="1600" dirty="0"/>
                  <a:t> from fitting for </a:t>
                </a:r>
                <a:r>
                  <a:rPr lang="en-US" altLang="zh-CN" sz="1600" i="1" dirty="0"/>
                  <a:t>D</a:t>
                </a:r>
                <a:r>
                  <a:rPr lang="en-US" altLang="zh-CN" sz="1600" dirty="0"/>
                  <a:t> and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oMath>
                </a14:m>
                <a:r>
                  <a:rPr lang="en-US" altLang="zh-CN" sz="1600" dirty="0"/>
                  <a:t> mesons.</a:t>
                </a:r>
                <a:endParaRPr lang="zh-CN" altLang="en-US" sz="1600" dirty="0"/>
              </a:p>
            </p:txBody>
          </p:sp>
        </mc:Choice>
        <mc:Fallback xmlns="">
          <p:sp>
            <p:nvSpPr>
              <p:cNvPr id="4" name="文本框 3">
                <a:extLst>
                  <a:ext uri="{FF2B5EF4-FFF2-40B4-BE49-F238E27FC236}">
                    <a16:creationId xmlns:a16="http://schemas.microsoft.com/office/drawing/2014/main" id="{86D80523-29B1-AC38-4022-8D1A7297BB10}"/>
                  </a:ext>
                </a:extLst>
              </p:cNvPr>
              <p:cNvSpPr txBox="1">
                <a:spLocks noRot="1" noChangeAspect="1" noMove="1" noResize="1" noEditPoints="1" noAdjustHandles="1" noChangeArrowheads="1" noChangeShapeType="1" noTextEdit="1"/>
              </p:cNvSpPr>
              <p:nvPr/>
            </p:nvSpPr>
            <p:spPr>
              <a:xfrm>
                <a:off x="529980" y="5554626"/>
                <a:ext cx="11412638" cy="802207"/>
              </a:xfrm>
              <a:prstGeom prst="rect">
                <a:avLst/>
              </a:prstGeom>
              <a:blipFill>
                <a:blip r:embed="rId4"/>
                <a:stretch>
                  <a:fillRect l="-321"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1A36B13-33FC-2F55-E542-793B69A876E2}"/>
                  </a:ext>
                </a:extLst>
              </p:cNvPr>
              <p:cNvSpPr txBox="1"/>
              <p:nvPr/>
            </p:nvSpPr>
            <p:spPr>
              <a:xfrm>
                <a:off x="3811555" y="5050814"/>
                <a:ext cx="5232394" cy="325923"/>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r>
                      <a:rPr lang="en-US" altLang="zh-CN" i="1">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h</m:t>
                            </m:r>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2</m:t>
                            </m:r>
                          </m:sup>
                        </m:sSubSup>
                      </m:e>
                    </m:d>
                    <m:r>
                      <a:rPr lang="en-US" altLang="zh-CN" b="0" i="0"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𝐴𝑎</m:t>
                        </m:r>
                      </m:e>
                      <m:sup>
                        <m:r>
                          <a:rPr lang="en-US" altLang="zh-CN" b="0" i="0" smtClean="0">
                            <a:latin typeface="Cambria Math" panose="02040503050406030204" pitchFamily="18" charset="0"/>
                          </a:rPr>
                          <m:t>2</m:t>
                        </m:r>
                      </m:sup>
                    </m:sSup>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h</m:t>
                        </m:r>
                        <m:r>
                          <a:rPr lang="en-US" altLang="zh-CN" b="0" i="1" smtClean="0">
                            <a:latin typeface="Cambria Math" panose="02040503050406030204" pitchFamily="18" charset="0"/>
                          </a:rPr>
                          <m:t>𝑦</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oMath>
                </a14:m>
                <a:r>
                  <a:rPr lang="en-US" altLang="zh-CN" dirty="0"/>
                  <a:t> </a:t>
                </a:r>
                <a:endParaRPr lang="zh-CN" altLang="en-US" dirty="0"/>
              </a:p>
            </p:txBody>
          </p:sp>
        </mc:Choice>
        <mc:Fallback xmlns="">
          <p:sp>
            <p:nvSpPr>
              <p:cNvPr id="5" name="文本框 4">
                <a:extLst>
                  <a:ext uri="{FF2B5EF4-FFF2-40B4-BE49-F238E27FC236}">
                    <a16:creationId xmlns:a16="http://schemas.microsoft.com/office/drawing/2014/main" id="{D1A36B13-33FC-2F55-E542-793B69A876E2}"/>
                  </a:ext>
                </a:extLst>
              </p:cNvPr>
              <p:cNvSpPr txBox="1">
                <a:spLocks noRot="1" noChangeAspect="1" noMove="1" noResize="1" noEditPoints="1" noAdjustHandles="1" noChangeArrowheads="1" noChangeShapeType="1" noTextEdit="1"/>
              </p:cNvSpPr>
              <p:nvPr/>
            </p:nvSpPr>
            <p:spPr>
              <a:xfrm>
                <a:off x="3811555" y="5050814"/>
                <a:ext cx="5232394" cy="325923"/>
              </a:xfrm>
              <a:prstGeom prst="rect">
                <a:avLst/>
              </a:prstGeom>
              <a:blipFill>
                <a:blip r:embed="rId5"/>
                <a:stretch>
                  <a:fillRect l="-1164" r="-233" b="-226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618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AD04-E376-7FE6-70B9-F9C6ACF8C22D}"/>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BC3633F-712D-B7B3-08E9-3D98FC5C6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7A24BCD-4096-A320-09F1-1E2FE253BCBD}"/>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pic>
        <p:nvPicPr>
          <p:cNvPr id="4" name="图片 3">
            <a:extLst>
              <a:ext uri="{FF2B5EF4-FFF2-40B4-BE49-F238E27FC236}">
                <a16:creationId xmlns:a16="http://schemas.microsoft.com/office/drawing/2014/main" id="{83371633-8BD8-065F-67AC-113EE97C0ACB}"/>
              </a:ext>
            </a:extLst>
          </p:cNvPr>
          <p:cNvPicPr>
            <a:picLocks noChangeAspect="1"/>
          </p:cNvPicPr>
          <p:nvPr/>
        </p:nvPicPr>
        <p:blipFill>
          <a:blip r:embed="rId3"/>
          <a:stretch>
            <a:fillRect/>
          </a:stretch>
        </p:blipFill>
        <p:spPr>
          <a:xfrm>
            <a:off x="1574304" y="2897579"/>
            <a:ext cx="3600000" cy="2702325"/>
          </a:xfrm>
          <a:prstGeom prst="rect">
            <a:avLst/>
          </a:prstGeom>
        </p:spPr>
      </p:pic>
      <p:pic>
        <p:nvPicPr>
          <p:cNvPr id="10" name="图片 9">
            <a:extLst>
              <a:ext uri="{FF2B5EF4-FFF2-40B4-BE49-F238E27FC236}">
                <a16:creationId xmlns:a16="http://schemas.microsoft.com/office/drawing/2014/main" id="{736AC867-9E90-7EF9-8AAA-F80CF2606C39}"/>
              </a:ext>
            </a:extLst>
          </p:cNvPr>
          <p:cNvPicPr>
            <a:picLocks noChangeAspect="1"/>
          </p:cNvPicPr>
          <p:nvPr/>
        </p:nvPicPr>
        <p:blipFill>
          <a:blip r:embed="rId4"/>
          <a:stretch>
            <a:fillRect/>
          </a:stretch>
        </p:blipFill>
        <p:spPr>
          <a:xfrm>
            <a:off x="7665879" y="2847712"/>
            <a:ext cx="3600000" cy="2605025"/>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0FCCF03-2171-D895-291F-A78A49647D35}"/>
                  </a:ext>
                </a:extLst>
              </p:cNvPr>
              <p:cNvSpPr txBox="1"/>
              <p:nvPr/>
            </p:nvSpPr>
            <p:spPr>
              <a:xfrm>
                <a:off x="760268" y="828931"/>
                <a:ext cx="10671464" cy="1068113"/>
              </a:xfrm>
              <a:prstGeom prst="rect">
                <a:avLst/>
              </a:prstGeom>
              <a:noFill/>
            </p:spPr>
            <p:txBody>
              <a:bodyPr wrap="square" rtlCol="0">
                <a:spAutoFit/>
              </a:bodyPr>
              <a:lstStyle/>
              <a:p>
                <a:pPr>
                  <a:lnSpc>
                    <a:spcPct val="150000"/>
                  </a:lnSpc>
                </a:pPr>
                <a:r>
                  <a:rPr lang="en-US" altLang="zh-CN" sz="1600" dirty="0"/>
                  <a:t>We use joint fitting method to extract the matrix elements  </a:t>
                </a:r>
                <a14:m>
                  <m:oMath xmlns:m="http://schemas.openxmlformats.org/officeDocument/2006/math">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b="0" i="1" smtClean="0">
                                <a:latin typeface="Cambria Math" panose="02040503050406030204" pitchFamily="18" charset="0"/>
                              </a:rPr>
                              <m:t>𝑃</m:t>
                            </m:r>
                            <m:r>
                              <a:rPr lang="en-US" altLang="zh-CN" sz="1600" i="1">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b="0" i="1" smtClean="0">
                                    <a:latin typeface="Cambria Math" panose="02040503050406030204" pitchFamily="18" charset="0"/>
                                  </a:rPr>
                                  <m:t> </m:t>
                                </m:r>
                              </m:sub>
                              <m:sup>
                                <m:r>
                                  <a:rPr lang="en-US" altLang="zh-CN" sz="1600" b="0" i="1" smtClean="0">
                                    <a:latin typeface="Cambria Math" panose="02040503050406030204" pitchFamily="18" charset="0"/>
                                  </a:rPr>
                                  <m:t>′</m:t>
                                </m:r>
                              </m:sup>
                            </m:sSubSup>
                            <m:r>
                              <a:rPr lang="en-US" altLang="zh-CN" sz="1600" i="1">
                                <a:latin typeface="Cambria Math" panose="02040503050406030204" pitchFamily="18" charset="0"/>
                              </a:rPr>
                              <m:t>)</m:t>
                            </m:r>
                          </m:e>
                          <m:sup>
                            <m:r>
                              <a:rPr lang="en-US" altLang="zh-CN" sz="1600" i="1">
                                <a:latin typeface="Cambria Math" panose="02040503050406030204" pitchFamily="18" charset="0"/>
                              </a:rPr>
                              <m:t> </m:t>
                            </m:r>
                          </m:sup>
                        </m:sSup>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i="1">
                                    <a:latin typeface="Cambria Math" panose="02040503050406030204" pitchFamily="18" charset="0"/>
                                  </a:rPr>
                                  <m:t>𝑢</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𝑞</m:t>
                            </m:r>
                            <m:r>
                              <a:rPr lang="en-US" altLang="zh-CN" sz="1600" b="0" i="1" smtClean="0">
                                <a:latin typeface="Cambria Math" panose="02040503050406030204" pitchFamily="18" charset="0"/>
                              </a:rPr>
                              <m:t>)</m:t>
                            </m:r>
                          </m:e>
                        </m:d>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m:t>
                        </m:r>
                      </m:e>
                    </m:d>
                  </m:oMath>
                </a14:m>
                <a:r>
                  <a:rPr lang="en-US" altLang="zh-CN" sz="1600" dirty="0"/>
                  <a:t>, they are multiplied by the corresponding kinematic factors to obtain the effective form factor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i="0" smtClean="0">
                            <a:latin typeface="Cambria Math" panose="02040503050406030204" pitchFamily="18" charset="0"/>
                          </a:rPr>
                          <m:t>ef</m:t>
                        </m:r>
                        <m:r>
                          <m:rPr>
                            <m:sty m:val="p"/>
                          </m:rPr>
                          <a:rPr lang="en-US" altLang="zh-CN" sz="1600" b="0" i="0" smtClean="0">
                            <a:latin typeface="Cambria Math" panose="02040503050406030204" pitchFamily="18" charset="0"/>
                          </a:rPr>
                          <m:t>f</m:t>
                        </m:r>
                      </m:sub>
                    </m:sSub>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𝑄</m:t>
                            </m:r>
                          </m:e>
                          <m:sup>
                            <m:r>
                              <a:rPr lang="en-US" altLang="zh-CN" sz="1600" i="1">
                                <a:latin typeface="Cambria Math" panose="02040503050406030204" pitchFamily="18" charset="0"/>
                              </a:rPr>
                              <m:t>2</m:t>
                            </m:r>
                          </m:sup>
                        </m:sSup>
                      </m:e>
                    </m:d>
                    <m:r>
                      <a:rPr lang="en-US" altLang="zh-CN" sz="1600" b="0" i="0" smtClean="0">
                        <a:latin typeface="Cambria Math" panose="02040503050406030204" pitchFamily="18" charset="0"/>
                      </a:rPr>
                      <m:t> </m:t>
                    </m:r>
                  </m:oMath>
                </a14:m>
                <a:r>
                  <a:rPr lang="zh-CN" altLang="en-US" sz="1600" dirty="0"/>
                  <a:t> </a:t>
                </a:r>
                <a:r>
                  <a:rPr lang="en-US" altLang="zh-CN" sz="1600" dirty="0"/>
                  <a:t>and coupling </a:t>
                </a:r>
                <a14:m>
                  <m:oMath xmlns:m="http://schemas.openxmlformats.org/officeDocument/2006/math">
                    <m:r>
                      <a:rPr lang="en-US" altLang="zh-CN" sz="1600" i="1">
                        <a:latin typeface="Cambria Math" panose="02040503050406030204" pitchFamily="18" charset="0"/>
                      </a:rPr>
                      <m:t>𝑔</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2</m:t>
                        </m:r>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𝑝</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𝑉</m:t>
                            </m:r>
                          </m:sub>
                        </m:sSub>
                      </m:den>
                    </m:f>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a:latin typeface="Cambria Math" panose="02040503050406030204" pitchFamily="18" charset="0"/>
                          </a:rPr>
                          <m:t>eff</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e>
                    </m:d>
                  </m:oMath>
                </a14:m>
                <a:r>
                  <a:rPr lang="en-US" altLang="zh-CN" sz="1600" dirty="0"/>
                  <a:t> .</a:t>
                </a:r>
                <a:endParaRPr lang="zh-CN" altLang="en-US" sz="1600" dirty="0"/>
              </a:p>
            </p:txBody>
          </p:sp>
        </mc:Choice>
        <mc:Fallback xmlns="">
          <p:sp>
            <p:nvSpPr>
              <p:cNvPr id="15" name="文本框 14">
                <a:extLst>
                  <a:ext uri="{FF2B5EF4-FFF2-40B4-BE49-F238E27FC236}">
                    <a16:creationId xmlns:a16="http://schemas.microsoft.com/office/drawing/2014/main" id="{00FCCF03-2171-D895-291F-A78A49647D35}"/>
                  </a:ext>
                </a:extLst>
              </p:cNvPr>
              <p:cNvSpPr txBox="1">
                <a:spLocks noRot="1" noChangeAspect="1" noMove="1" noResize="1" noEditPoints="1" noAdjustHandles="1" noChangeArrowheads="1" noChangeShapeType="1" noTextEdit="1"/>
              </p:cNvSpPr>
              <p:nvPr/>
            </p:nvSpPr>
            <p:spPr>
              <a:xfrm>
                <a:off x="760268" y="828931"/>
                <a:ext cx="10671464" cy="1068113"/>
              </a:xfrm>
              <a:prstGeom prst="rect">
                <a:avLst/>
              </a:prstGeom>
              <a:blipFill>
                <a:blip r:embed="rId5"/>
                <a:stretch>
                  <a:fillRect l="-343"/>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C0122541-CCDD-5DBE-B9EF-D392476950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84498" y="1981790"/>
            <a:ext cx="4223004" cy="573122"/>
          </a:xfrm>
          <a:prstGeom prst="rect">
            <a:avLst/>
          </a:prstGeom>
        </p:spPr>
      </p:pic>
      <p:sp>
        <p:nvSpPr>
          <p:cNvPr id="19" name="文本框 18">
            <a:extLst>
              <a:ext uri="{FF2B5EF4-FFF2-40B4-BE49-F238E27FC236}">
                <a16:creationId xmlns:a16="http://schemas.microsoft.com/office/drawing/2014/main" id="{9EC0C7B2-C808-3723-4683-BC825D38D7CC}"/>
              </a:ext>
            </a:extLst>
          </p:cNvPr>
          <p:cNvSpPr txBox="1"/>
          <p:nvPr/>
        </p:nvSpPr>
        <p:spPr>
          <a:xfrm>
            <a:off x="739486" y="6195352"/>
            <a:ext cx="10368396" cy="369332"/>
          </a:xfrm>
          <a:prstGeom prst="rect">
            <a:avLst/>
          </a:prstGeom>
          <a:noFill/>
        </p:spPr>
        <p:txBody>
          <a:bodyPr wrap="square" rtlCol="0">
            <a:spAutoFit/>
          </a:bodyPr>
          <a:lstStyle/>
          <a:p>
            <a:r>
              <a:rPr lang="en-US" altLang="zh-CN" sz="1600" dirty="0"/>
              <a:t>The blue band is fitting value. it is consistent with our data</a:t>
            </a:r>
            <a:r>
              <a:rPr lang="en-US" altLang="zh-CN" dirty="0"/>
              <a:t>.</a:t>
            </a:r>
            <a:endParaRPr lang="zh-CN" altLang="en-US" dirty="0"/>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99E6EA5-03F1-9E68-698C-9A397FA9EAAE}"/>
                  </a:ext>
                </a:extLst>
              </p:cNvPr>
              <p:cNvSpPr txBox="1"/>
              <p:nvPr/>
            </p:nvSpPr>
            <p:spPr>
              <a:xfrm>
                <a:off x="4503821" y="5716313"/>
                <a:ext cx="5143500" cy="246221"/>
              </a:xfrm>
              <a:prstGeom prst="rect">
                <a:avLst/>
              </a:prstGeom>
              <a:noFill/>
            </p:spPr>
            <p:txBody>
              <a:bodyPr wrap="square" rtlCol="0">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∗0</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and </a:t>
                </a:r>
                <a14:m>
                  <m:oMath xmlns:m="http://schemas.openxmlformats.org/officeDocument/2006/math">
                    <m:sSup>
                      <m:sSupPr>
                        <m:ctrlPr>
                          <a:rPr lang="en-US" altLang="zh-CN" sz="1000" i="1">
                            <a:solidFill>
                              <a:schemeClr val="tx1"/>
                            </a:solidFill>
                            <a:latin typeface="Cambria Math" panose="02040503050406030204" pitchFamily="18" charset="0"/>
                          </a:rPr>
                        </m:ctrlPr>
                      </m:sSupPr>
                      <m:e>
                        <m:r>
                          <a:rPr lang="en-US" altLang="zh-CN" sz="1000" i="1">
                            <a:solidFill>
                              <a:schemeClr val="tx1"/>
                            </a:solidFill>
                            <a:latin typeface="Cambria Math" panose="02040503050406030204" pitchFamily="18" charset="0"/>
                          </a:rPr>
                          <m:t>𝐷</m:t>
                        </m:r>
                      </m:e>
                      <m:sup>
                        <m:r>
                          <a:rPr lang="en-US" altLang="zh-CN" sz="1000" i="1">
                            <a:solidFill>
                              <a:schemeClr val="tx1"/>
                            </a:solidFill>
                            <a:latin typeface="Cambria Math" panose="02040503050406030204" pitchFamily="18" charset="0"/>
                          </a:rPr>
                          <m:t>∗</m:t>
                        </m:r>
                        <m:r>
                          <a:rPr lang="en-US" altLang="zh-CN" sz="1000" b="0" i="1" smtClean="0">
                            <a:solidFill>
                              <a:schemeClr val="tx1"/>
                            </a:solidFill>
                            <a:latin typeface="Cambria Math" panose="02040503050406030204" pitchFamily="18" charset="0"/>
                          </a:rPr>
                          <m:t>+</m:t>
                        </m:r>
                      </m:sup>
                    </m:sSup>
                  </m:oMath>
                </a14:m>
                <a:r>
                  <a:rPr lang="zh-CN" altLang="en-US" sz="1000" dirty="0">
                    <a:solidFill>
                      <a:schemeClr val="tx1"/>
                    </a:solidFill>
                  </a:rPr>
                  <a:t> </a:t>
                </a:r>
                <a:r>
                  <a:rPr lang="en-US" altLang="zh-CN" sz="1000" dirty="0">
                    <a:solidFill>
                      <a:schemeClr val="tx1"/>
                    </a:solidFill>
                  </a:rPr>
                  <a:t>at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𝑄</m:t>
                        </m:r>
                      </m:e>
                      <m:sup>
                        <m:r>
                          <a:rPr lang="en-US" altLang="zh-CN" sz="1000" b="0" i="1" smtClean="0">
                            <a:solidFill>
                              <a:schemeClr val="tx1"/>
                            </a:solidFill>
                            <a:latin typeface="Cambria Math" panose="02040503050406030204" pitchFamily="18" charset="0"/>
                          </a:rPr>
                          <m:t>2</m:t>
                        </m:r>
                      </m:sup>
                    </m:sSup>
                    <m:r>
                      <a:rPr lang="en-US" altLang="zh-CN" sz="1000" b="0" i="1" smtClean="0">
                        <a:solidFill>
                          <a:schemeClr val="tx1"/>
                        </a:solidFill>
                        <a:latin typeface="Cambria Math" panose="02040503050406030204" pitchFamily="18" charset="0"/>
                      </a:rPr>
                      <m:t>=0.33</m:t>
                    </m:r>
                    <m:r>
                      <a:rPr lang="zh-CN" altLang="en-US" sz="1000" b="0" i="1" smtClean="0">
                        <a:solidFill>
                          <a:schemeClr val="tx1"/>
                        </a:solidFill>
                        <a:latin typeface="Cambria Math" panose="02040503050406030204" pitchFamily="18" charset="0"/>
                      </a:rPr>
                      <m:t> </m:t>
                    </m:r>
                  </m:oMath>
                </a14:m>
                <a:r>
                  <a:rPr lang="en-US" altLang="zh-CN" sz="1000" dirty="0">
                    <a:solidFill>
                      <a:schemeClr val="tx1"/>
                    </a:solidFill>
                  </a:rPr>
                  <a:t>GeV on ensemble F32P21</a:t>
                </a:r>
                <a:endParaRPr lang="zh-CN" altLang="en-US" sz="1000" dirty="0">
                  <a:solidFill>
                    <a:schemeClr val="tx1"/>
                  </a:solidFill>
                </a:endParaRPr>
              </a:p>
            </p:txBody>
          </p:sp>
        </mc:Choice>
        <mc:Fallback xmlns="">
          <p:sp>
            <p:nvSpPr>
              <p:cNvPr id="21" name="文本框 20">
                <a:extLst>
                  <a:ext uri="{FF2B5EF4-FFF2-40B4-BE49-F238E27FC236}">
                    <a16:creationId xmlns:a16="http://schemas.microsoft.com/office/drawing/2014/main" id="{899E6EA5-03F1-9E68-698C-9A397FA9EAAE}"/>
                  </a:ext>
                </a:extLst>
              </p:cNvPr>
              <p:cNvSpPr txBox="1">
                <a:spLocks noRot="1" noChangeAspect="1" noMove="1" noResize="1" noEditPoints="1" noAdjustHandles="1" noChangeArrowheads="1" noChangeShapeType="1" noTextEdit="1"/>
              </p:cNvSpPr>
              <p:nvPr/>
            </p:nvSpPr>
            <p:spPr>
              <a:xfrm>
                <a:off x="4503821" y="5716313"/>
                <a:ext cx="5143500" cy="246221"/>
              </a:xfrm>
              <a:prstGeom prst="rect">
                <a:avLst/>
              </a:prstGeom>
              <a:blipFill>
                <a:blip r:embed="rId7"/>
                <a:stretch>
                  <a:fillRect b="-10000"/>
                </a:stretch>
              </a:blipFill>
            </p:spPr>
            <p:txBody>
              <a:bodyPr/>
              <a:lstStyle/>
              <a:p>
                <a:r>
                  <a:rPr lang="en-CN">
                    <a:noFill/>
                  </a:rPr>
                  <a:t> </a:t>
                </a:r>
              </a:p>
            </p:txBody>
          </p:sp>
        </mc:Fallback>
      </mc:AlternateContent>
      <p:sp>
        <p:nvSpPr>
          <p:cNvPr id="2" name="文本框 1">
            <a:extLst>
              <a:ext uri="{FF2B5EF4-FFF2-40B4-BE49-F238E27FC236}">
                <a16:creationId xmlns:a16="http://schemas.microsoft.com/office/drawing/2014/main" id="{54E642EC-F336-E5EE-FF2B-4EE3A423F0EF}"/>
              </a:ext>
            </a:extLst>
          </p:cNvPr>
          <p:cNvSpPr txBox="1"/>
          <p:nvPr/>
        </p:nvSpPr>
        <p:spPr>
          <a:xfrm>
            <a:off x="11693237" y="6380018"/>
            <a:ext cx="498763" cy="369332"/>
          </a:xfrm>
          <a:prstGeom prst="rect">
            <a:avLst/>
          </a:prstGeom>
          <a:noFill/>
        </p:spPr>
        <p:txBody>
          <a:bodyPr wrap="square" rtlCol="0">
            <a:spAutoFit/>
          </a:bodyPr>
          <a:lstStyle/>
          <a:p>
            <a:r>
              <a:rPr lang="en-US" altLang="zh-CN" dirty="0"/>
              <a:t>10</a:t>
            </a:r>
            <a:endParaRPr lang="zh-CN" altLang="en-US" dirty="0"/>
          </a:p>
        </p:txBody>
      </p:sp>
    </p:spTree>
    <p:extLst>
      <p:ext uri="{BB962C8B-B14F-4D97-AF65-F5344CB8AC3E}">
        <p14:creationId xmlns:p14="http://schemas.microsoft.com/office/powerpoint/2010/main" val="231198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A7310-8DA4-0C6F-CB22-F83546A2421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5B82FF10-9775-FDAA-F03B-46D3049A65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7533A80-58DB-7716-8632-42A886F81CD9}"/>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15" name="文本框 14">
            <a:extLst>
              <a:ext uri="{FF2B5EF4-FFF2-40B4-BE49-F238E27FC236}">
                <a16:creationId xmlns:a16="http://schemas.microsoft.com/office/drawing/2014/main" id="{9BCE28BD-387E-F81D-6242-7D186A51AAB4}"/>
              </a:ext>
            </a:extLst>
          </p:cNvPr>
          <p:cNvSpPr txBox="1"/>
          <p:nvPr/>
        </p:nvSpPr>
        <p:spPr>
          <a:xfrm>
            <a:off x="739486" y="979529"/>
            <a:ext cx="10671464" cy="423449"/>
          </a:xfrm>
          <a:prstGeom prst="rect">
            <a:avLst/>
          </a:prstGeom>
          <a:noFill/>
        </p:spPr>
        <p:txBody>
          <a:bodyPr wrap="square" rtlCol="0">
            <a:spAutoFit/>
          </a:bodyPr>
          <a:lstStyle/>
          <a:p>
            <a:pPr>
              <a:lnSpc>
                <a:spcPct val="150000"/>
              </a:lnSpc>
            </a:pPr>
            <a:r>
              <a:rPr lang="en-US" altLang="zh-CN" sz="1600" dirty="0"/>
              <a:t>Then extrapolated to </a:t>
            </a:r>
            <a:r>
              <a:rPr lang="en-US" altLang="zh-CN" sz="1600" i="1" dirty="0"/>
              <a:t>Q²=0</a:t>
            </a:r>
            <a:r>
              <a:rPr lang="en-US" altLang="zh-CN" sz="1600" dirty="0"/>
              <a:t> using the model-independent z-expansion method.</a:t>
            </a:r>
            <a:endParaRPr lang="zh-CN" altLang="en-US" sz="1600" dirty="0"/>
          </a:p>
        </p:txBody>
      </p:sp>
      <p:pic>
        <p:nvPicPr>
          <p:cNvPr id="5" name="图片 4">
            <a:extLst>
              <a:ext uri="{FF2B5EF4-FFF2-40B4-BE49-F238E27FC236}">
                <a16:creationId xmlns:a16="http://schemas.microsoft.com/office/drawing/2014/main" id="{B5CDAF40-D765-B798-A31B-FACABE0C08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7150" y="3705752"/>
            <a:ext cx="3450715" cy="2478738"/>
          </a:xfrm>
          <a:prstGeom prst="rect">
            <a:avLst/>
          </a:prstGeom>
        </p:spPr>
      </p:pic>
      <p:pic>
        <p:nvPicPr>
          <p:cNvPr id="8" name="图片 7">
            <a:extLst>
              <a:ext uri="{FF2B5EF4-FFF2-40B4-BE49-F238E27FC236}">
                <a16:creationId xmlns:a16="http://schemas.microsoft.com/office/drawing/2014/main" id="{CC38109A-92AC-5348-8CEA-57736D0B77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73791" y="3718711"/>
            <a:ext cx="3395227" cy="2325236"/>
          </a:xfrm>
          <a:prstGeom prst="rect">
            <a:avLst/>
          </a:prstGeom>
        </p:spPr>
      </p:pic>
      <p:pic>
        <p:nvPicPr>
          <p:cNvPr id="11" name="图片 10">
            <a:extLst>
              <a:ext uri="{FF2B5EF4-FFF2-40B4-BE49-F238E27FC236}">
                <a16:creationId xmlns:a16="http://schemas.microsoft.com/office/drawing/2014/main" id="{B71B4A0F-4C54-0F52-1677-72E450883B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41911" y="3649075"/>
            <a:ext cx="3395227" cy="2451469"/>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3F4AE5D-49DB-3305-7CC9-5529F245CC4B}"/>
                  </a:ext>
                </a:extLst>
              </p:cNvPr>
              <p:cNvSpPr txBox="1"/>
              <p:nvPr/>
            </p:nvSpPr>
            <p:spPr>
              <a:xfrm>
                <a:off x="739486" y="2757733"/>
                <a:ext cx="10856769" cy="593432"/>
              </a:xfrm>
              <a:prstGeom prst="rect">
                <a:avLst/>
              </a:prstGeom>
              <a:noFill/>
            </p:spPr>
            <p:txBody>
              <a:bodyPr wrap="square" rtlCol="0">
                <a:spAutoFit/>
              </a:bodyPr>
              <a:lstStyle/>
              <a:p>
                <a:r>
                  <a:rPr lang="en-US" altLang="zh-CN" sz="1600" dirty="0"/>
                  <a:t>Where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𝐷</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𝜋</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r>
                      <a:rPr lang="en-US" altLang="zh-CN" sz="1600" i="1">
                        <a:latin typeface="Cambria Math" panose="02040503050406030204" pitchFamily="18" charset="0"/>
                      </a:rPr>
                      <m:t>(</m:t>
                    </m:r>
                    <m:r>
                      <a:rPr lang="en-US" altLang="zh-CN" sz="1600" i="1">
                        <a:latin typeface="Cambria Math" panose="02040503050406030204" pitchFamily="18" charset="0"/>
                      </a:rPr>
                      <m:t>1</m:t>
                    </m:r>
                    <m:r>
                      <a:rPr lang="en-US" altLang="zh-CN" sz="1600" i="1">
                        <a:latin typeface="Cambria Math" panose="02040503050406030204" pitchFamily="18" charset="0"/>
                      </a:rPr>
                      <m:t>−</m:t>
                    </m:r>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1</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𝑄</m:t>
                                </m:r>
                              </m:e>
                              <m:sub>
                                <m:r>
                                  <a:rPr lang="en-US" altLang="zh-CN" sz="1600" i="1">
                                    <a:latin typeface="Cambria Math" panose="02040503050406030204" pitchFamily="18" charset="0"/>
                                  </a:rPr>
                                  <m:t>𝑚𝑎𝑥</m:t>
                                </m:r>
                              </m:sub>
                              <m:sup>
                                <m:r>
                                  <a:rPr lang="en-US" altLang="zh-CN" sz="1600" i="1">
                                    <a:latin typeface="Cambria Math" panose="02040503050406030204" pitchFamily="18" charset="0"/>
                                  </a:rPr>
                                  <m:t>2</m:t>
                                </m:r>
                              </m:sup>
                            </m:sSubSup>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den>
                        </m:f>
                      </m:e>
                    </m:rad>
                    <m:r>
                      <a:rPr lang="en-US" altLang="zh-CN" sz="1600" i="1">
                        <a:latin typeface="Cambria Math" panose="02040503050406030204" pitchFamily="18" charset="0"/>
                      </a:rPr>
                      <m:t>)</m:t>
                    </m:r>
                  </m:oMath>
                </a14:m>
                <a:endParaRPr lang="zh-CN" altLang="en-US" sz="1600" dirty="0"/>
              </a:p>
            </p:txBody>
          </p:sp>
        </mc:Choice>
        <mc:Fallback xmlns="">
          <p:sp>
            <p:nvSpPr>
              <p:cNvPr id="22" name="文本框 21">
                <a:extLst>
                  <a:ext uri="{FF2B5EF4-FFF2-40B4-BE49-F238E27FC236}">
                    <a16:creationId xmlns:a16="http://schemas.microsoft.com/office/drawing/2014/main" id="{83F4AE5D-49DB-3305-7CC9-5529F245CC4B}"/>
                  </a:ext>
                </a:extLst>
              </p:cNvPr>
              <p:cNvSpPr txBox="1">
                <a:spLocks noRot="1" noChangeAspect="1" noMove="1" noResize="1" noEditPoints="1" noAdjustHandles="1" noChangeArrowheads="1" noChangeShapeType="1" noTextEdit="1"/>
              </p:cNvSpPr>
              <p:nvPr/>
            </p:nvSpPr>
            <p:spPr>
              <a:xfrm>
                <a:off x="739486" y="2757733"/>
                <a:ext cx="10856769" cy="593432"/>
              </a:xfrm>
              <a:prstGeom prst="rect">
                <a:avLst/>
              </a:prstGeom>
              <a:blipFill>
                <a:blip r:embed="rId7"/>
                <a:stretch>
                  <a:fillRect l="-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10D604D-1D58-9356-7E15-B22472952B6E}"/>
                  </a:ext>
                </a:extLst>
              </p:cNvPr>
              <p:cNvSpPr txBox="1"/>
              <p:nvPr/>
            </p:nvSpPr>
            <p:spPr>
              <a:xfrm>
                <a:off x="4857055" y="6060028"/>
                <a:ext cx="5143500" cy="249684"/>
              </a:xfrm>
              <a:prstGeom prst="rect">
                <a:avLst/>
              </a:prstGeom>
              <a:noFill/>
            </p:spPr>
            <p:txBody>
              <a:bodyPr wrap="square" rtlCol="0">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a:t>
                </a:r>
                <a14:m>
                  <m:oMath xmlns:m="http://schemas.openxmlformats.org/officeDocument/2006/math">
                    <m:r>
                      <a:rPr lang="zh-CN" altLang="en-US" sz="1000" b="0" i="0" smtClean="0">
                        <a:solidFill>
                          <a:schemeClr val="tx1"/>
                        </a:solidFill>
                        <a:latin typeface="Cambria Math" panose="02040503050406030204" pitchFamily="18" charset="0"/>
                      </a:rPr>
                      <m:t>   </m:t>
                    </m:r>
                    <m:sSup>
                      <m:sSupPr>
                        <m:ctrlPr>
                          <a:rPr lang="en-US" altLang="zh-CN" sz="1000" i="1">
                            <a:solidFill>
                              <a:schemeClr val="tx1"/>
                            </a:solidFill>
                            <a:latin typeface="Cambria Math" panose="02040503050406030204" pitchFamily="18" charset="0"/>
                          </a:rPr>
                        </m:ctrlPr>
                      </m:sSupPr>
                      <m:e>
                        <m:r>
                          <a:rPr lang="en-US" altLang="zh-CN" sz="1000" i="1">
                            <a:solidFill>
                              <a:schemeClr val="tx1"/>
                            </a:solidFill>
                            <a:latin typeface="Cambria Math" panose="02040503050406030204" pitchFamily="18" charset="0"/>
                          </a:rPr>
                          <m:t>𝐷</m:t>
                        </m:r>
                      </m:e>
                      <m:sup>
                        <m:r>
                          <a:rPr lang="en-US" altLang="zh-CN" sz="1000" i="1">
                            <a:solidFill>
                              <a:schemeClr val="tx1"/>
                            </a:solidFill>
                            <a:latin typeface="Cambria Math" panose="02040503050406030204" pitchFamily="18" charset="0"/>
                          </a:rPr>
                          <m:t>∗</m:t>
                        </m:r>
                        <m:r>
                          <a:rPr lang="en-US" altLang="zh-CN" sz="1000" b="0" i="1" smtClean="0">
                            <a:solidFill>
                              <a:schemeClr val="tx1"/>
                            </a:solidFill>
                            <a:latin typeface="Cambria Math" panose="02040503050406030204" pitchFamily="18" charset="0"/>
                          </a:rPr>
                          <m:t>0</m:t>
                        </m:r>
                      </m:sup>
                    </m:sSup>
                  </m:oMath>
                </a14:m>
                <a:r>
                  <a:rPr lang="zh-CN" altLang="en-US" sz="1000" dirty="0">
                    <a:solidFill>
                      <a:schemeClr val="tx1"/>
                    </a:solidFill>
                  </a:rPr>
                  <a:t>  </a:t>
                </a:r>
                <a:r>
                  <a:rPr lang="en-US" altLang="zh-CN" sz="1000" dirty="0">
                    <a:solidFill>
                      <a:schemeClr val="tx1"/>
                    </a:solidFill>
                  </a:rPr>
                  <a:t>and </a:t>
                </a:r>
                <a14:m>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𝐷</m:t>
                        </m:r>
                      </m:e>
                      <m:sub>
                        <m:r>
                          <a:rPr lang="en-US" altLang="zh-CN" sz="1000" b="0" i="1" smtClean="0">
                            <a:latin typeface="Cambria Math" panose="02040503050406030204" pitchFamily="18" charset="0"/>
                          </a:rPr>
                          <m:t>𝑠</m:t>
                        </m:r>
                      </m:sub>
                      <m:sup>
                        <m:r>
                          <a:rPr lang="en-US" altLang="zh-CN" sz="1000" i="1">
                            <a:latin typeface="Cambria Math" panose="02040503050406030204" pitchFamily="18" charset="0"/>
                          </a:rPr>
                          <m:t>∗</m:t>
                        </m:r>
                      </m:sup>
                    </m:sSubSup>
                    <m:r>
                      <a:rPr lang="en-US" altLang="zh-CN" sz="1000" i="1">
                        <a:latin typeface="Cambria Math" panose="02040503050406030204" pitchFamily="18" charset="0"/>
                      </a:rPr>
                      <m:t> </m:t>
                    </m:r>
                  </m:oMath>
                </a14:m>
                <a:r>
                  <a:rPr lang="en-US" altLang="zh-CN" sz="1000" dirty="0">
                    <a:solidFill>
                      <a:schemeClr val="tx1"/>
                    </a:solidFill>
                  </a:rPr>
                  <a:t>at ensemble F32P21</a:t>
                </a:r>
                <a:endParaRPr lang="zh-CN" altLang="en-US" sz="1000" dirty="0">
                  <a:solidFill>
                    <a:schemeClr val="tx1"/>
                  </a:solidFill>
                </a:endParaRPr>
              </a:p>
            </p:txBody>
          </p:sp>
        </mc:Choice>
        <mc:Fallback xmlns="">
          <p:sp>
            <p:nvSpPr>
              <p:cNvPr id="27" name="文本框 26">
                <a:extLst>
                  <a:ext uri="{FF2B5EF4-FFF2-40B4-BE49-F238E27FC236}">
                    <a16:creationId xmlns:a16="http://schemas.microsoft.com/office/drawing/2014/main" id="{910D604D-1D58-9356-7E15-B22472952B6E}"/>
                  </a:ext>
                </a:extLst>
              </p:cNvPr>
              <p:cNvSpPr txBox="1">
                <a:spLocks noRot="1" noChangeAspect="1" noMove="1" noResize="1" noEditPoints="1" noAdjustHandles="1" noChangeArrowheads="1" noChangeShapeType="1" noTextEdit="1"/>
              </p:cNvSpPr>
              <p:nvPr/>
            </p:nvSpPr>
            <p:spPr>
              <a:xfrm>
                <a:off x="4857055" y="6060028"/>
                <a:ext cx="5143500" cy="249684"/>
              </a:xfrm>
              <a:prstGeom prst="rect">
                <a:avLst/>
              </a:prstGeom>
              <a:blipFill>
                <a:blip r:embed="rId8"/>
                <a:stretch>
                  <a:fillRect b="-15000"/>
                </a:stretch>
              </a:blipFill>
            </p:spPr>
            <p:txBody>
              <a:bodyPr/>
              <a:lstStyle/>
              <a:p>
                <a:r>
                  <a:rPr lang="en-CN">
                    <a:noFill/>
                  </a:rPr>
                  <a:t> </a:t>
                </a:r>
              </a:p>
            </p:txBody>
          </p:sp>
        </mc:Fallback>
      </mc:AlternateContent>
      <p:sp>
        <p:nvSpPr>
          <p:cNvPr id="2" name="文本框 1">
            <a:extLst>
              <a:ext uri="{FF2B5EF4-FFF2-40B4-BE49-F238E27FC236}">
                <a16:creationId xmlns:a16="http://schemas.microsoft.com/office/drawing/2014/main" id="{7727D3F5-5D13-AF79-9E47-89CBFFABDA0C}"/>
              </a:ext>
            </a:extLst>
          </p:cNvPr>
          <p:cNvSpPr txBox="1"/>
          <p:nvPr/>
        </p:nvSpPr>
        <p:spPr>
          <a:xfrm>
            <a:off x="11693237" y="6380018"/>
            <a:ext cx="498763" cy="369332"/>
          </a:xfrm>
          <a:prstGeom prst="rect">
            <a:avLst/>
          </a:prstGeom>
          <a:noFill/>
        </p:spPr>
        <p:txBody>
          <a:bodyPr wrap="square" rtlCol="0">
            <a:spAutoFit/>
          </a:bodyPr>
          <a:lstStyle/>
          <a:p>
            <a:r>
              <a:rPr lang="en-US" altLang="zh-CN" dirty="0"/>
              <a:t>11</a:t>
            </a:r>
            <a:endParaRPr lang="zh-CN" altLang="en-US" dirty="0"/>
          </a:p>
        </p:txBody>
      </p:sp>
      <p:pic>
        <p:nvPicPr>
          <p:cNvPr id="9" name="图片 8">
            <a:extLst>
              <a:ext uri="{FF2B5EF4-FFF2-40B4-BE49-F238E27FC236}">
                <a16:creationId xmlns:a16="http://schemas.microsoft.com/office/drawing/2014/main" id="{916E10E2-3640-A4C2-B167-ECA3927BB27A}"/>
              </a:ext>
            </a:extLst>
          </p:cNvPr>
          <p:cNvPicPr>
            <a:picLocks noChangeAspect="1"/>
          </p:cNvPicPr>
          <p:nvPr/>
        </p:nvPicPr>
        <p:blipFill>
          <a:blip r:embed="rId9"/>
          <a:stretch>
            <a:fillRect/>
          </a:stretch>
        </p:blipFill>
        <p:spPr>
          <a:xfrm>
            <a:off x="2670112" y="1783639"/>
            <a:ext cx="3425888" cy="593432"/>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45E89FF-62AB-B561-4244-0296580F5F71}"/>
                  </a:ext>
                </a:extLst>
              </p:cNvPr>
              <p:cNvSpPr txBox="1"/>
              <p:nvPr/>
            </p:nvSpPr>
            <p:spPr>
              <a:xfrm>
                <a:off x="6979297" y="1700888"/>
                <a:ext cx="1987421" cy="705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m:t>
                      </m:r>
                      <m:nary>
                        <m:naryPr>
                          <m:chr m:val="∑"/>
                          <m:ctrlPr>
                            <a:rPr lang="pt-BR"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pt-BR" altLang="zh-CN" sz="1600" b="0" i="1" smtClean="0">
                              <a:latin typeface="Cambria Math" panose="02040503050406030204" pitchFamily="18" charset="0"/>
                            </a:rPr>
                            <m:t>0</m:t>
                          </m:r>
                        </m:sub>
                        <m:sup>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2</m:t>
                          </m:r>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𝑛</m:t>
                              </m:r>
                            </m:sub>
                          </m:s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𝑧</m:t>
                              </m:r>
                            </m:e>
                            <m:sup>
                              <m:r>
                                <a:rPr lang="en-US" altLang="zh-CN" sz="1600" b="0" i="1" smtClean="0">
                                  <a:latin typeface="Cambria Math" panose="02040503050406030204" pitchFamily="18" charset="0"/>
                                </a:rPr>
                                <m:t>𝑛</m:t>
                              </m:r>
                            </m:sup>
                          </m:sSup>
                        </m:e>
                      </m:nary>
                    </m:oMath>
                  </m:oMathPara>
                </a14:m>
                <a:endParaRPr lang="zh-CN" altLang="en-US" sz="1600" dirty="0"/>
              </a:p>
            </p:txBody>
          </p:sp>
        </mc:Choice>
        <mc:Fallback xmlns="">
          <p:sp>
            <p:nvSpPr>
              <p:cNvPr id="4" name="文本框 3">
                <a:extLst>
                  <a:ext uri="{FF2B5EF4-FFF2-40B4-BE49-F238E27FC236}">
                    <a16:creationId xmlns:a16="http://schemas.microsoft.com/office/drawing/2014/main" id="{145E89FF-62AB-B561-4244-0296580F5F71}"/>
                  </a:ext>
                </a:extLst>
              </p:cNvPr>
              <p:cNvSpPr txBox="1">
                <a:spLocks noRot="1" noChangeAspect="1" noMove="1" noResize="1" noEditPoints="1" noAdjustHandles="1" noChangeArrowheads="1" noChangeShapeType="1" noTextEdit="1"/>
              </p:cNvSpPr>
              <p:nvPr/>
            </p:nvSpPr>
            <p:spPr>
              <a:xfrm>
                <a:off x="6979297" y="1700888"/>
                <a:ext cx="1987421" cy="70522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813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A53D1-8D66-9F11-3203-1B31718670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5EC45642-A5C6-6E97-29F2-CB2996BCE0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11E50AF-460E-1F32-3EED-9B50FB358ABC}"/>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E078E58-B6D6-8F0C-D9F3-F67F15C9B938}"/>
                  </a:ext>
                </a:extLst>
              </p:cNvPr>
              <p:cNvSpPr txBox="1"/>
              <p:nvPr/>
            </p:nvSpPr>
            <p:spPr>
              <a:xfrm>
                <a:off x="484227" y="862426"/>
                <a:ext cx="11430000" cy="3008772"/>
              </a:xfrm>
              <a:prstGeom prst="rect">
                <a:avLst/>
              </a:prstGeom>
              <a:noFill/>
            </p:spPr>
            <p:txBody>
              <a:bodyPr wrap="square" rtlCol="0">
                <a:spAutoFit/>
              </a:bodyPr>
              <a:lstStyle/>
              <a:p>
                <a:pPr>
                  <a:lnSpc>
                    <a:spcPct val="150000"/>
                  </a:lnSpc>
                </a:pPr>
                <a:r>
                  <a:rPr lang="en-US" altLang="zh-CN" sz="1600" dirty="0"/>
                  <a:t>Before performing the final lattice spacing and chiral extrapolations, systematic uncertainties must be assessed, which mainly arise from three sources.</a:t>
                </a:r>
              </a:p>
              <a:p>
                <a:pPr marL="285750" indent="-285750">
                  <a:lnSpc>
                    <a:spcPct val="150000"/>
                  </a:lnSpc>
                  <a:buFont typeface="Arial" panose="020B0604020202020204" pitchFamily="34" charset="0"/>
                  <a:buChar char="•"/>
                </a:pPr>
                <a:r>
                  <a:rPr lang="en-US" altLang="zh-CN" sz="1600" b="1" dirty="0"/>
                  <a:t>The method of extracting matrix elements:  </a:t>
                </a:r>
                <a:r>
                  <a:rPr lang="en-US" altLang="zh-CN" sz="1600" dirty="0"/>
                  <a:t>We use joint fit method, which leads to non-negligible differences compared to the traditional take ratio method. </a:t>
                </a:r>
              </a:p>
              <a:p>
                <a:pPr marL="285750" indent="-285750">
                  <a:lnSpc>
                    <a:spcPct val="150000"/>
                  </a:lnSpc>
                  <a:buFont typeface="Arial" panose="020B0604020202020204" pitchFamily="34" charset="0"/>
                  <a:buChar char="•"/>
                </a:pPr>
                <a:r>
                  <a:rPr lang="en-US" altLang="zh-CN" sz="1600" b="1" dirty="0"/>
                  <a:t>Q² extrapolation function </a:t>
                </a:r>
                <a:r>
                  <a:rPr lang="en-US" altLang="zh-CN" sz="1600" dirty="0"/>
                  <a:t>: We tested the inclusion of a </a:t>
                </a:r>
                <a:r>
                  <a:rPr lang="en-US" altLang="zh-CN" sz="1600" i="1" dirty="0"/>
                  <a:t>z³</a:t>
                </a:r>
                <a:r>
                  <a:rPr lang="en-US" altLang="zh-CN" sz="1600" dirty="0"/>
                  <a:t>  term to examine its effect on the final result—no significant difference was observed within deviation</a:t>
                </a:r>
              </a:p>
              <a:p>
                <a:pPr marL="285750" indent="-285750">
                  <a:lnSpc>
                    <a:spcPct val="150000"/>
                  </a:lnSpc>
                  <a:buFont typeface="Arial" panose="020B0604020202020204" pitchFamily="34" charset="0"/>
                  <a:buChar char="•"/>
                </a:pPr>
                <a:r>
                  <a:rPr lang="en-US" altLang="zh-CN" sz="1600" b="1" dirty="0"/>
                  <a:t>Fit ranges choosing: </a:t>
                </a:r>
                <a:r>
                  <a:rPr lang="en-US" altLang="zh-CN" sz="1600" dirty="0"/>
                  <a:t>Many different fit ranges can yield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𝜒</m:t>
                        </m:r>
                      </m:e>
                      <m:sup>
                        <m:r>
                          <a:rPr lang="en-US" altLang="zh-CN" sz="1600" b="0" i="1" smtClean="0">
                            <a:latin typeface="Cambria Math" panose="02040503050406030204" pitchFamily="18" charset="0"/>
                          </a:rPr>
                          <m:t>2</m:t>
                        </m:r>
                      </m:sup>
                    </m:sSup>
                  </m:oMath>
                </a14:m>
                <a:r>
                  <a:rPr lang="en-US" altLang="zh-CN" sz="1600" dirty="0"/>
                  <a:t> close to </a:t>
                </a:r>
                <a:r>
                  <a:rPr lang="en-US" altLang="zh-CN" sz="1600" i="1" dirty="0"/>
                  <a:t>1</a:t>
                </a:r>
                <a:r>
                  <a:rPr lang="en-US" altLang="zh-CN" sz="1600" dirty="0"/>
                  <a:t>, yet with slight differences in the central values. We selected five distinct fitting ranges to evaluate the impact of changing the fit range.</a:t>
                </a:r>
                <a:endParaRPr lang="zh-CN" altLang="en-US" sz="1600" dirty="0"/>
              </a:p>
            </p:txBody>
          </p:sp>
        </mc:Choice>
        <mc:Fallback xmlns="">
          <p:sp>
            <p:nvSpPr>
              <p:cNvPr id="2" name="文本框 1">
                <a:extLst>
                  <a:ext uri="{FF2B5EF4-FFF2-40B4-BE49-F238E27FC236}">
                    <a16:creationId xmlns:a16="http://schemas.microsoft.com/office/drawing/2014/main" id="{7E078E58-B6D6-8F0C-D9F3-F67F15C9B938}"/>
                  </a:ext>
                </a:extLst>
              </p:cNvPr>
              <p:cNvSpPr txBox="1">
                <a:spLocks noRot="1" noChangeAspect="1" noMove="1" noResize="1" noEditPoints="1" noAdjustHandles="1" noChangeArrowheads="1" noChangeShapeType="1" noTextEdit="1"/>
              </p:cNvSpPr>
              <p:nvPr/>
            </p:nvSpPr>
            <p:spPr>
              <a:xfrm>
                <a:off x="484227" y="862426"/>
                <a:ext cx="11430000" cy="3008772"/>
              </a:xfrm>
              <a:prstGeom prst="rect">
                <a:avLst/>
              </a:prstGeom>
              <a:blipFill>
                <a:blip r:embed="rId3"/>
                <a:stretch>
                  <a:fillRect l="-267" r="-160" b="-161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5E0E6EA-4D10-9128-EAD4-18270129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14403" y="3932754"/>
            <a:ext cx="3569649" cy="2799743"/>
          </a:xfrm>
          <a:prstGeom prst="rect">
            <a:avLst/>
          </a:prstGeom>
        </p:spPr>
      </p:pic>
      <p:pic>
        <p:nvPicPr>
          <p:cNvPr id="10" name="图片 9">
            <a:extLst>
              <a:ext uri="{FF2B5EF4-FFF2-40B4-BE49-F238E27FC236}">
                <a16:creationId xmlns:a16="http://schemas.microsoft.com/office/drawing/2014/main" id="{15B84461-3075-5741-F4B9-89D08F1A51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45417" y="3899517"/>
            <a:ext cx="3756016" cy="2866218"/>
          </a:xfrm>
          <a:prstGeom prst="rect">
            <a:avLst/>
          </a:prstGeom>
        </p:spPr>
      </p:pic>
      <p:pic>
        <p:nvPicPr>
          <p:cNvPr id="13" name="图片 12">
            <a:extLst>
              <a:ext uri="{FF2B5EF4-FFF2-40B4-BE49-F238E27FC236}">
                <a16:creationId xmlns:a16="http://schemas.microsoft.com/office/drawing/2014/main" id="{34248088-E8B2-E99A-6564-ECDE49BE2E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5411" y="3946720"/>
            <a:ext cx="3677628" cy="2799743"/>
          </a:xfrm>
          <a:prstGeom prst="rect">
            <a:avLst/>
          </a:prstGeom>
        </p:spPr>
      </p:pic>
      <p:sp>
        <p:nvSpPr>
          <p:cNvPr id="4" name="文本框 3">
            <a:extLst>
              <a:ext uri="{FF2B5EF4-FFF2-40B4-BE49-F238E27FC236}">
                <a16:creationId xmlns:a16="http://schemas.microsoft.com/office/drawing/2014/main" id="{DFAFC52D-D244-DECD-39B7-99F51642B56A}"/>
              </a:ext>
            </a:extLst>
          </p:cNvPr>
          <p:cNvSpPr txBox="1"/>
          <p:nvPr/>
        </p:nvSpPr>
        <p:spPr>
          <a:xfrm>
            <a:off x="11693237" y="6380018"/>
            <a:ext cx="498763" cy="369332"/>
          </a:xfrm>
          <a:prstGeom prst="rect">
            <a:avLst/>
          </a:prstGeom>
          <a:noFill/>
        </p:spPr>
        <p:txBody>
          <a:bodyPr wrap="square" rtlCol="0">
            <a:spAutoFit/>
          </a:bodyPr>
          <a:lstStyle/>
          <a:p>
            <a:r>
              <a:rPr lang="en-US" altLang="zh-CN" dirty="0"/>
              <a:t>12</a:t>
            </a:r>
            <a:endParaRPr lang="zh-CN" altLang="en-US" dirty="0"/>
          </a:p>
        </p:txBody>
      </p:sp>
    </p:spTree>
    <p:extLst>
      <p:ext uri="{BB962C8B-B14F-4D97-AF65-F5344CB8AC3E}">
        <p14:creationId xmlns:p14="http://schemas.microsoft.com/office/powerpoint/2010/main" val="402025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1EBB-6A3B-2D2F-5BC2-F542B317A68A}"/>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153CC19F-8E47-0FD4-7777-9F95DDF63C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DDDFED1-CBE3-BDD2-0438-3E7ADD3F58F8}"/>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4" name="文本框 3">
            <a:extLst>
              <a:ext uri="{FF2B5EF4-FFF2-40B4-BE49-F238E27FC236}">
                <a16:creationId xmlns:a16="http://schemas.microsoft.com/office/drawing/2014/main" id="{2B1E18BA-9CCA-97AF-691E-B421E72BB32E}"/>
              </a:ext>
            </a:extLst>
          </p:cNvPr>
          <p:cNvSpPr txBox="1"/>
          <p:nvPr/>
        </p:nvSpPr>
        <p:spPr>
          <a:xfrm>
            <a:off x="558800" y="985520"/>
            <a:ext cx="11247120" cy="792781"/>
          </a:xfrm>
          <a:prstGeom prst="rect">
            <a:avLst/>
          </a:prstGeom>
          <a:noFill/>
        </p:spPr>
        <p:txBody>
          <a:bodyPr wrap="square" rtlCol="0">
            <a:spAutoFit/>
          </a:bodyPr>
          <a:lstStyle/>
          <a:p>
            <a:pPr>
              <a:lnSpc>
                <a:spcPct val="150000"/>
              </a:lnSpc>
            </a:pPr>
            <a:r>
              <a:rPr lang="en-US" altLang="zh-CN" sz="1600" dirty="0"/>
              <a:t>The final physical result was obtained after performing calculations on a total of five ensembles with different pion masses and lattice spacings, followed by corresponding extrapolations.</a:t>
            </a:r>
            <a:endParaRPr lang="zh-CN" altLang="en-US" sz="1600" dirty="0"/>
          </a:p>
        </p:txBody>
      </p:sp>
      <p:pic>
        <p:nvPicPr>
          <p:cNvPr id="11" name="图片 10">
            <a:extLst>
              <a:ext uri="{FF2B5EF4-FFF2-40B4-BE49-F238E27FC236}">
                <a16:creationId xmlns:a16="http://schemas.microsoft.com/office/drawing/2014/main" id="{B8ACCDE6-A689-C463-E298-AC32E44ACF33}"/>
              </a:ext>
            </a:extLst>
          </p:cNvPr>
          <p:cNvPicPr>
            <a:picLocks noChangeAspect="1"/>
          </p:cNvPicPr>
          <p:nvPr/>
        </p:nvPicPr>
        <p:blipFill>
          <a:blip r:embed="rId3"/>
          <a:srcRect l="1939"/>
          <a:stretch>
            <a:fillRect/>
          </a:stretch>
        </p:blipFill>
        <p:spPr>
          <a:xfrm>
            <a:off x="625151" y="3485692"/>
            <a:ext cx="3355416" cy="2466268"/>
          </a:xfrm>
          <a:prstGeom prst="rect">
            <a:avLst/>
          </a:prstGeom>
        </p:spPr>
      </p:pic>
      <p:pic>
        <p:nvPicPr>
          <p:cNvPr id="14" name="图片 13">
            <a:extLst>
              <a:ext uri="{FF2B5EF4-FFF2-40B4-BE49-F238E27FC236}">
                <a16:creationId xmlns:a16="http://schemas.microsoft.com/office/drawing/2014/main" id="{61D3C9A6-C351-02A7-13CD-E265631D581B}"/>
              </a:ext>
            </a:extLst>
          </p:cNvPr>
          <p:cNvPicPr>
            <a:picLocks noChangeAspect="1"/>
          </p:cNvPicPr>
          <p:nvPr/>
        </p:nvPicPr>
        <p:blipFill>
          <a:blip r:embed="rId4"/>
          <a:stretch>
            <a:fillRect/>
          </a:stretch>
        </p:blipFill>
        <p:spPr>
          <a:xfrm>
            <a:off x="4789668" y="3488355"/>
            <a:ext cx="3421767" cy="2466268"/>
          </a:xfrm>
          <a:prstGeom prst="rect">
            <a:avLst/>
          </a:prstGeom>
        </p:spPr>
      </p:pic>
      <p:pic>
        <p:nvPicPr>
          <p:cNvPr id="19" name="图片 18">
            <a:extLst>
              <a:ext uri="{FF2B5EF4-FFF2-40B4-BE49-F238E27FC236}">
                <a16:creationId xmlns:a16="http://schemas.microsoft.com/office/drawing/2014/main" id="{D7F894FD-AA80-5DB3-86FD-623208BDDEBA}"/>
              </a:ext>
            </a:extLst>
          </p:cNvPr>
          <p:cNvPicPr>
            <a:picLocks noChangeAspect="1"/>
          </p:cNvPicPr>
          <p:nvPr/>
        </p:nvPicPr>
        <p:blipFill>
          <a:blip r:embed="rId5"/>
          <a:stretch>
            <a:fillRect/>
          </a:stretch>
        </p:blipFill>
        <p:spPr>
          <a:xfrm>
            <a:off x="8861243" y="3485692"/>
            <a:ext cx="3134921" cy="2466268"/>
          </a:xfrm>
          <a:prstGeom prst="rect">
            <a:avLst/>
          </a:prstGeom>
        </p:spPr>
      </p:pic>
      <p:sp>
        <p:nvSpPr>
          <p:cNvPr id="22" name="文本框 21">
            <a:extLst>
              <a:ext uri="{FF2B5EF4-FFF2-40B4-BE49-F238E27FC236}">
                <a16:creationId xmlns:a16="http://schemas.microsoft.com/office/drawing/2014/main" id="{9EFAF52E-A9F4-3D9A-D66A-FAE429219536}"/>
              </a:ext>
            </a:extLst>
          </p:cNvPr>
          <p:cNvSpPr txBox="1"/>
          <p:nvPr/>
        </p:nvSpPr>
        <p:spPr>
          <a:xfrm>
            <a:off x="558800" y="2543598"/>
            <a:ext cx="11003280" cy="338554"/>
          </a:xfrm>
          <a:prstGeom prst="rect">
            <a:avLst/>
          </a:prstGeom>
          <a:noFill/>
        </p:spPr>
        <p:txBody>
          <a:bodyPr wrap="square" rtlCol="0">
            <a:spAutoFit/>
          </a:bodyPr>
          <a:lstStyle/>
          <a:p>
            <a:r>
              <a:rPr lang="en-US" altLang="zh-CN" sz="1600" dirty="0"/>
              <a:t>To compare with previous lattice results, we convert our results into the form of the coupling constant </a:t>
            </a:r>
            <a:r>
              <a:rPr lang="en-US" altLang="zh-CN" sz="1600" i="1" dirty="0"/>
              <a:t>g.</a:t>
            </a:r>
            <a:endParaRPr lang="zh-CN" altLang="en-US" sz="1600" dirty="0"/>
          </a:p>
        </p:txBody>
      </p:sp>
      <p:sp>
        <p:nvSpPr>
          <p:cNvPr id="2" name="文本框 1">
            <a:extLst>
              <a:ext uri="{FF2B5EF4-FFF2-40B4-BE49-F238E27FC236}">
                <a16:creationId xmlns:a16="http://schemas.microsoft.com/office/drawing/2014/main" id="{B966B9C2-D429-6F9B-A6A8-C57BAE3BC270}"/>
              </a:ext>
            </a:extLst>
          </p:cNvPr>
          <p:cNvSpPr txBox="1"/>
          <p:nvPr/>
        </p:nvSpPr>
        <p:spPr>
          <a:xfrm>
            <a:off x="11693237" y="6380018"/>
            <a:ext cx="498763" cy="369332"/>
          </a:xfrm>
          <a:prstGeom prst="rect">
            <a:avLst/>
          </a:prstGeom>
          <a:noFill/>
        </p:spPr>
        <p:txBody>
          <a:bodyPr wrap="square" rtlCol="0">
            <a:spAutoFit/>
          </a:bodyPr>
          <a:lstStyle/>
          <a:p>
            <a:r>
              <a:rPr lang="en-US" altLang="zh-CN" dirty="0"/>
              <a:t>13</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78997CF-8FD4-AEE9-FE70-7223967382A6}"/>
                  </a:ext>
                </a:extLst>
              </p:cNvPr>
              <p:cNvSpPr txBox="1"/>
              <p:nvPr/>
            </p:nvSpPr>
            <p:spPr>
              <a:xfrm>
                <a:off x="3811555" y="1999710"/>
                <a:ext cx="5470921" cy="325923"/>
              </a:xfrm>
              <a:prstGeom prst="rect">
                <a:avLst/>
              </a:prstGeom>
              <a:noFill/>
            </p:spPr>
            <p:txBody>
              <a:bodyPr wrap="none" lIns="0" tIns="0" rIns="0" bIns="0"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m:t>
                        </m:r>
                        <m:r>
                          <m:rPr>
                            <m:sty m:val="p"/>
                          </m:rPr>
                          <a:rPr lang="en-US" altLang="zh-CN">
                            <a:latin typeface="Cambria Math" panose="02040503050406030204" pitchFamily="18" charset="0"/>
                          </a:rPr>
                          <m:t>ff</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eff</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1" smtClean="0">
                                <a:latin typeface="Cambria Math" panose="02040503050406030204" pitchFamily="18" charset="0"/>
                              </a:rPr>
                              <m:t>2</m:t>
                            </m:r>
                          </m:sup>
                        </m:sSubSup>
                      </m:e>
                    </m:d>
                    <m:r>
                      <a:rPr lang="en-US" altLang="zh-CN" b="0" i="0"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𝐴𝑎</m:t>
                        </m:r>
                      </m:e>
                      <m:sup>
                        <m:r>
                          <a:rPr lang="en-US" altLang="zh-CN" b="0" i="0" smtClean="0">
                            <a:latin typeface="Cambria Math" panose="02040503050406030204" pitchFamily="18" charset="0"/>
                          </a:rPr>
                          <m:t>2</m:t>
                        </m:r>
                      </m:sup>
                    </m:sSup>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oMath>
                </a14:m>
                <a:r>
                  <a:rPr lang="en-US" altLang="zh-CN" dirty="0"/>
                  <a:t> </a:t>
                </a:r>
                <a:endParaRPr lang="zh-CN" altLang="en-US" dirty="0"/>
              </a:p>
            </p:txBody>
          </p:sp>
        </mc:Choice>
        <mc:Fallback xmlns="">
          <p:sp>
            <p:nvSpPr>
              <p:cNvPr id="5" name="文本框 4">
                <a:extLst>
                  <a:ext uri="{FF2B5EF4-FFF2-40B4-BE49-F238E27FC236}">
                    <a16:creationId xmlns:a16="http://schemas.microsoft.com/office/drawing/2014/main" id="{D78997CF-8FD4-AEE9-FE70-7223967382A6}"/>
                  </a:ext>
                </a:extLst>
              </p:cNvPr>
              <p:cNvSpPr txBox="1">
                <a:spLocks noRot="1" noChangeAspect="1" noMove="1" noResize="1" noEditPoints="1" noAdjustHandles="1" noChangeArrowheads="1" noChangeShapeType="1" noTextEdit="1"/>
              </p:cNvSpPr>
              <p:nvPr/>
            </p:nvSpPr>
            <p:spPr>
              <a:xfrm>
                <a:off x="3811555" y="1999710"/>
                <a:ext cx="5470921" cy="325923"/>
              </a:xfrm>
              <a:prstGeom prst="rect">
                <a:avLst/>
              </a:prstGeom>
              <a:blipFill>
                <a:blip r:embed="rId6"/>
                <a:stretch>
                  <a:fillRect l="-1620" r="-694" b="-22222"/>
                </a:stretch>
              </a:blipFill>
            </p:spPr>
            <p:txBody>
              <a:bodyPr/>
              <a:lstStyle/>
              <a:p>
                <a:r>
                  <a:rPr lang="en-CN">
                    <a:noFill/>
                  </a:rPr>
                  <a:t> </a:t>
                </a:r>
              </a:p>
            </p:txBody>
          </p:sp>
        </mc:Fallback>
      </mc:AlternateContent>
    </p:spTree>
    <p:extLst>
      <p:ext uri="{BB962C8B-B14F-4D97-AF65-F5344CB8AC3E}">
        <p14:creationId xmlns:p14="http://schemas.microsoft.com/office/powerpoint/2010/main" val="273890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AF0D3-5A66-5A09-8F1D-0715EF4023D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62AE6B29-10FB-F19E-E19C-06FD13045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9349805E-ADCD-96EF-B4DC-A1EAACE0EACF}"/>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pic>
        <p:nvPicPr>
          <p:cNvPr id="5" name="图片 4">
            <a:extLst>
              <a:ext uri="{FF2B5EF4-FFF2-40B4-BE49-F238E27FC236}">
                <a16:creationId xmlns:a16="http://schemas.microsoft.com/office/drawing/2014/main" id="{E1CF3152-3F50-38CA-4F27-36C5E34652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69324" y="2038058"/>
            <a:ext cx="4574067" cy="1490358"/>
          </a:xfrm>
          <a:prstGeom prst="rect">
            <a:avLst/>
          </a:prstGeom>
        </p:spPr>
      </p:pic>
      <p:sp>
        <p:nvSpPr>
          <p:cNvPr id="6" name="文本框 5">
            <a:extLst>
              <a:ext uri="{FF2B5EF4-FFF2-40B4-BE49-F238E27FC236}">
                <a16:creationId xmlns:a16="http://schemas.microsoft.com/office/drawing/2014/main" id="{54A9C629-7D7D-BD62-087C-CE3814A220CB}"/>
              </a:ext>
            </a:extLst>
          </p:cNvPr>
          <p:cNvSpPr txBox="1"/>
          <p:nvPr/>
        </p:nvSpPr>
        <p:spPr>
          <a:xfrm>
            <a:off x="457200" y="1219205"/>
            <a:ext cx="10922000" cy="338554"/>
          </a:xfrm>
          <a:prstGeom prst="rect">
            <a:avLst/>
          </a:prstGeom>
          <a:noFill/>
        </p:spPr>
        <p:txBody>
          <a:bodyPr wrap="square" rtlCol="0">
            <a:spAutoFit/>
          </a:bodyPr>
          <a:lstStyle/>
          <a:p>
            <a:r>
              <a:rPr lang="en-US" altLang="zh-CN" sz="1600" dirty="0"/>
              <a:t>Finally get results </a:t>
            </a:r>
            <a:endParaRPr lang="zh-CN" altLang="en-US" sz="1600"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ECEC2BD-CC09-7D1F-00D2-752B29794DC4}"/>
                  </a:ext>
                </a:extLst>
              </p:cNvPr>
              <p:cNvSpPr txBox="1"/>
              <p:nvPr/>
            </p:nvSpPr>
            <p:spPr>
              <a:xfrm>
                <a:off x="457200" y="4008715"/>
                <a:ext cx="11523306" cy="2143728"/>
              </a:xfrm>
              <a:prstGeom prst="rect">
                <a:avLst/>
              </a:prstGeom>
              <a:noFill/>
            </p:spPr>
            <p:txBody>
              <a:bodyPr wrap="square" rtlCol="0">
                <a:spAutoFit/>
              </a:bodyPr>
              <a:lstStyle/>
              <a:p>
                <a:pPr>
                  <a:lnSpc>
                    <a:spcPct val="150000"/>
                  </a:lnSpc>
                </a:pPr>
                <a:r>
                  <a:rPr lang="en-US" altLang="zh-CN" sz="1600" dirty="0">
                    <a:solidFill>
                      <a:schemeClr val="tx1"/>
                    </a:solidFill>
                  </a:rPr>
                  <a:t>Our results for the </a:t>
                </a:r>
                <a14:m>
                  <m:oMath xmlns:m="http://schemas.openxmlformats.org/officeDocument/2006/math">
                    <m:sSub>
                      <m:sSubPr>
                        <m:ctrlPr>
                          <a:rPr lang="en-US" altLang="zh-CN" sz="1600" b="0" i="1" dirty="0" smtClean="0">
                            <a:solidFill>
                              <a:schemeClr val="tx1"/>
                            </a:solidFill>
                            <a:latin typeface="Cambria Math" panose="02040503050406030204" pitchFamily="18" charset="0"/>
                            <a:cs typeface="Cambria Math" panose="02040503050406030204" pitchFamily="18" charset="0"/>
                          </a:rPr>
                        </m:ctrlPr>
                      </m:sSubPr>
                      <m:e>
                        <m:r>
                          <a:rPr lang="en-US" altLang="zh-CN" sz="1600" b="0" i="1" dirty="0" smtClean="0">
                            <a:solidFill>
                              <a:schemeClr val="tx1"/>
                            </a:solidFill>
                            <a:latin typeface="Cambria Math" panose="02040503050406030204" pitchFamily="18" charset="0"/>
                            <a:cs typeface="Cambria Math" panose="02040503050406030204" pitchFamily="18" charset="0"/>
                          </a:rPr>
                          <m:t>𝑔</m:t>
                        </m:r>
                      </m:e>
                      <m:sub>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sub>
                          <m:sup>
                            <m:r>
                              <a:rPr lang="en-US" altLang="zh-CN" sz="1600" i="1" dirty="0">
                                <a:solidFill>
                                  <a:schemeClr val="tx1"/>
                                </a:solidFill>
                                <a:latin typeface="Cambria Math" panose="02040503050406030204" pitchFamily="18" charset="0"/>
                                <a:cs typeface="Cambria Math" panose="02040503050406030204" pitchFamily="18" charset="0"/>
                              </a:rPr>
                              <m:t>∗+</m:t>
                            </m:r>
                          </m:sup>
                        </m:sSubSup>
                        <m:r>
                          <a:rPr lang="en-US" altLang="zh-CN" sz="1600" i="1" dirty="0">
                            <a:solidFill>
                              <a:schemeClr val="tx1"/>
                            </a:solidFill>
                            <a:latin typeface="Cambria Math" panose="02040503050406030204" pitchFamily="18" charset="0"/>
                            <a:cs typeface="Cambria Math" panose="02040503050406030204" pitchFamily="18" charset="0"/>
                          </a:rPr>
                          <m:t>→</m:t>
                        </m:r>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sub>
                              <m:sup>
                                <m:r>
                                  <a:rPr lang="en-US" altLang="zh-CN" sz="1600" i="1" dirty="0">
                                    <a:solidFill>
                                      <a:schemeClr val="tx1"/>
                                    </a:solidFill>
                                    <a:latin typeface="Cambria Math" panose="02040503050406030204" pitchFamily="18" charset="0"/>
                                    <a:cs typeface="Cambria Math" panose="02040503050406030204" pitchFamily="18" charset="0"/>
                                  </a:rPr>
                                  <m:t>+</m:t>
                                </m:r>
                              </m:sup>
                            </m:sSubSup>
                          </m:e>
                          <m:sub>
                            <m:r>
                              <a:rPr lang="en-US" altLang="zh-CN" sz="1600" i="1" dirty="0">
                                <a:solidFill>
                                  <a:schemeClr val="tx1"/>
                                </a:solidFill>
                                <a:latin typeface="Cambria Math" panose="02040503050406030204" pitchFamily="18" charset="0"/>
                                <a:cs typeface="Cambria Math" panose="02040503050406030204" pitchFamily="18" charset="0"/>
                              </a:rPr>
                              <m:t> </m:t>
                            </m:r>
                          </m:sub>
                          <m:sup>
                            <m:r>
                              <a:rPr lang="en-US" altLang="zh-CN" sz="1600" i="1" dirty="0">
                                <a:solidFill>
                                  <a:schemeClr val="tx1"/>
                                </a:solidFill>
                                <a:latin typeface="Cambria Math" panose="02040503050406030204" pitchFamily="18" charset="0"/>
                                <a:cs typeface="Cambria Math" panose="02040503050406030204" pitchFamily="18" charset="0"/>
                              </a:rPr>
                              <m:t> </m:t>
                            </m:r>
                          </m:sup>
                        </m:sSubSup>
                        <m:r>
                          <a:rPr lang="en-US" altLang="zh-CN" sz="1600" i="1" dirty="0">
                            <a:solidFill>
                              <a:schemeClr val="tx1"/>
                            </a:solidFill>
                            <a:latin typeface="Cambria Math" panose="02040503050406030204" pitchFamily="18" charset="0"/>
                            <a:cs typeface="Cambria Math" panose="02040503050406030204" pitchFamily="18" charset="0"/>
                          </a:rPr>
                          <m:t>𝛾</m:t>
                        </m:r>
                      </m:sub>
                    </m:sSub>
                    <m:r>
                      <a:rPr lang="zh-CN" altLang="en-US" sz="1600" i="1" dirty="0" smtClean="0">
                        <a:solidFill>
                          <a:schemeClr val="tx1"/>
                        </a:solidFill>
                        <a:latin typeface="Cambria Math" panose="02040503050406030204" pitchFamily="18" charset="0"/>
                        <a:cs typeface="Cambria Math" panose="02040503050406030204" pitchFamily="18" charset="0"/>
                      </a:rPr>
                      <m:t> </m:t>
                    </m:r>
                  </m:oMath>
                </a14:m>
                <a:r>
                  <a:rPr lang="en-US" altLang="zh-CN" sz="1600" dirty="0">
                    <a:solidFill>
                      <a:schemeClr val="tx1"/>
                    </a:solidFill>
                  </a:rPr>
                  <a:t> is improved </a:t>
                </a:r>
                <a:r>
                  <a:rPr lang="en-US" altLang="zh-CN" sz="1600" b="1" dirty="0">
                    <a:solidFill>
                      <a:schemeClr val="tx1"/>
                    </a:solidFill>
                  </a:rPr>
                  <a:t>tenfold </a:t>
                </a:r>
                <a:r>
                  <a:rPr lang="en-US" altLang="zh-CN" sz="1600" dirty="0">
                    <a:solidFill>
                      <a:schemeClr val="tx1"/>
                    </a:solidFill>
                  </a:rPr>
                  <a:t>compared to previous studies, while the precision for  </a:t>
                </a:r>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𝑔</m:t>
                        </m:r>
                      </m:e>
                      <m:sub>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sub>
                          <m:sup>
                            <m:r>
                              <a:rPr lang="en-US" altLang="zh-CN" sz="1600" i="1" dirty="0">
                                <a:solidFill>
                                  <a:schemeClr val="tx1"/>
                                </a:solidFill>
                                <a:latin typeface="Cambria Math" panose="02040503050406030204" pitchFamily="18" charset="0"/>
                                <a:cs typeface="Cambria Math" panose="02040503050406030204" pitchFamily="18" charset="0"/>
                              </a:rPr>
                              <m:t>∗</m:t>
                            </m:r>
                            <m:r>
                              <a:rPr lang="en-US" altLang="zh-CN" sz="1600" i="1" dirty="0">
                                <a:solidFill>
                                  <a:schemeClr val="tx1"/>
                                </a:solidFill>
                                <a:latin typeface="Cambria Math" panose="02040503050406030204" pitchFamily="18" charset="0"/>
                                <a:cs typeface="Cambria Math" panose="02040503050406030204" pitchFamily="18" charset="0"/>
                              </a:rPr>
                              <m:t>0</m:t>
                            </m:r>
                          </m:sup>
                        </m:sSubSup>
                        <m:r>
                          <a:rPr lang="en-US" altLang="zh-CN" sz="1600" i="1" dirty="0">
                            <a:solidFill>
                              <a:schemeClr val="tx1"/>
                            </a:solidFill>
                            <a:latin typeface="Cambria Math" panose="02040503050406030204" pitchFamily="18" charset="0"/>
                            <a:cs typeface="Cambria Math" panose="02040503050406030204" pitchFamily="18" charset="0"/>
                          </a:rPr>
                          <m:t>→</m:t>
                        </m:r>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sub>
                          <m:sup>
                            <m:r>
                              <a:rPr lang="en-US" altLang="zh-CN" sz="1600" i="1" dirty="0">
                                <a:solidFill>
                                  <a:schemeClr val="tx1"/>
                                </a:solidFill>
                                <a:latin typeface="Cambria Math" panose="02040503050406030204" pitchFamily="18" charset="0"/>
                                <a:cs typeface="Cambria Math" panose="02040503050406030204" pitchFamily="18" charset="0"/>
                              </a:rPr>
                              <m:t>0</m:t>
                            </m:r>
                          </m:sup>
                        </m:sSubSup>
                        <m:r>
                          <a:rPr lang="en-US" altLang="zh-CN" sz="1600" i="1" dirty="0">
                            <a:solidFill>
                              <a:schemeClr val="tx1"/>
                            </a:solidFill>
                            <a:latin typeface="Cambria Math" panose="02040503050406030204" pitchFamily="18" charset="0"/>
                            <a:cs typeface="Cambria Math" panose="02040503050406030204" pitchFamily="18" charset="0"/>
                          </a:rPr>
                          <m:t>𝛾</m:t>
                        </m:r>
                      </m:sub>
                    </m:sSub>
                  </m:oMath>
                </a14:m>
                <a:r>
                  <a:rPr lang="en-US" altLang="zh-CN" sz="1600" dirty="0">
                    <a:solidFill>
                      <a:schemeClr val="tx1"/>
                    </a:solidFill>
                  </a:rPr>
                  <a:t> was improved </a:t>
                </a:r>
                <a:r>
                  <a:rPr lang="en-US" altLang="zh-CN" sz="1600" b="1" dirty="0">
                    <a:solidFill>
                      <a:schemeClr val="tx1"/>
                    </a:solidFill>
                  </a:rPr>
                  <a:t>five times</a:t>
                </a:r>
                <a:r>
                  <a:rPr lang="en-US" altLang="zh-CN" sz="1600" dirty="0">
                    <a:solidFill>
                      <a:schemeClr val="tx1"/>
                    </a:solidFill>
                  </a:rPr>
                  <a:t>. For the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𝑔</m:t>
                        </m:r>
                      </m:e>
                      <m:sub>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r>
                              <a:rPr lang="en-US" altLang="zh-CN" sz="1600" i="1" dirty="0">
                                <a:solidFill>
                                  <a:schemeClr val="tx1"/>
                                </a:solidFill>
                                <a:latin typeface="Cambria Math" panose="02040503050406030204" pitchFamily="18" charset="0"/>
                                <a:cs typeface="Cambria Math" panose="02040503050406030204" pitchFamily="18" charset="0"/>
                              </a:rPr>
                              <m:t>𝑠</m:t>
                            </m:r>
                          </m:sub>
                          <m:sup>
                            <m:r>
                              <a:rPr lang="en-US" altLang="zh-CN" sz="1600" i="1" dirty="0">
                                <a:solidFill>
                                  <a:schemeClr val="tx1"/>
                                </a:solidFill>
                                <a:latin typeface="Cambria Math" panose="02040503050406030204" pitchFamily="18" charset="0"/>
                                <a:cs typeface="Cambria Math" panose="02040503050406030204" pitchFamily="18" charset="0"/>
                              </a:rPr>
                              <m:t>∗</m:t>
                            </m:r>
                          </m:sup>
                        </m:sSubSup>
                        <m:r>
                          <a:rPr lang="en-US" altLang="zh-CN" sz="1600" i="1" dirty="0">
                            <a:solidFill>
                              <a:schemeClr val="tx1"/>
                            </a:solidFill>
                            <a:latin typeface="Cambria Math" panose="02040503050406030204" pitchFamily="18" charset="0"/>
                            <a:cs typeface="Cambria Math" panose="02040503050406030204" pitchFamily="18" charset="0"/>
                          </a:rPr>
                          <m:t>→</m:t>
                        </m:r>
                        <m:sSubSup>
                          <m:sSubSupPr>
                            <m:ctrlPr>
                              <a:rPr lang="zh-CN" altLang="en-US" sz="1600" i="1" dirty="0">
                                <a:solidFill>
                                  <a:schemeClr val="tx1"/>
                                </a:solidFill>
                                <a:latin typeface="Cambria Math" panose="02040503050406030204" pitchFamily="18" charset="0"/>
                                <a:cs typeface="Cambria Math" panose="02040503050406030204" pitchFamily="18" charset="0"/>
                              </a:rPr>
                            </m:ctrlPr>
                          </m:sSubSupPr>
                          <m:e>
                            <m:r>
                              <a:rPr lang="en-US" altLang="zh-CN" sz="1600" i="1" dirty="0">
                                <a:solidFill>
                                  <a:schemeClr val="tx1"/>
                                </a:solidFill>
                                <a:latin typeface="Cambria Math" panose="02040503050406030204" pitchFamily="18" charset="0"/>
                                <a:cs typeface="Cambria Math" panose="02040503050406030204" pitchFamily="18" charset="0"/>
                              </a:rPr>
                              <m:t>𝐷</m:t>
                            </m:r>
                          </m:e>
                          <m:sub>
                            <m:r>
                              <a:rPr lang="en-US" altLang="zh-CN" sz="1600" i="1" dirty="0">
                                <a:solidFill>
                                  <a:schemeClr val="tx1"/>
                                </a:solidFill>
                                <a:latin typeface="Cambria Math" panose="02040503050406030204" pitchFamily="18" charset="0"/>
                                <a:cs typeface="Cambria Math" panose="02040503050406030204" pitchFamily="18" charset="0"/>
                              </a:rPr>
                              <m:t> </m:t>
                            </m:r>
                            <m:r>
                              <a:rPr lang="en-US" altLang="zh-CN" sz="1600" i="1" dirty="0">
                                <a:solidFill>
                                  <a:schemeClr val="tx1"/>
                                </a:solidFill>
                                <a:latin typeface="Cambria Math" panose="02040503050406030204" pitchFamily="18" charset="0"/>
                                <a:cs typeface="Cambria Math" panose="02040503050406030204" pitchFamily="18" charset="0"/>
                              </a:rPr>
                              <m:t>𝑠</m:t>
                            </m:r>
                          </m:sub>
                          <m:sup>
                            <m:r>
                              <a:rPr lang="en-US" altLang="zh-CN" sz="1600" i="1" dirty="0">
                                <a:solidFill>
                                  <a:schemeClr val="tx1"/>
                                </a:solidFill>
                                <a:latin typeface="Cambria Math" panose="02040503050406030204" pitchFamily="18" charset="0"/>
                                <a:cs typeface="Cambria Math" panose="02040503050406030204" pitchFamily="18" charset="0"/>
                              </a:rPr>
                              <m:t> </m:t>
                            </m:r>
                          </m:sup>
                        </m:sSubSup>
                        <m:r>
                          <a:rPr lang="en-US" altLang="zh-CN" sz="1600" i="1" dirty="0">
                            <a:solidFill>
                              <a:schemeClr val="tx1"/>
                            </a:solidFill>
                            <a:latin typeface="Cambria Math" panose="02040503050406030204" pitchFamily="18" charset="0"/>
                            <a:cs typeface="Cambria Math" panose="02040503050406030204" pitchFamily="18" charset="0"/>
                          </a:rPr>
                          <m:t>𝛾</m:t>
                        </m:r>
                      </m:sub>
                    </m:sSub>
                    <m:r>
                      <a:rPr lang="en-US" altLang="zh-CN" sz="1600" i="1" dirty="0">
                        <a:solidFill>
                          <a:schemeClr val="tx1"/>
                        </a:solidFill>
                        <a:latin typeface="Cambria Math" panose="02040503050406030204" pitchFamily="18" charset="0"/>
                        <a:cs typeface="Cambria Math" panose="02040503050406030204" pitchFamily="18" charset="0"/>
                      </a:rPr>
                      <m:t> </m:t>
                    </m:r>
                  </m:oMath>
                </a14:m>
                <a:r>
                  <a:rPr lang="en-US" altLang="zh-CN" sz="1600" dirty="0">
                    <a:solidFill>
                      <a:schemeClr val="tx1"/>
                    </a:solidFill>
                  </a:rPr>
                  <a:t>, our value is consistent with the 2013 results but has higher precision. besides , We computed the ratio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en-US" altLang="zh-CN" sz="1600">
                            <a:solidFill>
                              <a:schemeClr val="tx1"/>
                            </a:solidFill>
                            <a:latin typeface="Cambria Math" panose="02040503050406030204" pitchFamily="18" charset="0"/>
                          </a:rPr>
                          <m:t>𝑔</m:t>
                        </m:r>
                      </m:e>
                      <m:sub>
                        <m:sSup>
                          <m:sSupPr>
                            <m:ctrlPr>
                              <a:rPr lang="en-US" altLang="zh-CN" sz="1600" i="1">
                                <a:solidFill>
                                  <a:schemeClr val="tx1"/>
                                </a:solidFill>
                                <a:latin typeface="Cambria Math" panose="02040503050406030204" pitchFamily="18" charset="0"/>
                              </a:rPr>
                            </m:ctrlPr>
                          </m:sSupPr>
                          <m:e>
                            <m:r>
                              <a:rPr lang="en-US" altLang="zh-CN" sz="1600">
                                <a:solidFill>
                                  <a:schemeClr val="tx1"/>
                                </a:solidFill>
                                <a:latin typeface="Cambria Math" panose="02040503050406030204" pitchFamily="18" charset="0"/>
                              </a:rPr>
                              <m:t>𝐷</m:t>
                            </m:r>
                          </m:e>
                          <m:sup>
                            <m:r>
                              <a:rPr lang="en-US" altLang="zh-CN" sz="1600">
                                <a:solidFill>
                                  <a:schemeClr val="tx1"/>
                                </a:solidFill>
                                <a:latin typeface="Cambria Math" panose="02040503050406030204" pitchFamily="18" charset="0"/>
                              </a:rPr>
                              <m:t>∗+</m:t>
                            </m:r>
                          </m:sup>
                        </m:sSup>
                        <m:sSup>
                          <m:sSupPr>
                            <m:ctrlPr>
                              <a:rPr lang="en-US" altLang="zh-CN" sz="1600" i="1">
                                <a:solidFill>
                                  <a:schemeClr val="tx1"/>
                                </a:solidFill>
                                <a:latin typeface="Cambria Math" panose="02040503050406030204" pitchFamily="18" charset="0"/>
                              </a:rPr>
                            </m:ctrlPr>
                          </m:sSupPr>
                          <m:e>
                            <m:r>
                              <a:rPr lang="en-US" altLang="zh-CN" sz="1600">
                                <a:solidFill>
                                  <a:schemeClr val="tx1"/>
                                </a:solidFill>
                                <a:latin typeface="Cambria Math" panose="02040503050406030204" pitchFamily="18" charset="0"/>
                              </a:rPr>
                              <m:t>𝐷</m:t>
                            </m:r>
                          </m:e>
                          <m:sup>
                            <m:r>
                              <a:rPr lang="en-US" altLang="zh-CN" sz="1600">
                                <a:solidFill>
                                  <a:schemeClr val="tx1"/>
                                </a:solidFill>
                                <a:latin typeface="Cambria Math" panose="02040503050406030204" pitchFamily="18" charset="0"/>
                              </a:rPr>
                              <m:t>+</m:t>
                            </m:r>
                          </m:sup>
                        </m:sSup>
                        <m:r>
                          <a:rPr lang="en-US" altLang="zh-CN" sz="1600">
                            <a:solidFill>
                              <a:schemeClr val="tx1"/>
                            </a:solidFill>
                            <a:latin typeface="Cambria Math" panose="02040503050406030204" pitchFamily="18" charset="0"/>
                          </a:rPr>
                          <m:t>𝛾</m:t>
                        </m:r>
                      </m:sub>
                    </m:sSub>
                    <m:r>
                      <a:rPr lang="en-US" altLang="zh-CN" sz="1600">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a:solidFill>
                              <a:schemeClr val="tx1"/>
                            </a:solidFill>
                            <a:latin typeface="Cambria Math" panose="02040503050406030204" pitchFamily="18" charset="0"/>
                          </a:rPr>
                          <m:t>𝑔</m:t>
                        </m:r>
                      </m:e>
                      <m:sub>
                        <m:sSubSup>
                          <m:sSubSupPr>
                            <m:ctrlPr>
                              <a:rPr lang="en-US" altLang="zh-CN" sz="1600" i="1">
                                <a:solidFill>
                                  <a:schemeClr val="tx1"/>
                                </a:solidFill>
                                <a:latin typeface="Cambria Math" panose="02040503050406030204" pitchFamily="18" charset="0"/>
                              </a:rPr>
                            </m:ctrlPr>
                          </m:sSubSupPr>
                          <m:e>
                            <m:r>
                              <a:rPr lang="en-US" altLang="zh-CN" sz="1600">
                                <a:solidFill>
                                  <a:schemeClr val="tx1"/>
                                </a:solidFill>
                                <a:latin typeface="Cambria Math" panose="02040503050406030204" pitchFamily="18" charset="0"/>
                              </a:rPr>
                              <m:t>𝐷</m:t>
                            </m:r>
                          </m:e>
                          <m:sub>
                            <m:r>
                              <a:rPr lang="en-US" altLang="zh-CN" sz="1600">
                                <a:solidFill>
                                  <a:schemeClr val="tx1"/>
                                </a:solidFill>
                                <a:latin typeface="Cambria Math" panose="02040503050406030204" pitchFamily="18" charset="0"/>
                              </a:rPr>
                              <m:t>𝑠</m:t>
                            </m:r>
                          </m:sub>
                          <m:sup>
                            <m:r>
                              <a:rPr lang="en-US" altLang="zh-CN" sz="1600">
                                <a:solidFill>
                                  <a:schemeClr val="tx1"/>
                                </a:solidFill>
                                <a:latin typeface="Cambria Math" panose="02040503050406030204" pitchFamily="18" charset="0"/>
                              </a:rPr>
                              <m:t>∗</m:t>
                            </m:r>
                          </m:sup>
                        </m:sSubSup>
                        <m:sSubSup>
                          <m:sSubSupPr>
                            <m:ctrlPr>
                              <a:rPr lang="en-US" altLang="zh-CN" sz="1600" i="1">
                                <a:solidFill>
                                  <a:schemeClr val="tx1"/>
                                </a:solidFill>
                                <a:latin typeface="Cambria Math" panose="02040503050406030204" pitchFamily="18" charset="0"/>
                              </a:rPr>
                            </m:ctrlPr>
                          </m:sSubSupPr>
                          <m:e>
                            <m:r>
                              <a:rPr lang="en-US" altLang="zh-CN" sz="1600">
                                <a:solidFill>
                                  <a:schemeClr val="tx1"/>
                                </a:solidFill>
                                <a:latin typeface="Cambria Math" panose="02040503050406030204" pitchFamily="18" charset="0"/>
                              </a:rPr>
                              <m:t>𝐷</m:t>
                            </m:r>
                          </m:e>
                          <m:sub>
                            <m:r>
                              <a:rPr lang="en-US" altLang="zh-CN" sz="1600">
                                <a:solidFill>
                                  <a:schemeClr val="tx1"/>
                                </a:solidFill>
                                <a:latin typeface="Cambria Math" panose="02040503050406030204" pitchFamily="18" charset="0"/>
                              </a:rPr>
                              <m:t>𝑠</m:t>
                            </m:r>
                          </m:sub>
                          <m:sup>
                            <m:r>
                              <a:rPr lang="en-US" altLang="zh-CN" sz="1600">
                                <a:solidFill>
                                  <a:schemeClr val="tx1"/>
                                </a:solidFill>
                                <a:latin typeface="Cambria Math" panose="02040503050406030204" pitchFamily="18" charset="0"/>
                              </a:rPr>
                              <m:t> </m:t>
                            </m:r>
                          </m:sup>
                        </m:sSubSup>
                        <m:r>
                          <a:rPr lang="en-US" altLang="zh-CN" sz="1600">
                            <a:solidFill>
                              <a:schemeClr val="tx1"/>
                            </a:solidFill>
                            <a:latin typeface="Cambria Math" panose="02040503050406030204" pitchFamily="18" charset="0"/>
                          </a:rPr>
                          <m:t>𝛾</m:t>
                        </m:r>
                      </m:sub>
                    </m:sSub>
                  </m:oMath>
                </a14:m>
                <a:r>
                  <a:rPr lang="en-US" altLang="zh-CN" sz="1600" dirty="0">
                    <a:solidFill>
                      <a:schemeClr val="tx1"/>
                    </a:solidFill>
                  </a:rPr>
                  <a:t>  and reduced the uncertainty by using the statistical correlation between them.</a:t>
                </a:r>
                <a:endParaRPr lang="en-US" altLang="zh-CN" sz="1600" dirty="0"/>
              </a:p>
              <a:p>
                <a:pPr>
                  <a:lnSpc>
                    <a:spcPct val="150000"/>
                  </a:lnSpc>
                </a:pPr>
                <a:r>
                  <a:rPr lang="en-US" altLang="zh-CN" sz="1600" dirty="0"/>
                  <a:t> Decay widths derived from our results are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𝜸</m:t>
                        </m:r>
                      </m:sub>
                    </m:sSub>
                  </m:oMath>
                </a14:m>
                <a:r>
                  <a:rPr lang="en-US" altLang="zh-CN" sz="1600" b="1" dirty="0"/>
                  <a:t>=0.117(35)</a:t>
                </a:r>
                <a:r>
                  <a:rPr lang="zh-CN" altLang="en-US" sz="1600" b="1" dirty="0"/>
                  <a:t> </a:t>
                </a:r>
                <a:r>
                  <a:rPr lang="en-US" altLang="zh-CN" sz="1600" b="1" dirty="0"/>
                  <a:t>keV,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r>
                              <a:rPr lang="en-US" altLang="zh-CN" sz="1600" b="1" i="1">
                                <a:latin typeface="Cambria Math" panose="02040503050406030204" pitchFamily="18" charset="0"/>
                              </a:rPr>
                              <m:t>𝟎</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𝟎</m:t>
                            </m:r>
                          </m:sup>
                        </m:sSup>
                        <m:r>
                          <a:rPr lang="en-US" altLang="zh-CN" sz="1600" b="1" i="1">
                            <a:latin typeface="Cambria Math" panose="02040503050406030204" pitchFamily="18" charset="0"/>
                          </a:rPr>
                          <m:t>𝜸</m:t>
                        </m:r>
                      </m:sub>
                    </m:sSub>
                  </m:oMath>
                </a14:m>
                <a:r>
                  <a:rPr lang="en-US" altLang="zh-CN" sz="1600" b="1" dirty="0"/>
                  <a:t>=13.6(1.6)</a:t>
                </a:r>
                <a:r>
                  <a:rPr lang="zh-CN" altLang="en-US" sz="1600" b="1" dirty="0"/>
                  <a:t> </a:t>
                </a:r>
                <a:r>
                  <a:rPr lang="en-US" altLang="zh-CN" sz="1600" b="1" dirty="0"/>
                  <a:t>keV </a:t>
                </a:r>
                <a:r>
                  <a:rPr lang="en-US" altLang="zh-CN" sz="1600" dirty="0"/>
                  <a:t>and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𝜸</m:t>
                        </m:r>
                      </m:sub>
                    </m:sSub>
                  </m:oMath>
                </a14:m>
                <a:r>
                  <a:rPr lang="en-US" altLang="zh-CN" sz="1600" b="1" dirty="0"/>
                  <a:t>=0.083(17)</a:t>
                </a:r>
                <a:r>
                  <a:rPr lang="zh-CN" altLang="en-US" sz="1600" b="1" dirty="0"/>
                  <a:t> </a:t>
                </a:r>
                <a:r>
                  <a:rPr lang="en-US" altLang="zh-CN" sz="1600" b="1" dirty="0"/>
                  <a:t>keV. </a:t>
                </a:r>
                <a:r>
                  <a:rPr lang="en-US" altLang="zh-CN" sz="1600" dirty="0"/>
                  <a:t>And branching ratio </a:t>
                </a:r>
                <a:r>
                  <a:rPr lang="zh-CN" altLang="en-US" sz="1600" i="1" dirty="0">
                    <a:sym typeface="+mn-ea"/>
                  </a:rPr>
                  <a:t>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oMath>
                </a14:m>
                <a:r>
                  <a:rPr lang="en-US" altLang="zh-CN" sz="1600" dirty="0">
                    <a:sym typeface="+mn-ea"/>
                  </a:rPr>
                  <a:t>)</a:t>
                </a:r>
                <a:r>
                  <a:rPr lang="zh-CN" altLang="en-US" sz="1600" i="1" dirty="0">
                    <a:sym typeface="+mn-ea"/>
                  </a:rPr>
                  <a:t> = </a:t>
                </a:r>
                <a:r>
                  <a:rPr lang="zh-CN" altLang="en-US" sz="1600" dirty="0">
                    <a:sym typeface="+mn-ea"/>
                  </a:rPr>
                  <a:t> </a:t>
                </a:r>
                <a:r>
                  <a:rPr lang="en-US" altLang="zh-CN" sz="1600" dirty="0">
                    <a:sym typeface="+mn-ea"/>
                  </a:rPr>
                  <a:t>0.141(43) </a:t>
                </a:r>
                <a:r>
                  <a:rPr lang="en-US" altLang="zh-CN" sz="1600" i="1" dirty="0">
                    <a:sym typeface="+mn-ea"/>
                  </a:rPr>
                  <a:t>% ,</a:t>
                </a:r>
                <a:r>
                  <a:rPr lang="zh-CN" altLang="en-US" sz="1600" i="1" dirty="0">
                    <a:sym typeface="+mn-ea"/>
                  </a:rPr>
                  <a:t> </a:t>
                </a:r>
                <a:r>
                  <a:rPr lang="en-US" altLang="zh-CN" sz="1600" dirty="0">
                    <a:sym typeface="+mn-ea"/>
                  </a:rPr>
                  <a:t>which is significantly lower than experimental value 1.6(4) </a:t>
                </a:r>
                <a:r>
                  <a:rPr lang="en-US" altLang="zh-CN" sz="1600" i="1" dirty="0">
                    <a:sym typeface="+mn-ea"/>
                  </a:rPr>
                  <a:t>% .</a:t>
                </a:r>
                <a:endParaRPr lang="zh-CN" altLang="en-US" sz="1600" dirty="0"/>
              </a:p>
            </p:txBody>
          </p:sp>
        </mc:Choice>
        <mc:Fallback xmlns="">
          <p:sp>
            <p:nvSpPr>
              <p:cNvPr id="12" name="文本框 11">
                <a:extLst>
                  <a:ext uri="{FF2B5EF4-FFF2-40B4-BE49-F238E27FC236}">
                    <a16:creationId xmlns:a16="http://schemas.microsoft.com/office/drawing/2014/main" id="{DECEC2BD-CC09-7D1F-00D2-752B29794DC4}"/>
                  </a:ext>
                </a:extLst>
              </p:cNvPr>
              <p:cNvSpPr txBox="1">
                <a:spLocks noRot="1" noChangeAspect="1" noMove="1" noResize="1" noEditPoints="1" noAdjustHandles="1" noChangeArrowheads="1" noChangeShapeType="1" noTextEdit="1"/>
              </p:cNvSpPr>
              <p:nvPr/>
            </p:nvSpPr>
            <p:spPr>
              <a:xfrm>
                <a:off x="457200" y="4008715"/>
                <a:ext cx="11523306" cy="2143728"/>
              </a:xfrm>
              <a:prstGeom prst="rect">
                <a:avLst/>
              </a:prstGeom>
              <a:blipFill>
                <a:blip r:embed="rId4"/>
                <a:stretch>
                  <a:fillRect l="-265" b="-256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287541BE-7CDB-E600-5E37-41D2CF373E69}"/>
              </a:ext>
            </a:extLst>
          </p:cNvPr>
          <p:cNvSpPr txBox="1"/>
          <p:nvPr/>
        </p:nvSpPr>
        <p:spPr>
          <a:xfrm>
            <a:off x="11693237" y="6380018"/>
            <a:ext cx="498763" cy="369332"/>
          </a:xfrm>
          <a:prstGeom prst="rect">
            <a:avLst/>
          </a:prstGeom>
          <a:noFill/>
        </p:spPr>
        <p:txBody>
          <a:bodyPr wrap="square" rtlCol="0">
            <a:spAutoFit/>
          </a:bodyPr>
          <a:lstStyle/>
          <a:p>
            <a:r>
              <a:rPr lang="en-US" altLang="zh-CN" dirty="0"/>
              <a:t>14</a:t>
            </a:r>
            <a:endParaRPr lang="zh-CN" altLang="en-US" dirty="0"/>
          </a:p>
        </p:txBody>
      </p:sp>
    </p:spTree>
    <p:extLst>
      <p:ext uri="{BB962C8B-B14F-4D97-AF65-F5344CB8AC3E}">
        <p14:creationId xmlns:p14="http://schemas.microsoft.com/office/powerpoint/2010/main" val="117060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7C43-23CA-D26C-0CCF-87070A6BCA8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4B44586-E8F4-7A8F-4642-037C42F9E097}"/>
                  </a:ext>
                </a:extLst>
              </p:cNvPr>
              <p:cNvSpPr txBox="1"/>
              <p:nvPr/>
            </p:nvSpPr>
            <p:spPr>
              <a:xfrm>
                <a:off x="2217968" y="524521"/>
                <a:ext cx="10916816" cy="6517040"/>
              </a:xfrm>
              <a:prstGeom prst="rect">
                <a:avLst/>
              </a:prstGeom>
              <a:noFill/>
            </p:spPr>
            <p:txBody>
              <a:bodyPr wrap="square" rtlCol="0">
                <a:spAutoFit/>
              </a:bodyPr>
              <a:lstStyle/>
              <a:p>
                <a:pPr marL="400050" indent="-400050">
                  <a:lnSpc>
                    <a:spcPct val="600000"/>
                  </a:lnSpc>
                  <a:buFont typeface="+mj-lt"/>
                  <a:buAutoNum type="romanUcPeriod"/>
                </a:pPr>
                <a:r>
                  <a:rPr lang="en-US" altLang="zh-CN" sz="2400" dirty="0">
                    <a:solidFill>
                      <a:schemeClr val="tx1"/>
                    </a:solidFill>
                  </a:rPr>
                  <a:t> Radiative decay of </a:t>
                </a:r>
                <a14:m>
                  <m:oMath xmlns:m="http://schemas.openxmlformats.org/officeDocument/2006/math">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 </m:t>
                        </m:r>
                      </m:sup>
                    </m:sSubSup>
                    <m:r>
                      <a:rPr lang="en-US" altLang="zh-CN" sz="2400" i="1" dirty="0">
                        <a:solidFill>
                          <a:schemeClr val="tx1"/>
                        </a:solidFill>
                        <a:latin typeface="Cambria Math" panose="02040503050406030204" pitchFamily="18" charset="0"/>
                        <a:cs typeface="Cambria Math" panose="02040503050406030204" pitchFamily="18" charset="0"/>
                      </a:rPr>
                      <m:t>𝛾</m:t>
                    </m:r>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∗0</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0</m:t>
                        </m:r>
                      </m:sup>
                    </m:sSubSup>
                    <m:r>
                      <a:rPr lang="en-US" altLang="zh-CN" sz="2400" i="1" dirty="0">
                        <a:solidFill>
                          <a:schemeClr val="tx1"/>
                        </a:solidFill>
                        <a:latin typeface="Cambria Math" panose="02040503050406030204" pitchFamily="18" charset="0"/>
                        <a:cs typeface="Cambria Math" panose="02040503050406030204" pitchFamily="18" charset="0"/>
                      </a:rPr>
                      <m:t>𝛾</m:t>
                    </m:r>
                  </m:oMath>
                </a14:m>
                <a:r>
                  <a:rPr lang="en-US" altLang="zh-CN" sz="2400" dirty="0">
                    <a:solidFill>
                      <a:schemeClr val="tx1"/>
                    </a:solidFill>
                  </a:rPr>
                  <a:t> and </a:t>
                </a:r>
                <a14:m>
                  <m:oMath xmlns:m="http://schemas.openxmlformats.org/officeDocument/2006/math">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r>
                          <a:rPr lang="en-US" altLang="zh-CN" sz="2400" i="1" dirty="0">
                            <a:solidFill>
                              <a:schemeClr val="tx1"/>
                            </a:solidFill>
                            <a:latin typeface="Cambria Math" panose="02040503050406030204" pitchFamily="18" charset="0"/>
                            <a:cs typeface="Cambria Math" panose="02040503050406030204" pitchFamily="18" charset="0"/>
                          </a:rPr>
                          <m:t>𝑠</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r>
                          <a:rPr lang="en-US" altLang="zh-CN" sz="2400" i="1" dirty="0">
                            <a:solidFill>
                              <a:schemeClr val="tx1"/>
                            </a:solidFill>
                            <a:latin typeface="Cambria Math" panose="02040503050406030204" pitchFamily="18" charset="0"/>
                            <a:cs typeface="Cambria Math" panose="02040503050406030204" pitchFamily="18" charset="0"/>
                          </a:rPr>
                          <m:t>𝑠</m:t>
                        </m:r>
                      </m:sub>
                      <m:sup>
                        <m:r>
                          <a:rPr lang="en-US" altLang="zh-CN" sz="2400" i="1" dirty="0">
                            <a:solidFill>
                              <a:schemeClr val="tx1"/>
                            </a:solidFill>
                            <a:latin typeface="Cambria Math" panose="02040503050406030204" pitchFamily="18" charset="0"/>
                            <a:cs typeface="Cambria Math" panose="02040503050406030204" pitchFamily="18" charset="0"/>
                          </a:rPr>
                          <m:t> </m:t>
                        </m:r>
                      </m:sup>
                    </m:sSubSup>
                    <m:r>
                      <a:rPr lang="en-US" altLang="zh-CN" sz="2400" i="1" dirty="0">
                        <a:solidFill>
                          <a:schemeClr val="tx1"/>
                        </a:solidFill>
                        <a:latin typeface="Cambria Math" panose="02040503050406030204" pitchFamily="18" charset="0"/>
                        <a:cs typeface="Cambria Math" panose="02040503050406030204" pitchFamily="18" charset="0"/>
                      </a:rPr>
                      <m:t>𝛾</m:t>
                    </m:r>
                  </m:oMath>
                </a14:m>
                <a:r>
                  <a:rPr lang="en-US" altLang="zh-CN" sz="2400" dirty="0">
                    <a:solidFill>
                      <a:schemeClr val="tx1"/>
                    </a:solidFill>
                  </a:rPr>
                  <a:t> </a:t>
                </a:r>
              </a:p>
              <a:p>
                <a:pPr marL="400050" indent="-400050">
                  <a:lnSpc>
                    <a:spcPct val="600000"/>
                  </a:lnSpc>
                  <a:buFont typeface="+mj-lt"/>
                  <a:buAutoNum type="romanUcPeriod"/>
                </a:pPr>
                <a:r>
                  <a:rPr lang="en-US" altLang="zh-CN" sz="2400" dirty="0">
                    <a:solidFill>
                      <a:srgbClr val="FF0000"/>
                    </a:solidFill>
                  </a:rPr>
                  <a:t> Electromagnetic radius of</a:t>
                </a:r>
                <a14:m>
                  <m:oMath xmlns:m="http://schemas.openxmlformats.org/officeDocument/2006/math">
                    <m:sSubSup>
                      <m:sSubSupPr>
                        <m:ctrlPr>
                          <a:rPr lang="zh-CN" altLang="en-US" sz="2400" i="1" dirty="0">
                            <a:solidFill>
                              <a:srgbClr val="FF0000"/>
                            </a:solidFill>
                            <a:latin typeface="Cambria Math" panose="02040503050406030204" pitchFamily="18" charset="0"/>
                          </a:rPr>
                        </m:ctrlPr>
                      </m:sSubSupPr>
                      <m:e>
                        <m:r>
                          <a:rPr lang="en-US" altLang="zh-CN" sz="2400" b="0" i="0" dirty="0" smtClean="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𝑠</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oMath>
                </a14:m>
                <a:r>
                  <a:rPr lang="en-US" altLang="zh-CN" sz="2400" dirty="0">
                    <a:solidFill>
                      <a:srgbClr val="FF0000"/>
                    </a:solidFill>
                  </a:rPr>
                  <a:t>and </a:t>
                </a:r>
                <a14:m>
                  <m:oMath xmlns:m="http://schemas.openxmlformats.org/officeDocument/2006/math">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𝑠</m:t>
                        </m:r>
                      </m:sub>
                      <m:sup>
                        <m:r>
                          <a:rPr lang="en-US" altLang="zh-CN" sz="2400" dirty="0">
                            <a:solidFill>
                              <a:srgbClr val="FF0000"/>
                            </a:solidFill>
                            <a:latin typeface="Cambria Math" panose="02040503050406030204" pitchFamily="18" charset="0"/>
                          </a:rPr>
                          <m:t> </m:t>
                        </m:r>
                      </m:sup>
                    </m:sSubSup>
                    <m:r>
                      <a:rPr lang="en-US" altLang="zh-CN" sz="2400" dirty="0">
                        <a:solidFill>
                          <a:srgbClr val="FF0000"/>
                        </a:solidFill>
                        <a:latin typeface="Cambria Math" panose="02040503050406030204" pitchFamily="18" charset="0"/>
                      </a:rPr>
                      <m:t> </m:t>
                    </m:r>
                  </m:oMath>
                </a14:m>
                <a:r>
                  <a:rPr lang="en-US" altLang="zh-CN" sz="2400" dirty="0">
                    <a:solidFill>
                      <a:srgbClr val="FF0000"/>
                    </a:solidFill>
                  </a:rPr>
                  <a:t>mesons</a:t>
                </a:r>
              </a:p>
              <a:p>
                <a:pPr>
                  <a:lnSpc>
                    <a:spcPct val="600000"/>
                  </a:lnSpc>
                </a:pPr>
                <a:endParaRPr lang="en-US" altLang="zh-CN" sz="2400" dirty="0"/>
              </a:p>
            </p:txBody>
          </p:sp>
        </mc:Choice>
        <mc:Fallback xmlns="">
          <p:sp>
            <p:nvSpPr>
              <p:cNvPr id="6" name="文本框 5">
                <a:extLst>
                  <a:ext uri="{FF2B5EF4-FFF2-40B4-BE49-F238E27FC236}">
                    <a16:creationId xmlns:a16="http://schemas.microsoft.com/office/drawing/2014/main" id="{24B44586-E8F4-7A8F-4642-037C42F9E097}"/>
                  </a:ext>
                </a:extLst>
              </p:cNvPr>
              <p:cNvSpPr txBox="1">
                <a:spLocks noRot="1" noChangeAspect="1" noMove="1" noResize="1" noEditPoints="1" noAdjustHandles="1" noChangeArrowheads="1" noChangeShapeType="1" noTextEdit="1"/>
              </p:cNvSpPr>
              <p:nvPr/>
            </p:nvSpPr>
            <p:spPr>
              <a:xfrm>
                <a:off x="2217968" y="524521"/>
                <a:ext cx="10916816" cy="6517040"/>
              </a:xfrm>
              <a:prstGeom prst="rect">
                <a:avLst/>
              </a:prstGeom>
              <a:blipFill>
                <a:blip r:embed="rId2"/>
                <a:stretch>
                  <a:fillRect l="-8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5717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53EE-BC41-AF70-99FD-CCDC70DF9FA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A0A76A7A-42B6-F743-EAA6-1F706A25D7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BCC242B6-60B2-F86F-F6B1-4856775B7721}"/>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Background-Th, Ph</a:t>
            </a:r>
            <a:endParaRPr lang="en-US" altLang="zh-CN" sz="6000" dirty="0">
              <a:solidFill>
                <a:schemeClr val="tx2"/>
              </a:solidFill>
            </a:endParaRPr>
          </a:p>
        </p:txBody>
      </p:sp>
      <p:pic>
        <p:nvPicPr>
          <p:cNvPr id="5" name="图片 4">
            <a:extLst>
              <a:ext uri="{FF2B5EF4-FFF2-40B4-BE49-F238E27FC236}">
                <a16:creationId xmlns:a16="http://schemas.microsoft.com/office/drawing/2014/main" id="{10707CFE-FDAB-A210-6F58-3BADBD8F5667}"/>
              </a:ext>
            </a:extLst>
          </p:cNvPr>
          <p:cNvPicPr>
            <a:picLocks noChangeAspect="1"/>
          </p:cNvPicPr>
          <p:nvPr/>
        </p:nvPicPr>
        <p:blipFill>
          <a:blip r:embed="rId3"/>
          <a:stretch>
            <a:fillRect/>
          </a:stretch>
        </p:blipFill>
        <p:spPr>
          <a:xfrm>
            <a:off x="2481942" y="2108965"/>
            <a:ext cx="7994345" cy="3759989"/>
          </a:xfrm>
          <a:prstGeom prst="rect">
            <a:avLst/>
          </a:prstGeom>
        </p:spPr>
      </p:pic>
      <p:sp>
        <p:nvSpPr>
          <p:cNvPr id="6" name="文本框 5">
            <a:extLst>
              <a:ext uri="{FF2B5EF4-FFF2-40B4-BE49-F238E27FC236}">
                <a16:creationId xmlns:a16="http://schemas.microsoft.com/office/drawing/2014/main" id="{E6A87635-DF7F-B240-58C8-BBD7261FB586}"/>
              </a:ext>
            </a:extLst>
          </p:cNvPr>
          <p:cNvSpPr txBox="1"/>
          <p:nvPr/>
        </p:nvSpPr>
        <p:spPr>
          <a:xfrm>
            <a:off x="8497855" y="5809913"/>
            <a:ext cx="4264089" cy="246221"/>
          </a:xfrm>
          <a:prstGeom prst="rect">
            <a:avLst/>
          </a:prstGeom>
          <a:noFill/>
        </p:spPr>
        <p:txBody>
          <a:bodyPr wrap="square" rtlCol="0">
            <a:spAutoFit/>
          </a:bodyPr>
          <a:lstStyle/>
          <a:p>
            <a:pPr eaLnBrk="0" fontAlgn="base" hangingPunct="0">
              <a:spcBef>
                <a:spcPct val="0"/>
              </a:spcBef>
              <a:spcAft>
                <a:spcPct val="0"/>
              </a:spcAft>
            </a:pPr>
            <a:r>
              <a:rPr lang="zh-CN" altLang="zh-CN" sz="1000" dirty="0">
                <a:solidFill>
                  <a:srgbClr val="00B050"/>
                </a:solidFill>
                <a:latin typeface="Arial Unicode MS"/>
                <a:ea typeface="SFMono-Regular"/>
              </a:rPr>
              <a:t>Xu, Yin-Zhen</a:t>
            </a:r>
            <a:r>
              <a:rPr lang="zh-CN" altLang="zh-CN" sz="1000" dirty="0">
                <a:solidFill>
                  <a:srgbClr val="00B050"/>
                </a:solidFill>
              </a:rPr>
              <a:t> </a:t>
            </a:r>
            <a:r>
              <a:rPr lang="en-US" altLang="zh-CN" sz="1000" dirty="0">
                <a:solidFill>
                  <a:srgbClr val="00B050"/>
                </a:solidFill>
              </a:rPr>
              <a:t>,</a:t>
            </a:r>
            <a:r>
              <a:rPr lang="zh-CN" altLang="zh-CN" sz="1000" dirty="0">
                <a:solidFill>
                  <a:srgbClr val="00B050"/>
                </a:solidFill>
                <a:latin typeface="Arial Unicode MS"/>
                <a:ea typeface="SFMono-Regular"/>
              </a:rPr>
              <a:t> JHEP07(2024)118</a:t>
            </a:r>
            <a:r>
              <a:rPr lang="zh-CN" altLang="zh-CN" sz="1000" dirty="0">
                <a:solidFill>
                  <a:srgbClr val="00B050"/>
                </a:solidFill>
              </a:rPr>
              <a:t> </a:t>
            </a:r>
            <a:endParaRPr lang="zh-CN" altLang="zh-CN" sz="1000" dirty="0">
              <a:solidFill>
                <a:srgbClr val="00B050"/>
              </a:solidFill>
              <a:latin typeface="Arial" panose="020B0604020202020204" pitchFamily="34" charset="0"/>
            </a:endParaRPr>
          </a:p>
        </p:txBody>
      </p:sp>
      <p:sp>
        <p:nvSpPr>
          <p:cNvPr id="12" name="文本框 11">
            <a:extLst>
              <a:ext uri="{FF2B5EF4-FFF2-40B4-BE49-F238E27FC236}">
                <a16:creationId xmlns:a16="http://schemas.microsoft.com/office/drawing/2014/main" id="{CB08BE26-D588-15EB-E5C5-90AC5D8C8C61}"/>
              </a:ext>
            </a:extLst>
          </p:cNvPr>
          <p:cNvSpPr txBox="1"/>
          <p:nvPr/>
        </p:nvSpPr>
        <p:spPr>
          <a:xfrm>
            <a:off x="821093" y="1129004"/>
            <a:ext cx="11215397" cy="792781"/>
          </a:xfrm>
          <a:prstGeom prst="rect">
            <a:avLst/>
          </a:prstGeom>
          <a:noFill/>
        </p:spPr>
        <p:txBody>
          <a:bodyPr wrap="square" rtlCol="0">
            <a:spAutoFit/>
          </a:bodyPr>
          <a:lstStyle/>
          <a:p>
            <a:pPr>
              <a:lnSpc>
                <a:spcPct val="150000"/>
              </a:lnSpc>
            </a:pPr>
            <a:r>
              <a:rPr lang="en-US" altLang="zh-CN" sz="1600" dirty="0"/>
              <a:t>The study of charm-light mesons charge radius is challenging experimentally due to their large masses and short lifetimes. Various approaches, including phenomenological models and non-perturbative methods have been used to predict their charge radius.</a:t>
            </a:r>
            <a:endParaRPr lang="zh-CN" altLang="en-US" sz="1600" dirty="0"/>
          </a:p>
        </p:txBody>
      </p:sp>
      <p:sp>
        <p:nvSpPr>
          <p:cNvPr id="2" name="文本框 1">
            <a:extLst>
              <a:ext uri="{FF2B5EF4-FFF2-40B4-BE49-F238E27FC236}">
                <a16:creationId xmlns:a16="http://schemas.microsoft.com/office/drawing/2014/main" id="{AF375495-9682-7280-DDBE-9156EC348058}"/>
              </a:ext>
            </a:extLst>
          </p:cNvPr>
          <p:cNvSpPr txBox="1"/>
          <p:nvPr/>
        </p:nvSpPr>
        <p:spPr>
          <a:xfrm>
            <a:off x="11693237" y="6380018"/>
            <a:ext cx="498763" cy="369332"/>
          </a:xfrm>
          <a:prstGeom prst="rect">
            <a:avLst/>
          </a:prstGeom>
          <a:noFill/>
        </p:spPr>
        <p:txBody>
          <a:bodyPr wrap="square" rtlCol="0">
            <a:spAutoFit/>
          </a:bodyPr>
          <a:lstStyle/>
          <a:p>
            <a:r>
              <a:rPr lang="en-US" altLang="zh-CN" dirty="0"/>
              <a:t>12</a:t>
            </a:r>
            <a:endParaRPr lang="zh-CN" altLang="en-US" dirty="0"/>
          </a:p>
        </p:txBody>
      </p:sp>
    </p:spTree>
    <p:extLst>
      <p:ext uri="{BB962C8B-B14F-4D97-AF65-F5344CB8AC3E}">
        <p14:creationId xmlns:p14="http://schemas.microsoft.com/office/powerpoint/2010/main" val="35080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82978-A51E-B990-8C47-9B154F39C30F}"/>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4CCED27-5498-54EA-2589-A6A9E45F4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DFC7F90E-F0D3-795B-A11C-84462F4F4D4F}"/>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a:t>
            </a:r>
            <a:r>
              <a:rPr lang="en-US" altLang="zh-CN" sz="6000" dirty="0" err="1">
                <a:sym typeface="+mn-ea"/>
              </a:rPr>
              <a:t>lat</a:t>
            </a:r>
            <a:endParaRPr lang="en-US" altLang="zh-CN" sz="6000" dirty="0">
              <a:solidFill>
                <a:schemeClr val="tx2"/>
              </a:solidFill>
            </a:endParaRPr>
          </a:p>
        </p:txBody>
      </p:sp>
      <p:pic>
        <p:nvPicPr>
          <p:cNvPr id="4" name="图片 3">
            <a:extLst>
              <a:ext uri="{FF2B5EF4-FFF2-40B4-BE49-F238E27FC236}">
                <a16:creationId xmlns:a16="http://schemas.microsoft.com/office/drawing/2014/main" id="{FB757C20-1429-7693-3D63-C235DD37DA20}"/>
              </a:ext>
            </a:extLst>
          </p:cNvPr>
          <p:cNvPicPr>
            <a:picLocks noChangeAspect="1"/>
          </p:cNvPicPr>
          <p:nvPr/>
        </p:nvPicPr>
        <p:blipFill>
          <a:blip r:embed="rId3"/>
          <a:stretch>
            <a:fillRect/>
          </a:stretch>
        </p:blipFill>
        <p:spPr>
          <a:xfrm>
            <a:off x="724648" y="3002233"/>
            <a:ext cx="5501980" cy="3641016"/>
          </a:xfrm>
          <a:prstGeom prst="rect">
            <a:avLst/>
          </a:prstGeom>
        </p:spPr>
      </p:pic>
      <p:pic>
        <p:nvPicPr>
          <p:cNvPr id="8" name="图片 7">
            <a:extLst>
              <a:ext uri="{FF2B5EF4-FFF2-40B4-BE49-F238E27FC236}">
                <a16:creationId xmlns:a16="http://schemas.microsoft.com/office/drawing/2014/main" id="{4103B4AA-5EFC-9B20-FB40-351486AE44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57998" y="3595147"/>
            <a:ext cx="4267202" cy="220477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026AED8-9BB9-92A3-B93F-C945D78F53CB}"/>
                  </a:ext>
                </a:extLst>
              </p:cNvPr>
              <p:cNvSpPr txBox="1"/>
              <p:nvPr/>
            </p:nvSpPr>
            <p:spPr>
              <a:xfrm>
                <a:off x="261257" y="1138811"/>
                <a:ext cx="11930743" cy="2710486"/>
              </a:xfrm>
              <a:prstGeom prst="rect">
                <a:avLst/>
              </a:prstGeom>
              <a:noFill/>
            </p:spPr>
            <p:txBody>
              <a:bodyPr wrap="square" rtlCol="0">
                <a:spAutoFit/>
              </a:bodyPr>
              <a:lstStyle/>
              <a:p>
                <a:pPr>
                  <a:lnSpc>
                    <a:spcPct val="150000"/>
                  </a:lnSpc>
                </a:pPr>
                <a:r>
                  <a:rPr lang="en-US" altLang="zh-CN" sz="1600" dirty="0"/>
                  <a:t>While some lattice calculations exist, they remain incomplete. Results for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oMath>
                </a14:m>
                <a:r>
                  <a:rPr lang="en-US" altLang="zh-CN" sz="1600" dirty="0"/>
                  <a:t> and </a:t>
                </a:r>
                <a14:m>
                  <m:oMath xmlns:m="http://schemas.openxmlformats.org/officeDocument/2006/math">
                    <m:sSup>
                      <m:sSupPr>
                        <m:ctrlPr>
                          <a:rPr lang="en-US" altLang="zh-CN" sz="1600" i="1">
                            <a:latin typeface="Cambria Math" panose="02040503050406030204" pitchFamily="18" charset="0"/>
                          </a:rPr>
                        </m:ctrlPr>
                      </m:sSupPr>
                      <m:e>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b="0" i="1" smtClean="0">
                                <a:latin typeface="Cambria Math" panose="02040503050406030204" pitchFamily="18" charset="0"/>
                              </a:rPr>
                              <m:t>+</m:t>
                            </m:r>
                          </m:sup>
                        </m:sSup>
                      </m:e>
                      <m:sup>
                        <m:r>
                          <a:rPr lang="en-US" altLang="zh-CN" sz="1600" b="0" i="1" smtClean="0">
                            <a:latin typeface="Cambria Math" panose="02040503050406030204" pitchFamily="18" charset="0"/>
                          </a:rPr>
                          <m:t> </m:t>
                        </m:r>
                      </m:sup>
                    </m:sSup>
                  </m:oMath>
                </a14:m>
                <a:r>
                  <a:rPr lang="en-US" altLang="zh-CN" sz="1600" dirty="0"/>
                  <a:t> mesons are </a:t>
                </a:r>
                <a14:m>
                  <m:oMath xmlns:m="http://schemas.openxmlformats.org/officeDocument/2006/math">
                    <m:d>
                      <m:dPr>
                        <m:begChr m:val="⟨"/>
                        <m:endChr m:val="⟩"/>
                        <m:ctrlPr>
                          <a:rPr lang="en-US" altLang="zh-CN" sz="1600" b="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b="0" i="1" smtClean="0">
                        <a:latin typeface="Cambria Math" panose="02040503050406030204" pitchFamily="18" charset="0"/>
                      </a:rPr>
                      <m:t> =0.372</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18</m:t>
                        </m:r>
                      </m:e>
                    </m:d>
                    <m:r>
                      <a:rPr lang="en-US" altLang="zh-CN" sz="1600" b="0" i="1" smtClean="0">
                        <a:latin typeface="Cambria Math" panose="02040503050406030204" pitchFamily="18" charset="0"/>
                      </a:rPr>
                      <m:t> </m:t>
                    </m:r>
                    <m:r>
                      <m:rPr>
                        <m:sty m:val="p"/>
                      </m:rPr>
                      <a:rPr lang="en-US" altLang="zh-CN" sz="1600" b="0" i="0" smtClean="0">
                        <a:latin typeface="Cambria Math" panose="02040503050406030204" pitchFamily="18" charset="0"/>
                      </a:rPr>
                      <m:t>f</m:t>
                    </m:r>
                    <m:sSup>
                      <m:sSupPr>
                        <m:ctrlPr>
                          <a:rPr lang="en-US" altLang="zh-CN" sz="1600" b="0" i="1" smtClean="0">
                            <a:latin typeface="Cambria Math" panose="02040503050406030204" pitchFamily="18" charset="0"/>
                          </a:rPr>
                        </m:ctrlPr>
                      </m:sSupPr>
                      <m:e>
                        <m:r>
                          <m:rPr>
                            <m:sty m:val="p"/>
                          </m:rPr>
                          <a:rPr lang="en-US" altLang="zh-CN" sz="1600" b="0" i="0" smtClean="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i="1" smtClean="0">
                        <a:latin typeface="Cambria Math" panose="02040503050406030204" pitchFamily="18" charset="0"/>
                      </a:rPr>
                      <m:t>4</m:t>
                    </m:r>
                    <m:r>
                      <a:rPr lang="en-US" altLang="zh-CN" sz="1600" b="0" i="1" smtClean="0">
                        <a:latin typeface="Cambria Math" panose="02040503050406030204" pitchFamily="18" charset="0"/>
                      </a:rPr>
                      <m:t>30</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28</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which only performed chiral extrapolation without accounting for lattice spacing effects . </a:t>
                </a:r>
                <a:r>
                  <a:rPr lang="en-US" altLang="zh-CN" sz="1400" dirty="0"/>
                  <a:t>       </a:t>
                </a:r>
                <a:r>
                  <a:rPr lang="zh-CN" altLang="zh-CN" sz="1000" dirty="0">
                    <a:solidFill>
                      <a:srgbClr val="00B050"/>
                    </a:solidFill>
                    <a:latin typeface="Arial Unicode MS"/>
                    <a:ea typeface="SFMono-Regular"/>
                  </a:rPr>
                  <a:t>Can, K. U</a:t>
                </a:r>
                <a:r>
                  <a:rPr lang="en-US" altLang="zh-CN" sz="1000" dirty="0">
                    <a:solidFill>
                      <a:srgbClr val="00B050"/>
                    </a:solidFill>
                    <a:latin typeface="Arial Unicode MS"/>
                    <a:ea typeface="SFMono-Regular"/>
                  </a:rPr>
                  <a:t> et .al  </a:t>
                </a:r>
                <a:r>
                  <a:rPr lang="zh-CN" altLang="zh-CN" sz="1000" dirty="0">
                    <a:solidFill>
                      <a:srgbClr val="00B050"/>
                    </a:solidFill>
                    <a:latin typeface="Arial Unicode MS"/>
                    <a:ea typeface="SFMono-Regular"/>
                  </a:rPr>
                  <a:t>j.physletb.2012.12.050</a:t>
                </a:r>
                <a:r>
                  <a:rPr lang="zh-CN" altLang="zh-CN" sz="1000" dirty="0">
                    <a:solidFill>
                      <a:srgbClr val="00B050"/>
                    </a:solidFill>
                  </a:rPr>
                  <a:t> </a:t>
                </a:r>
                <a:r>
                  <a:rPr lang="en-US" altLang="zh-CN" sz="1000" dirty="0">
                    <a:solidFill>
                      <a:srgbClr val="00B050"/>
                    </a:solidFill>
                  </a:rPr>
                  <a:t> (2013)</a:t>
                </a:r>
                <a:endParaRPr lang="en-US" altLang="zh-CN" sz="1400" dirty="0"/>
              </a:p>
              <a:p>
                <a:pPr>
                  <a:lnSpc>
                    <a:spcPct val="150000"/>
                  </a:lnSpc>
                </a:pPr>
                <a:r>
                  <a:rPr lang="en-US" altLang="zh-CN" sz="1600" dirty="0"/>
                  <a:t>Results for </a:t>
                </a:r>
                <a:r>
                  <a:rPr lang="en-US" altLang="zh-CN" sz="1600" i="1" dirty="0"/>
                  <a:t>Dₛ</a:t>
                </a:r>
                <a:r>
                  <a:rPr lang="en-US" altLang="zh-CN" sz="1600" dirty="0"/>
                  <a:t> mesons and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oMath>
                </a14:m>
                <a:r>
                  <a:rPr lang="en-US" altLang="zh-CN" sz="1600" dirty="0"/>
                  <a:t> mesons are provided as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b="0" i="1" smtClean="0">
                        <a:latin typeface="Cambria Math" panose="02040503050406030204" pitchFamily="18" charset="0"/>
                      </a:rPr>
                      <m:t>45</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24</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 </m:t>
                                </m:r>
                              </m:sup>
                            </m:sSub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b="0" i="1" smtClean="0">
                        <a:latin typeface="Cambria Math" panose="02040503050406030204" pitchFamily="18" charset="0"/>
                      </a:rPr>
                      <m:t>465</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57</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where only continuum extrapolation was conducted without chiral extrapolation. 	</a:t>
                </a:r>
                <a:r>
                  <a:rPr lang="en-US" altLang="zh-CN" sz="1400" dirty="0"/>
                  <a:t>				        </a:t>
                </a:r>
                <a:r>
                  <a:rPr lang="zh-CN" altLang="zh-CN" sz="1000" dirty="0">
                    <a:solidFill>
                      <a:srgbClr val="00B050"/>
                    </a:solidFill>
                    <a:latin typeface="Arial Unicode MS"/>
                    <a:ea typeface="SFMono-Regular"/>
                  </a:rPr>
                  <a:t>Li, Ning</a:t>
                </a:r>
                <a:r>
                  <a:rPr lang="zh-CN" altLang="zh-CN" sz="1000" dirty="0">
                    <a:solidFill>
                      <a:srgbClr val="00B050"/>
                    </a:solidFill>
                  </a:rPr>
                  <a:t> </a:t>
                </a:r>
                <a:r>
                  <a:rPr lang="en-US" altLang="zh-CN" sz="1000" dirty="0">
                    <a:solidFill>
                      <a:srgbClr val="00B050"/>
                    </a:solidFill>
                  </a:rPr>
                  <a:t>et.al  </a:t>
                </a:r>
                <a:r>
                  <a:rPr lang="zh-CN" altLang="zh-CN" sz="1000" dirty="0">
                    <a:solidFill>
                      <a:srgbClr val="00B050"/>
                    </a:solidFill>
                    <a:latin typeface="Arial Unicode MS"/>
                    <a:ea typeface="SFMono-Regular"/>
                  </a:rPr>
                  <a:t>epja/i2017-12243-4</a:t>
                </a:r>
                <a:r>
                  <a:rPr lang="zh-CN" altLang="zh-CN" sz="1000" dirty="0">
                    <a:solidFill>
                      <a:srgbClr val="00B050"/>
                    </a:solidFill>
                  </a:rPr>
                  <a:t> </a:t>
                </a:r>
                <a:r>
                  <a:rPr lang="en-US" altLang="zh-CN" sz="1000" dirty="0">
                    <a:solidFill>
                      <a:srgbClr val="00B050"/>
                    </a:solidFill>
                  </a:rPr>
                  <a:t> (2017)</a:t>
                </a:r>
                <a:endParaRPr lang="zh-CN" altLang="zh-CN" sz="1000" dirty="0">
                  <a:solidFill>
                    <a:srgbClr val="00B050"/>
                  </a:solidFill>
                  <a:latin typeface="Arial" panose="020B0604020202020204" pitchFamily="34" charset="0"/>
                </a:endParaRPr>
              </a:p>
              <a:p>
                <a:pPr>
                  <a:lnSpc>
                    <a:spcPct val="150000"/>
                  </a:lnSpc>
                </a:pPr>
                <a:endParaRPr lang="zh-CN" altLang="zh-CN" sz="3200" dirty="0">
                  <a:latin typeface="Arial" panose="020B0604020202020204" pitchFamily="34" charset="0"/>
                </a:endParaRPr>
              </a:p>
              <a:p>
                <a:pPr>
                  <a:lnSpc>
                    <a:spcPct val="150000"/>
                  </a:lnSpc>
                </a:pPr>
                <a:endParaRPr lang="zh-CN" altLang="en-US" sz="1400" dirty="0"/>
              </a:p>
            </p:txBody>
          </p:sp>
        </mc:Choice>
        <mc:Fallback xmlns="">
          <p:sp>
            <p:nvSpPr>
              <p:cNvPr id="9" name="文本框 8">
                <a:extLst>
                  <a:ext uri="{FF2B5EF4-FFF2-40B4-BE49-F238E27FC236}">
                    <a16:creationId xmlns:a16="http://schemas.microsoft.com/office/drawing/2014/main" id="{5026AED8-9BB9-92A3-B93F-C945D78F53CB}"/>
                  </a:ext>
                </a:extLst>
              </p:cNvPr>
              <p:cNvSpPr txBox="1">
                <a:spLocks noRot="1" noChangeAspect="1" noMove="1" noResize="1" noEditPoints="1" noAdjustHandles="1" noChangeArrowheads="1" noChangeShapeType="1" noTextEdit="1"/>
              </p:cNvSpPr>
              <p:nvPr/>
            </p:nvSpPr>
            <p:spPr>
              <a:xfrm>
                <a:off x="261257" y="1138811"/>
                <a:ext cx="11930743" cy="2710486"/>
              </a:xfrm>
              <a:prstGeom prst="rect">
                <a:avLst/>
              </a:prstGeom>
              <a:blipFill>
                <a:blip r:embed="rId5"/>
                <a:stretch>
                  <a:fillRect l="-30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3FB58A93-D5A1-3B2F-75AC-FD521557C41F}"/>
              </a:ext>
            </a:extLst>
          </p:cNvPr>
          <p:cNvSpPr txBox="1"/>
          <p:nvPr/>
        </p:nvSpPr>
        <p:spPr>
          <a:xfrm>
            <a:off x="11693237" y="6380018"/>
            <a:ext cx="498763" cy="369332"/>
          </a:xfrm>
          <a:prstGeom prst="rect">
            <a:avLst/>
          </a:prstGeom>
          <a:noFill/>
        </p:spPr>
        <p:txBody>
          <a:bodyPr wrap="square" rtlCol="0">
            <a:spAutoFit/>
          </a:bodyPr>
          <a:lstStyle/>
          <a:p>
            <a:r>
              <a:rPr lang="en-US" altLang="zh-CN" dirty="0"/>
              <a:t>13</a:t>
            </a:r>
            <a:endParaRPr lang="zh-CN" altLang="en-US" dirty="0"/>
          </a:p>
        </p:txBody>
      </p:sp>
      <p:sp>
        <p:nvSpPr>
          <p:cNvPr id="6" name="矩形 5">
            <a:extLst>
              <a:ext uri="{FF2B5EF4-FFF2-40B4-BE49-F238E27FC236}">
                <a16:creationId xmlns:a16="http://schemas.microsoft.com/office/drawing/2014/main" id="{2E94D181-43DF-BEC6-C996-972F23AFB5FD}"/>
              </a:ext>
            </a:extLst>
          </p:cNvPr>
          <p:cNvSpPr/>
          <p:nvPr/>
        </p:nvSpPr>
        <p:spPr>
          <a:xfrm>
            <a:off x="2090057" y="3002233"/>
            <a:ext cx="802433" cy="35385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580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1F73-2810-21F6-7405-866065CEAD9F}"/>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658854C0-A059-316B-B4D0-C7EAA84DB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C5D8181D-37F9-67D5-50D2-263D070F116F}"/>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Formula</a:t>
            </a:r>
            <a:endParaRPr lang="en-US" altLang="zh-CN" sz="6000" dirty="0">
              <a:solidFill>
                <a:schemeClr val="tx2"/>
              </a:solidFill>
            </a:endParaRPr>
          </a:p>
        </p:txBody>
      </p:sp>
      <p:sp>
        <p:nvSpPr>
          <p:cNvPr id="7" name="文本框 1">
            <a:extLst>
              <a:ext uri="{FF2B5EF4-FFF2-40B4-BE49-F238E27FC236}">
                <a16:creationId xmlns:a16="http://schemas.microsoft.com/office/drawing/2014/main" id="{2576A0A9-F408-4B0D-1086-76C56FDC3387}"/>
              </a:ext>
            </a:extLst>
          </p:cNvPr>
          <p:cNvSpPr txBox="1"/>
          <p:nvPr/>
        </p:nvSpPr>
        <p:spPr>
          <a:xfrm>
            <a:off x="10132635" y="6890364"/>
            <a:ext cx="592138" cy="368300"/>
          </a:xfrm>
          <a:prstGeom prst="rect">
            <a:avLst/>
          </a:prstGeom>
          <a:noFill/>
          <a:ln w="9525">
            <a:noFill/>
          </a:ln>
        </p:spPr>
        <p:txBody>
          <a:bodyPr wrap="square" anchor="t" anchorCtr="0">
            <a:spAutoFit/>
          </a:bodyPr>
          <a:lstStyle/>
          <a:p>
            <a:r>
              <a:rPr lang="en-US" altLang="zh-CN" dirty="0">
                <a:latin typeface="Arial" panose="020B0604020202020204" pitchFamily="34" charset="0"/>
                <a:ea typeface="宋体" panose="02010600030101010101" pitchFamily="2" charset="-122"/>
              </a:rPr>
              <a:t>4</a:t>
            </a:r>
          </a:p>
        </p:txBody>
      </p:sp>
      <p:sp>
        <p:nvSpPr>
          <p:cNvPr id="20" name="文本框 19">
            <a:extLst>
              <a:ext uri="{FF2B5EF4-FFF2-40B4-BE49-F238E27FC236}">
                <a16:creationId xmlns:a16="http://schemas.microsoft.com/office/drawing/2014/main" id="{3050058A-4283-4D94-0DF8-4985696D485B}"/>
              </a:ext>
            </a:extLst>
          </p:cNvPr>
          <p:cNvSpPr txBox="1"/>
          <p:nvPr/>
        </p:nvSpPr>
        <p:spPr>
          <a:xfrm>
            <a:off x="140747" y="1096263"/>
            <a:ext cx="11644604" cy="423449"/>
          </a:xfrm>
          <a:prstGeom prst="rect">
            <a:avLst/>
          </a:prstGeom>
          <a:noFill/>
        </p:spPr>
        <p:txBody>
          <a:bodyPr wrap="square" rtlCol="0">
            <a:spAutoFit/>
          </a:bodyPr>
          <a:lstStyle/>
          <a:p>
            <a:pPr>
              <a:lnSpc>
                <a:spcPct val="150000"/>
              </a:lnSpc>
            </a:pPr>
            <a:r>
              <a:rPr lang="en-US" altLang="zh-CN" sz="1600" dirty="0"/>
              <a:t>The core procedure still is extracting matrix elements from three-point and two-point functions</a:t>
            </a:r>
            <a:endParaRPr lang="zh-CN" altLang="en-US" sz="1600" dirty="0"/>
          </a:p>
        </p:txBody>
      </p:sp>
      <p:pic>
        <p:nvPicPr>
          <p:cNvPr id="29" name="图片 28">
            <a:extLst>
              <a:ext uri="{FF2B5EF4-FFF2-40B4-BE49-F238E27FC236}">
                <a16:creationId xmlns:a16="http://schemas.microsoft.com/office/drawing/2014/main" id="{9B137E4B-5EBA-9DF5-2DCF-75A5D3E13A60}"/>
              </a:ext>
            </a:extLst>
          </p:cNvPr>
          <p:cNvPicPr>
            <a:picLocks noChangeAspect="1"/>
          </p:cNvPicPr>
          <p:nvPr/>
        </p:nvPicPr>
        <p:blipFill>
          <a:blip r:embed="rId3"/>
          <a:stretch>
            <a:fillRect/>
          </a:stretch>
        </p:blipFill>
        <p:spPr>
          <a:xfrm>
            <a:off x="4023031" y="1764427"/>
            <a:ext cx="3977985" cy="1127858"/>
          </a:xfrm>
          <a:prstGeom prst="rect">
            <a:avLst/>
          </a:prstGeom>
        </p:spPr>
      </p:pic>
      <p:sp>
        <p:nvSpPr>
          <p:cNvPr id="30" name="文本框 29">
            <a:extLst>
              <a:ext uri="{FF2B5EF4-FFF2-40B4-BE49-F238E27FC236}">
                <a16:creationId xmlns:a16="http://schemas.microsoft.com/office/drawing/2014/main" id="{8625974C-DB11-01D3-2408-62D1CE248A02}"/>
              </a:ext>
            </a:extLst>
          </p:cNvPr>
          <p:cNvSpPr txBox="1"/>
          <p:nvPr/>
        </p:nvSpPr>
        <p:spPr>
          <a:xfrm>
            <a:off x="273697" y="3743960"/>
            <a:ext cx="11644604" cy="307777"/>
          </a:xfrm>
          <a:prstGeom prst="rect">
            <a:avLst/>
          </a:prstGeom>
          <a:noFill/>
        </p:spPr>
        <p:txBody>
          <a:bodyPr wrap="square" rtlCol="0">
            <a:spAutoFit/>
          </a:bodyPr>
          <a:lstStyle/>
          <a:p>
            <a:r>
              <a:rPr lang="en-US" altLang="zh-CN" sz="1400" dirty="0"/>
              <a:t> </a:t>
            </a:r>
            <a:endParaRPr lang="zh-CN" altLang="en-US" sz="1400" dirty="0"/>
          </a:p>
        </p:txBody>
      </p:sp>
      <p:pic>
        <p:nvPicPr>
          <p:cNvPr id="10" name="图片 9">
            <a:extLst>
              <a:ext uri="{FF2B5EF4-FFF2-40B4-BE49-F238E27FC236}">
                <a16:creationId xmlns:a16="http://schemas.microsoft.com/office/drawing/2014/main" id="{5A1B5CAB-AC92-353E-C599-E40AAF21D6B6}"/>
              </a:ext>
            </a:extLst>
          </p:cNvPr>
          <p:cNvPicPr>
            <a:picLocks noChangeAspect="1"/>
          </p:cNvPicPr>
          <p:nvPr/>
        </p:nvPicPr>
        <p:blipFill>
          <a:blip r:embed="rId4"/>
          <a:stretch>
            <a:fillRect/>
          </a:stretch>
        </p:blipFill>
        <p:spPr>
          <a:xfrm>
            <a:off x="3482838" y="2892285"/>
            <a:ext cx="5058369" cy="630936"/>
          </a:xfrm>
          <a:prstGeom prst="rect">
            <a:avLst/>
          </a:prstGeom>
        </p:spPr>
      </p:pic>
      <p:pic>
        <p:nvPicPr>
          <p:cNvPr id="12" name="图片 11">
            <a:extLst>
              <a:ext uri="{FF2B5EF4-FFF2-40B4-BE49-F238E27FC236}">
                <a16:creationId xmlns:a16="http://schemas.microsoft.com/office/drawing/2014/main" id="{5D20C426-4F3F-6DF7-2944-B1A262B5BE9F}"/>
              </a:ext>
            </a:extLst>
          </p:cNvPr>
          <p:cNvPicPr>
            <a:picLocks noChangeAspect="1"/>
          </p:cNvPicPr>
          <p:nvPr/>
        </p:nvPicPr>
        <p:blipFill>
          <a:blip r:embed="rId5"/>
          <a:stretch>
            <a:fillRect/>
          </a:stretch>
        </p:blipFill>
        <p:spPr>
          <a:xfrm>
            <a:off x="3229458" y="3523221"/>
            <a:ext cx="5565127" cy="684237"/>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518BAAA-0061-754E-FE9F-0A632FFC9B3A}"/>
                  </a:ext>
                </a:extLst>
              </p:cNvPr>
              <p:cNvSpPr txBox="1"/>
              <p:nvPr/>
            </p:nvSpPr>
            <p:spPr>
              <a:xfrm>
                <a:off x="140747" y="4117718"/>
                <a:ext cx="12036491" cy="1101071"/>
              </a:xfrm>
              <a:prstGeom prst="rect">
                <a:avLst/>
              </a:prstGeom>
              <a:noFill/>
            </p:spPr>
            <p:txBody>
              <a:bodyPr wrap="square" rtlCol="0">
                <a:spAutoFit/>
              </a:bodyPr>
              <a:lstStyle/>
              <a:p>
                <a:pPr>
                  <a:lnSpc>
                    <a:spcPct val="150000"/>
                  </a:lnSpc>
                </a:pPr>
                <a:r>
                  <a:rPr lang="en-US" altLang="zh-CN" sz="1600" dirty="0"/>
                  <a:t>Then decomposed the matrix element into  form factors, from which the charge radius can be derived, </a:t>
                </a:r>
                <a14:m>
                  <m:oMath xmlns:m="http://schemas.openxmlformats.org/officeDocument/2006/math">
                    <m:d>
                      <m:dPr>
                        <m:begChr m:val="⟨"/>
                        <m:endChr m:val="⟩"/>
                        <m:ctrlPr>
                          <a:rPr lang="en-US" altLang="zh-CN" sz="1600" b="0" i="1" smtClean="0">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𝑟</m:t>
                            </m:r>
                          </m:e>
                          <m:sup>
                            <m:r>
                              <a:rPr lang="en-US" altLang="zh-CN" sz="1600" i="1">
                                <a:latin typeface="Cambria Math" panose="02040503050406030204" pitchFamily="18" charset="0"/>
                              </a:rPr>
                              <m:t>2</m:t>
                            </m:r>
                          </m:sup>
                        </m:sSup>
                      </m:e>
                    </m:d>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6</m:t>
                    </m:r>
                    <m:sSub>
                      <m:sSubPr>
                        <m:ctrlPr>
                          <a:rPr lang="en-US" altLang="zh-CN" sz="1600" b="0" i="1" smtClean="0">
                            <a:latin typeface="Cambria Math" panose="02040503050406030204" pitchFamily="18" charset="0"/>
                          </a:rPr>
                        </m:ctrlPr>
                      </m:sSubPr>
                      <m:e>
                        <m:sSub>
                          <m:sSubPr>
                            <m:ctrlPr>
                              <a:rPr lang="en-US" altLang="zh-CN" sz="1600" b="0" i="1" smtClean="0">
                                <a:latin typeface="Cambria Math" panose="02040503050406030204" pitchFamily="18" charset="0"/>
                              </a:rPr>
                            </m:ctrlPr>
                          </m:sSubPr>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𝐶</m:t>
                                    </m:r>
                                  </m:sub>
                                </m:sSub>
                              </m:num>
                              <m:den>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𝑄</m:t>
                                    </m:r>
                                  </m:e>
                                  <m:sup>
                                    <m:r>
                                      <a:rPr lang="en-US" altLang="zh-CN" sz="1600" i="1">
                                        <a:latin typeface="Cambria Math" panose="02040503050406030204" pitchFamily="18" charset="0"/>
                                      </a:rPr>
                                      <m:t>2</m:t>
                                    </m:r>
                                  </m:sup>
                                </m:sSup>
                              </m:den>
                            </m:f>
                            <m:sSub>
                              <m:sSubPr>
                                <m:ctrlPr>
                                  <a:rPr lang="en-US" altLang="zh-CN" sz="1600" b="0" i="1" smtClean="0">
                                    <a:latin typeface="Cambria Math" panose="02040503050406030204" pitchFamily="18" charset="0"/>
                                  </a:rPr>
                                </m:ctrlPr>
                              </m:sSubPr>
                              <m:e>
                                <m:d>
                                  <m:dPr>
                                    <m:begChr m:val=""/>
                                    <m:endChr m:val="|"/>
                                    <m:ctrlPr>
                                      <a:rPr lang="en-US" altLang="zh-CN" sz="1600" b="0" i="1" smtClean="0">
                                        <a:latin typeface="Cambria Math" panose="02040503050406030204" pitchFamily="18" charset="0"/>
                                      </a:rPr>
                                    </m:ctrlPr>
                                  </m:dPr>
                                  <m:e>
                                    <m:r>
                                      <a:rPr lang="zh-CN" altLang="en-US">
                                        <a:latin typeface="Cambria Math" panose="02040503050406030204" pitchFamily="18" charset="0"/>
                                      </a:rPr>
                                      <m:t>​</m:t>
                                    </m:r>
                                  </m:e>
                                </m:d>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𝑄</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0</m:t>
                                </m:r>
                              </m:sub>
                            </m:sSub>
                          </m:e>
                          <m:sub>
                            <m:r>
                              <a:rPr lang="en-US" altLang="zh-CN" sz="1600" b="0" i="1" smtClean="0">
                                <a:latin typeface="Cambria Math" panose="02040503050406030204" pitchFamily="18" charset="0"/>
                              </a:rPr>
                              <m:t> </m:t>
                            </m:r>
                          </m:sub>
                        </m:sSub>
                      </m:e>
                      <m:sub>
                        <m:r>
                          <a:rPr lang="en-US" altLang="zh-CN" sz="1600" b="0" i="1" smtClean="0">
                            <a:latin typeface="Cambria Math" panose="02040503050406030204" pitchFamily="18" charset="0"/>
                          </a:rPr>
                          <m:t> </m:t>
                        </m:r>
                      </m:sub>
                    </m:sSub>
                  </m:oMath>
                </a14:m>
                <a:r>
                  <a:rPr lang="en-US" altLang="zh-CN" sz="1600" dirty="0"/>
                  <a:t>.</a:t>
                </a:r>
                <a:r>
                  <a:rPr lang="zh-CN" altLang="en-US" sz="1600" dirty="0"/>
                  <a:t> </a:t>
                </a:r>
                <a:r>
                  <a:rPr lang="en-US" altLang="zh-CN" sz="1600" dirty="0"/>
                  <a:t>For the pseudo scaler meson </a:t>
                </a:r>
                <a:endParaRPr lang="zh-CN" altLang="en-US" sz="1600" dirty="0"/>
              </a:p>
            </p:txBody>
          </p:sp>
        </mc:Choice>
        <mc:Fallback xmlns="">
          <p:sp>
            <p:nvSpPr>
              <p:cNvPr id="2" name="文本框 1">
                <a:extLst>
                  <a:ext uri="{FF2B5EF4-FFF2-40B4-BE49-F238E27FC236}">
                    <a16:creationId xmlns:a16="http://schemas.microsoft.com/office/drawing/2014/main" id="{E518BAAA-0061-754E-FE9F-0A632FFC9B3A}"/>
                  </a:ext>
                </a:extLst>
              </p:cNvPr>
              <p:cNvSpPr txBox="1">
                <a:spLocks noRot="1" noChangeAspect="1" noMove="1" noResize="1" noEditPoints="1" noAdjustHandles="1" noChangeArrowheads="1" noChangeShapeType="1" noTextEdit="1"/>
              </p:cNvSpPr>
              <p:nvPr/>
            </p:nvSpPr>
            <p:spPr>
              <a:xfrm>
                <a:off x="140747" y="4117718"/>
                <a:ext cx="12036491" cy="1101071"/>
              </a:xfrm>
              <a:prstGeom prst="rect">
                <a:avLst/>
              </a:prstGeom>
              <a:blipFill>
                <a:blip r:embed="rId6"/>
                <a:stretch>
                  <a:fillRect l="-253" t="-7182" b="-9392"/>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4BCA5F74-D507-AD18-FE2C-62F3CA038E4F}"/>
              </a:ext>
            </a:extLst>
          </p:cNvPr>
          <p:cNvSpPr txBox="1"/>
          <p:nvPr/>
        </p:nvSpPr>
        <p:spPr>
          <a:xfrm>
            <a:off x="11693237" y="6380018"/>
            <a:ext cx="498763" cy="369332"/>
          </a:xfrm>
          <a:prstGeom prst="rect">
            <a:avLst/>
          </a:prstGeom>
          <a:noFill/>
        </p:spPr>
        <p:txBody>
          <a:bodyPr wrap="square" rtlCol="0">
            <a:spAutoFit/>
          </a:bodyPr>
          <a:lstStyle/>
          <a:p>
            <a:r>
              <a:rPr lang="en-US" altLang="zh-CN" dirty="0"/>
              <a:t>14</a:t>
            </a:r>
            <a:endParaRPr lang="zh-CN" alt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986C582-5615-E4A2-E56F-4BF98B849096}"/>
                  </a:ext>
                </a:extLst>
              </p:cNvPr>
              <p:cNvSpPr txBox="1"/>
              <p:nvPr/>
            </p:nvSpPr>
            <p:spPr>
              <a:xfrm>
                <a:off x="2909595" y="5398909"/>
                <a:ext cx="6372808" cy="400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𝑃</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m:t>
                                  </m:r>
                                </m:sup>
                              </m:sSup>
                            </m:e>
                          </m:d>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𝑗</m:t>
                                  </m:r>
                                </m:e>
                                <m:sub>
                                  <m:r>
                                    <a:rPr lang="en-US" altLang="zh-CN" i="1">
                                      <a:latin typeface="Cambria Math" panose="02040503050406030204" pitchFamily="18" charset="0"/>
                                    </a:rPr>
                                    <m:t>𝑢</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𝑞</m:t>
                                  </m:r>
                                </m:e>
                              </m:d>
                            </m:e>
                          </m:d>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 </m:t>
                              </m:r>
                              <m:r>
                                <a:rPr lang="en-US" altLang="zh-CN" i="1">
                                  <a:latin typeface="Cambria Math" panose="02040503050406030204" pitchFamily="18" charset="0"/>
                                </a:rPr>
                                <m:t>𝑝</m:t>
                              </m:r>
                            </m:e>
                          </m:d>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m:t>
                                  </m:r>
                                </m:sup>
                              </m:sSup>
                            </m:e>
                          </m:d>
                        </m:e>
                        <m:sub>
                          <m:r>
                            <a:rPr lang="en-US" altLang="zh-CN" b="0" i="1" smtClean="0">
                              <a:latin typeface="Cambria Math" panose="02040503050406030204" pitchFamily="18" charset="0"/>
                            </a:rPr>
                            <m:t>𝑢</m:t>
                          </m:r>
                        </m:sub>
                      </m:sSub>
                      <m:sSub>
                        <m:sSubPr>
                          <m:ctrlPr>
                            <a:rPr lang="en-US" altLang="zh-CN" b="0" i="1" smtClean="0">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𝐶</m:t>
                              </m:r>
                            </m:sub>
                          </m:sSub>
                        </m:e>
                        <m:sub>
                          <m:r>
                            <a:rPr lang="en-US" altLang="zh-CN" b="0" i="1" smtClean="0">
                              <a:latin typeface="Cambria Math" panose="02040503050406030204" pitchFamily="18" charset="0"/>
                            </a:rPr>
                            <m:t> </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oMath>
                  </m:oMathPara>
                </a14:m>
                <a:endParaRPr lang="zh-CN" altLang="en-US" dirty="0"/>
              </a:p>
            </p:txBody>
          </p:sp>
        </mc:Choice>
        <mc:Fallback xmlns="">
          <p:sp>
            <p:nvSpPr>
              <p:cNvPr id="4" name="文本框 3">
                <a:extLst>
                  <a:ext uri="{FF2B5EF4-FFF2-40B4-BE49-F238E27FC236}">
                    <a16:creationId xmlns:a16="http://schemas.microsoft.com/office/drawing/2014/main" id="{8986C582-5615-E4A2-E56F-4BF98B849096}"/>
                  </a:ext>
                </a:extLst>
              </p:cNvPr>
              <p:cNvSpPr txBox="1">
                <a:spLocks noRot="1" noChangeAspect="1" noMove="1" noResize="1" noEditPoints="1" noAdjustHandles="1" noChangeArrowheads="1" noChangeShapeType="1" noTextEdit="1"/>
              </p:cNvSpPr>
              <p:nvPr/>
            </p:nvSpPr>
            <p:spPr>
              <a:xfrm>
                <a:off x="2909595" y="5398909"/>
                <a:ext cx="6372808" cy="400494"/>
              </a:xfrm>
              <a:prstGeom prst="rect">
                <a:avLst/>
              </a:prstGeom>
              <a:blipFill>
                <a:blip r:embed="rId7"/>
                <a:stretch>
                  <a:fillRect b="-7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30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2079-797C-CA20-C97D-CF0B3FFC4102}"/>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E71A2382-69B5-4B1A-8EE6-CC1C6F700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4D3DE9F9-7A39-159D-4DE6-0BC72BD46CBB}"/>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olidFill>
                  <a:schemeClr val="tx2"/>
                </a:solidFill>
              </a:rPr>
              <a:t>Motivation</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0E2E005-79E9-607C-2F75-BE9648FBE830}"/>
                  </a:ext>
                </a:extLst>
              </p:cNvPr>
              <p:cNvSpPr txBox="1"/>
              <p:nvPr/>
            </p:nvSpPr>
            <p:spPr>
              <a:xfrm>
                <a:off x="0" y="1514822"/>
                <a:ext cx="12484359" cy="38283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1600" dirty="0"/>
                  <a:t>This report focus on calculate radiative decays coupling constant </a:t>
                </a:r>
                <a14:m>
                  <m:oMath xmlns:m="http://schemas.openxmlformats.org/officeDocument/2006/math">
                    <m:sSub>
                      <m:sSubPr>
                        <m:ctrlPr>
                          <a:rPr lang="en-US" altLang="zh-CN" sz="1600" b="0" i="1" dirty="0" smtClean="0">
                            <a:latin typeface="Cambria Math" panose="02040503050406030204" pitchFamily="18" charset="0"/>
                            <a:cs typeface="Cambria Math" panose="02040503050406030204" pitchFamily="18" charset="0"/>
                          </a:rPr>
                        </m:ctrlPr>
                      </m:sSubPr>
                      <m:e>
                        <m:r>
                          <a:rPr lang="en-US" altLang="zh-CN" sz="1600" b="0" i="1" dirty="0" smtClean="0">
                            <a:latin typeface="Cambria Math" panose="02040503050406030204" pitchFamily="18" charset="0"/>
                            <a:cs typeface="Cambria Math" panose="02040503050406030204" pitchFamily="18" charset="0"/>
                          </a:rPr>
                          <m:t>𝑔</m:t>
                        </m:r>
                      </m:e>
                      <m:sub>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sub>
                          <m:sup>
                            <m:r>
                              <a:rPr lang="en-US" altLang="zh-CN" sz="1600" i="1" dirty="0">
                                <a:latin typeface="Cambria Math" panose="02040503050406030204" pitchFamily="18" charset="0"/>
                                <a:cs typeface="Cambria Math" panose="02040503050406030204" pitchFamily="18" charset="0"/>
                              </a:rPr>
                              <m:t>∗+</m:t>
                            </m:r>
                          </m:sup>
                        </m:sSubSup>
                        <m:r>
                          <a:rPr lang="en-US" altLang="zh-CN" sz="1600" i="1" dirty="0">
                            <a:latin typeface="Cambria Math" panose="02040503050406030204" pitchFamily="18" charset="0"/>
                            <a:cs typeface="Cambria Math" panose="02040503050406030204" pitchFamily="18" charset="0"/>
                          </a:rPr>
                          <m:t>→</m:t>
                        </m:r>
                        <m:sSubSup>
                          <m:sSubSupPr>
                            <m:ctrlPr>
                              <a:rPr lang="zh-CN" altLang="en-US" sz="1600" i="1" dirty="0">
                                <a:latin typeface="Cambria Math" panose="02040503050406030204" pitchFamily="18" charset="0"/>
                                <a:cs typeface="Cambria Math" panose="02040503050406030204" pitchFamily="18" charset="0"/>
                              </a:rPr>
                            </m:ctrlPr>
                          </m:sSubSupPr>
                          <m:e>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sub>
                              <m:sup>
                                <m:r>
                                  <a:rPr lang="en-US" altLang="zh-CN" sz="1600" i="1" dirty="0">
                                    <a:latin typeface="Cambria Math" panose="02040503050406030204" pitchFamily="18" charset="0"/>
                                    <a:cs typeface="Cambria Math" panose="02040503050406030204" pitchFamily="18" charset="0"/>
                                  </a:rPr>
                                  <m:t>+</m:t>
                                </m:r>
                              </m:sup>
                            </m:sSubSup>
                          </m:e>
                          <m:sub>
                            <m:r>
                              <a:rPr lang="en-US" altLang="zh-CN" sz="1600" i="1" dirty="0">
                                <a:latin typeface="Cambria Math" panose="02040503050406030204" pitchFamily="18" charset="0"/>
                                <a:cs typeface="Cambria Math" panose="02040503050406030204" pitchFamily="18" charset="0"/>
                              </a:rPr>
                              <m:t> </m:t>
                            </m:r>
                          </m:sub>
                          <m:sup>
                            <m:r>
                              <a:rPr lang="en-US" altLang="zh-CN" sz="1600" i="1" dirty="0">
                                <a:latin typeface="Cambria Math" panose="02040503050406030204" pitchFamily="18" charset="0"/>
                                <a:cs typeface="Cambria Math" panose="02040503050406030204" pitchFamily="18" charset="0"/>
                              </a:rPr>
                              <m:t> </m:t>
                            </m:r>
                          </m:sup>
                        </m:sSubSup>
                        <m:r>
                          <a:rPr lang="en-US" altLang="zh-CN" sz="1600" i="1" dirty="0">
                            <a:latin typeface="Cambria Math" panose="02040503050406030204" pitchFamily="18" charset="0"/>
                            <a:cs typeface="Cambria Math" panose="02040503050406030204" pitchFamily="18" charset="0"/>
                          </a:rPr>
                          <m:t>𝛾</m:t>
                        </m:r>
                      </m:sub>
                    </m:sSub>
                    <m:r>
                      <a:rPr lang="en-US" altLang="zh-CN" sz="1600" i="1" dirty="0">
                        <a:latin typeface="Cambria Math" panose="02040503050406030204" pitchFamily="18" charset="0"/>
                        <a:cs typeface="Cambria Math" panose="02040503050406030204" pitchFamily="18" charset="0"/>
                      </a:rPr>
                      <m:t>,</m:t>
                    </m:r>
                    <m:sSub>
                      <m:sSubPr>
                        <m:ctrlPr>
                          <a:rPr lang="en-US" altLang="zh-CN" sz="1600" i="1" dirty="0">
                            <a:latin typeface="Cambria Math" panose="02040503050406030204" pitchFamily="18" charset="0"/>
                            <a:cs typeface="Cambria Math" panose="02040503050406030204" pitchFamily="18" charset="0"/>
                          </a:rPr>
                        </m:ctrlPr>
                      </m:sSubPr>
                      <m:e>
                        <m:r>
                          <a:rPr lang="en-US" altLang="zh-CN" sz="1600" i="1" dirty="0">
                            <a:latin typeface="Cambria Math" panose="02040503050406030204" pitchFamily="18" charset="0"/>
                            <a:cs typeface="Cambria Math" panose="02040503050406030204" pitchFamily="18" charset="0"/>
                          </a:rPr>
                          <m:t>𝑔</m:t>
                        </m:r>
                      </m:e>
                      <m:sub>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sub>
                          <m:sup>
                            <m:r>
                              <a:rPr lang="en-US" altLang="zh-CN" sz="1600" i="1" dirty="0">
                                <a:latin typeface="Cambria Math" panose="02040503050406030204" pitchFamily="18" charset="0"/>
                                <a:cs typeface="Cambria Math" panose="02040503050406030204" pitchFamily="18" charset="0"/>
                              </a:rPr>
                              <m:t>∗</m:t>
                            </m:r>
                            <m:r>
                              <a:rPr lang="en-US" altLang="zh-CN" sz="1600" i="1" dirty="0">
                                <a:latin typeface="Cambria Math" panose="02040503050406030204" pitchFamily="18" charset="0"/>
                                <a:cs typeface="Cambria Math" panose="02040503050406030204" pitchFamily="18" charset="0"/>
                              </a:rPr>
                              <m:t>0</m:t>
                            </m:r>
                          </m:sup>
                        </m:sSubSup>
                        <m:r>
                          <a:rPr lang="en-US" altLang="zh-CN" sz="1600" i="1" dirty="0">
                            <a:latin typeface="Cambria Math" panose="02040503050406030204" pitchFamily="18" charset="0"/>
                            <a:cs typeface="Cambria Math" panose="02040503050406030204" pitchFamily="18" charset="0"/>
                          </a:rPr>
                          <m:t>→</m:t>
                        </m:r>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sub>
                          <m:sup>
                            <m:r>
                              <a:rPr lang="en-US" altLang="zh-CN" sz="1600" i="1" dirty="0">
                                <a:latin typeface="Cambria Math" panose="02040503050406030204" pitchFamily="18" charset="0"/>
                                <a:cs typeface="Cambria Math" panose="02040503050406030204" pitchFamily="18" charset="0"/>
                              </a:rPr>
                              <m:t>0</m:t>
                            </m:r>
                          </m:sup>
                        </m:sSubSup>
                        <m:r>
                          <a:rPr lang="en-US" altLang="zh-CN" sz="1600" i="1" dirty="0">
                            <a:latin typeface="Cambria Math" panose="02040503050406030204" pitchFamily="18" charset="0"/>
                            <a:cs typeface="Cambria Math" panose="02040503050406030204" pitchFamily="18" charset="0"/>
                          </a:rPr>
                          <m:t>𝛾</m:t>
                        </m:r>
                      </m:sub>
                    </m:sSub>
                    <m:r>
                      <a:rPr lang="en-US" altLang="zh-CN" sz="1600" i="1" dirty="0">
                        <a:latin typeface="Cambria Math" panose="02040503050406030204" pitchFamily="18" charset="0"/>
                        <a:cs typeface="Cambria Math" panose="02040503050406030204" pitchFamily="18" charset="0"/>
                      </a:rPr>
                      <m:t>,</m:t>
                    </m:r>
                    <m:r>
                      <a:rPr lang="zh-CN" altLang="en-US" sz="1600" i="1" dirty="0" smtClean="0">
                        <a:latin typeface="Cambria Math" panose="02040503050406030204" pitchFamily="18" charset="0"/>
                        <a:cs typeface="Cambria Math" panose="02040503050406030204" pitchFamily="18" charset="0"/>
                      </a:rPr>
                      <m:t> </m:t>
                    </m:r>
                  </m:oMath>
                </a14:m>
                <a:r>
                  <a:rPr lang="en-US" altLang="zh-CN" sz="1600" dirty="0"/>
                  <a:t>and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𝑔</m:t>
                        </m:r>
                      </m:e>
                      <m:sub>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r>
                              <a:rPr lang="en-US" altLang="zh-CN" sz="1600" i="1" dirty="0">
                                <a:latin typeface="Cambria Math" panose="02040503050406030204" pitchFamily="18" charset="0"/>
                                <a:cs typeface="Cambria Math" panose="02040503050406030204" pitchFamily="18" charset="0"/>
                              </a:rPr>
                              <m:t>𝑠</m:t>
                            </m:r>
                          </m:sub>
                          <m:sup>
                            <m:r>
                              <a:rPr lang="en-US" altLang="zh-CN" sz="1600" i="1" dirty="0">
                                <a:latin typeface="Cambria Math" panose="02040503050406030204" pitchFamily="18" charset="0"/>
                                <a:cs typeface="Cambria Math" panose="02040503050406030204" pitchFamily="18" charset="0"/>
                              </a:rPr>
                              <m:t>∗</m:t>
                            </m:r>
                          </m:sup>
                        </m:sSubSup>
                        <m:r>
                          <a:rPr lang="en-US" altLang="zh-CN" sz="1600" i="1" dirty="0">
                            <a:latin typeface="Cambria Math" panose="02040503050406030204" pitchFamily="18" charset="0"/>
                            <a:cs typeface="Cambria Math" panose="02040503050406030204" pitchFamily="18" charset="0"/>
                          </a:rPr>
                          <m:t>→</m:t>
                        </m:r>
                        <m:sSubSup>
                          <m:sSubSupPr>
                            <m:ctrlPr>
                              <a:rPr lang="zh-CN" altLang="en-US"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𝐷</m:t>
                            </m:r>
                          </m:e>
                          <m:sub>
                            <m:r>
                              <a:rPr lang="en-US" altLang="zh-CN" sz="1600" i="1" dirty="0">
                                <a:latin typeface="Cambria Math" panose="02040503050406030204" pitchFamily="18" charset="0"/>
                                <a:cs typeface="Cambria Math" panose="02040503050406030204" pitchFamily="18" charset="0"/>
                              </a:rPr>
                              <m:t> </m:t>
                            </m:r>
                            <m:r>
                              <a:rPr lang="en-US" altLang="zh-CN" sz="1600" i="1" dirty="0">
                                <a:latin typeface="Cambria Math" panose="02040503050406030204" pitchFamily="18" charset="0"/>
                                <a:cs typeface="Cambria Math" panose="02040503050406030204" pitchFamily="18" charset="0"/>
                              </a:rPr>
                              <m:t>𝑠</m:t>
                            </m:r>
                          </m:sub>
                          <m:sup>
                            <m:r>
                              <a:rPr lang="en-US" altLang="zh-CN" sz="1600" i="1" dirty="0">
                                <a:latin typeface="Cambria Math" panose="02040503050406030204" pitchFamily="18" charset="0"/>
                                <a:cs typeface="Cambria Math" panose="02040503050406030204" pitchFamily="18" charset="0"/>
                              </a:rPr>
                              <m:t> </m:t>
                            </m:r>
                          </m:sup>
                        </m:sSubSup>
                        <m:r>
                          <a:rPr lang="en-US" altLang="zh-CN" sz="1600" i="1" dirty="0">
                            <a:latin typeface="Cambria Math" panose="02040503050406030204" pitchFamily="18" charset="0"/>
                            <a:cs typeface="Cambria Math" panose="02040503050406030204" pitchFamily="18" charset="0"/>
                          </a:rPr>
                          <m:t>𝛾</m:t>
                        </m:r>
                      </m:sub>
                    </m:sSub>
                    <m:r>
                      <a:rPr lang="en-US" altLang="zh-CN" sz="1600" b="0" i="0" smtClean="0">
                        <a:latin typeface="Cambria Math" panose="02040503050406030204" pitchFamily="18" charset="0"/>
                      </a:rPr>
                      <m:t> </m:t>
                    </m:r>
                  </m:oMath>
                </a14:m>
                <a:r>
                  <a:rPr lang="en-US" altLang="zh-CN" sz="1600" dirty="0"/>
                  <a:t>and charge radii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oMath>
                </a14:m>
                <a:r>
                  <a:rPr lang="en-US" altLang="zh-CN" sz="1600" dirty="0"/>
                  <a:t>and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 </m:t>
                    </m:r>
                  </m:oMath>
                </a14:m>
                <a:r>
                  <a:rPr lang="en-US" altLang="zh-CN" sz="1600" dirty="0"/>
                  <a:t>.</a:t>
                </a:r>
              </a:p>
              <a:p>
                <a:pPr marL="342900" indent="-342900">
                  <a:lnSpc>
                    <a:spcPct val="150000"/>
                  </a:lnSpc>
                  <a:buFont typeface="Arial" panose="020B0604020202020204" pitchFamily="34" charset="0"/>
                  <a:buChar char="•"/>
                </a:pPr>
                <a:endParaRPr lang="en-US" altLang="zh-CN" sz="1600" dirty="0"/>
              </a:p>
              <a:p>
                <a:pPr marL="342900" indent="-342900">
                  <a:lnSpc>
                    <a:spcPct val="150000"/>
                  </a:lnSpc>
                  <a:buFont typeface="Arial" panose="020B0604020202020204" pitchFamily="34" charset="0"/>
                  <a:buChar char="•"/>
                </a:pPr>
                <a:r>
                  <a:rPr lang="en-US" altLang="zh-CN" sz="1600" b="1" dirty="0">
                    <a:solidFill>
                      <a:srgbClr val="FF0000"/>
                    </a:solidFill>
                  </a:rPr>
                  <a:t>Radiative decays</a:t>
                </a:r>
                <a:r>
                  <a:rPr lang="en-US" altLang="zh-CN" sz="1600" dirty="0"/>
                  <a:t>: </a:t>
                </a:r>
              </a:p>
              <a:p>
                <a:pPr marL="800100" lvl="1" indent="-342900">
                  <a:lnSpc>
                    <a:spcPct val="150000"/>
                  </a:lnSpc>
                  <a:buFont typeface="Arial" panose="020B0604020202020204" pitchFamily="34" charset="0"/>
                  <a:buChar char="•"/>
                </a:pPr>
                <a:r>
                  <a:rPr lang="en-US" altLang="zh-CN" sz="1600" dirty="0"/>
                  <a:t>In LQCD, radiative decays are computationally more tractable and </a:t>
                </a:r>
                <a:r>
                  <a:rPr lang="en-US" altLang="zh-CN" sz="1600" b="1" dirty="0"/>
                  <a:t>has higher precision compared to weak decay.</a:t>
                </a:r>
              </a:p>
              <a:p>
                <a:pPr marL="800100" lvl="1" indent="-342900">
                  <a:lnSpc>
                    <a:spcPct val="150000"/>
                  </a:lnSpc>
                  <a:buFont typeface="Arial" panose="020B0604020202020204" pitchFamily="34" charset="0"/>
                  <a:buChar char="•"/>
                </a:pPr>
                <a:r>
                  <a:rPr lang="en-US" altLang="zh-CN" sz="1600" dirty="0"/>
                  <a:t>The </a:t>
                </a:r>
                <a:r>
                  <a:rPr lang="en-US" altLang="zh-CN" sz="1600" b="1" dirty="0"/>
                  <a:t>total width </a:t>
                </a:r>
                <a:r>
                  <a:rPr lang="en-US" altLang="zh-CN" sz="1600" dirty="0"/>
                  <a:t>can be inferred by combining the branching ratios</a:t>
                </a:r>
              </a:p>
              <a:p>
                <a:pPr marL="800100" lvl="1" indent="-342900">
                  <a:lnSpc>
                    <a:spcPct val="150000"/>
                  </a:lnSpc>
                  <a:buFont typeface="Arial" panose="020B0604020202020204" pitchFamily="34" charset="0"/>
                  <a:buChar char="•"/>
                </a:pPr>
                <a:endParaRPr lang="en-US" altLang="zh-CN" sz="1600" dirty="0"/>
              </a:p>
              <a:p>
                <a:pPr marL="342900" indent="-342900">
                  <a:lnSpc>
                    <a:spcPct val="150000"/>
                  </a:lnSpc>
                  <a:buFont typeface="Arial" panose="020B0604020202020204" pitchFamily="34" charset="0"/>
                  <a:buChar char="•"/>
                </a:pPr>
                <a:r>
                  <a:rPr lang="en-US" altLang="zh-CN" sz="1600" b="1" dirty="0">
                    <a:solidFill>
                      <a:srgbClr val="FF0000"/>
                    </a:solidFill>
                  </a:rPr>
                  <a:t>Charge Radius</a:t>
                </a:r>
                <a:r>
                  <a:rPr lang="en-US" altLang="zh-CN" sz="1600" dirty="0"/>
                  <a:t>: </a:t>
                </a:r>
              </a:p>
              <a:p>
                <a:pPr lvl="1">
                  <a:lnSpc>
                    <a:spcPct val="150000"/>
                  </a:lnSpc>
                </a:pPr>
                <a:r>
                  <a:rPr lang="en-US" altLang="zh-CN" sz="1600" dirty="0"/>
                  <a:t>We also calculate charge radii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oMath>
                </a14:m>
                <a:r>
                  <a:rPr lang="en-US" altLang="zh-CN" sz="1600" dirty="0"/>
                  <a:t>and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 </m:t>
                    </m:r>
                  </m:oMath>
                </a14:m>
                <a:r>
                  <a:rPr lang="en-US" altLang="zh-CN" sz="1600" dirty="0"/>
                  <a:t>.</a:t>
                </a:r>
              </a:p>
              <a:p>
                <a:pPr marL="800100" lvl="1" indent="-342900">
                  <a:lnSpc>
                    <a:spcPct val="150000"/>
                  </a:lnSpc>
                  <a:buFont typeface="Arial" panose="020B0604020202020204" pitchFamily="34" charset="0"/>
                  <a:buChar char="•"/>
                </a:pPr>
                <a:r>
                  <a:rPr lang="en-US" altLang="zh-CN" sz="1600" b="1" dirty="0"/>
                  <a:t>Experimental </a:t>
                </a:r>
                <a:r>
                  <a:rPr lang="en-US" altLang="zh-CN" sz="1600" dirty="0"/>
                  <a:t>measurements are difficult</a:t>
                </a:r>
              </a:p>
              <a:p>
                <a:pPr marL="800100" lvl="1" indent="-342900">
                  <a:lnSpc>
                    <a:spcPct val="150000"/>
                  </a:lnSpc>
                  <a:buFont typeface="Arial" panose="020B0604020202020204" pitchFamily="34" charset="0"/>
                  <a:buChar char="•"/>
                </a:pPr>
                <a:r>
                  <a:rPr lang="en-US" altLang="zh-CN" sz="1600" dirty="0"/>
                  <a:t>Many </a:t>
                </a:r>
                <a:r>
                  <a:rPr lang="en-US" altLang="zh-CN" sz="1600" b="1" dirty="0"/>
                  <a:t>phenomenological</a:t>
                </a:r>
                <a:r>
                  <a:rPr lang="en-US" altLang="zh-CN" sz="1600" dirty="0"/>
                  <a:t> models predict this physical quantity .</a:t>
                </a:r>
              </a:p>
            </p:txBody>
          </p:sp>
        </mc:Choice>
        <mc:Fallback xmlns="">
          <p:sp>
            <p:nvSpPr>
              <p:cNvPr id="4" name="文本框 3">
                <a:extLst>
                  <a:ext uri="{FF2B5EF4-FFF2-40B4-BE49-F238E27FC236}">
                    <a16:creationId xmlns:a16="http://schemas.microsoft.com/office/drawing/2014/main" id="{90E2E005-79E9-607C-2F75-BE9648FBE830}"/>
                  </a:ext>
                </a:extLst>
              </p:cNvPr>
              <p:cNvSpPr txBox="1">
                <a:spLocks noRot="1" noChangeAspect="1" noMove="1" noResize="1" noEditPoints="1" noAdjustHandles="1" noChangeArrowheads="1" noChangeShapeType="1" noTextEdit="1"/>
              </p:cNvSpPr>
              <p:nvPr/>
            </p:nvSpPr>
            <p:spPr>
              <a:xfrm>
                <a:off x="0" y="1514822"/>
                <a:ext cx="12484359" cy="3828356"/>
              </a:xfrm>
              <a:prstGeom prst="rect">
                <a:avLst/>
              </a:prstGeom>
              <a:blipFill>
                <a:blip r:embed="rId3"/>
                <a:stretch>
                  <a:fillRect l="-195" b="-95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D2DD53E-B38C-C1C4-6ED3-C8BF14B3DE6C}"/>
              </a:ext>
            </a:extLst>
          </p:cNvPr>
          <p:cNvSpPr txBox="1"/>
          <p:nvPr/>
        </p:nvSpPr>
        <p:spPr>
          <a:xfrm>
            <a:off x="11693237" y="6380018"/>
            <a:ext cx="498763" cy="369332"/>
          </a:xfrm>
          <a:prstGeom prst="rect">
            <a:avLst/>
          </a:prstGeom>
          <a:noFill/>
        </p:spPr>
        <p:txBody>
          <a:bodyPr wrap="square" rtlCol="0">
            <a:spAutoFit/>
          </a:bodyPr>
          <a:lstStyle/>
          <a:p>
            <a:r>
              <a:rPr lang="en-US" altLang="zh-CN" dirty="0"/>
              <a:t>2</a:t>
            </a:r>
            <a:endParaRPr lang="zh-CN" altLang="en-US" dirty="0"/>
          </a:p>
        </p:txBody>
      </p:sp>
    </p:spTree>
    <p:extLst>
      <p:ext uri="{BB962C8B-B14F-4D97-AF65-F5344CB8AC3E}">
        <p14:creationId xmlns:p14="http://schemas.microsoft.com/office/powerpoint/2010/main" val="131581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156-77E3-A520-59D6-7E4BA47BF8B3}"/>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2236180A-BAED-15E5-4791-ECA29B6CB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37A407EC-AC7D-B31F-F35C-CA0DE4A07384}"/>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Formula</a:t>
            </a:r>
            <a:endParaRPr lang="en-US" altLang="zh-CN" sz="6000" dirty="0">
              <a:solidFill>
                <a:schemeClr val="tx2"/>
              </a:solidFill>
            </a:endParaRPr>
          </a:p>
        </p:txBody>
      </p:sp>
      <p:sp>
        <p:nvSpPr>
          <p:cNvPr id="20" name="文本框 19">
            <a:extLst>
              <a:ext uri="{FF2B5EF4-FFF2-40B4-BE49-F238E27FC236}">
                <a16:creationId xmlns:a16="http://schemas.microsoft.com/office/drawing/2014/main" id="{3C63396C-1CEB-782C-7E30-E6C41DA71F2C}"/>
              </a:ext>
            </a:extLst>
          </p:cNvPr>
          <p:cNvSpPr txBox="1"/>
          <p:nvPr/>
        </p:nvSpPr>
        <p:spPr>
          <a:xfrm>
            <a:off x="348342" y="1307834"/>
            <a:ext cx="11644604" cy="423449"/>
          </a:xfrm>
          <a:prstGeom prst="rect">
            <a:avLst/>
          </a:prstGeom>
          <a:noFill/>
        </p:spPr>
        <p:txBody>
          <a:bodyPr wrap="square" rtlCol="0">
            <a:spAutoFit/>
          </a:bodyPr>
          <a:lstStyle/>
          <a:p>
            <a:pPr>
              <a:lnSpc>
                <a:spcPct val="150000"/>
              </a:lnSpc>
            </a:pPr>
            <a:r>
              <a:rPr lang="en-US" altLang="zh-CN" sz="1600" dirty="0"/>
              <a:t>For the vector meson </a:t>
            </a:r>
            <a:endParaRPr lang="zh-CN" altLang="en-US" sz="1600" dirty="0"/>
          </a:p>
        </p:txBody>
      </p:sp>
      <p:sp>
        <p:nvSpPr>
          <p:cNvPr id="30" name="文本框 29">
            <a:extLst>
              <a:ext uri="{FF2B5EF4-FFF2-40B4-BE49-F238E27FC236}">
                <a16:creationId xmlns:a16="http://schemas.microsoft.com/office/drawing/2014/main" id="{3E5B986D-9884-A8C8-50F4-6BAA52367254}"/>
              </a:ext>
            </a:extLst>
          </p:cNvPr>
          <p:cNvSpPr txBox="1"/>
          <p:nvPr/>
        </p:nvSpPr>
        <p:spPr>
          <a:xfrm>
            <a:off x="273697" y="3743960"/>
            <a:ext cx="11644604" cy="307777"/>
          </a:xfrm>
          <a:prstGeom prst="rect">
            <a:avLst/>
          </a:prstGeom>
          <a:noFill/>
        </p:spPr>
        <p:txBody>
          <a:bodyPr wrap="square" rtlCol="0">
            <a:spAutoFit/>
          </a:bodyPr>
          <a:lstStyle/>
          <a:p>
            <a:r>
              <a:rPr lang="en-US" altLang="zh-CN" sz="1400" dirty="0"/>
              <a:t> </a:t>
            </a:r>
            <a:endParaRPr lang="zh-CN" altLang="en-US" sz="1400"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7D4A572-FA74-0242-972A-66D111A037AB}"/>
                  </a:ext>
                </a:extLst>
              </p:cNvPr>
              <p:cNvSpPr txBox="1"/>
              <p:nvPr/>
            </p:nvSpPr>
            <p:spPr>
              <a:xfrm>
                <a:off x="348342" y="3706398"/>
                <a:ext cx="11386456" cy="338554"/>
              </a:xfrm>
              <a:prstGeom prst="rect">
                <a:avLst/>
              </a:prstGeom>
              <a:noFill/>
            </p:spPr>
            <p:txBody>
              <a:bodyPr wrap="square" rtlCol="0">
                <a:spAutoFit/>
              </a:bodyPr>
              <a:lstStyle/>
              <a:p>
                <a:r>
                  <a:rPr lang="en-US" altLang="zh-CN" sz="1600" dirty="0"/>
                  <a:t>Arrange these form factor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1</m:t>
                        </m:r>
                      </m:sub>
                    </m:sSub>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b="0" i="1" smtClean="0">
                            <a:latin typeface="Cambria Math" panose="02040503050406030204" pitchFamily="18" charset="0"/>
                          </a:rPr>
                          <m:t>2</m:t>
                        </m:r>
                      </m:sub>
                    </m:sSub>
                  </m:oMath>
                </a14:m>
                <a:r>
                  <a:rPr lang="zh-CN" altLang="en-US" sz="1600" dirty="0"/>
                  <a:t> </a:t>
                </a:r>
                <a:r>
                  <a:rPr lang="en-US" altLang="zh-CN" sz="1600" dirty="0"/>
                  <a:t>and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b="0" i="1" smtClean="0">
                            <a:latin typeface="Cambria Math" panose="02040503050406030204" pitchFamily="18" charset="0"/>
                          </a:rPr>
                          <m:t>3</m:t>
                        </m:r>
                      </m:sub>
                    </m:sSub>
                  </m:oMath>
                </a14:m>
                <a:r>
                  <a:rPr lang="zh-CN" altLang="en-US" sz="1600" dirty="0"/>
                  <a:t> </a:t>
                </a:r>
                <a:r>
                  <a:rPr lang="en-US" altLang="zh-CN" sz="1600" dirty="0"/>
                  <a:t>in terms of electric, magnetic and quadrupole form factors as follows </a:t>
                </a:r>
                <a:r>
                  <a:rPr lang="zh-CN" altLang="en-US" sz="1600" dirty="0"/>
                  <a:t> </a:t>
                </a:r>
              </a:p>
            </p:txBody>
          </p:sp>
        </mc:Choice>
        <mc:Fallback xmlns="">
          <p:sp>
            <p:nvSpPr>
              <p:cNvPr id="14" name="文本框 13">
                <a:extLst>
                  <a:ext uri="{FF2B5EF4-FFF2-40B4-BE49-F238E27FC236}">
                    <a16:creationId xmlns:a16="http://schemas.microsoft.com/office/drawing/2014/main" id="{C7D4A572-FA74-0242-972A-66D111A037AB}"/>
                  </a:ext>
                </a:extLst>
              </p:cNvPr>
              <p:cNvSpPr txBox="1">
                <a:spLocks noRot="1" noChangeAspect="1" noMove="1" noResize="1" noEditPoints="1" noAdjustHandles="1" noChangeArrowheads="1" noChangeShapeType="1" noTextEdit="1"/>
              </p:cNvSpPr>
              <p:nvPr/>
            </p:nvSpPr>
            <p:spPr>
              <a:xfrm>
                <a:off x="348342" y="3706398"/>
                <a:ext cx="11386456" cy="338554"/>
              </a:xfrm>
              <a:prstGeom prst="rect">
                <a:avLst/>
              </a:prstGeom>
              <a:blipFill>
                <a:blip r:embed="rId5"/>
                <a:stretch>
                  <a:fillRect l="-268" t="-5357" b="-21429"/>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5B4B77DC-670E-BE29-BAE3-1AC30F6557FC}"/>
              </a:ext>
            </a:extLst>
          </p:cNvPr>
          <p:cNvPicPr>
            <a:picLocks noChangeAspect="1"/>
          </p:cNvPicPr>
          <p:nvPr/>
        </p:nvPicPr>
        <p:blipFill>
          <a:blip r:embed="rId6"/>
          <a:stretch>
            <a:fillRect/>
          </a:stretch>
        </p:blipFill>
        <p:spPr>
          <a:xfrm>
            <a:off x="3909525" y="4193124"/>
            <a:ext cx="5116987" cy="1600698"/>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0DFF8F8-EC29-0699-AF17-D92E8C81E2F1}"/>
                  </a:ext>
                </a:extLst>
              </p:cNvPr>
              <p:cNvSpPr txBox="1"/>
              <p:nvPr/>
            </p:nvSpPr>
            <p:spPr>
              <a:xfrm>
                <a:off x="273697" y="5773680"/>
                <a:ext cx="10972800" cy="479811"/>
              </a:xfrm>
              <a:prstGeom prst="rect">
                <a:avLst/>
              </a:prstGeom>
              <a:noFill/>
            </p:spPr>
            <p:txBody>
              <a:bodyPr wrap="square" rtlCol="0">
                <a:spAutoFit/>
              </a:bodyPr>
              <a:lstStyle/>
              <a:p>
                <a:r>
                  <a:rPr lang="en-US" altLang="zh-CN" sz="1600" dirty="0"/>
                  <a:t>The charge radius is</a:t>
                </a:r>
                <a14:m>
                  <m:oMath xmlns:m="http://schemas.openxmlformats.org/officeDocument/2006/math">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𝑟</m:t>
                            </m:r>
                          </m:e>
                          <m:sup>
                            <m:r>
                              <a:rPr lang="en-US" altLang="zh-CN" sz="1600" i="1">
                                <a:latin typeface="Cambria Math" panose="02040503050406030204" pitchFamily="18" charset="0"/>
                              </a:rPr>
                              <m:t>2</m:t>
                            </m:r>
                          </m:sup>
                        </m:sSup>
                      </m:e>
                    </m:d>
                    <m:r>
                      <a:rPr lang="en-US" altLang="zh-CN" sz="1600" i="1">
                        <a:latin typeface="Cambria Math" panose="02040503050406030204" pitchFamily="18" charset="0"/>
                      </a:rPr>
                      <m:t>=−6</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𝐶</m:t>
                            </m:r>
                          </m:sub>
                        </m:sSub>
                      </m:num>
                      <m:den>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𝑄</m:t>
                            </m:r>
                          </m:e>
                          <m:sup>
                            <m:r>
                              <a:rPr lang="en-US" altLang="zh-CN" sz="1600" i="1">
                                <a:latin typeface="Cambria Math" panose="02040503050406030204" pitchFamily="18" charset="0"/>
                              </a:rPr>
                              <m:t>2</m:t>
                            </m:r>
                          </m:sup>
                        </m:sSup>
                      </m:den>
                    </m:f>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d>
                          <m:dPr>
                            <m:begChr m:val=""/>
                            <m:endChr m:val="|"/>
                            <m:ctrlPr>
                              <a:rPr lang="en-US" altLang="zh-CN" sz="1600" i="1">
                                <a:latin typeface="Cambria Math" panose="02040503050406030204" pitchFamily="18" charset="0"/>
                              </a:rPr>
                            </m:ctrlPr>
                          </m:dPr>
                          <m:e>
                            <m:r>
                              <a:rPr lang="zh-CN" altLang="en-US" sz="1600">
                                <a:latin typeface="Cambria Math" panose="02040503050406030204" pitchFamily="18" charset="0"/>
                              </a:rPr>
                              <m:t>​</m:t>
                            </m:r>
                          </m:e>
                        </m:d>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𝑄</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=0</m:t>
                        </m:r>
                      </m:sub>
                    </m:sSub>
                  </m:oMath>
                </a14:m>
                <a:r>
                  <a:rPr lang="en-US" altLang="zh-CN" sz="1600" dirty="0"/>
                  <a:t>. </a:t>
                </a:r>
                <a:endParaRPr lang="zh-CN" altLang="en-US" sz="1600" dirty="0"/>
              </a:p>
            </p:txBody>
          </p:sp>
        </mc:Choice>
        <mc:Fallback xmlns="">
          <p:sp>
            <p:nvSpPr>
              <p:cNvPr id="17" name="文本框 16">
                <a:extLst>
                  <a:ext uri="{FF2B5EF4-FFF2-40B4-BE49-F238E27FC236}">
                    <a16:creationId xmlns:a16="http://schemas.microsoft.com/office/drawing/2014/main" id="{F0DFF8F8-EC29-0699-AF17-D92E8C81E2F1}"/>
                  </a:ext>
                </a:extLst>
              </p:cNvPr>
              <p:cNvSpPr txBox="1">
                <a:spLocks noRot="1" noChangeAspect="1" noMove="1" noResize="1" noEditPoints="1" noAdjustHandles="1" noChangeArrowheads="1" noChangeShapeType="1" noTextEdit="1"/>
              </p:cNvSpPr>
              <p:nvPr/>
            </p:nvSpPr>
            <p:spPr>
              <a:xfrm>
                <a:off x="273697" y="5773680"/>
                <a:ext cx="10972800" cy="479811"/>
              </a:xfrm>
              <a:prstGeom prst="rect">
                <a:avLst/>
              </a:prstGeom>
              <a:blipFill>
                <a:blip r:embed="rId7"/>
                <a:stretch>
                  <a:fillRect l="-333" t="-63291" b="-103797"/>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BA7ADE3D-567C-C21C-EFB0-853843666053}"/>
              </a:ext>
            </a:extLst>
          </p:cNvPr>
          <p:cNvSpPr txBox="1"/>
          <p:nvPr/>
        </p:nvSpPr>
        <p:spPr>
          <a:xfrm>
            <a:off x="11693237" y="6380018"/>
            <a:ext cx="498763" cy="369332"/>
          </a:xfrm>
          <a:prstGeom prst="rect">
            <a:avLst/>
          </a:prstGeom>
          <a:noFill/>
        </p:spPr>
        <p:txBody>
          <a:bodyPr wrap="square" rtlCol="0">
            <a:spAutoFit/>
          </a:bodyPr>
          <a:lstStyle/>
          <a:p>
            <a:r>
              <a:rPr lang="en-US" altLang="zh-CN" dirty="0"/>
              <a:t>15</a:t>
            </a:r>
            <a:endParaRPr lang="zh-CN" alt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E8864B5-B3E2-22B4-67D8-9108ABF713C1}"/>
                  </a:ext>
                </a:extLst>
              </p:cNvPr>
              <p:cNvSpPr txBox="1"/>
              <p:nvPr/>
            </p:nvSpPr>
            <p:spPr>
              <a:xfrm>
                <a:off x="3023118" y="2017783"/>
                <a:ext cx="9746796" cy="978666"/>
              </a:xfrm>
              <a:prstGeom prst="rect">
                <a:avLst/>
              </a:prstGeom>
              <a:noFill/>
            </p:spPr>
            <p:txBody>
              <a:bodyPr wrap="square" rtlCol="0">
                <a:spAutoFit/>
              </a:bodyPr>
              <a:lstStyle/>
              <a:p>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𝑉</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𝜆</m:t>
                            </m:r>
                          </m:e>
                          <m:sup>
                            <m:r>
                              <a:rPr lang="en-US" altLang="zh-CN" i="1">
                                <a:latin typeface="Cambria Math" panose="02040503050406030204" pitchFamily="18" charset="0"/>
                              </a:rPr>
                              <m:t>′</m:t>
                            </m:r>
                          </m:sup>
                        </m:sSup>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𝑗</m:t>
                                </m:r>
                              </m:e>
                              <m:sup>
                                <m:r>
                                  <a:rPr lang="en-US" altLang="zh-CN" i="1">
                                    <a:latin typeface="Cambria Math" panose="02040503050406030204" pitchFamily="18" charset="0"/>
                                  </a:rPr>
                                  <m:t>𝑢</m:t>
                                </m:r>
                              </m:sup>
                            </m:sSup>
                          </m:e>
                        </m:d>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r>
                          <a:rPr lang="zh-CN" altLang="en-US" i="1">
                            <a:latin typeface="Cambria Math" panose="02040503050406030204" pitchFamily="18" charset="0"/>
                          </a:rPr>
                          <m:t>𝜆</m:t>
                        </m:r>
                        <m:r>
                          <a:rPr lang="en-US" altLang="zh-CN" b="0" i="1" smtClean="0">
                            <a:latin typeface="Cambria Math" panose="02040503050406030204" pitchFamily="18" charset="0"/>
                          </a:rPr>
                          <m:t>)</m:t>
                        </m:r>
                      </m:e>
                    </m:d>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𝜀</m:t>
                        </m:r>
                      </m:e>
                      <m:sub>
                        <m:r>
                          <a:rPr lang="zh-CN" altLang="en-US" b="0" i="1" smtClean="0">
                            <a:latin typeface="Cambria Math" panose="02040503050406030204" pitchFamily="18" charset="0"/>
                          </a:rPr>
                          <m:t>𝛼</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𝜆</m:t>
                    </m:r>
                    <m:r>
                      <a:rPr lang="en-US" altLang="zh-CN" b="0" i="1" smtClean="0">
                        <a:latin typeface="Cambria Math" panose="02040503050406030204" pitchFamily="18" charset="0"/>
                      </a:rPr>
                      <m:t>)</m:t>
                    </m:r>
                  </m:oMath>
                </a14:m>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𝜀</m:t>
                        </m:r>
                      </m:e>
                      <m:sub>
                        <m:r>
                          <a:rPr lang="zh-CN" altLang="en-US" i="1" smtClean="0">
                            <a:latin typeface="Cambria Math" panose="02040503050406030204" pitchFamily="18" charset="0"/>
                          </a:rPr>
                          <m:t>𝛽</m:t>
                        </m:r>
                      </m:sub>
                      <m:sup>
                        <m:r>
                          <a:rPr lang="en-US" altLang="zh-CN" b="0" i="1" smtClean="0">
                            <a:latin typeface="Cambria Math" panose="02040503050406030204" pitchFamily="18" charset="0"/>
                          </a:rPr>
                          <m:t> </m:t>
                        </m:r>
                      </m:sup>
                    </m:sSubSup>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𝑝</m:t>
                            </m:r>
                          </m:e>
                          <m:sup>
                            <m:r>
                              <a:rPr lang="en-US" altLang="zh-CN" b="0" i="1" smtClean="0">
                                <a:latin typeface="Cambria Math" panose="02040503050406030204" pitchFamily="18" charset="0"/>
                              </a:rPr>
                              <m:t>′</m:t>
                            </m:r>
                          </m:sup>
                        </m:sSup>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zh-CN" altLang="en-US" i="1">
                                <a:latin typeface="Cambria Math" panose="02040503050406030204" pitchFamily="18" charset="0"/>
                              </a:rPr>
                              <m:t>𝜆</m:t>
                            </m:r>
                          </m:e>
                          <m:sup>
                            <m:r>
                              <a:rPr lang="en-US" altLang="zh-CN" b="0" i="1" smtClean="0">
                                <a:latin typeface="Cambria Math" panose="02040503050406030204" pitchFamily="18" charset="0"/>
                              </a:rPr>
                              <m:t>′</m:t>
                            </m:r>
                          </m:sup>
                        </m:sSup>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𝐽</m:t>
                        </m:r>
                      </m:e>
                      <m:sup>
                        <m:r>
                          <a:rPr lang="zh-CN" altLang="en-US" b="0" i="1" smtClean="0">
                            <a:latin typeface="Cambria Math" panose="02040503050406030204" pitchFamily="18" charset="0"/>
                          </a:rPr>
                          <m:t>𝛼</m:t>
                        </m:r>
                        <m:r>
                          <a:rPr lang="en-US" altLang="zh-CN" b="0" i="1" smtClean="0">
                            <a:latin typeface="Cambria Math" panose="02040503050406030204" pitchFamily="18" charset="0"/>
                          </a:rPr>
                          <m:t>𝑢</m:t>
                        </m:r>
                        <m:r>
                          <a:rPr lang="zh-CN" altLang="en-US" b="0" i="1" smtClean="0">
                            <a:latin typeface="Cambria Math" panose="02040503050406030204" pitchFamily="18" charset="0"/>
                          </a:rPr>
                          <m:t>𝛽</m:t>
                        </m:r>
                      </m:sup>
                    </m:s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e>
                    </m:d>
                  </m:oMath>
                </a14:m>
                <a:endParaRPr lang="en-US" altLang="zh-CN" b="0" dirty="0"/>
              </a:p>
              <a:p>
                <a:endParaRPr lang="en-US" altLang="zh-CN" dirty="0"/>
              </a:p>
              <a:p>
                <a:endParaRPr lang="zh-CN" altLang="en-US" dirty="0"/>
              </a:p>
            </p:txBody>
          </p:sp>
        </mc:Choice>
        <mc:Fallback xmlns="">
          <p:sp>
            <p:nvSpPr>
              <p:cNvPr id="4" name="文本框 3">
                <a:extLst>
                  <a:ext uri="{FF2B5EF4-FFF2-40B4-BE49-F238E27FC236}">
                    <a16:creationId xmlns:a16="http://schemas.microsoft.com/office/drawing/2014/main" id="{1E8864B5-B3E2-22B4-67D8-9108ABF713C1}"/>
                  </a:ext>
                </a:extLst>
              </p:cNvPr>
              <p:cNvSpPr txBox="1">
                <a:spLocks noRot="1" noChangeAspect="1" noMove="1" noResize="1" noEditPoints="1" noAdjustHandles="1" noChangeArrowheads="1" noChangeShapeType="1" noTextEdit="1"/>
              </p:cNvSpPr>
              <p:nvPr/>
            </p:nvSpPr>
            <p:spPr>
              <a:xfrm>
                <a:off x="3023118" y="2017783"/>
                <a:ext cx="9746796" cy="978666"/>
              </a:xfrm>
              <a:prstGeom prst="rect">
                <a:avLst/>
              </a:prstGeom>
              <a:blipFill>
                <a:blip r:embed="rId8"/>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97CBBEE-654A-49EB-2A80-2E16E177693C}"/>
              </a:ext>
            </a:extLst>
          </p:cNvPr>
          <p:cNvPicPr>
            <a:picLocks noChangeAspect="1"/>
          </p:cNvPicPr>
          <p:nvPr/>
        </p:nvPicPr>
        <p:blipFill>
          <a:blip r:embed="rId9"/>
          <a:stretch>
            <a:fillRect/>
          </a:stretch>
        </p:blipFill>
        <p:spPr>
          <a:xfrm>
            <a:off x="1805724" y="2606723"/>
            <a:ext cx="9305925" cy="655159"/>
          </a:xfrm>
          <a:prstGeom prst="rect">
            <a:avLst/>
          </a:prstGeom>
        </p:spPr>
      </p:pic>
    </p:spTree>
    <p:extLst>
      <p:ext uri="{BB962C8B-B14F-4D97-AF65-F5344CB8AC3E}">
        <p14:creationId xmlns:p14="http://schemas.microsoft.com/office/powerpoint/2010/main" val="48631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5019-B704-2E66-2615-2837D2191ADB}"/>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B5A69BC4-2A84-7A30-74AE-214A69B89E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FA5ECC22-7AB8-C2D0-506E-B3D342DF612E}"/>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Numerical setup</a:t>
            </a:r>
            <a:endParaRPr lang="en-US" altLang="zh-CN" sz="6000" dirty="0">
              <a:solidFill>
                <a:schemeClr val="tx2"/>
              </a:solidFill>
            </a:endParaRPr>
          </a:p>
        </p:txBody>
      </p:sp>
      <p:sp>
        <p:nvSpPr>
          <p:cNvPr id="2" name="文本框 1">
            <a:extLst>
              <a:ext uri="{FF2B5EF4-FFF2-40B4-BE49-F238E27FC236}">
                <a16:creationId xmlns:a16="http://schemas.microsoft.com/office/drawing/2014/main" id="{A0E4B3BA-FAD1-4173-E021-9D548231A824}"/>
              </a:ext>
            </a:extLst>
          </p:cNvPr>
          <p:cNvSpPr txBox="1"/>
          <p:nvPr/>
        </p:nvSpPr>
        <p:spPr>
          <a:xfrm>
            <a:off x="11693237" y="6380018"/>
            <a:ext cx="498763" cy="369332"/>
          </a:xfrm>
          <a:prstGeom prst="rect">
            <a:avLst/>
          </a:prstGeom>
          <a:noFill/>
        </p:spPr>
        <p:txBody>
          <a:bodyPr wrap="square" rtlCol="0">
            <a:spAutoFit/>
          </a:bodyPr>
          <a:lstStyle/>
          <a:p>
            <a:r>
              <a:rPr lang="en-US" altLang="zh-CN" dirty="0"/>
              <a:t>7</a:t>
            </a:r>
            <a:endParaRPr lang="zh-CN" altLang="en-US" dirty="0"/>
          </a:p>
        </p:txBody>
      </p:sp>
      <p:pic>
        <p:nvPicPr>
          <p:cNvPr id="6" name="图片 5">
            <a:extLst>
              <a:ext uri="{FF2B5EF4-FFF2-40B4-BE49-F238E27FC236}">
                <a16:creationId xmlns:a16="http://schemas.microsoft.com/office/drawing/2014/main" id="{6B6D4649-5259-8FF1-708D-9DC4A54F54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2877" y="1609344"/>
            <a:ext cx="6553383" cy="2142822"/>
          </a:xfrm>
          <a:prstGeom prst="rect">
            <a:avLst/>
          </a:prstGeom>
        </p:spPr>
      </p:pic>
      <p:sp>
        <p:nvSpPr>
          <p:cNvPr id="8" name="文本框 7">
            <a:extLst>
              <a:ext uri="{FF2B5EF4-FFF2-40B4-BE49-F238E27FC236}">
                <a16:creationId xmlns:a16="http://schemas.microsoft.com/office/drawing/2014/main" id="{9739C31D-06AD-A98F-96C1-6E8B561D88FE}"/>
              </a:ext>
            </a:extLst>
          </p:cNvPr>
          <p:cNvSpPr txBox="1"/>
          <p:nvPr/>
        </p:nvSpPr>
        <p:spPr>
          <a:xfrm>
            <a:off x="5979190" y="4117293"/>
            <a:ext cx="5431760" cy="400110"/>
          </a:xfrm>
          <a:prstGeom prst="rect">
            <a:avLst/>
          </a:prstGeom>
          <a:noFill/>
        </p:spPr>
        <p:txBody>
          <a:bodyPr wrap="square" rtlCol="0">
            <a:spAutoFit/>
          </a:bodyPr>
          <a:lstStyle/>
          <a:p>
            <a:r>
              <a:rPr lang="en-US" altLang="zh-CN" sz="1000" dirty="0">
                <a:solidFill>
                  <a:srgbClr val="00B050"/>
                </a:solidFill>
              </a:rPr>
              <a:t>Z.-C. Hu et al. (CLQCD), Phys. Rev. D 109, 054507(2024].   </a:t>
            </a:r>
            <a:r>
              <a:rPr lang="zh-CN" altLang="zh-CN" sz="1000" dirty="0">
                <a:solidFill>
                  <a:srgbClr val="00B050"/>
                </a:solidFill>
              </a:rPr>
              <a:t>Meng, Yu </a:t>
            </a:r>
            <a:r>
              <a:rPr lang="en-US" altLang="zh-CN" sz="1000" dirty="0">
                <a:solidFill>
                  <a:srgbClr val="00B050"/>
                </a:solidFill>
              </a:rPr>
              <a:t> et al.</a:t>
            </a:r>
            <a:r>
              <a:rPr lang="zh-CN" altLang="zh-CN" sz="1000" dirty="0">
                <a:solidFill>
                  <a:srgbClr val="00B050"/>
                </a:solidFill>
              </a:rPr>
              <a:t>PhysRevD.109.074511</a:t>
            </a:r>
            <a:r>
              <a:rPr lang="en-US" altLang="zh-CN" sz="1000" dirty="0">
                <a:solidFill>
                  <a:srgbClr val="00B050"/>
                </a:solidFill>
              </a:rPr>
              <a:t>(2024)</a:t>
            </a:r>
            <a:endParaRPr lang="zh-CN" altLang="en-US" sz="1400" dirty="0"/>
          </a:p>
          <a:p>
            <a:endParaRPr lang="en-US" altLang="zh-CN" sz="1000" dirty="0">
              <a:solidFill>
                <a:srgbClr val="00B050"/>
              </a:solidFill>
            </a:endParaRPr>
          </a:p>
        </p:txBody>
      </p:sp>
      <p:sp>
        <p:nvSpPr>
          <p:cNvPr id="4" name="文本框 3">
            <a:extLst>
              <a:ext uri="{FF2B5EF4-FFF2-40B4-BE49-F238E27FC236}">
                <a16:creationId xmlns:a16="http://schemas.microsoft.com/office/drawing/2014/main" id="{A5EDBC1E-08B2-687C-2AB8-0A9077BE0EEC}"/>
              </a:ext>
            </a:extLst>
          </p:cNvPr>
          <p:cNvSpPr txBox="1"/>
          <p:nvPr/>
        </p:nvSpPr>
        <p:spPr>
          <a:xfrm>
            <a:off x="1015528" y="5036931"/>
            <a:ext cx="11282690" cy="423449"/>
          </a:xfrm>
          <a:prstGeom prst="rect">
            <a:avLst/>
          </a:prstGeom>
          <a:noFill/>
        </p:spPr>
        <p:txBody>
          <a:bodyPr wrap="square" rtlCol="0">
            <a:spAutoFit/>
          </a:bodyPr>
          <a:lstStyle/>
          <a:p>
            <a:pPr>
              <a:lnSpc>
                <a:spcPct val="150000"/>
              </a:lnSpc>
            </a:pPr>
            <a:r>
              <a:rPr lang="en-US" altLang="zh-CN" sz="1600" dirty="0"/>
              <a:t>In the calculation of the form factors, we have added a set of ensemble C48P14 ,which pion mass is close to physical point.</a:t>
            </a:r>
            <a:endParaRPr lang="zh-CN" altLang="en-US" sz="1600" dirty="0"/>
          </a:p>
        </p:txBody>
      </p:sp>
    </p:spTree>
    <p:extLst>
      <p:ext uri="{BB962C8B-B14F-4D97-AF65-F5344CB8AC3E}">
        <p14:creationId xmlns:p14="http://schemas.microsoft.com/office/powerpoint/2010/main" val="16866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EC33D-D4E3-903C-785C-37C0D867309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54DE239F-EE65-534D-1E8C-B5F7811135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104BEB51-34D7-4672-EBFD-A56EEBFEFD7D}"/>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sp>
        <p:nvSpPr>
          <p:cNvPr id="30" name="文本框 29">
            <a:extLst>
              <a:ext uri="{FF2B5EF4-FFF2-40B4-BE49-F238E27FC236}">
                <a16:creationId xmlns:a16="http://schemas.microsoft.com/office/drawing/2014/main" id="{8C10BCCD-1011-3277-3CBD-473671CEFFBD}"/>
              </a:ext>
            </a:extLst>
          </p:cNvPr>
          <p:cNvSpPr txBox="1"/>
          <p:nvPr/>
        </p:nvSpPr>
        <p:spPr>
          <a:xfrm>
            <a:off x="273697" y="3743960"/>
            <a:ext cx="11644604" cy="307777"/>
          </a:xfrm>
          <a:prstGeom prst="rect">
            <a:avLst/>
          </a:prstGeom>
          <a:noFill/>
        </p:spPr>
        <p:txBody>
          <a:bodyPr wrap="square" rtlCol="0">
            <a:spAutoFit/>
          </a:bodyPr>
          <a:lstStyle/>
          <a:p>
            <a:r>
              <a:rPr lang="en-US" altLang="zh-CN" sz="1400" dirty="0"/>
              <a:t> </a:t>
            </a:r>
            <a:endParaRPr lang="zh-CN" altLang="en-US" sz="14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D00E3B4-D018-CEE0-91CE-0FE19E274380}"/>
                  </a:ext>
                </a:extLst>
              </p:cNvPr>
              <p:cNvSpPr txBox="1"/>
              <p:nvPr/>
            </p:nvSpPr>
            <p:spPr>
              <a:xfrm>
                <a:off x="749557" y="1275333"/>
                <a:ext cx="10692882" cy="1531445"/>
              </a:xfrm>
              <a:prstGeom prst="rect">
                <a:avLst/>
              </a:prstGeom>
              <a:noFill/>
            </p:spPr>
            <p:txBody>
              <a:bodyPr wrap="square" rtlCol="0">
                <a:spAutoFit/>
              </a:bodyPr>
              <a:lstStyle/>
              <a:p>
                <a:pPr>
                  <a:lnSpc>
                    <a:spcPct val="150000"/>
                  </a:lnSpc>
                </a:pPr>
                <a:r>
                  <a:rPr lang="en-US" altLang="zh-CN" sz="1600" dirty="0"/>
                  <a:t>For now, only the systematic error caused by changing fitting range has been considered. When conducting chiral extrapolation and continuous extrapolation, we found that the results were consistent within two standard deviations Subsequently, the error brought by adding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𝑧</m:t>
                        </m:r>
                      </m:e>
                      <m:sup>
                        <m:r>
                          <a:rPr lang="en-US" altLang="zh-CN" sz="1600" b="0" i="1" smtClean="0">
                            <a:latin typeface="Cambria Math" panose="02040503050406030204" pitchFamily="18" charset="0"/>
                          </a:rPr>
                          <m:t>3</m:t>
                        </m:r>
                      </m:sup>
                    </m:sSup>
                  </m:oMath>
                </a14:m>
                <a:r>
                  <a:rPr lang="en-US" altLang="zh-CN" sz="1600" dirty="0"/>
                  <a:t> term will be taken into account. Then, we will consider the systematic errors brought by different forms of chiral extrapolation.</a:t>
                </a:r>
                <a:endParaRPr lang="zh-CN" altLang="en-US" sz="1600" dirty="0"/>
              </a:p>
            </p:txBody>
          </p:sp>
        </mc:Choice>
        <mc:Fallback xmlns="">
          <p:sp>
            <p:nvSpPr>
              <p:cNvPr id="2" name="文本框 1">
                <a:extLst>
                  <a:ext uri="{FF2B5EF4-FFF2-40B4-BE49-F238E27FC236}">
                    <a16:creationId xmlns:a16="http://schemas.microsoft.com/office/drawing/2014/main" id="{AD00E3B4-D018-CEE0-91CE-0FE19E274380}"/>
                  </a:ext>
                </a:extLst>
              </p:cNvPr>
              <p:cNvSpPr txBox="1">
                <a:spLocks noRot="1" noChangeAspect="1" noMove="1" noResize="1" noEditPoints="1" noAdjustHandles="1" noChangeArrowheads="1" noChangeShapeType="1" noTextEdit="1"/>
              </p:cNvSpPr>
              <p:nvPr/>
            </p:nvSpPr>
            <p:spPr>
              <a:xfrm>
                <a:off x="749557" y="1275333"/>
                <a:ext cx="10692882" cy="1531445"/>
              </a:xfrm>
              <a:prstGeom prst="rect">
                <a:avLst/>
              </a:prstGeom>
              <a:blipFill>
                <a:blip r:embed="rId3"/>
                <a:stretch>
                  <a:fillRect l="-342" r="-114" b="-4382"/>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8B88F31F-2A2B-9BC5-929C-9A9832FC2D2F}"/>
              </a:ext>
            </a:extLst>
          </p:cNvPr>
          <p:cNvPicPr>
            <a:picLocks noChangeAspect="1"/>
          </p:cNvPicPr>
          <p:nvPr/>
        </p:nvPicPr>
        <p:blipFill>
          <a:blip r:embed="rId4"/>
          <a:stretch>
            <a:fillRect/>
          </a:stretch>
        </p:blipFill>
        <p:spPr>
          <a:xfrm>
            <a:off x="1129004" y="3391460"/>
            <a:ext cx="3664404" cy="2776404"/>
          </a:xfrm>
          <a:prstGeom prst="rect">
            <a:avLst/>
          </a:prstGeom>
        </p:spPr>
      </p:pic>
      <p:pic>
        <p:nvPicPr>
          <p:cNvPr id="11" name="图片 10">
            <a:extLst>
              <a:ext uri="{FF2B5EF4-FFF2-40B4-BE49-F238E27FC236}">
                <a16:creationId xmlns:a16="http://schemas.microsoft.com/office/drawing/2014/main" id="{0635E63B-40F9-670E-ECC6-6DD6230FF93A}"/>
              </a:ext>
            </a:extLst>
          </p:cNvPr>
          <p:cNvPicPr>
            <a:picLocks noChangeAspect="1"/>
          </p:cNvPicPr>
          <p:nvPr/>
        </p:nvPicPr>
        <p:blipFill>
          <a:blip r:embed="rId5"/>
          <a:stretch>
            <a:fillRect/>
          </a:stretch>
        </p:blipFill>
        <p:spPr>
          <a:xfrm>
            <a:off x="7129003" y="3322993"/>
            <a:ext cx="3762569" cy="2913337"/>
          </a:xfrm>
          <a:prstGeom prst="rect">
            <a:avLst/>
          </a:prstGeom>
        </p:spPr>
      </p:pic>
      <p:sp>
        <p:nvSpPr>
          <p:cNvPr id="12" name="文本框 11">
            <a:extLst>
              <a:ext uri="{FF2B5EF4-FFF2-40B4-BE49-F238E27FC236}">
                <a16:creationId xmlns:a16="http://schemas.microsoft.com/office/drawing/2014/main" id="{25CD65B6-6481-DF84-42E0-D66F3D057AA1}"/>
              </a:ext>
            </a:extLst>
          </p:cNvPr>
          <p:cNvSpPr txBox="1"/>
          <p:nvPr/>
        </p:nvSpPr>
        <p:spPr>
          <a:xfrm>
            <a:off x="11693237" y="6380018"/>
            <a:ext cx="498763" cy="369332"/>
          </a:xfrm>
          <a:prstGeom prst="rect">
            <a:avLst/>
          </a:prstGeom>
          <a:noFill/>
        </p:spPr>
        <p:txBody>
          <a:bodyPr wrap="square" rtlCol="0">
            <a:spAutoFit/>
          </a:bodyPr>
          <a:lstStyle/>
          <a:p>
            <a:r>
              <a:rPr lang="en-US" altLang="zh-CN" dirty="0"/>
              <a:t>18</a:t>
            </a:r>
            <a:endParaRPr lang="zh-CN" altLang="en-US" dirty="0"/>
          </a:p>
        </p:txBody>
      </p:sp>
      <p:sp>
        <p:nvSpPr>
          <p:cNvPr id="4" name="文本框 3">
            <a:extLst>
              <a:ext uri="{FF2B5EF4-FFF2-40B4-BE49-F238E27FC236}">
                <a16:creationId xmlns:a16="http://schemas.microsoft.com/office/drawing/2014/main" id="{EE1FA305-DED5-414A-4B53-226967956C28}"/>
              </a:ext>
            </a:extLst>
          </p:cNvPr>
          <p:cNvSpPr txBox="1"/>
          <p:nvPr/>
        </p:nvSpPr>
        <p:spPr>
          <a:xfrm>
            <a:off x="2575249" y="6384541"/>
            <a:ext cx="2341983" cy="246221"/>
          </a:xfrm>
          <a:prstGeom prst="rect">
            <a:avLst/>
          </a:prstGeom>
          <a:noFill/>
        </p:spPr>
        <p:txBody>
          <a:bodyPr wrap="square" rtlCol="0">
            <a:spAutoFit/>
          </a:bodyPr>
          <a:lstStyle/>
          <a:p>
            <a:r>
              <a:rPr lang="en-US" altLang="zh-CN" sz="1000" dirty="0"/>
              <a:t>Pseudoscalar</a:t>
            </a:r>
            <a:endParaRPr lang="zh-CN" altLang="en-US" sz="1000" dirty="0"/>
          </a:p>
        </p:txBody>
      </p:sp>
      <p:sp>
        <p:nvSpPr>
          <p:cNvPr id="5" name="文本框 4">
            <a:extLst>
              <a:ext uri="{FF2B5EF4-FFF2-40B4-BE49-F238E27FC236}">
                <a16:creationId xmlns:a16="http://schemas.microsoft.com/office/drawing/2014/main" id="{1ABC448A-9E39-837B-6D11-768D52575869}"/>
              </a:ext>
            </a:extLst>
          </p:cNvPr>
          <p:cNvSpPr txBox="1"/>
          <p:nvPr/>
        </p:nvSpPr>
        <p:spPr>
          <a:xfrm>
            <a:off x="9068967" y="6352530"/>
            <a:ext cx="2341983" cy="246221"/>
          </a:xfrm>
          <a:prstGeom prst="rect">
            <a:avLst/>
          </a:prstGeom>
          <a:noFill/>
        </p:spPr>
        <p:txBody>
          <a:bodyPr wrap="square" rtlCol="0">
            <a:spAutoFit/>
          </a:bodyPr>
          <a:lstStyle/>
          <a:p>
            <a:r>
              <a:rPr lang="en-US" altLang="zh-CN" sz="1000" dirty="0"/>
              <a:t>Vector</a:t>
            </a:r>
            <a:endParaRPr lang="zh-CN" altLang="en-US" sz="1000" dirty="0"/>
          </a:p>
        </p:txBody>
      </p:sp>
    </p:spTree>
    <p:extLst>
      <p:ext uri="{BB962C8B-B14F-4D97-AF65-F5344CB8AC3E}">
        <p14:creationId xmlns:p14="http://schemas.microsoft.com/office/powerpoint/2010/main" val="315607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3BDF-A383-8425-4498-8A7CBC7B045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6D825587-C59B-CF73-DB8C-81A799A8C4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086B508F-9843-984A-D19B-5736335C8151}"/>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8682CF7-4ADD-FEF1-8D23-4954A77DC2EF}"/>
                  </a:ext>
                </a:extLst>
              </p:cNvPr>
              <p:cNvSpPr txBox="1"/>
              <p:nvPr/>
            </p:nvSpPr>
            <p:spPr>
              <a:xfrm>
                <a:off x="586998" y="1122373"/>
                <a:ext cx="11697478" cy="584775"/>
              </a:xfrm>
              <a:prstGeom prst="rect">
                <a:avLst/>
              </a:prstGeom>
              <a:noFill/>
            </p:spPr>
            <p:txBody>
              <a:bodyPr wrap="square" rtlCol="0">
                <a:spAutoFit/>
              </a:bodyPr>
              <a:lstStyle/>
              <a:p>
                <a:r>
                  <a:rPr lang="en-US" altLang="zh-CN" sz="1600" dirty="0"/>
                  <a:t>We use same method extract matrix element at different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𝑄</m:t>
                        </m:r>
                      </m:e>
                      <m:sup>
                        <m:r>
                          <a:rPr lang="en-US" altLang="zh-CN" sz="1600" b="0" i="1" smtClean="0">
                            <a:latin typeface="Cambria Math" panose="02040503050406030204" pitchFamily="18" charset="0"/>
                          </a:rPr>
                          <m:t>2</m:t>
                        </m:r>
                      </m:sup>
                    </m:sSup>
                  </m:oMath>
                </a14:m>
                <a:r>
                  <a:rPr lang="en-US" altLang="zh-CN" sz="1600" dirty="0"/>
                  <a:t> ,then use z-expansion fit our results .</a:t>
                </a:r>
              </a:p>
              <a:p>
                <a:r>
                  <a:rPr lang="en-US" altLang="zh-CN" sz="1600" dirty="0"/>
                  <a:t>We also estimated the systematic error from fit range  and obtained preliminary results.  For the pseudo scalar meson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oMath>
                </a14:m>
                <a:r>
                  <a:rPr lang="en-US" altLang="zh-CN" sz="1600" dirty="0"/>
                  <a:t> and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Sub>
                  </m:oMath>
                </a14:m>
                <a:r>
                  <a:rPr lang="en-US" altLang="zh-CN" sz="1600" dirty="0"/>
                  <a:t> </a:t>
                </a:r>
                <a:endParaRPr lang="zh-CN" altLang="en-US" sz="1600" dirty="0"/>
              </a:p>
            </p:txBody>
          </p:sp>
        </mc:Choice>
        <mc:Fallback xmlns="">
          <p:sp>
            <p:nvSpPr>
              <p:cNvPr id="2" name="文本框 1">
                <a:extLst>
                  <a:ext uri="{FF2B5EF4-FFF2-40B4-BE49-F238E27FC236}">
                    <a16:creationId xmlns:a16="http://schemas.microsoft.com/office/drawing/2014/main" id="{78682CF7-4ADD-FEF1-8D23-4954A77DC2EF}"/>
                  </a:ext>
                </a:extLst>
              </p:cNvPr>
              <p:cNvSpPr txBox="1">
                <a:spLocks noRot="1" noChangeAspect="1" noMove="1" noResize="1" noEditPoints="1" noAdjustHandles="1" noChangeArrowheads="1" noChangeShapeType="1" noTextEdit="1"/>
              </p:cNvSpPr>
              <p:nvPr/>
            </p:nvSpPr>
            <p:spPr>
              <a:xfrm>
                <a:off x="586998" y="1122373"/>
                <a:ext cx="11697478" cy="584775"/>
              </a:xfrm>
              <a:prstGeom prst="rect">
                <a:avLst/>
              </a:prstGeom>
              <a:blipFill>
                <a:blip r:embed="rId3"/>
                <a:stretch>
                  <a:fillRect l="-261" t="-3125" b="-12500"/>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4FCC3B43-0498-8062-ACEF-AAB060F43898}"/>
              </a:ext>
            </a:extLst>
          </p:cNvPr>
          <p:cNvPicPr>
            <a:picLocks noChangeAspect="1"/>
          </p:cNvPicPr>
          <p:nvPr/>
        </p:nvPicPr>
        <p:blipFill>
          <a:blip r:embed="rId4">
            <a:extLst>
              <a:ext uri="{28A0092B-C50C-407E-A947-70E740481C1C}">
                <a14:useLocalDpi xmlns:a14="http://schemas.microsoft.com/office/drawing/2010/main" val="0"/>
              </a:ext>
            </a:extLst>
          </a:blip>
          <a:srcRect l="107" r="107"/>
          <a:stretch/>
        </p:blipFill>
        <p:spPr>
          <a:xfrm>
            <a:off x="677893" y="2379954"/>
            <a:ext cx="4635787" cy="3588966"/>
          </a:xfrm>
          <a:prstGeom prst="rect">
            <a:avLst/>
          </a:prstGeom>
        </p:spPr>
      </p:pic>
      <p:sp>
        <p:nvSpPr>
          <p:cNvPr id="31" name="文本框 30">
            <a:extLst>
              <a:ext uri="{FF2B5EF4-FFF2-40B4-BE49-F238E27FC236}">
                <a16:creationId xmlns:a16="http://schemas.microsoft.com/office/drawing/2014/main" id="{D56556DC-049C-E8AA-6D2B-3811447308B8}"/>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F934180-996E-029A-6773-932C7A99F332}"/>
                  </a:ext>
                </a:extLst>
              </p:cNvPr>
              <p:cNvSpPr txBox="1"/>
              <p:nvPr/>
            </p:nvSpPr>
            <p:spPr>
              <a:xfrm>
                <a:off x="5014658" y="6318463"/>
                <a:ext cx="4148892" cy="246221"/>
              </a:xfrm>
              <a:prstGeom prst="rect">
                <a:avLst/>
              </a:prstGeom>
              <a:noFill/>
            </p:spPr>
            <p:txBody>
              <a:bodyPr wrap="square" rtlCol="0">
                <a:spAutoFit/>
              </a:bodyPr>
              <a:lstStyle/>
              <a:p>
                <a:r>
                  <a:rPr lang="en-US" altLang="zh-CN" sz="1000" dirty="0"/>
                  <a:t>z-expansion with </a:t>
                </a:r>
                <a14:m>
                  <m:oMath xmlns:m="http://schemas.openxmlformats.org/officeDocument/2006/math">
                    <m:sSup>
                      <m:sSupPr>
                        <m:ctrlPr>
                          <a:rPr lang="en-US" altLang="zh-CN" sz="1000" b="0" i="1" smtClean="0">
                            <a:latin typeface="Cambria Math" panose="02040503050406030204" pitchFamily="18" charset="0"/>
                          </a:rPr>
                        </m:ctrlPr>
                      </m:sSupPr>
                      <m:e>
                        <m:r>
                          <a:rPr lang="en-US" altLang="zh-CN" sz="1000" b="0" i="1" smtClean="0">
                            <a:latin typeface="Cambria Math" panose="02040503050406030204" pitchFamily="18" charset="0"/>
                          </a:rPr>
                          <m:t>𝑧</m:t>
                        </m:r>
                      </m:e>
                      <m:sup>
                        <m:r>
                          <a:rPr lang="en-US" altLang="zh-CN" sz="1000" b="0" i="1" smtClean="0">
                            <a:latin typeface="Cambria Math" panose="02040503050406030204" pitchFamily="18" charset="0"/>
                          </a:rPr>
                          <m:t>2</m:t>
                        </m:r>
                      </m:sup>
                    </m:sSup>
                  </m:oMath>
                </a14:m>
                <a:r>
                  <a:rPr lang="zh-CN" altLang="en-US" sz="1000" dirty="0"/>
                  <a:t> </a:t>
                </a:r>
                <a:r>
                  <a:rPr lang="en-US" altLang="zh-CN" sz="1000" dirty="0"/>
                  <a:t>term .</a:t>
                </a:r>
                <a:endParaRPr lang="zh-CN" altLang="en-US" sz="1000" dirty="0"/>
              </a:p>
            </p:txBody>
          </p:sp>
        </mc:Choice>
        <mc:Fallback xmlns="">
          <p:sp>
            <p:nvSpPr>
              <p:cNvPr id="13" name="文本框 12">
                <a:extLst>
                  <a:ext uri="{FF2B5EF4-FFF2-40B4-BE49-F238E27FC236}">
                    <a16:creationId xmlns:a16="http://schemas.microsoft.com/office/drawing/2014/main" id="{AF934180-996E-029A-6773-932C7A99F332}"/>
                  </a:ext>
                </a:extLst>
              </p:cNvPr>
              <p:cNvSpPr txBox="1">
                <a:spLocks noRot="1" noChangeAspect="1" noMove="1" noResize="1" noEditPoints="1" noAdjustHandles="1" noChangeArrowheads="1" noChangeShapeType="1" noTextEdit="1"/>
              </p:cNvSpPr>
              <p:nvPr/>
            </p:nvSpPr>
            <p:spPr>
              <a:xfrm>
                <a:off x="5014658" y="6318463"/>
                <a:ext cx="4148892" cy="246221"/>
              </a:xfrm>
              <a:prstGeom prst="rect">
                <a:avLst/>
              </a:prstGeom>
              <a:blipFill>
                <a:blip r:embed="rId5"/>
                <a:stretch>
                  <a:fillRect b="-1463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78C756F-B671-D1FD-0C1F-B123CF028E8B}"/>
              </a:ext>
            </a:extLst>
          </p:cNvPr>
          <p:cNvPicPr>
            <a:picLocks noChangeAspect="1"/>
          </p:cNvPicPr>
          <p:nvPr/>
        </p:nvPicPr>
        <p:blipFill>
          <a:blip r:embed="rId6">
            <a:extLst>
              <a:ext uri="{28A0092B-C50C-407E-A947-70E740481C1C}">
                <a14:useLocalDpi xmlns:a14="http://schemas.microsoft.com/office/drawing/2010/main" val="0"/>
              </a:ext>
            </a:extLst>
          </a:blip>
          <a:srcRect t="382" b="382"/>
          <a:stretch/>
        </p:blipFill>
        <p:spPr>
          <a:xfrm>
            <a:off x="6775163" y="2379954"/>
            <a:ext cx="4635787" cy="3588966"/>
          </a:xfrm>
          <a:prstGeom prst="rect">
            <a:avLst/>
          </a:prstGeom>
        </p:spPr>
      </p:pic>
    </p:spTree>
    <p:extLst>
      <p:ext uri="{BB962C8B-B14F-4D97-AF65-F5344CB8AC3E}">
        <p14:creationId xmlns:p14="http://schemas.microsoft.com/office/powerpoint/2010/main" val="136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23D5-B03D-5040-7A6E-CCC1AB120D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E25C0181-522F-2EF6-B60D-A182290412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E73E96FC-0618-5E2B-AE85-0B86F0894ED6}"/>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45385F3-741A-9F9C-77FE-33E5422F11A1}"/>
                  </a:ext>
                </a:extLst>
              </p:cNvPr>
              <p:cNvSpPr txBox="1"/>
              <p:nvPr/>
            </p:nvSpPr>
            <p:spPr>
              <a:xfrm>
                <a:off x="1415040" y="1197694"/>
                <a:ext cx="11697478" cy="338554"/>
              </a:xfrm>
              <a:prstGeom prst="rect">
                <a:avLst/>
              </a:prstGeom>
              <a:noFill/>
            </p:spPr>
            <p:txBody>
              <a:bodyPr wrap="square" rtlCol="0">
                <a:spAutoFit/>
              </a:bodyPr>
              <a:lstStyle/>
              <a:p>
                <a:r>
                  <a:rPr lang="en-US" altLang="zh-CN" sz="1600" dirty="0"/>
                  <a:t>Extrapolation with this form for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oMath>
                </a14:m>
                <a:r>
                  <a:rPr lang="en-US" altLang="zh-CN" sz="1600" dirty="0"/>
                  <a:t> and </a:t>
                </a:r>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 </m:t>
                        </m:r>
                      </m:sup>
                    </m:sSubSup>
                  </m:oMath>
                </a14:m>
                <a:r>
                  <a:rPr lang="en-US" altLang="zh-CN" sz="1600" dirty="0"/>
                  <a:t> </a:t>
                </a:r>
                <a:endParaRPr lang="zh-CN" altLang="en-US" sz="1600" dirty="0"/>
              </a:p>
            </p:txBody>
          </p:sp>
        </mc:Choice>
        <mc:Fallback xmlns="">
          <p:sp>
            <p:nvSpPr>
              <p:cNvPr id="2" name="文本框 1">
                <a:extLst>
                  <a:ext uri="{FF2B5EF4-FFF2-40B4-BE49-F238E27FC236}">
                    <a16:creationId xmlns:a16="http://schemas.microsoft.com/office/drawing/2014/main" id="{A45385F3-741A-9F9C-77FE-33E5422F11A1}"/>
                  </a:ext>
                </a:extLst>
              </p:cNvPr>
              <p:cNvSpPr txBox="1">
                <a:spLocks noRot="1" noChangeAspect="1" noMove="1" noResize="1" noEditPoints="1" noAdjustHandles="1" noChangeArrowheads="1" noChangeShapeType="1" noTextEdit="1"/>
              </p:cNvSpPr>
              <p:nvPr/>
            </p:nvSpPr>
            <p:spPr>
              <a:xfrm>
                <a:off x="1415040" y="1197694"/>
                <a:ext cx="11697478" cy="338554"/>
              </a:xfrm>
              <a:prstGeom prst="rect">
                <a:avLst/>
              </a:prstGeom>
              <a:blipFill>
                <a:blip r:embed="rId3"/>
                <a:stretch>
                  <a:fillRect l="-261" t="-5357" b="-21429"/>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D7C726EA-BB61-3C1B-ACAB-6F152C620B91}"/>
              </a:ext>
            </a:extLst>
          </p:cNvPr>
          <p:cNvSpPr txBox="1"/>
          <p:nvPr/>
        </p:nvSpPr>
        <p:spPr>
          <a:xfrm>
            <a:off x="11693237" y="6380018"/>
            <a:ext cx="498763" cy="369332"/>
          </a:xfrm>
          <a:prstGeom prst="rect">
            <a:avLst/>
          </a:prstGeom>
          <a:noFill/>
        </p:spPr>
        <p:txBody>
          <a:bodyPr wrap="square" rtlCol="0">
            <a:spAutoFit/>
          </a:bodyPr>
          <a:lstStyle/>
          <a:p>
            <a:r>
              <a:rPr lang="en-US" altLang="zh-CN" dirty="0"/>
              <a:t>17</a:t>
            </a:r>
            <a:endParaRPr lang="zh-CN" altLang="en-US" dirty="0"/>
          </a:p>
        </p:txBody>
      </p:sp>
      <p:pic>
        <p:nvPicPr>
          <p:cNvPr id="7" name="图片 6">
            <a:extLst>
              <a:ext uri="{FF2B5EF4-FFF2-40B4-BE49-F238E27FC236}">
                <a16:creationId xmlns:a16="http://schemas.microsoft.com/office/drawing/2014/main" id="{9AF23A0B-4BA4-EB5E-CDF8-F7F801834656}"/>
              </a:ext>
            </a:extLst>
          </p:cNvPr>
          <p:cNvPicPr>
            <a:picLocks noChangeAspect="1"/>
          </p:cNvPicPr>
          <p:nvPr/>
        </p:nvPicPr>
        <p:blipFill>
          <a:blip r:embed="rId4" cstate="print">
            <a:extLst>
              <a:ext uri="{28A0092B-C50C-407E-A947-70E740481C1C}">
                <a14:useLocalDpi xmlns:a14="http://schemas.microsoft.com/office/drawing/2010/main" val="0"/>
              </a:ext>
            </a:extLst>
          </a:blip>
          <a:srcRect l="772" r="772"/>
          <a:stretch/>
        </p:blipFill>
        <p:spPr>
          <a:xfrm>
            <a:off x="250009" y="2981924"/>
            <a:ext cx="2580070" cy="253824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28455D9-7BEA-6526-A2A8-039EA402683A}"/>
                  </a:ext>
                </a:extLst>
              </p:cNvPr>
              <p:cNvSpPr txBox="1"/>
              <p:nvPr/>
            </p:nvSpPr>
            <p:spPr>
              <a:xfrm>
                <a:off x="936663" y="2018805"/>
                <a:ext cx="5643404" cy="289759"/>
              </a:xfrm>
              <a:prstGeom prst="rect">
                <a:avLst/>
              </a:prstGeom>
              <a:noFill/>
            </p:spPr>
            <p:txBody>
              <a:bodyPr wrap="square" lIns="0" tIns="0" rIns="0" bIns="0" rtlCol="0">
                <a:spAutoFit/>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m:rPr>
                            <m:sty m:val="p"/>
                          </m:rPr>
                          <a:rPr lang="en-US" altLang="zh-CN" sz="1600" b="0" i="0" smtClean="0">
                            <a:latin typeface="Cambria Math" panose="02040503050406030204" pitchFamily="18" charset="0"/>
                          </a:rPr>
                          <m:t>e</m:t>
                        </m:r>
                        <m:r>
                          <m:rPr>
                            <m:sty m:val="p"/>
                          </m:rPr>
                          <a:rPr lang="en-US" altLang="zh-CN" sz="1600">
                            <a:latin typeface="Cambria Math" panose="02040503050406030204" pitchFamily="18" charset="0"/>
                          </a:rPr>
                          <m:t>ff</m:t>
                        </m:r>
                      </m:sub>
                    </m:sSub>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𝑎</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m:rPr>
                            <m:sty m:val="p"/>
                          </m:rPr>
                          <a:rPr lang="en-US" altLang="zh-CN" sz="1600" b="0" i="0" smtClean="0">
                            <a:latin typeface="Cambria Math" panose="02040503050406030204" pitchFamily="18" charset="0"/>
                          </a:rPr>
                          <m:t>eff</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0,</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𝑝h𝑦</m:t>
                            </m:r>
                          </m:sub>
                          <m:sup>
                            <m:r>
                              <a:rPr lang="en-US" altLang="zh-CN" sz="1600" b="0" i="1" smtClean="0">
                                <a:latin typeface="Cambria Math" panose="02040503050406030204" pitchFamily="18" charset="0"/>
                              </a:rPr>
                              <m:t>2</m:t>
                            </m:r>
                          </m:sup>
                        </m:sSubSup>
                      </m:e>
                    </m:d>
                    <m:r>
                      <a:rPr lang="en-US" altLang="zh-CN" sz="1600" b="0" i="0" smtClean="0">
                        <a:latin typeface="Cambria Math" panose="02040503050406030204" pitchFamily="18" charset="0"/>
                      </a:rPr>
                      <m:t>+</m:t>
                    </m:r>
                    <m:sSup>
                      <m:sSupPr>
                        <m:ctrlPr>
                          <a:rPr lang="en-US" altLang="zh-CN" sz="1600" b="0" i="1" smtClean="0">
                            <a:latin typeface="Cambria Math" panose="02040503050406030204" pitchFamily="18" charset="0"/>
                          </a:rPr>
                        </m:ctrlPr>
                      </m:sSupPr>
                      <m:e>
                        <m:r>
                          <m:rPr>
                            <m:sty m:val="p"/>
                          </m:rPr>
                          <a:rPr lang="en-US" altLang="zh-CN" sz="1600" b="0" i="0" smtClean="0">
                            <a:latin typeface="Cambria Math" panose="02040503050406030204" pitchFamily="18" charset="0"/>
                          </a:rPr>
                          <m:t>Aa</m:t>
                        </m:r>
                      </m:e>
                      <m:sup>
                        <m:r>
                          <a:rPr lang="en-US" altLang="zh-CN" sz="1600" b="0" i="0" smtClean="0">
                            <a:latin typeface="Cambria Math" panose="02040503050406030204" pitchFamily="18" charset="0"/>
                          </a:rPr>
                          <m:t>2</m:t>
                        </m:r>
                      </m:sup>
                    </m:sSup>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B</m:t>
                    </m:r>
                    <m:r>
                      <a:rPr lang="en-US" altLang="zh-CN" sz="1600" b="0" i="0"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m:rPr>
                            <m:sty m:val="p"/>
                          </m:rPr>
                          <a:rPr lang="en-US" altLang="zh-CN" sz="1600" b="0" i="0" smtClean="0">
                            <a:latin typeface="Cambria Math" panose="02040503050406030204" pitchFamily="18" charset="0"/>
                          </a:rPr>
                          <m:t>m</m:t>
                        </m:r>
                      </m:e>
                      <m:sub>
                        <m:r>
                          <a:rPr lang="en-US" altLang="zh-CN" sz="1600" b="0" i="1" smtClean="0">
                            <a:latin typeface="Cambria Math" panose="02040503050406030204" pitchFamily="18" charset="0"/>
                          </a:rPr>
                          <m:t>𝜋</m:t>
                        </m:r>
                      </m:sub>
                      <m:sup>
                        <m:r>
                          <a:rPr lang="en-US" altLang="zh-CN" sz="1600" b="0" i="0" smtClean="0">
                            <a:latin typeface="Cambria Math" panose="02040503050406030204" pitchFamily="18" charset="0"/>
                          </a:rPr>
                          <m:t>2</m:t>
                        </m:r>
                      </m:sup>
                    </m:sSubSup>
                    <m:r>
                      <a:rPr lang="en-US" altLang="zh-CN" sz="1600" b="0" i="0"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m:rPr>
                            <m:sty m:val="p"/>
                          </m:rPr>
                          <a:rPr lang="en-US" altLang="zh-CN" sz="1600" b="0" i="0" smtClean="0">
                            <a:latin typeface="Cambria Math" panose="02040503050406030204" pitchFamily="18" charset="0"/>
                          </a:rPr>
                          <m:t>m</m:t>
                        </m:r>
                      </m:e>
                      <m: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𝑝h𝑦</m:t>
                        </m:r>
                      </m:sub>
                      <m:sup>
                        <m:r>
                          <a:rPr lang="en-US" altLang="zh-CN" sz="1600" b="0" i="0" smtClean="0">
                            <a:latin typeface="Cambria Math" panose="02040503050406030204" pitchFamily="18" charset="0"/>
                          </a:rPr>
                          <m:t>2</m:t>
                        </m:r>
                      </m:sup>
                    </m:sSubSup>
                    <m:r>
                      <a:rPr lang="en-US" altLang="zh-CN" sz="1600" b="0" i="0" smtClean="0">
                        <a:latin typeface="Cambria Math" panose="02040503050406030204" pitchFamily="18" charset="0"/>
                      </a:rPr>
                      <m:t>)</m:t>
                    </m:r>
                  </m:oMath>
                </a14:m>
                <a:r>
                  <a:rPr lang="en-US" altLang="zh-CN" sz="1600" dirty="0"/>
                  <a:t> </a:t>
                </a:r>
                <a:endParaRPr lang="zh-CN" altLang="en-US" sz="1600" dirty="0"/>
              </a:p>
            </p:txBody>
          </p:sp>
        </mc:Choice>
        <mc:Fallback xmlns="">
          <p:sp>
            <p:nvSpPr>
              <p:cNvPr id="9" name="文本框 8">
                <a:extLst>
                  <a:ext uri="{FF2B5EF4-FFF2-40B4-BE49-F238E27FC236}">
                    <a16:creationId xmlns:a16="http://schemas.microsoft.com/office/drawing/2014/main" id="{328455D9-7BEA-6526-A2A8-039EA402683A}"/>
                  </a:ext>
                </a:extLst>
              </p:cNvPr>
              <p:cNvSpPr txBox="1">
                <a:spLocks noRot="1" noChangeAspect="1" noMove="1" noResize="1" noEditPoints="1" noAdjustHandles="1" noChangeArrowheads="1" noChangeShapeType="1" noTextEdit="1"/>
              </p:cNvSpPr>
              <p:nvPr/>
            </p:nvSpPr>
            <p:spPr>
              <a:xfrm>
                <a:off x="936663" y="2018805"/>
                <a:ext cx="5643404" cy="289759"/>
              </a:xfrm>
              <a:prstGeom prst="rect">
                <a:avLst/>
              </a:prstGeom>
              <a:blipFill>
                <a:blip r:embed="rId5"/>
                <a:stretch>
                  <a:fillRect l="-1297" b="-208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F9E15CC-3BFC-AE71-8962-2575A435F556}"/>
                  </a:ext>
                </a:extLst>
              </p:cNvPr>
              <p:cNvSpPr txBox="1"/>
              <p:nvPr/>
            </p:nvSpPr>
            <p:spPr>
              <a:xfrm>
                <a:off x="8231544" y="1895416"/>
                <a:ext cx="6358812" cy="474938"/>
              </a:xfrm>
              <a:prstGeom prst="rect">
                <a:avLst/>
              </a:prstGeom>
              <a:noFill/>
            </p:spPr>
            <p:txBody>
              <a:bodyPr wrap="square">
                <a:spAutoFit/>
              </a:bodyPr>
              <a:lstStyle/>
              <a:p>
                <a:r>
                  <a:rPr lang="en-US" altLang="zh-CN" sz="1600" dirty="0"/>
                  <a:t>After adding </a:t>
                </a:r>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r>
                      <m:rPr>
                        <m:sty m:val="p"/>
                      </m:rPr>
                      <a:rPr lang="en-US" altLang="zh-CN" sz="1600" b="0" i="0" smtClean="0">
                        <a:latin typeface="Cambria Math" panose="02040503050406030204" pitchFamily="18" charset="0"/>
                      </a:rPr>
                      <m:t>ln</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num>
                      <m:den>
                        <m:sSup>
                          <m:sSupPr>
                            <m:ctrlPr>
                              <a:rPr lang="en-US" altLang="zh-CN" sz="1600" b="0" i="1" smtClean="0">
                                <a:latin typeface="Cambria Math" panose="02040503050406030204" pitchFamily="18" charset="0"/>
                                <a:ea typeface="Cambria Math" panose="02040503050406030204" pitchFamily="18" charset="0"/>
                              </a:rPr>
                            </m:ctrlPr>
                          </m:sSupPr>
                          <m:e>
                            <m:r>
                              <m:rPr>
                                <m:sty m:val="p"/>
                              </m:rPr>
                              <a:rPr lang="el-GR" altLang="zh-CN" sz="1600" b="0" i="1" smtClean="0">
                                <a:latin typeface="Cambria Math" panose="02040503050406030204" pitchFamily="18" charset="0"/>
                                <a:ea typeface="Cambria Math" panose="02040503050406030204" pitchFamily="18" charset="0"/>
                              </a:rPr>
                              <m:t>Λ</m:t>
                            </m:r>
                          </m:e>
                          <m:sup>
                            <m:r>
                              <a:rPr lang="en-US" altLang="zh-CN" sz="1600" b="0" i="1" smtClean="0">
                                <a:latin typeface="Cambria Math" panose="02040503050406030204" pitchFamily="18" charset="0"/>
                                <a:ea typeface="Cambria Math" panose="02040503050406030204" pitchFamily="18" charset="0"/>
                              </a:rPr>
                              <m:t>2</m:t>
                            </m:r>
                          </m:sup>
                        </m:sSup>
                      </m:den>
                    </m:f>
                    <m:r>
                      <a:rPr lang="en-US" altLang="zh-CN" sz="1600" b="0" i="1" smtClean="0">
                        <a:latin typeface="Cambria Math" panose="02040503050406030204" pitchFamily="18" charset="0"/>
                        <a:ea typeface="Cambria Math" panose="02040503050406030204" pitchFamily="18" charset="0"/>
                      </a:rPr>
                      <m:t>)</m:t>
                    </m:r>
                  </m:oMath>
                </a14:m>
                <a:r>
                  <a:rPr lang="zh-CN" altLang="en-US" sz="1600" dirty="0"/>
                  <a:t> </a:t>
                </a:r>
                <a:r>
                  <a:rPr lang="en-US" altLang="zh-CN" sz="1600" dirty="0"/>
                  <a:t>term</a:t>
                </a:r>
                <a:endParaRPr lang="zh-CN" altLang="en-US" sz="1600" dirty="0"/>
              </a:p>
            </p:txBody>
          </p:sp>
        </mc:Choice>
        <mc:Fallback xmlns="">
          <p:sp>
            <p:nvSpPr>
              <p:cNvPr id="11" name="文本框 10">
                <a:extLst>
                  <a:ext uri="{FF2B5EF4-FFF2-40B4-BE49-F238E27FC236}">
                    <a16:creationId xmlns:a16="http://schemas.microsoft.com/office/drawing/2014/main" id="{1F9E15CC-3BFC-AE71-8962-2575A435F556}"/>
                  </a:ext>
                </a:extLst>
              </p:cNvPr>
              <p:cNvSpPr txBox="1">
                <a:spLocks noRot="1" noChangeAspect="1" noMove="1" noResize="1" noEditPoints="1" noAdjustHandles="1" noChangeArrowheads="1" noChangeShapeType="1" noTextEdit="1"/>
              </p:cNvSpPr>
              <p:nvPr/>
            </p:nvSpPr>
            <p:spPr>
              <a:xfrm>
                <a:off x="8231544" y="1895416"/>
                <a:ext cx="6358812" cy="474938"/>
              </a:xfrm>
              <a:prstGeom prst="rect">
                <a:avLst/>
              </a:prstGeom>
              <a:blipFill>
                <a:blip r:embed="rId6"/>
                <a:stretch>
                  <a:fillRect l="-479" b="-512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D8B99F8-E2BA-0757-EC43-B096CFF766A3}"/>
              </a:ext>
            </a:extLst>
          </p:cNvPr>
          <p:cNvPicPr>
            <a:picLocks noChangeAspect="1"/>
          </p:cNvPicPr>
          <p:nvPr/>
        </p:nvPicPr>
        <p:blipFill>
          <a:blip r:embed="rId7" cstate="print">
            <a:extLst>
              <a:ext uri="{28A0092B-C50C-407E-A947-70E740481C1C}">
                <a14:useLocalDpi xmlns:a14="http://schemas.microsoft.com/office/drawing/2010/main" val="0"/>
              </a:ext>
            </a:extLst>
          </a:blip>
          <a:srcRect l="929" r="929"/>
          <a:stretch/>
        </p:blipFill>
        <p:spPr>
          <a:xfrm>
            <a:off x="3415037" y="2981923"/>
            <a:ext cx="2580071" cy="2538249"/>
          </a:xfrm>
          <a:prstGeom prst="rect">
            <a:avLst/>
          </a:prstGeom>
        </p:spPr>
      </p:pic>
      <p:pic>
        <p:nvPicPr>
          <p:cNvPr id="5" name="图片 4">
            <a:extLst>
              <a:ext uri="{FF2B5EF4-FFF2-40B4-BE49-F238E27FC236}">
                <a16:creationId xmlns:a16="http://schemas.microsoft.com/office/drawing/2014/main" id="{AA784327-15EB-AA6B-93D9-399B66E92709}"/>
              </a:ext>
            </a:extLst>
          </p:cNvPr>
          <p:cNvPicPr>
            <a:picLocks noChangeAspect="1"/>
          </p:cNvPicPr>
          <p:nvPr/>
        </p:nvPicPr>
        <p:blipFill>
          <a:blip r:embed="rId8" cstate="print">
            <a:extLst>
              <a:ext uri="{28A0092B-C50C-407E-A947-70E740481C1C}">
                <a14:useLocalDpi xmlns:a14="http://schemas.microsoft.com/office/drawing/2010/main" val="0"/>
              </a:ext>
            </a:extLst>
          </a:blip>
          <a:srcRect l="473" r="473"/>
          <a:stretch/>
        </p:blipFill>
        <p:spPr>
          <a:xfrm>
            <a:off x="6482710" y="2953358"/>
            <a:ext cx="2609107" cy="2566814"/>
          </a:xfrm>
          <a:prstGeom prst="rect">
            <a:avLst/>
          </a:prstGeom>
        </p:spPr>
      </p:pic>
      <p:pic>
        <p:nvPicPr>
          <p:cNvPr id="6" name="图片 5">
            <a:extLst>
              <a:ext uri="{FF2B5EF4-FFF2-40B4-BE49-F238E27FC236}">
                <a16:creationId xmlns:a16="http://schemas.microsoft.com/office/drawing/2014/main" id="{557F0790-AF41-38F7-4644-0AEBD05823D7}"/>
              </a:ext>
            </a:extLst>
          </p:cNvPr>
          <p:cNvPicPr>
            <a:picLocks noChangeAspect="1"/>
          </p:cNvPicPr>
          <p:nvPr/>
        </p:nvPicPr>
        <p:blipFill>
          <a:blip r:embed="rId9" cstate="print">
            <a:extLst>
              <a:ext uri="{28A0092B-C50C-407E-A947-70E740481C1C}">
                <a14:useLocalDpi xmlns:a14="http://schemas.microsoft.com/office/drawing/2010/main" val="0"/>
              </a:ext>
            </a:extLst>
          </a:blip>
          <a:srcRect l="1338" r="1338"/>
          <a:stretch/>
        </p:blipFill>
        <p:spPr>
          <a:xfrm>
            <a:off x="9537254" y="2953358"/>
            <a:ext cx="2509909" cy="2469224"/>
          </a:xfrm>
          <a:prstGeom prst="rect">
            <a:avLst/>
          </a:prstGeom>
        </p:spPr>
      </p:pic>
      <p:cxnSp>
        <p:nvCxnSpPr>
          <p:cNvPr id="12" name="直接连接符 11">
            <a:extLst>
              <a:ext uri="{FF2B5EF4-FFF2-40B4-BE49-F238E27FC236}">
                <a16:creationId xmlns:a16="http://schemas.microsoft.com/office/drawing/2014/main" id="{590EEF18-AD88-36C8-4C4F-79E90B1CD92D}"/>
              </a:ext>
            </a:extLst>
          </p:cNvPr>
          <p:cNvCxnSpPr/>
          <p:nvPr/>
        </p:nvCxnSpPr>
        <p:spPr>
          <a:xfrm>
            <a:off x="6372225" y="971491"/>
            <a:ext cx="0" cy="558165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DB016C0-B130-2238-26D7-4D627B51C3D7}"/>
                  </a:ext>
                </a:extLst>
              </p:cNvPr>
              <p:cNvSpPr txBox="1"/>
              <p:nvPr/>
            </p:nvSpPr>
            <p:spPr>
              <a:xfrm>
                <a:off x="1395412" y="5800725"/>
                <a:ext cx="8191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𝐷</m:t>
                          </m:r>
                        </m:e>
                        <m:sup>
                          <m:r>
                            <a:rPr lang="en-US" altLang="zh-CN" sz="1400" b="0" i="1" smtClean="0">
                              <a:latin typeface="Cambria Math" panose="02040503050406030204" pitchFamily="18" charset="0"/>
                            </a:rPr>
                            <m:t>+</m:t>
                          </m:r>
                        </m:sup>
                      </m:sSup>
                    </m:oMath>
                  </m:oMathPara>
                </a14:m>
                <a:endParaRPr lang="zh-CN" altLang="en-US" sz="1400" dirty="0"/>
              </a:p>
            </p:txBody>
          </p:sp>
        </mc:Choice>
        <mc:Fallback xmlns="">
          <p:sp>
            <p:nvSpPr>
              <p:cNvPr id="10" name="文本框 9">
                <a:extLst>
                  <a:ext uri="{FF2B5EF4-FFF2-40B4-BE49-F238E27FC236}">
                    <a16:creationId xmlns:a16="http://schemas.microsoft.com/office/drawing/2014/main" id="{EDB016C0-B130-2238-26D7-4D627B51C3D7}"/>
                  </a:ext>
                </a:extLst>
              </p:cNvPr>
              <p:cNvSpPr txBox="1">
                <a:spLocks noRot="1" noChangeAspect="1" noMove="1" noResize="1" noEditPoints="1" noAdjustHandles="1" noChangeArrowheads="1" noChangeShapeType="1" noTextEdit="1"/>
              </p:cNvSpPr>
              <p:nvPr/>
            </p:nvSpPr>
            <p:spPr>
              <a:xfrm>
                <a:off x="1395412" y="5800725"/>
                <a:ext cx="819143" cy="30777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3B187AE-697A-D7E3-E3B7-3BAF759A2A94}"/>
                  </a:ext>
                </a:extLst>
              </p:cNvPr>
              <p:cNvSpPr txBox="1"/>
              <p:nvPr/>
            </p:nvSpPr>
            <p:spPr>
              <a:xfrm>
                <a:off x="4417891" y="5811738"/>
                <a:ext cx="819143"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𝐷</m:t>
                          </m:r>
                        </m:e>
                        <m:sub>
                          <m:r>
                            <a:rPr lang="en-US" altLang="zh-CN" sz="1400" b="0" i="1" smtClean="0">
                              <a:latin typeface="Cambria Math" panose="02040503050406030204" pitchFamily="18" charset="0"/>
                            </a:rPr>
                            <m:t>𝑠</m:t>
                          </m:r>
                        </m:sub>
                        <m:sup>
                          <m:r>
                            <a:rPr lang="en-US" altLang="zh-CN" sz="1400" b="0" i="1" smtClean="0">
                              <a:latin typeface="Cambria Math" panose="02040503050406030204" pitchFamily="18" charset="0"/>
                            </a:rPr>
                            <m:t> </m:t>
                          </m:r>
                        </m:sup>
                      </m:sSubSup>
                    </m:oMath>
                  </m:oMathPara>
                </a14:m>
                <a:endParaRPr lang="zh-CN" altLang="en-US" sz="1400" dirty="0"/>
              </a:p>
            </p:txBody>
          </p:sp>
        </mc:Choice>
        <mc:Fallback xmlns="">
          <p:sp>
            <p:nvSpPr>
              <p:cNvPr id="14" name="文本框 13">
                <a:extLst>
                  <a:ext uri="{FF2B5EF4-FFF2-40B4-BE49-F238E27FC236}">
                    <a16:creationId xmlns:a16="http://schemas.microsoft.com/office/drawing/2014/main" id="{A3B187AE-697A-D7E3-E3B7-3BAF759A2A94}"/>
                  </a:ext>
                </a:extLst>
              </p:cNvPr>
              <p:cNvSpPr txBox="1">
                <a:spLocks noRot="1" noChangeAspect="1" noMove="1" noResize="1" noEditPoints="1" noAdjustHandles="1" noChangeArrowheads="1" noChangeShapeType="1" noTextEdit="1"/>
              </p:cNvSpPr>
              <p:nvPr/>
            </p:nvSpPr>
            <p:spPr>
              <a:xfrm>
                <a:off x="4417891" y="5811738"/>
                <a:ext cx="819143" cy="312586"/>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0667CD2-BC26-B005-E906-DA523F040036}"/>
                  </a:ext>
                </a:extLst>
              </p:cNvPr>
              <p:cNvSpPr txBox="1"/>
              <p:nvPr/>
            </p:nvSpPr>
            <p:spPr>
              <a:xfrm>
                <a:off x="7607421" y="5800725"/>
                <a:ext cx="8191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𝐷</m:t>
                          </m:r>
                        </m:e>
                        <m:sup>
                          <m:r>
                            <a:rPr lang="en-US" altLang="zh-CN" sz="1400" b="0" i="1" smtClean="0">
                              <a:latin typeface="Cambria Math" panose="02040503050406030204" pitchFamily="18" charset="0"/>
                            </a:rPr>
                            <m:t>+</m:t>
                          </m:r>
                        </m:sup>
                      </m:sSup>
                    </m:oMath>
                  </m:oMathPara>
                </a14:m>
                <a:endParaRPr lang="zh-CN" altLang="en-US" sz="1400" dirty="0"/>
              </a:p>
            </p:txBody>
          </p:sp>
        </mc:Choice>
        <mc:Fallback xmlns="">
          <p:sp>
            <p:nvSpPr>
              <p:cNvPr id="15" name="文本框 14">
                <a:extLst>
                  <a:ext uri="{FF2B5EF4-FFF2-40B4-BE49-F238E27FC236}">
                    <a16:creationId xmlns:a16="http://schemas.microsoft.com/office/drawing/2014/main" id="{E0667CD2-BC26-B005-E906-DA523F040036}"/>
                  </a:ext>
                </a:extLst>
              </p:cNvPr>
              <p:cNvSpPr txBox="1">
                <a:spLocks noRot="1" noChangeAspect="1" noMove="1" noResize="1" noEditPoints="1" noAdjustHandles="1" noChangeArrowheads="1" noChangeShapeType="1" noTextEdit="1"/>
              </p:cNvSpPr>
              <p:nvPr/>
            </p:nvSpPr>
            <p:spPr>
              <a:xfrm>
                <a:off x="7607421" y="5800725"/>
                <a:ext cx="819143" cy="30777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B928106-5C76-B5DC-5D81-6F0DDB3AFAF6}"/>
                  </a:ext>
                </a:extLst>
              </p:cNvPr>
              <p:cNvSpPr txBox="1"/>
              <p:nvPr/>
            </p:nvSpPr>
            <p:spPr>
              <a:xfrm>
                <a:off x="10629900" y="5811738"/>
                <a:ext cx="819143"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𝐷</m:t>
                          </m:r>
                        </m:e>
                        <m:sub>
                          <m:r>
                            <a:rPr lang="en-US" altLang="zh-CN" sz="1400" b="0" i="1" smtClean="0">
                              <a:latin typeface="Cambria Math" panose="02040503050406030204" pitchFamily="18" charset="0"/>
                            </a:rPr>
                            <m:t>𝑠</m:t>
                          </m:r>
                        </m:sub>
                        <m:sup>
                          <m:r>
                            <a:rPr lang="en-US" altLang="zh-CN" sz="1400" b="0" i="1" smtClean="0">
                              <a:latin typeface="Cambria Math" panose="02040503050406030204" pitchFamily="18" charset="0"/>
                            </a:rPr>
                            <m:t> </m:t>
                          </m:r>
                        </m:sup>
                      </m:sSubSup>
                    </m:oMath>
                  </m:oMathPara>
                </a14:m>
                <a:endParaRPr lang="zh-CN" altLang="en-US" sz="1400" dirty="0"/>
              </a:p>
            </p:txBody>
          </p:sp>
        </mc:Choice>
        <mc:Fallback xmlns="">
          <p:sp>
            <p:nvSpPr>
              <p:cNvPr id="16" name="文本框 15">
                <a:extLst>
                  <a:ext uri="{FF2B5EF4-FFF2-40B4-BE49-F238E27FC236}">
                    <a16:creationId xmlns:a16="http://schemas.microsoft.com/office/drawing/2014/main" id="{FB928106-5C76-B5DC-5D81-6F0DDB3AFAF6}"/>
                  </a:ext>
                </a:extLst>
              </p:cNvPr>
              <p:cNvSpPr txBox="1">
                <a:spLocks noRot="1" noChangeAspect="1" noMove="1" noResize="1" noEditPoints="1" noAdjustHandles="1" noChangeArrowheads="1" noChangeShapeType="1" noTextEdit="1"/>
              </p:cNvSpPr>
              <p:nvPr/>
            </p:nvSpPr>
            <p:spPr>
              <a:xfrm>
                <a:off x="10629900" y="5811738"/>
                <a:ext cx="819143" cy="312586"/>
              </a:xfrm>
              <a:prstGeom prst="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330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BBE5-7917-0113-E867-2ED9D0C158C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F59A72-A8D9-89DC-A8D0-F4CA36D5F1EC}"/>
                  </a:ext>
                </a:extLst>
              </p:cNvPr>
              <p:cNvSpPr txBox="1"/>
              <p:nvPr/>
            </p:nvSpPr>
            <p:spPr>
              <a:xfrm>
                <a:off x="1255834" y="4025899"/>
                <a:ext cx="11697478" cy="369332"/>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3</m:t>
                        </m:r>
                      </m:sub>
                    </m:sSub>
                  </m:oMath>
                </a14:m>
                <a:r>
                  <a:rPr lang="zh-CN" altLang="en-US" dirty="0"/>
                  <a:t> </a:t>
                </a:r>
              </a:p>
            </p:txBody>
          </p:sp>
        </mc:Choice>
        <mc:Fallback xmlns="">
          <p:sp>
            <p:nvSpPr>
              <p:cNvPr id="6" name="文本框 5">
                <a:extLst>
                  <a:ext uri="{FF2B5EF4-FFF2-40B4-BE49-F238E27FC236}">
                    <a16:creationId xmlns:a16="http://schemas.microsoft.com/office/drawing/2014/main" id="{30F59A72-A8D9-89DC-A8D0-F4CA36D5F1EC}"/>
                  </a:ext>
                </a:extLst>
              </p:cNvPr>
              <p:cNvSpPr txBox="1">
                <a:spLocks noRot="1" noChangeAspect="1" noMove="1" noResize="1" noEditPoints="1" noAdjustHandles="1" noChangeArrowheads="1" noChangeShapeType="1" noTextEdit="1"/>
              </p:cNvSpPr>
              <p:nvPr/>
            </p:nvSpPr>
            <p:spPr>
              <a:xfrm>
                <a:off x="1255834" y="4025899"/>
                <a:ext cx="11697478" cy="369332"/>
              </a:xfrm>
              <a:prstGeom prst="rect">
                <a:avLst/>
              </a:prstGeom>
              <a:blipFill>
                <a:blip r:embed="rId2"/>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22A4794-B0BF-22B8-7F80-DD8545C37F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3321" y="4650973"/>
            <a:ext cx="2614059" cy="1877464"/>
          </a:xfrm>
          <a:prstGeom prst="rect">
            <a:avLst/>
          </a:prstGeom>
        </p:spPr>
      </p:pic>
      <p:pic>
        <p:nvPicPr>
          <p:cNvPr id="13" name="图片 12">
            <a:extLst>
              <a:ext uri="{FF2B5EF4-FFF2-40B4-BE49-F238E27FC236}">
                <a16:creationId xmlns:a16="http://schemas.microsoft.com/office/drawing/2014/main" id="{D396D3BE-19EA-51C7-2C05-02A3C77767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1075" y="4632486"/>
            <a:ext cx="2608123" cy="1895951"/>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5D0A3D7-D85E-53A1-DCDC-026FC02D6036}"/>
                  </a:ext>
                </a:extLst>
              </p:cNvPr>
              <p:cNvSpPr txBox="1"/>
              <p:nvPr/>
            </p:nvSpPr>
            <p:spPr>
              <a:xfrm>
                <a:off x="5765137" y="4043676"/>
                <a:ext cx="11697478" cy="369332"/>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2</m:t>
                        </m:r>
                      </m:sub>
                    </m:sSub>
                  </m:oMath>
                </a14:m>
                <a:r>
                  <a:rPr lang="zh-CN" altLang="en-US" dirty="0"/>
                  <a:t> </a:t>
                </a:r>
              </a:p>
            </p:txBody>
          </p:sp>
        </mc:Choice>
        <mc:Fallback xmlns="">
          <p:sp>
            <p:nvSpPr>
              <p:cNvPr id="14" name="文本框 13">
                <a:extLst>
                  <a:ext uri="{FF2B5EF4-FFF2-40B4-BE49-F238E27FC236}">
                    <a16:creationId xmlns:a16="http://schemas.microsoft.com/office/drawing/2014/main" id="{65D0A3D7-D85E-53A1-DCDC-026FC02D6036}"/>
                  </a:ext>
                </a:extLst>
              </p:cNvPr>
              <p:cNvSpPr txBox="1">
                <a:spLocks noRot="1" noChangeAspect="1" noMove="1" noResize="1" noEditPoints="1" noAdjustHandles="1" noChangeArrowheads="1" noChangeShapeType="1" noTextEdit="1"/>
              </p:cNvSpPr>
              <p:nvPr/>
            </p:nvSpPr>
            <p:spPr>
              <a:xfrm>
                <a:off x="5765137" y="4043676"/>
                <a:ext cx="11697478" cy="369332"/>
              </a:xfrm>
              <a:prstGeom prst="rect">
                <a:avLst/>
              </a:prstGeom>
              <a:blipFill>
                <a:blip r:embed="rId5"/>
                <a:stretch>
                  <a:fillRect/>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0206163E-1EA8-072F-2212-B302C01060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971942" y="4698940"/>
            <a:ext cx="2509860" cy="1896339"/>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80449F6-9792-DE89-2E0B-4876F229065B}"/>
                  </a:ext>
                </a:extLst>
              </p:cNvPr>
              <p:cNvSpPr txBox="1"/>
              <p:nvPr/>
            </p:nvSpPr>
            <p:spPr>
              <a:xfrm>
                <a:off x="10210798" y="4048758"/>
                <a:ext cx="11697478" cy="369332"/>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1</m:t>
                        </m:r>
                      </m:sub>
                    </m:sSub>
                  </m:oMath>
                </a14:m>
                <a:r>
                  <a:rPr lang="zh-CN" altLang="en-US" dirty="0"/>
                  <a:t> </a:t>
                </a:r>
              </a:p>
            </p:txBody>
          </p:sp>
        </mc:Choice>
        <mc:Fallback xmlns="">
          <p:sp>
            <p:nvSpPr>
              <p:cNvPr id="20" name="文本框 19">
                <a:extLst>
                  <a:ext uri="{FF2B5EF4-FFF2-40B4-BE49-F238E27FC236}">
                    <a16:creationId xmlns:a16="http://schemas.microsoft.com/office/drawing/2014/main" id="{080449F6-9792-DE89-2E0B-4876F229065B}"/>
                  </a:ext>
                </a:extLst>
              </p:cNvPr>
              <p:cNvSpPr txBox="1">
                <a:spLocks noRot="1" noChangeAspect="1" noMove="1" noResize="1" noEditPoints="1" noAdjustHandles="1" noChangeArrowheads="1" noChangeShapeType="1" noTextEdit="1"/>
              </p:cNvSpPr>
              <p:nvPr/>
            </p:nvSpPr>
            <p:spPr>
              <a:xfrm>
                <a:off x="10210798" y="4048758"/>
                <a:ext cx="11697478" cy="369332"/>
              </a:xfrm>
              <a:prstGeom prst="rect">
                <a:avLst/>
              </a:prstGeom>
              <a:blipFill>
                <a:blip r:embed="rId7"/>
                <a:stretch>
                  <a:fillRect/>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2D49AE2E-59B8-AAF8-262C-050AA5485859}"/>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98A04EE-B2E9-8C6D-9507-A842A63DB60E}"/>
                  </a:ext>
                </a:extLst>
              </p:cNvPr>
              <p:cNvSpPr txBox="1"/>
              <p:nvPr/>
            </p:nvSpPr>
            <p:spPr>
              <a:xfrm>
                <a:off x="494522" y="1143533"/>
                <a:ext cx="11697478" cy="999697"/>
              </a:xfrm>
              <a:prstGeom prst="rect">
                <a:avLst/>
              </a:prstGeom>
              <a:noFill/>
            </p:spPr>
            <p:txBody>
              <a:bodyPr wrap="square">
                <a:spAutoFit/>
              </a:bodyPr>
              <a:lstStyle/>
              <a:p>
                <a:pPr>
                  <a:lnSpc>
                    <a:spcPct val="150000"/>
                  </a:lnSpc>
                </a:pPr>
                <a:r>
                  <a:rPr lang="zh-CN" altLang="en-US" sz="1600" dirty="0"/>
                  <a:t>For vector mesons, we calculated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2</m:t>
                        </m:r>
                      </m:sub>
                    </m:sSub>
                  </m:oMath>
                </a14:m>
                <a:r>
                  <a:rPr lang="zh-CN" altLang="en-US" sz="1600" dirty="0"/>
                  <a:t> and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1</m:t>
                        </m:r>
                      </m:sub>
                    </m:sSub>
                  </m:oMath>
                </a14:m>
                <a:r>
                  <a:rPr lang="zh-CN" altLang="en-US" sz="1600" dirty="0"/>
                  <a:t> respectively, combined them into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𝑄</m:t>
                        </m:r>
                      </m:sub>
                    </m:sSub>
                  </m:oMath>
                </a14:m>
                <a:r>
                  <a:rPr lang="zh-CN" altLang="en-US" sz="1600" dirty="0"/>
                  <a:t>, and then multiplied </a:t>
                </a:r>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𝐺</m:t>
                        </m:r>
                      </m:e>
                      <m:sub>
                        <m:r>
                          <a:rPr lang="en-US" altLang="zh-CN" sz="1600" b="0" i="1" dirty="0" smtClean="0">
                            <a:latin typeface="Cambria Math" panose="02040503050406030204" pitchFamily="18" charset="0"/>
                          </a:rPr>
                          <m:t>𝑄</m:t>
                        </m:r>
                      </m:sub>
                    </m:sSub>
                  </m:oMath>
                </a14:m>
                <a:r>
                  <a:rPr lang="zh-CN" altLang="en-US" sz="1600" dirty="0"/>
                  <a:t> by the </a:t>
                </a:r>
                <a:r>
                  <a:rPr lang="en-US" altLang="zh-CN" sz="1600" dirty="0"/>
                  <a:t>factor </a:t>
                </a:r>
                <a14:m>
                  <m:oMath xmlns:m="http://schemas.openxmlformats.org/officeDocument/2006/math">
                    <m:f>
                      <m:fPr>
                        <m:ctrlPr>
                          <a:rPr lang="en-US" altLang="zh-CN" sz="1600" b="0" i="1" smtClean="0">
                            <a:latin typeface="Cambria Math" panose="02040503050406030204" pitchFamily="18" charset="0"/>
                          </a:rPr>
                        </m:ctrlPr>
                      </m:fPr>
                      <m:num>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𝑄</m:t>
                            </m:r>
                          </m:e>
                          <m:sup>
                            <m:r>
                              <a:rPr lang="en-US" altLang="zh-CN" sz="1600" b="0" i="1" smtClean="0">
                                <a:latin typeface="Cambria Math" panose="02040503050406030204" pitchFamily="18" charset="0"/>
                              </a:rPr>
                              <m:t>2</m:t>
                            </m:r>
                          </m:sup>
                        </m:sSup>
                      </m:num>
                      <m:den>
                        <m:r>
                          <a:rPr lang="en-US" altLang="zh-CN" sz="1600" b="0" i="1" smtClean="0">
                            <a:latin typeface="Cambria Math" panose="02040503050406030204" pitchFamily="18" charset="0"/>
                          </a:rPr>
                          <m:t>6</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𝑚</m:t>
                            </m:r>
                          </m:e>
                          <m:sup>
                            <m:r>
                              <a:rPr lang="en-US" altLang="zh-CN" sz="1600" b="0" i="1" smtClean="0">
                                <a:latin typeface="Cambria Math" panose="02040503050406030204" pitchFamily="18" charset="0"/>
                              </a:rPr>
                              <m:t>2</m:t>
                            </m:r>
                          </m:sup>
                        </m:sSup>
                      </m:den>
                    </m:f>
                  </m:oMath>
                </a14:m>
                <a:r>
                  <a:rPr lang="zh-CN" altLang="en-US" sz="1600" dirty="0"/>
                  <a:t> and added </a:t>
                </a:r>
                <a:r>
                  <a:rPr lang="en-US" altLang="zh-CN" sz="1600" dirty="0"/>
                  <a:t>it</a:t>
                </a:r>
                <a:r>
                  <a:rPr lang="zh-CN" altLang="en-US" sz="1600" dirty="0"/>
                  <a:t> to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i="1">
                            <a:latin typeface="Cambria Math" panose="02040503050406030204" pitchFamily="18" charset="0"/>
                          </a:rPr>
                          <m:t>1</m:t>
                        </m:r>
                      </m:sub>
                    </m:sSub>
                  </m:oMath>
                </a14:m>
                <a:r>
                  <a:rPr lang="zh-CN" altLang="en-US" sz="1600" dirty="0"/>
                  <a:t> to obtain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b="0" i="1" smtClean="0">
                            <a:latin typeface="Cambria Math" panose="02040503050406030204" pitchFamily="18" charset="0"/>
                          </a:rPr>
                          <m:t>𝐶</m:t>
                        </m:r>
                      </m:sub>
                    </m:sSub>
                  </m:oMath>
                </a14:m>
                <a:r>
                  <a:rPr lang="zh-CN" altLang="en-US" sz="1600" dirty="0"/>
                  <a:t> </a:t>
                </a:r>
              </a:p>
            </p:txBody>
          </p:sp>
        </mc:Choice>
        <mc:Fallback xmlns="">
          <p:sp>
            <p:nvSpPr>
              <p:cNvPr id="9" name="文本框 8">
                <a:extLst>
                  <a:ext uri="{FF2B5EF4-FFF2-40B4-BE49-F238E27FC236}">
                    <a16:creationId xmlns:a16="http://schemas.microsoft.com/office/drawing/2014/main" id="{398A04EE-B2E9-8C6D-9507-A842A63DB60E}"/>
                  </a:ext>
                </a:extLst>
              </p:cNvPr>
              <p:cNvSpPr txBox="1">
                <a:spLocks noRot="1" noChangeAspect="1" noMove="1" noResize="1" noEditPoints="1" noAdjustHandles="1" noChangeArrowheads="1" noChangeShapeType="1" noTextEdit="1"/>
              </p:cNvSpPr>
              <p:nvPr/>
            </p:nvSpPr>
            <p:spPr>
              <a:xfrm>
                <a:off x="494522" y="1143533"/>
                <a:ext cx="11697478" cy="999697"/>
              </a:xfrm>
              <a:prstGeom prst="rect">
                <a:avLst/>
              </a:prstGeom>
              <a:blipFill>
                <a:blip r:embed="rId8"/>
                <a:stretch>
                  <a:fillRect l="-261" b="-731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049711C-34FF-0203-AD27-F35B3CA3001B}"/>
              </a:ext>
            </a:extLst>
          </p:cNvPr>
          <p:cNvPicPr>
            <a:picLocks noChangeAspect="1"/>
          </p:cNvPicPr>
          <p:nvPr/>
        </p:nvPicPr>
        <p:blipFill>
          <a:blip r:embed="rId9"/>
          <a:stretch>
            <a:fillRect/>
          </a:stretch>
        </p:blipFill>
        <p:spPr>
          <a:xfrm>
            <a:off x="3804112" y="2223500"/>
            <a:ext cx="5116987" cy="1600698"/>
          </a:xfrm>
          <a:prstGeom prst="rect">
            <a:avLst/>
          </a:prstGeom>
        </p:spPr>
      </p:pic>
      <p:sp>
        <p:nvSpPr>
          <p:cNvPr id="5" name="文本框 4">
            <a:extLst>
              <a:ext uri="{FF2B5EF4-FFF2-40B4-BE49-F238E27FC236}">
                <a16:creationId xmlns:a16="http://schemas.microsoft.com/office/drawing/2014/main" id="{4BC2C3CF-0F2C-4390-0B4C-E91A8222C2F0}"/>
              </a:ext>
            </a:extLst>
          </p:cNvPr>
          <p:cNvSpPr txBox="1"/>
          <p:nvPr/>
        </p:nvSpPr>
        <p:spPr>
          <a:xfrm>
            <a:off x="11693237" y="6380018"/>
            <a:ext cx="498763" cy="369332"/>
          </a:xfrm>
          <a:prstGeom prst="rect">
            <a:avLst/>
          </a:prstGeom>
          <a:noFill/>
        </p:spPr>
        <p:txBody>
          <a:bodyPr wrap="square" rtlCol="0">
            <a:spAutoFit/>
          </a:bodyPr>
          <a:lstStyle/>
          <a:p>
            <a:r>
              <a:rPr lang="en-US" altLang="zh-CN" dirty="0"/>
              <a:t>18</a:t>
            </a:r>
            <a:endParaRPr lang="zh-CN" altLang="en-US" dirty="0"/>
          </a:p>
        </p:txBody>
      </p:sp>
    </p:spTree>
    <p:extLst>
      <p:ext uri="{BB962C8B-B14F-4D97-AF65-F5344CB8AC3E}">
        <p14:creationId xmlns:p14="http://schemas.microsoft.com/office/powerpoint/2010/main" val="50645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A623-885E-6003-DB4C-CBCECA71127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C9F4D6-E4F7-B241-1CA3-2BF051C6272E}"/>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5" name="图片 4">
            <a:extLst>
              <a:ext uri="{FF2B5EF4-FFF2-40B4-BE49-F238E27FC236}">
                <a16:creationId xmlns:a16="http://schemas.microsoft.com/office/drawing/2014/main" id="{C50485FF-1C42-5A9A-E5B9-56885D4B73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4300" y="2109251"/>
            <a:ext cx="4331095" cy="310415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987FC67-86C5-DE3E-E3C5-A98AC9188F79}"/>
                  </a:ext>
                </a:extLst>
              </p:cNvPr>
              <p:cNvSpPr txBox="1"/>
              <p:nvPr/>
            </p:nvSpPr>
            <p:spPr>
              <a:xfrm>
                <a:off x="3141096" y="1137860"/>
                <a:ext cx="11697478" cy="524439"/>
              </a:xfrm>
              <a:prstGeom prst="rect">
                <a:avLst/>
              </a:prstGeom>
              <a:noFill/>
            </p:spPr>
            <p:txBody>
              <a:bodyPr wrap="square" rtlCol="0">
                <a:spAutoFit/>
              </a:bodyPr>
              <a:lstStyle/>
              <a:p>
                <a14:m>
                  <m:oMath xmlns:m="http://schemas.openxmlformats.org/officeDocument/2006/math">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6</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𝑄</m:t>
                        </m:r>
                      </m:sub>
                    </m:sSub>
                  </m:oMath>
                </a14:m>
                <a:r>
                  <a:rPr lang="zh-CN" altLang="en-US" dirty="0"/>
                  <a:t> </a:t>
                </a:r>
              </a:p>
            </p:txBody>
          </p:sp>
        </mc:Choice>
        <mc:Fallback xmlns="">
          <p:sp>
            <p:nvSpPr>
              <p:cNvPr id="7" name="文本框 6">
                <a:extLst>
                  <a:ext uri="{FF2B5EF4-FFF2-40B4-BE49-F238E27FC236}">
                    <a16:creationId xmlns:a16="http://schemas.microsoft.com/office/drawing/2014/main" id="{8987FC67-86C5-DE3E-E3C5-A98AC9188F79}"/>
                  </a:ext>
                </a:extLst>
              </p:cNvPr>
              <p:cNvSpPr txBox="1">
                <a:spLocks noRot="1" noChangeAspect="1" noMove="1" noResize="1" noEditPoints="1" noAdjustHandles="1" noChangeArrowheads="1" noChangeShapeType="1" noTextEdit="1"/>
              </p:cNvSpPr>
              <p:nvPr/>
            </p:nvSpPr>
            <p:spPr>
              <a:xfrm>
                <a:off x="3141096" y="1137860"/>
                <a:ext cx="11697478" cy="52443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CB82BE5-5ECA-28C1-BB68-33E6A7C8F366}"/>
                  </a:ext>
                </a:extLst>
              </p:cNvPr>
              <p:cNvSpPr txBox="1"/>
              <p:nvPr/>
            </p:nvSpPr>
            <p:spPr>
              <a:xfrm>
                <a:off x="9050905" y="1089898"/>
                <a:ext cx="1402080" cy="370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𝐶</m:t>
                          </m:r>
                        </m:sub>
                      </m:sSub>
                    </m:oMath>
                  </m:oMathPara>
                </a14:m>
                <a:endParaRPr lang="zh-CN" altLang="en-US" dirty="0"/>
              </a:p>
            </p:txBody>
          </p:sp>
        </mc:Choice>
        <mc:Fallback xmlns="">
          <p:sp>
            <p:nvSpPr>
              <p:cNvPr id="11" name="文本框 10">
                <a:extLst>
                  <a:ext uri="{FF2B5EF4-FFF2-40B4-BE49-F238E27FC236}">
                    <a16:creationId xmlns:a16="http://schemas.microsoft.com/office/drawing/2014/main" id="{6CB82BE5-5ECA-28C1-BB68-33E6A7C8F366}"/>
                  </a:ext>
                </a:extLst>
              </p:cNvPr>
              <p:cNvSpPr txBox="1">
                <a:spLocks noRot="1" noChangeAspect="1" noMove="1" noResize="1" noEditPoints="1" noAdjustHandles="1" noChangeArrowheads="1" noChangeShapeType="1" noTextEdit="1"/>
              </p:cNvSpPr>
              <p:nvPr/>
            </p:nvSpPr>
            <p:spPr>
              <a:xfrm>
                <a:off x="9050905" y="1089898"/>
                <a:ext cx="1402080" cy="370294"/>
              </a:xfrm>
              <a:prstGeom prst="rect">
                <a:avLst/>
              </a:prstGeom>
              <a:blipFill>
                <a:blip r:embed="rId4"/>
                <a:stretch>
                  <a:fillRect/>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72ECF02F-B63F-3917-2090-29F825FA7D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77124" y="2024592"/>
            <a:ext cx="3946727" cy="3074185"/>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69D020E-F3F6-7D65-5107-31466996F05F}"/>
                  </a:ext>
                </a:extLst>
              </p:cNvPr>
              <p:cNvSpPr txBox="1"/>
              <p:nvPr/>
            </p:nvSpPr>
            <p:spPr>
              <a:xfrm>
                <a:off x="5327648" y="5415345"/>
                <a:ext cx="10782300" cy="705514"/>
              </a:xfrm>
              <a:prstGeom prst="rect">
                <a:avLst/>
              </a:prstGeom>
              <a:noFill/>
            </p:spPr>
            <p:txBody>
              <a:bodyPr wrap="square" rtlCol="0">
                <a:spAutoFit/>
              </a:bodyPr>
              <a:lstStyle/>
              <a:p>
                <a:r>
                  <a:rPr lang="en-US" altLang="zh-CN" sz="1400" dirty="0"/>
                  <a:t>Results for </a:t>
                </a:r>
                <a14:m>
                  <m:oMath xmlns:m="http://schemas.openxmlformats.org/officeDocument/2006/math">
                    <m:f>
                      <m:fPr>
                        <m:ctrlPr>
                          <a:rPr lang="en-US" altLang="zh-CN" sz="1400" i="1">
                            <a:latin typeface="Cambria Math" panose="02040503050406030204" pitchFamily="18" charset="0"/>
                          </a:rPr>
                        </m:ctrlPr>
                      </m:fPr>
                      <m:num>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𝑄</m:t>
                            </m:r>
                          </m:e>
                          <m:sup>
                            <m:r>
                              <a:rPr lang="en-US" altLang="zh-CN" sz="1400" i="1">
                                <a:latin typeface="Cambria Math" panose="02040503050406030204" pitchFamily="18" charset="0"/>
                              </a:rPr>
                              <m:t>2</m:t>
                            </m:r>
                          </m:sup>
                        </m:sSup>
                      </m:num>
                      <m:den>
                        <m:r>
                          <a:rPr lang="en-US" altLang="zh-CN" sz="1400" i="1">
                            <a:latin typeface="Cambria Math" panose="02040503050406030204" pitchFamily="18" charset="0"/>
                          </a:rPr>
                          <m:t>6</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𝑚</m:t>
                            </m:r>
                          </m:e>
                          <m:sup>
                            <m:r>
                              <a:rPr lang="en-US" altLang="zh-CN" sz="1400" i="1">
                                <a:latin typeface="Cambria Math" panose="02040503050406030204" pitchFamily="18" charset="0"/>
                              </a:rPr>
                              <m:t>2</m:t>
                            </m:r>
                          </m:sup>
                        </m:sSup>
                      </m:den>
                    </m:f>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𝐺</m:t>
                        </m:r>
                      </m:e>
                      <m:sub>
                        <m:r>
                          <a:rPr lang="en-US" altLang="zh-CN" sz="1400" i="1">
                            <a:latin typeface="Cambria Math" panose="02040503050406030204" pitchFamily="18" charset="0"/>
                          </a:rPr>
                          <m:t>𝑄</m:t>
                        </m:r>
                      </m:sub>
                    </m:sSub>
                  </m:oMath>
                </a14:m>
                <a:r>
                  <a:rPr lang="zh-CN" altLang="en-US" sz="1400" dirty="0"/>
                  <a:t> </a:t>
                </a:r>
                <a:r>
                  <a:rPr lang="en-US" altLang="zh-CN" sz="1400" dirty="0"/>
                  <a:t>and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𝐺</m:t>
                        </m:r>
                      </m:e>
                      <m:sub>
                        <m:r>
                          <a:rPr lang="en-US" altLang="zh-CN" sz="1400" b="0" i="1" smtClean="0">
                            <a:latin typeface="Cambria Math" panose="02040503050406030204" pitchFamily="18" charset="0"/>
                          </a:rPr>
                          <m:t>𝐶</m:t>
                        </m:r>
                      </m:sub>
                    </m:sSub>
                    <m:r>
                      <a:rPr lang="en-US" altLang="zh-CN" sz="1400" b="0" i="1" smtClean="0">
                        <a:latin typeface="Cambria Math" panose="02040503050406030204" pitchFamily="18" charset="0"/>
                      </a:rPr>
                      <m:t> </m:t>
                    </m:r>
                  </m:oMath>
                </a14:m>
                <a:r>
                  <a:rPr lang="en-US" altLang="zh-CN" sz="1400" i="1" dirty="0"/>
                  <a:t>.</a:t>
                </a:r>
                <a:r>
                  <a:rPr lang="zh-CN" altLang="en-US" sz="1400" i="1" dirty="0"/>
                  <a:t> </a:t>
                </a:r>
              </a:p>
              <a:p>
                <a:r>
                  <a:rPr lang="en-US" altLang="zh-CN" dirty="0"/>
                  <a:t> </a:t>
                </a:r>
                <a:endParaRPr lang="zh-CN" altLang="en-US" dirty="0"/>
              </a:p>
            </p:txBody>
          </p:sp>
        </mc:Choice>
        <mc:Fallback xmlns="">
          <p:sp>
            <p:nvSpPr>
              <p:cNvPr id="15" name="文本框 14">
                <a:extLst>
                  <a:ext uri="{FF2B5EF4-FFF2-40B4-BE49-F238E27FC236}">
                    <a16:creationId xmlns:a16="http://schemas.microsoft.com/office/drawing/2014/main" id="{F69D020E-F3F6-7D65-5107-31466996F05F}"/>
                  </a:ext>
                </a:extLst>
              </p:cNvPr>
              <p:cNvSpPr txBox="1">
                <a:spLocks noRot="1" noChangeAspect="1" noMove="1" noResize="1" noEditPoints="1" noAdjustHandles="1" noChangeArrowheads="1" noChangeShapeType="1" noTextEdit="1"/>
              </p:cNvSpPr>
              <p:nvPr/>
            </p:nvSpPr>
            <p:spPr>
              <a:xfrm>
                <a:off x="5327648" y="5415345"/>
                <a:ext cx="10782300" cy="705514"/>
              </a:xfrm>
              <a:prstGeom prst="rect">
                <a:avLst/>
              </a:prstGeom>
              <a:blipFill>
                <a:blip r:embed="rId6"/>
                <a:stretch>
                  <a:fillRect l="-170"/>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EB705412-69E7-393A-04FF-7C0F88EE068E}"/>
              </a:ext>
            </a:extLst>
          </p:cNvPr>
          <p:cNvSpPr txBox="1"/>
          <p:nvPr/>
        </p:nvSpPr>
        <p:spPr>
          <a:xfrm>
            <a:off x="11693237" y="6380018"/>
            <a:ext cx="498763" cy="369332"/>
          </a:xfrm>
          <a:prstGeom prst="rect">
            <a:avLst/>
          </a:prstGeom>
          <a:noFill/>
        </p:spPr>
        <p:txBody>
          <a:bodyPr wrap="square" rtlCol="0">
            <a:spAutoFit/>
          </a:bodyPr>
          <a:lstStyle/>
          <a:p>
            <a:r>
              <a:rPr lang="en-US" altLang="zh-CN" dirty="0"/>
              <a:t>19</a:t>
            </a:r>
            <a:endParaRPr lang="zh-CN" altLang="en-US" dirty="0"/>
          </a:p>
        </p:txBody>
      </p:sp>
    </p:spTree>
    <p:extLst>
      <p:ext uri="{BB962C8B-B14F-4D97-AF65-F5344CB8AC3E}">
        <p14:creationId xmlns:p14="http://schemas.microsoft.com/office/powerpoint/2010/main" val="382620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CB0F-097B-B8D9-B8C0-30C5EC6C99E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D436843E-DB90-F76B-F994-FABE1549C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E5724A6D-2DD2-80F9-49D9-5C4EA0FBD469}"/>
              </a:ext>
            </a:extLst>
          </p:cNvPr>
          <p:cNvSpPr txBox="1">
            <a:spLocks noChangeArrowheads="1"/>
          </p:cNvSpPr>
          <p:nvPr/>
        </p:nvSpPr>
        <p:spPr bwMode="auto">
          <a:xfrm>
            <a:off x="1981198" y="171829"/>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0964D59-85D9-9D74-4C17-93FABF0BE692}"/>
                  </a:ext>
                </a:extLst>
              </p:cNvPr>
              <p:cNvSpPr txBox="1"/>
              <p:nvPr/>
            </p:nvSpPr>
            <p:spPr>
              <a:xfrm>
                <a:off x="1415040" y="1197694"/>
                <a:ext cx="11697478" cy="338554"/>
              </a:xfrm>
              <a:prstGeom prst="rect">
                <a:avLst/>
              </a:prstGeom>
              <a:noFill/>
            </p:spPr>
            <p:txBody>
              <a:bodyPr wrap="square" rtlCol="0">
                <a:spAutoFit/>
              </a:bodyPr>
              <a:lstStyle/>
              <a:p>
                <a:r>
                  <a:rPr lang="en-US" altLang="zh-CN" sz="1600" dirty="0"/>
                  <a:t>Extrapolation with this form for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oMath>
                </a14:m>
                <a:r>
                  <a:rPr lang="en-US" altLang="zh-CN" sz="1600" dirty="0"/>
                  <a:t> and</a:t>
                </a:r>
                <a:endParaRPr lang="zh-CN" altLang="en-US" sz="1600" dirty="0"/>
              </a:p>
            </p:txBody>
          </p:sp>
        </mc:Choice>
        <mc:Fallback xmlns="">
          <p:sp>
            <p:nvSpPr>
              <p:cNvPr id="2" name="文本框 1">
                <a:extLst>
                  <a:ext uri="{FF2B5EF4-FFF2-40B4-BE49-F238E27FC236}">
                    <a16:creationId xmlns:a16="http://schemas.microsoft.com/office/drawing/2014/main" id="{F0964D59-85D9-9D74-4C17-93FABF0BE692}"/>
                  </a:ext>
                </a:extLst>
              </p:cNvPr>
              <p:cNvSpPr txBox="1">
                <a:spLocks noRot="1" noChangeAspect="1" noMove="1" noResize="1" noEditPoints="1" noAdjustHandles="1" noChangeArrowheads="1" noChangeShapeType="1" noTextEdit="1"/>
              </p:cNvSpPr>
              <p:nvPr/>
            </p:nvSpPr>
            <p:spPr>
              <a:xfrm>
                <a:off x="1415040" y="1197694"/>
                <a:ext cx="11697478" cy="338554"/>
              </a:xfrm>
              <a:prstGeom prst="rect">
                <a:avLst/>
              </a:prstGeom>
              <a:blipFill>
                <a:blip r:embed="rId3"/>
                <a:stretch>
                  <a:fillRect l="-261" t="-5357" b="-21429"/>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A224B2C5-E24B-8B29-F290-78EC2843B9D9}"/>
              </a:ext>
            </a:extLst>
          </p:cNvPr>
          <p:cNvSpPr txBox="1"/>
          <p:nvPr/>
        </p:nvSpPr>
        <p:spPr>
          <a:xfrm>
            <a:off x="11693237" y="6380018"/>
            <a:ext cx="498763" cy="369332"/>
          </a:xfrm>
          <a:prstGeom prst="rect">
            <a:avLst/>
          </a:prstGeom>
          <a:noFill/>
        </p:spPr>
        <p:txBody>
          <a:bodyPr wrap="square" rtlCol="0">
            <a:spAutoFit/>
          </a:bodyPr>
          <a:lstStyle/>
          <a:p>
            <a:r>
              <a:rPr lang="en-US" altLang="zh-CN" dirty="0"/>
              <a:t>17</a:t>
            </a:r>
            <a:endParaRPr lang="zh-CN" altLang="en-US" dirty="0"/>
          </a:p>
        </p:txBody>
      </p:sp>
      <p:pic>
        <p:nvPicPr>
          <p:cNvPr id="7" name="图片 6">
            <a:extLst>
              <a:ext uri="{FF2B5EF4-FFF2-40B4-BE49-F238E27FC236}">
                <a16:creationId xmlns:a16="http://schemas.microsoft.com/office/drawing/2014/main" id="{5657BE08-0F94-5DBC-74E5-E08C4858A91D}"/>
              </a:ext>
            </a:extLst>
          </p:cNvPr>
          <p:cNvPicPr>
            <a:picLocks noChangeAspect="1"/>
          </p:cNvPicPr>
          <p:nvPr/>
        </p:nvPicPr>
        <p:blipFill>
          <a:blip r:embed="rId4" cstate="print">
            <a:extLst>
              <a:ext uri="{28A0092B-C50C-407E-A947-70E740481C1C}">
                <a14:useLocalDpi xmlns:a14="http://schemas.microsoft.com/office/drawing/2010/main" val="0"/>
              </a:ext>
            </a:extLst>
          </a:blip>
          <a:srcRect l="894" r="894"/>
          <a:stretch/>
        </p:blipFill>
        <p:spPr>
          <a:xfrm>
            <a:off x="250009" y="2981924"/>
            <a:ext cx="2580070" cy="253824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25DAF06-C804-C1E5-EE39-C8670BAFE025}"/>
                  </a:ext>
                </a:extLst>
              </p:cNvPr>
              <p:cNvSpPr txBox="1"/>
              <p:nvPr/>
            </p:nvSpPr>
            <p:spPr>
              <a:xfrm>
                <a:off x="936663" y="2018805"/>
                <a:ext cx="5643404" cy="289759"/>
              </a:xfrm>
              <a:prstGeom prst="rect">
                <a:avLst/>
              </a:prstGeom>
              <a:noFill/>
            </p:spPr>
            <p:txBody>
              <a:bodyPr wrap="square" lIns="0" tIns="0" rIns="0" bIns="0" rtlCol="0">
                <a:spAutoFit/>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m:rPr>
                            <m:sty m:val="p"/>
                          </m:rPr>
                          <a:rPr lang="en-US" altLang="zh-CN" sz="1600" b="0" i="0" smtClean="0">
                            <a:latin typeface="Cambria Math" panose="02040503050406030204" pitchFamily="18" charset="0"/>
                          </a:rPr>
                          <m:t>e</m:t>
                        </m:r>
                        <m:r>
                          <m:rPr>
                            <m:sty m:val="p"/>
                          </m:rPr>
                          <a:rPr lang="en-US" altLang="zh-CN" sz="1600">
                            <a:latin typeface="Cambria Math" panose="02040503050406030204" pitchFamily="18" charset="0"/>
                          </a:rPr>
                          <m:t>ff</m:t>
                        </m:r>
                      </m:sub>
                    </m:sSub>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𝑎</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m:rPr>
                            <m:sty m:val="p"/>
                          </m:rPr>
                          <a:rPr lang="en-US" altLang="zh-CN" sz="1600" b="0" i="0" smtClean="0">
                            <a:latin typeface="Cambria Math" panose="02040503050406030204" pitchFamily="18" charset="0"/>
                          </a:rPr>
                          <m:t>eff</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0,</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𝑝h𝑦</m:t>
                            </m:r>
                          </m:sub>
                          <m:sup>
                            <m:r>
                              <a:rPr lang="en-US" altLang="zh-CN" sz="1600" b="0" i="1" smtClean="0">
                                <a:latin typeface="Cambria Math" panose="02040503050406030204" pitchFamily="18" charset="0"/>
                              </a:rPr>
                              <m:t>2</m:t>
                            </m:r>
                          </m:sup>
                        </m:sSubSup>
                      </m:e>
                    </m:d>
                    <m:r>
                      <a:rPr lang="en-US" altLang="zh-CN" sz="1600" b="0" i="0" smtClean="0">
                        <a:latin typeface="Cambria Math" panose="02040503050406030204" pitchFamily="18" charset="0"/>
                      </a:rPr>
                      <m:t>+</m:t>
                    </m:r>
                    <m:sSup>
                      <m:sSupPr>
                        <m:ctrlPr>
                          <a:rPr lang="en-US" altLang="zh-CN" sz="1600" b="0" i="1" smtClean="0">
                            <a:latin typeface="Cambria Math" panose="02040503050406030204" pitchFamily="18" charset="0"/>
                          </a:rPr>
                        </m:ctrlPr>
                      </m:sSupPr>
                      <m:e>
                        <m:r>
                          <m:rPr>
                            <m:sty m:val="p"/>
                          </m:rPr>
                          <a:rPr lang="en-US" altLang="zh-CN" sz="1600" b="0" i="0" smtClean="0">
                            <a:latin typeface="Cambria Math" panose="02040503050406030204" pitchFamily="18" charset="0"/>
                          </a:rPr>
                          <m:t>Aa</m:t>
                        </m:r>
                      </m:e>
                      <m:sup>
                        <m:r>
                          <a:rPr lang="en-US" altLang="zh-CN" sz="1600" b="0" i="0" smtClean="0">
                            <a:latin typeface="Cambria Math" panose="02040503050406030204" pitchFamily="18" charset="0"/>
                          </a:rPr>
                          <m:t>2</m:t>
                        </m:r>
                      </m:sup>
                    </m:sSup>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B</m:t>
                    </m:r>
                    <m:r>
                      <a:rPr lang="en-US" altLang="zh-CN" sz="1600" b="0" i="0"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m:rPr>
                            <m:sty m:val="p"/>
                          </m:rPr>
                          <a:rPr lang="en-US" altLang="zh-CN" sz="1600" b="0" i="0" smtClean="0">
                            <a:latin typeface="Cambria Math" panose="02040503050406030204" pitchFamily="18" charset="0"/>
                          </a:rPr>
                          <m:t>m</m:t>
                        </m:r>
                      </m:e>
                      <m:sub>
                        <m:r>
                          <a:rPr lang="en-US" altLang="zh-CN" sz="1600" b="0" i="1" smtClean="0">
                            <a:latin typeface="Cambria Math" panose="02040503050406030204" pitchFamily="18" charset="0"/>
                          </a:rPr>
                          <m:t>𝜋</m:t>
                        </m:r>
                      </m:sub>
                      <m:sup>
                        <m:r>
                          <a:rPr lang="en-US" altLang="zh-CN" sz="1600" b="0" i="0" smtClean="0">
                            <a:latin typeface="Cambria Math" panose="02040503050406030204" pitchFamily="18" charset="0"/>
                          </a:rPr>
                          <m:t>2</m:t>
                        </m:r>
                      </m:sup>
                    </m:sSubSup>
                    <m:r>
                      <a:rPr lang="en-US" altLang="zh-CN" sz="1600" b="0" i="0"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m:rPr>
                            <m:sty m:val="p"/>
                          </m:rPr>
                          <a:rPr lang="en-US" altLang="zh-CN" sz="1600" b="0" i="0" smtClean="0">
                            <a:latin typeface="Cambria Math" panose="02040503050406030204" pitchFamily="18" charset="0"/>
                          </a:rPr>
                          <m:t>m</m:t>
                        </m:r>
                      </m:e>
                      <m: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𝑝h𝑦</m:t>
                        </m:r>
                      </m:sub>
                      <m:sup>
                        <m:r>
                          <a:rPr lang="en-US" altLang="zh-CN" sz="1600" b="0" i="0" smtClean="0">
                            <a:latin typeface="Cambria Math" panose="02040503050406030204" pitchFamily="18" charset="0"/>
                          </a:rPr>
                          <m:t>2</m:t>
                        </m:r>
                      </m:sup>
                    </m:sSubSup>
                    <m:r>
                      <a:rPr lang="en-US" altLang="zh-CN" sz="1600" b="0" i="0" smtClean="0">
                        <a:latin typeface="Cambria Math" panose="02040503050406030204" pitchFamily="18" charset="0"/>
                      </a:rPr>
                      <m:t>)</m:t>
                    </m:r>
                  </m:oMath>
                </a14:m>
                <a:r>
                  <a:rPr lang="en-US" altLang="zh-CN" sz="1600" dirty="0"/>
                  <a:t> </a:t>
                </a:r>
                <a:endParaRPr lang="zh-CN" altLang="en-US" sz="1600" dirty="0"/>
              </a:p>
            </p:txBody>
          </p:sp>
        </mc:Choice>
        <mc:Fallback xmlns="">
          <p:sp>
            <p:nvSpPr>
              <p:cNvPr id="9" name="文本框 8">
                <a:extLst>
                  <a:ext uri="{FF2B5EF4-FFF2-40B4-BE49-F238E27FC236}">
                    <a16:creationId xmlns:a16="http://schemas.microsoft.com/office/drawing/2014/main" id="{B25DAF06-C804-C1E5-EE39-C8670BAFE025}"/>
                  </a:ext>
                </a:extLst>
              </p:cNvPr>
              <p:cNvSpPr txBox="1">
                <a:spLocks noRot="1" noChangeAspect="1" noMove="1" noResize="1" noEditPoints="1" noAdjustHandles="1" noChangeArrowheads="1" noChangeShapeType="1" noTextEdit="1"/>
              </p:cNvSpPr>
              <p:nvPr/>
            </p:nvSpPr>
            <p:spPr>
              <a:xfrm>
                <a:off x="936663" y="2018805"/>
                <a:ext cx="5643404" cy="289759"/>
              </a:xfrm>
              <a:prstGeom prst="rect">
                <a:avLst/>
              </a:prstGeom>
              <a:blipFill>
                <a:blip r:embed="rId5"/>
                <a:stretch>
                  <a:fillRect l="-1297" b="-208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E0168AE-9D7E-B592-78B9-232EBD0FAEE2}"/>
                  </a:ext>
                </a:extLst>
              </p:cNvPr>
              <p:cNvSpPr txBox="1"/>
              <p:nvPr/>
            </p:nvSpPr>
            <p:spPr>
              <a:xfrm>
                <a:off x="8231544" y="1895416"/>
                <a:ext cx="6358812" cy="474938"/>
              </a:xfrm>
              <a:prstGeom prst="rect">
                <a:avLst/>
              </a:prstGeom>
              <a:noFill/>
            </p:spPr>
            <p:txBody>
              <a:bodyPr wrap="square">
                <a:spAutoFit/>
              </a:bodyPr>
              <a:lstStyle/>
              <a:p>
                <a:r>
                  <a:rPr lang="en-US" altLang="zh-CN" sz="1600" dirty="0"/>
                  <a:t>After adding </a:t>
                </a:r>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r>
                      <m:rPr>
                        <m:sty m:val="p"/>
                      </m:rPr>
                      <a:rPr lang="en-US" altLang="zh-CN" sz="1600" b="0" i="0" smtClean="0">
                        <a:latin typeface="Cambria Math" panose="02040503050406030204" pitchFamily="18" charset="0"/>
                      </a:rPr>
                      <m:t>ln</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up>
                            <m:r>
                              <a:rPr lang="en-US" altLang="zh-CN" sz="1600" b="0" i="1" smtClean="0">
                                <a:latin typeface="Cambria Math" panose="02040503050406030204" pitchFamily="18" charset="0"/>
                              </a:rPr>
                              <m:t>2</m:t>
                            </m:r>
                          </m:sup>
                        </m:sSubSup>
                      </m:num>
                      <m:den>
                        <m:sSup>
                          <m:sSupPr>
                            <m:ctrlPr>
                              <a:rPr lang="en-US" altLang="zh-CN" sz="1600" b="0" i="1" smtClean="0">
                                <a:latin typeface="Cambria Math" panose="02040503050406030204" pitchFamily="18" charset="0"/>
                                <a:ea typeface="Cambria Math" panose="02040503050406030204" pitchFamily="18" charset="0"/>
                              </a:rPr>
                            </m:ctrlPr>
                          </m:sSupPr>
                          <m:e>
                            <m:r>
                              <m:rPr>
                                <m:sty m:val="p"/>
                              </m:rPr>
                              <a:rPr lang="el-GR" altLang="zh-CN" sz="1600" b="0" i="1" smtClean="0">
                                <a:latin typeface="Cambria Math" panose="02040503050406030204" pitchFamily="18" charset="0"/>
                                <a:ea typeface="Cambria Math" panose="02040503050406030204" pitchFamily="18" charset="0"/>
                              </a:rPr>
                              <m:t>Λ</m:t>
                            </m:r>
                          </m:e>
                          <m:sup>
                            <m:r>
                              <a:rPr lang="en-US" altLang="zh-CN" sz="1600" b="0" i="1" smtClean="0">
                                <a:latin typeface="Cambria Math" panose="02040503050406030204" pitchFamily="18" charset="0"/>
                                <a:ea typeface="Cambria Math" panose="02040503050406030204" pitchFamily="18" charset="0"/>
                              </a:rPr>
                              <m:t>2</m:t>
                            </m:r>
                          </m:sup>
                        </m:sSup>
                      </m:den>
                    </m:f>
                    <m:r>
                      <a:rPr lang="en-US" altLang="zh-CN" sz="1600" b="0" i="1" smtClean="0">
                        <a:latin typeface="Cambria Math" panose="02040503050406030204" pitchFamily="18" charset="0"/>
                        <a:ea typeface="Cambria Math" panose="02040503050406030204" pitchFamily="18" charset="0"/>
                      </a:rPr>
                      <m:t>)</m:t>
                    </m:r>
                  </m:oMath>
                </a14:m>
                <a:r>
                  <a:rPr lang="zh-CN" altLang="en-US" sz="1600" dirty="0"/>
                  <a:t> </a:t>
                </a:r>
                <a:r>
                  <a:rPr lang="en-US" altLang="zh-CN" sz="1600" dirty="0"/>
                  <a:t>term</a:t>
                </a:r>
                <a:endParaRPr lang="zh-CN" altLang="en-US" sz="1600" dirty="0"/>
              </a:p>
            </p:txBody>
          </p:sp>
        </mc:Choice>
        <mc:Fallback xmlns="">
          <p:sp>
            <p:nvSpPr>
              <p:cNvPr id="11" name="文本框 10">
                <a:extLst>
                  <a:ext uri="{FF2B5EF4-FFF2-40B4-BE49-F238E27FC236}">
                    <a16:creationId xmlns:a16="http://schemas.microsoft.com/office/drawing/2014/main" id="{4E0168AE-9D7E-B592-78B9-232EBD0FAEE2}"/>
                  </a:ext>
                </a:extLst>
              </p:cNvPr>
              <p:cNvSpPr txBox="1">
                <a:spLocks noRot="1" noChangeAspect="1" noMove="1" noResize="1" noEditPoints="1" noAdjustHandles="1" noChangeArrowheads="1" noChangeShapeType="1" noTextEdit="1"/>
              </p:cNvSpPr>
              <p:nvPr/>
            </p:nvSpPr>
            <p:spPr>
              <a:xfrm>
                <a:off x="8231544" y="1895416"/>
                <a:ext cx="6358812" cy="474938"/>
              </a:xfrm>
              <a:prstGeom prst="rect">
                <a:avLst/>
              </a:prstGeom>
              <a:blipFill>
                <a:blip r:embed="rId6"/>
                <a:stretch>
                  <a:fillRect l="-479" b="-512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5AFCAD40-AC1E-25E9-7E44-9958A9E04F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15037" y="2981923"/>
            <a:ext cx="2580071" cy="2538249"/>
          </a:xfrm>
          <a:prstGeom prst="rect">
            <a:avLst/>
          </a:prstGeom>
        </p:spPr>
      </p:pic>
      <p:pic>
        <p:nvPicPr>
          <p:cNvPr id="5" name="图片 4">
            <a:extLst>
              <a:ext uri="{FF2B5EF4-FFF2-40B4-BE49-F238E27FC236}">
                <a16:creationId xmlns:a16="http://schemas.microsoft.com/office/drawing/2014/main" id="{F82F335E-898C-9AE4-FBC4-21AE415ECD0B}"/>
              </a:ext>
            </a:extLst>
          </p:cNvPr>
          <p:cNvPicPr>
            <a:picLocks noChangeAspect="1"/>
          </p:cNvPicPr>
          <p:nvPr/>
        </p:nvPicPr>
        <p:blipFill>
          <a:blip r:embed="rId8" cstate="print">
            <a:extLst>
              <a:ext uri="{28A0092B-C50C-407E-A947-70E740481C1C}">
                <a14:useLocalDpi xmlns:a14="http://schemas.microsoft.com/office/drawing/2010/main" val="0"/>
              </a:ext>
            </a:extLst>
          </a:blip>
          <a:srcRect l="294" r="294"/>
          <a:stretch/>
        </p:blipFill>
        <p:spPr>
          <a:xfrm>
            <a:off x="6482710" y="2953358"/>
            <a:ext cx="2609107" cy="2566814"/>
          </a:xfrm>
          <a:prstGeom prst="rect">
            <a:avLst/>
          </a:prstGeom>
        </p:spPr>
      </p:pic>
      <p:pic>
        <p:nvPicPr>
          <p:cNvPr id="6" name="图片 5">
            <a:extLst>
              <a:ext uri="{FF2B5EF4-FFF2-40B4-BE49-F238E27FC236}">
                <a16:creationId xmlns:a16="http://schemas.microsoft.com/office/drawing/2014/main" id="{EFDBC190-0AA3-3DB9-8BFD-69F00AD27DB4}"/>
              </a:ext>
            </a:extLst>
          </p:cNvPr>
          <p:cNvPicPr>
            <a:picLocks noChangeAspect="1"/>
          </p:cNvPicPr>
          <p:nvPr/>
        </p:nvPicPr>
        <p:blipFill>
          <a:blip r:embed="rId9" cstate="print">
            <a:extLst>
              <a:ext uri="{28A0092B-C50C-407E-A947-70E740481C1C}">
                <a14:useLocalDpi xmlns:a14="http://schemas.microsoft.com/office/drawing/2010/main" val="0"/>
              </a:ext>
            </a:extLst>
          </a:blip>
          <a:srcRect l="774" r="774"/>
          <a:stretch/>
        </p:blipFill>
        <p:spPr>
          <a:xfrm>
            <a:off x="9537254" y="2953358"/>
            <a:ext cx="2509909" cy="2469224"/>
          </a:xfrm>
          <a:prstGeom prst="rect">
            <a:avLst/>
          </a:prstGeom>
        </p:spPr>
      </p:pic>
      <p:cxnSp>
        <p:nvCxnSpPr>
          <p:cNvPr id="12" name="直接连接符 11">
            <a:extLst>
              <a:ext uri="{FF2B5EF4-FFF2-40B4-BE49-F238E27FC236}">
                <a16:creationId xmlns:a16="http://schemas.microsoft.com/office/drawing/2014/main" id="{C682CE21-780F-CA8E-0119-E645AEE1AD44}"/>
              </a:ext>
            </a:extLst>
          </p:cNvPr>
          <p:cNvCxnSpPr/>
          <p:nvPr/>
        </p:nvCxnSpPr>
        <p:spPr>
          <a:xfrm>
            <a:off x="6372225" y="971491"/>
            <a:ext cx="0" cy="558165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E40EB7F-D77A-A120-01B7-93BC67DFDCBF}"/>
                  </a:ext>
                </a:extLst>
              </p:cNvPr>
              <p:cNvSpPr txBox="1"/>
              <p:nvPr/>
            </p:nvSpPr>
            <p:spPr>
              <a:xfrm>
                <a:off x="1395412" y="5800725"/>
                <a:ext cx="819143" cy="315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𝐷</m:t>
                          </m:r>
                        </m:e>
                        <m:sup>
                          <m:r>
                            <a:rPr lang="en-US" altLang="zh-CN" sz="1400" b="0" i="1" smtClean="0">
                              <a:latin typeface="Cambria Math" panose="02040503050406030204" pitchFamily="18" charset="0"/>
                            </a:rPr>
                            <m:t>∗+</m:t>
                          </m:r>
                        </m:sup>
                      </m:sSup>
                    </m:oMath>
                  </m:oMathPara>
                </a14:m>
                <a:endParaRPr lang="zh-CN" altLang="en-US" sz="1400" dirty="0"/>
              </a:p>
            </p:txBody>
          </p:sp>
        </mc:Choice>
        <mc:Fallback xmlns="">
          <p:sp>
            <p:nvSpPr>
              <p:cNvPr id="8" name="文本框 7">
                <a:extLst>
                  <a:ext uri="{FF2B5EF4-FFF2-40B4-BE49-F238E27FC236}">
                    <a16:creationId xmlns:a16="http://schemas.microsoft.com/office/drawing/2014/main" id="{FE40EB7F-D77A-A120-01B7-93BC67DFDCBF}"/>
                  </a:ext>
                </a:extLst>
              </p:cNvPr>
              <p:cNvSpPr txBox="1">
                <a:spLocks noRot="1" noChangeAspect="1" noMove="1" noResize="1" noEditPoints="1" noAdjustHandles="1" noChangeArrowheads="1" noChangeShapeType="1" noTextEdit="1"/>
              </p:cNvSpPr>
              <p:nvPr/>
            </p:nvSpPr>
            <p:spPr>
              <a:xfrm>
                <a:off x="1395412" y="5800725"/>
                <a:ext cx="819143" cy="31579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F14C82E-A6A2-2AA6-B97B-0B6E3B2E74C4}"/>
                  </a:ext>
                </a:extLst>
              </p:cNvPr>
              <p:cNvSpPr txBox="1"/>
              <p:nvPr/>
            </p:nvSpPr>
            <p:spPr>
              <a:xfrm>
                <a:off x="4417891" y="5811738"/>
                <a:ext cx="8191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𝐷</m:t>
                          </m:r>
                        </m:e>
                        <m:sub>
                          <m:r>
                            <a:rPr lang="en-US" altLang="zh-CN" sz="1400" i="1">
                              <a:latin typeface="Cambria Math" panose="02040503050406030204" pitchFamily="18" charset="0"/>
                            </a:rPr>
                            <m:t>𝑠</m:t>
                          </m:r>
                        </m:sub>
                        <m:sup>
                          <m:r>
                            <a:rPr lang="en-US" altLang="zh-CN" sz="1400" i="1">
                              <a:latin typeface="Cambria Math" panose="02040503050406030204" pitchFamily="18" charset="0"/>
                            </a:rPr>
                            <m:t>∗</m:t>
                          </m:r>
                        </m:sup>
                      </m:sSubSup>
                    </m:oMath>
                  </m:oMathPara>
                </a14:m>
                <a:endParaRPr lang="zh-CN" altLang="en-US" sz="1400" dirty="0"/>
              </a:p>
            </p:txBody>
          </p:sp>
        </mc:Choice>
        <mc:Fallback xmlns="">
          <p:sp>
            <p:nvSpPr>
              <p:cNvPr id="10" name="文本框 9">
                <a:extLst>
                  <a:ext uri="{FF2B5EF4-FFF2-40B4-BE49-F238E27FC236}">
                    <a16:creationId xmlns:a16="http://schemas.microsoft.com/office/drawing/2014/main" id="{0F14C82E-A6A2-2AA6-B97B-0B6E3B2E74C4}"/>
                  </a:ext>
                </a:extLst>
              </p:cNvPr>
              <p:cNvSpPr txBox="1">
                <a:spLocks noRot="1" noChangeAspect="1" noMove="1" noResize="1" noEditPoints="1" noAdjustHandles="1" noChangeArrowheads="1" noChangeShapeType="1" noTextEdit="1"/>
              </p:cNvSpPr>
              <p:nvPr/>
            </p:nvSpPr>
            <p:spPr>
              <a:xfrm>
                <a:off x="4417891" y="5811738"/>
                <a:ext cx="819143" cy="307777"/>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3CB3A9D-DB6F-5B66-5600-257B61A8A081}"/>
                  </a:ext>
                </a:extLst>
              </p:cNvPr>
              <p:cNvSpPr txBox="1"/>
              <p:nvPr/>
            </p:nvSpPr>
            <p:spPr>
              <a:xfrm>
                <a:off x="7607421" y="5800725"/>
                <a:ext cx="8191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𝐷</m:t>
                          </m:r>
                        </m:e>
                        <m:sup>
                          <m:r>
                            <a:rPr lang="en-US" altLang="zh-CN" sz="1400" i="1">
                              <a:latin typeface="Cambria Math" panose="02040503050406030204" pitchFamily="18" charset="0"/>
                            </a:rPr>
                            <m:t>∗+</m:t>
                          </m:r>
                        </m:sup>
                      </m:sSup>
                    </m:oMath>
                  </m:oMathPara>
                </a14:m>
                <a:endParaRPr lang="zh-CN" altLang="en-US" sz="1400" dirty="0"/>
              </a:p>
            </p:txBody>
          </p:sp>
        </mc:Choice>
        <mc:Fallback xmlns="">
          <p:sp>
            <p:nvSpPr>
              <p:cNvPr id="13" name="文本框 12">
                <a:extLst>
                  <a:ext uri="{FF2B5EF4-FFF2-40B4-BE49-F238E27FC236}">
                    <a16:creationId xmlns:a16="http://schemas.microsoft.com/office/drawing/2014/main" id="{53CB3A9D-DB6F-5B66-5600-257B61A8A081}"/>
                  </a:ext>
                </a:extLst>
              </p:cNvPr>
              <p:cNvSpPr txBox="1">
                <a:spLocks noRot="1" noChangeAspect="1" noMove="1" noResize="1" noEditPoints="1" noAdjustHandles="1" noChangeArrowheads="1" noChangeShapeType="1" noTextEdit="1"/>
              </p:cNvSpPr>
              <p:nvPr/>
            </p:nvSpPr>
            <p:spPr>
              <a:xfrm>
                <a:off x="7607421" y="5800725"/>
                <a:ext cx="819143" cy="307777"/>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19E2563-154C-FBA6-B991-3D9B4A6093F7}"/>
                  </a:ext>
                </a:extLst>
              </p:cNvPr>
              <p:cNvSpPr txBox="1"/>
              <p:nvPr/>
            </p:nvSpPr>
            <p:spPr>
              <a:xfrm>
                <a:off x="10629900" y="5811738"/>
                <a:ext cx="8191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𝐷</m:t>
                          </m:r>
                        </m:e>
                        <m:sub>
                          <m:r>
                            <a:rPr lang="en-US" altLang="zh-CN" sz="1400" i="1">
                              <a:latin typeface="Cambria Math" panose="02040503050406030204" pitchFamily="18" charset="0"/>
                            </a:rPr>
                            <m:t>𝑠</m:t>
                          </m:r>
                        </m:sub>
                        <m:sup>
                          <m:r>
                            <a:rPr lang="en-US" altLang="zh-CN" sz="1400" i="1">
                              <a:latin typeface="Cambria Math" panose="02040503050406030204" pitchFamily="18" charset="0"/>
                            </a:rPr>
                            <m:t>∗</m:t>
                          </m:r>
                        </m:sup>
                      </m:sSubSup>
                    </m:oMath>
                  </m:oMathPara>
                </a14:m>
                <a:endParaRPr lang="zh-CN" altLang="en-US" sz="1400" dirty="0"/>
              </a:p>
            </p:txBody>
          </p:sp>
        </mc:Choice>
        <mc:Fallback xmlns="">
          <p:sp>
            <p:nvSpPr>
              <p:cNvPr id="14" name="文本框 13">
                <a:extLst>
                  <a:ext uri="{FF2B5EF4-FFF2-40B4-BE49-F238E27FC236}">
                    <a16:creationId xmlns:a16="http://schemas.microsoft.com/office/drawing/2014/main" id="{B19E2563-154C-FBA6-B991-3D9B4A6093F7}"/>
                  </a:ext>
                </a:extLst>
              </p:cNvPr>
              <p:cNvSpPr txBox="1">
                <a:spLocks noRot="1" noChangeAspect="1" noMove="1" noResize="1" noEditPoints="1" noAdjustHandles="1" noChangeArrowheads="1" noChangeShapeType="1" noTextEdit="1"/>
              </p:cNvSpPr>
              <p:nvPr/>
            </p:nvSpPr>
            <p:spPr>
              <a:xfrm>
                <a:off x="10629900" y="5811738"/>
                <a:ext cx="819143" cy="307777"/>
              </a:xfrm>
              <a:prstGeom prst="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939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017F-44BE-50FF-FC74-C3AC04165D97}"/>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BAE257A-D315-AFA3-92E4-5F317A4A6C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26DDF182-8FE7-76BF-ACBA-23417C080EC6}"/>
              </a:ext>
            </a:extLst>
          </p:cNvPr>
          <p:cNvSpPr txBox="1">
            <a:spLocks noChangeArrowheads="1"/>
          </p:cNvSpPr>
          <p:nvPr/>
        </p:nvSpPr>
        <p:spPr bwMode="auto">
          <a:xfrm>
            <a:off x="2046514" y="69282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0CD1FFA-7CA3-A881-F4F4-E22BC5216BF2}"/>
                  </a:ext>
                </a:extLst>
              </p:cNvPr>
              <p:cNvSpPr txBox="1"/>
              <p:nvPr/>
            </p:nvSpPr>
            <p:spPr>
              <a:xfrm>
                <a:off x="523844" y="2314336"/>
                <a:ext cx="11493419" cy="1774460"/>
              </a:xfrm>
              <a:prstGeom prst="rect">
                <a:avLst/>
              </a:prstGeom>
              <a:noFill/>
            </p:spPr>
            <p:txBody>
              <a:bodyPr wrap="square" rtlCol="0">
                <a:spAutoFit/>
              </a:bodyPr>
              <a:lstStyle/>
              <a:p>
                <a:pPr>
                  <a:lnSpc>
                    <a:spcPct val="150000"/>
                  </a:lnSpc>
                </a:pPr>
                <a:r>
                  <a:rPr lang="en-US" altLang="zh-CN" sz="1600" dirty="0"/>
                  <a:t>Taking the result in function form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a:latin typeface="Cambria Math" panose="02040503050406030204" pitchFamily="18" charset="0"/>
                          </a:rPr>
                          <m:t>eff</m:t>
                        </m:r>
                      </m:sub>
                    </m:sSub>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𝑎</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𝜋</m:t>
                            </m:r>
                          </m:sub>
                          <m:sup>
                            <m:r>
                              <a:rPr lang="en-US" altLang="zh-CN" sz="1600" i="1">
                                <a:latin typeface="Cambria Math" panose="02040503050406030204" pitchFamily="18" charset="0"/>
                              </a:rPr>
                              <m:t>2</m:t>
                            </m:r>
                          </m:sup>
                        </m:sSubSup>
                      </m:e>
                    </m:d>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a:latin typeface="Cambria Math" panose="02040503050406030204" pitchFamily="18" charset="0"/>
                          </a:rPr>
                          <m:t>eff</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𝑝</m:t>
                            </m:r>
                            <m:r>
                              <a:rPr lang="en-US" altLang="zh-CN" sz="1600" i="1">
                                <a:latin typeface="Cambria Math" panose="02040503050406030204" pitchFamily="18" charset="0"/>
                              </a:rPr>
                              <m:t>h</m:t>
                            </m:r>
                            <m:r>
                              <a:rPr lang="en-US" altLang="zh-CN" sz="1600" i="1">
                                <a:latin typeface="Cambria Math" panose="02040503050406030204" pitchFamily="18" charset="0"/>
                              </a:rPr>
                              <m:t>𝑦</m:t>
                            </m:r>
                          </m:sub>
                          <m:sup>
                            <m:r>
                              <a:rPr lang="en-US" altLang="zh-CN" sz="1600" i="1">
                                <a:latin typeface="Cambria Math" panose="02040503050406030204" pitchFamily="18" charset="0"/>
                              </a:rPr>
                              <m:t>2</m:t>
                            </m:r>
                          </m:sup>
                        </m:sSubSup>
                      </m:e>
                    </m:d>
                    <m:r>
                      <a:rPr lang="en-US" altLang="zh-CN" sz="1600">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𝐴</m:t>
                        </m:r>
                        <m:r>
                          <m:rPr>
                            <m:sty m:val="p"/>
                          </m:rPr>
                          <a:rPr lang="en-US" altLang="zh-CN" sz="1600">
                            <a:latin typeface="Cambria Math" panose="02040503050406030204" pitchFamily="18" charset="0"/>
                          </a:rPr>
                          <m:t>a</m:t>
                        </m:r>
                      </m:e>
                      <m:sup>
                        <m:r>
                          <a:rPr lang="en-US" altLang="zh-CN" sz="1600">
                            <a:latin typeface="Cambria Math" panose="02040503050406030204" pitchFamily="18" charset="0"/>
                          </a:rPr>
                          <m:t>2</m:t>
                        </m:r>
                      </m:sup>
                    </m:sSup>
                    <m:r>
                      <a:rPr lang="en-US" altLang="zh-CN" sz="1600">
                        <a:latin typeface="Cambria Math" panose="02040503050406030204" pitchFamily="18" charset="0"/>
                      </a:rPr>
                      <m:t>+</m:t>
                    </m:r>
                    <m:r>
                      <a:rPr lang="en-US" altLang="zh-CN" sz="1600" i="1">
                        <a:latin typeface="Cambria Math" panose="02040503050406030204" pitchFamily="18" charset="0"/>
                      </a:rPr>
                      <m:t>𝐵</m:t>
                    </m:r>
                    <m:r>
                      <a:rPr lang="en-US" altLang="zh-CN" sz="1600">
                        <a:latin typeface="Cambria Math" panose="02040503050406030204" pitchFamily="18" charset="0"/>
                      </a:rPr>
                      <m:t>(</m:t>
                    </m:r>
                    <m:sSubSup>
                      <m:sSubSupPr>
                        <m:ctrlPr>
                          <a:rPr lang="en-US" altLang="zh-CN" sz="1600" i="1">
                            <a:latin typeface="Cambria Math" panose="02040503050406030204" pitchFamily="18" charset="0"/>
                          </a:rPr>
                        </m:ctrlPr>
                      </m:sSubSupPr>
                      <m:e>
                        <m:r>
                          <m:rPr>
                            <m:sty m:val="p"/>
                          </m:rPr>
                          <a:rPr lang="en-US" altLang="zh-CN" sz="1600">
                            <a:latin typeface="Cambria Math" panose="02040503050406030204" pitchFamily="18" charset="0"/>
                          </a:rPr>
                          <m:t>m</m:t>
                        </m:r>
                      </m:e>
                      <m:sub>
                        <m:r>
                          <a:rPr lang="en-US" altLang="zh-CN" sz="1600" i="1">
                            <a:latin typeface="Cambria Math" panose="02040503050406030204" pitchFamily="18" charset="0"/>
                          </a:rPr>
                          <m:t>𝜋</m:t>
                        </m:r>
                      </m:sub>
                      <m:sup>
                        <m:r>
                          <a:rPr lang="en-US" altLang="zh-CN" sz="1600">
                            <a:latin typeface="Cambria Math" panose="02040503050406030204" pitchFamily="18" charset="0"/>
                          </a:rPr>
                          <m:t>2</m:t>
                        </m:r>
                      </m:sup>
                    </m:sSubSup>
                    <m:r>
                      <a:rPr lang="en-US" altLang="zh-CN" sz="1600">
                        <a:latin typeface="Cambria Math" panose="02040503050406030204" pitchFamily="18" charset="0"/>
                      </a:rPr>
                      <m:t>−</m:t>
                    </m:r>
                    <m:sSubSup>
                      <m:sSubSupPr>
                        <m:ctrlPr>
                          <a:rPr lang="en-US" altLang="zh-CN" sz="1600" i="1">
                            <a:latin typeface="Cambria Math" panose="02040503050406030204" pitchFamily="18" charset="0"/>
                          </a:rPr>
                        </m:ctrlPr>
                      </m:sSubSupPr>
                      <m:e>
                        <m:r>
                          <m:rPr>
                            <m:sty m:val="p"/>
                          </m:rPr>
                          <a:rPr lang="en-US" altLang="zh-CN" sz="1600">
                            <a:latin typeface="Cambria Math" panose="02040503050406030204" pitchFamily="18" charset="0"/>
                          </a:rPr>
                          <m:t>m</m:t>
                        </m:r>
                      </m:e>
                      <m: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𝑝</m:t>
                        </m:r>
                        <m:r>
                          <a:rPr lang="en-US" altLang="zh-CN" sz="1600" i="1">
                            <a:latin typeface="Cambria Math" panose="02040503050406030204" pitchFamily="18" charset="0"/>
                          </a:rPr>
                          <m:t>h</m:t>
                        </m:r>
                        <m:r>
                          <a:rPr lang="en-US" altLang="zh-CN" sz="1600" i="1">
                            <a:latin typeface="Cambria Math" panose="02040503050406030204" pitchFamily="18" charset="0"/>
                          </a:rPr>
                          <m:t>𝑦</m:t>
                        </m:r>
                      </m:sub>
                      <m:sup>
                        <m:r>
                          <a:rPr lang="en-US" altLang="zh-CN" sz="1600">
                            <a:latin typeface="Cambria Math" panose="02040503050406030204" pitchFamily="18" charset="0"/>
                          </a:rPr>
                          <m:t>2</m:t>
                        </m:r>
                      </m:sup>
                    </m:sSubSup>
                    <m:r>
                      <a:rPr lang="en-US" altLang="zh-CN" sz="1600">
                        <a:latin typeface="Cambria Math" panose="02040503050406030204" pitchFamily="18" charset="0"/>
                      </a:rPr>
                      <m:t>)</m:t>
                    </m:r>
                  </m:oMath>
                </a14:m>
                <a:r>
                  <a:rPr lang="en-US" altLang="zh-CN" sz="1600" dirty="0"/>
                  <a:t> as a reference .We get the Preliminary results </a:t>
                </a:r>
                <a14:m>
                  <m:oMath xmlns:m="http://schemas.openxmlformats.org/officeDocument/2006/math">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i="1">
                        <a:latin typeface="Cambria Math" panose="02040503050406030204" pitchFamily="18" charset="0"/>
                      </a:rPr>
                      <m:t>350</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10</m:t>
                        </m:r>
                      </m:e>
                    </m:d>
                    <m:r>
                      <a:rPr lang="en-US" altLang="zh-CN" sz="1600" i="1">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 , </a:t>
                </a:r>
                <a14:m>
                  <m:oMath xmlns:m="http://schemas.openxmlformats.org/officeDocument/2006/math">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Sub>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294</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8</m:t>
                        </m:r>
                      </m:e>
                    </m:d>
                    <m:r>
                      <a:rPr lang="en-US" altLang="zh-CN" sz="160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r>
                      <a:rPr lang="en-US" altLang="zh-CN" sz="1600" b="0" i="1" smtClean="0">
                        <a:latin typeface="Cambria Math" panose="02040503050406030204" pitchFamily="18" charset="0"/>
                      </a:rPr>
                      <m:t>,</m:t>
                    </m:r>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360</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21</m:t>
                        </m:r>
                      </m:e>
                    </m:d>
                    <m:r>
                      <a:rPr lang="en-US" altLang="zh-CN" sz="1600" i="1">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r>
                      <m:rPr>
                        <m:nor/>
                      </m:rPr>
                      <a:rPr lang="en-US" altLang="zh-CN" sz="1600" dirty="0"/>
                      <m:t> </m:t>
                    </m:r>
                    <m:r>
                      <m:rPr>
                        <m:nor/>
                      </m:rPr>
                      <a:rPr lang="en-US" altLang="zh-CN" sz="1600" dirty="0"/>
                      <m:t>and</m:t>
                    </m:r>
                    <m:r>
                      <m:rPr>
                        <m:nor/>
                      </m:rPr>
                      <a:rPr lang="en-US" altLang="zh-CN" sz="1600" dirty="0"/>
                      <m:t>  </m:t>
                    </m:r>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i="1">
                                <a:latin typeface="Cambria Math" panose="02040503050406030204" pitchFamily="18" charset="0"/>
                              </a:rPr>
                              <m:t>∗</m:t>
                            </m:r>
                          </m:sup>
                        </m:sSubSup>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316</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22</m:t>
                        </m:r>
                      </m:e>
                    </m:d>
                    <m:r>
                      <a:rPr lang="en-US" altLang="zh-CN" sz="160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a:t>
                </a:r>
              </a:p>
              <a:p>
                <a:pPr>
                  <a:lnSpc>
                    <a:spcPct val="150000"/>
                  </a:lnSpc>
                </a:pPr>
                <a:r>
                  <a:rPr lang="en-US" altLang="zh-CN" dirty="0"/>
                  <a:t> </a:t>
                </a:r>
                <a:r>
                  <a:rPr lang="en-US" altLang="zh-CN" sz="1600" dirty="0"/>
                  <a:t>For comparison,, </a:t>
                </a:r>
                <a14:m>
                  <m:oMath xmlns:m="http://schemas.openxmlformats.org/officeDocument/2006/math">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i="1">
                        <a:latin typeface="Cambria Math" panose="02040503050406030204" pitchFamily="18" charset="0"/>
                      </a:rPr>
                      <m:t>372</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18</m:t>
                        </m:r>
                      </m:e>
                    </m:d>
                    <m:r>
                      <a:rPr lang="en-US" altLang="zh-CN" sz="1600" i="1">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 and  </a:t>
                </a:r>
                <a14:m>
                  <m:oMath xmlns:m="http://schemas.openxmlformats.org/officeDocument/2006/math">
                    <m:r>
                      <a:rPr lang="en-US" altLang="zh-CN" sz="1600" i="1">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r>
                      <a:rPr lang="en-US" altLang="zh-CN" sz="1600" i="1">
                        <a:latin typeface="Cambria Math" panose="02040503050406030204" pitchFamily="18" charset="0"/>
                      </a:rPr>
                      <m:t>&gt; =</m:t>
                    </m:r>
                    <m:r>
                      <a:rPr lang="en-US" altLang="zh-CN" sz="1600" i="1">
                        <a:latin typeface="Cambria Math" panose="02040503050406030204" pitchFamily="18" charset="0"/>
                      </a:rPr>
                      <m:t>0</m:t>
                    </m:r>
                    <m:r>
                      <a:rPr lang="en-US" altLang="zh-CN" sz="1600" i="1">
                        <a:latin typeface="Cambria Math" panose="02040503050406030204" pitchFamily="18" charset="0"/>
                      </a:rPr>
                      <m:t>.</m:t>
                    </m:r>
                    <m:r>
                      <a:rPr lang="en-US" altLang="zh-CN" sz="1600" i="1">
                        <a:latin typeface="Cambria Math" panose="02040503050406030204" pitchFamily="18" charset="0"/>
                      </a:rPr>
                      <m:t>430</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28</m:t>
                        </m:r>
                      </m:e>
                    </m:d>
                    <m:r>
                      <a:rPr lang="en-US" altLang="zh-CN" sz="160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(2012) , which  included chiral extrapolation over 300–700 MeV.</a:t>
                </a:r>
                <a14:m>
                  <m:oMath xmlns:m="http://schemas.openxmlformats.org/officeDocument/2006/math">
                    <m:r>
                      <a:rPr lang="en-US" altLang="zh-CN" sz="1600">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a:latin typeface="Cambria Math" panose="02040503050406030204" pitchFamily="18" charset="0"/>
                              </a:rPr>
                              <m:t>𝐷</m:t>
                            </m:r>
                          </m:e>
                          <m:sup>
                            <m:r>
                              <a:rPr lang="en-US" altLang="zh-CN" sz="1600">
                                <a:latin typeface="Cambria Math" panose="02040503050406030204" pitchFamily="18" charset="0"/>
                              </a:rPr>
                              <m:t>+</m:t>
                            </m:r>
                          </m:sup>
                        </m:sSup>
                      </m:sub>
                      <m:sup>
                        <m:r>
                          <a:rPr lang="en-US" altLang="zh-CN" sz="1600">
                            <a:latin typeface="Cambria Math" panose="02040503050406030204" pitchFamily="18" charset="0"/>
                          </a:rPr>
                          <m:t> </m:t>
                        </m:r>
                      </m:sup>
                    </m:sSubSup>
                    <m:r>
                      <a:rPr lang="en-US" altLang="zh-CN" sz="1600">
                        <a:latin typeface="Cambria Math" panose="02040503050406030204" pitchFamily="18" charset="0"/>
                      </a:rPr>
                      <m:t>&gt; =</m:t>
                    </m:r>
                    <m:r>
                      <a:rPr lang="en-US" altLang="zh-CN" sz="1600">
                        <a:latin typeface="Cambria Math" panose="02040503050406030204" pitchFamily="18" charset="0"/>
                      </a:rPr>
                      <m:t>0</m:t>
                    </m:r>
                    <m:r>
                      <a:rPr lang="en-US" altLang="zh-CN" sz="1600">
                        <a:latin typeface="Cambria Math" panose="02040503050406030204" pitchFamily="18" charset="0"/>
                      </a:rPr>
                      <m:t>.</m:t>
                    </m:r>
                    <m:r>
                      <a:rPr lang="en-US" altLang="zh-CN" sz="1600">
                        <a:latin typeface="Cambria Math" panose="02040503050406030204" pitchFamily="18" charset="0"/>
                      </a:rPr>
                      <m:t>45</m:t>
                    </m:r>
                    <m:d>
                      <m:dPr>
                        <m:ctrlPr>
                          <a:rPr lang="en-US" altLang="zh-CN" sz="1600" i="1">
                            <a:latin typeface="Cambria Math" panose="02040503050406030204" pitchFamily="18" charset="0"/>
                          </a:rPr>
                        </m:ctrlPr>
                      </m:dPr>
                      <m:e>
                        <m:r>
                          <a:rPr lang="en-US" altLang="zh-CN" sz="1600">
                            <a:latin typeface="Cambria Math" panose="02040503050406030204" pitchFamily="18" charset="0"/>
                          </a:rPr>
                          <m:t>24</m:t>
                        </m:r>
                      </m:e>
                    </m:d>
                    <m:r>
                      <a:rPr lang="en-US" altLang="zh-CN" sz="160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 and </a:t>
                </a:r>
                <a14:m>
                  <m:oMath xmlns:m="http://schemas.openxmlformats.org/officeDocument/2006/math">
                    <m:r>
                      <a:rPr lang="en-US" altLang="zh-CN" sz="1600">
                        <a:latin typeface="Cambria Math" panose="02040503050406030204" pitchFamily="18" charset="0"/>
                      </a:rPr>
                      <m:t>&lt;</m:t>
                    </m:r>
                    <m:sSubSup>
                      <m:sSubSupPr>
                        <m:ctrlPr>
                          <a:rPr lang="en-US" altLang="zh-CN" sz="1600" i="1">
                            <a:latin typeface="Cambria Math" panose="02040503050406030204" pitchFamily="18" charset="0"/>
                          </a:rPr>
                        </m:ctrlPr>
                      </m:sSubSupPr>
                      <m:e>
                        <m:r>
                          <a:rPr lang="en-US" altLang="zh-CN" sz="1600">
                            <a:latin typeface="Cambria Math" panose="02040503050406030204" pitchFamily="18" charset="0"/>
                          </a:rPr>
                          <m:t>𝑟</m:t>
                        </m:r>
                      </m:e>
                      <m:sub>
                        <m:sSubSup>
                          <m:sSubSupPr>
                            <m:ctrlPr>
                              <a:rPr lang="en-US" altLang="zh-CN" sz="1600" i="1">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sub>
                          <m:sup>
                            <m:r>
                              <a:rPr lang="en-US" altLang="zh-CN" sz="1600">
                                <a:latin typeface="Cambria Math" panose="02040503050406030204" pitchFamily="18" charset="0"/>
                              </a:rPr>
                              <m:t>+</m:t>
                            </m:r>
                          </m:sup>
                        </m:sSubSup>
                      </m:sub>
                      <m:sup>
                        <m:r>
                          <a:rPr lang="en-US" altLang="zh-CN" sz="1600">
                            <a:latin typeface="Cambria Math" panose="02040503050406030204" pitchFamily="18" charset="0"/>
                          </a:rPr>
                          <m:t> </m:t>
                        </m:r>
                      </m:sup>
                    </m:sSubSup>
                    <m:r>
                      <a:rPr lang="en-US" altLang="zh-CN" sz="1600">
                        <a:latin typeface="Cambria Math" panose="02040503050406030204" pitchFamily="18" charset="0"/>
                      </a:rPr>
                      <m:t>&gt; =</m:t>
                    </m:r>
                    <m:r>
                      <a:rPr lang="en-US" altLang="zh-CN" sz="1600">
                        <a:latin typeface="Cambria Math" panose="02040503050406030204" pitchFamily="18" charset="0"/>
                      </a:rPr>
                      <m:t>0</m:t>
                    </m:r>
                    <m:r>
                      <a:rPr lang="en-US" altLang="zh-CN" sz="1600">
                        <a:latin typeface="Cambria Math" panose="02040503050406030204" pitchFamily="18" charset="0"/>
                      </a:rPr>
                      <m:t>.</m:t>
                    </m:r>
                    <m:r>
                      <a:rPr lang="en-US" altLang="zh-CN" sz="1600">
                        <a:latin typeface="Cambria Math" panose="02040503050406030204" pitchFamily="18" charset="0"/>
                      </a:rPr>
                      <m:t>465</m:t>
                    </m:r>
                    <m:d>
                      <m:dPr>
                        <m:ctrlPr>
                          <a:rPr lang="en-US" altLang="zh-CN" sz="1600" i="1">
                            <a:latin typeface="Cambria Math" panose="02040503050406030204" pitchFamily="18" charset="0"/>
                          </a:rPr>
                        </m:ctrlPr>
                      </m:dPr>
                      <m:e>
                        <m:r>
                          <a:rPr lang="en-US" altLang="zh-CN" sz="1600">
                            <a:latin typeface="Cambria Math" panose="02040503050406030204" pitchFamily="18" charset="0"/>
                          </a:rPr>
                          <m:t>57</m:t>
                        </m:r>
                      </m:e>
                    </m:d>
                    <m:r>
                      <a:rPr lang="en-US" altLang="zh-CN" sz="160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a:latin typeface="Cambria Math" panose="02040503050406030204" pitchFamily="18" charset="0"/>
                          </a:rPr>
                          <m:t> </m:t>
                        </m:r>
                      </m:sup>
                    </m:sSup>
                  </m:oMath>
                </a14:m>
                <a:r>
                  <a:rPr lang="en-US" altLang="zh-CN" sz="1600" dirty="0"/>
                  <a:t>(2017) used lattice spacing extrapolation.</a:t>
                </a:r>
              </a:p>
            </p:txBody>
          </p:sp>
        </mc:Choice>
        <mc:Fallback xmlns="">
          <p:sp>
            <p:nvSpPr>
              <p:cNvPr id="4" name="文本框 3">
                <a:extLst>
                  <a:ext uri="{FF2B5EF4-FFF2-40B4-BE49-F238E27FC236}">
                    <a16:creationId xmlns:a16="http://schemas.microsoft.com/office/drawing/2014/main" id="{B0CD1FFA-7CA3-A881-F4F4-E22BC5216BF2}"/>
                  </a:ext>
                </a:extLst>
              </p:cNvPr>
              <p:cNvSpPr txBox="1">
                <a:spLocks noRot="1" noChangeAspect="1" noMove="1" noResize="1" noEditPoints="1" noAdjustHandles="1" noChangeArrowheads="1" noChangeShapeType="1" noTextEdit="1"/>
              </p:cNvSpPr>
              <p:nvPr/>
            </p:nvSpPr>
            <p:spPr>
              <a:xfrm>
                <a:off x="523844" y="2314336"/>
                <a:ext cx="11493419" cy="1774460"/>
              </a:xfrm>
              <a:prstGeom prst="rect">
                <a:avLst/>
              </a:prstGeom>
              <a:blipFill>
                <a:blip r:embed="rId3"/>
                <a:stretch>
                  <a:fillRect l="-318" b="-1031"/>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D87F2F0-A0B5-4A33-8116-F37F296ED4FD}"/>
              </a:ext>
            </a:extLst>
          </p:cNvPr>
          <p:cNvSpPr txBox="1"/>
          <p:nvPr/>
        </p:nvSpPr>
        <p:spPr>
          <a:xfrm>
            <a:off x="11693237" y="6380018"/>
            <a:ext cx="498763" cy="369332"/>
          </a:xfrm>
          <a:prstGeom prst="rect">
            <a:avLst/>
          </a:prstGeom>
          <a:noFill/>
        </p:spPr>
        <p:txBody>
          <a:bodyPr wrap="square" rtlCol="0">
            <a:spAutoFit/>
          </a:bodyPr>
          <a:lstStyle/>
          <a:p>
            <a:r>
              <a:rPr lang="en-US" altLang="zh-CN" dirty="0"/>
              <a:t>19</a:t>
            </a:r>
            <a:endParaRPr lang="zh-CN" altLang="en-US" dirty="0"/>
          </a:p>
        </p:txBody>
      </p:sp>
    </p:spTree>
    <p:extLst>
      <p:ext uri="{BB962C8B-B14F-4D97-AF65-F5344CB8AC3E}">
        <p14:creationId xmlns:p14="http://schemas.microsoft.com/office/powerpoint/2010/main" val="285540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16E0-BEDD-88BD-C2CD-259F26C6B64E}"/>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E8489308-180B-17CC-AF77-5F1FD1F117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0FDBED5A-AE6E-D5C8-1252-E836AEE62D06}"/>
              </a:ext>
            </a:extLst>
          </p:cNvPr>
          <p:cNvSpPr txBox="1">
            <a:spLocks noChangeArrowheads="1"/>
          </p:cNvSpPr>
          <p:nvPr/>
        </p:nvSpPr>
        <p:spPr bwMode="auto">
          <a:xfrm>
            <a:off x="2046514" y="69282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Summary and outlook</a:t>
            </a:r>
            <a:endParaRPr lang="en-US" altLang="zh-CN" sz="6000" dirty="0">
              <a:solidFill>
                <a:schemeClr val="tx2"/>
              </a:solidFill>
            </a:endParaRPr>
          </a:p>
        </p:txBody>
      </p:sp>
      <p:sp>
        <p:nvSpPr>
          <p:cNvPr id="4" name="文本框 3">
            <a:extLst>
              <a:ext uri="{FF2B5EF4-FFF2-40B4-BE49-F238E27FC236}">
                <a16:creationId xmlns:a16="http://schemas.microsoft.com/office/drawing/2014/main" id="{7CE56415-7601-993D-8BAC-B9A870429ADC}"/>
              </a:ext>
            </a:extLst>
          </p:cNvPr>
          <p:cNvSpPr txBox="1"/>
          <p:nvPr/>
        </p:nvSpPr>
        <p:spPr>
          <a:xfrm>
            <a:off x="614605" y="1362320"/>
            <a:ext cx="11493419" cy="423449"/>
          </a:xfrm>
          <a:prstGeom prst="rect">
            <a:avLst/>
          </a:prstGeom>
          <a:noFill/>
        </p:spPr>
        <p:txBody>
          <a:bodyPr wrap="square" rtlCol="0">
            <a:spAutoFit/>
          </a:bodyPr>
          <a:lstStyle/>
          <a:p>
            <a:pPr>
              <a:lnSpc>
                <a:spcPct val="150000"/>
              </a:lnSpc>
            </a:pPr>
            <a:r>
              <a:rPr lang="en-US" altLang="zh-CN" sz="1600" dirty="0"/>
              <a:t> </a:t>
            </a:r>
          </a:p>
        </p:txBody>
      </p:sp>
      <p:sp>
        <p:nvSpPr>
          <p:cNvPr id="5" name="文本框 4">
            <a:extLst>
              <a:ext uri="{FF2B5EF4-FFF2-40B4-BE49-F238E27FC236}">
                <a16:creationId xmlns:a16="http://schemas.microsoft.com/office/drawing/2014/main" id="{BD43CF73-5BF2-840B-DEA4-8CC70AA0398B}"/>
              </a:ext>
            </a:extLst>
          </p:cNvPr>
          <p:cNvSpPr txBox="1"/>
          <p:nvPr/>
        </p:nvSpPr>
        <p:spPr>
          <a:xfrm>
            <a:off x="11693237" y="6380018"/>
            <a:ext cx="498763" cy="369332"/>
          </a:xfrm>
          <a:prstGeom prst="rect">
            <a:avLst/>
          </a:prstGeom>
          <a:noFill/>
        </p:spPr>
        <p:txBody>
          <a:bodyPr wrap="square" rtlCol="0">
            <a:spAutoFit/>
          </a:bodyPr>
          <a:lstStyle/>
          <a:p>
            <a:r>
              <a:rPr lang="en-US" altLang="zh-CN" dirty="0"/>
              <a:t>19</a:t>
            </a:r>
            <a:endParaRPr lang="zh-CN" altLang="en-US"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2D5851C-8ADD-77EB-C1A5-1DA4C205FEA5}"/>
                  </a:ext>
                </a:extLst>
              </p:cNvPr>
              <p:cNvSpPr txBox="1"/>
              <p:nvPr/>
            </p:nvSpPr>
            <p:spPr>
              <a:xfrm>
                <a:off x="614604" y="1630776"/>
                <a:ext cx="11493419" cy="4268476"/>
              </a:xfrm>
              <a:prstGeom prst="rect">
                <a:avLst/>
              </a:prstGeom>
              <a:noFill/>
            </p:spPr>
            <p:txBody>
              <a:bodyPr wrap="square" rtlCol="0">
                <a:spAutoFit/>
              </a:bodyPr>
              <a:lstStyle/>
              <a:p>
                <a:r>
                  <a:rPr lang="en-US" altLang="zh-CN" b="1" dirty="0"/>
                  <a:t>Summary</a:t>
                </a:r>
              </a:p>
              <a:p>
                <a:pPr marL="285750" indent="-285750">
                  <a:lnSpc>
                    <a:spcPct val="150000"/>
                  </a:lnSpc>
                  <a:buFont typeface="Arial" panose="020B0604020202020204" pitchFamily="34" charset="0"/>
                  <a:buChar char="•"/>
                </a:pPr>
                <a:r>
                  <a:rPr lang="en-US" altLang="zh-CN" sz="1600" dirty="0"/>
                  <a:t>Our results for the </a:t>
                </a:r>
                <a14:m>
                  <m:oMath xmlns:m="http://schemas.openxmlformats.org/officeDocument/2006/math">
                    <m:sSub>
                      <m:sSubPr>
                        <m:ctrlPr>
                          <a:rPr lang="en-US" altLang="zh-CN" sz="1600" i="1" dirty="0">
                            <a:latin typeface="Cambria Math" panose="02040503050406030204" pitchFamily="18" charset="0"/>
                          </a:rPr>
                        </m:ctrlPr>
                      </m:sSubPr>
                      <m:e>
                        <m:r>
                          <a:rPr lang="en-US" altLang="zh-CN" sz="1600" dirty="0">
                            <a:latin typeface="Cambria Math" panose="02040503050406030204" pitchFamily="18" charset="0"/>
                          </a:rPr>
                          <m:t>𝑔</m:t>
                        </m:r>
                      </m:e>
                      <m:sub>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sub>
                    </m:sSub>
                    <m:r>
                      <a:rPr lang="zh-CN" altLang="en-US" sz="1600" dirty="0">
                        <a:latin typeface="Cambria Math" panose="02040503050406030204" pitchFamily="18" charset="0"/>
                      </a:rPr>
                      <m:t> </m:t>
                    </m:r>
                  </m:oMath>
                </a14:m>
                <a:r>
                  <a:rPr lang="en-US" altLang="zh-CN" sz="1600" dirty="0"/>
                  <a:t> is improved ten times compared to previous studies, while the precision for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𝑔</m:t>
                        </m:r>
                      </m:e>
                      <m:sub>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r>
                              <a:rPr lang="en-US" altLang="zh-CN" sz="1600" dirty="0">
                                <a:latin typeface="Cambria Math" panose="02040503050406030204" pitchFamily="18" charset="0"/>
                              </a:rPr>
                              <m:t>0</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𝛾</m:t>
                        </m:r>
                      </m:sub>
                    </m:sSub>
                  </m:oMath>
                </a14:m>
                <a:r>
                  <a:rPr lang="en-US" altLang="zh-CN" sz="1600" dirty="0"/>
                  <a:t> was improved five times. For the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𝑔</m:t>
                        </m:r>
                      </m:e>
                      <m:sub>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sub>
                    </m:sSub>
                    <m:r>
                      <a:rPr lang="en-US" altLang="zh-CN" sz="1600" dirty="0">
                        <a:latin typeface="Cambria Math" panose="02040503050406030204" pitchFamily="18" charset="0"/>
                      </a:rPr>
                      <m:t> </m:t>
                    </m:r>
                  </m:oMath>
                </a14:m>
                <a:r>
                  <a:rPr lang="en-US" altLang="zh-CN" sz="1600" dirty="0"/>
                  <a:t>, our value is consistent with the 2013 results but has higher precision</a:t>
                </a:r>
              </a:p>
              <a:p>
                <a:pPr marL="285750" indent="-285750">
                  <a:lnSpc>
                    <a:spcPct val="150000"/>
                  </a:lnSpc>
                  <a:buFont typeface="Arial" panose="020B0604020202020204" pitchFamily="34" charset="0"/>
                  <a:buChar char="•"/>
                </a:pPr>
                <a:r>
                  <a:rPr lang="en-US" altLang="zh-CN" sz="1600" dirty="0"/>
                  <a:t> We get preliminary results of charge radii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oMath>
                </a14:m>
                <a:r>
                  <a:rPr lang="en-US" altLang="zh-CN" sz="1600" dirty="0"/>
                  <a:t>and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 </m:t>
                    </m:r>
                  </m:oMath>
                </a14:m>
                <a:r>
                  <a:rPr lang="en-US" altLang="zh-CN" sz="1600" dirty="0"/>
                  <a:t>with high precision ,besides we also estimate deviation brought by different chiral extrapolation form.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r>
                  <a:rPr lang="en-US" altLang="zh-CN" b="1" dirty="0"/>
                  <a:t>Outlook</a:t>
                </a:r>
                <a:endParaRPr lang="en-US" altLang="zh-CN" dirty="0"/>
              </a:p>
              <a:p>
                <a:pPr marL="285750" indent="-285750">
                  <a:lnSpc>
                    <a:spcPct val="150000"/>
                  </a:lnSpc>
                  <a:buFont typeface="Arial" panose="020B0604020202020204" pitchFamily="34" charset="0"/>
                  <a:buChar char="•"/>
                </a:pPr>
                <a:r>
                  <a:rPr lang="en-US" altLang="zh-CN" sz="1600" dirty="0"/>
                  <a:t>Our data also allow for the calculation of the coupling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𝑔</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𝐷</m:t>
                        </m:r>
                        <m:r>
                          <a:rPr lang="en-US" altLang="zh-CN" sz="1600" b="0" i="1" smtClean="0">
                            <a:latin typeface="Cambria Math" panose="02040503050406030204" pitchFamily="18" charset="0"/>
                          </a:rPr>
                          <m:t>𝜋</m:t>
                        </m:r>
                      </m:sub>
                    </m:sSub>
                  </m:oMath>
                </a14:m>
                <a:r>
                  <a:rPr lang="en-US" altLang="zh-CN" sz="1600" dirty="0"/>
                  <a:t>, which can be used in the study of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𝑇</m:t>
                        </m:r>
                      </m:e>
                      <m:sub>
                        <m:r>
                          <a:rPr lang="en-US" altLang="zh-CN" sz="1600" b="0" i="1" smtClean="0">
                            <a:latin typeface="Cambria Math" panose="02040503050406030204" pitchFamily="18" charset="0"/>
                          </a:rPr>
                          <m:t>𝐶𝐶</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3875</m:t>
                        </m:r>
                      </m:e>
                    </m:d>
                  </m:oMath>
                </a14:m>
                <a:r>
                  <a:rPr lang="en-US" altLang="zh-CN" sz="1600" dirty="0"/>
                  <a:t>Moreover, across five configurations in the 300–210 MeV range, the requirement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𝐷</m:t>
                        </m:r>
                      </m:sub>
                    </m:sSub>
                    <m:r>
                      <a:rPr lang="en-US" altLang="zh-CN" sz="1600" b="0" i="1" smtClean="0">
                        <a:latin typeface="Cambria Math" panose="02040503050406030204" pitchFamily="18" charset="0"/>
                      </a:rPr>
                      <m:t>&lt;</m:t>
                    </m:r>
                    <m:sSub>
                      <m:sSubPr>
                        <m:ctrlPr>
                          <a:rPr lang="en-US" altLang="zh-CN" sz="1600" b="0" i="1" smtClean="0">
                            <a:latin typeface="Cambria Math" panose="02040503050406030204" pitchFamily="18" charset="0"/>
                          </a:rPr>
                        </m:ctrlPr>
                      </m:sSub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𝜋</m:t>
                            </m:r>
                          </m:sub>
                        </m:sSub>
                      </m:e>
                      <m:sub>
                        <m:r>
                          <m:rPr>
                            <m:lit/>
                          </m:rPr>
                          <a:rPr lang="en-US" altLang="zh-CN" sz="1600" b="0" i="1" smtClean="0">
                            <a:latin typeface="Cambria Math" panose="02040503050406030204" pitchFamily="18" charset="0"/>
                          </a:rPr>
                          <m:t> </m:t>
                        </m:r>
                      </m:sub>
                    </m:sSub>
                  </m:oMath>
                </a14:m>
                <a:r>
                  <a:rPr lang="en-US" altLang="zh-CN" sz="1600" dirty="0"/>
                  <a:t>is satisfied.</a:t>
                </a:r>
              </a:p>
              <a:p>
                <a:pPr marL="285750" indent="-285750">
                  <a:lnSpc>
                    <a:spcPct val="150000"/>
                  </a:lnSpc>
                  <a:buFont typeface="Arial" panose="020B0604020202020204" pitchFamily="34" charset="0"/>
                  <a:buChar char="•"/>
                </a:pPr>
                <a:r>
                  <a:rPr lang="en-US" altLang="zh-CN" sz="1600" dirty="0"/>
                  <a:t>We can also perform calculations related to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r>
                          <a:rPr lang="en-US" altLang="zh-CN" sz="1600">
                            <a:latin typeface="Cambria Math" panose="02040503050406030204" pitchFamily="18" charset="0"/>
                          </a:rPr>
                          <m:t>0</m:t>
                        </m:r>
                      </m:sub>
                      <m:sup>
                        <m:r>
                          <a:rPr lang="en-US" altLang="zh-CN" sz="1600">
                            <a:latin typeface="Cambria Math" panose="02040503050406030204" pitchFamily="18" charset="0"/>
                          </a:rPr>
                          <m:t>∗</m:t>
                        </m:r>
                      </m:sup>
                    </m:sSubSup>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a:latin typeface="Cambria Math" panose="02040503050406030204" pitchFamily="18" charset="0"/>
                              </a:rPr>
                              <m:t>2317</m:t>
                            </m:r>
                          </m:e>
                        </m:d>
                      </m:e>
                      <m:sup>
                        <m:r>
                          <a:rPr lang="en-US" altLang="zh-CN" sz="1600">
                            <a:latin typeface="Cambria Math" panose="02040503050406030204" pitchFamily="18" charset="0"/>
                          </a:rPr>
                          <m:t>+</m:t>
                        </m:r>
                      </m:sup>
                    </m:sSup>
                  </m:oMath>
                </a14:m>
                <a:r>
                  <a:rPr lang="en-US" altLang="zh-CN" sz="1600" dirty="0"/>
                  <a:t> , and after completing the theoretical preparations, we will consider computing coupling of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r>
                          <a:rPr lang="en-US" altLang="zh-CN" sz="1600">
                            <a:latin typeface="Cambria Math" panose="02040503050406030204" pitchFamily="18" charset="0"/>
                          </a:rPr>
                          <m:t>0</m:t>
                        </m:r>
                      </m:sub>
                      <m:sup>
                        <m:r>
                          <a:rPr lang="en-US" altLang="zh-CN" sz="1600">
                            <a:latin typeface="Cambria Math" panose="02040503050406030204" pitchFamily="18" charset="0"/>
                          </a:rPr>
                          <m:t>∗</m:t>
                        </m:r>
                      </m:sup>
                    </m:sSubSup>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a:latin typeface="Cambria Math" panose="02040503050406030204" pitchFamily="18" charset="0"/>
                              </a:rPr>
                              <m:t>2317</m:t>
                            </m:r>
                          </m:e>
                        </m:d>
                      </m:e>
                      <m:sup>
                        <m:r>
                          <a:rPr lang="en-US" altLang="zh-CN" sz="1600">
                            <a:latin typeface="Cambria Math" panose="02040503050406030204" pitchFamily="18" charset="0"/>
                          </a:rPr>
                          <m:t>+</m:t>
                        </m:r>
                      </m:sup>
                    </m:sSup>
                    <m:r>
                      <a:rPr lang="en-US" altLang="zh-CN" sz="1600">
                        <a:latin typeface="Cambria Math" panose="02040503050406030204" pitchFamily="18" charset="0"/>
                      </a:rPr>
                      <m:t>→</m:t>
                    </m:r>
                    <m:sSubSup>
                      <m:sSubSupPr>
                        <m:ctrlPr>
                          <a:rPr lang="zh-CN" altLang="zh-CN" sz="1600" i="1" smtClean="0">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sub>
                      <m:sup>
                        <m:r>
                          <a:rPr lang="en-US" altLang="zh-CN" sz="1600">
                            <a:latin typeface="Cambria Math" panose="02040503050406030204" pitchFamily="18" charset="0"/>
                          </a:rPr>
                          <m:t>∗+</m:t>
                        </m:r>
                      </m:sup>
                    </m:sSubSup>
                    <m:r>
                      <a:rPr lang="en-US" altLang="zh-CN" sz="1600">
                        <a:latin typeface="Cambria Math" panose="02040503050406030204" pitchFamily="18" charset="0"/>
                      </a:rPr>
                      <m:t>𝛾</m:t>
                    </m:r>
                  </m:oMath>
                </a14:m>
                <a:r>
                  <a:rPr lang="en-US" altLang="zh-CN" sz="1600" dirty="0"/>
                  <a:t> and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r>
                          <a:rPr lang="en-US" altLang="zh-CN" sz="1600">
                            <a:latin typeface="Cambria Math" panose="02040503050406030204" pitchFamily="18" charset="0"/>
                          </a:rPr>
                          <m:t>0</m:t>
                        </m:r>
                      </m:sub>
                      <m:sup>
                        <m:r>
                          <a:rPr lang="en-US" altLang="zh-CN" sz="1600">
                            <a:latin typeface="Cambria Math" panose="02040503050406030204" pitchFamily="18" charset="0"/>
                          </a:rPr>
                          <m:t>∗</m:t>
                        </m:r>
                      </m:sup>
                    </m:sSubSup>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a:latin typeface="Cambria Math" panose="02040503050406030204" pitchFamily="18" charset="0"/>
                              </a:rPr>
                              <m:t>2317</m:t>
                            </m:r>
                          </m:e>
                        </m:d>
                      </m:e>
                      <m:sup>
                        <m:r>
                          <a:rPr lang="en-US" altLang="zh-CN" sz="1600">
                            <a:latin typeface="Cambria Math" panose="02040503050406030204" pitchFamily="18" charset="0"/>
                          </a:rPr>
                          <m:t>+</m:t>
                        </m:r>
                      </m:sup>
                    </m:sSup>
                    <m:r>
                      <a:rPr lang="en-US" altLang="zh-CN" sz="1600">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a:latin typeface="Cambria Math" panose="02040503050406030204" pitchFamily="18" charset="0"/>
                          </a:rPr>
                          <m:t>𝐷</m:t>
                        </m:r>
                      </m:e>
                      <m:sub>
                        <m:r>
                          <a:rPr lang="en-US" altLang="zh-CN" sz="1600">
                            <a:latin typeface="Cambria Math" panose="02040503050406030204" pitchFamily="18" charset="0"/>
                          </a:rPr>
                          <m:t>𝑠</m:t>
                        </m:r>
                      </m:sub>
                      <m:sup>
                        <m:r>
                          <a:rPr lang="en-US" altLang="zh-CN" sz="1600">
                            <a:latin typeface="Cambria Math" panose="02040503050406030204" pitchFamily="18" charset="0"/>
                          </a:rPr>
                          <m:t>+</m:t>
                        </m:r>
                      </m:sup>
                    </m:sSubSup>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𝜋</m:t>
                        </m:r>
                      </m:e>
                      <m:sup>
                        <m:r>
                          <a:rPr lang="en-US" altLang="zh-CN" sz="1600">
                            <a:latin typeface="Cambria Math" panose="02040503050406030204" pitchFamily="18" charset="0"/>
                          </a:rPr>
                          <m:t>0</m:t>
                        </m:r>
                      </m:sup>
                    </m:sSup>
                  </m:oMath>
                </a14:m>
                <a:r>
                  <a:rPr lang="en-US" altLang="zh-CN" sz="1600" dirty="0"/>
                  <a:t>.  </a:t>
                </a:r>
                <a:endParaRPr lang="zh-CN" altLang="en-US" sz="1600" dirty="0"/>
              </a:p>
            </p:txBody>
          </p:sp>
        </mc:Choice>
        <mc:Fallback xmlns="">
          <p:sp>
            <p:nvSpPr>
              <p:cNvPr id="2" name="文本框 1">
                <a:extLst>
                  <a:ext uri="{FF2B5EF4-FFF2-40B4-BE49-F238E27FC236}">
                    <a16:creationId xmlns:a16="http://schemas.microsoft.com/office/drawing/2014/main" id="{42D5851C-8ADD-77EB-C1A5-1DA4C205FEA5}"/>
                  </a:ext>
                </a:extLst>
              </p:cNvPr>
              <p:cNvSpPr txBox="1">
                <a:spLocks noRot="1" noChangeAspect="1" noMove="1" noResize="1" noEditPoints="1" noAdjustHandles="1" noChangeArrowheads="1" noChangeShapeType="1" noTextEdit="1"/>
              </p:cNvSpPr>
              <p:nvPr/>
            </p:nvSpPr>
            <p:spPr>
              <a:xfrm>
                <a:off x="614604" y="1630776"/>
                <a:ext cx="11493419" cy="4268476"/>
              </a:xfrm>
              <a:prstGeom prst="rect">
                <a:avLst/>
              </a:prstGeom>
              <a:blipFill>
                <a:blip r:embed="rId3"/>
                <a:stretch>
                  <a:fillRect l="-477" t="-857" b="-1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305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66EE-CA12-8581-80A0-4ACBEAB903D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638554A-975C-5226-2088-C88C8CE25441}"/>
                  </a:ext>
                </a:extLst>
              </p:cNvPr>
              <p:cNvSpPr txBox="1"/>
              <p:nvPr/>
            </p:nvSpPr>
            <p:spPr>
              <a:xfrm>
                <a:off x="2339266" y="580506"/>
                <a:ext cx="10916816" cy="4301049"/>
              </a:xfrm>
              <a:prstGeom prst="rect">
                <a:avLst/>
              </a:prstGeom>
              <a:noFill/>
            </p:spPr>
            <p:txBody>
              <a:bodyPr wrap="square" rtlCol="0">
                <a:spAutoFit/>
              </a:bodyPr>
              <a:lstStyle/>
              <a:p>
                <a:pPr marL="400050" indent="-400050">
                  <a:lnSpc>
                    <a:spcPct val="600000"/>
                  </a:lnSpc>
                  <a:buFont typeface="+mj-lt"/>
                  <a:buAutoNum type="romanUcPeriod"/>
                </a:pPr>
                <a:r>
                  <a:rPr lang="en-US" altLang="zh-CN" sz="2400" dirty="0">
                    <a:solidFill>
                      <a:srgbClr val="FF0000"/>
                    </a:solidFill>
                  </a:rPr>
                  <a:t> Radiative decay of </a:t>
                </a:r>
                <a14:m>
                  <m:oMath xmlns:m="http://schemas.openxmlformats.org/officeDocument/2006/math">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 </m:t>
                        </m:r>
                      </m:sup>
                    </m:sSubSup>
                    <m:r>
                      <a:rPr lang="en-US" altLang="zh-CN" sz="2400" i="1" dirty="0">
                        <a:solidFill>
                          <a:srgbClr val="FF0000"/>
                        </a:solidFill>
                        <a:latin typeface="Cambria Math" panose="02040503050406030204" pitchFamily="18" charset="0"/>
                        <a:cs typeface="Cambria Math" panose="02040503050406030204" pitchFamily="18" charset="0"/>
                      </a:rPr>
                      <m:t>𝛾</m:t>
                    </m:r>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∗0</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0</m:t>
                        </m:r>
                      </m:sup>
                    </m:sSubSup>
                    <m:r>
                      <a:rPr lang="en-US" altLang="zh-CN" sz="2400" i="1" dirty="0">
                        <a:solidFill>
                          <a:srgbClr val="FF0000"/>
                        </a:solidFill>
                        <a:latin typeface="Cambria Math" panose="02040503050406030204" pitchFamily="18" charset="0"/>
                        <a:cs typeface="Cambria Math" panose="02040503050406030204" pitchFamily="18" charset="0"/>
                      </a:rPr>
                      <m:t>𝛾</m:t>
                    </m:r>
                  </m:oMath>
                </a14:m>
                <a:r>
                  <a:rPr lang="en-US" altLang="zh-CN" sz="2400" dirty="0">
                    <a:solidFill>
                      <a:srgbClr val="FF0000"/>
                    </a:solidFill>
                  </a:rPr>
                  <a:t> and </a:t>
                </a:r>
                <a14:m>
                  <m:oMath xmlns:m="http://schemas.openxmlformats.org/officeDocument/2006/math">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r>
                          <a:rPr lang="en-US" altLang="zh-CN" sz="2400" i="1" dirty="0">
                            <a:solidFill>
                              <a:srgbClr val="FF0000"/>
                            </a:solidFill>
                            <a:latin typeface="Cambria Math" panose="02040503050406030204" pitchFamily="18" charset="0"/>
                            <a:cs typeface="Cambria Math" panose="02040503050406030204" pitchFamily="18" charset="0"/>
                          </a:rPr>
                          <m:t>𝑠</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r>
                          <a:rPr lang="en-US" altLang="zh-CN" sz="2400" i="1" dirty="0">
                            <a:solidFill>
                              <a:srgbClr val="FF0000"/>
                            </a:solidFill>
                            <a:latin typeface="Cambria Math" panose="02040503050406030204" pitchFamily="18" charset="0"/>
                            <a:cs typeface="Cambria Math" panose="02040503050406030204" pitchFamily="18" charset="0"/>
                          </a:rPr>
                          <m:t>𝑠</m:t>
                        </m:r>
                      </m:sub>
                      <m:sup>
                        <m:r>
                          <a:rPr lang="en-US" altLang="zh-CN" sz="2400" i="1" dirty="0">
                            <a:solidFill>
                              <a:srgbClr val="FF0000"/>
                            </a:solidFill>
                            <a:latin typeface="Cambria Math" panose="02040503050406030204" pitchFamily="18" charset="0"/>
                            <a:cs typeface="Cambria Math" panose="02040503050406030204" pitchFamily="18" charset="0"/>
                          </a:rPr>
                          <m:t> </m:t>
                        </m:r>
                      </m:sup>
                    </m:sSubSup>
                    <m:r>
                      <a:rPr lang="en-US" altLang="zh-CN" sz="2400" i="1" dirty="0">
                        <a:solidFill>
                          <a:srgbClr val="FF0000"/>
                        </a:solidFill>
                        <a:latin typeface="Cambria Math" panose="02040503050406030204" pitchFamily="18" charset="0"/>
                        <a:cs typeface="Cambria Math" panose="02040503050406030204" pitchFamily="18" charset="0"/>
                      </a:rPr>
                      <m:t>𝛾</m:t>
                    </m:r>
                  </m:oMath>
                </a14:m>
                <a:r>
                  <a:rPr lang="en-US" altLang="zh-CN" sz="2400" dirty="0">
                    <a:solidFill>
                      <a:srgbClr val="FF0000"/>
                    </a:solidFill>
                  </a:rPr>
                  <a:t> </a:t>
                </a:r>
              </a:p>
              <a:p>
                <a:pPr marL="400050" indent="-400050">
                  <a:lnSpc>
                    <a:spcPct val="600000"/>
                  </a:lnSpc>
                  <a:buFont typeface="+mj-lt"/>
                  <a:buAutoNum type="romanUcPeriod"/>
                </a:pPr>
                <a:r>
                  <a:rPr lang="en-US" altLang="zh-CN" sz="2400" dirty="0"/>
                  <a:t> Electromagnetic radius of </a:t>
                </a:r>
                <a14:m>
                  <m:oMath xmlns:m="http://schemas.openxmlformats.org/officeDocument/2006/math">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r>
                          <a:rPr lang="en-US" altLang="zh-CN" sz="2400" dirty="0">
                            <a:latin typeface="Cambria Math" panose="02040503050406030204" pitchFamily="18" charset="0"/>
                          </a:rPr>
                          <m:t>𝑠</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oMath>
                </a14:m>
                <a:r>
                  <a:rPr lang="en-US" altLang="zh-CN" sz="2400" dirty="0"/>
                  <a:t>and </a:t>
                </a:r>
                <a14:m>
                  <m:oMath xmlns:m="http://schemas.openxmlformats.org/officeDocument/2006/math">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r>
                          <a:rPr lang="en-US" altLang="zh-CN" sz="2400" dirty="0">
                            <a:latin typeface="Cambria Math" panose="02040503050406030204" pitchFamily="18" charset="0"/>
                          </a:rPr>
                          <m:t>𝑠</m:t>
                        </m:r>
                      </m:sub>
                      <m:sup>
                        <m:r>
                          <a:rPr lang="en-US" altLang="zh-CN" sz="2400" dirty="0">
                            <a:latin typeface="Cambria Math" panose="02040503050406030204" pitchFamily="18" charset="0"/>
                          </a:rPr>
                          <m:t> </m:t>
                        </m:r>
                      </m:sup>
                    </m:sSubSup>
                    <m:r>
                      <a:rPr lang="en-US" altLang="zh-CN" sz="2400" dirty="0">
                        <a:latin typeface="Cambria Math" panose="02040503050406030204" pitchFamily="18" charset="0"/>
                      </a:rPr>
                      <m:t> </m:t>
                    </m:r>
                  </m:oMath>
                </a14:m>
                <a:r>
                  <a:rPr lang="en-US" altLang="zh-CN" sz="2400" dirty="0"/>
                  <a:t>mesons</a:t>
                </a:r>
              </a:p>
            </p:txBody>
          </p:sp>
        </mc:Choice>
        <mc:Fallback xmlns="">
          <p:sp>
            <p:nvSpPr>
              <p:cNvPr id="6" name="文本框 5">
                <a:extLst>
                  <a:ext uri="{FF2B5EF4-FFF2-40B4-BE49-F238E27FC236}">
                    <a16:creationId xmlns:a16="http://schemas.microsoft.com/office/drawing/2014/main" id="{8638554A-975C-5226-2088-C88C8CE25441}"/>
                  </a:ext>
                </a:extLst>
              </p:cNvPr>
              <p:cNvSpPr txBox="1">
                <a:spLocks noRot="1" noChangeAspect="1" noMove="1" noResize="1" noEditPoints="1" noAdjustHandles="1" noChangeArrowheads="1" noChangeShapeType="1" noTextEdit="1"/>
              </p:cNvSpPr>
              <p:nvPr/>
            </p:nvSpPr>
            <p:spPr>
              <a:xfrm>
                <a:off x="2339266" y="580506"/>
                <a:ext cx="10916816" cy="4301049"/>
              </a:xfrm>
              <a:prstGeom prst="rect">
                <a:avLst/>
              </a:prstGeom>
              <a:blipFill>
                <a:blip r:embed="rId2"/>
                <a:stretch>
                  <a:fillRect l="-930" b="-2353"/>
                </a:stretch>
              </a:blipFill>
            </p:spPr>
            <p:txBody>
              <a:bodyPr/>
              <a:lstStyle/>
              <a:p>
                <a:r>
                  <a:rPr lang="en-CN">
                    <a:noFill/>
                  </a:rPr>
                  <a:t> </a:t>
                </a:r>
              </a:p>
            </p:txBody>
          </p:sp>
        </mc:Fallback>
      </mc:AlternateContent>
    </p:spTree>
    <p:extLst>
      <p:ext uri="{BB962C8B-B14F-4D97-AF65-F5344CB8AC3E}">
        <p14:creationId xmlns:p14="http://schemas.microsoft.com/office/powerpoint/2010/main" val="59345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0EE4-F631-4982-410F-45C90E922A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1EB29F6-8B91-FF8D-B41C-56B973603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913C3985-30F3-1C3C-584E-786F70BB945C}"/>
              </a:ext>
            </a:extLst>
          </p:cNvPr>
          <p:cNvSpPr txBox="1"/>
          <p:nvPr/>
        </p:nvSpPr>
        <p:spPr>
          <a:xfrm>
            <a:off x="5334000" y="2783840"/>
            <a:ext cx="3596640" cy="923330"/>
          </a:xfrm>
          <a:prstGeom prst="rect">
            <a:avLst/>
          </a:prstGeom>
          <a:noFill/>
        </p:spPr>
        <p:txBody>
          <a:bodyPr wrap="square" rtlCol="0">
            <a:spAutoFit/>
          </a:bodyPr>
          <a:lstStyle/>
          <a:p>
            <a:r>
              <a:rPr lang="en-US" altLang="zh-CN" sz="5400" dirty="0"/>
              <a:t>Thanks</a:t>
            </a:r>
            <a:endParaRPr lang="zh-CN" altLang="en-US" sz="5400" dirty="0"/>
          </a:p>
        </p:txBody>
      </p:sp>
    </p:spTree>
    <p:extLst>
      <p:ext uri="{BB962C8B-B14F-4D97-AF65-F5344CB8AC3E}">
        <p14:creationId xmlns:p14="http://schemas.microsoft.com/office/powerpoint/2010/main" val="386763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C9A4-4330-05A8-A3B6-B6A39ED140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C738A828-41BC-BFA6-03DD-92ADE5AEE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0BC931A8-E81D-A362-92BC-96E707C07B90}"/>
              </a:ext>
            </a:extLst>
          </p:cNvPr>
          <p:cNvSpPr txBox="1">
            <a:spLocks noChangeArrowheads="1"/>
          </p:cNvSpPr>
          <p:nvPr/>
        </p:nvSpPr>
        <p:spPr bwMode="auto">
          <a:xfrm>
            <a:off x="1981200" y="317893"/>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Background-exp</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6">
                <a:extLst>
                  <a:ext uri="{FF2B5EF4-FFF2-40B4-BE49-F238E27FC236}">
                    <a16:creationId xmlns:a16="http://schemas.microsoft.com/office/drawing/2014/main" id="{7E4421B7-F887-67BC-A2A4-156F81F103FF}"/>
                  </a:ext>
                </a:extLst>
              </p:cNvPr>
              <p:cNvSpPr txBox="1"/>
              <p:nvPr/>
            </p:nvSpPr>
            <p:spPr>
              <a:xfrm>
                <a:off x="375265" y="1931023"/>
                <a:ext cx="11723636" cy="3737177"/>
              </a:xfrm>
              <a:prstGeom prst="rect">
                <a:avLst/>
              </a:prstGeom>
              <a:noFill/>
              <a:ln w="9525">
                <a:noFill/>
              </a:ln>
            </p:spPr>
            <p:txBody>
              <a:bodyPr wrap="square" anchor="t" anchorCtr="0">
                <a:spAutoFit/>
              </a:bodyPr>
              <a:lstStyle/>
              <a:p>
                <a:pPr marL="285750" indent="-285750">
                  <a:buFont typeface="Arial" panose="020B0604020202020204" pitchFamily="34" charset="0"/>
                  <a:buChar char="•"/>
                </a:pPr>
                <a14:m>
                  <m:oMath xmlns:m="http://schemas.openxmlformats.org/officeDocument/2006/math">
                    <m:r>
                      <m:rPr>
                        <m:sty m:val="p"/>
                      </m:rPr>
                      <a:rPr lang="en-US" altLang="zh-CN" sz="1600" dirty="0" smtClean="0">
                        <a:latin typeface="Cambria Math" panose="02040503050406030204" pitchFamily="18" charset="0"/>
                        <a:sym typeface="+mn-ea"/>
                      </a:rPr>
                      <m:t>T</m:t>
                    </m:r>
                    <m:r>
                      <m:rPr>
                        <m:sty m:val="p"/>
                      </m:rPr>
                      <a:rPr lang="en-US" altLang="zh-CN" sz="1600" dirty="0">
                        <a:latin typeface="Cambria Math" panose="02040503050406030204" pitchFamily="18" charset="0"/>
                        <a:sym typeface="+mn-ea"/>
                      </a:rPr>
                      <m:t>he</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CLEO</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collaboration</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first</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measured</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the</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total</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decay</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width</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of</m:t>
                    </m:r>
                    <m:sSubSup>
                      <m:sSubSupPr>
                        <m:ctrlPr>
                          <a:rPr lang="ar-AE" altLang="zh-CN"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  </m:t>
                        </m:r>
                        <m:r>
                          <a:rPr lang="en-US" altLang="zh-CN" sz="1600" i="1" dirty="0">
                            <a:latin typeface="Cambria Math" panose="02040503050406030204" pitchFamily="18" charset="0"/>
                            <a:cs typeface="Cambria Math" panose="02040503050406030204" pitchFamily="18" charset="0"/>
                          </a:rPr>
                          <m:t>𝐷</m:t>
                        </m:r>
                      </m:e>
                      <m:sub>
                        <m:r>
                          <a:rPr lang="ar-AE" altLang="zh-CN" sz="1600" i="1" dirty="0">
                            <a:latin typeface="Cambria Math" panose="02040503050406030204" pitchFamily="18" charset="0"/>
                            <a:cs typeface="Cambria Math" panose="02040503050406030204" pitchFamily="18" charset="0"/>
                          </a:rPr>
                          <m:t> </m:t>
                        </m:r>
                      </m:sub>
                      <m:sup>
                        <m:r>
                          <a:rPr lang="ar-AE" altLang="zh-CN" sz="1600" i="1" dirty="0">
                            <a:latin typeface="Cambria Math" panose="02040503050406030204" pitchFamily="18" charset="0"/>
                            <a:cs typeface="Cambria Math" panose="02040503050406030204" pitchFamily="18" charset="0"/>
                          </a:rPr>
                          <m:t>∗</m:t>
                        </m:r>
                        <m:r>
                          <a:rPr lang="en-US" altLang="zh-CN" sz="1600" b="0" i="1" dirty="0" smtClean="0">
                            <a:latin typeface="Cambria Math" panose="02040503050406030204" pitchFamily="18" charset="0"/>
                            <a:cs typeface="Cambria Math" panose="02040503050406030204" pitchFamily="18" charset="0"/>
                          </a:rPr>
                          <m:t>+</m:t>
                        </m:r>
                      </m:sup>
                    </m:sSubSup>
                    <m:r>
                      <a:rPr lang="en-US" altLang="zh-CN" sz="1600" i="1" dirty="0">
                        <a:latin typeface="Cambria Math" panose="02040503050406030204" pitchFamily="18" charset="0"/>
                        <a:cs typeface="Cambria Math" panose="02040503050406030204" pitchFamily="18" charset="0"/>
                      </a:rPr>
                      <m:t>  </m:t>
                    </m:r>
                    <m:r>
                      <m:rPr>
                        <m:sty m:val="p"/>
                      </m:rPr>
                      <a:rPr lang="en-US" altLang="zh-CN" sz="1600" b="0" i="0" dirty="0" smtClean="0">
                        <a:latin typeface="Cambria Math" panose="02040503050406030204" pitchFamily="18" charset="0"/>
                        <a:cs typeface="Cambria Math" panose="02040503050406030204" pitchFamily="18" charset="0"/>
                      </a:rPr>
                      <m:t>is</m:t>
                    </m:r>
                    <m:r>
                      <a:rPr lang="en-US" altLang="zh-CN" sz="1600" dirty="0">
                        <a:latin typeface="Cambria Math" panose="02040503050406030204" pitchFamily="18" charset="0"/>
                        <a:cs typeface="Cambria Math" panose="02040503050406030204" pitchFamily="18" charset="0"/>
                      </a:rPr>
                      <m:t>  </m:t>
                    </m:r>
                    <m:d>
                      <m:dPr>
                        <m:ctrlPr>
                          <a:rPr lang="ar-AE" altLang="zh-CN" sz="1600" i="1" dirty="0" smtClean="0">
                            <a:solidFill>
                              <a:schemeClr val="tx1"/>
                            </a:solidFill>
                            <a:latin typeface="Cambria Math" panose="02040503050406030204" pitchFamily="18" charset="0"/>
                            <a:sym typeface="+mn-ea"/>
                          </a:rPr>
                        </m:ctrlPr>
                      </m:dPr>
                      <m:e>
                        <m:r>
                          <a:rPr lang="ar-AE" altLang="zh-CN" sz="1600" i="1" dirty="0">
                            <a:solidFill>
                              <a:schemeClr val="tx1"/>
                            </a:solidFill>
                            <a:latin typeface="Cambria Math" panose="02040503050406030204" pitchFamily="18" charset="0"/>
                            <a:sym typeface="+mn-ea"/>
                          </a:rPr>
                          <m:t>96</m:t>
                        </m:r>
                        <m:r>
                          <a:rPr lang="ar-AE" altLang="zh-CN" sz="1600" i="1" dirty="0">
                            <a:solidFill>
                              <a:schemeClr val="tx1"/>
                            </a:solidFill>
                            <a:latin typeface="Cambria Math" panose="02040503050406030204" pitchFamily="18" charset="0"/>
                            <a:sym typeface="+mn-ea"/>
                          </a:rPr>
                          <m:t> ± </m:t>
                        </m:r>
                        <m:r>
                          <a:rPr lang="ar-AE" altLang="zh-CN" sz="1600" i="1" dirty="0">
                            <a:solidFill>
                              <a:schemeClr val="tx1"/>
                            </a:solidFill>
                            <a:latin typeface="Cambria Math" panose="02040503050406030204" pitchFamily="18" charset="0"/>
                            <a:sym typeface="+mn-ea"/>
                          </a:rPr>
                          <m:t>4</m:t>
                        </m:r>
                        <m:r>
                          <a:rPr lang="ar-AE" altLang="zh-CN" sz="1600" i="1" dirty="0">
                            <a:solidFill>
                              <a:schemeClr val="tx1"/>
                            </a:solidFill>
                            <a:latin typeface="Cambria Math" panose="02040503050406030204" pitchFamily="18" charset="0"/>
                            <a:sym typeface="+mn-ea"/>
                          </a:rPr>
                          <m:t> ± </m:t>
                        </m:r>
                        <m:r>
                          <a:rPr lang="ar-AE" altLang="zh-CN" sz="1600" i="1" dirty="0">
                            <a:solidFill>
                              <a:schemeClr val="tx1"/>
                            </a:solidFill>
                            <a:latin typeface="Cambria Math" panose="02040503050406030204" pitchFamily="18" charset="0"/>
                            <a:sym typeface="+mn-ea"/>
                          </a:rPr>
                          <m:t>22</m:t>
                        </m:r>
                      </m:e>
                    </m:d>
                    <m:r>
                      <a:rPr lang="en-US" altLang="zh-CN" sz="1600" dirty="0">
                        <a:solidFill>
                          <a:schemeClr val="tx1"/>
                        </a:solidFill>
                        <a:latin typeface="Cambria Math" panose="02040503050406030204" pitchFamily="18" charset="0"/>
                        <a:sym typeface="+mn-ea"/>
                      </a:rPr>
                      <m:t>  </m:t>
                    </m:r>
                    <m:r>
                      <m:rPr>
                        <m:sty m:val="p"/>
                      </m:rPr>
                      <a:rPr lang="en-US" altLang="zh-CN" sz="1600" dirty="0">
                        <a:solidFill>
                          <a:schemeClr val="tx1"/>
                        </a:solidFill>
                        <a:latin typeface="Cambria Math" panose="02040503050406030204" pitchFamily="18" charset="0"/>
                        <a:sym typeface="+mn-ea"/>
                      </a:rPr>
                      <m:t>keV</m:t>
                    </m:r>
                    <m:r>
                      <a:rPr lang="en-US" altLang="zh-CN" sz="1600" b="0" i="0" dirty="0" smtClean="0">
                        <a:solidFill>
                          <a:schemeClr val="tx1"/>
                        </a:solidFill>
                        <a:latin typeface="Cambria Math" panose="02040503050406030204" pitchFamily="18" charset="0"/>
                        <a:sym typeface="+mn-ea"/>
                      </a:rPr>
                      <m:t>  </m:t>
                    </m:r>
                    <m:r>
                      <m:rPr>
                        <m:sty m:val="p"/>
                      </m:rPr>
                      <a:rPr lang="en-US" altLang="zh-CN" sz="1600" b="0" i="0" dirty="0" smtClean="0">
                        <a:solidFill>
                          <a:schemeClr val="tx1"/>
                        </a:solidFill>
                        <a:latin typeface="Cambria Math" panose="02040503050406030204" pitchFamily="18" charset="0"/>
                        <a:sym typeface="+mn-ea"/>
                      </a:rPr>
                      <m:t>in</m:t>
                    </m:r>
                    <m:r>
                      <a:rPr lang="en-US" altLang="zh-CN" sz="1600" b="0" i="0" dirty="0" smtClean="0">
                        <a:solidFill>
                          <a:schemeClr val="tx1"/>
                        </a:solidFill>
                        <a:latin typeface="Cambria Math" panose="02040503050406030204" pitchFamily="18" charset="0"/>
                        <a:sym typeface="+mn-ea"/>
                      </a:rPr>
                      <m:t> </m:t>
                    </m:r>
                    <m:r>
                      <a:rPr lang="en-US" altLang="zh-CN" sz="1600" b="0" i="0" dirty="0" smtClean="0">
                        <a:solidFill>
                          <a:schemeClr val="tx1"/>
                        </a:solidFill>
                        <a:latin typeface="Cambria Math" panose="02040503050406030204" pitchFamily="18" charset="0"/>
                        <a:sym typeface="+mn-ea"/>
                      </a:rPr>
                      <m:t>2002</m:t>
                    </m:r>
                    <m:r>
                      <a:rPr lang="en-US" altLang="zh-CN" sz="1600" b="0" i="0" dirty="0" smtClean="0">
                        <a:solidFill>
                          <a:schemeClr val="tx1"/>
                        </a:solidFill>
                        <a:latin typeface="Cambria Math" panose="02040503050406030204" pitchFamily="18" charset="0"/>
                        <a:sym typeface="+mn-ea"/>
                      </a:rPr>
                      <m:t> </m:t>
                    </m:r>
                    <m:r>
                      <m:rPr>
                        <m:sty m:val="p"/>
                      </m:rPr>
                      <a:rPr lang="en-US" altLang="zh-CN" sz="1600" b="0" i="0" dirty="0" smtClean="0">
                        <a:solidFill>
                          <a:schemeClr val="tx1"/>
                        </a:solidFill>
                        <a:latin typeface="Cambria Math" panose="02040503050406030204" pitchFamily="18" charset="0"/>
                        <a:sym typeface="+mn-ea"/>
                      </a:rPr>
                      <m:t>and</m:t>
                    </m:r>
                    <m:r>
                      <a:rPr lang="en-US" altLang="zh-CN" sz="1600" b="0" i="0" dirty="0" smtClean="0">
                        <a:solidFill>
                          <a:schemeClr val="tx1"/>
                        </a:solidFill>
                        <a:latin typeface="Cambria Math" panose="02040503050406030204" pitchFamily="18" charset="0"/>
                        <a:sym typeface="+mn-ea"/>
                      </a:rPr>
                      <m:t> </m:t>
                    </m:r>
                    <m:r>
                      <a:rPr lang="en-US" altLang="zh-CN" sz="1600" b="0" i="1" dirty="0" smtClean="0">
                        <a:solidFill>
                          <a:schemeClr val="tx1"/>
                        </a:solidFill>
                        <a:latin typeface="Cambria Math" panose="02040503050406030204" pitchFamily="18" charset="0"/>
                        <a:sym typeface="+mn-ea"/>
                      </a:rPr>
                      <m:t> </m:t>
                    </m:r>
                  </m:oMath>
                </a14:m>
                <a:r>
                  <a:rPr lang="en-US" altLang="zh-CN" sz="1600" dirty="0">
                    <a:sym typeface="+mn-ea"/>
                  </a:rPr>
                  <a:t>branch ratio</a:t>
                </a:r>
                <a:r>
                  <a:rPr lang="en-US" altLang="zh-CN" sz="1600" i="1" dirty="0">
                    <a:sym typeface="+mn-ea"/>
                  </a:rPr>
                  <a:t> </a:t>
                </a:r>
                <a:r>
                  <a:rPr lang="zh-CN" altLang="en-US" sz="1600" i="1" dirty="0">
                    <a:sym typeface="+mn-ea"/>
                  </a:rPr>
                  <a:t>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oMath>
                </a14:m>
                <a:r>
                  <a:rPr lang="en-US" altLang="zh-CN" sz="1600" dirty="0">
                    <a:sym typeface="+mn-ea"/>
                  </a:rPr>
                  <a:t>)</a:t>
                </a:r>
                <a:r>
                  <a:rPr lang="zh-CN" altLang="en-US" sz="1600" i="1" dirty="0">
                    <a:sym typeface="+mn-ea"/>
                  </a:rPr>
                  <a:t> </a:t>
                </a:r>
                <a:r>
                  <a:rPr lang="zh-CN" altLang="en-US" sz="1600" i="1" dirty="0">
                    <a:solidFill>
                      <a:schemeClr val="tx1"/>
                    </a:solidFill>
                    <a:sym typeface="+mn-ea"/>
                  </a:rPr>
                  <a:t>= </a:t>
                </a:r>
                <a:r>
                  <a:rPr lang="en-US" altLang="zh-CN" sz="1600" dirty="0">
                    <a:sym typeface="+mn-ea"/>
                  </a:rPr>
                  <a:t>(</a:t>
                </a:r>
                <a:r>
                  <a:rPr lang="en-US" altLang="zh-CN" sz="1600" dirty="0">
                    <a:solidFill>
                      <a:schemeClr val="tx1"/>
                    </a:solidFill>
                    <a:sym typeface="+mn-ea"/>
                  </a:rPr>
                  <a:t>0.168</a:t>
                </a:r>
                <a:r>
                  <a:rPr lang="zh-CN" altLang="en-US" sz="1600" dirty="0">
                    <a:solidFill>
                      <a:schemeClr val="tx1"/>
                    </a:solidFill>
                    <a:sym typeface="+mn-ea"/>
                  </a:rPr>
                  <a:t> ± 0.</a:t>
                </a:r>
                <a:r>
                  <a:rPr lang="en-US" altLang="zh-CN" sz="1600" dirty="0">
                    <a:solidFill>
                      <a:schemeClr val="tx1"/>
                    </a:solidFill>
                    <a:sym typeface="+mn-ea"/>
                  </a:rPr>
                  <a:t>042</a:t>
                </a:r>
                <a:r>
                  <a:rPr lang="zh-CN" altLang="en-US" sz="1600" dirty="0">
                    <a:solidFill>
                      <a:schemeClr val="tx1"/>
                    </a:solidFill>
                    <a:sym typeface="+mn-ea"/>
                  </a:rPr>
                  <a:t> ±</a:t>
                </a:r>
                <a:r>
                  <a:rPr lang="en-US" altLang="zh-CN" sz="1600" dirty="0">
                    <a:solidFill>
                      <a:schemeClr val="tx1"/>
                    </a:solidFill>
                    <a:sym typeface="+mn-ea"/>
                  </a:rPr>
                  <a:t>0.029</a:t>
                </a:r>
                <a:r>
                  <a:rPr lang="en-US" altLang="zh-CN" sz="1600" dirty="0">
                    <a:sym typeface="+mn-ea"/>
                  </a:rPr>
                  <a:t>)</a:t>
                </a:r>
                <a:r>
                  <a:rPr lang="en-US" altLang="zh-CN" sz="1600" dirty="0">
                    <a:solidFill>
                      <a:schemeClr val="tx1"/>
                    </a:solidFill>
                    <a:sym typeface="+mn-ea"/>
                  </a:rPr>
                  <a:t>%</a:t>
                </a:r>
                <a:r>
                  <a:rPr lang="en-US" altLang="zh-CN" sz="1600" i="1" dirty="0">
                    <a:solidFill>
                      <a:schemeClr val="tx1"/>
                    </a:solidFill>
                    <a:sym typeface="+mn-ea"/>
                  </a:rPr>
                  <a:t>  </a:t>
                </a:r>
                <a:r>
                  <a:rPr lang="en-US" altLang="zh-CN" sz="1600" dirty="0">
                    <a:latin typeface="Cambria Math" panose="02040503050406030204" pitchFamily="18" charset="0"/>
                    <a:sym typeface="+mn-ea"/>
                  </a:rPr>
                  <a:t>in 1998</a:t>
                </a:r>
                <a:r>
                  <a:rPr lang="en-US" altLang="zh-CN" sz="1400" dirty="0">
                    <a:latin typeface="Cambria Math" panose="02040503050406030204" pitchFamily="18" charset="0"/>
                    <a:sym typeface="+mn-ea"/>
                  </a:rPr>
                  <a:t> .</a:t>
                </a:r>
                <a:r>
                  <a:rPr lang="en-US" altLang="zh-CN" sz="700" dirty="0">
                    <a:solidFill>
                      <a:schemeClr val="tx1"/>
                    </a:solidFill>
                    <a:sym typeface="+mn-ea"/>
                  </a:rPr>
                  <a:t>		     	                                                                                                   </a:t>
                </a:r>
                <a:r>
                  <a:rPr lang="en-US" altLang="zh-CN" sz="1000" dirty="0">
                    <a:solidFill>
                      <a:srgbClr val="00B050"/>
                    </a:solidFill>
                    <a:sym typeface="+mn-ea"/>
                  </a:rPr>
                  <a:t>A. Anastassov et al. [CLEO]   Phys. Rev. D 65, 032003 (2002)  </a:t>
                </a:r>
              </a:p>
              <a:p>
                <a:r>
                  <a:rPr lang="en-US" altLang="zh-CN" sz="1000" dirty="0">
                    <a:solidFill>
                      <a:srgbClr val="00B050"/>
                    </a:solidFill>
                    <a:sym typeface="+mn-ea"/>
                  </a:rPr>
                  <a:t>									                           </a:t>
                </a:r>
                <a:r>
                  <a:rPr lang="zh-CN" altLang="zh-CN" sz="1000" dirty="0">
                    <a:solidFill>
                      <a:srgbClr val="00B050"/>
                    </a:solidFill>
                  </a:rPr>
                  <a:t>Bartelt </a:t>
                </a:r>
                <a:r>
                  <a:rPr lang="en-US" altLang="zh-CN" sz="1000" dirty="0">
                    <a:solidFill>
                      <a:srgbClr val="00B050"/>
                    </a:solidFill>
                  </a:rPr>
                  <a:t> et al.[CLEO] </a:t>
                </a:r>
                <a:r>
                  <a:rPr lang="zh-CN" altLang="zh-CN" sz="1000" dirty="0">
                    <a:solidFill>
                      <a:srgbClr val="00B050"/>
                    </a:solidFill>
                  </a:rPr>
                  <a:t>PhysRevLett.80.3919 </a:t>
                </a:r>
                <a:r>
                  <a:rPr lang="en-US" altLang="zh-CN" sz="1000" dirty="0">
                    <a:solidFill>
                      <a:srgbClr val="00B050"/>
                    </a:solidFill>
                  </a:rPr>
                  <a:t>(1998)</a:t>
                </a:r>
                <a:endParaRPr lang="en-US" altLang="zh-CN" sz="1000" dirty="0">
                  <a:solidFill>
                    <a:srgbClr val="00B050"/>
                  </a:solidFill>
                  <a:sym typeface="+mn-ea"/>
                </a:endParaRPr>
              </a:p>
              <a:p>
                <a:pPr marL="285750" indent="-285750">
                  <a:buFont typeface="Arial" panose="020B0604020202020204" pitchFamily="34" charset="0"/>
                  <a:buChar char="•"/>
                </a:pPr>
                <a:endParaRPr lang="en-US" altLang="zh-CN" sz="1400" dirty="0">
                  <a:latin typeface="Cambria Math" panose="02040503050406030204" pitchFamily="18" charset="0"/>
                  <a:sym typeface="+mn-ea"/>
                </a:endParaRPr>
              </a:p>
              <a:p>
                <a:r>
                  <a:rPr lang="en-US" altLang="zh-CN" sz="1400" dirty="0">
                    <a:latin typeface="Cambria Math" panose="02040503050406030204" pitchFamily="18" charset="0"/>
                    <a:sym typeface="+mn-ea"/>
                  </a:rPr>
                  <a:t>       </a:t>
                </a:r>
                <a:r>
                  <a:rPr lang="en-US" altLang="zh-CN" sz="1600" dirty="0">
                    <a:latin typeface="Cambria Math" panose="02040503050406030204" pitchFamily="18" charset="0"/>
                    <a:sym typeface="+mn-ea"/>
                  </a:rPr>
                  <a:t>In 2013, the BABAR collaboration obtained </a:t>
                </a:r>
                <a14:m>
                  <m:oMath xmlns:m="http://schemas.openxmlformats.org/officeDocument/2006/math">
                    <m:r>
                      <m:rPr>
                        <m:nor/>
                      </m:rPr>
                      <a:rPr lang="en-US" altLang="zh-CN" sz="1600">
                        <a:latin typeface="Cambria Math" panose="02040503050406030204" pitchFamily="18" charset="0"/>
                      </a:rPr>
                      <m:t>the</m:t>
                    </m:r>
                    <m:r>
                      <m:rPr>
                        <m:nor/>
                      </m:rPr>
                      <a:rPr lang="en-US" altLang="zh-CN" sz="1600">
                        <a:latin typeface="Cambria Math" panose="02040503050406030204" pitchFamily="18" charset="0"/>
                      </a:rPr>
                      <m:t> </m:t>
                    </m:r>
                    <m:r>
                      <m:rPr>
                        <m:nor/>
                      </m:rPr>
                      <a:rPr lang="en-US" altLang="zh-CN" sz="1600">
                        <a:latin typeface="Cambria Math" panose="02040503050406030204" pitchFamily="18" charset="0"/>
                      </a:rPr>
                      <m:t>most</m:t>
                    </m:r>
                    <m:r>
                      <m:rPr>
                        <m:nor/>
                      </m:rPr>
                      <a:rPr lang="en-US" altLang="zh-CN" sz="1600">
                        <a:latin typeface="Cambria Math" panose="02040503050406030204" pitchFamily="18" charset="0"/>
                      </a:rPr>
                      <m:t> </m:t>
                    </m:r>
                    <m:r>
                      <m:rPr>
                        <m:nor/>
                      </m:rPr>
                      <a:rPr lang="en-US" altLang="zh-CN" sz="1600">
                        <a:latin typeface="Cambria Math" panose="02040503050406030204" pitchFamily="18" charset="0"/>
                      </a:rPr>
                      <m:t>precise</m:t>
                    </m:r>
                    <m:r>
                      <m:rPr>
                        <m:nor/>
                      </m:rPr>
                      <a:rPr lang="en-US" altLang="zh-CN" sz="1600">
                        <a:latin typeface="Cambria Math" panose="02040503050406030204" pitchFamily="18" charset="0"/>
                      </a:rPr>
                      <m:t> </m:t>
                    </m:r>
                    <m:r>
                      <a:rPr lang="en-US" altLang="zh-CN" sz="1600">
                        <a:latin typeface="Cambria Math" panose="02040503050406030204" pitchFamily="18" charset="0"/>
                      </a:rPr>
                      <m:t> </m:t>
                    </m:r>
                    <m:r>
                      <m:rPr>
                        <m:sty m:val="p"/>
                      </m:rPr>
                      <a:rPr lang="en-US" altLang="zh-CN" sz="1600">
                        <a:latin typeface="Cambria Math" panose="02040503050406030204" pitchFamily="18" charset="0"/>
                      </a:rPr>
                      <m:t>total</m:t>
                    </m:r>
                    <m:r>
                      <a:rPr lang="en-US" altLang="zh-CN" sz="1600">
                        <a:latin typeface="Cambria Math" panose="02040503050406030204" pitchFamily="18" charset="0"/>
                      </a:rPr>
                      <m:t> </m:t>
                    </m:r>
                    <m:r>
                      <m:rPr>
                        <m:sty m:val="p"/>
                      </m:rPr>
                      <a:rPr lang="en-US" altLang="zh-CN" sz="1600">
                        <a:latin typeface="Cambria Math" panose="02040503050406030204" pitchFamily="18" charset="0"/>
                      </a:rPr>
                      <m:t>decay</m:t>
                    </m:r>
                    <m:r>
                      <a:rPr lang="en-US" altLang="zh-CN" sz="1600">
                        <a:latin typeface="Cambria Math" panose="02040503050406030204" pitchFamily="18" charset="0"/>
                      </a:rPr>
                      <m:t> </m:t>
                    </m:r>
                    <m:r>
                      <m:rPr>
                        <m:sty m:val="p"/>
                      </m:rPr>
                      <a:rPr lang="en-US" altLang="zh-CN" sz="1600">
                        <a:latin typeface="Cambria Math" panose="02040503050406030204" pitchFamily="18" charset="0"/>
                      </a:rPr>
                      <m:t>width</m:t>
                    </m:r>
                    <m:r>
                      <a:rPr lang="zh-CN" altLang="en-US" sz="1600" dirty="0">
                        <a:latin typeface="Cambria Math" panose="02040503050406030204" pitchFamily="18" charset="0"/>
                        <a:sym typeface="+mn-ea"/>
                      </a:rPr>
                      <m:t>（</m:t>
                    </m:r>
                    <m:r>
                      <a:rPr lang="en-US" altLang="zh-CN" sz="1600" dirty="0">
                        <a:latin typeface="Cambria Math" panose="02040503050406030204" pitchFamily="18" charset="0"/>
                        <a:sym typeface="+mn-ea"/>
                      </a:rPr>
                      <m:t>83</m:t>
                    </m:r>
                    <m:r>
                      <a:rPr lang="en-US" altLang="zh-CN" sz="1600" dirty="0">
                        <a:latin typeface="Cambria Math" panose="02040503050406030204" pitchFamily="18" charset="0"/>
                        <a:sym typeface="+mn-ea"/>
                      </a:rPr>
                      <m:t>.</m:t>
                    </m:r>
                    <m:r>
                      <a:rPr lang="en-US" altLang="zh-CN" sz="1600" dirty="0">
                        <a:latin typeface="Cambria Math" panose="02040503050406030204" pitchFamily="18" charset="0"/>
                        <a:sym typeface="+mn-ea"/>
                      </a:rPr>
                      <m:t>3</m:t>
                    </m:r>
                    <m:r>
                      <a:rPr lang="en-US" altLang="zh-CN" sz="1600" dirty="0">
                        <a:latin typeface="Cambria Math" panose="02040503050406030204" pitchFamily="18" charset="0"/>
                        <a:sym typeface="+mn-ea"/>
                      </a:rPr>
                      <m:t>±</m:t>
                    </m:r>
                    <m:r>
                      <a:rPr lang="en-US" altLang="zh-CN" sz="1600" dirty="0">
                        <a:latin typeface="Cambria Math" panose="02040503050406030204" pitchFamily="18" charset="0"/>
                        <a:sym typeface="+mn-ea"/>
                      </a:rPr>
                      <m:t>1</m:t>
                    </m:r>
                    <m:r>
                      <a:rPr lang="en-US" altLang="zh-CN" sz="1600" dirty="0">
                        <a:latin typeface="Cambria Math" panose="02040503050406030204" pitchFamily="18" charset="0"/>
                        <a:sym typeface="+mn-ea"/>
                      </a:rPr>
                      <m:t>.</m:t>
                    </m:r>
                    <m:r>
                      <a:rPr lang="en-US" altLang="zh-CN" sz="1600" dirty="0">
                        <a:latin typeface="Cambria Math" panose="02040503050406030204" pitchFamily="18" charset="0"/>
                        <a:sym typeface="+mn-ea"/>
                      </a:rPr>
                      <m:t>2</m:t>
                    </m:r>
                    <m:r>
                      <a:rPr lang="en-US" altLang="zh-CN" sz="1600" dirty="0">
                        <a:latin typeface="Cambria Math" panose="02040503050406030204" pitchFamily="18" charset="0"/>
                        <a:sym typeface="+mn-ea"/>
                      </a:rPr>
                      <m:t>  ±</m:t>
                    </m:r>
                    <m:r>
                      <a:rPr lang="en-US" altLang="zh-CN" sz="1600" dirty="0">
                        <a:latin typeface="Cambria Math" panose="02040503050406030204" pitchFamily="18" charset="0"/>
                        <a:sym typeface="+mn-ea"/>
                      </a:rPr>
                      <m:t>1</m:t>
                    </m:r>
                    <m:r>
                      <a:rPr lang="en-US" altLang="zh-CN" sz="1600" dirty="0">
                        <a:latin typeface="Cambria Math" panose="02040503050406030204" pitchFamily="18" charset="0"/>
                        <a:sym typeface="+mn-ea"/>
                      </a:rPr>
                      <m:t>.</m:t>
                    </m:r>
                    <m:r>
                      <a:rPr lang="en-US" altLang="zh-CN" sz="1600" dirty="0">
                        <a:latin typeface="Cambria Math" panose="02040503050406030204" pitchFamily="18" charset="0"/>
                        <a:sym typeface="+mn-ea"/>
                      </a:rPr>
                      <m:t>4</m:t>
                    </m:r>
                    <m:r>
                      <a:rPr lang="en-US" altLang="zh-CN" sz="1600" dirty="0">
                        <a:latin typeface="Cambria Math" panose="02040503050406030204" pitchFamily="18" charset="0"/>
                        <a:sym typeface="+mn-ea"/>
                      </a:rPr>
                      <m:t> )  </m:t>
                    </m:r>
                    <m:r>
                      <m:rPr>
                        <m:sty m:val="p"/>
                      </m:rPr>
                      <a:rPr lang="en-US" altLang="zh-CN" sz="1600" dirty="0">
                        <a:latin typeface="Cambria Math" panose="02040503050406030204" pitchFamily="18" charset="0"/>
                        <a:sym typeface="+mn-ea"/>
                      </a:rPr>
                      <m:t>keV</m:t>
                    </m:r>
                  </m:oMath>
                </a14:m>
                <a:r>
                  <a:rPr lang="en-US" altLang="zh-CN" sz="1600" dirty="0">
                    <a:latin typeface="Cambria Math" panose="02040503050406030204" pitchFamily="18" charset="0"/>
                    <a:sym typeface="+mn-ea"/>
                  </a:rPr>
                  <a:t>  until   now . </a:t>
                </a:r>
              </a:p>
              <a:p>
                <a:r>
                  <a:rPr lang="en-US" altLang="zh-CN" sz="1400" dirty="0">
                    <a:latin typeface="Cambria Math" panose="02040503050406030204" pitchFamily="18" charset="0"/>
                    <a:sym typeface="+mn-ea"/>
                  </a:rPr>
                  <a:t> 					                                           		                                  </a:t>
                </a:r>
                <a:r>
                  <a:rPr lang="en-US" altLang="zh-CN" sz="1000" dirty="0">
                    <a:solidFill>
                      <a:srgbClr val="00B050"/>
                    </a:solidFill>
                    <a:sym typeface="+mn-ea"/>
                  </a:rPr>
                  <a:t>J. P. Lees et al. [</a:t>
                </a:r>
                <a:r>
                  <a:rPr lang="en-US" altLang="zh-CN" sz="1000" dirty="0" err="1">
                    <a:solidFill>
                      <a:srgbClr val="00B050"/>
                    </a:solidFill>
                    <a:sym typeface="+mn-ea"/>
                  </a:rPr>
                  <a:t>BaBar</a:t>
                </a:r>
                <a:r>
                  <a:rPr lang="en-US" altLang="zh-CN" sz="1000" dirty="0">
                    <a:solidFill>
                      <a:srgbClr val="00B050"/>
                    </a:solidFill>
                    <a:sym typeface="+mn-ea"/>
                  </a:rPr>
                  <a:t>] </a:t>
                </a:r>
                <a:r>
                  <a:rPr lang="zh-CN" altLang="zh-CN" sz="1000" dirty="0">
                    <a:solidFill>
                      <a:srgbClr val="00B050"/>
                    </a:solidFill>
                  </a:rPr>
                  <a:t>PhysRevLett.111.111801 </a:t>
                </a:r>
                <a:r>
                  <a:rPr lang="en-US" altLang="zh-CN" sz="1000" dirty="0">
                    <a:solidFill>
                      <a:srgbClr val="00B050"/>
                    </a:solidFill>
                    <a:sym typeface="+mn-ea"/>
                  </a:rPr>
                  <a:t> (2013)</a:t>
                </a:r>
              </a:p>
              <a:p>
                <a:r>
                  <a:rPr lang="en-US" altLang="zh-CN" sz="1400" dirty="0">
                    <a:latin typeface="Cambria Math" panose="02040503050406030204" pitchFamily="18" charset="0"/>
                    <a:sym typeface="+mn-ea"/>
                  </a:rPr>
                  <a:t>								 	</a:t>
                </a:r>
                <a:r>
                  <a:rPr lang="en-US" altLang="zh-CN" sz="700" dirty="0">
                    <a:solidFill>
                      <a:srgbClr val="00B050"/>
                    </a:solidFill>
                    <a:sym typeface="+mn-ea"/>
                  </a:rPr>
                  <a:t>             </a:t>
                </a:r>
                <a:endParaRPr lang="ar-AE" altLang="zh-CN" sz="1200" dirty="0">
                  <a:latin typeface="Cambria Math" panose="02040503050406030204" pitchFamily="18" charset="0"/>
                </a:endParaRPr>
              </a:p>
              <a:p>
                <a:pPr marL="285750" indent="-285750">
                  <a:buFont typeface="Arial" panose="020B0604020202020204" pitchFamily="34" charset="0"/>
                  <a:buChar char="•"/>
                </a:pPr>
                <a:endParaRPr lang="en-US" altLang="zh-CN" sz="1600" dirty="0">
                  <a:latin typeface="Cambria Math" panose="02040503050406030204" pitchFamily="18" charset="0"/>
                  <a:sym typeface="+mn-ea"/>
                </a:endParaRPr>
              </a:p>
              <a:p>
                <a:pPr marL="285750" indent="-285750">
                  <a:buFont typeface="Arial" panose="020B0604020202020204" pitchFamily="34" charset="0"/>
                  <a:buChar char="•"/>
                </a:pPr>
                <a:r>
                  <a:rPr lang="en-US" altLang="zh-CN" sz="1600" dirty="0">
                    <a:latin typeface="Cambria Math" panose="02040503050406030204" pitchFamily="18" charset="0"/>
                    <a:sym typeface="+mn-ea"/>
                  </a:rPr>
                  <a:t>For </a:t>
                </a:r>
                <a14:m>
                  <m:oMath xmlns:m="http://schemas.openxmlformats.org/officeDocument/2006/math">
                    <m:sSup>
                      <m:sSupPr>
                        <m:ctrlPr>
                          <a:rPr lang="en-US" altLang="zh-CN" sz="1600" b="0" i="1" smtClean="0">
                            <a:latin typeface="Cambria Math" panose="02040503050406030204" pitchFamily="18" charset="0"/>
                            <a:sym typeface="+mn-ea"/>
                          </a:rPr>
                        </m:ctrlPr>
                      </m:sSupPr>
                      <m:e>
                        <m:r>
                          <a:rPr lang="en-US" altLang="zh-CN" sz="1600" b="0" i="1" smtClean="0">
                            <a:latin typeface="Cambria Math" panose="02040503050406030204" pitchFamily="18" charset="0"/>
                            <a:sym typeface="+mn-ea"/>
                          </a:rPr>
                          <m:t>𝐷</m:t>
                        </m:r>
                      </m:e>
                      <m:sup>
                        <m:r>
                          <a:rPr lang="en-US" altLang="zh-CN" sz="1600" b="0" i="1" smtClean="0">
                            <a:latin typeface="Cambria Math" panose="02040503050406030204" pitchFamily="18" charset="0"/>
                            <a:sym typeface="+mn-ea"/>
                          </a:rPr>
                          <m:t>∗</m:t>
                        </m:r>
                        <m:r>
                          <a:rPr lang="en-US" altLang="zh-CN" sz="1600" b="0" i="1" smtClean="0">
                            <a:latin typeface="Cambria Math" panose="02040503050406030204" pitchFamily="18" charset="0"/>
                            <a:sym typeface="+mn-ea"/>
                          </a:rPr>
                          <m:t>0</m:t>
                        </m:r>
                      </m:sup>
                    </m:sSup>
                  </m:oMath>
                </a14:m>
                <a:r>
                  <a:rPr lang="en-US" altLang="zh-CN" sz="1600" dirty="0">
                    <a:latin typeface="Cambria Math" panose="02040503050406030204" pitchFamily="18" charset="0"/>
                    <a:sym typeface="+mn-ea"/>
                  </a:rPr>
                  <a:t> meson,</a:t>
                </a:r>
                <a:r>
                  <a:rPr lang="ar-AE" altLang="zh-CN" sz="1600" dirty="0">
                    <a:latin typeface="Cambria Math" panose="02040503050406030204" pitchFamily="18" charset="0"/>
                    <a:sym typeface="+mn-ea"/>
                  </a:rPr>
                  <a:t> </a:t>
                </a:r>
                <a:r>
                  <a:rPr lang="en-US" altLang="zh-CN" sz="1600" dirty="0">
                    <a:latin typeface="Cambria Math" panose="02040503050406030204" pitchFamily="18" charset="0"/>
                    <a:sym typeface="+mn-ea"/>
                  </a:rPr>
                  <a:t>the  BESIII collaboration  measured the branching ratios  </a:t>
                </a:r>
                <a:r>
                  <a:rPr lang="zh-CN" altLang="en-US" sz="1600" i="1" dirty="0">
                    <a:sym typeface="+mn-ea"/>
                  </a:rPr>
                  <a:t>B </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r>
                          <a:rPr lang="en-US" altLang="zh-CN" sz="1600" i="1" dirty="0">
                            <a:latin typeface="Cambria Math" panose="02040503050406030204" pitchFamily="18" charset="0"/>
                          </a:rPr>
                          <m:t>0</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0</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𝜋</m:t>
                    </m:r>
                  </m:oMath>
                </a14:m>
                <a:r>
                  <a:rPr lang="en-US" altLang="zh-CN" sz="1600" dirty="0">
                    <a:sym typeface="+mn-ea"/>
                  </a:rPr>
                  <a:t>)</a:t>
                </a:r>
                <a:r>
                  <a:rPr lang="zh-CN" altLang="en-US" sz="1600" dirty="0">
                    <a:latin typeface="Cambria Math" panose="02040503050406030204" pitchFamily="18" charset="0"/>
                    <a:sym typeface="+mn-ea"/>
                  </a:rPr>
                  <a:t>= </a:t>
                </a:r>
                <a:r>
                  <a:rPr lang="en-US" altLang="zh-CN" sz="1600" dirty="0">
                    <a:latin typeface="Cambria Math" panose="02040503050406030204" pitchFamily="18" charset="0"/>
                    <a:sym typeface="+mn-ea"/>
                  </a:rPr>
                  <a:t>(</a:t>
                </a:r>
                <a:r>
                  <a:rPr lang="zh-CN" altLang="en-US" sz="1600" dirty="0">
                    <a:latin typeface="Cambria Math" panose="02040503050406030204" pitchFamily="18" charset="0"/>
                    <a:sym typeface="+mn-ea"/>
                  </a:rPr>
                  <a:t>65.5 ± 0.8 ±</a:t>
                </a:r>
                <a:r>
                  <a:rPr lang="en-US" altLang="zh-CN" sz="1600" dirty="0">
                    <a:latin typeface="Cambria Math" panose="02040503050406030204" pitchFamily="18" charset="0"/>
                    <a:sym typeface="+mn-ea"/>
                  </a:rPr>
                  <a:t>0.5)</a:t>
                </a:r>
                <a:r>
                  <a:rPr lang="en-US" altLang="zh-CN" sz="1600" dirty="0">
                    <a:sym typeface="+mn-ea"/>
                  </a:rPr>
                  <a:t>%</a:t>
                </a:r>
                <a:r>
                  <a:rPr lang="en-US" altLang="zh-CN" sz="1600" i="1" dirty="0">
                    <a:sym typeface="+mn-ea"/>
                  </a:rPr>
                  <a:t> </a:t>
                </a:r>
                <a:r>
                  <a:rPr lang="zh-CN" altLang="en-US" sz="1600" dirty="0">
                    <a:latin typeface="Cambria Math" panose="02040503050406030204" pitchFamily="18" charset="0"/>
                    <a:sym typeface="+mn-ea"/>
                  </a:rPr>
                  <a:t>，</a:t>
                </a:r>
                <a:r>
                  <a:rPr lang="zh-CN" altLang="en-US" sz="1600" i="1" dirty="0">
                    <a:sym typeface="+mn-ea"/>
                  </a:rPr>
                  <a:t>B</a:t>
                </a:r>
                <a14:m>
                  <m:oMath xmlns:m="http://schemas.openxmlformats.org/officeDocument/2006/math">
                    <m:r>
                      <a:rPr lang="en-US" altLang="zh-CN" sz="1600" b="0" i="1" dirty="0" smtClean="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r>
                          <a:rPr lang="en-US" altLang="zh-CN" sz="1600" i="1" dirty="0">
                            <a:latin typeface="Cambria Math" panose="02040503050406030204" pitchFamily="18" charset="0"/>
                          </a:rPr>
                          <m:t>0</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0</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r>
                      <a:rPr lang="en-US" altLang="zh-CN" sz="1600" b="0" i="0" dirty="0" smtClean="0">
                        <a:latin typeface="Cambria Math" panose="02040503050406030204" pitchFamily="18" charset="0"/>
                      </a:rPr>
                      <m:t>)</m:t>
                    </m:r>
                  </m:oMath>
                </a14:m>
                <a:r>
                  <a:rPr lang="zh-CN" altLang="en-US" sz="1600" i="1" dirty="0">
                    <a:sym typeface="+mn-ea"/>
                  </a:rPr>
                  <a:t> </a:t>
                </a:r>
                <a:r>
                  <a:rPr lang="zh-CN" altLang="en-US" sz="1600" dirty="0">
                    <a:latin typeface="Cambria Math" panose="02040503050406030204" pitchFamily="18" charset="0"/>
                    <a:sym typeface="+mn-ea"/>
                  </a:rPr>
                  <a:t>= (34.5 ± 0.8 ± 0.5</a:t>
                </a:r>
                <a:r>
                  <a:rPr lang="en-US" altLang="zh-CN" sz="1600" dirty="0">
                    <a:latin typeface="Cambria Math" panose="02040503050406030204" pitchFamily="18" charset="0"/>
                    <a:sym typeface="+mn-ea"/>
                  </a:rPr>
                  <a:t>)</a:t>
                </a:r>
                <a:r>
                  <a:rPr lang="en-US" altLang="zh-CN" sz="1600" dirty="0">
                    <a:sym typeface="+mn-ea"/>
                  </a:rPr>
                  <a:t>%</a:t>
                </a:r>
                <a:r>
                  <a:rPr lang="en-US" altLang="zh-CN" sz="1600" i="1" dirty="0">
                    <a:sym typeface="+mn-ea"/>
                  </a:rPr>
                  <a:t> </a:t>
                </a:r>
                <a:r>
                  <a:rPr lang="zh-CN" altLang="en-US" sz="1600" dirty="0">
                    <a:latin typeface="Cambria Math" panose="02040503050406030204" pitchFamily="18" charset="0"/>
                    <a:sym typeface="+mn-ea"/>
                  </a:rPr>
                  <a:t>  </a:t>
                </a:r>
                <a:r>
                  <a:rPr lang="en-US" altLang="zh-CN" sz="1600" dirty="0">
                    <a:latin typeface="Cambria Math" panose="02040503050406030204" pitchFamily="18" charset="0"/>
                    <a:sym typeface="+mn-ea"/>
                  </a:rPr>
                  <a:t>without total decay width.</a:t>
                </a:r>
                <a:r>
                  <a:rPr lang="zh-CN" altLang="en-US" sz="1600" dirty="0">
                    <a:latin typeface="Cambria Math" panose="02040503050406030204" pitchFamily="18" charset="0"/>
                    <a:sym typeface="+mn-ea"/>
                  </a:rPr>
                  <a:t>      </a:t>
                </a:r>
                <a:r>
                  <a:rPr lang="en-US" altLang="zh-CN" sz="1400" dirty="0">
                    <a:latin typeface="Cambria Math" panose="02040503050406030204" pitchFamily="18" charset="0"/>
                    <a:sym typeface="+mn-ea"/>
                  </a:rPr>
                  <a:t>			     	     </a:t>
                </a:r>
                <a:r>
                  <a:rPr lang="en-US" altLang="zh-CN" sz="1200" i="1" dirty="0">
                    <a:solidFill>
                      <a:srgbClr val="FF0000"/>
                    </a:solidFill>
                    <a:sym typeface="+mn-ea"/>
                  </a:rPr>
                  <a:t>     </a:t>
                </a:r>
                <a:r>
                  <a:rPr lang="en-US" altLang="zh-CN" sz="1000" dirty="0">
                    <a:solidFill>
                      <a:srgbClr val="00B050"/>
                    </a:solidFill>
                    <a:sym typeface="+mn-ea"/>
                  </a:rPr>
                  <a:t>M. </a:t>
                </a:r>
                <a:r>
                  <a:rPr lang="en-US" altLang="zh-CN" sz="1000" dirty="0" err="1">
                    <a:solidFill>
                      <a:srgbClr val="00B050"/>
                    </a:solidFill>
                    <a:sym typeface="+mn-ea"/>
                  </a:rPr>
                  <a:t>Ablikim</a:t>
                </a:r>
                <a:r>
                  <a:rPr lang="en-US" altLang="zh-CN" sz="1000" dirty="0">
                    <a:solidFill>
                      <a:srgbClr val="00B050"/>
                    </a:solidFill>
                    <a:sym typeface="+mn-ea"/>
                  </a:rPr>
                  <a:t> et al. [BESIII]   ,</a:t>
                </a:r>
                <a:r>
                  <a:rPr lang="en-US" altLang="zh-CN" sz="1000" dirty="0" err="1">
                    <a:solidFill>
                      <a:srgbClr val="00B050"/>
                    </a:solidFill>
                    <a:sym typeface="+mn-ea"/>
                  </a:rPr>
                  <a:t>Phys.Rev</a:t>
                </a:r>
                <a:r>
                  <a:rPr lang="en-US" altLang="zh-CN" sz="1000" dirty="0">
                    <a:solidFill>
                      <a:srgbClr val="00B050"/>
                    </a:solidFill>
                    <a:sym typeface="+mn-ea"/>
                  </a:rPr>
                  <a:t>. D 91, 031101 (2015)</a:t>
                </a:r>
              </a:p>
              <a:p>
                <a:pPr marL="285750" indent="-285750">
                  <a:buFont typeface="Arial" panose="020B0604020202020204" pitchFamily="34" charset="0"/>
                  <a:buChar char="•"/>
                </a:pPr>
                <a:endParaRPr lang="ar-AE" altLang="zh-CN" sz="1400" dirty="0">
                  <a:latin typeface="Cambria Math" panose="02040503050406030204" pitchFamily="18" charset="0"/>
                </a:endParaRP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Few results for </a:t>
                </a:r>
                <a14:m>
                  <m:oMath xmlns:m="http://schemas.openxmlformats.org/officeDocument/2006/math">
                    <m:sSubSup>
                      <m:sSubSupPr>
                        <m:ctrlPr>
                          <a:rPr lang="ar-AE" altLang="zh-CN" sz="1600" i="1" dirty="0">
                            <a:latin typeface="Cambria Math" panose="02040503050406030204" pitchFamily="18" charset="0"/>
                          </a:rPr>
                        </m:ctrlPr>
                      </m:sSubSupPr>
                      <m:e>
                        <m:sSubSup>
                          <m:sSubSupPr>
                            <m:ctrlPr>
                              <a:rPr lang="en-US" altLang="zh-CN" sz="1600" b="0" i="1" dirty="0" smtClean="0">
                                <a:latin typeface="Cambria Math" panose="02040503050406030204" pitchFamily="18" charset="0"/>
                              </a:rPr>
                            </m:ctrlPr>
                          </m:sSubSupPr>
                          <m:e>
                            <m:r>
                              <a:rPr lang="en-US" altLang="zh-CN" sz="1600" i="1" dirty="0" smtClean="0">
                                <a:latin typeface="Cambria Math" panose="02040503050406030204" pitchFamily="18" charset="0"/>
                              </a:rPr>
                              <m:t>𝐷</m:t>
                            </m:r>
                          </m:e>
                          <m:sub>
                            <m:r>
                              <a:rPr lang="en-US" altLang="zh-CN" sz="1600" b="0" i="1" dirty="0" smtClean="0">
                                <a:latin typeface="Cambria Math" panose="02040503050406030204" pitchFamily="18" charset="0"/>
                              </a:rPr>
                              <m:t>𝑠</m:t>
                            </m:r>
                          </m:sub>
                          <m:sup>
                            <m:r>
                              <a:rPr lang="en-US" altLang="zh-CN" sz="1600" b="0" i="1" dirty="0" smtClean="0">
                                <a:latin typeface="Cambria Math" panose="02040503050406030204" pitchFamily="18" charset="0"/>
                              </a:rPr>
                              <m:t>∗</m:t>
                            </m:r>
                          </m:sup>
                        </m:sSubSup>
                      </m:e>
                      <m:sub>
                        <m:r>
                          <a:rPr lang="ar-AE" altLang="zh-CN" sz="1600" dirty="0">
                            <a:latin typeface="Cambria Math" panose="02040503050406030204" pitchFamily="18" charset="0"/>
                          </a:rPr>
                          <m:t> </m:t>
                        </m:r>
                      </m:sub>
                      <m:sup>
                        <m:r>
                          <a:rPr lang="ar-AE" altLang="zh-CN" sz="1600" dirty="0">
                            <a:latin typeface="Cambria Math" panose="02040503050406030204" pitchFamily="18" charset="0"/>
                          </a:rPr>
                          <m:t> </m:t>
                        </m:r>
                      </m:sup>
                    </m:sSubSup>
                    <m:r>
                      <a:rPr lang="en-US" altLang="zh-CN" sz="1600" b="0" i="0" dirty="0" smtClean="0">
                        <a:latin typeface="Cambria Math" panose="02040503050406030204" pitchFamily="18" charset="0"/>
                      </a:rPr>
                      <m:t> </m:t>
                    </m:r>
                    <m:r>
                      <m:rPr>
                        <m:sty m:val="p"/>
                      </m:rPr>
                      <a:rPr lang="en-US" altLang="zh-CN" sz="1600" b="0" i="0" dirty="0" smtClean="0">
                        <a:latin typeface="Cambria Math" panose="02040503050406030204" pitchFamily="18" charset="0"/>
                      </a:rPr>
                      <m:t>meson</m:t>
                    </m:r>
                    <m:r>
                      <a:rPr lang="en-US" altLang="zh-CN" sz="1600" b="0" i="0" dirty="0" smtClean="0">
                        <a:latin typeface="Cambria Math" panose="02040503050406030204" pitchFamily="18" charset="0"/>
                      </a:rPr>
                      <m:t>,  </m:t>
                    </m:r>
                    <m:r>
                      <m:rPr>
                        <m:sty m:val="p"/>
                      </m:rPr>
                      <a:rPr lang="en-US" altLang="zh-CN" sz="1600" dirty="0">
                        <a:latin typeface="Cambria Math" panose="02040503050406030204" pitchFamily="18" charset="0"/>
                      </a:rPr>
                      <m:t>only</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have</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a</m:t>
                    </m:r>
                    <m:r>
                      <a:rPr lang="en-US" altLang="zh-CN" sz="1600" dirty="0">
                        <a:latin typeface="Cambria Math" panose="02040503050406030204" pitchFamily="18" charset="0"/>
                      </a:rPr>
                      <m:t>  </m:t>
                    </m:r>
                  </m:oMath>
                </a14:m>
                <a:r>
                  <a:rPr lang="en-US" altLang="zh-CN" sz="1600" dirty="0">
                    <a:latin typeface="Cambria Math" panose="02040503050406030204" pitchFamily="18" charset="0"/>
                    <a:sym typeface="+mn-ea"/>
                  </a:rPr>
                  <a:t>ratio of branching ratio  </a:t>
                </a:r>
                <a:r>
                  <a:rPr lang="en-US" altLang="zh-CN" sz="1600" i="1" dirty="0">
                    <a:sym typeface="+mn-ea"/>
                  </a:rPr>
                  <a:t>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r>
                          <a:rPr lang="en-US" altLang="zh-CN" sz="1600" i="1" dirty="0">
                            <a:latin typeface="Cambria Math" panose="02040503050406030204" pitchFamily="18" charset="0"/>
                          </a:rPr>
                          <m:t>𝑠</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r>
                              <a:rPr lang="en-US" altLang="zh-CN" sz="1600" i="1" dirty="0">
                                <a:latin typeface="Cambria Math" panose="02040503050406030204" pitchFamily="18" charset="0"/>
                              </a:rPr>
                              <m:t>𝑠</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𝜋</m:t>
                        </m:r>
                      </m:e>
                      <m:sub>
                        <m:r>
                          <a:rPr lang="en-US" altLang="zh-CN" sz="1600" i="1" dirty="0">
                            <a:latin typeface="Cambria Math" panose="02040503050406030204" pitchFamily="18" charset="0"/>
                          </a:rPr>
                          <m:t>0</m:t>
                        </m:r>
                      </m:sub>
                    </m:sSub>
                  </m:oMath>
                </a14:m>
                <a:r>
                  <a:rPr lang="en-US" altLang="zh-CN" sz="1600" dirty="0">
                    <a:sym typeface="+mn-ea"/>
                  </a:rPr>
                  <a:t>)</a:t>
                </a:r>
                <a:r>
                  <a:rPr lang="en-US" altLang="zh-CN" sz="1600" i="1" dirty="0">
                    <a:sym typeface="+mn-ea"/>
                  </a:rPr>
                  <a:t>/ 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r>
                          <a:rPr lang="en-US" altLang="zh-CN" sz="1600" i="1" dirty="0">
                            <a:latin typeface="Cambria Math" panose="02040503050406030204" pitchFamily="18" charset="0"/>
                          </a:rPr>
                          <m:t>𝑠</m:t>
                        </m:r>
                      </m:sub>
                      <m:sup>
                        <m:r>
                          <a:rPr lang="en-US" altLang="zh-CN" sz="1600" i="1" dirty="0">
                            <a:latin typeface="Cambria Math" panose="02040503050406030204" pitchFamily="18" charset="0"/>
                          </a:rPr>
                          <m:t>∗+</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r>
                              <a:rPr lang="en-US" altLang="zh-CN" sz="1600" i="1" dirty="0">
                                <a:latin typeface="Cambria Math" panose="02040503050406030204" pitchFamily="18" charset="0"/>
                              </a:rPr>
                              <m:t>𝑠</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oMath>
                </a14:m>
                <a:r>
                  <a:rPr lang="en-US" altLang="zh-CN" sz="1600" dirty="0">
                    <a:sym typeface="+mn-ea"/>
                  </a:rPr>
                  <a:t>)</a:t>
                </a:r>
                <a:r>
                  <a:rPr lang="en-US" altLang="zh-CN" sz="1600" i="1" dirty="0">
                    <a:sym typeface="+mn-ea"/>
                  </a:rPr>
                  <a:t> = </a:t>
                </a:r>
                <a:r>
                  <a:rPr lang="zh-CN" altLang="en-US" sz="1600" dirty="0">
                    <a:latin typeface="Cambria Math" panose="02040503050406030204" pitchFamily="18" charset="0"/>
                    <a:sym typeface="+mn-ea"/>
                  </a:rPr>
                  <a:t>(6.16±0.43±0.19)</a:t>
                </a:r>
                <a:r>
                  <a:rPr lang="en-US" altLang="zh-CN" sz="1600" dirty="0">
                    <a:sym typeface="+mn-ea"/>
                  </a:rPr>
                  <a:t>%</a:t>
                </a:r>
                <a:r>
                  <a:rPr lang="en-US" altLang="zh-CN" sz="1600" i="1" dirty="0">
                    <a:sym typeface="+mn-ea"/>
                  </a:rPr>
                  <a:t> </a:t>
                </a:r>
                <a:r>
                  <a:rPr lang="zh-CN" altLang="en-US" sz="1600" dirty="0">
                    <a:latin typeface="Cambria Math" panose="02040503050406030204" pitchFamily="18" charset="0"/>
                    <a:sym typeface="+mn-ea"/>
                  </a:rPr>
                  <a:t>   </a:t>
                </a:r>
                <a:r>
                  <a:rPr lang="en-US" altLang="zh-CN" sz="1400" dirty="0">
                    <a:latin typeface="Cambria Math" panose="02040503050406030204" pitchFamily="18" charset="0"/>
                    <a:sym typeface="+mn-ea"/>
                  </a:rPr>
                  <a:t>.</a:t>
                </a:r>
                <a:r>
                  <a:rPr lang="en-US" altLang="zh-CN" sz="1200" i="1" dirty="0">
                    <a:solidFill>
                      <a:srgbClr val="FF0000"/>
                    </a:solidFill>
                    <a:sym typeface="+mn-ea"/>
                  </a:rPr>
                  <a:t>				</a:t>
                </a:r>
                <a:r>
                  <a:rPr lang="en-US" altLang="zh-CN" sz="1000" dirty="0">
                    <a:solidFill>
                      <a:srgbClr val="00B050"/>
                    </a:solidFill>
                    <a:sym typeface="+mn-ea"/>
                  </a:rPr>
                  <a:t>    				                	                                             </a:t>
                </a:r>
                <a:r>
                  <a:rPr lang="da-DK" altLang="zh-CN" sz="1000" dirty="0">
                    <a:solidFill>
                      <a:srgbClr val="00B050"/>
                    </a:solidFill>
                    <a:sym typeface="+mn-ea"/>
                  </a:rPr>
                  <a:t>B. Aubert et al. [BaBar]     Phys. Rev. D 72, 091101 (2005)</a:t>
                </a:r>
                <a:endParaRPr lang="da-DK" altLang="zh-CN" sz="1000" dirty="0">
                  <a:solidFill>
                    <a:srgbClr val="00B050"/>
                  </a:solidFill>
                </a:endParaRPr>
              </a:p>
              <a:p>
                <a:pPr marL="285750" indent="-285750">
                  <a:buFont typeface="Arial" panose="020B0604020202020204" pitchFamily="34" charset="0"/>
                  <a:buChar char="•"/>
                </a:pPr>
                <a:endParaRPr lang="zh-CN" altLang="en-US" sz="700" dirty="0">
                  <a:solidFill>
                    <a:srgbClr val="00B050"/>
                  </a:solidFill>
                  <a:sym typeface="+mn-ea"/>
                </a:endParaRPr>
              </a:p>
              <a:p>
                <a:pPr marL="285750" indent="-285750">
                  <a:buFont typeface="Arial" panose="020B0604020202020204" pitchFamily="34" charset="0"/>
                  <a:buChar char="•"/>
                </a:pPr>
                <a:endParaRPr lang="ar-AE" altLang="zh-CN" sz="700" dirty="0">
                  <a:solidFill>
                    <a:srgbClr val="00B050"/>
                  </a:solidFill>
                  <a:sym typeface="+mn-ea"/>
                </a:endParaRPr>
              </a:p>
              <a:p>
                <a:endParaRPr lang="zh-CN" altLang="en-US" sz="1200" dirty="0">
                  <a:solidFill>
                    <a:srgbClr val="FF0000"/>
                  </a:solidFill>
                  <a:sym typeface="+mn-ea"/>
                </a:endParaRPr>
              </a:p>
            </p:txBody>
          </p:sp>
        </mc:Choice>
        <mc:Fallback xmlns="">
          <p:sp>
            <p:nvSpPr>
              <p:cNvPr id="2" name="文本框 6">
                <a:extLst>
                  <a:ext uri="{FF2B5EF4-FFF2-40B4-BE49-F238E27FC236}">
                    <a16:creationId xmlns:a16="http://schemas.microsoft.com/office/drawing/2014/main" id="{7E4421B7-F887-67BC-A2A4-156F81F103FF}"/>
                  </a:ext>
                </a:extLst>
              </p:cNvPr>
              <p:cNvSpPr txBox="1">
                <a:spLocks noRot="1" noChangeAspect="1" noMove="1" noResize="1" noEditPoints="1" noAdjustHandles="1" noChangeArrowheads="1" noChangeShapeType="1" noTextEdit="1"/>
              </p:cNvSpPr>
              <p:nvPr/>
            </p:nvSpPr>
            <p:spPr>
              <a:xfrm>
                <a:off x="375265" y="1931023"/>
                <a:ext cx="11723636" cy="3737177"/>
              </a:xfrm>
              <a:prstGeom prst="rect">
                <a:avLst/>
              </a:prstGeom>
              <a:blipFill>
                <a:blip r:embed="rId3"/>
                <a:stretch>
                  <a:fillRect l="-208" t="-489" r="-208"/>
                </a:stretch>
              </a:blipFill>
              <a:ln w="9525">
                <a:noFill/>
              </a:ln>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E2BA85D9-A25E-2698-DD6A-508F395D3B74}"/>
              </a:ext>
            </a:extLst>
          </p:cNvPr>
          <p:cNvSpPr txBox="1"/>
          <p:nvPr/>
        </p:nvSpPr>
        <p:spPr>
          <a:xfrm>
            <a:off x="11693237" y="6380018"/>
            <a:ext cx="498763" cy="369332"/>
          </a:xfrm>
          <a:prstGeom prst="rect">
            <a:avLst/>
          </a:prstGeom>
          <a:noFill/>
        </p:spPr>
        <p:txBody>
          <a:bodyPr wrap="square" rtlCol="0">
            <a:spAutoFit/>
          </a:bodyPr>
          <a:lstStyle/>
          <a:p>
            <a:r>
              <a:rPr lang="en-US" altLang="zh-CN" dirty="0"/>
              <a:t>3</a:t>
            </a:r>
            <a:endParaRPr lang="zh-CN" altLang="en-US" dirty="0"/>
          </a:p>
        </p:txBody>
      </p:sp>
    </p:spTree>
    <p:extLst>
      <p:ext uri="{BB962C8B-B14F-4D97-AF65-F5344CB8AC3E}">
        <p14:creationId xmlns:p14="http://schemas.microsoft.com/office/powerpoint/2010/main" val="154701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7307D-76BB-CED6-7459-F11C9E5AAE44}"/>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8C3FA48C-515F-49D3-9F7C-8C7DB9DEC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39179BB5-794A-671C-28EB-1F50D1931C71}"/>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Background-Lat</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563BDE3-EE3D-19B9-4D03-C753F635C25C}"/>
                  </a:ext>
                </a:extLst>
              </p:cNvPr>
              <p:cNvSpPr txBox="1"/>
              <p:nvPr/>
            </p:nvSpPr>
            <p:spPr>
              <a:xfrm>
                <a:off x="0" y="1069816"/>
                <a:ext cx="12427947" cy="3024226"/>
              </a:xfrm>
              <a:prstGeom prst="rect">
                <a:avLst/>
              </a:prstGeom>
              <a:noFill/>
              <a:ln w="9525">
                <a:noFill/>
              </a:ln>
            </p:spPr>
            <p:txBody>
              <a:bodyPr wrap="square" anchor="t" anchorCtr="0">
                <a:spAutoFit/>
              </a:bodyPr>
              <a:lstStyle/>
              <a:p>
                <a:pPr marL="171450" indent="-171450">
                  <a:lnSpc>
                    <a:spcPct val="150000"/>
                  </a:lnSpc>
                  <a:buFont typeface="Arial" panose="020B0604020202020204" pitchFamily="34" charset="0"/>
                  <a:buChar char="•"/>
                </a:pPr>
                <a:r>
                  <a:rPr lang="en-US" altLang="zh-CN" sz="1600" dirty="0">
                    <a:latin typeface="Cambria Math" panose="02040503050406030204" pitchFamily="18" charset="0"/>
                  </a:rPr>
                  <a:t>For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𝛾</m:t>
                    </m:r>
                  </m:oMath>
                </a14:m>
                <a:r>
                  <a:rPr lang="en-US" altLang="zh-CN" sz="1600" dirty="0">
                    <a:latin typeface="Cambria Math" panose="02040503050406030204" pitchFamily="18" charset="0"/>
                  </a:rPr>
                  <a:t>  ,the coupling constants  from lattice QCD are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𝑔</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𝛾</m:t>
                        </m:r>
                      </m:sub>
                    </m:sSub>
                    <m:r>
                      <a:rPr lang="en-US" altLang="zh-CN" sz="1600" smtClean="0">
                        <a:latin typeface="Cambria Math" panose="02040503050406030204" pitchFamily="18" charset="0"/>
                        <a:ea typeface="Cambria Math" panose="02040503050406030204" pitchFamily="18" charset="0"/>
                      </a:rPr>
                      <m:t>=</m:t>
                    </m:r>
                    <m:r>
                      <a:rPr lang="en-US" altLang="zh-CN" sz="1600" b="0" i="0" smtClean="0">
                        <a:latin typeface="Cambria Math" panose="02040503050406030204" pitchFamily="18" charset="0"/>
                        <a:ea typeface="Cambria Math" panose="02040503050406030204" pitchFamily="18" charset="0"/>
                      </a:rPr>
                      <m:t>−0.2</m:t>
                    </m:r>
                    <m:r>
                      <a:rPr lang="en-US" altLang="zh-CN" sz="1600">
                        <a:latin typeface="Cambria Math" panose="02040503050406030204" pitchFamily="18" charset="0"/>
                        <a:ea typeface="Cambria Math" panose="02040503050406030204" pitchFamily="18" charset="0"/>
                      </a:rPr>
                      <m:t> </m:t>
                    </m:r>
                    <m:d>
                      <m:dPr>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3</m:t>
                        </m:r>
                      </m:e>
                    </m:d>
                    <m:sSup>
                      <m:sSupPr>
                        <m:ctrlPr>
                          <a:rPr lang="en-US" altLang="zh-CN" sz="1600" i="1">
                            <a:latin typeface="Cambria Math" panose="02040503050406030204" pitchFamily="18" charset="0"/>
                            <a:ea typeface="Cambria Math" panose="02040503050406030204" pitchFamily="18" charset="0"/>
                          </a:rPr>
                        </m:ctrlPr>
                      </m:sSupPr>
                      <m:e>
                        <m:r>
                          <m:rPr>
                            <m:sty m:val="p"/>
                          </m:rPr>
                          <a:rPr lang="en-US" altLang="zh-CN" sz="1600">
                            <a:latin typeface="Cambria Math" panose="02040503050406030204" pitchFamily="18" charset="0"/>
                            <a:ea typeface="Cambria Math" panose="02040503050406030204" pitchFamily="18" charset="0"/>
                          </a:rPr>
                          <m:t>Ge</m:t>
                        </m:r>
                        <m:r>
                          <m:rPr>
                            <m:sty m:val="p"/>
                          </m:rPr>
                          <a:rPr lang="en-US" altLang="zh-CN" sz="1600" b="0" i="0" smtClean="0">
                            <a:latin typeface="Cambria Math" panose="02040503050406030204" pitchFamily="18" charset="0"/>
                            <a:ea typeface="Cambria Math" panose="02040503050406030204" pitchFamily="18" charset="0"/>
                          </a:rPr>
                          <m:t>V</m:t>
                        </m:r>
                      </m:e>
                      <m:sup>
                        <m:r>
                          <a:rPr lang="en-US" altLang="zh-CN" sz="1600">
                            <a:latin typeface="Cambria Math" panose="02040503050406030204" pitchFamily="18" charset="0"/>
                            <a:ea typeface="Cambria Math" panose="02040503050406030204" pitchFamily="18" charset="0"/>
                          </a:rPr>
                          <m:t>−1</m:t>
                        </m:r>
                      </m:sup>
                    </m:sSup>
                  </m:oMath>
                </a14:m>
                <a:r>
                  <a:rPr lang="en-US" altLang="zh-CN" sz="1600" dirty="0">
                    <a:latin typeface="Cambria Math" panose="02040503050406030204" pitchFamily="18" charset="0"/>
                  </a:rPr>
                  <a:t> and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𝑔</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r>
                              <a:rPr lang="en-US" altLang="zh-CN" sz="1600" b="0" i="1" smtClean="0">
                                <a:latin typeface="Cambria Math" panose="02040503050406030204" pitchFamily="18" charset="0"/>
                              </a:rPr>
                              <m:t>0</m:t>
                            </m:r>
                          </m:sup>
                        </m:sSup>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𝛾</m:t>
                        </m:r>
                      </m:sub>
                    </m:sSub>
                    <m:r>
                      <a:rPr lang="en-US" altLang="zh-CN" sz="1600" b="0" i="1" smtClean="0">
                        <a:latin typeface="Cambria Math" panose="02040503050406030204" pitchFamily="18" charset="0"/>
                      </a:rPr>
                      <m:t>=2.0(6)</m:t>
                    </m:r>
                  </m:oMath>
                </a14:m>
                <a:r>
                  <a:rPr lang="en-US" altLang="zh-CN" sz="1600" dirty="0">
                    <a:ea typeface="Cambria Math" panose="02040503050406030204" pitchFamily="18" charset="0"/>
                  </a:rPr>
                  <a:t> </a:t>
                </a:r>
                <a14:m>
                  <m:oMath xmlns:m="http://schemas.openxmlformats.org/officeDocument/2006/math">
                    <m:sSup>
                      <m:sSupPr>
                        <m:ctrlPr>
                          <a:rPr lang="en-US" altLang="zh-CN" sz="1600" i="1">
                            <a:latin typeface="Cambria Math" panose="02040503050406030204" pitchFamily="18" charset="0"/>
                            <a:ea typeface="Cambria Math" panose="02040503050406030204" pitchFamily="18" charset="0"/>
                          </a:rPr>
                        </m:ctrlPr>
                      </m:sSupPr>
                      <m:e>
                        <m:r>
                          <m:rPr>
                            <m:sty m:val="p"/>
                          </m:rPr>
                          <a:rPr lang="en-US" altLang="zh-CN" sz="1600">
                            <a:latin typeface="Cambria Math" panose="02040503050406030204" pitchFamily="18" charset="0"/>
                            <a:ea typeface="Cambria Math" panose="02040503050406030204" pitchFamily="18" charset="0"/>
                          </a:rPr>
                          <m:t>Ge</m:t>
                        </m:r>
                        <m:r>
                          <m:rPr>
                            <m:sty m:val="p"/>
                          </m:rPr>
                          <a:rPr lang="en-US" altLang="zh-CN" sz="1600" b="0" i="0" smtClean="0">
                            <a:latin typeface="Cambria Math" panose="02040503050406030204" pitchFamily="18" charset="0"/>
                            <a:ea typeface="Cambria Math" panose="02040503050406030204" pitchFamily="18" charset="0"/>
                          </a:rPr>
                          <m:t>V</m:t>
                        </m:r>
                      </m:e>
                      <m:sup>
                        <m:r>
                          <a:rPr lang="en-US" altLang="zh-CN" sz="1600">
                            <a:latin typeface="Cambria Math" panose="02040503050406030204" pitchFamily="18" charset="0"/>
                            <a:ea typeface="Cambria Math" panose="02040503050406030204" pitchFamily="18" charset="0"/>
                          </a:rPr>
                          <m:t>−1</m:t>
                        </m:r>
                      </m:sup>
                    </m:sSup>
                  </m:oMath>
                </a14:m>
                <a:r>
                  <a:rPr lang="en-US" altLang="zh-CN" sz="1600" dirty="0">
                    <a:latin typeface="Cambria Math" panose="02040503050406030204" pitchFamily="18" charset="0"/>
                  </a:rPr>
                  <a:t>.with lattice spacing extrapolation and chiral extrapolation .</a:t>
                </a:r>
                <a:r>
                  <a:rPr lang="zh-CN" altLang="zh-CN" sz="1600" dirty="0">
                    <a:latin typeface="Arial Unicode MS"/>
                    <a:ea typeface="SFMono-Regular"/>
                  </a:rPr>
                  <a:t> </a:t>
                </a:r>
                <a:r>
                  <a:rPr lang="en-US" altLang="zh-CN" sz="1400" dirty="0">
                    <a:latin typeface="Arial Unicode MS"/>
                    <a:ea typeface="SFMono-Regular"/>
                  </a:rPr>
                  <a:t>				               </a:t>
                </a:r>
                <a:r>
                  <a:rPr lang="zh-CN" altLang="zh-CN" sz="1000" dirty="0">
                    <a:solidFill>
                      <a:srgbClr val="00B050"/>
                    </a:solidFill>
                  </a:rPr>
                  <a:t>Becirevic </a:t>
                </a:r>
                <a:r>
                  <a:rPr lang="en-US" altLang="zh-CN" sz="1000" dirty="0">
                    <a:solidFill>
                      <a:srgbClr val="00B050"/>
                    </a:solidFill>
                  </a:rPr>
                  <a:t> et al.  </a:t>
                </a:r>
                <a:r>
                  <a:rPr lang="zh-CN" altLang="zh-CN" sz="1000" dirty="0">
                    <a:solidFill>
                      <a:srgbClr val="00B050"/>
                    </a:solidFill>
                  </a:rPr>
                  <a:t>Eur. Phys. J. C</a:t>
                </a:r>
                <a:r>
                  <a:rPr lang="en-US" altLang="zh-CN" sz="1000" dirty="0">
                    <a:solidFill>
                      <a:srgbClr val="00B050"/>
                    </a:solidFill>
                  </a:rPr>
                  <a:t> </a:t>
                </a:r>
                <a:r>
                  <a:rPr lang="zh-CN" altLang="zh-CN" sz="1000" dirty="0">
                    <a:solidFill>
                      <a:srgbClr val="00B050"/>
                    </a:solidFill>
                  </a:rPr>
                  <a:t>s10052-011-1734-y </a:t>
                </a:r>
                <a:r>
                  <a:rPr lang="en-US" altLang="zh-CN" sz="1000" dirty="0">
                    <a:solidFill>
                      <a:srgbClr val="00B050"/>
                    </a:solidFill>
                  </a:rPr>
                  <a:t>(2009)</a:t>
                </a:r>
                <a:endParaRPr lang="en-US" altLang="zh-CN" sz="1400" dirty="0">
                  <a:latin typeface="Cambria Math" panose="02040503050406030204" pitchFamily="18" charset="0"/>
                </a:endParaRPr>
              </a:p>
              <a:p>
                <a:pPr marL="171450" indent="-171450">
                  <a:lnSpc>
                    <a:spcPct val="150000"/>
                  </a:lnSpc>
                  <a:buFont typeface="Arial" panose="020B0604020202020204" pitchFamily="34" charset="0"/>
                  <a:buChar char="•"/>
                </a:pPr>
                <a14:m>
                  <m:oMath xmlns:m="http://schemas.openxmlformats.org/officeDocument/2006/math">
                    <m:r>
                      <m:rPr>
                        <m:nor/>
                      </m:rPr>
                      <a:rPr lang="en-US" altLang="zh-CN" sz="1600" dirty="0">
                        <a:latin typeface="Cambria Math" panose="02040503050406030204" pitchFamily="18" charset="0"/>
                      </a:rPr>
                      <m:t>For</m:t>
                    </m:r>
                    <m:r>
                      <m:rPr>
                        <m:nor/>
                      </m:rP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  </m:t>
                    </m:r>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first</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unquenched</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lattice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calculation</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of</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effective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electromagnetic</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factor</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t>
                    </m:r>
                    <m:r>
                      <a:rPr lang="zh-CN" altLang="en-US"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zh-CN" altLang="en-US" sz="1600" dirty="0">
                        <a:latin typeface="Cambria Math" panose="02040503050406030204" pitchFamily="18" charset="0"/>
                      </a:rPr>
                      <m:t>𝛾</m:t>
                    </m:r>
                    <m:r>
                      <a:rPr lang="en-US" altLang="zh-CN" sz="1600" b="0" i="0" dirty="0" smtClean="0">
                        <a:latin typeface="Cambria Math" panose="02040503050406030204" pitchFamily="18" charset="0"/>
                      </a:rPr>
                      <m:t> </m:t>
                    </m:r>
                    <m:r>
                      <m:rPr>
                        <m:sty m:val="p"/>
                      </m:rPr>
                      <a:rPr lang="en-US" altLang="zh-CN" sz="1600" dirty="0">
                        <a:latin typeface="Cambria Math" panose="02040503050406030204" pitchFamily="18" charset="0"/>
                      </a:rPr>
                      <m:t>gives</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result</m:t>
                    </m:r>
                    <m:r>
                      <a:rPr lang="en-US" altLang="zh-CN" sz="1600" dirty="0">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𝑉</m:t>
                        </m:r>
                      </m:e>
                      <m:sub>
                        <m:r>
                          <m:rPr>
                            <m:sty m:val="p"/>
                          </m:rPr>
                          <a:rPr lang="en-US" altLang="zh-CN" sz="1600" i="0">
                            <a:latin typeface="Cambria Math" panose="02040503050406030204" pitchFamily="18" charset="0"/>
                          </a:rPr>
                          <m:t>ef</m:t>
                        </m:r>
                        <m:r>
                          <m:rPr>
                            <m:sty m:val="p"/>
                          </m:rPr>
                          <a:rPr lang="en-US" altLang="zh-CN" sz="1600" b="0" i="0" smtClean="0">
                            <a:latin typeface="Cambria Math" panose="02040503050406030204" pitchFamily="18" charset="0"/>
                          </a:rPr>
                          <m:t>f</m:t>
                        </m:r>
                      </m:sub>
                    </m:sSub>
                    <m:r>
                      <a:rPr lang="en-US" altLang="zh-CN" sz="160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m:rPr>
                            <m:sty m:val="p"/>
                          </m:rPr>
                          <a:rPr lang="en-US" altLang="zh-CN" sz="1600" b="0" i="0" dirty="0" smtClean="0">
                            <a:latin typeface="Cambria Math" panose="02040503050406030204" pitchFamily="18" charset="0"/>
                          </a:rPr>
                          <m:t>s</m:t>
                        </m:r>
                        <m:r>
                          <a:rPr lang="en-US" altLang="zh-CN" sz="1600" b="0" i="0" dirty="0" smtClean="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s</m:t>
                        </m:r>
                        <m:r>
                          <a:rPr lang="en-US" altLang="zh-CN" sz="1600" dirty="0">
                            <a:latin typeface="Cambria Math" panose="02040503050406030204" pitchFamily="18" charset="0"/>
                          </a:rPr>
                          <m:t> </m:t>
                        </m:r>
                      </m:sub>
                      <m:sup>
                        <m:r>
                          <a:rPr lang="en-US" altLang="zh-CN" sz="1600" b="0" i="0" dirty="0" smtClean="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m:t>
                    </m:r>
                    <m:r>
                      <m:rPr>
                        <m:nor/>
                      </m:rPr>
                      <a:rPr lang="en-US" altLang="zh-CN" sz="1600">
                        <a:latin typeface="Cambria Math" panose="02040503050406030204" pitchFamily="18" charset="0"/>
                      </a:rPr>
                      <m:t>0.20(4)</m:t>
                    </m:r>
                  </m:oMath>
                </a14:m>
                <a:r>
                  <a:rPr lang="zh-CN" altLang="en-US" sz="1600" dirty="0">
                    <a:latin typeface="Cambria Math" panose="02040503050406030204" pitchFamily="18" charset="0"/>
                  </a:rPr>
                  <a:t> </a:t>
                </a:r>
                <a:r>
                  <a:rPr lang="en-US" altLang="zh-CN" sz="1600" dirty="0">
                    <a:latin typeface="Cambria Math" panose="02040503050406030204" pitchFamily="18" charset="0"/>
                  </a:rPr>
                  <a:t>with lattice spacing extrapolation and chiral extrapolation .</a:t>
                </a:r>
                <a:r>
                  <a:rPr lang="en-US" altLang="zh-CN" sz="1400" dirty="0">
                    <a:latin typeface="Cambria Math" panose="02040503050406030204" pitchFamily="18" charset="0"/>
                  </a:rPr>
                  <a:t>		                          </a:t>
                </a:r>
                <a:r>
                  <a:rPr lang="en-US" altLang="zh-CN" sz="1000" dirty="0">
                    <a:solidFill>
                      <a:srgbClr val="00B050"/>
                    </a:solidFill>
                  </a:rPr>
                  <a:t>Donald, G. C., et al. </a:t>
                </a:r>
                <a:r>
                  <a:rPr lang="zh-CN" altLang="zh-CN" sz="1000" dirty="0">
                    <a:solidFill>
                      <a:srgbClr val="00B050"/>
                    </a:solidFill>
                  </a:rPr>
                  <a:t>PhysRevLett.112.212002</a:t>
                </a:r>
                <a:r>
                  <a:rPr lang="en-US" altLang="zh-CN" sz="1000" dirty="0">
                    <a:solidFill>
                      <a:srgbClr val="00B050"/>
                    </a:solidFill>
                  </a:rPr>
                  <a:t>’(2013)</a:t>
                </a:r>
                <a:endParaRPr lang="zh-CN" altLang="en-US" sz="1400" dirty="0">
                  <a:latin typeface="Cambria Math" panose="02040503050406030204" pitchFamily="18" charset="0"/>
                </a:endParaRPr>
              </a:p>
              <a:p>
                <a:pPr marL="171450" indent="-171450">
                  <a:lnSpc>
                    <a:spcPct val="150000"/>
                  </a:lnSpc>
                  <a:buFont typeface="Arial" panose="020B0604020202020204" pitchFamily="34" charset="0"/>
                  <a:buChar char="•"/>
                </a:pPr>
                <a:r>
                  <a:rPr lang="zh-CN" altLang="en-US" sz="1600" dirty="0">
                    <a:latin typeface="Cambria Math" panose="02040503050406030204" pitchFamily="18" charset="0"/>
                  </a:rPr>
                  <a:t>Recently, a high-precision calculation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 </m:t>
                    </m:r>
                  </m:oMath>
                </a14:m>
                <a:r>
                  <a:rPr lang="zh-CN" altLang="en-US" sz="1600" dirty="0">
                    <a:latin typeface="Cambria Math" panose="02040503050406030204" pitchFamily="18" charset="0"/>
                  </a:rPr>
                  <a:t>obtained </a:t>
                </a:r>
                <a14:m>
                  <m:oMath xmlns:m="http://schemas.openxmlformats.org/officeDocument/2006/math">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effective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electromagnetic</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factor</m:t>
                    </m:r>
                    <m:sSub>
                      <m:sSubPr>
                        <m:ctrlPr>
                          <a:rPr lang="en-US" altLang="zh-CN" sz="1600" i="1">
                            <a:latin typeface="Cambria Math" panose="02040503050406030204" pitchFamily="18" charset="0"/>
                          </a:rPr>
                        </m:ctrlPr>
                      </m:sSubPr>
                      <m:e>
                        <m:r>
                          <a:rPr lang="en-US" altLang="zh-CN" sz="1600" b="0" i="0" smtClean="0">
                            <a:latin typeface="Cambria Math" panose="02040503050406030204" pitchFamily="18" charset="0"/>
                          </a:rPr>
                          <m:t>  </m:t>
                        </m:r>
                        <m:r>
                          <a:rPr lang="en-US" altLang="zh-CN" sz="1600">
                            <a:latin typeface="Cambria Math" panose="02040503050406030204" pitchFamily="18" charset="0"/>
                          </a:rPr>
                          <m:t>𝑉</m:t>
                        </m:r>
                      </m:e>
                      <m:sub>
                        <m:r>
                          <m:rPr>
                            <m:sty m:val="p"/>
                          </m:rPr>
                          <a:rPr lang="en-US" altLang="zh-CN" sz="1600">
                            <a:latin typeface="Cambria Math" panose="02040503050406030204" pitchFamily="18" charset="0"/>
                          </a:rPr>
                          <m:t>eff</m:t>
                        </m:r>
                      </m:sub>
                    </m:sSub>
                    <m:r>
                      <a:rPr lang="en-US" altLang="zh-CN" sz="160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s</m:t>
                        </m:r>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s</m:t>
                        </m:r>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m:t>
                    </m:r>
                    <m:r>
                      <a:rPr lang="en-US" altLang="zh-CN" sz="1600" b="0" i="1" smtClean="0">
                        <a:latin typeface="Cambria Math" panose="02040503050406030204" pitchFamily="18" charset="0"/>
                      </a:rPr>
                      <m:t>0.178(</m:t>
                    </m:r>
                  </m:oMath>
                </a14:m>
                <a:r>
                  <a:rPr lang="en-US" altLang="zh-CN" sz="1600" dirty="0">
                    <a:latin typeface="Cambria Math" panose="02040503050406030204" pitchFamily="18" charset="0"/>
                  </a:rPr>
                  <a:t>9) with lattice spacing extrapolation .</a:t>
                </a:r>
                <a:r>
                  <a:rPr lang="en-US" altLang="zh-CN" sz="1400" dirty="0">
                    <a:latin typeface="Cambria Math" panose="02040503050406030204" pitchFamily="18" charset="0"/>
                  </a:rPr>
                  <a:t>							           	             </a:t>
                </a:r>
                <a:r>
                  <a:rPr lang="zh-CN" altLang="zh-CN" sz="1000" dirty="0">
                    <a:solidFill>
                      <a:srgbClr val="00B050"/>
                    </a:solidFill>
                  </a:rPr>
                  <a:t>Meng, Yu </a:t>
                </a:r>
                <a:r>
                  <a:rPr lang="en-US" altLang="zh-CN" sz="1000" dirty="0">
                    <a:solidFill>
                      <a:srgbClr val="00B050"/>
                    </a:solidFill>
                  </a:rPr>
                  <a:t> et al.</a:t>
                </a:r>
                <a:r>
                  <a:rPr lang="zh-CN" altLang="zh-CN" sz="1000" dirty="0">
                    <a:solidFill>
                      <a:srgbClr val="00B050"/>
                    </a:solidFill>
                  </a:rPr>
                  <a:t>PhysRevD.109.074511</a:t>
                </a:r>
                <a:r>
                  <a:rPr lang="en-US" altLang="zh-CN" sz="1000" dirty="0">
                    <a:solidFill>
                      <a:srgbClr val="00B050"/>
                    </a:solidFill>
                  </a:rPr>
                  <a:t>(2024)</a:t>
                </a:r>
                <a:r>
                  <a:rPr lang="zh-CN" altLang="zh-CN" sz="1000" dirty="0">
                    <a:solidFill>
                      <a:srgbClr val="00B050"/>
                    </a:solidFill>
                  </a:rPr>
                  <a:t> </a:t>
                </a:r>
              </a:p>
              <a:p>
                <a:pPr marL="171450" indent="-171450">
                  <a:lnSpc>
                    <a:spcPct val="150000"/>
                  </a:lnSpc>
                  <a:buFont typeface="Arial" panose="020B0604020202020204" pitchFamily="34" charset="0"/>
                  <a:buChar char="•"/>
                </a:pPr>
                <a:endParaRPr lang="zh-CN" altLang="en-US" sz="1000" dirty="0">
                  <a:solidFill>
                    <a:srgbClr val="00B050"/>
                  </a:solidFill>
                </a:endParaRPr>
              </a:p>
              <a:p>
                <a:endParaRPr lang="en-US" altLang="zh-CN" sz="1200" dirty="0"/>
              </a:p>
              <a:p>
                <a:endParaRPr lang="zh-CN" altLang="en-US" sz="1200" dirty="0"/>
              </a:p>
            </p:txBody>
          </p:sp>
        </mc:Choice>
        <mc:Fallback xmlns="">
          <p:sp>
            <p:nvSpPr>
              <p:cNvPr id="4" name="文本框 3">
                <a:extLst>
                  <a:ext uri="{FF2B5EF4-FFF2-40B4-BE49-F238E27FC236}">
                    <a16:creationId xmlns:a16="http://schemas.microsoft.com/office/drawing/2014/main" id="{B563BDE3-EE3D-19B9-4D03-C753F635C25C}"/>
                  </a:ext>
                </a:extLst>
              </p:cNvPr>
              <p:cNvSpPr txBox="1">
                <a:spLocks noRot="1" noChangeAspect="1" noMove="1" noResize="1" noEditPoints="1" noAdjustHandles="1" noChangeArrowheads="1" noChangeShapeType="1" noTextEdit="1"/>
              </p:cNvSpPr>
              <p:nvPr/>
            </p:nvSpPr>
            <p:spPr>
              <a:xfrm>
                <a:off x="0" y="1069816"/>
                <a:ext cx="12427947" cy="3024226"/>
              </a:xfrm>
              <a:prstGeom prst="rect">
                <a:avLst/>
              </a:prstGeom>
              <a:blipFill>
                <a:blip r:embed="rId3"/>
                <a:stretch>
                  <a:fillRect l="-196"/>
                </a:stretch>
              </a:blipFill>
              <a:ln w="9525">
                <a:noFill/>
              </a:ln>
            </p:spPr>
            <p:txBody>
              <a:bodyPr/>
              <a:lstStyle/>
              <a:p>
                <a:r>
                  <a:rPr lang="zh-CN" altLang="en-US">
                    <a:noFill/>
                  </a:rPr>
                  <a:t> </a:t>
                </a:r>
              </a:p>
            </p:txBody>
          </p:sp>
        </mc:Fallback>
      </mc:AlternateContent>
      <p:pic>
        <p:nvPicPr>
          <p:cNvPr id="5" name="图片 5">
            <a:extLst>
              <a:ext uri="{FF2B5EF4-FFF2-40B4-BE49-F238E27FC236}">
                <a16:creationId xmlns:a16="http://schemas.microsoft.com/office/drawing/2014/main" id="{A48BE4C1-E407-A3AA-3B84-B629C477EE03}"/>
              </a:ext>
            </a:extLst>
          </p:cNvPr>
          <p:cNvPicPr>
            <a:picLocks noChangeAspect="1"/>
          </p:cNvPicPr>
          <p:nvPr/>
        </p:nvPicPr>
        <p:blipFill>
          <a:blip r:embed="rId4"/>
          <a:stretch>
            <a:fillRect/>
          </a:stretch>
        </p:blipFill>
        <p:spPr>
          <a:xfrm>
            <a:off x="4516016" y="3997990"/>
            <a:ext cx="3184822" cy="2278380"/>
          </a:xfrm>
          <a:prstGeom prst="rect">
            <a:avLst/>
          </a:prstGeom>
          <a:noFill/>
          <a:ln w="9525">
            <a:noFill/>
          </a:ln>
        </p:spPr>
      </p:pic>
      <p:pic>
        <p:nvPicPr>
          <p:cNvPr id="6" name="图片 7">
            <a:extLst>
              <a:ext uri="{FF2B5EF4-FFF2-40B4-BE49-F238E27FC236}">
                <a16:creationId xmlns:a16="http://schemas.microsoft.com/office/drawing/2014/main" id="{0C051081-DAF2-22C4-8552-891BDB5A763D}"/>
              </a:ext>
            </a:extLst>
          </p:cNvPr>
          <p:cNvPicPr>
            <a:picLocks noChangeAspect="1"/>
          </p:cNvPicPr>
          <p:nvPr/>
        </p:nvPicPr>
        <p:blipFill>
          <a:blip r:embed="rId5"/>
          <a:stretch>
            <a:fillRect/>
          </a:stretch>
        </p:blipFill>
        <p:spPr>
          <a:xfrm>
            <a:off x="8250451" y="3779751"/>
            <a:ext cx="3283080" cy="2542540"/>
          </a:xfrm>
          <a:prstGeom prst="rect">
            <a:avLst/>
          </a:prstGeom>
          <a:noFill/>
          <a:ln w="9525">
            <a:noFill/>
          </a:ln>
        </p:spPr>
      </p:pic>
      <p:pic>
        <p:nvPicPr>
          <p:cNvPr id="22" name="图片 21">
            <a:extLst>
              <a:ext uri="{FF2B5EF4-FFF2-40B4-BE49-F238E27FC236}">
                <a16:creationId xmlns:a16="http://schemas.microsoft.com/office/drawing/2014/main" id="{2E13D9D9-A12B-16AC-08A5-CBFB88295FDA}"/>
              </a:ext>
            </a:extLst>
          </p:cNvPr>
          <p:cNvPicPr>
            <a:picLocks noChangeAspect="1"/>
          </p:cNvPicPr>
          <p:nvPr/>
        </p:nvPicPr>
        <p:blipFill>
          <a:blip r:embed="rId6"/>
          <a:stretch>
            <a:fillRect/>
          </a:stretch>
        </p:blipFill>
        <p:spPr>
          <a:xfrm>
            <a:off x="559838" y="3905164"/>
            <a:ext cx="3956178" cy="2464032"/>
          </a:xfrm>
          <a:prstGeom prst="rect">
            <a:avLst/>
          </a:prstGeom>
        </p:spPr>
      </p:pic>
      <p:sp>
        <p:nvSpPr>
          <p:cNvPr id="2" name="文本框 1">
            <a:extLst>
              <a:ext uri="{FF2B5EF4-FFF2-40B4-BE49-F238E27FC236}">
                <a16:creationId xmlns:a16="http://schemas.microsoft.com/office/drawing/2014/main" id="{1B1EC9F7-7321-879B-0A14-CC1E7B14B588}"/>
              </a:ext>
            </a:extLst>
          </p:cNvPr>
          <p:cNvSpPr txBox="1"/>
          <p:nvPr/>
        </p:nvSpPr>
        <p:spPr>
          <a:xfrm>
            <a:off x="11693237" y="6380018"/>
            <a:ext cx="498763" cy="369332"/>
          </a:xfrm>
          <a:prstGeom prst="rect">
            <a:avLst/>
          </a:prstGeom>
          <a:noFill/>
        </p:spPr>
        <p:txBody>
          <a:bodyPr wrap="square" rtlCol="0">
            <a:spAutoFit/>
          </a:bodyPr>
          <a:lstStyle/>
          <a:p>
            <a:r>
              <a:rPr lang="en-US" altLang="zh-CN" dirty="0"/>
              <a:t>4</a:t>
            </a:r>
            <a:endParaRPr lang="zh-CN" altLang="en-US" dirty="0"/>
          </a:p>
        </p:txBody>
      </p:sp>
    </p:spTree>
    <p:extLst>
      <p:ext uri="{BB962C8B-B14F-4D97-AF65-F5344CB8AC3E}">
        <p14:creationId xmlns:p14="http://schemas.microsoft.com/office/powerpoint/2010/main" val="48150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89EE-27C9-116A-BC9C-80238E81536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8E58D776-2B5F-FE09-3D9E-98D3F206EA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9AF98F72-2418-B3B9-6BBA-477D5F044FE2}"/>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Formula</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094F2AA-0CBA-5306-5659-319E2AADE62A}"/>
                  </a:ext>
                </a:extLst>
              </p:cNvPr>
              <p:cNvSpPr txBox="1"/>
              <p:nvPr/>
            </p:nvSpPr>
            <p:spPr>
              <a:xfrm>
                <a:off x="273697" y="1219205"/>
                <a:ext cx="11918303" cy="792140"/>
              </a:xfrm>
              <a:prstGeom prst="rect">
                <a:avLst/>
              </a:prstGeom>
              <a:noFill/>
            </p:spPr>
            <p:txBody>
              <a:bodyPr wrap="square" rtlCol="0">
                <a:spAutoFit/>
              </a:bodyPr>
              <a:lstStyle/>
              <a:p>
                <a:pPr>
                  <a:lnSpc>
                    <a:spcPct val="150000"/>
                  </a:lnSpc>
                </a:pPr>
                <a:r>
                  <a:rPr lang="en-US" altLang="zh-CN" sz="1600" dirty="0"/>
                  <a:t>The radiative transition matrix elements of process </a:t>
                </a:r>
                <a14:m>
                  <m:oMath xmlns:m="http://schemas.openxmlformats.org/officeDocument/2006/math">
                    <m:r>
                      <a:rPr lang="en-US" altLang="zh-CN" sz="1600" b="0" i="1" smtClean="0">
                        <a:latin typeface="Cambria Math" panose="02040503050406030204" pitchFamily="18" charset="0"/>
                      </a:rPr>
                      <m:t>𝑉</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𝑃</m:t>
                    </m:r>
                    <m:r>
                      <a:rPr lang="en-US" altLang="zh-CN" sz="1600" b="0" i="1" smtClean="0">
                        <a:latin typeface="Cambria Math" panose="02040503050406030204" pitchFamily="18" charset="0"/>
                        <a:ea typeface="Cambria Math" panose="02040503050406030204" pitchFamily="18" charset="0"/>
                      </a:rPr>
                      <m:t>𝛾</m:t>
                    </m:r>
                    <m:r>
                      <a:rPr lang="en-US" altLang="zh-CN" sz="1600" b="0" i="1" smtClean="0">
                        <a:latin typeface="Cambria Math" panose="02040503050406030204" pitchFamily="18" charset="0"/>
                      </a:rPr>
                      <m:t> </m:t>
                    </m:r>
                  </m:oMath>
                </a14:m>
                <a:r>
                  <a:rPr lang="en-US" altLang="zh-CN" sz="1600" dirty="0"/>
                  <a:t>can be extracted from Euclidean correlation functions. The two-point functions with momentum </a:t>
                </a:r>
                <a14:m>
                  <m:oMath xmlns:m="http://schemas.openxmlformats.org/officeDocument/2006/math">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𝑝</m:t>
                        </m:r>
                      </m:e>
                    </m:acc>
                    <m:r>
                      <a:rPr lang="en-US" altLang="zh-CN" sz="1600" b="0" i="1" dirty="0" smtClean="0">
                        <a:latin typeface="Cambria Math" panose="02040503050406030204" pitchFamily="18" charset="0"/>
                      </a:rPr>
                      <m:t> </m:t>
                    </m:r>
                  </m:oMath>
                </a14:m>
                <a:r>
                  <a:rPr lang="en-US" altLang="zh-CN" sz="1600" dirty="0"/>
                  <a:t> for vector mesons with Lorentz index </a:t>
                </a:r>
                <a14:m>
                  <m:oMath xmlns:m="http://schemas.openxmlformats.org/officeDocument/2006/math">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 </m:t>
                    </m:r>
                  </m:oMath>
                </a14:m>
                <a:r>
                  <a:rPr lang="en-US" altLang="zh-CN" sz="1600" dirty="0"/>
                  <a:t>and pseudoscalar mesons are</a:t>
                </a:r>
                <a:endParaRPr lang="zh-CN" altLang="en-US" sz="1600" dirty="0"/>
              </a:p>
            </p:txBody>
          </p:sp>
        </mc:Choice>
        <mc:Fallback xmlns="">
          <p:sp>
            <p:nvSpPr>
              <p:cNvPr id="20" name="文本框 19">
                <a:extLst>
                  <a:ext uri="{FF2B5EF4-FFF2-40B4-BE49-F238E27FC236}">
                    <a16:creationId xmlns:a16="http://schemas.microsoft.com/office/drawing/2014/main" id="{6094F2AA-0CBA-5306-5659-319E2AADE62A}"/>
                  </a:ext>
                </a:extLst>
              </p:cNvPr>
              <p:cNvSpPr txBox="1">
                <a:spLocks noRot="1" noChangeAspect="1" noMove="1" noResize="1" noEditPoints="1" noAdjustHandles="1" noChangeArrowheads="1" noChangeShapeType="1" noTextEdit="1"/>
              </p:cNvSpPr>
              <p:nvPr/>
            </p:nvSpPr>
            <p:spPr>
              <a:xfrm>
                <a:off x="273697" y="1219205"/>
                <a:ext cx="11918303" cy="792140"/>
              </a:xfrm>
              <a:prstGeom prst="rect">
                <a:avLst/>
              </a:prstGeom>
              <a:blipFill>
                <a:blip r:embed="rId3"/>
                <a:stretch>
                  <a:fillRect l="-307" b="-9231"/>
                </a:stretch>
              </a:blipFill>
            </p:spPr>
            <p:txBody>
              <a:bodyPr/>
              <a:lstStyle/>
              <a:p>
                <a:r>
                  <a:rPr lang="zh-CN" altLang="en-US">
                    <a:noFill/>
                  </a:rPr>
                  <a:t> </a:t>
                </a:r>
              </a:p>
            </p:txBody>
          </p:sp>
        </mc:Fallback>
      </mc:AlternateContent>
      <p:pic>
        <p:nvPicPr>
          <p:cNvPr id="29" name="图片 28">
            <a:extLst>
              <a:ext uri="{FF2B5EF4-FFF2-40B4-BE49-F238E27FC236}">
                <a16:creationId xmlns:a16="http://schemas.microsoft.com/office/drawing/2014/main" id="{62F8E538-05DC-AB6E-904D-F4D7EDFF86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65646" y="2301142"/>
            <a:ext cx="3660705" cy="1127858"/>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9EE8AC2-A829-81B7-2A96-2FB0A9139701}"/>
                  </a:ext>
                </a:extLst>
              </p:cNvPr>
              <p:cNvSpPr txBox="1"/>
              <p:nvPr/>
            </p:nvSpPr>
            <p:spPr>
              <a:xfrm>
                <a:off x="273697" y="3743960"/>
                <a:ext cx="11644604" cy="814454"/>
              </a:xfrm>
              <a:prstGeom prst="rect">
                <a:avLst/>
              </a:prstGeom>
              <a:noFill/>
            </p:spPr>
            <p:txBody>
              <a:bodyPr wrap="square" rtlCol="0">
                <a:spAutoFit/>
              </a:bodyPr>
              <a:lstStyle/>
              <a:p>
                <a:pPr>
                  <a:lnSpc>
                    <a:spcPct val="150000"/>
                  </a:lnSpc>
                </a:pPr>
                <a:r>
                  <a:rPr lang="en-US" altLang="zh-CN" sz="1600" dirty="0"/>
                  <a:t>where = </a:t>
                </a:r>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𝑖</m:t>
                        </m:r>
                      </m:sub>
                      <m:sup>
                        <m:r>
                          <a:rPr lang="en-US" altLang="zh-CN" sz="1600" b="0" i="1" smtClean="0">
                            <a:latin typeface="Cambria Math" panose="02040503050406030204" pitchFamily="18" charset="0"/>
                          </a:rPr>
                          <m:t>𝑉</m:t>
                        </m:r>
                      </m:sup>
                    </m:sSubSup>
                    <m:r>
                      <a:rPr lang="en-US" altLang="zh-CN" sz="1600" b="0" i="1" smtClean="0">
                        <a:latin typeface="Cambria Math" panose="02040503050406030204" pitchFamily="18" charset="0"/>
                      </a:rPr>
                      <m:t>=</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𝑙</m:t>
                        </m:r>
                      </m:e>
                    </m:acc>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𝛾</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𝑐</m:t>
                    </m:r>
                  </m:oMath>
                </a14:m>
                <a:r>
                  <a:rPr lang="en-US" altLang="zh-CN" sz="1600" dirty="0"/>
                  <a:t> and </a:t>
                </a:r>
                <a14:m>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𝑂</m:t>
                        </m:r>
                      </m:e>
                      <m:sub>
                        <m:r>
                          <a:rPr lang="en-US" altLang="zh-CN" sz="1600" b="0" i="1" smtClean="0">
                            <a:latin typeface="Cambria Math" panose="02040503050406030204" pitchFamily="18" charset="0"/>
                          </a:rPr>
                          <m:t> </m:t>
                        </m:r>
                      </m:sub>
                      <m:sup>
                        <m:r>
                          <a:rPr lang="en-US" altLang="zh-CN" sz="1600" b="0" i="1" smtClean="0">
                            <a:latin typeface="Cambria Math" panose="02040503050406030204" pitchFamily="18" charset="0"/>
                          </a:rPr>
                          <m:t>𝑃</m:t>
                        </m:r>
                      </m:sup>
                    </m:sSubSup>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𝑙</m:t>
                        </m:r>
                      </m:e>
                    </m:acc>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b="0" i="1" smtClean="0">
                            <a:latin typeface="Cambria Math" panose="02040503050406030204" pitchFamily="18" charset="0"/>
                          </a:rPr>
                          <m:t>5</m:t>
                        </m:r>
                      </m:sub>
                    </m:sSub>
                    <m:r>
                      <a:rPr lang="en-US" altLang="zh-CN" sz="1600" i="1">
                        <a:latin typeface="Cambria Math" panose="02040503050406030204" pitchFamily="18" charset="0"/>
                      </a:rPr>
                      <m:t>𝑐</m:t>
                    </m:r>
                    <m:r>
                      <a:rPr lang="en-US" altLang="zh-CN" sz="1600" i="1">
                        <a:latin typeface="Cambria Math" panose="02040503050406030204" pitchFamily="18" charset="0"/>
                      </a:rPr>
                      <m:t> </m:t>
                    </m:r>
                  </m:oMath>
                </a14:m>
                <a:r>
                  <a:rPr lang="en-US" altLang="zh-CN" sz="1600" dirty="0"/>
                  <a:t>with </a:t>
                </a:r>
                <a14:m>
                  <m:oMath xmlns:m="http://schemas.openxmlformats.org/officeDocument/2006/math">
                    <m:r>
                      <a:rPr lang="en-US" altLang="zh-CN" sz="1600" b="0" i="1" smtClean="0">
                        <a:latin typeface="Cambria Math" panose="02040503050406030204" pitchFamily="18" charset="0"/>
                      </a:rPr>
                      <m:t>𝑙</m:t>
                    </m:r>
                  </m:oMath>
                </a14:m>
                <a:r>
                  <a:rPr lang="en-US" altLang="zh-CN" sz="1600" dirty="0"/>
                  <a:t> denoting the light quarks (</a:t>
                </a:r>
                <a:r>
                  <a:rPr lang="en-US" altLang="zh-CN" sz="1600" dirty="0" err="1"/>
                  <a:t>u,d,s</a:t>
                </a:r>
                <a:r>
                  <a:rPr lang="en-US" altLang="zh-CN" sz="1600" dirty="0"/>
                  <a:t>) and c denoting charm quark. The electromagnetic current operator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𝑗</m:t>
                        </m:r>
                      </m:e>
                      <m:sub>
                        <m:r>
                          <a:rPr lang="en-US" altLang="zh-CN" sz="1600" b="0" i="1" smtClean="0">
                            <a:latin typeface="Cambria Math" panose="02040503050406030204" pitchFamily="18" charset="0"/>
                          </a:rPr>
                          <m:t>𝑢</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𝑙</m:t>
                        </m:r>
                      </m:sub>
                    </m:sSub>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𝑙</m:t>
                        </m:r>
                      </m:e>
                    </m:acc>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b="0" i="1" smtClean="0">
                            <a:latin typeface="Cambria Math" panose="02040503050406030204" pitchFamily="18" charset="0"/>
                          </a:rPr>
                          <m:t>𝑢</m:t>
                        </m:r>
                      </m:sub>
                    </m:sSub>
                    <m:r>
                      <a:rPr lang="en-US" altLang="zh-CN" sz="1600" b="0" i="1" smtClean="0">
                        <a:latin typeface="Cambria Math" panose="02040503050406030204" pitchFamily="18" charset="0"/>
                      </a:rPr>
                      <m:t>𝑙</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𝑐</m:t>
                        </m:r>
                      </m:sub>
                    </m:sSub>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𝑐</m:t>
                        </m:r>
                      </m:e>
                    </m:acc>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b="0" i="1" smtClean="0">
                            <a:latin typeface="Cambria Math" panose="02040503050406030204" pitchFamily="18" charset="0"/>
                          </a:rPr>
                          <m:t>𝑢</m:t>
                        </m:r>
                      </m:sub>
                    </m:sSub>
                    <m:r>
                      <a:rPr lang="en-US" altLang="zh-CN" sz="1600" i="1">
                        <a:latin typeface="Cambria Math" panose="02040503050406030204" pitchFamily="18" charset="0"/>
                      </a:rPr>
                      <m:t>𝑐</m:t>
                    </m:r>
                  </m:oMath>
                </a14:m>
                <a:r>
                  <a:rPr lang="en-US" altLang="zh-CN" sz="1600" dirty="0"/>
                  <a:t> is inserted at time </a:t>
                </a:r>
                <a14:m>
                  <m:oMath xmlns:m="http://schemas.openxmlformats.org/officeDocument/2006/math">
                    <m:r>
                      <a:rPr lang="en-US" altLang="zh-CN" sz="1600" b="0" i="1" smtClean="0">
                        <a:latin typeface="Cambria Math" panose="02040503050406030204" pitchFamily="18" charset="0"/>
                      </a:rPr>
                      <m:t>𝜏</m:t>
                    </m:r>
                    <m:r>
                      <a:rPr lang="en-US" altLang="zh-CN" sz="1600" b="0" i="1" smtClean="0">
                        <a:latin typeface="Cambria Math" panose="02040503050406030204" pitchFamily="18" charset="0"/>
                      </a:rPr>
                      <m:t> </m:t>
                    </m:r>
                  </m:oMath>
                </a14:m>
                <a:r>
                  <a:rPr lang="en-US" altLang="zh-CN" sz="1600" dirty="0"/>
                  <a:t>in the three-point functions can be written as</a:t>
                </a:r>
                <a:endParaRPr lang="zh-CN" altLang="en-US" sz="1600" dirty="0"/>
              </a:p>
            </p:txBody>
          </p:sp>
        </mc:Choice>
        <mc:Fallback xmlns="">
          <p:sp>
            <p:nvSpPr>
              <p:cNvPr id="30" name="文本框 29">
                <a:extLst>
                  <a:ext uri="{FF2B5EF4-FFF2-40B4-BE49-F238E27FC236}">
                    <a16:creationId xmlns:a16="http://schemas.microsoft.com/office/drawing/2014/main" id="{19EE8AC2-A829-81B7-2A96-2FB0A9139701}"/>
                  </a:ext>
                </a:extLst>
              </p:cNvPr>
              <p:cNvSpPr txBox="1">
                <a:spLocks noRot="1" noChangeAspect="1" noMove="1" noResize="1" noEditPoints="1" noAdjustHandles="1" noChangeArrowheads="1" noChangeShapeType="1" noTextEdit="1"/>
              </p:cNvSpPr>
              <p:nvPr/>
            </p:nvSpPr>
            <p:spPr>
              <a:xfrm>
                <a:off x="273697" y="3743960"/>
                <a:ext cx="11644604" cy="814454"/>
              </a:xfrm>
              <a:prstGeom prst="rect">
                <a:avLst/>
              </a:prstGeom>
              <a:blipFill>
                <a:blip r:embed="rId5"/>
                <a:stretch>
                  <a:fillRect l="-314" b="-9701"/>
                </a:stretch>
              </a:blipFill>
            </p:spPr>
            <p:txBody>
              <a:bodyPr/>
              <a:lstStyle/>
              <a:p>
                <a:r>
                  <a:rPr lang="zh-CN" altLang="en-US">
                    <a:noFill/>
                  </a:rPr>
                  <a:t> </a:t>
                </a:r>
              </a:p>
            </p:txBody>
          </p:sp>
        </mc:Fallback>
      </mc:AlternateContent>
      <p:pic>
        <p:nvPicPr>
          <p:cNvPr id="32" name="图片 31">
            <a:extLst>
              <a:ext uri="{FF2B5EF4-FFF2-40B4-BE49-F238E27FC236}">
                <a16:creationId xmlns:a16="http://schemas.microsoft.com/office/drawing/2014/main" id="{1C7EEFFB-C1B9-E508-9783-6317091070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84668" y="4909205"/>
            <a:ext cx="5296359" cy="675025"/>
          </a:xfrm>
          <a:prstGeom prst="rect">
            <a:avLst/>
          </a:prstGeom>
        </p:spPr>
      </p:pic>
      <p:sp>
        <p:nvSpPr>
          <p:cNvPr id="2" name="文本框 1">
            <a:extLst>
              <a:ext uri="{FF2B5EF4-FFF2-40B4-BE49-F238E27FC236}">
                <a16:creationId xmlns:a16="http://schemas.microsoft.com/office/drawing/2014/main" id="{AA6D1F8A-1809-46A1-0EA7-FBF79FA767C5}"/>
              </a:ext>
            </a:extLst>
          </p:cNvPr>
          <p:cNvSpPr txBox="1"/>
          <p:nvPr/>
        </p:nvSpPr>
        <p:spPr>
          <a:xfrm>
            <a:off x="11693237" y="6380018"/>
            <a:ext cx="498763" cy="369332"/>
          </a:xfrm>
          <a:prstGeom prst="rect">
            <a:avLst/>
          </a:prstGeom>
          <a:noFill/>
        </p:spPr>
        <p:txBody>
          <a:bodyPr wrap="square" rtlCol="0">
            <a:spAutoFit/>
          </a:bodyPr>
          <a:lstStyle/>
          <a:p>
            <a:r>
              <a:rPr lang="en-US" altLang="zh-CN" dirty="0"/>
              <a:t>5</a:t>
            </a:r>
            <a:endParaRPr lang="zh-CN" altLang="en-US" dirty="0"/>
          </a:p>
        </p:txBody>
      </p:sp>
    </p:spTree>
    <p:extLst>
      <p:ext uri="{BB962C8B-B14F-4D97-AF65-F5344CB8AC3E}">
        <p14:creationId xmlns:p14="http://schemas.microsoft.com/office/powerpoint/2010/main" val="146997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1D7FE-A14B-EFFE-5FCA-0EDCE1BD5A0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D33234B8-54AD-D3A8-5685-8F08B1654E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08C3F28-1013-05B8-EDA9-D573F714E115}"/>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Formula</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13C7222-16E2-F148-8383-FEB8BCC1D783}"/>
                  </a:ext>
                </a:extLst>
              </p:cNvPr>
              <p:cNvSpPr txBox="1"/>
              <p:nvPr/>
            </p:nvSpPr>
            <p:spPr>
              <a:xfrm>
                <a:off x="273697" y="1361977"/>
                <a:ext cx="11644604" cy="367729"/>
              </a:xfrm>
              <a:prstGeom prst="rect">
                <a:avLst/>
              </a:prstGeom>
              <a:noFill/>
            </p:spPr>
            <p:txBody>
              <a:bodyPr wrap="square" rtlCol="0">
                <a:spAutoFit/>
              </a:bodyPr>
              <a:lstStyle/>
              <a:p>
                <a:r>
                  <a:rPr lang="en-US" altLang="zh-CN" sz="1600" dirty="0"/>
                  <a:t>Then we insert complete set in correlation function and time and space translation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𝑂</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r>
                      <a:rPr lang="en-US" altLang="zh-CN" sz="1600" i="1">
                        <a:latin typeface="Cambria Math" panose="02040503050406030204" pitchFamily="18" charset="0"/>
                      </a:rPr>
                      <m:t>,</m:t>
                    </m:r>
                    <m:r>
                      <a:rPr lang="en-US" altLang="zh-CN" sz="1600" i="1">
                        <a:latin typeface="Cambria Math" panose="02040503050406030204" pitchFamily="18" charset="0"/>
                      </a:rPr>
                      <m:t>𝑡</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r>
                              <a:rPr lang="en-US" altLang="zh-CN" sz="1600" i="1">
                                <a:latin typeface="Cambria Math" panose="02040503050406030204" pitchFamily="18" charset="0"/>
                              </a:rPr>
                              <m:t>𝑡</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𝑖</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𝑝</m:t>
                                </m:r>
                              </m:e>
                            </m:acc>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sup>
                        </m:sSup>
                        <m:r>
                          <a:rPr lang="en-US" altLang="zh-CN" sz="1600" i="1">
                            <a:latin typeface="Cambria Math" panose="02040503050406030204" pitchFamily="18" charset="0"/>
                          </a:rPr>
                          <m:t>𝑂</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(0,0)</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r>
                          <a:rPr lang="en-US" altLang="zh-CN" sz="1600" i="1">
                            <a:latin typeface="Cambria Math" panose="02040503050406030204" pitchFamily="18" charset="0"/>
                          </a:rPr>
                          <m:t>𝑡</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𝑖</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𝑝</m:t>
                            </m:r>
                          </m:e>
                        </m:acc>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sup>
                    </m:sSup>
                  </m:oMath>
                </a14:m>
                <a:r>
                  <a:rPr lang="en-US" altLang="zh-CN" sz="1600" dirty="0"/>
                  <a:t> , get</a:t>
                </a:r>
                <a:endParaRPr lang="zh-CN" altLang="en-US" sz="1600" dirty="0"/>
              </a:p>
            </p:txBody>
          </p:sp>
        </mc:Choice>
        <mc:Fallback xmlns="">
          <p:sp>
            <p:nvSpPr>
              <p:cNvPr id="20" name="文本框 19">
                <a:extLst>
                  <a:ext uri="{FF2B5EF4-FFF2-40B4-BE49-F238E27FC236}">
                    <a16:creationId xmlns:a16="http://schemas.microsoft.com/office/drawing/2014/main" id="{413C7222-16E2-F148-8383-FEB8BCC1D783}"/>
                  </a:ext>
                </a:extLst>
              </p:cNvPr>
              <p:cNvSpPr txBox="1">
                <a:spLocks noRot="1" noChangeAspect="1" noMove="1" noResize="1" noEditPoints="1" noAdjustHandles="1" noChangeArrowheads="1" noChangeShapeType="1" noTextEdit="1"/>
              </p:cNvSpPr>
              <p:nvPr/>
            </p:nvSpPr>
            <p:spPr>
              <a:xfrm>
                <a:off x="273697" y="1361977"/>
                <a:ext cx="11644604" cy="367729"/>
              </a:xfrm>
              <a:prstGeom prst="rect">
                <a:avLst/>
              </a:prstGeom>
              <a:blipFill>
                <a:blip r:embed="rId3"/>
                <a:stretch>
                  <a:fillRect l="-314" t="-4918"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815FB27-84B7-67E5-FDCD-35A7BE504577}"/>
                  </a:ext>
                </a:extLst>
              </p:cNvPr>
              <p:cNvSpPr txBox="1"/>
              <p:nvPr/>
            </p:nvSpPr>
            <p:spPr>
              <a:xfrm>
                <a:off x="380999" y="4851455"/>
                <a:ext cx="11430000" cy="1256626"/>
              </a:xfrm>
              <a:prstGeom prst="rect">
                <a:avLst/>
              </a:prstGeom>
              <a:noFill/>
            </p:spPr>
            <p:txBody>
              <a:bodyPr wrap="square" rtlCol="0">
                <a:spAutoFit/>
              </a:bodyPr>
              <a:lstStyle/>
              <a:p>
                <a:r>
                  <a:rPr lang="en-US" altLang="zh-CN" sz="1600" dirty="0"/>
                  <a:t>Where </a:t>
                </a:r>
                <a14:m>
                  <m:oMath xmlns:m="http://schemas.openxmlformats.org/officeDocument/2006/math">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𝑚</m:t>
                    </m:r>
                  </m:oMath>
                </a14:m>
                <a:r>
                  <a:rPr lang="zh-CN" altLang="en-US" sz="1600" dirty="0"/>
                  <a:t> </a:t>
                </a:r>
                <a:r>
                  <a:rPr lang="en-US" altLang="zh-CN" sz="1600" dirty="0"/>
                  <a:t>is state which have the same quantum number as operator </a:t>
                </a:r>
                <a14:m>
                  <m:oMath xmlns:m="http://schemas.openxmlformats.org/officeDocument/2006/math">
                    <m:sSubSup>
                      <m:sSubSupPr>
                        <m:ctrlPr>
                          <a:rPr lang="en-US" altLang="zh-CN" sz="1600" i="1" smtClean="0">
                            <a:latin typeface="Cambria Math" panose="02040503050406030204" pitchFamily="18" charset="0"/>
                          </a:rPr>
                        </m:ctrlPr>
                      </m:sSubSupPr>
                      <m:e>
                        <m:acc>
                          <m:accPr>
                            <m:chr m:val="̂"/>
                            <m:ctrlPr>
                              <a:rPr lang="en-US" altLang="zh-CN" sz="1600" i="1" smtClean="0">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b="0" i="1" smtClean="0">
                            <a:latin typeface="Cambria Math" panose="02040503050406030204" pitchFamily="18" charset="0"/>
                          </a:rPr>
                          <m:t>𝑖</m:t>
                        </m:r>
                      </m:sub>
                      <m:sup>
                        <m:r>
                          <a:rPr lang="en-US" altLang="zh-CN" sz="1600" b="0" i="1" smtClean="0">
                            <a:latin typeface="Cambria Math" panose="02040503050406030204" pitchFamily="18" charset="0"/>
                          </a:rPr>
                          <m:t>𝑉</m:t>
                        </m:r>
                      </m:sup>
                    </m:sSubSup>
                  </m:oMath>
                </a14:m>
                <a:r>
                  <a:rPr lang="zh-CN" altLang="en-US" sz="1600" dirty="0"/>
                  <a:t> </a:t>
                </a:r>
                <a:r>
                  <a:rPr lang="en-US" altLang="zh-CN" sz="1600" dirty="0"/>
                  <a:t>and </a:t>
                </a:r>
                <a14:m>
                  <m:oMath xmlns:m="http://schemas.openxmlformats.org/officeDocument/2006/math">
                    <m:sSub>
                      <m:sSubPr>
                        <m:ctrlPr>
                          <a:rPr lang="en-US" altLang="zh-CN" sz="1600" b="0" i="1" smtClean="0">
                            <a:latin typeface="Cambria Math" panose="02040503050406030204" pitchFamily="18" charset="0"/>
                          </a:rPr>
                        </m:ctrlPr>
                      </m:sSubPr>
                      <m:e>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𝑂</m:t>
                            </m:r>
                          </m:e>
                        </m:acc>
                      </m:e>
                      <m:sub>
                        <m:r>
                          <a:rPr lang="en-US" altLang="zh-CN" sz="1600" b="0" i="1" smtClean="0">
                            <a:latin typeface="Cambria Math" panose="02040503050406030204" pitchFamily="18" charset="0"/>
                          </a:rPr>
                          <m:t>𝑃</m:t>
                        </m:r>
                      </m:sub>
                    </m:sSub>
                  </m:oMath>
                </a14:m>
                <a:r>
                  <a:rPr lang="en-US" altLang="zh-CN" sz="1600" dirty="0"/>
                  <a:t>. </a:t>
                </a:r>
                <a14:m>
                  <m:oMath xmlns:m="http://schemas.openxmlformats.org/officeDocument/2006/math">
                    <m:sSubSup>
                      <m:sSubSupPr>
                        <m:ctrlPr>
                          <a:rPr lang="en-US" altLang="zh-CN" sz="1600" i="1" dirty="0" smtClean="0">
                            <a:latin typeface="Cambria Math" panose="02040503050406030204" pitchFamily="18" charset="0"/>
                          </a:rPr>
                        </m:ctrlPr>
                      </m:sSubSupPr>
                      <m:e>
                        <m:r>
                          <a:rPr lang="en-US" altLang="zh-CN" sz="1600" b="0" i="1" dirty="0" smtClean="0">
                            <a:latin typeface="Cambria Math" panose="02040503050406030204" pitchFamily="18" charset="0"/>
                          </a:rPr>
                          <m:t>𝐴</m:t>
                        </m:r>
                      </m:e>
                      <m:sub>
                        <m:r>
                          <a:rPr lang="en-US" altLang="zh-CN" sz="1600" b="0" i="1" dirty="0" smtClean="0">
                            <a:latin typeface="Cambria Math" panose="02040503050406030204" pitchFamily="18" charset="0"/>
                          </a:rPr>
                          <m:t>𝑛</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𝑖</m:t>
                        </m:r>
                      </m:sub>
                      <m:sup>
                        <m:r>
                          <a:rPr lang="en-US" altLang="zh-CN" sz="1600" b="0" i="1" dirty="0" smtClean="0">
                            <a:latin typeface="Cambria Math" panose="02040503050406030204" pitchFamily="18" charset="0"/>
                          </a:rPr>
                          <m:t>𝑉</m:t>
                        </m:r>
                      </m:sup>
                    </m:sSubSup>
                  </m:oMath>
                </a14:m>
                <a:r>
                  <a:rPr lang="en-US" altLang="zh-CN" sz="1600" dirty="0"/>
                  <a:t> and </a:t>
                </a:r>
                <a14:m>
                  <m:oMath xmlns:m="http://schemas.openxmlformats.org/officeDocument/2006/math">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𝐴</m:t>
                        </m:r>
                      </m:e>
                      <m:sub>
                        <m:r>
                          <a:rPr lang="en-US" altLang="zh-CN" sz="1600" b="0" i="1" dirty="0" smtClean="0">
                            <a:latin typeface="Cambria Math" panose="02040503050406030204" pitchFamily="18" charset="0"/>
                          </a:rPr>
                          <m:t>𝑚</m:t>
                        </m:r>
                      </m:sub>
                      <m:sup>
                        <m:r>
                          <a:rPr lang="en-US" altLang="zh-CN" sz="1600" b="0" i="1" dirty="0" smtClean="0">
                            <a:latin typeface="Cambria Math" panose="02040503050406030204" pitchFamily="18" charset="0"/>
                          </a:rPr>
                          <m:t>𝑃</m:t>
                        </m:r>
                      </m:sup>
                    </m:sSubSup>
                  </m:oMath>
                </a14:m>
                <a:r>
                  <a:rPr lang="en-US" altLang="zh-CN" sz="1600" dirty="0"/>
                  <a:t> are matrix element  </a:t>
                </a:r>
                <a14:m>
                  <m:oMath xmlns:m="http://schemas.openxmlformats.org/officeDocument/2006/math">
                    <m:d>
                      <m:dPr>
                        <m:begChr m:val="⟨"/>
                        <m:endChr m:val="⟩"/>
                        <m:ctrlPr>
                          <a:rPr lang="en-US" altLang="zh-CN" sz="1600" i="1" smtClean="0">
                            <a:latin typeface="Cambria Math" panose="02040503050406030204" pitchFamily="18" charset="0"/>
                          </a:rPr>
                        </m:ctrlPr>
                      </m:dPr>
                      <m:e>
                        <m:r>
                          <a:rPr lang="en-US" altLang="zh-CN" sz="1600" i="1">
                            <a:latin typeface="Cambria Math" panose="02040503050406030204" pitchFamily="18" charset="0"/>
                          </a:rPr>
                          <m:t>0</m:t>
                        </m:r>
                        <m:d>
                          <m:dPr>
                            <m:begChr m:val="|"/>
                            <m:endChr m:val="|"/>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i="1">
                                    <a:latin typeface="Cambria Math" panose="02040503050406030204" pitchFamily="18" charset="0"/>
                                  </a:rPr>
                                  <m:t>𝑖</m:t>
                                </m:r>
                              </m:sub>
                              <m:sup>
                                <m:r>
                                  <a:rPr lang="en-US" altLang="zh-CN" sz="1600" i="1">
                                    <a:latin typeface="Cambria Math" panose="02040503050406030204" pitchFamily="18" charset="0"/>
                                  </a:rPr>
                                  <m:t>𝑉</m:t>
                                </m:r>
                              </m:sup>
                            </m:sSubSup>
                          </m:e>
                        </m:d>
                        <m:r>
                          <m:rPr>
                            <m:sty m:val="p"/>
                          </m:rPr>
                          <a:rPr lang="en-US" altLang="zh-CN" sz="1600">
                            <a:latin typeface="Cambria Math" panose="02040503050406030204" pitchFamily="18" charset="0"/>
                          </a:rPr>
                          <m:t>n</m:t>
                        </m:r>
                      </m:e>
                    </m:d>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r>
                          <a:rPr lang="en-US" altLang="zh-CN" sz="1600" i="1">
                            <a:latin typeface="Cambria Math" panose="02040503050406030204" pitchFamily="18" charset="0"/>
                          </a:rPr>
                          <m:t>0</m:t>
                        </m:r>
                        <m:d>
                          <m:dPr>
                            <m:begChr m:val="|"/>
                            <m:endChr m:val="|"/>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i="1">
                                    <a:latin typeface="Cambria Math" panose="02040503050406030204" pitchFamily="18" charset="0"/>
                                  </a:rPr>
                                  <m:t>𝑃</m:t>
                                </m:r>
                              </m:sub>
                              <m:sup>
                                <m:r>
                                  <a:rPr lang="en-US" altLang="zh-CN" sz="1600" i="1">
                                    <a:latin typeface="Cambria Math" panose="02040503050406030204" pitchFamily="18" charset="0"/>
                                  </a:rPr>
                                  <m:t> </m:t>
                                </m:r>
                              </m:sup>
                            </m:sSubSup>
                          </m:e>
                        </m:d>
                        <m:r>
                          <m:rPr>
                            <m:sty m:val="p"/>
                          </m:rPr>
                          <a:rPr lang="en-US" altLang="zh-CN" sz="1600">
                            <a:latin typeface="Cambria Math" panose="02040503050406030204" pitchFamily="18" charset="0"/>
                          </a:rPr>
                          <m:t>m</m:t>
                        </m:r>
                      </m:e>
                    </m:d>
                  </m:oMath>
                </a14:m>
                <a:r>
                  <a:rPr lang="en-US" altLang="zh-CN" sz="1600" dirty="0"/>
                  <a:t>, factor  </a:t>
                </a:r>
                <a14:m>
                  <m:oMath xmlns:m="http://schemas.openxmlformats.org/officeDocument/2006/math">
                    <m:d>
                      <m:dPr>
                        <m:ctrlPr>
                          <a:rPr lang="en-US" altLang="zh-CN" sz="1600" i="1" smtClean="0">
                            <a:latin typeface="Cambria Math" panose="02040503050406030204" pitchFamily="18" charset="0"/>
                          </a:rPr>
                        </m:ctrlPr>
                      </m:dPr>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num>
                          <m:den>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𝑛</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den>
                        </m:f>
                      </m:e>
                    </m:d>
                  </m:oMath>
                </a14:m>
                <a:r>
                  <a:rPr lang="zh-CN" altLang="en-US" sz="1600" dirty="0"/>
                  <a:t> </a:t>
                </a:r>
                <a:r>
                  <a:rPr lang="en-US" altLang="zh-CN" sz="1600" dirty="0"/>
                  <a:t>comes from the summation over polarization indices.</a:t>
                </a:r>
              </a:p>
              <a:p>
                <a:pPr>
                  <a:lnSpc>
                    <a:spcPct val="150000"/>
                  </a:lnSpc>
                </a:pPr>
                <a:r>
                  <a:rPr lang="en-US" altLang="zh-CN" sz="1600" dirty="0"/>
                  <a:t> </a:t>
                </a:r>
                <a:endParaRPr lang="zh-CN" altLang="en-US" sz="1600" dirty="0"/>
              </a:p>
            </p:txBody>
          </p:sp>
        </mc:Choice>
        <mc:Fallback xmlns="">
          <p:sp>
            <p:nvSpPr>
              <p:cNvPr id="5" name="文本框 4">
                <a:extLst>
                  <a:ext uri="{FF2B5EF4-FFF2-40B4-BE49-F238E27FC236}">
                    <a16:creationId xmlns:a16="http://schemas.microsoft.com/office/drawing/2014/main" id="{3815FB27-84B7-67E5-FDCD-35A7BE504577}"/>
                  </a:ext>
                </a:extLst>
              </p:cNvPr>
              <p:cNvSpPr txBox="1">
                <a:spLocks noRot="1" noChangeAspect="1" noMove="1" noResize="1" noEditPoints="1" noAdjustHandles="1" noChangeArrowheads="1" noChangeShapeType="1" noTextEdit="1"/>
              </p:cNvSpPr>
              <p:nvPr/>
            </p:nvSpPr>
            <p:spPr>
              <a:xfrm>
                <a:off x="380999" y="4851455"/>
                <a:ext cx="11430000" cy="1256626"/>
              </a:xfrm>
              <a:prstGeom prst="rect">
                <a:avLst/>
              </a:prstGeom>
              <a:blipFill>
                <a:blip r:embed="rId4"/>
                <a:stretch>
                  <a:fillRect l="-267"/>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A658D63E-7B8A-9979-89AD-730584C199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04185" y="2174154"/>
            <a:ext cx="4783628" cy="2232853"/>
          </a:xfrm>
          <a:prstGeom prst="rect">
            <a:avLst/>
          </a:prstGeom>
        </p:spPr>
      </p:pic>
      <p:sp>
        <p:nvSpPr>
          <p:cNvPr id="2" name="文本框 1">
            <a:extLst>
              <a:ext uri="{FF2B5EF4-FFF2-40B4-BE49-F238E27FC236}">
                <a16:creationId xmlns:a16="http://schemas.microsoft.com/office/drawing/2014/main" id="{345388D0-6F23-4D87-2C18-43927C80F256}"/>
              </a:ext>
            </a:extLst>
          </p:cNvPr>
          <p:cNvSpPr txBox="1"/>
          <p:nvPr/>
        </p:nvSpPr>
        <p:spPr>
          <a:xfrm>
            <a:off x="11693237" y="6380018"/>
            <a:ext cx="498763" cy="369332"/>
          </a:xfrm>
          <a:prstGeom prst="rect">
            <a:avLst/>
          </a:prstGeom>
          <a:noFill/>
        </p:spPr>
        <p:txBody>
          <a:bodyPr wrap="square" rtlCol="0">
            <a:spAutoFit/>
          </a:bodyPr>
          <a:lstStyle/>
          <a:p>
            <a:r>
              <a:rPr lang="en-US" altLang="zh-CN" dirty="0"/>
              <a:t>6</a:t>
            </a:r>
            <a:endParaRPr lang="zh-CN" altLang="en-US" dirty="0"/>
          </a:p>
        </p:txBody>
      </p:sp>
    </p:spTree>
    <p:extLst>
      <p:ext uri="{BB962C8B-B14F-4D97-AF65-F5344CB8AC3E}">
        <p14:creationId xmlns:p14="http://schemas.microsoft.com/office/powerpoint/2010/main" val="326079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DA29-019C-95F9-68E3-CE67A0599C38}"/>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2C797332-E22F-8489-6265-73E8EFFFC8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44625E0D-9364-AB4A-FED6-B3B84C847C7A}"/>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Numerical setup</a:t>
            </a:r>
            <a:endParaRPr lang="en-US" altLang="zh-CN" sz="6000" dirty="0">
              <a:solidFill>
                <a:schemeClr val="tx2"/>
              </a:solidFill>
            </a:endParaRPr>
          </a:p>
        </p:txBody>
      </p:sp>
      <p:sp>
        <p:nvSpPr>
          <p:cNvPr id="2" name="文本框 1">
            <a:extLst>
              <a:ext uri="{FF2B5EF4-FFF2-40B4-BE49-F238E27FC236}">
                <a16:creationId xmlns:a16="http://schemas.microsoft.com/office/drawing/2014/main" id="{999197C6-A554-B1C7-8E0D-923AEAFA4298}"/>
              </a:ext>
            </a:extLst>
          </p:cNvPr>
          <p:cNvSpPr txBox="1"/>
          <p:nvPr/>
        </p:nvSpPr>
        <p:spPr>
          <a:xfrm>
            <a:off x="11693237" y="6380018"/>
            <a:ext cx="498763" cy="369332"/>
          </a:xfrm>
          <a:prstGeom prst="rect">
            <a:avLst/>
          </a:prstGeom>
          <a:noFill/>
        </p:spPr>
        <p:txBody>
          <a:bodyPr wrap="square" rtlCol="0">
            <a:spAutoFit/>
          </a:bodyPr>
          <a:lstStyle/>
          <a:p>
            <a:r>
              <a:rPr lang="en-US" altLang="zh-CN" dirty="0"/>
              <a:t>7</a:t>
            </a:r>
            <a:endParaRPr lang="zh-CN" altLang="en-US" dirty="0"/>
          </a:p>
        </p:txBody>
      </p:sp>
      <p:pic>
        <p:nvPicPr>
          <p:cNvPr id="6" name="图片 5">
            <a:extLst>
              <a:ext uri="{FF2B5EF4-FFF2-40B4-BE49-F238E27FC236}">
                <a16:creationId xmlns:a16="http://schemas.microsoft.com/office/drawing/2014/main" id="{8F0C4300-C168-66E2-FB6E-4E475DB96483}"/>
              </a:ext>
            </a:extLst>
          </p:cNvPr>
          <p:cNvPicPr>
            <a:picLocks noChangeAspect="1"/>
          </p:cNvPicPr>
          <p:nvPr/>
        </p:nvPicPr>
        <p:blipFill>
          <a:blip r:embed="rId3"/>
          <a:stretch>
            <a:fillRect/>
          </a:stretch>
        </p:blipFill>
        <p:spPr>
          <a:xfrm>
            <a:off x="2688336" y="1609344"/>
            <a:ext cx="6982466" cy="2142822"/>
          </a:xfrm>
          <a:prstGeom prst="rect">
            <a:avLst/>
          </a:prstGeom>
        </p:spPr>
      </p:pic>
      <p:sp>
        <p:nvSpPr>
          <p:cNvPr id="8" name="文本框 7">
            <a:extLst>
              <a:ext uri="{FF2B5EF4-FFF2-40B4-BE49-F238E27FC236}">
                <a16:creationId xmlns:a16="http://schemas.microsoft.com/office/drawing/2014/main" id="{1EE6F957-9E7D-6DFF-0D5E-CE9C4C9CE41D}"/>
              </a:ext>
            </a:extLst>
          </p:cNvPr>
          <p:cNvSpPr txBox="1"/>
          <p:nvPr/>
        </p:nvSpPr>
        <p:spPr>
          <a:xfrm>
            <a:off x="5979190" y="3972102"/>
            <a:ext cx="5431760" cy="400110"/>
          </a:xfrm>
          <a:prstGeom prst="rect">
            <a:avLst/>
          </a:prstGeom>
          <a:noFill/>
        </p:spPr>
        <p:txBody>
          <a:bodyPr wrap="square" rtlCol="0">
            <a:spAutoFit/>
          </a:bodyPr>
          <a:lstStyle/>
          <a:p>
            <a:r>
              <a:rPr lang="en-US" altLang="zh-CN" sz="1000" dirty="0">
                <a:solidFill>
                  <a:srgbClr val="00B050"/>
                </a:solidFill>
              </a:rPr>
              <a:t>Z.-C. Hu et al. (CLQCD), Phys. Rev. D 109, 054507(2024].   </a:t>
            </a:r>
            <a:r>
              <a:rPr lang="zh-CN" altLang="zh-CN" sz="1000" dirty="0">
                <a:solidFill>
                  <a:srgbClr val="00B050"/>
                </a:solidFill>
              </a:rPr>
              <a:t>Meng, Yu </a:t>
            </a:r>
            <a:r>
              <a:rPr lang="en-US" altLang="zh-CN" sz="1000" dirty="0">
                <a:solidFill>
                  <a:srgbClr val="00B050"/>
                </a:solidFill>
              </a:rPr>
              <a:t> et al.</a:t>
            </a:r>
            <a:r>
              <a:rPr lang="zh-CN" altLang="zh-CN" sz="1000" dirty="0">
                <a:solidFill>
                  <a:srgbClr val="00B050"/>
                </a:solidFill>
              </a:rPr>
              <a:t>PhysRevD.109.074511</a:t>
            </a:r>
            <a:r>
              <a:rPr lang="en-US" altLang="zh-CN" sz="1000" dirty="0">
                <a:solidFill>
                  <a:srgbClr val="00B050"/>
                </a:solidFill>
              </a:rPr>
              <a:t>(2024)</a:t>
            </a:r>
            <a:endParaRPr lang="zh-CN" altLang="en-US" sz="1400" dirty="0"/>
          </a:p>
          <a:p>
            <a:endParaRPr lang="en-US" altLang="zh-CN" sz="1000" dirty="0">
              <a:solidFill>
                <a:srgbClr val="00B050"/>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784D589-6814-5358-E94C-15E6E56A2C5E}"/>
                  </a:ext>
                </a:extLst>
              </p:cNvPr>
              <p:cNvSpPr txBox="1"/>
              <p:nvPr/>
            </p:nvSpPr>
            <p:spPr>
              <a:xfrm>
                <a:off x="538224" y="4386100"/>
                <a:ext cx="11282690" cy="19007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t>We performed our calculation using five (2+1)-flavor Clover fermion gauge ensembles generated by the CLQCD collaboration.</a:t>
                </a:r>
              </a:p>
              <a:p>
                <a:pPr marL="285750" indent="-285750">
                  <a:lnSpc>
                    <a:spcPct val="150000"/>
                  </a:lnSpc>
                  <a:buFont typeface="Arial" panose="020B0604020202020204" pitchFamily="34" charset="0"/>
                  <a:buChar char="•"/>
                </a:pPr>
                <a:r>
                  <a:rPr lang="en-US" altLang="zh-CN" sz="1600" dirty="0"/>
                  <a:t>To improve the signal quality of the two- and three-point functions, gaussian smearing to the fermion sources and APE smearing to the gauge links are used.</a:t>
                </a:r>
              </a:p>
              <a:p>
                <a:pPr marL="285750" indent="-285750">
                  <a:lnSpc>
                    <a:spcPct val="150000"/>
                  </a:lnSpc>
                  <a:buFont typeface="Arial" panose="020B0604020202020204" pitchFamily="34" charset="0"/>
                  <a:buChar char="•"/>
                </a:pPr>
                <a:r>
                  <a:rPr lang="en-US" altLang="zh-CN" sz="1600" dirty="0"/>
                  <a:t> Three set current insertion times are used  on each ensemble.</a:t>
                </a:r>
              </a:p>
              <a:p>
                <a:pPr marL="285750" indent="-285750">
                  <a:lnSpc>
                    <a:spcPct val="150000"/>
                  </a:lnSpc>
                  <a:buFont typeface="Arial" panose="020B0604020202020204" pitchFamily="34" charset="0"/>
                  <a:buChar char="•"/>
                </a:pPr>
                <a:r>
                  <a:rPr lang="en-US" altLang="zh-CN" sz="1600" dirty="0"/>
                  <a:t>Using the local current along with the vector current renormalization constant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𝑍</m:t>
                        </m:r>
                      </m:e>
                      <m:sub>
                        <m:r>
                          <a:rPr lang="en-US" altLang="zh-CN" sz="1600" b="0" i="1" smtClean="0">
                            <a:latin typeface="Cambria Math" panose="02040503050406030204" pitchFamily="18" charset="0"/>
                          </a:rPr>
                          <m:t>𝑉</m:t>
                        </m:r>
                      </m:sub>
                    </m:sSub>
                  </m:oMath>
                </a14:m>
                <a:r>
                  <a:rPr lang="en-US" altLang="zh-CN" sz="1600" dirty="0"/>
                  <a:t> for </a:t>
                </a:r>
                <a:r>
                  <a:rPr lang="en-US" altLang="zh-CN" sz="1600" dirty="0" err="1"/>
                  <a:t>caluation</a:t>
                </a:r>
                <a:r>
                  <a:rPr lang="en-US" altLang="zh-CN" sz="1600" dirty="0"/>
                  <a:t>.</a:t>
                </a:r>
                <a:endParaRPr lang="zh-CN" altLang="en-US" sz="1600" dirty="0"/>
              </a:p>
            </p:txBody>
          </p:sp>
        </mc:Choice>
        <mc:Fallback xmlns="">
          <p:sp>
            <p:nvSpPr>
              <p:cNvPr id="4" name="文本框 3">
                <a:extLst>
                  <a:ext uri="{FF2B5EF4-FFF2-40B4-BE49-F238E27FC236}">
                    <a16:creationId xmlns:a16="http://schemas.microsoft.com/office/drawing/2014/main" id="{5784D589-6814-5358-E94C-15E6E56A2C5E}"/>
                  </a:ext>
                </a:extLst>
              </p:cNvPr>
              <p:cNvSpPr txBox="1">
                <a:spLocks noRot="1" noChangeAspect="1" noMove="1" noResize="1" noEditPoints="1" noAdjustHandles="1" noChangeArrowheads="1" noChangeShapeType="1" noTextEdit="1"/>
              </p:cNvSpPr>
              <p:nvPr/>
            </p:nvSpPr>
            <p:spPr>
              <a:xfrm>
                <a:off x="538224" y="4386100"/>
                <a:ext cx="11282690" cy="1900777"/>
              </a:xfrm>
              <a:prstGeom prst="rect">
                <a:avLst/>
              </a:prstGeom>
              <a:blipFill>
                <a:blip r:embed="rId4"/>
                <a:stretch>
                  <a:fillRect l="-216" r="-216" b="-35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732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B84D-7304-7A7E-2962-489E96392C8A}"/>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01E01605-1B28-82D3-68FB-0D410A2EEA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9E64915D-C9FF-6B6E-42D9-033BE8540180}"/>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pic>
        <p:nvPicPr>
          <p:cNvPr id="4" name="图片 3">
            <a:extLst>
              <a:ext uri="{FF2B5EF4-FFF2-40B4-BE49-F238E27FC236}">
                <a16:creationId xmlns:a16="http://schemas.microsoft.com/office/drawing/2014/main" id="{C1DD57B6-6B80-3739-7C78-630101F2A6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69580" y="1822129"/>
            <a:ext cx="3599467" cy="2702325"/>
          </a:xfrm>
          <a:prstGeom prst="rect">
            <a:avLst/>
          </a:prstGeom>
        </p:spPr>
      </p:pic>
      <p:pic>
        <p:nvPicPr>
          <p:cNvPr id="10" name="图片 9">
            <a:extLst>
              <a:ext uri="{FF2B5EF4-FFF2-40B4-BE49-F238E27FC236}">
                <a16:creationId xmlns:a16="http://schemas.microsoft.com/office/drawing/2014/main" id="{5FE7C3DD-F4CD-0518-4F22-7EEC7DDD96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46287" y="1822129"/>
            <a:ext cx="3496522" cy="2605025"/>
          </a:xfrm>
          <a:prstGeom prst="rect">
            <a:avLst/>
          </a:prstGeom>
        </p:spPr>
      </p:pic>
      <p:sp>
        <p:nvSpPr>
          <p:cNvPr id="2" name="文本框 1">
            <a:extLst>
              <a:ext uri="{FF2B5EF4-FFF2-40B4-BE49-F238E27FC236}">
                <a16:creationId xmlns:a16="http://schemas.microsoft.com/office/drawing/2014/main" id="{0ECE7588-7F30-E442-33B0-FD86DC3BDF36}"/>
              </a:ext>
            </a:extLst>
          </p:cNvPr>
          <p:cNvSpPr txBox="1"/>
          <p:nvPr/>
        </p:nvSpPr>
        <p:spPr>
          <a:xfrm>
            <a:off x="11693237" y="6380018"/>
            <a:ext cx="498763" cy="369332"/>
          </a:xfrm>
          <a:prstGeom prst="rect">
            <a:avLst/>
          </a:prstGeom>
          <a:noFill/>
        </p:spPr>
        <p:txBody>
          <a:bodyPr wrap="square" rtlCol="0">
            <a:spAutoFit/>
          </a:bodyPr>
          <a:lstStyle/>
          <a:p>
            <a:r>
              <a:rPr lang="en-US" altLang="zh-CN" dirty="0"/>
              <a:t>8</a:t>
            </a:r>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8B5E353-3AF9-091D-E70E-A3C58B0DE90C}"/>
                  </a:ext>
                </a:extLst>
              </p:cNvPr>
              <p:cNvSpPr txBox="1"/>
              <p:nvPr/>
            </p:nvSpPr>
            <p:spPr>
              <a:xfrm>
                <a:off x="713496" y="5157703"/>
                <a:ext cx="11412638" cy="1384097"/>
              </a:xfrm>
              <a:prstGeom prst="rect">
                <a:avLst/>
              </a:prstGeom>
              <a:noFill/>
            </p:spPr>
            <p:txBody>
              <a:bodyPr wrap="square" rtlCol="0">
                <a:spAutoFit/>
              </a:bodyPr>
              <a:lstStyle/>
              <a:p>
                <a:pPr>
                  <a:lnSpc>
                    <a:spcPct val="150000"/>
                  </a:lnSpc>
                </a:pPr>
                <a:r>
                  <a:rPr lang="en-US" altLang="zh-CN" sz="1600" dirty="0"/>
                  <a:t>We choose the value at the starting point of the plateau as the effective mass at this momentum, to avoid underestimating the error due to correlations between successive time slices. The lattice dispersion relation </a:t>
                </a:r>
                <a14:m>
                  <m:oMath xmlns:m="http://schemas.openxmlformats.org/officeDocument/2006/math">
                    <m:r>
                      <a:rPr lang="en-US" altLang="zh-CN" sz="1600">
                        <a:latin typeface="Cambria Math" panose="02040503050406030204" pitchFamily="18" charset="0"/>
                      </a:rPr>
                      <m:t>4</m:t>
                    </m:r>
                    <m:func>
                      <m:funcPr>
                        <m:ctrlPr>
                          <a:rPr lang="en-US" altLang="zh-CN" sz="1600" i="1">
                            <a:latin typeface="Cambria Math" panose="02040503050406030204" pitchFamily="18" charset="0"/>
                          </a:rPr>
                        </m:ctrlPr>
                      </m:funcPr>
                      <m:fNa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sinh</m:t>
                            </m:r>
                          </m:e>
                          <m:sup>
                            <m:r>
                              <a:rPr lang="en-US" altLang="zh-CN" sz="1600">
                                <a:latin typeface="Cambria Math" panose="02040503050406030204" pitchFamily="18" charset="0"/>
                              </a:rPr>
                              <m:t>2</m:t>
                            </m:r>
                          </m:sup>
                        </m:sSup>
                      </m:fName>
                      <m:e>
                        <m:d>
                          <m:dPr>
                            <m:ctrlPr>
                              <a:rPr lang="en-US" altLang="zh-CN" sz="1600" i="1">
                                <a:latin typeface="Cambria Math" panose="02040503050406030204" pitchFamily="18" charset="0"/>
                              </a:rPr>
                            </m:ctrlPr>
                          </m:dPr>
                          <m:e>
                            <m:f>
                              <m:fPr>
                                <m:ctrlPr>
                                  <a:rPr lang="en-US" altLang="zh-CN" sz="1600" i="1">
                                    <a:latin typeface="Cambria Math" panose="02040503050406030204" pitchFamily="18" charset="0"/>
                                  </a:rPr>
                                </m:ctrlPr>
                              </m:fPr>
                              <m:num>
                                <m:r>
                                  <a:rPr lang="en-US" altLang="zh-CN" sz="1600">
                                    <a:latin typeface="Cambria Math" panose="02040503050406030204" pitchFamily="18" charset="0"/>
                                  </a:rPr>
                                  <m:t>𝑎</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𝐸</m:t>
                                    </m:r>
                                  </m:e>
                                  <m:sub>
                                    <m:r>
                                      <a:rPr lang="en-US" altLang="zh-CN" sz="1600">
                                        <a:latin typeface="Cambria Math" panose="02040503050406030204" pitchFamily="18" charset="0"/>
                                      </a:rPr>
                                      <m:t>𝑛</m:t>
                                    </m:r>
                                  </m:sub>
                                </m:sSub>
                              </m:num>
                              <m:den>
                                <m:r>
                                  <a:rPr lang="en-US" altLang="zh-CN" sz="1600">
                                    <a:latin typeface="Cambria Math" panose="02040503050406030204" pitchFamily="18" charset="0"/>
                                  </a:rPr>
                                  <m:t>2</m:t>
                                </m:r>
                              </m:den>
                            </m:f>
                          </m:e>
                        </m:d>
                        <m:r>
                          <a:rPr lang="en-US" altLang="zh-CN" sz="1600">
                            <a:latin typeface="Cambria Math" panose="02040503050406030204" pitchFamily="18" charset="0"/>
                          </a:rPr>
                          <m:t>=</m:t>
                        </m:r>
                        <m:sSup>
                          <m:sSupPr>
                            <m:ctrlPr>
                              <a:rPr lang="en-US" altLang="zh-CN" sz="1600" i="1">
                                <a:latin typeface="Cambria Math" panose="02040503050406030204" pitchFamily="18" charset="0"/>
                              </a:rPr>
                            </m:ctrlPr>
                          </m:sSupPr>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𝑚</m:t>
                                    </m:r>
                                  </m:e>
                                  <m:sub>
                                    <m:r>
                                      <m:rPr>
                                        <m:sty m:val="p"/>
                                      </m:rPr>
                                      <a:rPr lang="en-US" altLang="zh-CN" sz="1600" i="0">
                                        <a:latin typeface="Cambria Math" panose="02040503050406030204" pitchFamily="18" charset="0"/>
                                      </a:rPr>
                                      <m:t>po</m:t>
                                    </m:r>
                                    <m:r>
                                      <a:rPr lang="en-US" altLang="zh-CN" sz="1600" b="0" i="1" smtClean="0">
                                        <a:latin typeface="Cambria Math" panose="02040503050406030204" pitchFamily="18" charset="0"/>
                                      </a:rPr>
                                      <m:t>𝑙𝑒</m:t>
                                    </m:r>
                                  </m:sub>
                                </m:sSub>
                                <m:r>
                                  <a:rPr lang="en-US" altLang="zh-CN" sz="1600">
                                    <a:latin typeface="Cambria Math" panose="02040503050406030204" pitchFamily="18" charset="0"/>
                                  </a:rPr>
                                  <m:t>𝑎</m:t>
                                </m:r>
                              </m:e>
                            </m:d>
                          </m:e>
                          <m:sup>
                            <m:r>
                              <a:rPr lang="en-US" altLang="zh-CN" sz="1600">
                                <a:latin typeface="Cambria Math" panose="02040503050406030204" pitchFamily="18" charset="0"/>
                              </a:rPr>
                              <m:t>2</m:t>
                            </m:r>
                          </m:sup>
                        </m:sSup>
                        <m:r>
                          <a:rPr lang="en-US" altLang="zh-CN" sz="1600">
                            <a:latin typeface="Cambria Math" panose="02040503050406030204" pitchFamily="18" charset="0"/>
                          </a:rPr>
                          <m:t>+</m:t>
                        </m:r>
                        <m:r>
                          <a:rPr lang="en-US" altLang="zh-CN" sz="1600">
                            <a:latin typeface="Cambria Math" panose="02040503050406030204" pitchFamily="18" charset="0"/>
                          </a:rPr>
                          <m:t>4</m:t>
                        </m:r>
                        <m:func>
                          <m:funcPr>
                            <m:ctrlPr>
                              <a:rPr lang="en-US" altLang="zh-CN" sz="1600" i="1">
                                <a:latin typeface="Cambria Math" panose="02040503050406030204" pitchFamily="18" charset="0"/>
                              </a:rPr>
                            </m:ctrlPr>
                          </m:funcPr>
                          <m:fNa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sin</m:t>
                                </m:r>
                              </m:e>
                              <m:sup>
                                <m:r>
                                  <a:rPr lang="en-US" altLang="zh-CN" sz="1600">
                                    <a:latin typeface="Cambria Math" panose="02040503050406030204" pitchFamily="18" charset="0"/>
                                  </a:rPr>
                                  <m:t>2</m:t>
                                </m:r>
                              </m:sup>
                            </m:sSup>
                          </m:fName>
                          <m:e>
                            <m:r>
                              <a:rPr lang="en-US" altLang="zh-CN" sz="160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a:latin typeface="Cambria Math" panose="02040503050406030204" pitchFamily="18" charset="0"/>
                                  </a:rPr>
                                  <m:t>𝑎𝑝</m:t>
                                </m:r>
                              </m:num>
                              <m:den>
                                <m:r>
                                  <a:rPr lang="en-US" altLang="zh-CN" sz="1600">
                                    <a:latin typeface="Cambria Math" panose="02040503050406030204" pitchFamily="18" charset="0"/>
                                  </a:rPr>
                                  <m:t>2</m:t>
                                </m:r>
                              </m:den>
                            </m:f>
                          </m:e>
                        </m:func>
                        <m:r>
                          <a:rPr lang="en-US" altLang="zh-CN" sz="1600">
                            <a:latin typeface="Cambria Math" panose="02040503050406030204" pitchFamily="18" charset="0"/>
                          </a:rPr>
                          <m:t>)</m:t>
                        </m:r>
                      </m:e>
                    </m:func>
                  </m:oMath>
                </a14:m>
                <a:r>
                  <a:rPr lang="en-US" altLang="zh-CN" sz="1600" dirty="0"/>
                  <a:t>  holds within two standard deviations. we use pole mass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𝑚</m:t>
                        </m:r>
                      </m:e>
                      <m:sub>
                        <m:r>
                          <a:rPr lang="en-US" altLang="zh-CN" sz="1600">
                            <a:latin typeface="Cambria Math" panose="02040503050406030204" pitchFamily="18" charset="0"/>
                          </a:rPr>
                          <m:t>𝑝𝑜𝑙𝑒</m:t>
                        </m:r>
                      </m:sub>
                    </m:sSub>
                  </m:oMath>
                </a14:m>
                <a:r>
                  <a:rPr lang="zh-CN" altLang="en-US" sz="1600" dirty="0"/>
                  <a:t> </a:t>
                </a:r>
                <a:r>
                  <a:rPr lang="en-US" altLang="zh-CN" sz="1600" dirty="0"/>
                  <a:t> as input parament for subsequent calculation.</a:t>
                </a:r>
                <a:endParaRPr lang="zh-CN" altLang="en-US" sz="1600" dirty="0"/>
              </a:p>
            </p:txBody>
          </p:sp>
        </mc:Choice>
        <mc:Fallback xmlns="">
          <p:sp>
            <p:nvSpPr>
              <p:cNvPr id="6" name="文本框 5">
                <a:extLst>
                  <a:ext uri="{FF2B5EF4-FFF2-40B4-BE49-F238E27FC236}">
                    <a16:creationId xmlns:a16="http://schemas.microsoft.com/office/drawing/2014/main" id="{98B5E353-3AF9-091D-E70E-A3C58B0DE90C}"/>
                  </a:ext>
                </a:extLst>
              </p:cNvPr>
              <p:cNvSpPr txBox="1">
                <a:spLocks noRot="1" noChangeAspect="1" noMove="1" noResize="1" noEditPoints="1" noAdjustHandles="1" noChangeArrowheads="1" noChangeShapeType="1" noTextEdit="1"/>
              </p:cNvSpPr>
              <p:nvPr/>
            </p:nvSpPr>
            <p:spPr>
              <a:xfrm>
                <a:off x="713496" y="5157703"/>
                <a:ext cx="11412638" cy="1384097"/>
              </a:xfrm>
              <a:prstGeom prst="rect">
                <a:avLst/>
              </a:prstGeom>
              <a:blipFill>
                <a:blip r:embed="rId5"/>
                <a:stretch>
                  <a:fillRect l="-267" r="-534" b="-3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332D7F8-0D3B-52E9-9D01-350EC1491FCD}"/>
                  </a:ext>
                </a:extLst>
              </p:cNvPr>
              <p:cNvSpPr txBox="1"/>
              <p:nvPr/>
            </p:nvSpPr>
            <p:spPr>
              <a:xfrm>
                <a:off x="5089003" y="4743705"/>
                <a:ext cx="6094070" cy="246221"/>
              </a:xfrm>
              <a:prstGeom prst="rect">
                <a:avLst/>
              </a:prstGeom>
              <a:noFill/>
            </p:spPr>
            <p:txBody>
              <a:bodyPr wrap="square">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 </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meson on ensemble F32P21</a:t>
                </a:r>
                <a:endParaRPr lang="zh-CN" altLang="en-US" sz="1000" dirty="0">
                  <a:solidFill>
                    <a:schemeClr val="tx1"/>
                  </a:solidFill>
                </a:endParaRPr>
              </a:p>
            </p:txBody>
          </p:sp>
        </mc:Choice>
        <mc:Fallback xmlns="">
          <p:sp>
            <p:nvSpPr>
              <p:cNvPr id="8" name="文本框 7">
                <a:extLst>
                  <a:ext uri="{FF2B5EF4-FFF2-40B4-BE49-F238E27FC236}">
                    <a16:creationId xmlns:a16="http://schemas.microsoft.com/office/drawing/2014/main" id="{B332D7F8-0D3B-52E9-9D01-350EC1491FCD}"/>
                  </a:ext>
                </a:extLst>
              </p:cNvPr>
              <p:cNvSpPr txBox="1">
                <a:spLocks noRot="1" noChangeAspect="1" noMove="1" noResize="1" noEditPoints="1" noAdjustHandles="1" noChangeArrowheads="1" noChangeShapeType="1" noTextEdit="1"/>
              </p:cNvSpPr>
              <p:nvPr/>
            </p:nvSpPr>
            <p:spPr>
              <a:xfrm>
                <a:off x="5089003" y="4743705"/>
                <a:ext cx="6094070" cy="246221"/>
              </a:xfrm>
              <a:prstGeom prst="rect">
                <a:avLst/>
              </a:prstGeom>
              <a:blipFill>
                <a:blip r:embed="rId6"/>
                <a:stretch>
                  <a:fillRect b="-146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08658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2351</Words>
  <Application>Microsoft Office PowerPoint</Application>
  <PresentationFormat>宽屏</PresentationFormat>
  <Paragraphs>175</Paragraphs>
  <Slides>30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Arial Unicode MS</vt:lpstr>
      <vt:lpstr>Arial</vt:lpstr>
      <vt:lpstr>Calibri</vt:lpstr>
      <vt:lpstr>Cambria Math</vt:lpstr>
      <vt:lpstr>Office 主题</vt:lpstr>
      <vt:lpstr>Radiative decay and charge  radius of  heavy-light meson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Wenzheng Hou</dc:creator>
  <cp:lastModifiedBy>wenzheng hou</cp:lastModifiedBy>
  <cp:revision>56</cp:revision>
  <dcterms:created xsi:type="dcterms:W3CDTF">2025-08-26T06:59:44Z</dcterms:created>
  <dcterms:modified xsi:type="dcterms:W3CDTF">2025-10-12T02:06:36Z</dcterms:modified>
</cp:coreProperties>
</file>