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9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79" r:id="rId2"/>
    <p:sldId id="256" r:id="rId3"/>
    <p:sldId id="929" r:id="rId4"/>
    <p:sldId id="1019" r:id="rId5"/>
    <p:sldId id="1011" r:id="rId6"/>
    <p:sldId id="926" r:id="rId7"/>
    <p:sldId id="916" r:id="rId8"/>
    <p:sldId id="917" r:id="rId9"/>
    <p:sldId id="270" r:id="rId10"/>
    <p:sldId id="303" r:id="rId11"/>
    <p:sldId id="282" r:id="rId12"/>
    <p:sldId id="924" r:id="rId13"/>
    <p:sldId id="933" r:id="rId14"/>
    <p:sldId id="284" r:id="rId15"/>
    <p:sldId id="923" r:id="rId16"/>
    <p:sldId id="262" r:id="rId17"/>
    <p:sldId id="261" r:id="rId18"/>
    <p:sldId id="285" r:id="rId19"/>
    <p:sldId id="1032" r:id="rId20"/>
    <p:sldId id="1018" r:id="rId21"/>
    <p:sldId id="1028" r:id="rId22"/>
    <p:sldId id="1027" r:id="rId23"/>
    <p:sldId id="1029" r:id="rId24"/>
    <p:sldId id="1030" r:id="rId25"/>
    <p:sldId id="1031" r:id="rId26"/>
    <p:sldId id="1013" r:id="rId27"/>
    <p:sldId id="286" r:id="rId28"/>
    <p:sldId id="289" r:id="rId29"/>
    <p:sldId id="1008" r:id="rId30"/>
    <p:sldId id="1033" r:id="rId31"/>
    <p:sldId id="290" r:id="rId32"/>
    <p:sldId id="931" r:id="rId33"/>
    <p:sldId id="1037" r:id="rId34"/>
    <p:sldId id="291" r:id="rId35"/>
    <p:sldId id="292" r:id="rId36"/>
    <p:sldId id="293" r:id="rId37"/>
    <p:sldId id="294" r:id="rId38"/>
    <p:sldId id="295" r:id="rId39"/>
    <p:sldId id="1038" r:id="rId40"/>
    <p:sldId id="299" r:id="rId41"/>
    <p:sldId id="300" r:id="rId42"/>
    <p:sldId id="928" r:id="rId43"/>
    <p:sldId id="1006" r:id="rId44"/>
    <p:sldId id="1004" r:id="rId45"/>
    <p:sldId id="302" r:id="rId46"/>
    <p:sldId id="4587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7C58CB-1727-424D-B0E5-152CB92C9559}" v="54" dt="2025-09-21T12:42:37.167"/>
    <p1510:client id="{EC84D894-FE5B-4502-A48B-8191F9C5AA07}" v="34" dt="2025-09-21T09:56:16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0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4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金鑫 谭" userId="0528fc09674fd7ca" providerId="LiveId" clId="{6BB979BC-BDC9-4BCD-8826-0C6A330312DE}"/>
    <pc:docChg chg="undo custSel modSld">
      <pc:chgData name="金鑫 谭" userId="0528fc09674fd7ca" providerId="LiveId" clId="{6BB979BC-BDC9-4BCD-8826-0C6A330312DE}" dt="2025-09-21T10:03:08.648" v="127" actId="20577"/>
      <pc:docMkLst>
        <pc:docMk/>
      </pc:docMkLst>
      <pc:sldChg chg="modSp mod">
        <pc:chgData name="金鑫 谭" userId="0528fc09674fd7ca" providerId="LiveId" clId="{6BB979BC-BDC9-4BCD-8826-0C6A330312DE}" dt="2025-09-21T09:26:24.400" v="33" actId="1076"/>
        <pc:sldMkLst>
          <pc:docMk/>
          <pc:sldMk cId="0" sldId="256"/>
        </pc:sldMkLst>
        <pc:spChg chg="mod">
          <ac:chgData name="金鑫 谭" userId="0528fc09674fd7ca" providerId="LiveId" clId="{6BB979BC-BDC9-4BCD-8826-0C6A330312DE}" dt="2025-09-21T09:26:24.400" v="33" actId="1076"/>
          <ac:spMkLst>
            <pc:docMk/>
            <pc:sldMk cId="0" sldId="256"/>
            <ac:spMk id="32" creationId="{8B367733-1C42-A1AE-B6F2-1DDB7BB63C8D}"/>
          </ac:spMkLst>
        </pc:spChg>
      </pc:sldChg>
      <pc:sldChg chg="modSp mod">
        <pc:chgData name="金鑫 谭" userId="0528fc09674fd7ca" providerId="LiveId" clId="{6BB979BC-BDC9-4BCD-8826-0C6A330312DE}" dt="2025-09-21T09:25:59.509" v="28" actId="27636"/>
        <pc:sldMkLst>
          <pc:docMk/>
          <pc:sldMk cId="0" sldId="261"/>
        </pc:sldMkLst>
        <pc:spChg chg="mod">
          <ac:chgData name="金鑫 谭" userId="0528fc09674fd7ca" providerId="LiveId" clId="{6BB979BC-BDC9-4BCD-8826-0C6A330312DE}" dt="2025-09-21T09:25:59.509" v="28" actId="27636"/>
          <ac:spMkLst>
            <pc:docMk/>
            <pc:sldMk cId="0" sldId="261"/>
            <ac:spMk id="4" creationId="{00000000-0000-0000-0000-000000000000}"/>
          </ac:spMkLst>
        </pc:spChg>
      </pc:sldChg>
      <pc:sldChg chg="modSp mod">
        <pc:chgData name="金鑫 谭" userId="0528fc09674fd7ca" providerId="LiveId" clId="{6BB979BC-BDC9-4BCD-8826-0C6A330312DE}" dt="2025-09-21T09:41:52.055" v="44" actId="1076"/>
        <pc:sldMkLst>
          <pc:docMk/>
          <pc:sldMk cId="938585409" sldId="262"/>
        </pc:sldMkLst>
        <pc:spChg chg="mod">
          <ac:chgData name="金鑫 谭" userId="0528fc09674fd7ca" providerId="LiveId" clId="{6BB979BC-BDC9-4BCD-8826-0C6A330312DE}" dt="2025-09-21T09:25:59.331" v="27" actId="27636"/>
          <ac:spMkLst>
            <pc:docMk/>
            <pc:sldMk cId="938585409" sldId="262"/>
            <ac:spMk id="2" creationId="{9F875285-D180-EBCD-D215-54A767A0023C}"/>
          </ac:spMkLst>
        </pc:spChg>
        <pc:spChg chg="mod">
          <ac:chgData name="金鑫 谭" userId="0528fc09674fd7ca" providerId="LiveId" clId="{6BB979BC-BDC9-4BCD-8826-0C6A330312DE}" dt="2025-09-21T09:41:40.160" v="41" actId="1076"/>
          <ac:spMkLst>
            <pc:docMk/>
            <pc:sldMk cId="938585409" sldId="262"/>
            <ac:spMk id="31" creationId="{84FEE2D0-1739-2DFC-DE78-05064783D9BF}"/>
          </ac:spMkLst>
        </pc:spChg>
        <pc:spChg chg="mod">
          <ac:chgData name="金鑫 谭" userId="0528fc09674fd7ca" providerId="LiveId" clId="{6BB979BC-BDC9-4BCD-8826-0C6A330312DE}" dt="2025-09-21T09:41:52.055" v="44" actId="1076"/>
          <ac:spMkLst>
            <pc:docMk/>
            <pc:sldMk cId="938585409" sldId="262"/>
            <ac:spMk id="33" creationId="{C78F6867-57E2-9257-9C96-5D64D9DAFD6A}"/>
          </ac:spMkLst>
        </pc:spChg>
        <pc:spChg chg="mod">
          <ac:chgData name="金鑫 谭" userId="0528fc09674fd7ca" providerId="LiveId" clId="{6BB979BC-BDC9-4BCD-8826-0C6A330312DE}" dt="2025-09-21T09:41:48.493" v="43" actId="1076"/>
          <ac:spMkLst>
            <pc:docMk/>
            <pc:sldMk cId="938585409" sldId="262"/>
            <ac:spMk id="35" creationId="{95C6D715-C2CE-E72B-1E6D-79E2944DA8D1}"/>
          </ac:spMkLst>
        </pc:spChg>
        <pc:spChg chg="mod">
          <ac:chgData name="金鑫 谭" userId="0528fc09674fd7ca" providerId="LiveId" clId="{6BB979BC-BDC9-4BCD-8826-0C6A330312DE}" dt="2025-09-21T09:41:44.363" v="42" actId="1076"/>
          <ac:spMkLst>
            <pc:docMk/>
            <pc:sldMk cId="938585409" sldId="262"/>
            <ac:spMk id="36" creationId="{E5A5893A-0108-92B3-0122-E5F30F4700C5}"/>
          </ac:spMkLst>
        </pc:spChg>
      </pc:sldChg>
      <pc:sldChg chg="addSp delSp modSp mod">
        <pc:chgData name="金鑫 谭" userId="0528fc09674fd7ca" providerId="LiveId" clId="{6BB979BC-BDC9-4BCD-8826-0C6A330312DE}" dt="2025-09-21T09:24:31.692" v="25" actId="1038"/>
        <pc:sldMkLst>
          <pc:docMk/>
          <pc:sldMk cId="0" sldId="279"/>
        </pc:sldMkLst>
        <pc:spChg chg="del">
          <ac:chgData name="金鑫 谭" userId="0528fc09674fd7ca" providerId="LiveId" clId="{6BB979BC-BDC9-4BCD-8826-0C6A330312DE}" dt="2025-09-21T09:24:07.246" v="0" actId="478"/>
          <ac:spMkLst>
            <pc:docMk/>
            <pc:sldMk cId="0" sldId="279"/>
            <ac:spMk id="4" creationId="{69DD5045-9898-19F2-CDE6-4F4ECDABF3B4}"/>
          </ac:spMkLst>
        </pc:spChg>
        <pc:picChg chg="add mod">
          <ac:chgData name="金鑫 谭" userId="0528fc09674fd7ca" providerId="LiveId" clId="{6BB979BC-BDC9-4BCD-8826-0C6A330312DE}" dt="2025-09-21T09:24:31.692" v="25" actId="1038"/>
          <ac:picMkLst>
            <pc:docMk/>
            <pc:sldMk cId="0" sldId="279"/>
            <ac:picMk id="5" creationId="{7AAE3A43-E0B9-466C-624F-3047879A719F}"/>
          </ac:picMkLst>
        </pc:picChg>
      </pc:sldChg>
      <pc:sldChg chg="modSp mod">
        <pc:chgData name="金鑫 谭" userId="0528fc09674fd7ca" providerId="LiveId" clId="{6BB979BC-BDC9-4BCD-8826-0C6A330312DE}" dt="2025-09-21T09:25:59.657" v="29" actId="27636"/>
        <pc:sldMkLst>
          <pc:docMk/>
          <pc:sldMk cId="8585416" sldId="285"/>
        </pc:sldMkLst>
        <pc:spChg chg="mod">
          <ac:chgData name="金鑫 谭" userId="0528fc09674fd7ca" providerId="LiveId" clId="{6BB979BC-BDC9-4BCD-8826-0C6A330312DE}" dt="2025-09-21T09:25:59.657" v="29" actId="27636"/>
          <ac:spMkLst>
            <pc:docMk/>
            <pc:sldMk cId="8585416" sldId="285"/>
            <ac:spMk id="2" creationId="{10BAA7B7-AAE0-3420-C611-3E54DBB04F47}"/>
          </ac:spMkLst>
        </pc:spChg>
      </pc:sldChg>
      <pc:sldChg chg="addSp delSp modSp mod">
        <pc:chgData name="金鑫 谭" userId="0528fc09674fd7ca" providerId="LiveId" clId="{6BB979BC-BDC9-4BCD-8826-0C6A330312DE}" dt="2025-09-21T09:56:30.240" v="125" actId="1076"/>
        <pc:sldMkLst>
          <pc:docMk/>
          <pc:sldMk cId="1294031760" sldId="288"/>
        </pc:sldMkLst>
        <pc:spChg chg="mod">
          <ac:chgData name="金鑫 谭" userId="0528fc09674fd7ca" providerId="LiveId" clId="{6BB979BC-BDC9-4BCD-8826-0C6A330312DE}" dt="2025-09-21T09:54:15.424" v="121" actId="20577"/>
          <ac:spMkLst>
            <pc:docMk/>
            <pc:sldMk cId="1294031760" sldId="288"/>
            <ac:spMk id="4" creationId="{234ABBDC-9534-C83E-BAD3-FE99CAC441CD}"/>
          </ac:spMkLst>
        </pc:spChg>
        <pc:spChg chg="ord">
          <ac:chgData name="金鑫 谭" userId="0528fc09674fd7ca" providerId="LiveId" clId="{6BB979BC-BDC9-4BCD-8826-0C6A330312DE}" dt="2025-09-21T09:56:22.156" v="124" actId="166"/>
          <ac:spMkLst>
            <pc:docMk/>
            <pc:sldMk cId="1294031760" sldId="288"/>
            <ac:spMk id="15" creationId="{7B5DA328-727F-FD10-EEB3-E91AEA0F0647}"/>
          </ac:spMkLst>
        </pc:spChg>
        <pc:picChg chg="add mod">
          <ac:chgData name="金鑫 谭" userId="0528fc09674fd7ca" providerId="LiveId" clId="{6BB979BC-BDC9-4BCD-8826-0C6A330312DE}" dt="2025-09-21T09:56:30.240" v="125" actId="1076"/>
          <ac:picMkLst>
            <pc:docMk/>
            <pc:sldMk cId="1294031760" sldId="288"/>
            <ac:picMk id="2" creationId="{8120D4F2-1A6A-3879-5424-15962E9746E9}"/>
          </ac:picMkLst>
        </pc:picChg>
        <pc:picChg chg="del">
          <ac:chgData name="金鑫 谭" userId="0528fc09674fd7ca" providerId="LiveId" clId="{6BB979BC-BDC9-4BCD-8826-0C6A330312DE}" dt="2025-09-21T09:47:41.941" v="65" actId="478"/>
          <ac:picMkLst>
            <pc:docMk/>
            <pc:sldMk cId="1294031760" sldId="288"/>
            <ac:picMk id="14" creationId="{3F150A00-8094-2FD5-D888-3918D37B9B84}"/>
          </ac:picMkLst>
        </pc:picChg>
      </pc:sldChg>
      <pc:sldChg chg="modSp mod">
        <pc:chgData name="金鑫 谭" userId="0528fc09674fd7ca" providerId="LiveId" clId="{6BB979BC-BDC9-4BCD-8826-0C6A330312DE}" dt="2025-09-21T09:28:05.697" v="37" actId="14100"/>
        <pc:sldMkLst>
          <pc:docMk/>
          <pc:sldMk cId="3565578932" sldId="303"/>
        </pc:sldMkLst>
        <pc:grpChg chg="mod">
          <ac:chgData name="金鑫 谭" userId="0528fc09674fd7ca" providerId="LiveId" clId="{6BB979BC-BDC9-4BCD-8826-0C6A330312DE}" dt="2025-09-21T09:28:05.697" v="37" actId="14100"/>
          <ac:grpSpMkLst>
            <pc:docMk/>
            <pc:sldMk cId="3565578932" sldId="303"/>
            <ac:grpSpMk id="8" creationId="{D192E332-763A-EB47-4639-B56ECE8E8271}"/>
          </ac:grpSpMkLst>
        </pc:grpChg>
      </pc:sldChg>
      <pc:sldChg chg="modSp mod">
        <pc:chgData name="金鑫 谭" userId="0528fc09674fd7ca" providerId="LiveId" clId="{6BB979BC-BDC9-4BCD-8826-0C6A330312DE}" dt="2025-09-21T09:35:58.616" v="38" actId="2711"/>
        <pc:sldMkLst>
          <pc:docMk/>
          <pc:sldMk cId="2431015358" sldId="916"/>
        </pc:sldMkLst>
        <pc:spChg chg="mod">
          <ac:chgData name="金鑫 谭" userId="0528fc09674fd7ca" providerId="LiveId" clId="{6BB979BC-BDC9-4BCD-8826-0C6A330312DE}" dt="2025-09-21T09:35:58.616" v="38" actId="2711"/>
          <ac:spMkLst>
            <pc:docMk/>
            <pc:sldMk cId="2431015358" sldId="916"/>
            <ac:spMk id="2" creationId="{650A03CC-3010-2BAF-DCA5-C2FAE3675E5E}"/>
          </ac:spMkLst>
        </pc:spChg>
        <pc:spChg chg="mod">
          <ac:chgData name="金鑫 谭" userId="0528fc09674fd7ca" providerId="LiveId" clId="{6BB979BC-BDC9-4BCD-8826-0C6A330312DE}" dt="2025-09-21T09:27:03.610" v="35" actId="1076"/>
          <ac:spMkLst>
            <pc:docMk/>
            <pc:sldMk cId="2431015358" sldId="916"/>
            <ac:spMk id="4" creationId="{EF3B2CBC-48D4-8B8D-2027-77024EAD1EB7}"/>
          </ac:spMkLst>
        </pc:spChg>
      </pc:sldChg>
      <pc:sldChg chg="modSp mod">
        <pc:chgData name="金鑫 谭" userId="0528fc09674fd7ca" providerId="LiveId" clId="{6BB979BC-BDC9-4BCD-8826-0C6A330312DE}" dt="2025-09-21T09:36:10.442" v="40" actId="20577"/>
        <pc:sldMkLst>
          <pc:docMk/>
          <pc:sldMk cId="899613695" sldId="917"/>
        </pc:sldMkLst>
        <pc:spChg chg="mod">
          <ac:chgData name="金鑫 谭" userId="0528fc09674fd7ca" providerId="LiveId" clId="{6BB979BC-BDC9-4BCD-8826-0C6A330312DE}" dt="2025-09-21T09:36:10.442" v="40" actId="20577"/>
          <ac:spMkLst>
            <pc:docMk/>
            <pc:sldMk cId="899613695" sldId="917"/>
            <ac:spMk id="2" creationId="{650A03CC-3010-2BAF-DCA5-C2FAE3675E5E}"/>
          </ac:spMkLst>
        </pc:spChg>
      </pc:sldChg>
      <pc:sldChg chg="modSp mod">
        <pc:chgData name="金鑫 谭" userId="0528fc09674fd7ca" providerId="LiveId" clId="{6BB979BC-BDC9-4BCD-8826-0C6A330312DE}" dt="2025-09-21T10:03:08.648" v="127" actId="20577"/>
        <pc:sldMkLst>
          <pc:docMk/>
          <pc:sldMk cId="3512811305" sldId="930"/>
        </pc:sldMkLst>
        <pc:graphicFrameChg chg="modGraphic">
          <ac:chgData name="金鑫 谭" userId="0528fc09674fd7ca" providerId="LiveId" clId="{6BB979BC-BDC9-4BCD-8826-0C6A330312DE}" dt="2025-09-21T10:03:08.648" v="127" actId="20577"/>
          <ac:graphicFrameMkLst>
            <pc:docMk/>
            <pc:sldMk cId="3512811305" sldId="930"/>
            <ac:graphicFrameMk id="4" creationId="{934E2AC0-DEF6-F89C-0A51-829E2C2F0B6F}"/>
          </ac:graphicFrameMkLst>
        </pc:graphicFrameChg>
      </pc:sldChg>
    </pc:docChg>
  </pc:docChgLst>
  <pc:docChgLst>
    <pc:chgData name="金鑫 谭" userId="0528fc09674fd7ca" providerId="LiveId" clId="{487A47D1-0DF4-4911-9403-6CF3DB2732F1}"/>
    <pc:docChg chg="undo custSel addSld modSld">
      <pc:chgData name="金鑫 谭" userId="0528fc09674fd7ca" providerId="LiveId" clId="{487A47D1-0DF4-4911-9403-6CF3DB2732F1}" dt="2025-09-21T12:46:36.869" v="348" actId="113"/>
      <pc:docMkLst>
        <pc:docMk/>
      </pc:docMkLst>
      <pc:sldChg chg="modSp mod">
        <pc:chgData name="金鑫 谭" userId="0528fc09674fd7ca" providerId="LiveId" clId="{487A47D1-0DF4-4911-9403-6CF3DB2732F1}" dt="2025-09-21T12:02:27.039" v="6" actId="1035"/>
        <pc:sldMkLst>
          <pc:docMk/>
          <pc:sldMk cId="0" sldId="279"/>
        </pc:sldMkLst>
        <pc:picChg chg="mod">
          <ac:chgData name="金鑫 谭" userId="0528fc09674fd7ca" providerId="LiveId" clId="{487A47D1-0DF4-4911-9403-6CF3DB2732F1}" dt="2025-09-21T12:02:27.039" v="6" actId="1035"/>
          <ac:picMkLst>
            <pc:docMk/>
            <pc:sldMk cId="0" sldId="279"/>
            <ac:picMk id="2" creationId="{00000000-0000-0000-0000-000000000000}"/>
          </ac:picMkLst>
        </pc:picChg>
      </pc:sldChg>
      <pc:sldChg chg="addSp delSp modSp mod">
        <pc:chgData name="金鑫 谭" userId="0528fc09674fd7ca" providerId="LiveId" clId="{487A47D1-0DF4-4911-9403-6CF3DB2732F1}" dt="2025-09-21T12:16:21.290" v="82"/>
        <pc:sldMkLst>
          <pc:docMk/>
          <pc:sldMk cId="979650804" sldId="282"/>
        </pc:sldMkLst>
        <pc:spChg chg="add del">
          <ac:chgData name="金鑫 谭" userId="0528fc09674fd7ca" providerId="LiveId" clId="{487A47D1-0DF4-4911-9403-6CF3DB2732F1}" dt="2025-09-21T12:16:21.290" v="82"/>
          <ac:spMkLst>
            <pc:docMk/>
            <pc:sldMk cId="979650804" sldId="282"/>
            <ac:spMk id="13" creationId="{78B0D63E-4A0A-9602-3DCE-8040827BF28A}"/>
          </ac:spMkLst>
        </pc:spChg>
      </pc:sldChg>
      <pc:sldChg chg="addSp delSp modSp mod">
        <pc:chgData name="金鑫 谭" userId="0528fc09674fd7ca" providerId="LiveId" clId="{487A47D1-0DF4-4911-9403-6CF3DB2732F1}" dt="2025-09-21T12:12:02.742" v="50" actId="1076"/>
        <pc:sldMkLst>
          <pc:docMk/>
          <pc:sldMk cId="1294031760" sldId="288"/>
        </pc:sldMkLst>
        <pc:spChg chg="mod">
          <ac:chgData name="金鑫 谭" userId="0528fc09674fd7ca" providerId="LiveId" clId="{487A47D1-0DF4-4911-9403-6CF3DB2732F1}" dt="2025-09-21T12:04:41.708" v="21" actId="20577"/>
          <ac:spMkLst>
            <pc:docMk/>
            <pc:sldMk cId="1294031760" sldId="288"/>
            <ac:spMk id="4" creationId="{234ABBDC-9534-C83E-BAD3-FE99CAC441CD}"/>
          </ac:spMkLst>
        </pc:spChg>
        <pc:spChg chg="add mod">
          <ac:chgData name="金鑫 谭" userId="0528fc09674fd7ca" providerId="LiveId" clId="{487A47D1-0DF4-4911-9403-6CF3DB2732F1}" dt="2025-09-21T12:12:02.742" v="50" actId="1076"/>
          <ac:spMkLst>
            <pc:docMk/>
            <pc:sldMk cId="1294031760" sldId="288"/>
            <ac:spMk id="5" creationId="{BD35DFE0-BCE6-7808-CF79-6B48B8E8C3E0}"/>
          </ac:spMkLst>
        </pc:spChg>
        <pc:picChg chg="del">
          <ac:chgData name="金鑫 谭" userId="0528fc09674fd7ca" providerId="LiveId" clId="{487A47D1-0DF4-4911-9403-6CF3DB2732F1}" dt="2025-09-21T12:02:34.487" v="7" actId="478"/>
          <ac:picMkLst>
            <pc:docMk/>
            <pc:sldMk cId="1294031760" sldId="288"/>
            <ac:picMk id="2" creationId="{8120D4F2-1A6A-3879-5424-15962E9746E9}"/>
          </ac:picMkLst>
        </pc:picChg>
        <pc:picChg chg="add mod ord">
          <ac:chgData name="金鑫 谭" userId="0528fc09674fd7ca" providerId="LiveId" clId="{487A47D1-0DF4-4911-9403-6CF3DB2732F1}" dt="2025-09-21T12:02:44.997" v="12" actId="14100"/>
          <ac:picMkLst>
            <pc:docMk/>
            <pc:sldMk cId="1294031760" sldId="288"/>
            <ac:picMk id="3" creationId="{448C77BD-66E3-68E4-7849-2B70ABDE097F}"/>
          </ac:picMkLst>
        </pc:picChg>
      </pc:sldChg>
      <pc:sldChg chg="modSp mod">
        <pc:chgData name="金鑫 谭" userId="0528fc09674fd7ca" providerId="LiveId" clId="{487A47D1-0DF4-4911-9403-6CF3DB2732F1}" dt="2025-09-21T12:45:43.137" v="345" actId="20577"/>
        <pc:sldMkLst>
          <pc:docMk/>
          <pc:sldMk cId="2018945727" sldId="292"/>
        </pc:sldMkLst>
        <pc:spChg chg="mod">
          <ac:chgData name="金鑫 谭" userId="0528fc09674fd7ca" providerId="LiveId" clId="{487A47D1-0DF4-4911-9403-6CF3DB2732F1}" dt="2025-09-21T12:45:43.137" v="345" actId="20577"/>
          <ac:spMkLst>
            <pc:docMk/>
            <pc:sldMk cId="2018945727" sldId="292"/>
            <ac:spMk id="4" creationId="{8CB280BD-1F9B-9ACA-EA2E-E6C9441E947B}"/>
          </ac:spMkLst>
        </pc:spChg>
      </pc:sldChg>
      <pc:sldChg chg="addSp modSp mod">
        <pc:chgData name="金鑫 谭" userId="0528fc09674fd7ca" providerId="LiveId" clId="{487A47D1-0DF4-4911-9403-6CF3DB2732F1}" dt="2025-09-21T12:11:20.171" v="35" actId="1076"/>
        <pc:sldMkLst>
          <pc:docMk/>
          <pc:sldMk cId="708198286" sldId="924"/>
        </pc:sldMkLst>
        <pc:spChg chg="add mod">
          <ac:chgData name="金鑫 谭" userId="0528fc09674fd7ca" providerId="LiveId" clId="{487A47D1-0DF4-4911-9403-6CF3DB2732F1}" dt="2025-09-21T12:11:20.171" v="35" actId="1076"/>
          <ac:spMkLst>
            <pc:docMk/>
            <pc:sldMk cId="708198286" sldId="924"/>
            <ac:spMk id="4" creationId="{74D1486A-C218-0F12-4E90-997D8DFC0F2A}"/>
          </ac:spMkLst>
        </pc:spChg>
      </pc:sldChg>
      <pc:sldChg chg="addSp modSp mod">
        <pc:chgData name="金鑫 谭" userId="0528fc09674fd7ca" providerId="LiveId" clId="{487A47D1-0DF4-4911-9403-6CF3DB2732F1}" dt="2025-09-21T12:14:39.019" v="78" actId="20577"/>
        <pc:sldMkLst>
          <pc:docMk/>
          <pc:sldMk cId="417943552" sldId="926"/>
        </pc:sldMkLst>
        <pc:spChg chg="add mod">
          <ac:chgData name="金鑫 谭" userId="0528fc09674fd7ca" providerId="LiveId" clId="{487A47D1-0DF4-4911-9403-6CF3DB2732F1}" dt="2025-09-21T12:14:39.019" v="78" actId="20577"/>
          <ac:spMkLst>
            <pc:docMk/>
            <pc:sldMk cId="417943552" sldId="926"/>
            <ac:spMk id="3" creationId="{76AF1908-1C75-F63A-3545-A7A0263190C5}"/>
          </ac:spMkLst>
        </pc:spChg>
        <pc:picChg chg="mod">
          <ac:chgData name="金鑫 谭" userId="0528fc09674fd7ca" providerId="LiveId" clId="{487A47D1-0DF4-4911-9403-6CF3DB2732F1}" dt="2025-09-21T12:13:42.901" v="73" actId="1035"/>
          <ac:picMkLst>
            <pc:docMk/>
            <pc:sldMk cId="417943552" sldId="926"/>
            <ac:picMk id="4" creationId="{434DB559-84EC-7259-852F-C074F021C194}"/>
          </ac:picMkLst>
        </pc:picChg>
      </pc:sldChg>
      <pc:sldChg chg="modSp mod">
        <pc:chgData name="金鑫 谭" userId="0528fc09674fd7ca" providerId="LiveId" clId="{487A47D1-0DF4-4911-9403-6CF3DB2732F1}" dt="2025-09-21T12:03:24.413" v="18" actId="20577"/>
        <pc:sldMkLst>
          <pc:docMk/>
          <pc:sldMk cId="3512811305" sldId="930"/>
        </pc:sldMkLst>
        <pc:graphicFrameChg chg="modGraphic">
          <ac:chgData name="金鑫 谭" userId="0528fc09674fd7ca" providerId="LiveId" clId="{487A47D1-0DF4-4911-9403-6CF3DB2732F1}" dt="2025-09-21T12:03:24.413" v="18" actId="20577"/>
          <ac:graphicFrameMkLst>
            <pc:docMk/>
            <pc:sldMk cId="3512811305" sldId="930"/>
            <ac:graphicFrameMk id="4" creationId="{934E2AC0-DEF6-F89C-0A51-829E2C2F0B6F}"/>
          </ac:graphicFrameMkLst>
        </pc:graphicFrameChg>
      </pc:sldChg>
      <pc:sldChg chg="addSp delSp modSp add mod">
        <pc:chgData name="金鑫 谭" userId="0528fc09674fd7ca" providerId="LiveId" clId="{487A47D1-0DF4-4911-9403-6CF3DB2732F1}" dt="2025-09-21T12:46:36.869" v="348" actId="113"/>
        <pc:sldMkLst>
          <pc:docMk/>
          <pc:sldMk cId="2642405655" sldId="932"/>
        </pc:sldMkLst>
        <pc:spChg chg="mod">
          <ac:chgData name="金鑫 谭" userId="0528fc09674fd7ca" providerId="LiveId" clId="{487A47D1-0DF4-4911-9403-6CF3DB2732F1}" dt="2025-09-21T12:46:36.869" v="348" actId="113"/>
          <ac:spMkLst>
            <pc:docMk/>
            <pc:sldMk cId="2642405655" sldId="932"/>
            <ac:spMk id="5" creationId="{007AD0C7-A594-C3E2-607D-8CEBD1B077F6}"/>
          </ac:spMkLst>
        </pc:spChg>
        <pc:spChg chg="mod">
          <ac:chgData name="金鑫 谭" userId="0528fc09674fd7ca" providerId="LiveId" clId="{487A47D1-0DF4-4911-9403-6CF3DB2732F1}" dt="2025-09-21T12:38:28.155" v="263" actId="20577"/>
          <ac:spMkLst>
            <pc:docMk/>
            <pc:sldMk cId="2642405655" sldId="932"/>
            <ac:spMk id="7" creationId="{3795D3BB-D1FB-73CB-E9A6-4948CB0D5A52}"/>
          </ac:spMkLst>
        </pc:spChg>
        <pc:spChg chg="del">
          <ac:chgData name="金鑫 谭" userId="0528fc09674fd7ca" providerId="LiveId" clId="{487A47D1-0DF4-4911-9403-6CF3DB2732F1}" dt="2025-09-21T12:21:29.209" v="85" actId="478"/>
          <ac:spMkLst>
            <pc:docMk/>
            <pc:sldMk cId="2642405655" sldId="932"/>
            <ac:spMk id="14" creationId="{BD5AC64D-AE6B-8023-8A6C-F1C63AB3ED72}"/>
          </ac:spMkLst>
        </pc:spChg>
        <pc:spChg chg="del">
          <ac:chgData name="金鑫 谭" userId="0528fc09674fd7ca" providerId="LiveId" clId="{487A47D1-0DF4-4911-9403-6CF3DB2732F1}" dt="2025-09-21T12:21:31.052" v="87" actId="478"/>
          <ac:spMkLst>
            <pc:docMk/>
            <pc:sldMk cId="2642405655" sldId="932"/>
            <ac:spMk id="16" creationId="{78118E7F-85C1-C183-D9D8-642737B6A6E3}"/>
          </ac:spMkLst>
        </pc:spChg>
        <pc:graphicFrameChg chg="add del mod">
          <ac:chgData name="金鑫 谭" userId="0528fc09674fd7ca" providerId="LiveId" clId="{487A47D1-0DF4-4911-9403-6CF3DB2732F1}" dt="2025-09-21T12:29:47.023" v="104"/>
          <ac:graphicFrameMkLst>
            <pc:docMk/>
            <pc:sldMk cId="2642405655" sldId="932"/>
            <ac:graphicFrameMk id="4" creationId="{F987A038-1F2E-0AAE-A3BA-8DDCB8D865D6}"/>
          </ac:graphicFrameMkLst>
        </pc:graphicFrameChg>
        <pc:graphicFrameChg chg="add del mod modGraphic">
          <ac:chgData name="金鑫 谭" userId="0528fc09674fd7ca" providerId="LiveId" clId="{487A47D1-0DF4-4911-9403-6CF3DB2732F1}" dt="2025-09-21T12:35:23.958" v="200" actId="478"/>
          <ac:graphicFrameMkLst>
            <pc:docMk/>
            <pc:sldMk cId="2642405655" sldId="932"/>
            <ac:graphicFrameMk id="13" creationId="{F9852260-802E-B404-AC00-A37E16B35E1A}"/>
          </ac:graphicFrameMkLst>
        </pc:graphicFrameChg>
        <pc:picChg chg="del">
          <ac:chgData name="金鑫 谭" userId="0528fc09674fd7ca" providerId="LiveId" clId="{487A47D1-0DF4-4911-9403-6CF3DB2732F1}" dt="2025-09-21T12:21:29.715" v="86" actId="478"/>
          <ac:picMkLst>
            <pc:docMk/>
            <pc:sldMk cId="2642405655" sldId="932"/>
            <ac:picMk id="2" creationId="{C85286DA-BAA5-5038-1770-D9BF512882BD}"/>
          </ac:picMkLst>
        </pc:picChg>
        <pc:picChg chg="del">
          <ac:chgData name="金鑫 谭" userId="0528fc09674fd7ca" providerId="LiveId" clId="{487A47D1-0DF4-4911-9403-6CF3DB2732F1}" dt="2025-09-21T12:21:28.010" v="84" actId="478"/>
          <ac:picMkLst>
            <pc:docMk/>
            <pc:sldMk cId="2642405655" sldId="932"/>
            <ac:picMk id="3" creationId="{84E6FD7D-A595-2EB9-0534-94430CAE92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C3D01-FF74-4CFE-906E-8950B2C1A0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BA172-09AE-4DD6-8DE2-5469DB6E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10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0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2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3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4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5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6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7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8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dirty="0">
                <a:latin typeface="宋体" panose="02010600030101010101" pitchFamily="2" charset="-122"/>
                <a:ea typeface="Adobe 黑体 Std R" charset="-122"/>
              </a:rPr>
              <a:t>各位老师，同学，大家下午好，我是来自上海交通大学的谭金鑫，很荣幸能来到这次重味高精度计算研讨会和各位同行进行交流。我的报告题目是</a:t>
            </a:r>
            <a:r>
              <a:rPr kumimoji="0" lang="en-US" altLang="zh-CN" sz="1200" b="1" dirty="0">
                <a:latin typeface="Times New Roman" panose="02020603050405020304" charset="0"/>
                <a:cs typeface="Times New Roman" panose="02020603050405020304" charset="0"/>
              </a:rPr>
              <a:t>Collins-Soper Kernel from Lattice QCD</a:t>
            </a:r>
            <a:endParaRPr lang="zh-CN" altLang="en-US" dirty="0">
              <a:latin typeface="宋体" panose="02010600030101010101" pitchFamily="2" charset="-122"/>
              <a:ea typeface="Adobe 黑体 Std R" charset="-122"/>
            </a:endParaRPr>
          </a:p>
        </p:txBody>
      </p:sp>
      <p:sp>
        <p:nvSpPr>
          <p:cNvPr id="1536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3F125756-3D49-CA49-B01E-D0543D315FBC}" type="slidenum">
              <a:rPr lang="zh-CN" altLang="en-US" sz="1200"/>
              <a:t>1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363530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643870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08368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266364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29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58842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30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863536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216302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39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43624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661866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098063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22399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3993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indent="0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kumimoji="0" lang="zh-CN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94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t>45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864266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075852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7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717942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8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884325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618636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20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56966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21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816153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8AA00C26-A625-534A-AB94-964F823B5A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8F69AFDE-13CC-9845-9350-2D4A0BD0E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C7D3BA-33E5-AB4E-BD60-2A6E64F63D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119CEB1A-A237-854E-BF1E-F40C32D03DF4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22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525639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0.png"/><Relationship Id="rId13" Type="http://schemas.openxmlformats.org/officeDocument/2006/relationships/image" Target="../media/image460.png"/><Relationship Id="rId3" Type="http://schemas.openxmlformats.org/officeDocument/2006/relationships/image" Target="../media/image34.emf"/><Relationship Id="rId25" Type="http://schemas.openxmlformats.org/officeDocument/2006/relationships/image" Target="../media/image290.png"/><Relationship Id="rId33" Type="http://schemas.openxmlformats.org/officeDocument/2006/relationships/image" Target="../media/image38.png"/><Relationship Id="rId2" Type="http://schemas.openxmlformats.org/officeDocument/2006/relationships/oleObject" Target="../embeddings/oleObject1.bin"/><Relationship Id="rId29" Type="http://schemas.openxmlformats.org/officeDocument/2006/relationships/image" Target="../media/image330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80.png"/><Relationship Id="rId32" Type="http://schemas.openxmlformats.org/officeDocument/2006/relationships/image" Target="../media/image361.png"/><Relationship Id="rId5" Type="http://schemas.openxmlformats.org/officeDocument/2006/relationships/image" Target="../media/image36.png"/><Relationship Id="rId28" Type="http://schemas.openxmlformats.org/officeDocument/2006/relationships/image" Target="../media/image320.png"/><Relationship Id="rId15" Type="http://schemas.openxmlformats.org/officeDocument/2006/relationships/image" Target="../media/image48.png"/><Relationship Id="rId31" Type="http://schemas.openxmlformats.org/officeDocument/2006/relationships/image" Target="../media/image350.png"/><Relationship Id="rId4" Type="http://schemas.openxmlformats.org/officeDocument/2006/relationships/image" Target="../media/image35.png"/><Relationship Id="rId27" Type="http://schemas.openxmlformats.org/officeDocument/2006/relationships/image" Target="../media/image310.png"/><Relationship Id="rId30" Type="http://schemas.openxmlformats.org/officeDocument/2006/relationships/image" Target="../media/image340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130.png"/><Relationship Id="rId4" Type="http://schemas.openxmlformats.org/officeDocument/2006/relationships/image" Target="../media/image120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59.png"/><Relationship Id="rId7" Type="http://schemas.openxmlformats.org/officeDocument/2006/relationships/image" Target="../media/image5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71.png"/><Relationship Id="rId4" Type="http://schemas.openxmlformats.org/officeDocument/2006/relationships/image" Target="../media/image6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71.png"/><Relationship Id="rId4" Type="http://schemas.openxmlformats.org/officeDocument/2006/relationships/image" Target="../media/image6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20.png"/><Relationship Id="rId18" Type="http://schemas.openxmlformats.org/officeDocument/2006/relationships/image" Target="../media/image88.png"/><Relationship Id="rId3" Type="http://schemas.openxmlformats.org/officeDocument/2006/relationships/image" Target="../media/image66.png"/><Relationship Id="rId7" Type="http://schemas.openxmlformats.org/officeDocument/2006/relationships/image" Target="../media/image78.png"/><Relationship Id="rId12" Type="http://schemas.openxmlformats.org/officeDocument/2006/relationships/image" Target="../media/image87.png"/><Relationship Id="rId17" Type="http://schemas.openxmlformats.org/officeDocument/2006/relationships/image" Target="../media/image26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500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240.png"/><Relationship Id="rId10" Type="http://schemas.openxmlformats.org/officeDocument/2006/relationships/image" Target="../media/image850.png"/><Relationship Id="rId19" Type="http://schemas.openxmlformats.org/officeDocument/2006/relationships/image" Target="../media/image89.png"/><Relationship Id="rId4" Type="http://schemas.openxmlformats.org/officeDocument/2006/relationships/image" Target="../media/image79.png"/><Relationship Id="rId9" Type="http://schemas.openxmlformats.org/officeDocument/2006/relationships/image" Target="../media/image840.png"/><Relationship Id="rId14" Type="http://schemas.openxmlformats.org/officeDocument/2006/relationships/image" Target="../media/image2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92.png"/><Relationship Id="rId18" Type="http://schemas.openxmlformats.org/officeDocument/2006/relationships/image" Target="../media/image49.png"/><Relationship Id="rId3" Type="http://schemas.openxmlformats.org/officeDocument/2006/relationships/image" Target="../media/image360.png"/><Relationship Id="rId7" Type="http://schemas.openxmlformats.org/officeDocument/2006/relationships/image" Target="../media/image400.png"/><Relationship Id="rId12" Type="http://schemas.openxmlformats.org/officeDocument/2006/relationships/image" Target="../media/image91.png"/><Relationship Id="rId17" Type="http://schemas.openxmlformats.org/officeDocument/2006/relationships/image" Target="../media/image48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11" Type="http://schemas.openxmlformats.org/officeDocument/2006/relationships/image" Target="../media/image84.png"/><Relationship Id="rId5" Type="http://schemas.openxmlformats.org/officeDocument/2006/relationships/image" Target="../media/image38.png"/><Relationship Id="rId15" Type="http://schemas.openxmlformats.org/officeDocument/2006/relationships/image" Target="../media/image38.png"/><Relationship Id="rId10" Type="http://schemas.openxmlformats.org/officeDocument/2006/relationships/image" Target="../media/image430.png"/><Relationship Id="rId4" Type="http://schemas.openxmlformats.org/officeDocument/2006/relationships/image" Target="../media/image370.png"/><Relationship Id="rId9" Type="http://schemas.openxmlformats.org/officeDocument/2006/relationships/image" Target="../media/image420.png"/><Relationship Id="rId14" Type="http://schemas.openxmlformats.org/officeDocument/2006/relationships/image" Target="../media/image460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0.png"/><Relationship Id="rId17" Type="http://schemas.openxmlformats.org/officeDocument/2006/relationships/image" Target="../media/image93.png"/><Relationship Id="rId2" Type="http://schemas.openxmlformats.org/officeDocument/2006/relationships/image" Target="../media/image9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1.png"/><Relationship Id="rId10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6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23.png"/><Relationship Id="rId5" Type="http://schemas.openxmlformats.org/officeDocument/2006/relationships/image" Target="../media/image170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0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2.11807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6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arxiv.org/abs/2502.1180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2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7"/>
          <p:cNvSpPr txBox="1">
            <a:spLocks noChangeArrowheads="1"/>
          </p:cNvSpPr>
          <p:nvPr/>
        </p:nvSpPr>
        <p:spPr bwMode="auto">
          <a:xfrm>
            <a:off x="717876" y="1956985"/>
            <a:ext cx="103541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latin typeface="Times New Roman" panose="02020603050405020304" charset="0"/>
                <a:cs typeface="Times New Roman" panose="02020603050405020304" charset="0"/>
              </a:rPr>
              <a:t>Transverse Momentum Dependent Distributions from Lattice QCD</a:t>
            </a:r>
          </a:p>
        </p:txBody>
      </p:sp>
      <p:sp>
        <p:nvSpPr>
          <p:cNvPr id="14340" name="Line 2"/>
          <p:cNvSpPr>
            <a:spLocks noChangeShapeType="1"/>
          </p:cNvSpPr>
          <p:nvPr/>
        </p:nvSpPr>
        <p:spPr bwMode="auto">
          <a:xfrm flipV="1">
            <a:off x="0" y="971550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-1" y="3700686"/>
            <a:ext cx="12191999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Wei Wang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Shanghai Jiao Tong University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On behalf of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attice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arton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ollaboration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International Workshop on Advances in Lattice QCD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6" r="26940" b="43555"/>
          <a:stretch>
            <a:fillRect/>
          </a:stretch>
        </p:blipFill>
        <p:spPr>
          <a:xfrm>
            <a:off x="10613284" y="-67237"/>
            <a:ext cx="917575" cy="10115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C543F-7409-DE3C-FE2C-08B8DB64D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47535396-644C-EF3E-2385-112305E81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10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81C6ABD-62BD-C0ED-5127-55AF57689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1" y="195580"/>
            <a:ext cx="399292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TMD wavefunctions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BF9ED16-0DF5-9907-0036-1539B754747C}"/>
              </a:ext>
            </a:extLst>
          </p:cNvPr>
          <p:cNvSpPr txBox="1"/>
          <p:nvPr/>
        </p:nvSpPr>
        <p:spPr>
          <a:xfrm>
            <a:off x="424142" y="1452591"/>
            <a:ext cx="6809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PQCD for B-meson decays: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192E332-763A-EB47-4639-B56ECE8E8271}"/>
              </a:ext>
            </a:extLst>
          </p:cNvPr>
          <p:cNvGrpSpPr/>
          <p:nvPr/>
        </p:nvGrpSpPr>
        <p:grpSpPr>
          <a:xfrm>
            <a:off x="720947" y="2029320"/>
            <a:ext cx="6077418" cy="807917"/>
            <a:chOff x="724573" y="2158493"/>
            <a:chExt cx="6491583" cy="807917"/>
          </a:xfrm>
        </p:grpSpPr>
        <p:graphicFrame>
          <p:nvGraphicFramePr>
            <p:cNvPr id="14" name="对象 13">
              <a:extLst>
                <a:ext uri="{FF2B5EF4-FFF2-40B4-BE49-F238E27FC236}">
                  <a16:creationId xmlns:a16="http://schemas.microsoft.com/office/drawing/2014/main" id="{B0745134-B186-D699-D89D-17CAACFC82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4573" y="2158493"/>
            <a:ext cx="6491583" cy="807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647883" imgH="453532" progId="Equation.DSMT4">
                    <p:embed/>
                  </p:oleObj>
                </mc:Choice>
                <mc:Fallback>
                  <p:oleObj name="Equation" r:id="rId2" imgW="3647883" imgH="453532" progId="Equation.DSMT4">
                    <p:embed/>
                    <p:pic>
                      <p:nvPicPr>
                        <p:cNvPr id="14" name="对象 13">
                          <a:extLst>
                            <a:ext uri="{FF2B5EF4-FFF2-40B4-BE49-F238E27FC236}">
                              <a16:creationId xmlns:a16="http://schemas.microsoft.com/office/drawing/2014/main" id="{B0745134-B186-D699-D89D-17CAACFC82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724573" y="2158493"/>
                          <a:ext cx="6491583" cy="8079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9546A0C-06D6-E2E9-A110-A0A0D6062E0E}"/>
                </a:ext>
              </a:extLst>
            </p:cNvPr>
            <p:cNvSpPr/>
            <p:nvPr/>
          </p:nvSpPr>
          <p:spPr>
            <a:xfrm>
              <a:off x="2306319" y="2331452"/>
              <a:ext cx="914400" cy="566058"/>
            </a:xfrm>
            <a:prstGeom prst="rect">
              <a:avLst/>
            </a:prstGeom>
            <a:solidFill>
              <a:schemeClr val="accent2"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0993B908-DE07-A479-3A5C-B4F5EB307545}"/>
              </a:ext>
            </a:extLst>
          </p:cNvPr>
          <p:cNvSpPr txBox="1"/>
          <p:nvPr/>
        </p:nvSpPr>
        <p:spPr>
          <a:xfrm>
            <a:off x="7815277" y="4798043"/>
            <a:ext cx="3861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Keum</a:t>
            </a:r>
            <a:r>
              <a:rPr lang="en-US" altLang="zh-CN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Li, </a:t>
            </a:r>
            <a:r>
              <a:rPr lang="en-US" altLang="zh-CN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Sanda</a:t>
            </a:r>
            <a:r>
              <a:rPr lang="en-US" altLang="zh-CN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PRD,63,054008(2001)</a:t>
            </a:r>
          </a:p>
          <a:p>
            <a:r>
              <a:rPr lang="en-US" altLang="zh-CN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Lu, </a:t>
            </a:r>
            <a:r>
              <a:rPr lang="en-US" altLang="zh-CN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Ukai</a:t>
            </a:r>
            <a:r>
              <a:rPr lang="en-US" altLang="zh-CN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Yang, PRD, 63, </a:t>
            </a:r>
            <a:r>
              <a:rPr lang="en-US" altLang="zh-CN" b="0" i="1" u="none" strike="noStrike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074009,</a:t>
            </a:r>
            <a:r>
              <a:rPr lang="en-US" altLang="zh-CN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endParaRPr lang="zh-CN" altLang="en-US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06CE2F3D-C201-3870-8A4D-3C920739D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C31F3AA-EA0D-C857-C21F-CCF03D5D4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6179" y="6272599"/>
            <a:ext cx="8978061" cy="49149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TMDWFs are necessary inputs for heavy meson decays.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571A447-C391-FE10-60F3-607DBD0C3C90}"/>
              </a:ext>
            </a:extLst>
          </p:cNvPr>
          <p:cNvGrpSpPr/>
          <p:nvPr/>
        </p:nvGrpSpPr>
        <p:grpSpPr>
          <a:xfrm>
            <a:off x="7667881" y="1797417"/>
            <a:ext cx="3283911" cy="2855696"/>
            <a:chOff x="7125105" y="3220339"/>
            <a:chExt cx="3831079" cy="2771474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D8073E8-84E9-3091-13DD-C60E81A56C47}"/>
                </a:ext>
              </a:extLst>
            </p:cNvPr>
            <p:cNvGrpSpPr/>
            <p:nvPr/>
          </p:nvGrpSpPr>
          <p:grpSpPr>
            <a:xfrm>
              <a:off x="7248582" y="3416290"/>
              <a:ext cx="3707602" cy="2305473"/>
              <a:chOff x="1088377" y="3292000"/>
              <a:chExt cx="3505357" cy="2053461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08A43B58-54E7-1492-6D6F-08EBE73374F1}"/>
                  </a:ext>
                </a:extLst>
              </p:cNvPr>
              <p:cNvGrpSpPr/>
              <p:nvPr/>
            </p:nvGrpSpPr>
            <p:grpSpPr>
              <a:xfrm>
                <a:off x="1341930" y="3292000"/>
                <a:ext cx="2864836" cy="2053461"/>
                <a:chOff x="3753975" y="3763813"/>
                <a:chExt cx="1719917" cy="1356631"/>
              </a:xfrm>
            </p:grpSpPr>
            <p:pic>
              <p:nvPicPr>
                <p:cNvPr id="29" name="图片 28">
                  <a:extLst>
                    <a:ext uri="{FF2B5EF4-FFF2-40B4-BE49-F238E27FC236}">
                      <a16:creationId xmlns:a16="http://schemas.microsoft.com/office/drawing/2014/main" id="{02DB0943-34C7-846C-4800-E888F073E7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16200000">
                  <a:off x="4501223" y="4265745"/>
                  <a:ext cx="422344" cy="134203"/>
                </a:xfrm>
                <a:prstGeom prst="rect">
                  <a:avLst/>
                </a:prstGeom>
              </p:spPr>
            </p:pic>
            <p:pic>
              <p:nvPicPr>
                <p:cNvPr id="30" name="图片 29">
                  <a:extLst>
                    <a:ext uri="{FF2B5EF4-FFF2-40B4-BE49-F238E27FC236}">
                      <a16:creationId xmlns:a16="http://schemas.microsoft.com/office/drawing/2014/main" id="{C4A7BFE0-84F4-03CF-16D9-9B17D6E98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216331" y="4447142"/>
                  <a:ext cx="215004" cy="673302"/>
                </a:xfrm>
                <a:prstGeom prst="rect">
                  <a:avLst/>
                </a:prstGeom>
              </p:spPr>
            </p:pic>
            <p:cxnSp>
              <p:nvCxnSpPr>
                <p:cNvPr id="31" name="直线连接符 118">
                  <a:extLst>
                    <a:ext uri="{FF2B5EF4-FFF2-40B4-BE49-F238E27FC236}">
                      <a16:creationId xmlns:a16="http://schemas.microsoft.com/office/drawing/2014/main" id="{0984E721-18CA-385C-0954-E6BB3D3F62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72807" y="4508756"/>
                  <a:ext cx="146406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线连接符 119">
                  <a:extLst>
                    <a:ext uri="{FF2B5EF4-FFF2-40B4-BE49-F238E27FC236}">
                      <a16:creationId xmlns:a16="http://schemas.microsoft.com/office/drawing/2014/main" id="{5B4A52FE-E3EB-738D-6E01-2712FBA23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72309" y="5074834"/>
                  <a:ext cx="146406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5D3F7E5E-8AEC-85F8-98E9-2D29C8A03875}"/>
                    </a:ext>
                  </a:extLst>
                </p:cNvPr>
                <p:cNvSpPr/>
                <p:nvPr/>
              </p:nvSpPr>
              <p:spPr>
                <a:xfrm>
                  <a:off x="3753975" y="4480703"/>
                  <a:ext cx="236667" cy="6176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softEdge">
                  <a:bevelT h="4445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7A302578-6A9C-A31D-9E3F-6A28D227963F}"/>
                    </a:ext>
                  </a:extLst>
                </p:cNvPr>
                <p:cNvSpPr/>
                <p:nvPr/>
              </p:nvSpPr>
              <p:spPr>
                <a:xfrm>
                  <a:off x="5237225" y="4483372"/>
                  <a:ext cx="236667" cy="6176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softEdge">
                  <a:bevelT h="4445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cxnSp>
              <p:nvCxnSpPr>
                <p:cNvPr id="35" name="直线连接符 122">
                  <a:extLst>
                    <a:ext uri="{FF2B5EF4-FFF2-40B4-BE49-F238E27FC236}">
                      <a16:creationId xmlns:a16="http://schemas.microsoft.com/office/drawing/2014/main" id="{7100005F-68CA-E23B-2E7E-EE13F0CDB4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4843208" y="3843798"/>
                  <a:ext cx="0" cy="37670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线连接符 123">
                  <a:extLst>
                    <a:ext uri="{FF2B5EF4-FFF2-40B4-BE49-F238E27FC236}">
                      <a16:creationId xmlns:a16="http://schemas.microsoft.com/office/drawing/2014/main" id="{50616179-6A89-A22B-B718-0DA8EA859B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-2700000">
                  <a:off x="4599293" y="3843799"/>
                  <a:ext cx="0" cy="37670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B014B1E7-4BF4-E902-A9E5-C607A7EC535B}"/>
                    </a:ext>
                  </a:extLst>
                </p:cNvPr>
                <p:cNvSpPr/>
                <p:nvPr/>
              </p:nvSpPr>
              <p:spPr>
                <a:xfrm rot="5400000">
                  <a:off x="4610124" y="3606826"/>
                  <a:ext cx="219247" cy="5332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softEdge">
                  <a:bevelT h="44450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0F8274EF-0384-35C7-259C-EDD08522D04F}"/>
                    </a:ext>
                  </a:extLst>
                </p:cNvPr>
                <p:cNvSpPr/>
                <p:nvPr/>
              </p:nvSpPr>
              <p:spPr>
                <a:xfrm flipH="1" flipV="1">
                  <a:off x="4700058" y="4137247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99A7B3EC-1604-32E7-0DB6-624DBC314BF9}"/>
                    </a:ext>
                  </a:extLst>
                </p:cNvPr>
                <p:cNvSpPr/>
                <p:nvPr/>
              </p:nvSpPr>
              <p:spPr>
                <a:xfrm flipH="1" flipV="1">
                  <a:off x="4696887" y="4492799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31F41F90-1447-68AB-C276-FACD23863826}"/>
                    </a:ext>
                  </a:extLst>
                </p:cNvPr>
                <p:cNvSpPr/>
                <p:nvPr/>
              </p:nvSpPr>
              <p:spPr>
                <a:xfrm flipH="1" flipV="1">
                  <a:off x="4300973" y="4492798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B62AEEA2-C87A-2A95-12C0-D833109DE712}"/>
                    </a:ext>
                  </a:extLst>
                </p:cNvPr>
                <p:cNvSpPr/>
                <p:nvPr/>
              </p:nvSpPr>
              <p:spPr>
                <a:xfrm flipH="1" flipV="1">
                  <a:off x="4293233" y="506255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7CE5853B-63BD-104B-5C7C-7BF0372D10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88377" y="4716114"/>
                    <a:ext cx="21140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09" name="文本框 108">
                    <a:extLst>
                      <a:ext uri="{FF2B5EF4-FFF2-40B4-BE49-F238E27FC236}">
                        <a16:creationId xmlns:a16="http://schemas.microsoft.com/office/drawing/2014/main" id="{228554CC-C8E4-C466-1ABA-567BD8F306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8377" y="4716114"/>
                    <a:ext cx="211405" cy="276999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42857" r="-35714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3EE4980-746F-79AA-803B-EA4994B5FDDA}"/>
                      </a:ext>
                    </a:extLst>
                  </p:cNvPr>
                  <p:cNvSpPr txBox="1"/>
                  <p:nvPr/>
                </p:nvSpPr>
                <p:spPr>
                  <a:xfrm>
                    <a:off x="4260374" y="4696577"/>
                    <a:ext cx="33336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0" name="文本框 109">
                    <a:extLst>
                      <a:ext uri="{FF2B5EF4-FFF2-40B4-BE49-F238E27FC236}">
                        <a16:creationId xmlns:a16="http://schemas.microsoft.com/office/drawing/2014/main" id="{4C49CE58-F73D-9281-21E8-4524B2428F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60374" y="4696577"/>
                    <a:ext cx="333360" cy="276999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8182" r="-13636" b="-1578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332C495D-9D2D-6658-7201-125232241415}"/>
                      </a:ext>
                    </a:extLst>
                  </p:cNvPr>
                  <p:cNvSpPr txBox="1"/>
                  <p:nvPr/>
                </p:nvSpPr>
                <p:spPr>
                  <a:xfrm>
                    <a:off x="3502509" y="3322618"/>
                    <a:ext cx="33336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0" name="文本框 109">
                    <a:extLst>
                      <a:ext uri="{FF2B5EF4-FFF2-40B4-BE49-F238E27FC236}">
                        <a16:creationId xmlns:a16="http://schemas.microsoft.com/office/drawing/2014/main" id="{460DE575-8BDD-21CD-144D-C42A37408D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02509" y="3322618"/>
                    <a:ext cx="333360" cy="276999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8182" r="-22727" b="-1578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CF78937A-5EC0-C767-A18F-AF8605EE6896}"/>
                      </a:ext>
                    </a:extLst>
                  </p:cNvPr>
                  <p:cNvSpPr txBox="1"/>
                  <p:nvPr/>
                </p:nvSpPr>
                <p:spPr>
                  <a:xfrm>
                    <a:off x="3572079" y="4426394"/>
                    <a:ext cx="19178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2" name="文本框 111">
                    <a:extLst>
                      <a:ext uri="{FF2B5EF4-FFF2-40B4-BE49-F238E27FC236}">
                        <a16:creationId xmlns:a16="http://schemas.microsoft.com/office/drawing/2014/main" id="{7CF0E74E-D948-7D58-27B9-C09A56FB39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2079" y="4426394"/>
                    <a:ext cx="191783" cy="27699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30769" r="-30769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67A3DE5C-C289-557D-34DE-4E2E3B0F27BA}"/>
                      </a:ext>
                    </a:extLst>
                  </p:cNvPr>
                  <p:cNvSpPr txBox="1"/>
                  <p:nvPr/>
                </p:nvSpPr>
                <p:spPr>
                  <a:xfrm>
                    <a:off x="3561830" y="4992615"/>
                    <a:ext cx="1932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3" name="文本框 112">
                    <a:extLst>
                      <a:ext uri="{FF2B5EF4-FFF2-40B4-BE49-F238E27FC236}">
                        <a16:creationId xmlns:a16="http://schemas.microsoft.com/office/drawing/2014/main" id="{31D1508E-D863-03CD-BC71-4F27351572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1830" y="4992615"/>
                    <a:ext cx="193258" cy="276999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53846" r="-38462" b="-2631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FFBDF034-C9ED-1D05-F7EE-49964020CF55}"/>
                      </a:ext>
                    </a:extLst>
                  </p:cNvPr>
                  <p:cNvSpPr txBox="1"/>
                  <p:nvPr/>
                </p:nvSpPr>
                <p:spPr>
                  <a:xfrm>
                    <a:off x="1760186" y="5028276"/>
                    <a:ext cx="19325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4" name="文本框 113">
                    <a:extLst>
                      <a:ext uri="{FF2B5EF4-FFF2-40B4-BE49-F238E27FC236}">
                        <a16:creationId xmlns:a16="http://schemas.microsoft.com/office/drawing/2014/main" id="{CCACE0D0-62A2-DD34-A15B-F3BD88B830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0186" y="5028276"/>
                    <a:ext cx="193258" cy="276999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l="-46154" r="-38462" b="-3157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CB8D772B-F10A-640F-DCA0-38618C214512}"/>
                      </a:ext>
                    </a:extLst>
                  </p:cNvPr>
                  <p:cNvSpPr txBox="1"/>
                  <p:nvPr/>
                </p:nvSpPr>
                <p:spPr>
                  <a:xfrm>
                    <a:off x="1760823" y="4411274"/>
                    <a:ext cx="16504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5" name="文本框 114">
                    <a:extLst>
                      <a:ext uri="{FF2B5EF4-FFF2-40B4-BE49-F238E27FC236}">
                        <a16:creationId xmlns:a16="http://schemas.microsoft.com/office/drawing/2014/main" id="{CFEDD087-5F51-549E-EFBC-4D952F5FEA7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0823" y="4411274"/>
                    <a:ext cx="165045" cy="276999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l="-36364" r="-36364" b="-2105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文本框 26">
                    <a:extLst>
                      <a:ext uri="{FF2B5EF4-FFF2-40B4-BE49-F238E27FC236}">
                        <a16:creationId xmlns:a16="http://schemas.microsoft.com/office/drawing/2014/main" id="{4E765424-08B3-E993-4E94-36B6801FEBF0}"/>
                      </a:ext>
                    </a:extLst>
                  </p:cNvPr>
                  <p:cNvSpPr txBox="1"/>
                  <p:nvPr/>
                </p:nvSpPr>
                <p:spPr>
                  <a:xfrm>
                    <a:off x="2999125" y="4015009"/>
                    <a:ext cx="41832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6" name="文本框 115">
                    <a:extLst>
                      <a:ext uri="{FF2B5EF4-FFF2-40B4-BE49-F238E27FC236}">
                        <a16:creationId xmlns:a16="http://schemas.microsoft.com/office/drawing/2014/main" id="{322399D1-A4E2-E0C7-D015-296D4B1616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9125" y="4015009"/>
                    <a:ext cx="418320" cy="276999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 l="-25926" r="-22222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文本框 27">
                    <a:extLst>
                      <a:ext uri="{FF2B5EF4-FFF2-40B4-BE49-F238E27FC236}">
                        <a16:creationId xmlns:a16="http://schemas.microsoft.com/office/drawing/2014/main" id="{05EA6CE3-91BC-1CF3-90F0-C50D374867B8}"/>
                      </a:ext>
                    </a:extLst>
                  </p:cNvPr>
                  <p:cNvSpPr txBox="1"/>
                  <p:nvPr/>
                </p:nvSpPr>
                <p:spPr>
                  <a:xfrm>
                    <a:off x="2360953" y="4712326"/>
                    <a:ext cx="16671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117" name="文本框 116">
                    <a:extLst>
                      <a:ext uri="{FF2B5EF4-FFF2-40B4-BE49-F238E27FC236}">
                        <a16:creationId xmlns:a16="http://schemas.microsoft.com/office/drawing/2014/main" id="{04D37917-9DB6-29A9-B398-FD9F9A797E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0953" y="4712326"/>
                    <a:ext cx="166712" cy="276999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l="-54545" r="-54545" b="-5263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F2EAD5C-2878-98CE-669D-8AED46D3514D}"/>
                </a:ext>
              </a:extLst>
            </p:cNvPr>
            <p:cNvSpPr/>
            <p:nvPr/>
          </p:nvSpPr>
          <p:spPr>
            <a:xfrm>
              <a:off x="7125105" y="4383311"/>
              <a:ext cx="1057109" cy="1602829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accent1">
                  <a:shade val="15000"/>
                  <a:alpha val="73037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DBFB5BD-1C9B-7902-1CF6-D43630404780}"/>
                </a:ext>
              </a:extLst>
            </p:cNvPr>
            <p:cNvSpPr/>
            <p:nvPr/>
          </p:nvSpPr>
          <p:spPr>
            <a:xfrm>
              <a:off x="8643721" y="3220339"/>
              <a:ext cx="1414070" cy="663641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accent1">
                  <a:shade val="15000"/>
                  <a:alpha val="73037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2B5B14E-A5D8-9740-254A-FDE04692AA4D}"/>
                </a:ext>
              </a:extLst>
            </p:cNvPr>
            <p:cNvSpPr/>
            <p:nvPr/>
          </p:nvSpPr>
          <p:spPr>
            <a:xfrm>
              <a:off x="9879707" y="4388984"/>
              <a:ext cx="1057109" cy="1602829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accent1">
                  <a:shade val="15000"/>
                  <a:alpha val="73037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8A428C9-2595-9235-BE2C-2C475BDD84DA}"/>
              </a:ext>
            </a:extLst>
          </p:cNvPr>
          <p:cNvGrpSpPr/>
          <p:nvPr/>
        </p:nvGrpSpPr>
        <p:grpSpPr>
          <a:xfrm>
            <a:off x="1159557" y="3195868"/>
            <a:ext cx="4191375" cy="2301681"/>
            <a:chOff x="6001317" y="2885992"/>
            <a:chExt cx="4477128" cy="2117189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B18BA5F0-61F3-ECA6-B5EA-97F78B8C29B1}"/>
                </a:ext>
              </a:extLst>
            </p:cNvPr>
            <p:cNvGrpSpPr/>
            <p:nvPr/>
          </p:nvGrpSpPr>
          <p:grpSpPr>
            <a:xfrm>
              <a:off x="6535209" y="3323938"/>
              <a:ext cx="3405070" cy="1679243"/>
              <a:chOff x="5656183" y="3215308"/>
              <a:chExt cx="3405070" cy="1679243"/>
            </a:xfrm>
          </p:grpSpPr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3ADA83A6-2586-433E-5E9F-E73D75F165F7}"/>
                  </a:ext>
                </a:extLst>
              </p:cNvPr>
              <p:cNvGrpSpPr/>
              <p:nvPr/>
            </p:nvGrpSpPr>
            <p:grpSpPr>
              <a:xfrm rot="20612663">
                <a:off x="5796338" y="3308994"/>
                <a:ext cx="931502" cy="694584"/>
                <a:chOff x="5897149" y="3455971"/>
                <a:chExt cx="931502" cy="694584"/>
              </a:xfrm>
            </p:grpSpPr>
            <p:cxnSp>
              <p:nvCxnSpPr>
                <p:cNvPr id="61" name="直线箭头连接符 71">
                  <a:extLst>
                    <a:ext uri="{FF2B5EF4-FFF2-40B4-BE49-F238E27FC236}">
                      <a16:creationId xmlns:a16="http://schemas.microsoft.com/office/drawing/2014/main" id="{36259C83-B405-CEEC-E8A7-61B7B6CB482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987337" flipV="1">
                  <a:off x="5897149" y="3640155"/>
                  <a:ext cx="556872" cy="51040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线连接符 72">
                  <a:extLst>
                    <a:ext uri="{FF2B5EF4-FFF2-40B4-BE49-F238E27FC236}">
                      <a16:creationId xmlns:a16="http://schemas.microsoft.com/office/drawing/2014/main" id="{EBCFD3D9-3B5F-828A-763A-3ED10222F10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987337" flipV="1">
                  <a:off x="6431213" y="3455971"/>
                  <a:ext cx="397438" cy="411509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1998BE14-DC37-331A-8946-5D4B7F9B4308}"/>
                  </a:ext>
                </a:extLst>
              </p:cNvPr>
              <p:cNvGrpSpPr/>
              <p:nvPr/>
            </p:nvGrpSpPr>
            <p:grpSpPr>
              <a:xfrm rot="20512321">
                <a:off x="5786679" y="4188571"/>
                <a:ext cx="1259139" cy="179611"/>
                <a:chOff x="5788533" y="4375614"/>
                <a:chExt cx="1259139" cy="179611"/>
              </a:xfrm>
            </p:grpSpPr>
            <p:cxnSp>
              <p:nvCxnSpPr>
                <p:cNvPr id="59" name="直线箭头连接符 69">
                  <a:extLst>
                    <a:ext uri="{FF2B5EF4-FFF2-40B4-BE49-F238E27FC236}">
                      <a16:creationId xmlns:a16="http://schemas.microsoft.com/office/drawing/2014/main" id="{8D11CF82-69B4-02F5-B8FF-AA350E16103C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6311836" y="4375614"/>
                  <a:ext cx="735836" cy="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线连接符 70">
                  <a:extLst>
                    <a:ext uri="{FF2B5EF4-FFF2-40B4-BE49-F238E27FC236}">
                      <a16:creationId xmlns:a16="http://schemas.microsoft.com/office/drawing/2014/main" id="{CAF81264-C75A-B824-A6C8-73685E689B6D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5788533" y="4555225"/>
                  <a:ext cx="777242" cy="0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5E628A98-0F88-4DE9-E7E2-8F05D8C1337F}"/>
                  </a:ext>
                </a:extLst>
              </p:cNvPr>
              <p:cNvSpPr/>
              <p:nvPr/>
            </p:nvSpPr>
            <p:spPr bwMode="auto">
              <a:xfrm>
                <a:off x="5716641" y="4053889"/>
                <a:ext cx="259215" cy="625554"/>
              </a:xfrm>
              <a:prstGeom prst="ellipse">
                <a:avLst/>
              </a:prstGeom>
              <a:solidFill>
                <a:srgbClr val="0096FF">
                  <a:alpha val="50000"/>
                </a:srgbClr>
              </a:solidFill>
              <a:ln w="25400">
                <a:solidFill>
                  <a:srgbClr val="001CB6"/>
                </a:solidFill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>
                <a:defPPr>
                  <a:defRPr lang="en-US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文本框 65">
                    <a:extLst>
                      <a:ext uri="{FF2B5EF4-FFF2-40B4-BE49-F238E27FC236}">
                        <a16:creationId xmlns:a16="http://schemas.microsoft.com/office/drawing/2014/main" id="{71269F8C-5F66-5FA4-EFF3-2A63B4D196A5}"/>
                      </a:ext>
                    </a:extLst>
                  </p:cNvPr>
                  <p:cNvSpPr txBox="1"/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oMath>
                      </m:oMathPara>
                    </a14:m>
                    <a:endParaRPr kumimoji="1" lang="en-US" altLang="zh-CN" sz="1400" b="1" dirty="0"/>
                  </a:p>
                  <a:p>
                    <a:endParaRPr kumimoji="1" lang="zh-CN" altLang="en-US" sz="1400" b="1" dirty="0"/>
                  </a:p>
                </p:txBody>
              </p:sp>
            </mc:Choice>
            <mc:Fallback xmlns="">
              <p:sp>
                <p:nvSpPr>
                  <p:cNvPr id="58" name="文本框 65">
                    <a:extLst>
                      <a:ext uri="{FF2B5EF4-FFF2-40B4-BE49-F238E27FC236}">
                        <a16:creationId xmlns:a16="http://schemas.microsoft.com/office/drawing/2014/main" id="{02B78745-A5B9-A75A-58EF-B63887DA23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6" name="直线连接符 66">
                <a:extLst>
                  <a:ext uri="{FF2B5EF4-FFF2-40B4-BE49-F238E27FC236}">
                    <a16:creationId xmlns:a16="http://schemas.microsoft.com/office/drawing/2014/main" id="{4A958082-1968-F779-1BB2-5E0758ED0A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635334" y="3232922"/>
                <a:ext cx="2218110" cy="37269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直线连接符 67">
                <a:extLst>
                  <a:ext uri="{FF2B5EF4-FFF2-40B4-BE49-F238E27FC236}">
                    <a16:creationId xmlns:a16="http://schemas.microsoft.com/office/drawing/2014/main" id="{D10D22B8-970E-D61C-C065-C6E0D9190CB8}"/>
                  </a:ext>
                </a:extLst>
              </p:cNvPr>
              <p:cNvCxnSpPr/>
              <p:nvPr/>
            </p:nvCxnSpPr>
            <p:spPr bwMode="auto">
              <a:xfrm flipV="1">
                <a:off x="6919424" y="3843238"/>
                <a:ext cx="2141829" cy="50990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直线连接符 68">
                <a:extLst>
                  <a:ext uri="{FF2B5EF4-FFF2-40B4-BE49-F238E27FC236}">
                    <a16:creationId xmlns:a16="http://schemas.microsoft.com/office/drawing/2014/main" id="{68B1BEF7-F110-DA93-50F6-BAB9B4C0D5A9}"/>
                  </a:ext>
                </a:extLst>
              </p:cNvPr>
              <p:cNvCxnSpPr/>
              <p:nvPr/>
            </p:nvCxnSpPr>
            <p:spPr bwMode="auto">
              <a:xfrm flipH="1" flipV="1">
                <a:off x="8853444" y="3215308"/>
                <a:ext cx="207809" cy="650864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直线箭头连接符 6">
              <a:extLst>
                <a:ext uri="{FF2B5EF4-FFF2-40B4-BE49-F238E27FC236}">
                  <a16:creationId xmlns:a16="http://schemas.microsoft.com/office/drawing/2014/main" id="{683F10C1-98C1-532B-F24C-7EA666536966}"/>
                </a:ext>
              </a:extLst>
            </p:cNvPr>
            <p:cNvCxnSpPr/>
            <p:nvPr/>
          </p:nvCxnSpPr>
          <p:spPr bwMode="auto">
            <a:xfrm>
              <a:off x="6059936" y="4546114"/>
              <a:ext cx="381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51">
                  <a:extLst>
                    <a:ext uri="{FF2B5EF4-FFF2-40B4-BE49-F238E27FC236}">
                      <a16:creationId xmlns:a16="http://schemas.microsoft.com/office/drawing/2014/main" id="{C5FE4859-B136-F15D-C21B-1BA2775BBAA8}"/>
                    </a:ext>
                  </a:extLst>
                </p:cNvPr>
                <p:cNvSpPr txBox="1"/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400" b="1" dirty="0"/>
                </a:p>
              </p:txBody>
            </p:sp>
          </mc:Choice>
          <mc:Fallback xmlns="">
            <p:sp>
              <p:nvSpPr>
                <p:cNvPr id="48" name="文本框 51">
                  <a:extLst>
                    <a:ext uri="{FF2B5EF4-FFF2-40B4-BE49-F238E27FC236}">
                      <a16:creationId xmlns:a16="http://schemas.microsoft.com/office/drawing/2014/main" id="{E3260E27-936D-341A-6930-3F41D66DC4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blipFill>
                  <a:blip r:embed="rId33"/>
                  <a:stretch>
                    <a:fillRect l="-14634"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54">
                  <a:extLst>
                    <a:ext uri="{FF2B5EF4-FFF2-40B4-BE49-F238E27FC236}">
                      <a16:creationId xmlns:a16="http://schemas.microsoft.com/office/drawing/2014/main" id="{3A48B203-086E-5351-A190-55193D73DF4C}"/>
                    </a:ext>
                  </a:extLst>
                </p:cNvPr>
                <p:cNvSpPr txBox="1"/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49" name="文本框 54">
                  <a:extLst>
                    <a:ext uri="{FF2B5EF4-FFF2-40B4-BE49-F238E27FC236}">
                      <a16:creationId xmlns:a16="http://schemas.microsoft.com/office/drawing/2014/main" id="{7FD97807-8BE5-F80E-FBEE-96243928F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blipFill>
                  <a:blip r:embed="rId14"/>
                  <a:stretch>
                    <a:fillRect r="-47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57">
                  <a:extLst>
                    <a:ext uri="{FF2B5EF4-FFF2-40B4-BE49-F238E27FC236}">
                      <a16:creationId xmlns:a16="http://schemas.microsoft.com/office/drawing/2014/main" id="{573F54EE-F55D-62F2-EFE4-A964E171790D}"/>
                    </a:ext>
                  </a:extLst>
                </p:cNvPr>
                <p:cNvSpPr txBox="1"/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50" name="文本框 57">
                  <a:extLst>
                    <a:ext uri="{FF2B5EF4-FFF2-40B4-BE49-F238E27FC236}">
                      <a16:creationId xmlns:a16="http://schemas.microsoft.com/office/drawing/2014/main" id="{B50AFF96-0E2C-0FD7-BB62-9D3ACA53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blipFill>
                  <a:blip r:embed="rId15"/>
                  <a:stretch>
                    <a:fillRect r="-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直线连接符 58">
              <a:extLst>
                <a:ext uri="{FF2B5EF4-FFF2-40B4-BE49-F238E27FC236}">
                  <a16:creationId xmlns:a16="http://schemas.microsoft.com/office/drawing/2014/main" id="{07B357D9-55B2-B25A-3E98-CC2BF5FF1D87}"/>
                </a:ext>
              </a:extLst>
            </p:cNvPr>
            <p:cNvCxnSpPr/>
            <p:nvPr/>
          </p:nvCxnSpPr>
          <p:spPr bwMode="auto">
            <a:xfrm flipV="1">
              <a:off x="7806736" y="4095047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线连接符 59">
              <a:extLst>
                <a:ext uri="{FF2B5EF4-FFF2-40B4-BE49-F238E27FC236}">
                  <a16:creationId xmlns:a16="http://schemas.microsoft.com/office/drawing/2014/main" id="{C391694C-345F-0439-1A7D-0C257B1BF118}"/>
                </a:ext>
              </a:extLst>
            </p:cNvPr>
            <p:cNvCxnSpPr/>
            <p:nvPr/>
          </p:nvCxnSpPr>
          <p:spPr bwMode="auto">
            <a:xfrm flipV="1">
              <a:off x="9940279" y="4045588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线箭头连接符 60">
              <a:extLst>
                <a:ext uri="{FF2B5EF4-FFF2-40B4-BE49-F238E27FC236}">
                  <a16:creationId xmlns:a16="http://schemas.microsoft.com/office/drawing/2014/main" id="{B9727A7F-DA9F-E456-F570-994DDDD7A07D}"/>
                </a:ext>
              </a:extLst>
            </p:cNvPr>
            <p:cNvCxnSpPr/>
            <p:nvPr/>
          </p:nvCxnSpPr>
          <p:spPr bwMode="auto">
            <a:xfrm flipV="1">
              <a:off x="7806736" y="4151825"/>
              <a:ext cx="2133543" cy="50284"/>
            </a:xfrm>
            <a:prstGeom prst="straightConnector1">
              <a:avLst/>
            </a:prstGeom>
            <a:ln>
              <a:solidFill>
                <a:srgbClr val="FF93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61">
                  <a:extLst>
                    <a:ext uri="{FF2B5EF4-FFF2-40B4-BE49-F238E27FC236}">
                      <a16:creationId xmlns:a16="http://schemas.microsoft.com/office/drawing/2014/main" id="{7802CAC0-C00C-2F6F-1638-E6F767647372}"/>
                    </a:ext>
                  </a:extLst>
                </p:cNvPr>
                <p:cNvSpPr txBox="1"/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oMath>
                    </m:oMathPara>
                  </a14:m>
                  <a:endParaRPr kumimoji="1" lang="zh-CN" altLang="en-US" sz="1200" b="1" dirty="0"/>
                </a:p>
              </p:txBody>
            </p:sp>
          </mc:Choice>
          <mc:Fallback xmlns="">
            <p:sp>
              <p:nvSpPr>
                <p:cNvPr id="54" name="文本框 61">
                  <a:extLst>
                    <a:ext uri="{FF2B5EF4-FFF2-40B4-BE49-F238E27FC236}">
                      <a16:creationId xmlns:a16="http://schemas.microsoft.com/office/drawing/2014/main" id="{937BA87E-347E-9232-435B-314F242DC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5578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66BFF-3522-AF08-1EF5-FB9AFCFCE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E6C804A9-9D64-0250-A604-C62F8AF5A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11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554B431-F2F4-7EE4-B2E2-BB82F5A2E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693147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Progress in the Study of TMDPDFs</a:t>
            </a:r>
            <a:endParaRPr lang="zh-CN" altLang="en-US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4BB9D73-B050-52F9-BB8E-AC8EAC2C03FC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A2C5E618-CCAA-D8ED-A9FD-BE7100DF8878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524BB949-034E-BA05-F282-C27EF54E6652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215142C8-A44D-CD4B-02BC-8F9E1EC25702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38AAFA1C-93EB-C8BD-341B-73D4DBD02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EBF3281-05B8-522C-0B1B-6213D68F9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760" y="1173113"/>
            <a:ext cx="3579125" cy="2340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ECB6718-CDFB-F94D-6F75-E12802ACA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152" y="3831513"/>
            <a:ext cx="3235694" cy="2340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B4A0EE3-067F-214D-1296-C2257FAD71D6}"/>
              </a:ext>
            </a:extLst>
          </p:cNvPr>
          <p:cNvSpPr txBox="1"/>
          <p:nvPr/>
        </p:nvSpPr>
        <p:spPr>
          <a:xfrm>
            <a:off x="323018" y="1147746"/>
            <a:ext cx="7449007" cy="54440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Theoretical analysis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TMD factorization, evolution and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resummation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2">
              <a:lnSpc>
                <a:spcPct val="150000"/>
              </a:lnSpc>
            </a:pPr>
            <a:r>
              <a:rPr lang="en-US" altLang="zh-CN" i="1" dirty="0" err="1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Boussarie</a:t>
            </a: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 et al., TMD Handbook, 2304.03302;</a:t>
            </a:r>
          </a:p>
          <a:p>
            <a:pPr lvl="2">
              <a:lnSpc>
                <a:spcPct val="150000"/>
              </a:lnSpc>
            </a:pP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Collins, Foundations of perturbative QCD; ……</a:t>
            </a:r>
          </a:p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Phenomenological parametrizations and extractions</a:t>
            </a:r>
          </a:p>
          <a:p>
            <a:pPr marL="8001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Unpolarized:</a:t>
            </a:r>
          </a:p>
          <a:p>
            <a:pPr lvl="2">
              <a:lnSpc>
                <a:spcPct val="150000"/>
              </a:lnSpc>
            </a:pP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Moos, JHEP05 (2024); Bacchetta, JHEP10 (2022); </a:t>
            </a:r>
          </a:p>
          <a:p>
            <a:pPr lvl="2">
              <a:lnSpc>
                <a:spcPct val="150000"/>
              </a:lnSpc>
            </a:pPr>
            <a:r>
              <a:rPr lang="en-US" altLang="zh-CN" i="1" dirty="0" err="1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Scimem</a:t>
            </a: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, JHEP06 (2020); Bacchetta, JHEP06 (2017); ……</a:t>
            </a:r>
          </a:p>
          <a:p>
            <a:pPr marL="8001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Sivers, Boer-Mulders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Bury, PRL126 (2021), JHEP05 (2021) ; Cammarota, PRD102(2020); </a:t>
            </a:r>
          </a:p>
          <a:p>
            <a:pPr lvl="2">
              <a:lnSpc>
                <a:spcPct val="150000"/>
              </a:lnSpc>
            </a:pPr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Zhang, PRD77 (2008), Lu, PRD81 (2010) ; ……</a:t>
            </a:r>
          </a:p>
          <a:p>
            <a:pPr marL="8001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Others: worm-gear, gluon TMDs, ……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EA14CDB-5C98-AA07-AA6F-8E21FBB02526}"/>
              </a:ext>
            </a:extLst>
          </p:cNvPr>
          <p:cNvSpPr txBox="1"/>
          <p:nvPr/>
        </p:nvSpPr>
        <p:spPr>
          <a:xfrm>
            <a:off x="8106152" y="3503036"/>
            <a:ext cx="3995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effectLst/>
                <a:latin typeface="TimesNewRomanPS-ItalicMT"/>
              </a:rPr>
              <a:t>u-quark unpolarized TMDPDF, 2201.07114</a:t>
            </a:r>
            <a:endParaRPr lang="zh-CN" altLang="en-US" sz="16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519127-2FC3-FA63-D612-4B1BDE2BB63F}"/>
              </a:ext>
            </a:extLst>
          </p:cNvPr>
          <p:cNvSpPr txBox="1"/>
          <p:nvPr/>
        </p:nvSpPr>
        <p:spPr>
          <a:xfrm>
            <a:off x="8158740" y="6161436"/>
            <a:ext cx="36412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effectLst/>
                <a:latin typeface="TimesNewRomanPS-ItalicMT"/>
              </a:rPr>
              <a:t>u-quark Sivers function, PRL126 (2021)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79650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8A177-2DF5-D1BA-3147-DF8FFA071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62D34514-7D37-E097-1854-3257CBD30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12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13DF7C0-9534-000C-AF39-6F96E77FE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4353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Experimental Extraction of TMDPDFs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EA25A9F0-FC09-F2D1-8ACE-9AE4B909A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EF22D44-AA11-0C94-0D5F-EE317E1DE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9" t="-3155" r="1079" b="12547"/>
          <a:stretch/>
        </p:blipFill>
        <p:spPr>
          <a:xfrm>
            <a:off x="514350" y="2171446"/>
            <a:ext cx="6127366" cy="275718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B509235-6AC9-667F-D8B0-1EEC07C9B9D9}"/>
              </a:ext>
            </a:extLst>
          </p:cNvPr>
          <p:cNvSpPr txBox="1"/>
          <p:nvPr/>
        </p:nvSpPr>
        <p:spPr>
          <a:xfrm>
            <a:off x="937182" y="5283360"/>
            <a:ext cx="4887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Yang, Liu, Sun, Zhao, Ma, PRL 134, 121902 (2025) 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2F4E21D-9247-8FB2-C942-7AFB10A89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22" y="2256265"/>
            <a:ext cx="4519136" cy="277681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5A6646B-DC9D-6992-7322-9F1967834054}"/>
              </a:ext>
            </a:extLst>
          </p:cNvPr>
          <p:cNvSpPr txBox="1"/>
          <p:nvPr/>
        </p:nvSpPr>
        <p:spPr>
          <a:xfrm>
            <a:off x="8371363" y="5283360"/>
            <a:ext cx="3661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i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MAP, </a:t>
            </a:r>
            <a:r>
              <a:rPr lang="en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134,121901 (2025) </a:t>
            </a:r>
          </a:p>
        </p:txBody>
      </p:sp>
    </p:spTree>
    <p:extLst>
      <p:ext uri="{BB962C8B-B14F-4D97-AF65-F5344CB8AC3E}">
        <p14:creationId xmlns:p14="http://schemas.microsoft.com/office/powerpoint/2010/main" val="708198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64BD-E9CF-D574-EB34-EB46D15DF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E67CC69-8379-5324-BA31-3BFABBBF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13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C09BE6-DA9A-8166-4E2E-19F197540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86804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 from Lattice: Ratios of </a:t>
            </a:r>
            <a:r>
              <a:rPr kumimoji="0"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Mellin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 Moments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2C2C436-8923-4DD8-099D-01C63783E8F4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3149FC11-905F-264C-78E7-4EDDDACDC71A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94B86049-D504-F231-1D91-EA80B6A42322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1180CA46-471A-DD65-3E6F-6496B8A973AC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74219C6F-A48A-79BA-B763-16362889F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C80E7394-72FC-DF01-97BB-A73479363141}"/>
              </a:ext>
            </a:extLst>
          </p:cNvPr>
          <p:cNvSpPr txBox="1"/>
          <p:nvPr/>
        </p:nvSpPr>
        <p:spPr>
          <a:xfrm>
            <a:off x="4894818" y="5794846"/>
            <a:ext cx="4250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Engelhardt, </a:t>
            </a:r>
            <a:r>
              <a:rPr lang="en-US" altLang="zh-CN" sz="1600" i="1" dirty="0" err="1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PRD93, 054501 (2016)</a:t>
            </a:r>
          </a:p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Yoon, </a:t>
            </a:r>
            <a:r>
              <a:rPr lang="en-US" altLang="zh-CN" sz="1600" i="1" dirty="0" err="1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PRD96, 094508 (2017)</a:t>
            </a:r>
            <a:endParaRPr lang="zh-CN" altLang="en-US" sz="1600" i="1" dirty="0">
              <a:solidFill>
                <a:srgbClr val="001C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4E9934D-EC1D-DD98-EFBF-186A2B639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10" t="4246" r="5728"/>
          <a:stretch/>
        </p:blipFill>
        <p:spPr>
          <a:xfrm>
            <a:off x="8209077" y="997112"/>
            <a:ext cx="3305854" cy="2114541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93EE3908-27CB-7DC2-8431-6035FC3B3033}"/>
              </a:ext>
            </a:extLst>
          </p:cNvPr>
          <p:cNvGrpSpPr/>
          <p:nvPr/>
        </p:nvGrpSpPr>
        <p:grpSpPr>
          <a:xfrm>
            <a:off x="8310679" y="2893343"/>
            <a:ext cx="3294888" cy="3799331"/>
            <a:chOff x="4667481" y="2345104"/>
            <a:chExt cx="3915572" cy="451504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1255473-C1CC-8CC0-B304-F9623910A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9622"/>
            <a:stretch/>
          </p:blipFill>
          <p:spPr>
            <a:xfrm>
              <a:off x="4667481" y="2345104"/>
              <a:ext cx="3915572" cy="246308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A36B81-3287-135D-F7F4-4117F902D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052"/>
            <a:stretch/>
          </p:blipFill>
          <p:spPr>
            <a:xfrm>
              <a:off x="4825387" y="4397061"/>
              <a:ext cx="3726719" cy="246308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0EB566D-EE29-31C9-6F48-F9F563FA92B0}"/>
              </a:ext>
            </a:extLst>
          </p:cNvPr>
          <p:cNvGrpSpPr/>
          <p:nvPr/>
        </p:nvGrpSpPr>
        <p:grpSpPr>
          <a:xfrm>
            <a:off x="457225" y="1440652"/>
            <a:ext cx="7256683" cy="2906407"/>
            <a:chOff x="498594" y="1340842"/>
            <a:chExt cx="7256683" cy="2906407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5511714-A56D-F912-A91A-593FC04E4792}"/>
                </a:ext>
              </a:extLst>
            </p:cNvPr>
            <p:cNvSpPr txBox="1"/>
            <p:nvPr/>
          </p:nvSpPr>
          <p:spPr>
            <a:xfrm>
              <a:off x="498594" y="1340842"/>
              <a:ext cx="7256683" cy="28531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Through the 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OPE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TMDs can be converted into 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local moments 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that are straightforward to compute on the lattice.</a:t>
              </a: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ratio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eliminates the soft function.</a:t>
              </a: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One can extract the 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Boer-Mulders shift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20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Sivers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shift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20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worm-gear shift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etc. from the </a:t>
              </a:r>
              <a:r>
                <a:rPr lang="en-US" altLang="zh-CN" sz="2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ratio of lowest order moments:</a:t>
              </a: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US" altLang="zh-CN" sz="2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4DEF64E-479B-3192-CF59-B1C7A05CE69A}"/>
                    </a:ext>
                  </a:extLst>
                </p:cNvPr>
                <p:cNvSpPr txBox="1"/>
                <p:nvPr/>
              </p:nvSpPr>
              <p:spPr>
                <a:xfrm>
                  <a:off x="794997" y="3435360"/>
                  <a:ext cx="6834500" cy="8118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Sivers shift </a:t>
                  </a:r>
                  <a14:m>
                    <m:oMath xmlns:m="http://schemas.openxmlformats.org/officeDocument/2006/math">
                      <m:r>
                        <a:rPr kumimoji="1"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kumimoji="1"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[1](1)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</m:t>
                              </m:r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a14:m>
                  <a:r>
                    <a:rPr kumimoji="1" lang="en-US" altLang="zh-CN" sz="2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BM shift </a:t>
                  </a:r>
                  <a14:m>
                    <m:oMath xmlns:m="http://schemas.openxmlformats.org/officeDocument/2006/math">
                      <m:r>
                        <a:rPr kumimoji="1" lang="en-US" altLang="zh-CN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kumimoji="1"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[1](1)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</m:t>
                              </m:r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a14:m>
                  <a:r>
                    <a:rPr kumimoji="1" lang="en-US" altLang="zh-CN" sz="22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WG shift </a:t>
                  </a:r>
                  <a14:m>
                    <m:oMath xmlns:m="http://schemas.openxmlformats.org/officeDocument/2006/math">
                      <m:r>
                        <a:rPr kumimoji="1" lang="en-US" altLang="zh-CN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kumimoji="1"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[1](1)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[1](</m:t>
                              </m:r>
                              <m:r>
                                <a:rPr kumimoji="1"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kumimoji="1"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a14:m>
                  <a:endParaRPr kumimoji="1" lang="zh-CN" altLang="en-US" sz="2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4DEF64E-479B-3192-CF59-B1C7A05CE6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97" y="3435360"/>
                  <a:ext cx="6834500" cy="811889"/>
                </a:xfrm>
                <a:prstGeom prst="rect">
                  <a:avLst/>
                </a:prstGeom>
                <a:blipFill>
                  <a:blip r:embed="rId4"/>
                  <a:stretch>
                    <a:fillRect l="-1113" b="-15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56B8E280-0F70-A467-4AF2-D0249AB0D3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3"/>
          <a:stretch/>
        </p:blipFill>
        <p:spPr>
          <a:xfrm>
            <a:off x="1928940" y="5559873"/>
            <a:ext cx="2718293" cy="6556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733CFC3-F6AA-F373-0FF6-C622A521E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0" y="4574167"/>
            <a:ext cx="5769564" cy="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1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2E4AB-AF80-6A8E-4589-46C25B329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827979D-FD50-0E29-9707-42E90CA8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26" y="4118572"/>
            <a:ext cx="3807889" cy="2534076"/>
          </a:xfrm>
          <a:prstGeom prst="rect">
            <a:avLst/>
          </a:prstGeom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8F567D63-863A-4EFC-37BC-3CD30CF51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14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B9B42E6-8B49-F64A-2282-DE3F3BA05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4353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kumimoji="0"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LaMET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: PDFs at Lattice QCD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209275E-D625-8920-88FE-051907F4F822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688F9924-D2C7-C765-855C-37B8DA373276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4A861003-618F-1017-D4A3-2671DB21FCB1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DAE8FF90-735A-C0E8-088C-EC69AD20A3AE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4388795E-E8BB-342F-7EE5-01AA7D111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0" name="组合 29"/>
          <p:cNvGrpSpPr>
            <a:grpSpLocks noChangeAspect="1"/>
          </p:cNvGrpSpPr>
          <p:nvPr/>
        </p:nvGrpSpPr>
        <p:grpSpPr>
          <a:xfrm>
            <a:off x="4947035" y="1728166"/>
            <a:ext cx="1917199" cy="1770812"/>
            <a:chOff x="4134928" y="3846828"/>
            <a:chExt cx="2323633" cy="214621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4928" y="3846828"/>
              <a:ext cx="2323633" cy="21462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/>
                <p:cNvSpPr txBox="1"/>
                <p:nvPr/>
              </p:nvSpPr>
              <p:spPr>
                <a:xfrm>
                  <a:off x="4538755" y="3944386"/>
                  <a:ext cx="286745" cy="5227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  <m:sup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kumimoji="1" lang="en-US" altLang="zh-CN" sz="1100" b="0" dirty="0">
                    <a:solidFill>
                      <a:srgbClr val="FF0000"/>
                    </a:solidFill>
                  </a:endParaRPr>
                </a:p>
                <a:p>
                  <a:endParaRPr kumimoji="1"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文本框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755" y="3944386"/>
                  <a:ext cx="286745" cy="522707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/>
                <p:cNvSpPr txBox="1"/>
                <p:nvPr/>
              </p:nvSpPr>
              <p:spPr>
                <a:xfrm>
                  <a:off x="5898853" y="5235473"/>
                  <a:ext cx="339004" cy="5227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ξ</m:t>
                                </m:r>
                              </m:e>
                              <m:sup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CN" sz="11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kumimoji="1" lang="en-US" altLang="zh-CN" sz="1100" b="0" dirty="0">
                    <a:solidFill>
                      <a:srgbClr val="FF0000"/>
                    </a:solidFill>
                  </a:endParaRPr>
                </a:p>
                <a:p>
                  <a:endParaRPr kumimoji="1"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8853" y="5235473"/>
                  <a:ext cx="339004" cy="522707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椭圆 34"/>
            <p:cNvSpPr/>
            <p:nvPr/>
          </p:nvSpPr>
          <p:spPr>
            <a:xfrm>
              <a:off x="4915496" y="4906576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椭圆 35"/>
            <p:cNvSpPr/>
            <p:nvPr/>
          </p:nvSpPr>
          <p:spPr>
            <a:xfrm>
              <a:off x="5444881" y="4906575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椭圆 36"/>
            <p:cNvSpPr/>
            <p:nvPr/>
          </p:nvSpPr>
          <p:spPr>
            <a:xfrm>
              <a:off x="4522033" y="4317104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椭圆 37"/>
            <p:cNvSpPr/>
            <p:nvPr/>
          </p:nvSpPr>
          <p:spPr>
            <a:xfrm>
              <a:off x="5881600" y="5522492"/>
              <a:ext cx="101726" cy="1023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6" cstate="hqprint"/>
          <a:stretch>
            <a:fillRect/>
          </a:stretch>
        </p:blipFill>
        <p:spPr>
          <a:xfrm>
            <a:off x="1361972" y="1822759"/>
            <a:ext cx="1673425" cy="144752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hqprint"/>
          <a:stretch>
            <a:fillRect/>
          </a:stretch>
        </p:blipFill>
        <p:spPr>
          <a:xfrm>
            <a:off x="8396712" y="1813377"/>
            <a:ext cx="1746029" cy="1519540"/>
          </a:xfrm>
          <a:prstGeom prst="rect">
            <a:avLst/>
          </a:prstGeom>
        </p:spPr>
      </p:pic>
      <p:cxnSp>
        <p:nvCxnSpPr>
          <p:cNvPr id="42" name="直线箭头连接符 41"/>
          <p:cNvCxnSpPr/>
          <p:nvPr/>
        </p:nvCxnSpPr>
        <p:spPr bwMode="auto">
          <a:xfrm>
            <a:off x="3210334" y="2652937"/>
            <a:ext cx="1451626" cy="0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 w="25400">
            <a:solidFill>
              <a:srgbClr val="C00000"/>
            </a:solidFill>
            <a:tailEnd type="stealth"/>
          </a:ln>
          <a:effectLst/>
        </p:spPr>
      </p:cxnSp>
      <p:sp>
        <p:nvSpPr>
          <p:cNvPr id="43" name="文本框 42"/>
          <p:cNvSpPr txBox="1"/>
          <p:nvPr/>
        </p:nvSpPr>
        <p:spPr>
          <a:xfrm>
            <a:off x="3228950" y="2239745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</a:rPr>
              <a:t>Lorentz boost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44" name="右箭头 43"/>
          <p:cNvSpPr/>
          <p:nvPr/>
        </p:nvSpPr>
        <p:spPr>
          <a:xfrm>
            <a:off x="7052553" y="2578299"/>
            <a:ext cx="1204637" cy="148841"/>
          </a:xfrm>
          <a:prstGeom prst="rightArrow">
            <a:avLst>
              <a:gd name="adj1" fmla="val 50000"/>
              <a:gd name="adj2" fmla="val 233334"/>
            </a:avLst>
          </a:prstGeom>
          <a:ln>
            <a:solidFill>
              <a:srgbClr val="DE59C3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201992" y="2251722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DE59C3"/>
                </a:solidFill>
              </a:rPr>
              <a:t>EFT</a:t>
            </a:r>
            <a:endParaRPr lang="zh-CN" altLang="en-US" b="1" dirty="0">
              <a:solidFill>
                <a:srgbClr val="DE59C3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19439" y="3012810"/>
            <a:ext cx="1640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Ji, PRL110(2013)</a:t>
            </a:r>
          </a:p>
        </p:txBody>
      </p:sp>
      <p:sp>
        <p:nvSpPr>
          <p:cNvPr id="50" name="矩形 49"/>
          <p:cNvSpPr/>
          <p:nvPr/>
        </p:nvSpPr>
        <p:spPr>
          <a:xfrm>
            <a:off x="700103" y="6368394"/>
            <a:ext cx="3148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Proton </a:t>
            </a:r>
            <a:r>
              <a:rPr lang="en-US" altLang="zh-CN" sz="1400" i="1" dirty="0" err="1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transversity</a:t>
            </a:r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 PDF, PRL131(2023)</a:t>
            </a:r>
            <a:endParaRPr lang="zh-CN" altLang="en-US" sz="1400" i="1" dirty="0">
              <a:solidFill>
                <a:srgbClr val="001CB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709" y="4163706"/>
            <a:ext cx="3334057" cy="214568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350253" y="1113825"/>
            <a:ext cx="1111064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Large-momentum effective theory: </a:t>
            </a:r>
            <a:r>
              <a:rPr lang="en-US" altLang="zh-CN" sz="2400" b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connecting Euclidean lattice and physical observables</a:t>
            </a:r>
          </a:p>
        </p:txBody>
      </p:sp>
      <p:sp>
        <p:nvSpPr>
          <p:cNvPr id="46" name="矩形 45"/>
          <p:cNvSpPr/>
          <p:nvPr/>
        </p:nvSpPr>
        <p:spPr>
          <a:xfrm>
            <a:off x="350253" y="3650518"/>
            <a:ext cx="111106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Achieved great success in the studies of PDFs and LCDA:</a:t>
            </a:r>
            <a:endParaRPr lang="en-US" altLang="zh-CN" sz="2400" b="1" dirty="0">
              <a:solidFill>
                <a:srgbClr val="001CB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518B4CE-C9D2-170B-7B03-BEF3A4905B0C}"/>
              </a:ext>
            </a:extLst>
          </p:cNvPr>
          <p:cNvSpPr txBox="1"/>
          <p:nvPr/>
        </p:nvSpPr>
        <p:spPr>
          <a:xfrm>
            <a:off x="4155141" y="6351616"/>
            <a:ext cx="391543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Unpolarized </a:t>
            </a:r>
            <a:r>
              <a:rPr lang="en-US" altLang="zh-CN" sz="1400" i="1" dirty="0" err="1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isovector</a:t>
            </a:r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 quark PDF </a:t>
            </a:r>
            <a:r>
              <a:rPr lang="en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PRD 101 (2020) </a:t>
            </a:r>
            <a:endParaRPr lang="zh-CN" altLang="en-US" sz="1400" i="1" dirty="0">
              <a:solidFill>
                <a:srgbClr val="001CB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FCB41A3-6207-5F95-BBA3-D7CA46EC7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7740" y="4177350"/>
            <a:ext cx="2982859" cy="232368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CE7A926-30AD-CFFC-1F6F-674C1D837143}"/>
              </a:ext>
            </a:extLst>
          </p:cNvPr>
          <p:cNvSpPr txBox="1"/>
          <p:nvPr/>
        </p:nvSpPr>
        <p:spPr>
          <a:xfrm>
            <a:off x="8466864" y="6358848"/>
            <a:ext cx="288643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Pion valance PDF, PRD106(2022)</a:t>
            </a:r>
            <a:endParaRPr lang="zh-CN" altLang="en-US" sz="1400" i="1" dirty="0">
              <a:solidFill>
                <a:srgbClr val="001CB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64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7396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Recent Progress in </a:t>
            </a:r>
            <a:r>
              <a:rPr kumimoji="0"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LaMET</a:t>
            </a:r>
            <a:endParaRPr kumimoji="0" lang="en-US" altLang="zh-CN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15</a:t>
            </a:fld>
            <a:endParaRPr kumimoji="0" lang="zh-CN" altLang="en-US" sz="280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E602FF6-0AA9-3086-FAC5-FD18C4E80841}"/>
              </a:ext>
            </a:extLst>
          </p:cNvPr>
          <p:cNvSpPr/>
          <p:nvPr/>
        </p:nvSpPr>
        <p:spPr>
          <a:xfrm>
            <a:off x="377922" y="1404743"/>
            <a:ext cx="6414440" cy="3138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Wingdings" pitchFamily="2" charset="2"/>
              <a:buChar char="ü"/>
            </a:pP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PDFs:</a:t>
            </a:r>
          </a:p>
          <a:p>
            <a:pPr marL="800100" lvl="1" indent="-342900">
              <a:lnSpc>
                <a:spcPct val="140000"/>
              </a:lnSpc>
              <a:buFont typeface="Wingdings" pitchFamily="2" charset="2"/>
              <a:buChar char="Ø"/>
            </a:pP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Quark: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unpolarized/helicity/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transversity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40000"/>
              </a:lnSpc>
              <a:buFont typeface="Wingdings" pitchFamily="2" charset="2"/>
              <a:buChar char="Ø"/>
            </a:pP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Gluon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ü"/>
            </a:pP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GPDs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Huey-wen Lin’s talk</a:t>
            </a:r>
            <a:endParaRPr lang="en" altLang="zh-C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ü"/>
            </a:pP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TMDPDFs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40000"/>
              </a:lnSpc>
              <a:buFont typeface="Wingdings" pitchFamily="2" charset="2"/>
              <a:buChar char="ü"/>
            </a:pP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Deuteron PDFs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BAA9F69-B395-A301-7EA6-10196311E732}"/>
              </a:ext>
            </a:extLst>
          </p:cNvPr>
          <p:cNvSpPr txBox="1"/>
          <p:nvPr/>
        </p:nvSpPr>
        <p:spPr>
          <a:xfrm>
            <a:off x="403199" y="6125584"/>
            <a:ext cx="7026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Apologize for unable list all relevant references and many results can be found in: </a:t>
            </a:r>
          </a:p>
          <a:p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Ji, Liu, Liu, Zhang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Zhao,Rev. Mod. Phys. 93, 035005 (2021)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6BFBA831-A205-A3F5-5F3F-2D3FABCAF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699568-140D-AB3B-428A-1897588FB739}"/>
              </a:ext>
            </a:extLst>
          </p:cNvPr>
          <p:cNvSpPr/>
          <p:nvPr/>
        </p:nvSpPr>
        <p:spPr>
          <a:xfrm>
            <a:off x="6404053" y="1183368"/>
            <a:ext cx="4457643" cy="182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LCDAs: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Pion, K, K*</a:t>
            </a:r>
            <a:endParaRPr lang="e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meson LCDA:</a:t>
            </a:r>
          </a:p>
          <a:p>
            <a:pPr marL="742950" lvl="1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Baryon LCDA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8D90EC-C1EB-1647-47A1-F7F8FCDFB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9" y="3556598"/>
            <a:ext cx="3004334" cy="18311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F4626B-CF9F-609C-BE2A-E9793304B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833" y="3422250"/>
            <a:ext cx="2584245" cy="224196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E0A7FE6-DD0C-3818-014F-B7C664809689}"/>
              </a:ext>
            </a:extLst>
          </p:cNvPr>
          <p:cNvSpPr txBox="1"/>
          <p:nvPr/>
        </p:nvSpPr>
        <p:spPr>
          <a:xfrm>
            <a:off x="9375926" y="5768825"/>
            <a:ext cx="30035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111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034510 (2025)</a:t>
            </a:r>
            <a:endParaRPr lang="en-US" altLang="zh-CN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1BA893-D5A4-391E-F745-4257B06EB4DC}"/>
              </a:ext>
            </a:extLst>
          </p:cNvPr>
          <p:cNvSpPr txBox="1"/>
          <p:nvPr/>
        </p:nvSpPr>
        <p:spPr>
          <a:xfrm>
            <a:off x="6079406" y="5664211"/>
            <a:ext cx="3635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111, L111503 &amp; </a:t>
            </a:r>
            <a:r>
              <a:rPr lang="en-US" altLang="zh-CN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034503(2025)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63870"/>
      </p:ext>
    </p:extLst>
  </p:cSld>
  <p:clrMapOvr>
    <a:masterClrMapping/>
  </p:clrMapOvr>
  <p:transition advTm="3094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B773-11CF-1168-FF44-8DACB9C8C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5696880B-328D-4C0E-C25E-8E475B14C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16</a:t>
            </a:fld>
            <a:endParaRPr kumimoji="0" lang="zh-CN" altLang="en-US" sz="2800"/>
          </a:p>
        </p:txBody>
      </p:sp>
      <p:sp>
        <p:nvSpPr>
          <p:cNvPr id="29" name="Line 2">
            <a:extLst>
              <a:ext uri="{FF2B5EF4-FFF2-40B4-BE49-F238E27FC236}">
                <a16:creationId xmlns:a16="http://schemas.microsoft.com/office/drawing/2014/main" id="{A7F179A8-1934-9554-9DA4-57C75B0DB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86BAB9C-110B-9641-5086-D2CD7546E27C}"/>
              </a:ext>
            </a:extLst>
          </p:cNvPr>
          <p:cNvGrpSpPr>
            <a:grpSpLocks noChangeAspect="1"/>
          </p:cNvGrpSpPr>
          <p:nvPr/>
        </p:nvGrpSpPr>
        <p:grpSpPr>
          <a:xfrm>
            <a:off x="1256394" y="1429620"/>
            <a:ext cx="3298812" cy="2646221"/>
            <a:chOff x="4567740" y="1390390"/>
            <a:chExt cx="5683896" cy="455947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EA3C746-4D05-C209-463E-09AE529E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7740" y="1390390"/>
              <a:ext cx="5683896" cy="4559473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44FB095-A973-70D5-0B93-0943C206C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002" r="23620" b="19983"/>
            <a:stretch>
              <a:fillRect/>
            </a:stretch>
          </p:blipFill>
          <p:spPr>
            <a:xfrm>
              <a:off x="7509868" y="4649672"/>
              <a:ext cx="252295" cy="23654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493462C-35BC-BE07-8C2C-AC110C065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7231" y="3005340"/>
              <a:ext cx="266700" cy="330200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6F7D0E8-250E-D066-EE17-16EEAA7109EF}"/>
              </a:ext>
            </a:extLst>
          </p:cNvPr>
          <p:cNvGrpSpPr>
            <a:grpSpLocks noChangeAspect="1"/>
          </p:cNvGrpSpPr>
          <p:nvPr/>
        </p:nvGrpSpPr>
        <p:grpSpPr>
          <a:xfrm>
            <a:off x="6838418" y="1449579"/>
            <a:ext cx="3567757" cy="2700693"/>
            <a:chOff x="1129605" y="3620021"/>
            <a:chExt cx="3307670" cy="25038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E85D41F-0EE3-5793-DB3F-C9C12945B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605" y="3620021"/>
              <a:ext cx="3307670" cy="250381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C8642C2-60BC-1B5F-E190-609B8D723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4736" y="4643240"/>
              <a:ext cx="214527" cy="203977"/>
            </a:xfrm>
            <a:prstGeom prst="rect">
              <a:avLst/>
            </a:prstGeom>
          </p:spPr>
        </p:pic>
      </p:grpSp>
      <p:cxnSp>
        <p:nvCxnSpPr>
          <p:cNvPr id="12" name="直线箭头连接符 52">
            <a:extLst>
              <a:ext uri="{FF2B5EF4-FFF2-40B4-BE49-F238E27FC236}">
                <a16:creationId xmlns:a16="http://schemas.microsoft.com/office/drawing/2014/main" id="{F55140E1-A7FA-3DDC-685C-36E228ED65ED}"/>
              </a:ext>
            </a:extLst>
          </p:cNvPr>
          <p:cNvCxnSpPr/>
          <p:nvPr/>
        </p:nvCxnSpPr>
        <p:spPr bwMode="auto">
          <a:xfrm>
            <a:off x="4960706" y="2682305"/>
            <a:ext cx="1451626" cy="0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 w="25400">
            <a:solidFill>
              <a:srgbClr val="C00000"/>
            </a:solidFill>
            <a:tailEnd type="stealth"/>
          </a:ln>
          <a:effectLst/>
        </p:spPr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F75E18F7-BACB-E6B5-58F4-5A7B680CEB92}"/>
              </a:ext>
            </a:extLst>
          </p:cNvPr>
          <p:cNvSpPr txBox="1"/>
          <p:nvPr/>
        </p:nvSpPr>
        <p:spPr>
          <a:xfrm>
            <a:off x="4979322" y="2269113"/>
            <a:ext cx="15309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Lorentz boost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B15FA83-2E4C-49B6-EA90-76C492BDF38A}"/>
                  </a:ext>
                </a:extLst>
              </p:cNvPr>
              <p:cNvSpPr txBox="1"/>
              <p:nvPr/>
            </p:nvSpPr>
            <p:spPr>
              <a:xfrm>
                <a:off x="5278587" y="2770396"/>
                <a:ext cx="93408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kumimoji="1" lang="en-US" altLang="zh-CN" b="1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B15FA83-2E4C-49B6-EA90-76C492BDF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587" y="2770396"/>
                <a:ext cx="934085" cy="6451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任意形状 22">
            <a:extLst>
              <a:ext uri="{FF2B5EF4-FFF2-40B4-BE49-F238E27FC236}">
                <a16:creationId xmlns:a16="http://schemas.microsoft.com/office/drawing/2014/main" id="{C749D483-AA06-E7B2-61D3-D6A4F2DD36D8}"/>
              </a:ext>
            </a:extLst>
          </p:cNvPr>
          <p:cNvSpPr/>
          <p:nvPr/>
        </p:nvSpPr>
        <p:spPr>
          <a:xfrm>
            <a:off x="8460499" y="1457089"/>
            <a:ext cx="837880" cy="982353"/>
          </a:xfrm>
          <a:custGeom>
            <a:avLst/>
            <a:gdLst>
              <a:gd name="connsiteX0" fmla="*/ 0 w 1312606"/>
              <a:gd name="connsiteY0" fmla="*/ 759542 h 759542"/>
              <a:gd name="connsiteX1" fmla="*/ 398206 w 1312606"/>
              <a:gd name="connsiteY1" fmla="*/ 427704 h 759542"/>
              <a:gd name="connsiteX2" fmla="*/ 1312606 w 1312606"/>
              <a:gd name="connsiteY2" fmla="*/ 0 h 7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606" h="759542">
                <a:moveTo>
                  <a:pt x="0" y="759542"/>
                </a:moveTo>
                <a:cubicBezTo>
                  <a:pt x="89719" y="656918"/>
                  <a:pt x="179438" y="554294"/>
                  <a:pt x="398206" y="427704"/>
                </a:cubicBezTo>
                <a:cubicBezTo>
                  <a:pt x="616974" y="301114"/>
                  <a:pt x="964790" y="150557"/>
                  <a:pt x="1312606" y="0"/>
                </a:cubicBezTo>
              </a:path>
            </a:pathLst>
          </a:custGeom>
          <a:noFill/>
          <a:ln w="22225">
            <a:solidFill>
              <a:schemeClr val="accent1">
                <a:shade val="95000"/>
                <a:satMod val="105000"/>
              </a:schemeClr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任意形状 55">
            <a:extLst>
              <a:ext uri="{FF2B5EF4-FFF2-40B4-BE49-F238E27FC236}">
                <a16:creationId xmlns:a16="http://schemas.microsoft.com/office/drawing/2014/main" id="{B3EC9DF9-F2DE-B433-D323-E07022F8D7BE}"/>
              </a:ext>
            </a:extLst>
          </p:cNvPr>
          <p:cNvSpPr/>
          <p:nvPr/>
        </p:nvSpPr>
        <p:spPr>
          <a:xfrm>
            <a:off x="8826500" y="1870075"/>
            <a:ext cx="1268730" cy="1478280"/>
          </a:xfrm>
          <a:custGeom>
            <a:avLst/>
            <a:gdLst>
              <a:gd name="connsiteX0" fmla="*/ 0 w 1312606"/>
              <a:gd name="connsiteY0" fmla="*/ 759542 h 759542"/>
              <a:gd name="connsiteX1" fmla="*/ 398206 w 1312606"/>
              <a:gd name="connsiteY1" fmla="*/ 427704 h 759542"/>
              <a:gd name="connsiteX2" fmla="*/ 1312606 w 1312606"/>
              <a:gd name="connsiteY2" fmla="*/ 0 h 7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606" h="759542">
                <a:moveTo>
                  <a:pt x="0" y="759542"/>
                </a:moveTo>
                <a:cubicBezTo>
                  <a:pt x="89719" y="656918"/>
                  <a:pt x="179438" y="554294"/>
                  <a:pt x="398206" y="427704"/>
                </a:cubicBezTo>
                <a:cubicBezTo>
                  <a:pt x="616974" y="301114"/>
                  <a:pt x="964790" y="150557"/>
                  <a:pt x="1312606" y="0"/>
                </a:cubicBezTo>
              </a:path>
            </a:pathLst>
          </a:custGeom>
          <a:noFill/>
          <a:ln w="22225">
            <a:solidFill>
              <a:schemeClr val="accent1">
                <a:shade val="95000"/>
                <a:satMod val="105000"/>
              </a:schemeClr>
            </a:solidFill>
            <a:headEnd type="triangle"/>
            <a:tailEnd type="none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2CCC35-4E47-FA90-F389-E81F4E5FEABC}"/>
              </a:ext>
            </a:extLst>
          </p:cNvPr>
          <p:cNvSpPr/>
          <p:nvPr/>
        </p:nvSpPr>
        <p:spPr>
          <a:xfrm>
            <a:off x="1256394" y="3974478"/>
            <a:ext cx="3397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Equal-time correlators, </a:t>
            </a:r>
          </a:p>
          <a:p>
            <a:r>
              <a:rPr lang="en-US" altLang="zh-CN" sz="2000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directly calculable on lattice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1B6006B-FA3C-99DB-A9D7-B39E24C06325}"/>
              </a:ext>
            </a:extLst>
          </p:cNvPr>
          <p:cNvSpPr/>
          <p:nvPr/>
        </p:nvSpPr>
        <p:spPr>
          <a:xfrm>
            <a:off x="7023567" y="3997503"/>
            <a:ext cx="4866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Space-like correlators, 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 effective method for directly calculation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C2DF704-1607-401B-DD47-1E5FBC509F90}"/>
              </a:ext>
            </a:extLst>
          </p:cNvPr>
          <p:cNvSpPr/>
          <p:nvPr/>
        </p:nvSpPr>
        <p:spPr>
          <a:xfrm>
            <a:off x="688664" y="4721102"/>
            <a:ext cx="4138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Connected at large-momentum limit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6366CF9-4306-A841-839D-294BEC5BD946}"/>
              </a:ext>
            </a:extLst>
          </p:cNvPr>
          <p:cNvSpPr/>
          <p:nvPr/>
        </p:nvSpPr>
        <p:spPr>
          <a:xfrm>
            <a:off x="6969476" y="4721688"/>
            <a:ext cx="5085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Ji, PLB811(2020); Ebert, JHEP 09 (2019), JHEP04(2022)</a:t>
            </a:r>
            <a:endParaRPr lang="zh-CN" altLang="en-US" sz="16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27904D4-C035-93EB-193E-27EF1242A890}"/>
              </a:ext>
            </a:extLst>
          </p:cNvPr>
          <p:cNvSpPr/>
          <p:nvPr/>
        </p:nvSpPr>
        <p:spPr>
          <a:xfrm>
            <a:off x="2023430" y="6129092"/>
            <a:ext cx="23037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D76C0CE-6263-5606-0797-F661D4C2F959}"/>
              </a:ext>
            </a:extLst>
          </p:cNvPr>
          <p:cNvSpPr/>
          <p:nvPr/>
        </p:nvSpPr>
        <p:spPr>
          <a:xfrm>
            <a:off x="4555206" y="6180422"/>
            <a:ext cx="241427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3E8C26"/>
                </a:solidFill>
                <a:latin typeface="Times New Roman" panose="02020603050405020304" charset="0"/>
                <a:cs typeface="Times New Roman" panose="02020603050405020304" charset="0"/>
              </a:rPr>
              <a:t>Collins-Soper kernel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1A0995D-907B-3DEB-5B26-64C036A771F9}"/>
              </a:ext>
            </a:extLst>
          </p:cNvPr>
          <p:cNvSpPr/>
          <p:nvPr/>
        </p:nvSpPr>
        <p:spPr>
          <a:xfrm>
            <a:off x="544594" y="6048728"/>
            <a:ext cx="142938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Quasi TMDs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EE4914E-C255-883B-477E-1EB568A7DE22}"/>
              </a:ext>
            </a:extLst>
          </p:cNvPr>
          <p:cNvSpPr/>
          <p:nvPr/>
        </p:nvSpPr>
        <p:spPr>
          <a:xfrm>
            <a:off x="7112705" y="6171822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TMDs 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040797E-48B2-43DE-B61C-84A9F4E46933}"/>
              </a:ext>
            </a:extLst>
          </p:cNvPr>
          <p:cNvSpPr/>
          <p:nvPr/>
        </p:nvSpPr>
        <p:spPr>
          <a:xfrm>
            <a:off x="2963942" y="5048028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Perturbative matching</a:t>
            </a:r>
            <a:r>
              <a:rPr lang="zh-CN" altLang="en-US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kernel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C0CA89E9-FA66-E920-0066-583E3027EBA2}"/>
              </a:ext>
            </a:extLst>
          </p:cNvPr>
          <p:cNvSpPr/>
          <p:nvPr/>
        </p:nvSpPr>
        <p:spPr>
          <a:xfrm rot="1558386">
            <a:off x="8955405" y="1337945"/>
            <a:ext cx="1870075" cy="443230"/>
          </a:xfrm>
          <a:prstGeom prst="ellipse">
            <a:avLst/>
          </a:prstGeom>
          <a:ln w="190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D0B8300-90ED-399D-567E-C79B330649D5}"/>
              </a:ext>
            </a:extLst>
          </p:cNvPr>
          <p:cNvSpPr txBox="1"/>
          <p:nvPr/>
        </p:nvSpPr>
        <p:spPr>
          <a:xfrm rot="1611096">
            <a:off x="9078506" y="1462683"/>
            <a:ext cx="17106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70C0"/>
                </a:solidFill>
                <a:latin typeface="Bradley Hand" pitchFamily="2" charset="0"/>
              </a:rPr>
              <a:t>External states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37806882-2263-6BB3-7333-BDF33E323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3">
                <a:extLst>
                  <a:ext uri="{FF2B5EF4-FFF2-40B4-BE49-F238E27FC236}">
                    <a16:creationId xmlns:a16="http://schemas.microsoft.com/office/drawing/2014/main" id="{9F875285-D180-EBCD-D215-54A767A0023C}"/>
                  </a:ext>
                </a:extLst>
              </p:cNvPr>
              <p:cNvSpPr txBox="1"/>
              <p:nvPr/>
            </p:nvSpPr>
            <p:spPr>
              <a:xfrm>
                <a:off x="973266" y="5373310"/>
                <a:ext cx="10321925" cy="798512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acc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</m:sSub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zh-CN" altLang="en-US" b="1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𝐥𝐧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𝜻</m:t>
                                          </m:r>
                                        </m:e>
                                        <m:sup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sup>
                                      </m:s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𝝐</m:t>
                                      </m:r>
                                    </m:num>
                                    <m:den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</m:func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𝜻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𝓞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𝜦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QCD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" name="对象 3">
                <a:extLst>
                  <a:ext uri="{FF2B5EF4-FFF2-40B4-BE49-F238E27FC236}">
                    <a16:creationId xmlns:a16="http://schemas.microsoft.com/office/drawing/2014/main" id="{9F875285-D180-EBCD-D215-54A767A0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66" y="5373310"/>
                <a:ext cx="10321925" cy="798512"/>
              </a:xfrm>
              <a:prstGeom prst="rect">
                <a:avLst/>
              </a:prstGeom>
              <a:blipFill>
                <a:blip r:embed="rId8"/>
                <a:stretch>
                  <a:fillRect l="-123"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14C0D064-B61E-6F63-2B65-0D37F1851ED2}"/>
              </a:ext>
            </a:extLst>
          </p:cNvPr>
          <p:cNvSpPr/>
          <p:nvPr/>
        </p:nvSpPr>
        <p:spPr>
          <a:xfrm>
            <a:off x="871059" y="5582724"/>
            <a:ext cx="1429385" cy="405581"/>
          </a:xfrm>
          <a:prstGeom prst="rect">
            <a:avLst/>
          </a:prstGeom>
          <a:ln w="28575">
            <a:solidFill>
              <a:srgbClr val="0432FF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4FEE2D0-1739-2DFC-DE78-05064783D9BF}"/>
              </a:ext>
            </a:extLst>
          </p:cNvPr>
          <p:cNvSpPr/>
          <p:nvPr/>
        </p:nvSpPr>
        <p:spPr>
          <a:xfrm>
            <a:off x="7038452" y="5599907"/>
            <a:ext cx="1309753" cy="40558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78F6867-57E2-9257-9C96-5D64D9DAFD6A}"/>
              </a:ext>
            </a:extLst>
          </p:cNvPr>
          <p:cNvSpPr/>
          <p:nvPr/>
        </p:nvSpPr>
        <p:spPr>
          <a:xfrm>
            <a:off x="2354730" y="5455798"/>
            <a:ext cx="977481" cy="56636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5C6D715-C2CE-E72B-1E6D-79E2944DA8D1}"/>
              </a:ext>
            </a:extLst>
          </p:cNvPr>
          <p:cNvSpPr/>
          <p:nvPr/>
        </p:nvSpPr>
        <p:spPr>
          <a:xfrm>
            <a:off x="3531824" y="5626627"/>
            <a:ext cx="1023382" cy="36830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5A5893A-0108-92B3-0122-E5F30F4700C5}"/>
              </a:ext>
            </a:extLst>
          </p:cNvPr>
          <p:cNvSpPr/>
          <p:nvPr/>
        </p:nvSpPr>
        <p:spPr>
          <a:xfrm>
            <a:off x="5057549" y="5599907"/>
            <a:ext cx="873525" cy="3683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8585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对象 3"/>
              <p:cNvSpPr txBox="1"/>
              <p:nvPr/>
            </p:nvSpPr>
            <p:spPr>
              <a:xfrm>
                <a:off x="808739" y="5373310"/>
                <a:ext cx="10321925" cy="798512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acc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</m:sSub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zh-CN" altLang="en-US" b="1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𝐥𝐧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𝜻</m:t>
                                          </m:r>
                                        </m:e>
                                        <m:sup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sup>
                                      </m:s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𝝐</m:t>
                                      </m:r>
                                    </m:num>
                                    <m:den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</m:func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𝜻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𝓞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𝜦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QCD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4" name="对象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39" y="5373310"/>
                <a:ext cx="10321925" cy="798512"/>
              </a:xfrm>
              <a:prstGeom prst="rect">
                <a:avLst/>
              </a:prstGeom>
              <a:blipFill>
                <a:blip r:embed="rId2"/>
                <a:stretch>
                  <a:fillRect l="-123"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17</a:t>
            </a:fld>
            <a:endParaRPr kumimoji="0" lang="zh-CN" altLang="en-US" sz="2800"/>
          </a:p>
        </p:txBody>
      </p:sp>
      <p:grpSp>
        <p:nvGrpSpPr>
          <p:cNvPr id="25" name="组合 24"/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/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/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/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/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1256394" y="1429620"/>
            <a:ext cx="3298812" cy="2646221"/>
            <a:chOff x="4567740" y="1390390"/>
            <a:chExt cx="5683896" cy="455947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740" y="1390390"/>
              <a:ext cx="5683896" cy="455947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/>
            <a:srcRect t="7002" r="23620" b="19983"/>
            <a:stretch>
              <a:fillRect/>
            </a:stretch>
          </p:blipFill>
          <p:spPr>
            <a:xfrm>
              <a:off x="7509868" y="4649672"/>
              <a:ext cx="252295" cy="23654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7231" y="3005340"/>
              <a:ext cx="266700" cy="330200"/>
            </a:xfrm>
            <a:prstGeom prst="rect">
              <a:avLst/>
            </a:prstGeom>
          </p:spPr>
        </p:pic>
      </p:grp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6838418" y="1449579"/>
            <a:ext cx="3567757" cy="2700693"/>
            <a:chOff x="1129605" y="3620021"/>
            <a:chExt cx="3307670" cy="250381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605" y="3620021"/>
              <a:ext cx="3307670" cy="250381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4736" y="4643240"/>
              <a:ext cx="214527" cy="203977"/>
            </a:xfrm>
            <a:prstGeom prst="rect">
              <a:avLst/>
            </a:prstGeom>
          </p:spPr>
        </p:pic>
      </p:grpSp>
      <p:cxnSp>
        <p:nvCxnSpPr>
          <p:cNvPr id="12" name="直线箭头连接符 52"/>
          <p:cNvCxnSpPr/>
          <p:nvPr/>
        </p:nvCxnSpPr>
        <p:spPr bwMode="auto">
          <a:xfrm>
            <a:off x="4960706" y="2682305"/>
            <a:ext cx="1451626" cy="0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 w="25400">
            <a:solidFill>
              <a:srgbClr val="C00000"/>
            </a:solidFill>
            <a:tailEnd type="stealth"/>
          </a:ln>
          <a:effectLst/>
        </p:spPr>
      </p:cxnSp>
      <p:sp>
        <p:nvSpPr>
          <p:cNvPr id="15" name="文本框 14"/>
          <p:cNvSpPr txBox="1"/>
          <p:nvPr/>
        </p:nvSpPr>
        <p:spPr>
          <a:xfrm>
            <a:off x="4979322" y="2269113"/>
            <a:ext cx="15309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Lorentz boost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/>
            </p:nvSpPr>
            <p:spPr>
              <a:xfrm>
                <a:off x="5278587" y="2770396"/>
                <a:ext cx="93408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kumimoji="1" lang="en-US" altLang="zh-CN" b="1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kumimoji="1" lang="en-US" altLang="zh-CN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kumimoji="1"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587" y="2770396"/>
                <a:ext cx="934085" cy="645160"/>
              </a:xfrm>
              <a:prstGeom prst="rect">
                <a:avLst/>
              </a:prstGeom>
              <a:blipFill rotWithShape="1">
                <a:blip r:embed="rId8"/>
                <a:stretch>
                  <a:fillRect l="-50" t="-82" r="50" b="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任意形状 22"/>
          <p:cNvSpPr/>
          <p:nvPr/>
        </p:nvSpPr>
        <p:spPr>
          <a:xfrm>
            <a:off x="8460499" y="1457089"/>
            <a:ext cx="837880" cy="982353"/>
          </a:xfrm>
          <a:custGeom>
            <a:avLst/>
            <a:gdLst>
              <a:gd name="connsiteX0" fmla="*/ 0 w 1312606"/>
              <a:gd name="connsiteY0" fmla="*/ 759542 h 759542"/>
              <a:gd name="connsiteX1" fmla="*/ 398206 w 1312606"/>
              <a:gd name="connsiteY1" fmla="*/ 427704 h 759542"/>
              <a:gd name="connsiteX2" fmla="*/ 1312606 w 1312606"/>
              <a:gd name="connsiteY2" fmla="*/ 0 h 7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606" h="759542">
                <a:moveTo>
                  <a:pt x="0" y="759542"/>
                </a:moveTo>
                <a:cubicBezTo>
                  <a:pt x="89719" y="656918"/>
                  <a:pt x="179438" y="554294"/>
                  <a:pt x="398206" y="427704"/>
                </a:cubicBezTo>
                <a:cubicBezTo>
                  <a:pt x="616974" y="301114"/>
                  <a:pt x="964790" y="150557"/>
                  <a:pt x="1312606" y="0"/>
                </a:cubicBezTo>
              </a:path>
            </a:pathLst>
          </a:custGeom>
          <a:noFill/>
          <a:ln w="22225">
            <a:solidFill>
              <a:schemeClr val="accent1">
                <a:shade val="95000"/>
                <a:satMod val="105000"/>
              </a:schemeClr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任意形状 55"/>
          <p:cNvSpPr/>
          <p:nvPr/>
        </p:nvSpPr>
        <p:spPr>
          <a:xfrm>
            <a:off x="8826500" y="1870075"/>
            <a:ext cx="1268730" cy="1478280"/>
          </a:xfrm>
          <a:custGeom>
            <a:avLst/>
            <a:gdLst>
              <a:gd name="connsiteX0" fmla="*/ 0 w 1312606"/>
              <a:gd name="connsiteY0" fmla="*/ 759542 h 759542"/>
              <a:gd name="connsiteX1" fmla="*/ 398206 w 1312606"/>
              <a:gd name="connsiteY1" fmla="*/ 427704 h 759542"/>
              <a:gd name="connsiteX2" fmla="*/ 1312606 w 1312606"/>
              <a:gd name="connsiteY2" fmla="*/ 0 h 7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606" h="759542">
                <a:moveTo>
                  <a:pt x="0" y="759542"/>
                </a:moveTo>
                <a:cubicBezTo>
                  <a:pt x="89719" y="656918"/>
                  <a:pt x="179438" y="554294"/>
                  <a:pt x="398206" y="427704"/>
                </a:cubicBezTo>
                <a:cubicBezTo>
                  <a:pt x="616974" y="301114"/>
                  <a:pt x="964790" y="150557"/>
                  <a:pt x="1312606" y="0"/>
                </a:cubicBezTo>
              </a:path>
            </a:pathLst>
          </a:custGeom>
          <a:noFill/>
          <a:ln w="22225">
            <a:solidFill>
              <a:schemeClr val="accent1">
                <a:shade val="95000"/>
                <a:satMod val="105000"/>
              </a:schemeClr>
            </a:solidFill>
            <a:headEnd type="triangle"/>
            <a:tailEnd type="none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56394" y="3974478"/>
            <a:ext cx="3397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Equal-time correlators, </a:t>
            </a:r>
          </a:p>
          <a:p>
            <a:r>
              <a:rPr lang="en-US" altLang="zh-CN" sz="2000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directly calculable on lattice</a:t>
            </a:r>
          </a:p>
        </p:txBody>
      </p:sp>
      <p:sp>
        <p:nvSpPr>
          <p:cNvPr id="14" name="矩形 13"/>
          <p:cNvSpPr/>
          <p:nvPr/>
        </p:nvSpPr>
        <p:spPr>
          <a:xfrm>
            <a:off x="7023567" y="3997503"/>
            <a:ext cx="4866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Space-like correlators, 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 effective method for directly calculation</a:t>
            </a:r>
          </a:p>
        </p:txBody>
      </p:sp>
      <p:sp>
        <p:nvSpPr>
          <p:cNvPr id="16" name="矩形 15"/>
          <p:cNvSpPr/>
          <p:nvPr/>
        </p:nvSpPr>
        <p:spPr>
          <a:xfrm>
            <a:off x="688664" y="4721102"/>
            <a:ext cx="4138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Connected at large-momentum limit</a:t>
            </a:r>
          </a:p>
        </p:txBody>
      </p:sp>
      <p:sp>
        <p:nvSpPr>
          <p:cNvPr id="41" name="矩形 40"/>
          <p:cNvSpPr/>
          <p:nvPr/>
        </p:nvSpPr>
        <p:spPr>
          <a:xfrm>
            <a:off x="822933" y="5582724"/>
            <a:ext cx="1429385" cy="405581"/>
          </a:xfrm>
          <a:prstGeom prst="rect">
            <a:avLst/>
          </a:prstGeom>
          <a:ln w="28575">
            <a:solidFill>
              <a:srgbClr val="0432FF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02073" y="5599907"/>
            <a:ext cx="1309753" cy="40558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023430" y="6129092"/>
            <a:ext cx="23037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48" name="矩形 47"/>
          <p:cNvSpPr/>
          <p:nvPr/>
        </p:nvSpPr>
        <p:spPr>
          <a:xfrm>
            <a:off x="4555206" y="6180422"/>
            <a:ext cx="241427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3E8C26"/>
                </a:solidFill>
                <a:latin typeface="Times New Roman" panose="02020603050405020304" charset="0"/>
                <a:cs typeface="Times New Roman" panose="02020603050405020304" charset="0"/>
              </a:rPr>
              <a:t>Collins-Soper kernel</a:t>
            </a:r>
          </a:p>
        </p:txBody>
      </p:sp>
      <p:sp>
        <p:nvSpPr>
          <p:cNvPr id="49" name="矩形 48"/>
          <p:cNvSpPr/>
          <p:nvPr/>
        </p:nvSpPr>
        <p:spPr>
          <a:xfrm>
            <a:off x="544594" y="6048728"/>
            <a:ext cx="142938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Quasi TMDs</a:t>
            </a:r>
          </a:p>
        </p:txBody>
      </p:sp>
      <p:sp>
        <p:nvSpPr>
          <p:cNvPr id="50" name="矩形 49"/>
          <p:cNvSpPr/>
          <p:nvPr/>
        </p:nvSpPr>
        <p:spPr>
          <a:xfrm>
            <a:off x="7187382" y="6110386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TMDs </a:t>
            </a:r>
          </a:p>
        </p:txBody>
      </p:sp>
      <p:sp>
        <p:nvSpPr>
          <p:cNvPr id="23" name="椭圆 22"/>
          <p:cNvSpPr/>
          <p:nvPr/>
        </p:nvSpPr>
        <p:spPr>
          <a:xfrm rot="1558386">
            <a:off x="8955405" y="1337945"/>
            <a:ext cx="1870075" cy="443230"/>
          </a:xfrm>
          <a:prstGeom prst="ellipse">
            <a:avLst/>
          </a:prstGeom>
          <a:ln w="190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 rot="1611096">
            <a:off x="9078506" y="1462683"/>
            <a:ext cx="17106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70C0"/>
                </a:solidFill>
                <a:latin typeface="Bradley Hand" pitchFamily="2" charset="0"/>
              </a:rPr>
              <a:t>External states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</a:t>
            </a:r>
            <a:r>
              <a:rPr kumimoji="0"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LaMET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285963" y="5457164"/>
            <a:ext cx="977481" cy="56636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3464639" y="5620004"/>
            <a:ext cx="1023382" cy="36830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4941201" y="5622186"/>
            <a:ext cx="873525" cy="3683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2423054-380F-A4FA-F5A6-1247105C0F9B}"/>
              </a:ext>
            </a:extLst>
          </p:cNvPr>
          <p:cNvSpPr txBox="1"/>
          <p:nvPr/>
        </p:nvSpPr>
        <p:spPr>
          <a:xfrm rot="19941098">
            <a:off x="404482" y="5371419"/>
            <a:ext cx="758541" cy="369332"/>
          </a:xfrm>
          <a:custGeom>
            <a:avLst/>
            <a:gdLst>
              <a:gd name="connsiteX0" fmla="*/ 0 w 758541"/>
              <a:gd name="connsiteY0" fmla="*/ 0 h 369332"/>
              <a:gd name="connsiteX1" fmla="*/ 758541 w 758541"/>
              <a:gd name="connsiteY1" fmla="*/ 0 h 369332"/>
              <a:gd name="connsiteX2" fmla="*/ 758541 w 758541"/>
              <a:gd name="connsiteY2" fmla="*/ 369332 h 369332"/>
              <a:gd name="connsiteX3" fmla="*/ 0 w 758541"/>
              <a:gd name="connsiteY3" fmla="*/ 369332 h 369332"/>
              <a:gd name="connsiteX4" fmla="*/ 0 w 758541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41" h="369332" extrusionOk="0">
                <a:moveTo>
                  <a:pt x="0" y="0"/>
                </a:moveTo>
                <a:cubicBezTo>
                  <a:pt x="307680" y="1798"/>
                  <a:pt x="392050" y="36716"/>
                  <a:pt x="758541" y="0"/>
                </a:cubicBezTo>
                <a:cubicBezTo>
                  <a:pt x="735737" y="167616"/>
                  <a:pt x="756481" y="247698"/>
                  <a:pt x="758541" y="369332"/>
                </a:cubicBezTo>
                <a:cubicBezTo>
                  <a:pt x="386303" y="306230"/>
                  <a:pt x="356138" y="338709"/>
                  <a:pt x="0" y="369332"/>
                </a:cubicBezTo>
                <a:cubicBezTo>
                  <a:pt x="19812" y="326466"/>
                  <a:pt x="15727" y="93631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>
                <a:alpha val="86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LQCD</a:t>
            </a:r>
            <a:endParaRPr lang="zh-CN" altLang="en-US" b="1" dirty="0">
              <a:solidFill>
                <a:srgbClr val="C0000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D25E70A-BE5A-D36B-A217-DB12765EAC38}"/>
              </a:ext>
            </a:extLst>
          </p:cNvPr>
          <p:cNvSpPr txBox="1"/>
          <p:nvPr/>
        </p:nvSpPr>
        <p:spPr>
          <a:xfrm rot="19941098">
            <a:off x="5246171" y="5166391"/>
            <a:ext cx="758541" cy="369332"/>
          </a:xfrm>
          <a:custGeom>
            <a:avLst/>
            <a:gdLst>
              <a:gd name="connsiteX0" fmla="*/ 0 w 758541"/>
              <a:gd name="connsiteY0" fmla="*/ 0 h 369332"/>
              <a:gd name="connsiteX1" fmla="*/ 758541 w 758541"/>
              <a:gd name="connsiteY1" fmla="*/ 0 h 369332"/>
              <a:gd name="connsiteX2" fmla="*/ 758541 w 758541"/>
              <a:gd name="connsiteY2" fmla="*/ 369332 h 369332"/>
              <a:gd name="connsiteX3" fmla="*/ 0 w 758541"/>
              <a:gd name="connsiteY3" fmla="*/ 369332 h 369332"/>
              <a:gd name="connsiteX4" fmla="*/ 0 w 758541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41" h="369332" extrusionOk="0">
                <a:moveTo>
                  <a:pt x="0" y="0"/>
                </a:moveTo>
                <a:cubicBezTo>
                  <a:pt x="307680" y="1798"/>
                  <a:pt x="392050" y="36716"/>
                  <a:pt x="758541" y="0"/>
                </a:cubicBezTo>
                <a:cubicBezTo>
                  <a:pt x="735737" y="167616"/>
                  <a:pt x="756481" y="247698"/>
                  <a:pt x="758541" y="369332"/>
                </a:cubicBezTo>
                <a:cubicBezTo>
                  <a:pt x="386303" y="306230"/>
                  <a:pt x="356138" y="338709"/>
                  <a:pt x="0" y="369332"/>
                </a:cubicBezTo>
                <a:cubicBezTo>
                  <a:pt x="19812" y="326466"/>
                  <a:pt x="15727" y="93631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>
                <a:alpha val="86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LQCD</a:t>
            </a:r>
            <a:endParaRPr lang="zh-CN" altLang="en-US" b="1" dirty="0">
              <a:solidFill>
                <a:srgbClr val="C0000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2ECF5B0-2F78-D646-8D71-6750CA08E171}"/>
              </a:ext>
            </a:extLst>
          </p:cNvPr>
          <p:cNvSpPr txBox="1"/>
          <p:nvPr/>
        </p:nvSpPr>
        <p:spPr>
          <a:xfrm rot="19941098">
            <a:off x="2083168" y="5231587"/>
            <a:ext cx="758541" cy="369332"/>
          </a:xfrm>
          <a:custGeom>
            <a:avLst/>
            <a:gdLst>
              <a:gd name="connsiteX0" fmla="*/ 0 w 758541"/>
              <a:gd name="connsiteY0" fmla="*/ 0 h 369332"/>
              <a:gd name="connsiteX1" fmla="*/ 758541 w 758541"/>
              <a:gd name="connsiteY1" fmla="*/ 0 h 369332"/>
              <a:gd name="connsiteX2" fmla="*/ 758541 w 758541"/>
              <a:gd name="connsiteY2" fmla="*/ 369332 h 369332"/>
              <a:gd name="connsiteX3" fmla="*/ 0 w 758541"/>
              <a:gd name="connsiteY3" fmla="*/ 369332 h 369332"/>
              <a:gd name="connsiteX4" fmla="*/ 0 w 758541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541" h="369332" extrusionOk="0">
                <a:moveTo>
                  <a:pt x="0" y="0"/>
                </a:moveTo>
                <a:cubicBezTo>
                  <a:pt x="307680" y="1798"/>
                  <a:pt x="392050" y="36716"/>
                  <a:pt x="758541" y="0"/>
                </a:cubicBezTo>
                <a:cubicBezTo>
                  <a:pt x="735737" y="167616"/>
                  <a:pt x="756481" y="247698"/>
                  <a:pt x="758541" y="369332"/>
                </a:cubicBezTo>
                <a:cubicBezTo>
                  <a:pt x="386303" y="306230"/>
                  <a:pt x="356138" y="338709"/>
                  <a:pt x="0" y="369332"/>
                </a:cubicBezTo>
                <a:cubicBezTo>
                  <a:pt x="19812" y="326466"/>
                  <a:pt x="15727" y="93631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>
                <a:alpha val="86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LQCD</a:t>
            </a:r>
            <a:endParaRPr lang="zh-CN" altLang="en-US" b="1" dirty="0">
              <a:solidFill>
                <a:srgbClr val="C0000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19F3B17-E8B7-A43B-AFFF-048F544CAD1B}"/>
              </a:ext>
            </a:extLst>
          </p:cNvPr>
          <p:cNvSpPr/>
          <p:nvPr/>
        </p:nvSpPr>
        <p:spPr>
          <a:xfrm>
            <a:off x="6969476" y="4721688"/>
            <a:ext cx="5085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Ji, PLB811(2020); Ebert, JHEP 09 (2019), JHEP04(2022)</a:t>
            </a:r>
            <a:endParaRPr lang="zh-CN" altLang="en-US" sz="16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3D285F5-1182-64E2-4FB9-5760472A7004}"/>
              </a:ext>
            </a:extLst>
          </p:cNvPr>
          <p:cNvSpPr/>
          <p:nvPr/>
        </p:nvSpPr>
        <p:spPr>
          <a:xfrm>
            <a:off x="2963942" y="5048028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Perturbative matching</a:t>
            </a:r>
            <a:r>
              <a:rPr lang="zh-CN" altLang="en-US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kernel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16ACF-25CA-1C9B-30AE-EEF4B6FD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FA34D0A9-27E3-0F6E-D7B0-4DECA3052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18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9379D01-0C69-4848-0408-6AC137A98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4353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 CS kernel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A2595F-7356-DC8F-5D77-F6D94842FE91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5F0A20BA-B0B4-C608-407A-8E3FF5D85E06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27BF37B0-F95F-4926-2D13-18FC8202C5FF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4347A3FB-D19A-8262-0B8C-E525106BF982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8E043CB6-D838-5090-A4A2-9460BFFD7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CA1439E5-7DF2-3B9A-49A6-49DB130AA214}"/>
              </a:ext>
            </a:extLst>
          </p:cNvPr>
          <p:cNvSpPr txBox="1"/>
          <p:nvPr/>
        </p:nvSpPr>
        <p:spPr>
          <a:xfrm>
            <a:off x="371172" y="1283682"/>
            <a:ext cx="7526938" cy="473495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Rapidity divergence </a:t>
            </a:r>
            <a:r>
              <a:rPr kumimoji="1"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from gluons radiation collinear to </a:t>
            </a:r>
            <a:r>
              <a:rPr kumimoji="1" lang="en-US" altLang="zh-CN" b="1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lightlike</a:t>
            </a:r>
            <a:r>
              <a:rPr kumimoji="1"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 gauge link:</a:t>
            </a:r>
            <a:endParaRPr kumimoji="1" lang="zh-CN" altLang="en-US" b="1" dirty="0">
              <a:solidFill>
                <a:schemeClr val="tx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b="1" dirty="0">
              <a:solidFill>
                <a:srgbClr val="3E8C26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b="1" dirty="0">
              <a:solidFill>
                <a:srgbClr val="3E8C26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b="1" dirty="0">
              <a:solidFill>
                <a:srgbClr val="3E8C26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b="1" dirty="0">
              <a:solidFill>
                <a:srgbClr val="3E8C26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rgbClr val="3E8C26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The divergences can be regularized by different regulators with </a:t>
            </a:r>
            <a:r>
              <a:rPr lang="en-US" altLang="zh-CN" b="1" dirty="0">
                <a:solidFill>
                  <a:srgbClr val="3E8C26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the remanent rapidity scale </a:t>
            </a:r>
            <a:r>
              <a:rPr lang="en-US" altLang="zh-CN" b="1" dirty="0" err="1">
                <a:solidFill>
                  <a:srgbClr val="3E8C26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depenence</a:t>
            </a:r>
            <a:r>
              <a:rPr lang="en-US" altLang="zh-CN" b="1" dirty="0">
                <a:solidFill>
                  <a:srgbClr val="3E8C26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of TMDs governed by the Collins-Soper equation: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sz="2400" b="1" dirty="0">
              <a:solidFill>
                <a:srgbClr val="000000"/>
              </a:solidFill>
              <a:latin typeface="Times New Roman" panose="02020603050405020304" charset="0"/>
              <a:ea typeface="TimesNewRomanPS-BoldMT"/>
              <a:cs typeface="Times New Roman" panose="0202060305040502030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0904B54-9F6B-1AD4-AA2E-5B1D7F0C6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780" y="1654649"/>
            <a:ext cx="3625219" cy="335909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F551368-3E37-2BC8-9151-876459886EDF}"/>
              </a:ext>
            </a:extLst>
          </p:cNvPr>
          <p:cNvSpPr txBox="1"/>
          <p:nvPr/>
        </p:nvSpPr>
        <p:spPr>
          <a:xfrm>
            <a:off x="8322322" y="5555464"/>
            <a:ext cx="3541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latin typeface="Times New Roman" panose="02020603050405020304" charset="0"/>
                <a:cs typeface="Times New Roman" panose="02020603050405020304" charset="0"/>
              </a:rPr>
              <a:t>Figure: TMD Handbook, 2304.03302</a:t>
            </a:r>
            <a:endParaRPr lang="zh-CN" altLang="en-US" sz="16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4F427CE-AF50-343F-2F60-396D5AB42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15" y="5405334"/>
            <a:ext cx="3791077" cy="587921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FB162DD-F66D-CD25-2B0D-BFCDDAE9B5DE}"/>
              </a:ext>
            </a:extLst>
          </p:cNvPr>
          <p:cNvGrpSpPr/>
          <p:nvPr/>
        </p:nvGrpSpPr>
        <p:grpSpPr>
          <a:xfrm>
            <a:off x="654286" y="2629125"/>
            <a:ext cx="6815254" cy="987994"/>
            <a:chOff x="321119" y="2679397"/>
            <a:chExt cx="6815254" cy="98799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5F03CE-6F80-894F-DC00-911DBB305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119" y="2679397"/>
              <a:ext cx="6815254" cy="804892"/>
            </a:xfrm>
            <a:prstGeom prst="rect">
              <a:avLst/>
            </a:prstGeom>
          </p:spPr>
        </p:pic>
        <p:sp>
          <p:nvSpPr>
            <p:cNvPr id="18" name="圆角矩形 17">
              <a:extLst>
                <a:ext uri="{FF2B5EF4-FFF2-40B4-BE49-F238E27FC236}">
                  <a16:creationId xmlns:a16="http://schemas.microsoft.com/office/drawing/2014/main" id="{E3F89878-6C95-97E4-801B-3592F388A006}"/>
                </a:ext>
              </a:extLst>
            </p:cNvPr>
            <p:cNvSpPr/>
            <p:nvPr/>
          </p:nvSpPr>
          <p:spPr>
            <a:xfrm>
              <a:off x="3778884" y="2805393"/>
              <a:ext cx="1077393" cy="578857"/>
            </a:xfrm>
            <a:custGeom>
              <a:avLst/>
              <a:gdLst>
                <a:gd name="connsiteX0" fmla="*/ 0 w 1077393"/>
                <a:gd name="connsiteY0" fmla="*/ 175828 h 578857"/>
                <a:gd name="connsiteX1" fmla="*/ 175828 w 1077393"/>
                <a:gd name="connsiteY1" fmla="*/ 0 h 578857"/>
                <a:gd name="connsiteX2" fmla="*/ 538697 w 1077393"/>
                <a:gd name="connsiteY2" fmla="*/ 0 h 578857"/>
                <a:gd name="connsiteX3" fmla="*/ 901565 w 1077393"/>
                <a:gd name="connsiteY3" fmla="*/ 0 h 578857"/>
                <a:gd name="connsiteX4" fmla="*/ 1077393 w 1077393"/>
                <a:gd name="connsiteY4" fmla="*/ 175828 h 578857"/>
                <a:gd name="connsiteX5" fmla="*/ 1077393 w 1077393"/>
                <a:gd name="connsiteY5" fmla="*/ 403029 h 578857"/>
                <a:gd name="connsiteX6" fmla="*/ 901565 w 1077393"/>
                <a:gd name="connsiteY6" fmla="*/ 578857 h 578857"/>
                <a:gd name="connsiteX7" fmla="*/ 531439 w 1077393"/>
                <a:gd name="connsiteY7" fmla="*/ 578857 h 578857"/>
                <a:gd name="connsiteX8" fmla="*/ 175828 w 1077393"/>
                <a:gd name="connsiteY8" fmla="*/ 578857 h 578857"/>
                <a:gd name="connsiteX9" fmla="*/ 0 w 1077393"/>
                <a:gd name="connsiteY9" fmla="*/ 403029 h 578857"/>
                <a:gd name="connsiteX10" fmla="*/ 0 w 1077393"/>
                <a:gd name="connsiteY10" fmla="*/ 175828 h 57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7393" h="578857" fill="none" extrusionOk="0">
                  <a:moveTo>
                    <a:pt x="0" y="175828"/>
                  </a:moveTo>
                  <a:cubicBezTo>
                    <a:pt x="2299" y="81537"/>
                    <a:pt x="88168" y="-8271"/>
                    <a:pt x="175828" y="0"/>
                  </a:cubicBezTo>
                  <a:cubicBezTo>
                    <a:pt x="343970" y="16379"/>
                    <a:pt x="450035" y="-3637"/>
                    <a:pt x="538697" y="0"/>
                  </a:cubicBezTo>
                  <a:cubicBezTo>
                    <a:pt x="627359" y="3637"/>
                    <a:pt x="731403" y="11548"/>
                    <a:pt x="901565" y="0"/>
                  </a:cubicBezTo>
                  <a:cubicBezTo>
                    <a:pt x="992626" y="-12324"/>
                    <a:pt x="1078582" y="62643"/>
                    <a:pt x="1077393" y="175828"/>
                  </a:cubicBezTo>
                  <a:cubicBezTo>
                    <a:pt x="1088525" y="265457"/>
                    <a:pt x="1087622" y="335406"/>
                    <a:pt x="1077393" y="403029"/>
                  </a:cubicBezTo>
                  <a:cubicBezTo>
                    <a:pt x="1071384" y="500383"/>
                    <a:pt x="1006622" y="564527"/>
                    <a:pt x="901565" y="578857"/>
                  </a:cubicBezTo>
                  <a:cubicBezTo>
                    <a:pt x="819809" y="563779"/>
                    <a:pt x="650925" y="597229"/>
                    <a:pt x="531439" y="578857"/>
                  </a:cubicBezTo>
                  <a:cubicBezTo>
                    <a:pt x="411953" y="560485"/>
                    <a:pt x="251772" y="568810"/>
                    <a:pt x="175828" y="578857"/>
                  </a:cubicBezTo>
                  <a:cubicBezTo>
                    <a:pt x="78437" y="571203"/>
                    <a:pt x="9446" y="502106"/>
                    <a:pt x="0" y="403029"/>
                  </a:cubicBezTo>
                  <a:cubicBezTo>
                    <a:pt x="-9154" y="317174"/>
                    <a:pt x="9393" y="256972"/>
                    <a:pt x="0" y="175828"/>
                  </a:cubicBezTo>
                  <a:close/>
                </a:path>
                <a:path w="1077393" h="578857" stroke="0" extrusionOk="0">
                  <a:moveTo>
                    <a:pt x="0" y="175828"/>
                  </a:moveTo>
                  <a:cubicBezTo>
                    <a:pt x="-17454" y="67955"/>
                    <a:pt x="74403" y="1621"/>
                    <a:pt x="175828" y="0"/>
                  </a:cubicBezTo>
                  <a:cubicBezTo>
                    <a:pt x="285939" y="-4717"/>
                    <a:pt x="403847" y="-14152"/>
                    <a:pt x="553211" y="0"/>
                  </a:cubicBezTo>
                  <a:cubicBezTo>
                    <a:pt x="702575" y="14152"/>
                    <a:pt x="771417" y="2648"/>
                    <a:pt x="901565" y="0"/>
                  </a:cubicBezTo>
                  <a:cubicBezTo>
                    <a:pt x="990112" y="-4683"/>
                    <a:pt x="1083162" y="81477"/>
                    <a:pt x="1077393" y="175828"/>
                  </a:cubicBezTo>
                  <a:cubicBezTo>
                    <a:pt x="1067077" y="262741"/>
                    <a:pt x="1066628" y="316785"/>
                    <a:pt x="1077393" y="403029"/>
                  </a:cubicBezTo>
                  <a:cubicBezTo>
                    <a:pt x="1078647" y="498096"/>
                    <a:pt x="980753" y="594604"/>
                    <a:pt x="901565" y="578857"/>
                  </a:cubicBezTo>
                  <a:cubicBezTo>
                    <a:pt x="828764" y="593103"/>
                    <a:pt x="611825" y="588746"/>
                    <a:pt x="538697" y="578857"/>
                  </a:cubicBezTo>
                  <a:cubicBezTo>
                    <a:pt x="465569" y="568968"/>
                    <a:pt x="266930" y="573373"/>
                    <a:pt x="175828" y="578857"/>
                  </a:cubicBezTo>
                  <a:cubicBezTo>
                    <a:pt x="57524" y="577645"/>
                    <a:pt x="5740" y="484397"/>
                    <a:pt x="0" y="403029"/>
                  </a:cubicBezTo>
                  <a:cubicBezTo>
                    <a:pt x="8865" y="325604"/>
                    <a:pt x="10454" y="247708"/>
                    <a:pt x="0" y="175828"/>
                  </a:cubicBezTo>
                  <a:close/>
                </a:path>
              </a:pathLst>
            </a:custGeom>
            <a:ln w="158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3037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 anchor="ctr">
              <a:spAutoFit/>
            </a:bodyPr>
            <a:lstStyle/>
            <a:p>
              <a:pPr marL="342900" indent="-342900" algn="l">
                <a:lnSpc>
                  <a:spcPct val="150000"/>
                </a:lnSpc>
                <a:buFont typeface="Wingdings" pitchFamily="2" charset="2"/>
                <a:buChar char="Ø"/>
              </a:pPr>
              <a:endParaRPr kumimoji="1" lang="zh-CN" altLang="en-US" sz="2800" b="1" dirty="0">
                <a:solidFill>
                  <a:srgbClr val="001CB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9" name="直线箭头连接符 18">
              <a:extLst>
                <a:ext uri="{FF2B5EF4-FFF2-40B4-BE49-F238E27FC236}">
                  <a16:creationId xmlns:a16="http://schemas.microsoft.com/office/drawing/2014/main" id="{4E466129-527D-291D-1BC1-51982BF0CA6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389295" y="3384250"/>
              <a:ext cx="333167" cy="283141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>
              <a:solidFill>
                <a:srgbClr val="FF0000"/>
              </a:solidFill>
              <a:tailEnd type="triangle"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F12C75E-FD8A-79CE-6D38-78ED19474261}"/>
                  </a:ext>
                </a:extLst>
              </p:cNvPr>
              <p:cNvSpPr txBox="1"/>
              <p:nvPr/>
            </p:nvSpPr>
            <p:spPr>
              <a:xfrm>
                <a:off x="3546820" y="3556879"/>
                <a:ext cx="1175642" cy="4862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kumimoji="1"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func>
                        <m:func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1" lang="en-US" altLang="zh-CN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f>
                            <m:fPr>
                              <m:ctrlPr>
                                <a:rPr kumimoji="1"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</m:oMath>
                  </m:oMathPara>
                </a14:m>
                <a:endParaRPr kumimoji="1" lang="zh-CN" alt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F12C75E-FD8A-79CE-6D38-78ED19474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820" y="3556879"/>
                <a:ext cx="1175642" cy="486287"/>
              </a:xfrm>
              <a:prstGeom prst="rect">
                <a:avLst/>
              </a:prstGeom>
              <a:blipFill>
                <a:blip r:embed="rId5"/>
                <a:stretch>
                  <a:fillRect l="-3226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9D57DB5-2E05-1502-A6C1-5DA168BE8200}"/>
                  </a:ext>
                </a:extLst>
              </p:cNvPr>
              <p:cNvSpPr txBox="1"/>
              <p:nvPr/>
            </p:nvSpPr>
            <p:spPr>
              <a:xfrm>
                <a:off x="4915750" y="3575694"/>
                <a:ext cx="338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→±∞</m:t>
                    </m:r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</a:rPr>
                  <a:t>: rapidity divergence</a:t>
                </a:r>
                <a:endParaRPr kumimoji="1"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9D57DB5-2E05-1502-A6C1-5DA168BE8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750" y="3575694"/>
                <a:ext cx="3382593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85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16ACF-25CA-1C9B-30AE-EEF4B6FD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FA34D0A9-27E3-0F6E-D7B0-4DECA3052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19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9379D01-0C69-4848-0408-6AC137A98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43533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 CS kernel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A2595F-7356-DC8F-5D77-F6D94842FE91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5F0A20BA-B0B4-C608-407A-8E3FF5D85E06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27BF37B0-F95F-4926-2D13-18FC8202C5FF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4347A3FB-D19A-8262-0B8C-E525106BF982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8E043CB6-D838-5090-A4A2-9460BFFD7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A1439E5-7DF2-3B9A-49A6-49DB130AA214}"/>
                  </a:ext>
                </a:extLst>
              </p:cNvPr>
              <p:cNvSpPr txBox="1"/>
              <p:nvPr/>
            </p:nvSpPr>
            <p:spPr>
              <a:xfrm>
                <a:off x="498362" y="1401901"/>
                <a:ext cx="7330186" cy="33759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Taking ratio of quasi </a:t>
                </a:r>
                <a:r>
                  <a:rPr lang="en-US" altLang="zh-CN" sz="2400" b="1" dirty="0" err="1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disitributions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NewRomanPS-BoldMT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NewRomanPS-BoldMT"/>
                            <a:cs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NewRomanPS-BoldMT"/>
                            <a:cs typeface="Cambria Math" panose="02040503050406030204" pitchFamily="18" charset="0"/>
                          </a:rPr>
                          <m:t>𝑰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charset="0"/>
                    <a:ea typeface="Cambria Math" panose="02040503050406030204"/>
                    <a:cs typeface="Times New Roman" panose="02020603050405020304" charset="0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NewRomanPS-BoldMT"/>
                        <a:cs typeface="Cambria Math" panose="02040503050406030204" pitchFamily="18" charset="0"/>
                      </a:rPr>
                      <m:t>𝒇</m:t>
                    </m:r>
                    <m:r>
                      <a:rPr lang="en-US" altLang="zh-CN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NewRomanPS-BoldMT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cancelled each other: 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charset="0"/>
                  <a:buChar char="Ø"/>
                </a:pPr>
                <a:endParaRPr lang="en-US" altLang="zh-CN" sz="2400" b="1" dirty="0">
                  <a:solidFill>
                    <a:srgbClr val="000000"/>
                  </a:solidFill>
                  <a:latin typeface="Times New Roman" panose="02020603050405020304" charset="0"/>
                  <a:ea typeface="TimesNewRomanPS-BoldMT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2400" b="1" dirty="0">
                  <a:solidFill>
                    <a:srgbClr val="000000"/>
                  </a:solidFill>
                  <a:latin typeface="Times New Roman" panose="02020603050405020304" charset="0"/>
                  <a:ea typeface="TimesNewRomanPS-BoldMT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2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  <a:cs typeface="Cambria Math" panose="02040503050406030204" pitchFamily="18" charset="0"/>
                              </a:rPr>
                              <m:t>𝒇</m:t>
                            </m:r>
                          </m:e>
                        </m:acc>
                      </m:e>
                      <m:sub>
                        <m: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𝜞</m:t>
                        </m:r>
                      </m:sub>
                    </m:sSub>
                  </m:oMath>
                </a14:m>
                <a:r>
                  <a:rPr lang="zh-CN" altLang="en-US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Cambria Math" panose="02040503050406030204"/>
                    <a:cs typeface="Times New Roman" panose="02020603050405020304" charset="0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could be either </a:t>
                </a:r>
                <a:r>
                  <a:rPr lang="en-US" altLang="zh-CN" sz="2400" b="1" dirty="0" err="1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unsubtracted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quasi TMD wave function</a:t>
                </a:r>
                <a:r>
                  <a:rPr lang="en-US" altLang="zh-CN" sz="2400" b="1" dirty="0">
                    <a:solidFill>
                      <a:srgbClr val="3E8C26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or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quasi TMDPDF.</a:t>
                </a:r>
                <a:endParaRPr lang="en-US" altLang="zh-CN" sz="2400" b="1" dirty="0">
                  <a:solidFill>
                    <a:srgbClr val="000000"/>
                  </a:solidFill>
                  <a:latin typeface="Times New Roman" panose="02020603050405020304" charset="0"/>
                  <a:ea typeface="TimesNewRomanPS-BoldMT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A1439E5-7DF2-3B9A-49A6-49DB130AA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62" y="1401901"/>
                <a:ext cx="7330186" cy="33759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对象 12">
                <a:extLst>
                  <a:ext uri="{FF2B5EF4-FFF2-40B4-BE49-F238E27FC236}">
                    <a16:creationId xmlns:a16="http://schemas.microsoft.com/office/drawing/2014/main" id="{A6A114EF-6B1E-7DB5-0AA6-5F42BFED13CB}"/>
                  </a:ext>
                </a:extLst>
              </p:cNvPr>
              <p:cNvSpPr txBox="1"/>
              <p:nvPr/>
            </p:nvSpPr>
            <p:spPr>
              <a:xfrm>
                <a:off x="1435701" y="2632870"/>
                <a:ext cx="5500688" cy="725487"/>
              </a:xfrm>
              <a:prstGeom prst="rect">
                <a:avLst/>
              </a:prstGeom>
              <a:noFill/>
              <a:effectLst/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func>
                            <m:func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𝐥𝐧</m:t>
                              </m:r>
                            </m:fName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b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b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unc>
                        <m:func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d>
                            <m:d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𝜞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p>
                                  </m:sSubSup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𝜞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p>
                                  </m:sSubSup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𝜞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p>
                                  </m:sSubSup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𝒇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𝜞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p>
                                  </m:sSubSup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5" name="对象 12">
                <a:extLst>
                  <a:ext uri="{FF2B5EF4-FFF2-40B4-BE49-F238E27FC236}">
                    <a16:creationId xmlns:a16="http://schemas.microsoft.com/office/drawing/2014/main" id="{A6A114EF-6B1E-7DB5-0AA6-5F42BFED1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701" y="2632870"/>
                <a:ext cx="5500688" cy="725487"/>
              </a:xfrm>
              <a:prstGeom prst="rect">
                <a:avLst/>
              </a:prstGeom>
              <a:blipFill>
                <a:blip r:embed="rId3"/>
                <a:stretch>
                  <a:fillRect b="-6897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D0904B54-9F6B-1AD4-AA2E-5B1D7F0C6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284" y="1401330"/>
            <a:ext cx="3625219" cy="3359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3">
                <a:extLst>
                  <a:ext uri="{FF2B5EF4-FFF2-40B4-BE49-F238E27FC236}">
                    <a16:creationId xmlns:a16="http://schemas.microsoft.com/office/drawing/2014/main" id="{10BAA7B7-AAE0-3420-C611-3E54DBB04F47}"/>
                  </a:ext>
                </a:extLst>
              </p:cNvPr>
              <p:cNvSpPr txBox="1"/>
              <p:nvPr/>
            </p:nvSpPr>
            <p:spPr>
              <a:xfrm>
                <a:off x="674688" y="5592137"/>
                <a:ext cx="10321925" cy="798512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acc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</m:sSub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𝜞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unc>
                                <m:func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zh-CN" altLang="en-US" b="1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𝐥𝐧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𝜻</m:t>
                                          </m:r>
                                        </m:e>
                                        <m:sup>
                                          <m:r>
                                            <a:rPr lang="zh-CN" altLang="en-US" b="1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sup>
                                      </m:s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𝝐</m:t>
                                      </m:r>
                                    </m:num>
                                    <m:den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𝜻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</m:func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𝜻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𝓞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𝜦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QCD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" name="对象 3">
                <a:extLst>
                  <a:ext uri="{FF2B5EF4-FFF2-40B4-BE49-F238E27FC236}">
                    <a16:creationId xmlns:a16="http://schemas.microsoft.com/office/drawing/2014/main" id="{10BAA7B7-AAE0-3420-C611-3E54DBB04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88" y="5592137"/>
                <a:ext cx="10321925" cy="798512"/>
              </a:xfrm>
              <a:prstGeom prst="rect">
                <a:avLst/>
              </a:prstGeom>
              <a:blipFill>
                <a:blip r:embed="rId5"/>
                <a:stretch>
                  <a:fillRect l="-123" b="-15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AF551368-3E37-2BC8-9151-876459886EDF}"/>
              </a:ext>
            </a:extLst>
          </p:cNvPr>
          <p:cNvSpPr txBox="1"/>
          <p:nvPr/>
        </p:nvSpPr>
        <p:spPr>
          <a:xfrm>
            <a:off x="8277142" y="4725805"/>
            <a:ext cx="3541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latin typeface="Times New Roman" panose="02020603050405020304" charset="0"/>
                <a:cs typeface="Times New Roman" panose="02020603050405020304" charset="0"/>
              </a:rPr>
              <a:t>Figure: TMD Handbook, 2304.03302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2955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772" y="4453123"/>
            <a:ext cx="1965960" cy="1901825"/>
          </a:xfrm>
          <a:prstGeom prst="rect">
            <a:avLst/>
          </a:prstGeom>
        </p:spPr>
      </p:pic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TMDs: 3D hadron Structure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1" name="燕尾形箭头 10"/>
          <p:cNvSpPr/>
          <p:nvPr/>
        </p:nvSpPr>
        <p:spPr>
          <a:xfrm>
            <a:off x="483711" y="3660458"/>
            <a:ext cx="11031220" cy="233045"/>
          </a:xfrm>
          <a:prstGeom prst="notchedRightArrow">
            <a:avLst>
              <a:gd name="adj1" fmla="val 50000"/>
              <a:gd name="adj2" fmla="val 130503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60670" y="3580765"/>
            <a:ext cx="75565" cy="2413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352047" y="3587115"/>
            <a:ext cx="75565" cy="2413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682480" y="3578860"/>
            <a:ext cx="75565" cy="2413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77069" y="3870484"/>
            <a:ext cx="2692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0D: spin and mass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884102" y="3873951"/>
            <a:ext cx="1511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1D: PDF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026525" y="3847465"/>
            <a:ext cx="1727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3D: TMDs</a:t>
            </a:r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777875" y="4641215"/>
            <a:ext cx="1640205" cy="1454150"/>
            <a:chOff x="1544149" y="343022"/>
            <a:chExt cx="6579816" cy="6000017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149" y="343022"/>
              <a:ext cx="6579816" cy="600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133" y="1726498"/>
              <a:ext cx="1238836" cy="107922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675" y="3343030"/>
              <a:ext cx="1238836" cy="1238836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9D372D5-C6EF-1BAB-54AC-2138D5D91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3952" y="4436746"/>
            <a:ext cx="1727200" cy="1917918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E04C1E46-CBE3-9E60-E84E-CF538A5CEB3A}"/>
              </a:ext>
            </a:extLst>
          </p:cNvPr>
          <p:cNvGrpSpPr/>
          <p:nvPr/>
        </p:nvGrpSpPr>
        <p:grpSpPr>
          <a:xfrm>
            <a:off x="4269905" y="1180280"/>
            <a:ext cx="2454293" cy="2201119"/>
            <a:chOff x="4702345" y="1503020"/>
            <a:chExt cx="2021853" cy="187837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8086DA7-9C28-F448-856E-1FB4D31A0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2345" y="1503020"/>
              <a:ext cx="2021853" cy="1878379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99121EA-E7B8-C91C-989B-3EE3BB334337}"/>
                </a:ext>
              </a:extLst>
            </p:cNvPr>
            <p:cNvSpPr txBox="1"/>
            <p:nvPr/>
          </p:nvSpPr>
          <p:spPr>
            <a:xfrm>
              <a:off x="4884102" y="1654393"/>
              <a:ext cx="130482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</a:t>
              </a:r>
              <a:r>
                <a:rPr lang="zh-CN" alt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D103</a:t>
              </a:r>
              <a:r>
                <a:rPr lang="en-US" altLang="zh-CN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zh-CN" alt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014013 (2021)</a:t>
              </a:r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49CF2E04-7B8B-08D5-933F-8E4F2BCC53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431" y="1679619"/>
            <a:ext cx="4155387" cy="1841309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8B367733-1C42-A1AE-B6F2-1DDB7BB63C8D}"/>
              </a:ext>
            </a:extLst>
          </p:cNvPr>
          <p:cNvSpPr/>
          <p:nvPr/>
        </p:nvSpPr>
        <p:spPr>
          <a:xfrm>
            <a:off x="9286657" y="1208525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EIC and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EicC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ACDA1C3-96B4-5502-5589-5CBA8C3A94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4" y="1458793"/>
            <a:ext cx="1552351" cy="168114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48B5BF2-2A30-391F-C008-6AD685CBAAB8}"/>
              </a:ext>
            </a:extLst>
          </p:cNvPr>
          <p:cNvSpPr/>
          <p:nvPr/>
        </p:nvSpPr>
        <p:spPr>
          <a:xfrm>
            <a:off x="340129" y="1039460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The Origins: Two Routes to the Collins–Soper Kernel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835967-FFFA-E82C-C5F4-53212D6CB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395" y="1934116"/>
            <a:ext cx="3524346" cy="2148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3D70AB7-5BA1-4C78-5CE8-911A8D1799E9}"/>
                  </a:ext>
                </a:extLst>
              </p:cNvPr>
              <p:cNvSpPr txBox="1"/>
              <p:nvPr/>
            </p:nvSpPr>
            <p:spPr>
              <a:xfrm>
                <a:off x="6152137" y="3954392"/>
                <a:ext cx="5502561" cy="1339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2+1 flavor clover fermion ensemble,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=0.098fm;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Nonphysical pion mass 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=547 MeV;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Tree-level matching kernel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Largest</a:t>
                </a:r>
                <a:r>
                  <a:rPr lang="zh-CN" altLang="en-US" sz="1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 up to 2.11 GeV.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3D70AB7-5BA1-4C78-5CE8-911A8D179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7" y="3954392"/>
                <a:ext cx="5502561" cy="1339341"/>
              </a:xfrm>
              <a:prstGeom prst="rect">
                <a:avLst/>
              </a:prstGeom>
              <a:blipFill>
                <a:blip r:embed="rId4"/>
                <a:stretch>
                  <a:fillRect l="-461"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ED63AEF6-DB52-1801-D0DE-52285F4CB01D}"/>
              </a:ext>
            </a:extLst>
          </p:cNvPr>
          <p:cNvSpPr txBox="1"/>
          <p:nvPr/>
        </p:nvSpPr>
        <p:spPr>
          <a:xfrm>
            <a:off x="7114394" y="2822097"/>
            <a:ext cx="1890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PRL</a:t>
            </a:r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125, </a:t>
            </a:r>
          </a:p>
          <a:p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192001 (2020)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138440D-FE66-C1E6-3A13-B187123D4224}"/>
                  </a:ext>
                </a:extLst>
              </p:cNvPr>
              <p:cNvSpPr txBox="1"/>
              <p:nvPr/>
            </p:nvSpPr>
            <p:spPr>
              <a:xfrm>
                <a:off x="1178959" y="3898629"/>
                <a:ext cx="4890664" cy="1339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Quenched ensemble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single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= 0.06 </a:t>
                </a:r>
                <a:r>
                  <a:rPr lang="en-US" altLang="zh-CN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fm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Nonphysical pion mass 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≃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1.2 GeV;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Tree-level matching kernel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  <a:endPara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Largest</a:t>
                </a:r>
                <a:r>
                  <a:rPr lang="zh-CN" alt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up to 2.58 GeV.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138440D-FE66-C1E6-3A13-B187123D4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59" y="3898629"/>
                <a:ext cx="4890664" cy="1339341"/>
              </a:xfrm>
              <a:prstGeom prst="rect">
                <a:avLst/>
              </a:prstGeom>
              <a:blipFill>
                <a:blip r:embed="rId5"/>
                <a:stretch>
                  <a:fillRect l="-517"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F88B8025-B9C2-C079-C0AE-3EE9F29C4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185" y="1945308"/>
            <a:ext cx="3084649" cy="196554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C17626D-7F40-8330-E557-FBAFA9EFD9A2}"/>
              </a:ext>
            </a:extLst>
          </p:cNvPr>
          <p:cNvSpPr txBox="1"/>
          <p:nvPr/>
        </p:nvSpPr>
        <p:spPr>
          <a:xfrm>
            <a:off x="6965364" y="1563322"/>
            <a:ext cx="2930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3D8C26"/>
                </a:solidFill>
                <a:cs typeface="Arial" panose="020B0604020202020204" pitchFamily="34" charset="0"/>
              </a:rPr>
              <a:t>From quasi TMDWF </a:t>
            </a:r>
            <a:endParaRPr lang="zh-CN" altLang="en-US" b="1" dirty="0">
              <a:solidFill>
                <a:srgbClr val="3D8C26"/>
              </a:solidFill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95EBEEC-54E6-D45E-68ED-F6265B87D256}"/>
              </a:ext>
            </a:extLst>
          </p:cNvPr>
          <p:cNvSpPr txBox="1"/>
          <p:nvPr/>
        </p:nvSpPr>
        <p:spPr>
          <a:xfrm>
            <a:off x="1609802" y="1563322"/>
            <a:ext cx="3550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3D8C26"/>
                </a:solidFill>
                <a:cs typeface="Arial" panose="020B0604020202020204" pitchFamily="34" charset="0"/>
              </a:rPr>
              <a:t>From quasi beam function </a:t>
            </a:r>
            <a:endParaRPr lang="zh-CN" altLang="en-US" b="1" dirty="0">
              <a:solidFill>
                <a:srgbClr val="3D8C26"/>
              </a:solidFill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6D1825-A539-9C54-3DCD-2C5F40008A39}"/>
              </a:ext>
            </a:extLst>
          </p:cNvPr>
          <p:cNvSpPr txBox="1"/>
          <p:nvPr/>
        </p:nvSpPr>
        <p:spPr>
          <a:xfrm>
            <a:off x="2152259" y="3102154"/>
            <a:ext cx="2606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Shanahan, </a:t>
            </a:r>
            <a:r>
              <a:rPr lang="en-US" altLang="zh-CN" sz="1400" i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Wagman</a:t>
            </a:r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Zhao, </a:t>
            </a:r>
          </a:p>
          <a:p>
            <a:r>
              <a:rPr lang="fr-FR" altLang="zh-CN" sz="140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PRD102, 014511 (2020)</a:t>
            </a:r>
            <a:endParaRPr lang="zh-CN" altLang="en-US" sz="14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61BC1FF4-1067-334F-5767-D749F80E0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20</a:t>
            </a:fld>
            <a:endParaRPr kumimoji="0" lang="zh-CN" altLang="en-US" sz="280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0A01B8C2-FF3C-A1E2-13A7-9A1EA5973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2E013DCB-DEEE-1436-CAEA-8D1E1F210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0244981"/>
      </p:ext>
    </p:extLst>
  </p:cSld>
  <p:clrMapOvr>
    <a:masterClrMapping/>
  </p:clrMapOvr>
  <p:transition advTm="3094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48B5BF2-2A30-391F-C008-6AD685CBAAB8}"/>
              </a:ext>
            </a:extLst>
          </p:cNvPr>
          <p:cNvSpPr/>
          <p:nvPr/>
        </p:nvSpPr>
        <p:spPr>
          <a:xfrm>
            <a:off x="340129" y="1039460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The Origins: Two Routes to the Collins–Soper Kernel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835967-FFFA-E82C-C5F4-53212D6CB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395" y="1934116"/>
            <a:ext cx="3524346" cy="2148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3D70AB7-5BA1-4C78-5CE8-911A8D1799E9}"/>
                  </a:ext>
                </a:extLst>
              </p:cNvPr>
              <p:cNvSpPr txBox="1"/>
              <p:nvPr/>
            </p:nvSpPr>
            <p:spPr>
              <a:xfrm>
                <a:off x="6152137" y="3954392"/>
                <a:ext cx="5502561" cy="1339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2+1 flavor clover fermion ensemble,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=0.098fm;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Nonphysical pion mass 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=547 MeV;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Tree-level matching kernel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Largest</a:t>
                </a:r>
                <a:r>
                  <a:rPr lang="zh-CN" altLang="en-US" sz="1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 up to 2.11 GeV.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3D70AB7-5BA1-4C78-5CE8-911A8D179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7" y="3954392"/>
                <a:ext cx="5502561" cy="1339341"/>
              </a:xfrm>
              <a:prstGeom prst="rect">
                <a:avLst/>
              </a:prstGeom>
              <a:blipFill>
                <a:blip r:embed="rId4"/>
                <a:stretch>
                  <a:fillRect l="-461"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ED63AEF6-DB52-1801-D0DE-52285F4CB01D}"/>
              </a:ext>
            </a:extLst>
          </p:cNvPr>
          <p:cNvSpPr txBox="1"/>
          <p:nvPr/>
        </p:nvSpPr>
        <p:spPr>
          <a:xfrm>
            <a:off x="7114394" y="2822097"/>
            <a:ext cx="1890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PRL</a:t>
            </a:r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125, </a:t>
            </a:r>
          </a:p>
          <a:p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192001 (2020)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138440D-FE66-C1E6-3A13-B187123D4224}"/>
                  </a:ext>
                </a:extLst>
              </p:cNvPr>
              <p:cNvSpPr txBox="1"/>
              <p:nvPr/>
            </p:nvSpPr>
            <p:spPr>
              <a:xfrm>
                <a:off x="1178959" y="3898629"/>
                <a:ext cx="4890664" cy="1339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Quenched ensemble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single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= 0.06 </a:t>
                </a:r>
                <a:r>
                  <a:rPr lang="en-US" altLang="zh-CN" sz="16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fm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Nonphysical pion mass </a:t>
                </a: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≃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1.2 GeV;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Tree-level matching kernel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  <a:endParaRPr lang="en-US" altLang="zh-CN" sz="16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Largest</a:t>
                </a:r>
                <a:r>
                  <a:rPr lang="zh-CN" altLang="en-US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up to 2.58 GeV.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138440D-FE66-C1E6-3A13-B187123D4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59" y="3898629"/>
                <a:ext cx="4890664" cy="1339341"/>
              </a:xfrm>
              <a:prstGeom prst="rect">
                <a:avLst/>
              </a:prstGeom>
              <a:blipFill>
                <a:blip r:embed="rId5"/>
                <a:stretch>
                  <a:fillRect l="-517" b="-5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F88B8025-B9C2-C079-C0AE-3EE9F29C4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185" y="1945308"/>
            <a:ext cx="3084649" cy="196554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C17626D-7F40-8330-E557-FBAFA9EFD9A2}"/>
              </a:ext>
            </a:extLst>
          </p:cNvPr>
          <p:cNvSpPr txBox="1"/>
          <p:nvPr/>
        </p:nvSpPr>
        <p:spPr>
          <a:xfrm>
            <a:off x="6965364" y="1563322"/>
            <a:ext cx="2930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3D8C26"/>
                </a:solidFill>
                <a:cs typeface="Arial" panose="020B0604020202020204" pitchFamily="34" charset="0"/>
              </a:rPr>
              <a:t>From quasi TMDWF </a:t>
            </a:r>
            <a:endParaRPr lang="zh-CN" altLang="en-US" b="1" dirty="0">
              <a:solidFill>
                <a:srgbClr val="3D8C26"/>
              </a:solidFill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95EBEEC-54E6-D45E-68ED-F6265B87D256}"/>
              </a:ext>
            </a:extLst>
          </p:cNvPr>
          <p:cNvSpPr txBox="1"/>
          <p:nvPr/>
        </p:nvSpPr>
        <p:spPr>
          <a:xfrm>
            <a:off x="1609802" y="1563322"/>
            <a:ext cx="3550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3D8C26"/>
                </a:solidFill>
                <a:cs typeface="Arial" panose="020B0604020202020204" pitchFamily="34" charset="0"/>
              </a:rPr>
              <a:t>From quasi beam function </a:t>
            </a:r>
            <a:endParaRPr lang="zh-CN" altLang="en-US" b="1" dirty="0">
              <a:solidFill>
                <a:srgbClr val="3D8C26"/>
              </a:solidFill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6D1825-A539-9C54-3DCD-2C5F40008A39}"/>
              </a:ext>
            </a:extLst>
          </p:cNvPr>
          <p:cNvSpPr txBox="1"/>
          <p:nvPr/>
        </p:nvSpPr>
        <p:spPr>
          <a:xfrm>
            <a:off x="2152259" y="3102154"/>
            <a:ext cx="2606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Shanahan, </a:t>
            </a:r>
            <a:r>
              <a:rPr lang="en-US" altLang="zh-CN" sz="1400" i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Wagman</a:t>
            </a:r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Zhao, </a:t>
            </a:r>
          </a:p>
          <a:p>
            <a:r>
              <a:rPr lang="fr-FR" altLang="zh-CN" sz="140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PRD102, 014511 (2020)</a:t>
            </a:r>
            <a:endParaRPr lang="zh-CN" altLang="en-US" sz="14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8E06A2D-4075-F505-5746-F05E6682D6D7}"/>
              </a:ext>
            </a:extLst>
          </p:cNvPr>
          <p:cNvSpPr txBox="1"/>
          <p:nvPr/>
        </p:nvSpPr>
        <p:spPr>
          <a:xfrm>
            <a:off x="453519" y="5410355"/>
            <a:ext cx="11232207" cy="775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902030302020204" pitchFamily="66" charset="0"/>
              </a:rPr>
              <a:t>2pts</a:t>
            </a:r>
            <a:r>
              <a:rPr lang="fr-FR" altLang="zh-CN" dirty="0">
                <a:latin typeface="Comic Sans MS" panose="030F0902030302020204" pitchFamily="66" charset="0"/>
              </a:rPr>
              <a:t> have </a:t>
            </a:r>
            <a:r>
              <a:rPr lang="fr-FR" altLang="zh-CN" b="1" dirty="0" err="1">
                <a:solidFill>
                  <a:srgbClr val="3D8C26"/>
                </a:solidFill>
                <a:latin typeface="Comic Sans MS" panose="030F0902030302020204" pitchFamily="66" charset="0"/>
              </a:rPr>
              <a:t>better</a:t>
            </a:r>
            <a:r>
              <a:rPr lang="fr-FR" altLang="zh-CN" b="1" dirty="0">
                <a:solidFill>
                  <a:srgbClr val="3D8C26"/>
                </a:solidFill>
                <a:latin typeface="Comic Sans MS" panose="030F0902030302020204" pitchFamily="66" charset="0"/>
              </a:rPr>
              <a:t> </a:t>
            </a:r>
            <a:r>
              <a:rPr lang="fr-FR" altLang="zh-CN" b="1" dirty="0" err="1">
                <a:solidFill>
                  <a:srgbClr val="3D8C26"/>
                </a:solidFill>
                <a:latin typeface="Comic Sans MS" panose="030F0902030302020204" pitchFamily="66" charset="0"/>
              </a:rPr>
              <a:t>signals</a:t>
            </a:r>
            <a:r>
              <a:rPr lang="fr-FR" altLang="zh-CN" b="1" dirty="0">
                <a:solidFill>
                  <a:srgbClr val="3D8C26"/>
                </a:solidFill>
                <a:latin typeface="Comic Sans MS" panose="030F0902030302020204" pitchFamily="66" charset="0"/>
              </a:rPr>
              <a:t> </a:t>
            </a:r>
            <a:r>
              <a:rPr lang="fr-FR" altLang="zh-CN" dirty="0" err="1">
                <a:latin typeface="Comic Sans MS" panose="030F0902030302020204" pitchFamily="66" charset="0"/>
              </a:rPr>
              <a:t>than</a:t>
            </a:r>
            <a:r>
              <a:rPr lang="fr-FR" altLang="zh-CN" dirty="0">
                <a:latin typeface="Comic Sans MS" panose="030F0902030302020204" pitchFamily="66" charset="0"/>
              </a:rPr>
              <a:t> 3pts on </a:t>
            </a:r>
            <a:r>
              <a:rPr lang="fr-FR" altLang="zh-CN" dirty="0" err="1">
                <a:latin typeface="Comic Sans MS" panose="030F0902030302020204" pitchFamily="66" charset="0"/>
              </a:rPr>
              <a:t>lattice</a:t>
            </a:r>
            <a:r>
              <a:rPr lang="fr-FR" altLang="zh-CN" dirty="0">
                <a:latin typeface="Comic Sans MS" panose="030F0902030302020204" pitchFamily="66" charset="0"/>
              </a:rPr>
              <a:t>, </a:t>
            </a:r>
            <a:r>
              <a:rPr lang="fr-FR" altLang="zh-CN" dirty="0" err="1">
                <a:latin typeface="Comic Sans MS" panose="030F0902030302020204" pitchFamily="66" charset="0"/>
              </a:rPr>
              <a:t>so</a:t>
            </a:r>
            <a:r>
              <a:rPr lang="fr-FR" altLang="zh-CN" dirty="0">
                <a:latin typeface="Comic Sans MS" panose="030F0902030302020204" pitchFamily="66" charset="0"/>
              </a:rPr>
              <a:t> </a:t>
            </a:r>
            <a:r>
              <a:rPr lang="fr-FR" altLang="zh-CN" dirty="0" err="1">
                <a:latin typeface="Comic Sans MS" panose="030F0902030302020204" pitchFamily="66" charset="0"/>
              </a:rPr>
              <a:t>with</a:t>
            </a:r>
            <a:r>
              <a:rPr lang="fr-FR" altLang="zh-CN" dirty="0">
                <a:latin typeface="Comic Sans MS" panose="030F0902030302020204" pitchFamily="66" charset="0"/>
              </a:rPr>
              <a:t> </a:t>
            </a:r>
            <a:r>
              <a:rPr lang="fr-FR" altLang="zh-CN" dirty="0" err="1">
                <a:latin typeface="Comic Sans MS" panose="030F0902030302020204" pitchFamily="66" charset="0"/>
              </a:rPr>
              <a:t>increasing</a:t>
            </a:r>
            <a:r>
              <a:rPr lang="fr-FR" altLang="zh-CN" dirty="0">
                <a:latin typeface="Comic Sans MS" panose="030F0902030302020204" pitchFamily="66" charset="0"/>
              </a:rPr>
              <a:t> </a:t>
            </a:r>
            <a:r>
              <a:rPr lang="fr-FR" altLang="zh-CN" dirty="0" err="1">
                <a:latin typeface="Comic Sans MS" panose="030F0902030302020204" pitchFamily="66" charset="0"/>
              </a:rPr>
              <a:t>precision</a:t>
            </a:r>
            <a:r>
              <a:rPr lang="fr-FR" altLang="zh-CN" dirty="0">
                <a:latin typeface="Comic Sans MS" panose="030F0902030302020204" pitchFamily="66" charset="0"/>
              </a:rPr>
              <a:t>, </a:t>
            </a:r>
            <a:r>
              <a:rPr lang="fr-FR" altLang="zh-CN" b="1" u="sng" dirty="0">
                <a:latin typeface="Comic Sans MS" panose="030F0902030302020204" pitchFamily="66" charset="0"/>
              </a:rPr>
              <a:t>the </a:t>
            </a:r>
            <a:r>
              <a:rPr lang="fr-FR" altLang="zh-CN" b="1" u="sng" dirty="0">
                <a:solidFill>
                  <a:srgbClr val="3D8C26"/>
                </a:solidFill>
                <a:latin typeface="Comic Sans MS" panose="030F0902030302020204" pitchFamily="66" charset="0"/>
              </a:rPr>
              <a:t>quasi TMDWF</a:t>
            </a:r>
            <a:r>
              <a:rPr lang="fr-FR" altLang="zh-CN" b="1" u="sng" dirty="0">
                <a:latin typeface="Comic Sans MS" panose="030F0902030302020204" pitchFamily="66" charset="0"/>
              </a:rPr>
              <a:t> </a:t>
            </a:r>
            <a:r>
              <a:rPr lang="fr-FR" altLang="zh-CN" b="1" u="sng" dirty="0" err="1">
                <a:latin typeface="Comic Sans MS" panose="030F0902030302020204" pitchFamily="66" charset="0"/>
              </a:rPr>
              <a:t>approach</a:t>
            </a:r>
            <a:r>
              <a:rPr lang="fr-FR" altLang="zh-CN" b="1" u="sng" dirty="0">
                <a:latin typeface="Comic Sans MS" panose="030F0902030302020204" pitchFamily="66" charset="0"/>
              </a:rPr>
              <a:t> </a:t>
            </a:r>
            <a:r>
              <a:rPr lang="fr-FR" altLang="zh-CN" b="1" u="sng" dirty="0" err="1">
                <a:latin typeface="Comic Sans MS" panose="030F0902030302020204" pitchFamily="66" charset="0"/>
              </a:rPr>
              <a:t>is</a:t>
            </a:r>
            <a:r>
              <a:rPr lang="fr-FR" altLang="zh-CN" b="1" u="sng" dirty="0">
                <a:latin typeface="Comic Sans MS" panose="030F0902030302020204" pitchFamily="66" charset="0"/>
              </a:rPr>
              <a:t> </a:t>
            </a:r>
            <a:r>
              <a:rPr lang="fr-FR" altLang="zh-CN" b="1" u="sng" dirty="0" err="1">
                <a:latin typeface="Comic Sans MS" panose="030F0902030302020204" pitchFamily="66" charset="0"/>
              </a:rPr>
              <a:t>becoming</a:t>
            </a:r>
            <a:r>
              <a:rPr lang="fr-FR" altLang="zh-CN" b="1" u="sng" dirty="0">
                <a:latin typeface="Comic Sans MS" panose="030F0902030302020204" pitchFamily="66" charset="0"/>
              </a:rPr>
              <a:t> mainstream.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5260FDA6-37EC-BE66-4266-8F43501C7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21</a:t>
            </a:fld>
            <a:endParaRPr kumimoji="0" lang="zh-CN" altLang="en-US" sz="280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49A139AA-F78F-5ED5-6D0D-9839FDC905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F0847276-049E-59C7-EF58-16D5F4EF8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5520790"/>
      </p:ext>
    </p:extLst>
  </p:cSld>
  <p:clrMapOvr>
    <a:masterClrMapping/>
  </p:clrMapOvr>
  <p:transition advTm="309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EB6D694A-968D-B2AC-626D-D6C80FB4AE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57" y="1708714"/>
            <a:ext cx="3128985" cy="23257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D66F950-E297-ABE0-A5FF-9D409BBB2396}"/>
              </a:ext>
            </a:extLst>
          </p:cNvPr>
          <p:cNvSpPr/>
          <p:nvPr/>
        </p:nvSpPr>
        <p:spPr>
          <a:xfrm>
            <a:off x="410806" y="1087548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Continuous Improvements: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0942F5B-5F69-B8DA-A165-A1B07A1EA8EB}"/>
              </a:ext>
            </a:extLst>
          </p:cNvPr>
          <p:cNvSpPr txBox="1"/>
          <p:nvPr/>
        </p:nvSpPr>
        <p:spPr>
          <a:xfrm>
            <a:off x="1484312" y="3982856"/>
            <a:ext cx="25502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PRD</a:t>
            </a:r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106, 034509 (2022)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460EED-DDBA-F50A-49CF-796F11CCC0D7}"/>
                  </a:ext>
                </a:extLst>
              </p:cNvPr>
              <p:cNvSpPr txBox="1"/>
              <p:nvPr/>
            </p:nvSpPr>
            <p:spPr>
              <a:xfrm>
                <a:off x="702193" y="4339694"/>
                <a:ext cx="4655869" cy="1659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Better NPR scheme for nonlocal correlators;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Infinite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3D8C2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3D8C2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3D8C2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𝒛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 extrapolation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Systematic uncertainties taken into account;</a:t>
                </a:r>
              </a:p>
              <a:p>
                <a:pPr marL="285750" indent="-285750">
                  <a:lnSpc>
                    <a:spcPct val="130000"/>
                  </a:lnSpc>
                  <a:buFont typeface="系统字体常规体"/>
                  <a:buChar char="✗"/>
                </a:pPr>
                <a:r>
                  <a:rPr lang="en-US" altLang="zh-CN" sz="16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Unexpected imaginary part from NLO matching kernel.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460EED-DDBA-F50A-49CF-796F11CCC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93" y="4339694"/>
                <a:ext cx="4655869" cy="1659429"/>
              </a:xfrm>
              <a:prstGeom prst="rect">
                <a:avLst/>
              </a:prstGeom>
              <a:blipFill>
                <a:blip r:embed="rId4"/>
                <a:stretch>
                  <a:fillRect l="-1090" b="-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右箭头 20">
            <a:extLst>
              <a:ext uri="{FF2B5EF4-FFF2-40B4-BE49-F238E27FC236}">
                <a16:creationId xmlns:a16="http://schemas.microsoft.com/office/drawing/2014/main" id="{BDE5014C-1786-EC94-CE7F-FD903468339E}"/>
              </a:ext>
            </a:extLst>
          </p:cNvPr>
          <p:cNvSpPr/>
          <p:nvPr/>
        </p:nvSpPr>
        <p:spPr>
          <a:xfrm>
            <a:off x="4936957" y="2628102"/>
            <a:ext cx="649705" cy="24346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1676F6B-60BA-EF39-62CE-8EA42604EAF3}"/>
              </a:ext>
            </a:extLst>
          </p:cNvPr>
          <p:cNvSpPr txBox="1"/>
          <p:nvPr/>
        </p:nvSpPr>
        <p:spPr>
          <a:xfrm>
            <a:off x="6573546" y="4030811"/>
            <a:ext cx="5048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Avkhadiev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Shanahan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Wagman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Zhao, PRD108, 114505 (2023)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3588E74-A1DE-C3CF-625F-0ED25C2FA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105" y="1799116"/>
            <a:ext cx="3412586" cy="2184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8FECC9C-660E-4033-E3F0-CFB3A34691C7}"/>
                  </a:ext>
                </a:extLst>
              </p:cNvPr>
              <p:cNvSpPr txBox="1"/>
              <p:nvPr/>
            </p:nvSpPr>
            <p:spPr>
              <a:xfrm>
                <a:off x="6276642" y="4493109"/>
                <a:ext cx="5048115" cy="1019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-unexpanded matching coefficient </a:t>
                </a:r>
                <a:r>
                  <a:rPr lang="en-US" altLang="zh-CN" sz="1600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mitigate the unexpected imaginary part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Perturbative matching up to NNLL accuracy.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8FECC9C-660E-4033-E3F0-CFB3A3469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42" y="4493109"/>
                <a:ext cx="5048115" cy="1019253"/>
              </a:xfrm>
              <a:prstGeom prst="rect">
                <a:avLst/>
              </a:prstGeom>
              <a:blipFill>
                <a:blip r:embed="rId6"/>
                <a:stretch>
                  <a:fillRect l="-503" b="-86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D2F36C5A-5154-CF3B-6495-1B1C654D8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22</a:t>
            </a:fld>
            <a:endParaRPr kumimoji="0" lang="zh-CN" altLang="en-US" sz="2800"/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446C3340-9CEE-301B-6C3E-A26F98E3B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0577A3C-BA8C-E044-CA28-4B8100E5F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3858881"/>
      </p:ext>
    </p:extLst>
  </p:cSld>
  <p:clrMapOvr>
    <a:masterClrMapping/>
  </p:clrMapOvr>
  <p:transition advTm="3094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D66F950-E297-ABE0-A5FF-9D409BBB2396}"/>
              </a:ext>
            </a:extLst>
          </p:cNvPr>
          <p:cNvSpPr/>
          <p:nvPr/>
        </p:nvSpPr>
        <p:spPr>
          <a:xfrm>
            <a:off x="410806" y="1087548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Continuous Improvements: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BDE5014C-1786-EC94-CE7F-FD903468339E}"/>
              </a:ext>
            </a:extLst>
          </p:cNvPr>
          <p:cNvSpPr/>
          <p:nvPr/>
        </p:nvSpPr>
        <p:spPr>
          <a:xfrm>
            <a:off x="5209673" y="2615677"/>
            <a:ext cx="649705" cy="24346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0EBB1E5-2E69-9E78-E2FF-D8897CB5D6D4}"/>
              </a:ext>
            </a:extLst>
          </p:cNvPr>
          <p:cNvSpPr txBox="1"/>
          <p:nvPr/>
        </p:nvSpPr>
        <p:spPr>
          <a:xfrm>
            <a:off x="543272" y="3808700"/>
            <a:ext cx="6773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Avkhadiev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Shanahan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Wagman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Zhao, PRL132, 231901 (2024)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02167CF-982C-EBF5-4056-F9A2647E3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31" y="1605615"/>
            <a:ext cx="3625371" cy="22635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892502A-C119-5DBC-997A-0E715950FE76}"/>
              </a:ext>
            </a:extLst>
          </p:cNvPr>
          <p:cNvSpPr txBox="1"/>
          <p:nvPr/>
        </p:nvSpPr>
        <p:spPr>
          <a:xfrm>
            <a:off x="543272" y="4324441"/>
            <a:ext cx="5412477" cy="1339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rgbClr val="3D8C26"/>
                </a:solidFill>
                <a:cs typeface="Arial" panose="020B0604020202020204" pitchFamily="34" charset="0"/>
              </a:rPr>
              <a:t>Physical pion mass;</a:t>
            </a:r>
          </a:p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rgbClr val="3E8C26"/>
                </a:solidFill>
                <a:cs typeface="Arial" panose="020B0604020202020204" pitchFamily="34" charset="0"/>
              </a:rPr>
              <a:t>Continuum limit </a:t>
            </a:r>
            <a:r>
              <a:rPr lang="en-US" altLang="zh-CN" sz="1600" dirty="0">
                <a:cs typeface="Arial" panose="020B0604020202020204" pitchFamily="34" charset="0"/>
              </a:rPr>
              <a:t>from model constrain;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dirty="0">
                <a:cs typeface="Arial" panose="020B0604020202020204" pitchFamily="34" charset="0"/>
              </a:rPr>
              <a:t>Precision results with </a:t>
            </a:r>
            <a:r>
              <a:rPr lang="en-US" altLang="zh-CN" sz="1600" b="1" dirty="0">
                <a:solidFill>
                  <a:srgbClr val="3D8C26"/>
                </a:solidFill>
                <a:cs typeface="Arial" panose="020B0604020202020204" pitchFamily="34" charset="0"/>
              </a:rPr>
              <a:t>well-controlled systematic uncertainties.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EB72BF-9BAE-778F-6803-9903E62729EA}"/>
              </a:ext>
            </a:extLst>
          </p:cNvPr>
          <p:cNvPicPr>
            <a:picLocks/>
          </p:cNvPicPr>
          <p:nvPr/>
        </p:nvPicPr>
        <p:blipFill>
          <a:blip r:embed="rId4"/>
          <a:srcRect r="53631"/>
          <a:stretch>
            <a:fillRect/>
          </a:stretch>
        </p:blipFill>
        <p:spPr>
          <a:xfrm>
            <a:off x="6731761" y="988717"/>
            <a:ext cx="3681663" cy="30370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A3EF9E0-9337-7804-6D8C-5C56E7491313}"/>
              </a:ext>
            </a:extLst>
          </p:cNvPr>
          <p:cNvSpPr txBox="1"/>
          <p:nvPr/>
        </p:nvSpPr>
        <p:spPr>
          <a:xfrm>
            <a:off x="8572592" y="1442443"/>
            <a:ext cx="2961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 2025, in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5EB731A-C7F0-32A9-1D7B-ADA02624288A}"/>
                  </a:ext>
                </a:extLst>
              </p:cNvPr>
              <p:cNvSpPr txBox="1"/>
              <p:nvPr/>
            </p:nvSpPr>
            <p:spPr>
              <a:xfrm>
                <a:off x="6385647" y="4160243"/>
                <a:ext cx="5412477" cy="1659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Physical pion mass;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b="1" dirty="0">
                    <a:solidFill>
                      <a:srgbClr val="3E8C26"/>
                    </a:solidFill>
                    <a:cs typeface="Arial" panose="020B0604020202020204" pitchFamily="34" charset="0"/>
                  </a:rPr>
                  <a:t>Continuum limit; </a:t>
                </a:r>
                <a:endParaRPr lang="en-US" altLang="zh-CN" sz="1600" dirty="0"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Largest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 up to 3GeV;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Well-controlled systematic uncertainties;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Precision calculation up to </a:t>
                </a:r>
                <a:r>
                  <a:rPr lang="en-US" altLang="zh-CN" sz="1600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1fm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5EB731A-C7F0-32A9-1D7B-ADA026242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647" y="4160243"/>
                <a:ext cx="5412477" cy="1659429"/>
              </a:xfrm>
              <a:prstGeom prst="rect">
                <a:avLst/>
              </a:prstGeom>
              <a:blipFill>
                <a:blip r:embed="rId5"/>
                <a:stretch>
                  <a:fillRect l="-704" b="-37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F87451D9-3341-0E11-B100-131C892B9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23</a:t>
            </a:fld>
            <a:endParaRPr kumimoji="0" lang="zh-CN" altLang="en-US" sz="2800"/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6C482054-3C6A-2255-13AF-9AF0C1E55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E063E0F1-FE8C-D25C-6466-686C293BE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7593422"/>
      </p:ext>
    </p:extLst>
  </p:cSld>
  <p:clrMapOvr>
    <a:masterClrMapping/>
  </p:clrMapOvr>
  <p:transition advTm="3094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F04B30DB-1982-8FF4-BF51-A12F0D417B8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0806" y="1144269"/>
              <a:ext cx="11500457" cy="5417512"/>
            </p:xfrm>
            <a:graphic>
              <a:graphicData uri="http://schemas.openxmlformats.org/drawingml/2006/table">
                <a:tbl>
                  <a:tblPr/>
                  <a:tblGrid>
                    <a:gridCol w="1308601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790352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12153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296556">
                      <a:extLst>
                        <a:ext uri="{9D8B030D-6E8A-4147-A177-3AD203B41FA5}">
                          <a16:colId xmlns:a16="http://schemas.microsoft.com/office/drawing/2014/main" val="3659888743"/>
                        </a:ext>
                      </a:extLst>
                    </a:gridCol>
                    <a:gridCol w="840121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910268">
                      <a:extLst>
                        <a:ext uri="{9D8B030D-6E8A-4147-A177-3AD203B41FA5}">
                          <a16:colId xmlns:a16="http://schemas.microsoft.com/office/drawing/2014/main" val="4042937716"/>
                        </a:ext>
                      </a:extLst>
                    </a:gridCol>
                    <a:gridCol w="997480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1030184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514742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177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Largest</a:t>
                          </a:r>
                          <a:r>
                            <a:rPr lang="en-US" sz="12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oMath>
                          </a14:m>
                          <a:endParaRPr lang="e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Reliable</a:t>
                          </a:r>
                          <a:r>
                            <a:rPr lang="en-US" sz="1200" b="0" i="1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max</m:t>
                                  </m:r>
                                </m:sup>
                              </m:sSubSup>
                            </m:oMath>
                          </a14:m>
                          <a:endParaRPr lang="e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748611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PRD102,</a:t>
                          </a:r>
                          <a:r>
                            <a:rPr lang="zh-CN" altLang="en-US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 kernel extraction via quasi beam function.</a:t>
                          </a:r>
                          <a:endParaRPr lang="en" altLang="zh-CN" sz="1200" b="0" i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Quenched</a:t>
                          </a:r>
                          <a:r>
                            <a:rPr lang="zh-CN" alt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ensemble. 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Long-range extrapolation via models.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83937328"/>
                      </a:ext>
                    </a:extLst>
                  </a:tr>
                  <a:tr h="596864">
                    <a:tc>
                      <a:txBody>
                        <a:bodyPr/>
                        <a:lstStyle/>
                        <a:p>
                          <a:r>
                            <a:rPr lang="zh-CN" altLang="en-US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PRL125, 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547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extraction via quasi TMDWF.</a:t>
                          </a:r>
                        </a:p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Dynamical</a:t>
                          </a:r>
                          <a:r>
                            <a:rPr lang="fr-FR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ensemble.</a:t>
                          </a:r>
                          <a:endParaRPr lang="fr-FR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04494443"/>
                      </a:ext>
                    </a:extLst>
                  </a:tr>
                  <a:tr h="618847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SVZES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 2021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422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 of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TMDPDF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2.27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Estimated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but not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included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Extraction from the ratios of first </a:t>
                          </a: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Discussed the sources of systematic uncertainties.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88558722"/>
                      </a:ext>
                    </a:extLst>
                  </a:tr>
                  <a:tr h="757468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PRD104, 2021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Operator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mixing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NPR.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Power corrections and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Considering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NLO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19657058"/>
                      </a:ext>
                    </a:extLst>
                  </a:tr>
                  <a:tr h="499797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PKU/ETMC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fr-FR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PRL128, 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RI’/MOM renormalization.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28557329"/>
                      </a:ext>
                    </a:extLst>
                  </a:tr>
                  <a:tr h="1160561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PRD106</a:t>
                          </a:r>
                          <a:r>
                            <a:rPr lang="en-US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Wilson loop renormalization.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Higher-twist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ts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operators.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Direction of staple-shaped Wilson link.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Infinite-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oMath>
                          </a14:m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extrapolation.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uncertainties are taken into account.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34711871"/>
                      </a:ext>
                    </a:extLst>
                  </a:tr>
                  <a:tr h="617621">
                    <a:tc>
                      <a:txBody>
                        <a:bodyPr/>
                        <a:lstStyle/>
                        <a:p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VWEY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PRD108, 2023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686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 of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TMDPDF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1.36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Universality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CS kernel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from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twist-2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quasi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TMDPDFs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pion and proton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10661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F04B30DB-1982-8FF4-BF51-A12F0D417B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9066987"/>
                  </p:ext>
                </p:extLst>
              </p:nvPr>
            </p:nvGraphicFramePr>
            <p:xfrm>
              <a:off x="410806" y="1144269"/>
              <a:ext cx="11500457" cy="5417512"/>
            </p:xfrm>
            <a:graphic>
              <a:graphicData uri="http://schemas.openxmlformats.org/drawingml/2006/table">
                <a:tbl>
                  <a:tblPr/>
                  <a:tblGrid>
                    <a:gridCol w="1308601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790352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12153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296556">
                      <a:extLst>
                        <a:ext uri="{9D8B030D-6E8A-4147-A177-3AD203B41FA5}">
                          <a16:colId xmlns:a16="http://schemas.microsoft.com/office/drawing/2014/main" val="3659888743"/>
                        </a:ext>
                      </a:extLst>
                    </a:gridCol>
                    <a:gridCol w="840121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910268">
                      <a:extLst>
                        <a:ext uri="{9D8B030D-6E8A-4147-A177-3AD203B41FA5}">
                          <a16:colId xmlns:a16="http://schemas.microsoft.com/office/drawing/2014/main" val="4042937716"/>
                        </a:ext>
                      </a:extLst>
                    </a:gridCol>
                    <a:gridCol w="997480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1030184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514742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177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60563" t="-6061" r="-616901" b="-11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3671" t="-6061" r="-454430" b="-11969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748611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PRD102,</a:t>
                          </a:r>
                          <a:r>
                            <a:rPr lang="zh-CN" altLang="en-US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 kernel extraction via quasi beam function.</a:t>
                          </a:r>
                          <a:endParaRPr lang="en" altLang="zh-CN" sz="1200" b="0" i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Quenched</a:t>
                          </a:r>
                          <a:r>
                            <a:rPr lang="zh-CN" alt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ensemble. 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Long-range extrapolation via models.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83937328"/>
                      </a:ext>
                    </a:extLst>
                  </a:tr>
                  <a:tr h="596864">
                    <a:tc>
                      <a:txBody>
                        <a:bodyPr/>
                        <a:lstStyle/>
                        <a:p>
                          <a:r>
                            <a:rPr lang="zh-CN" altLang="en-US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PRL125, 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547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extraction via quasi TMDWF.</a:t>
                          </a:r>
                        </a:p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Dynamical</a:t>
                          </a:r>
                          <a:r>
                            <a:rPr lang="fr-FR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ensemble.</a:t>
                          </a:r>
                          <a:endParaRPr lang="fr-FR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04494443"/>
                      </a:ext>
                    </a:extLst>
                  </a:tr>
                  <a:tr h="618847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SVZES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 2021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422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 of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TMDPDF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2.27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Estimated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but not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included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Extraction from the ratios of first </a:t>
                          </a: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Discussed the sources of systematic uncertainties.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88558722"/>
                      </a:ext>
                    </a:extLst>
                  </a:tr>
                  <a:tr h="757468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PRD104, 2021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Operator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mixing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NPR.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Power corrections and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marR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Considering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NLO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19657058"/>
                      </a:ext>
                    </a:extLst>
                  </a:tr>
                  <a:tr h="499797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PKU/ETMC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fr-FR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PRL128, 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RI’/MOM renormalization.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28557329"/>
                      </a:ext>
                    </a:extLst>
                  </a:tr>
                  <a:tr h="1160561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PRD106</a:t>
                          </a:r>
                          <a:r>
                            <a:rPr lang="en-US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" sz="1050" b="0" i="0" kern="120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27076" t="-317582" r="-361" b="-549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4711871"/>
                      </a:ext>
                    </a:extLst>
                  </a:tr>
                  <a:tr h="617621">
                    <a:tc>
                      <a:txBody>
                        <a:bodyPr/>
                        <a:lstStyle/>
                        <a:p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VWEY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PRD108, 2023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686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Mellin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moments of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TMDPDF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1.36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Universality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CS kernel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from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twist-2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quasi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TMDPDFs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pion and proton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10661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D336710E-E948-7991-3AA1-5E6E637E1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24</a:t>
            </a:fld>
            <a:endParaRPr kumimoji="0" lang="zh-CN" altLang="en-US" sz="2800"/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D538CB33-EF81-694E-43CC-915004E9C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1F33075-3FF9-A38A-9316-D9329B410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6246163"/>
      </p:ext>
    </p:extLst>
  </p:cSld>
  <p:clrMapOvr>
    <a:masterClrMapping/>
  </p:clrMapOvr>
  <p:transition advTm="3094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120C1451-D3B9-3A44-3742-006F69D263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05700" y="1049507"/>
              <a:ext cx="11292424" cy="5205509"/>
            </p:xfrm>
            <a:graphic>
              <a:graphicData uri="http://schemas.openxmlformats.org/drawingml/2006/table">
                <a:tbl>
                  <a:tblPr/>
                  <a:tblGrid>
                    <a:gridCol w="1269609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832258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40566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260850">
                      <a:extLst>
                        <a:ext uri="{9D8B030D-6E8A-4147-A177-3AD203B41FA5}">
                          <a16:colId xmlns:a16="http://schemas.microsoft.com/office/drawing/2014/main" val="3659888743"/>
                        </a:ext>
                      </a:extLst>
                    </a:gridCol>
                    <a:gridCol w="766733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857605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976875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943271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544657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7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Largest</a:t>
                          </a:r>
                          <a:r>
                            <a:rPr lang="en-US" altLang="zh-CN" sz="12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oMath>
                          </a14:m>
                          <a:endParaRPr lang="en" altLang="zh-C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Reliable</a:t>
                          </a:r>
                          <a:r>
                            <a:rPr lang="en-US" sz="1200" b="0" i="1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max</m:t>
                                  </m:r>
                                </m:sup>
                              </m:sSubSup>
                            </m:oMath>
                          </a14:m>
                          <a:endParaRPr lang="e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813200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220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3.16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Consistency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check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between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two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different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actions.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pion masses, but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without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extrapolation.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555276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PRD108, 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148.8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uNNLL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2.15GeV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Physical pion mass.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oMath>
                          </a14:m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unexpanded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coefficient up</a:t>
                          </a:r>
                          <a:r>
                            <a:rPr lang="fr-FR" altLang="zh-CN" sz="1200" baseline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to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NNLL.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Mitigate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unexpected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imaginary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part in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coefficient.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ASWZ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PRL132, 2024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148.8 </a:t>
                          </a: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uNNLL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and </a:t>
                          </a: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odel constrained continuum limit extrapolation.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Calculation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directly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physical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pion mass.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</a:p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(Large err.)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Coulomb gauge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fixed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correlators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48916124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ABC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2509.26316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 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quasi TMDWF.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  <a:tr h="523588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" altLang="zh-CN" sz="1400" b="1" i="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LPC</a:t>
                          </a: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preparation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135.5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 GeV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Precision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calculation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at transverse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separations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beyond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radius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≈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1fm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 limit extrapolation.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pion mass (including physical), and chiral extrapolation.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6648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120C1451-D3B9-3A44-3742-006F69D263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2911027"/>
                  </p:ext>
                </p:extLst>
              </p:nvPr>
            </p:nvGraphicFramePr>
            <p:xfrm>
              <a:off x="505700" y="1049507"/>
              <a:ext cx="11292424" cy="5205509"/>
            </p:xfrm>
            <a:graphic>
              <a:graphicData uri="http://schemas.openxmlformats.org/drawingml/2006/table">
                <a:tbl>
                  <a:tblPr/>
                  <a:tblGrid>
                    <a:gridCol w="1269609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832258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40566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260850">
                      <a:extLst>
                        <a:ext uri="{9D8B030D-6E8A-4147-A177-3AD203B41FA5}">
                          <a16:colId xmlns:a16="http://schemas.microsoft.com/office/drawing/2014/main" val="3659888743"/>
                        </a:ext>
                      </a:extLst>
                    </a:gridCol>
                    <a:gridCol w="766733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857605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976875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943271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544657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79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85075" r="-644776" b="-99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6104" r="-461039" b="-99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813200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220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3.16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-US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Consistency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check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between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two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different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actions.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pion masses, but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without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extrapolation.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778990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ASWZ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PRD108, 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148.8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" sz="12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uNNLL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2.15GeV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8996" t="-164516" r="-358" b="-4080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ASWZ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PRL132, 2024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148.8 </a:t>
                          </a: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altLang="zh-CN" sz="1200" b="0" i="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uNNLL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0.8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Multiple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spacings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and </a:t>
                          </a: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odel constrained continuum limit extrapolation.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Calculation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directly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physical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pion mass.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--</a:t>
                          </a:r>
                        </a:p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(Large err.)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Coulomb gauge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fixed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correlators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48916124"/>
                      </a:ext>
                    </a:extLst>
                  </a:tr>
                  <a:tr h="663043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ABC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2509.26316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 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quasi TMDWF.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  <a:tr h="114475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" altLang="zh-CN" sz="1400" b="1" i="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LPC</a:t>
                          </a: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preparation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135.5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Quasi 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TMDWF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uNLO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 GeV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18996" t="-356667" r="-358" b="-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66482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3F27B7D0-3C03-1C01-EB86-F21DBC6DA4C5}"/>
              </a:ext>
            </a:extLst>
          </p:cNvPr>
          <p:cNvSpPr txBox="1"/>
          <p:nvPr/>
        </p:nvSpPr>
        <p:spPr>
          <a:xfrm>
            <a:off x="5579571" y="6420481"/>
            <a:ext cx="54170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Yong Zhao， </a:t>
            </a:r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Huey-Wen Lin for useful comments</a:t>
            </a:r>
            <a:endParaRPr lang="zh-CN" altLang="en-US" sz="14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A02091FC-C85C-7011-6DE9-7FB546D48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25</a:t>
            </a:fld>
            <a:endParaRPr kumimoji="0" lang="zh-CN" altLang="en-US" sz="280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B8D8EC2E-1060-2D0E-782F-8DDA82761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4FFF6FD-1681-6EE3-F606-7B93E6A12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8701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 -- LaMET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E537CDC-7A0C-D156-D6DF-71D8A2B39471}"/>
              </a:ext>
            </a:extLst>
          </p:cNvPr>
          <p:cNvSpPr txBox="1"/>
          <p:nvPr/>
        </p:nvSpPr>
        <p:spPr>
          <a:xfrm>
            <a:off x="158751" y="6424120"/>
            <a:ext cx="6543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r>
              <a:rPr lang="zh-CN" altLang="en-US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en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deviate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 by more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l-G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 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fr-FR" altLang="zh-CN" sz="1400" i="0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fr-FR" altLang="zh-CN" sz="1400" i="0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116247"/>
      </p:ext>
    </p:extLst>
  </p:cSld>
  <p:clrMapOvr>
    <a:masterClrMapping/>
  </p:clrMapOvr>
  <p:transition advTm="3094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7A88102F-B6CD-1FF2-C813-390926F7DC42}"/>
              </a:ext>
            </a:extLst>
          </p:cNvPr>
          <p:cNvSpPr/>
          <p:nvPr/>
        </p:nvSpPr>
        <p:spPr>
          <a:xfrm>
            <a:off x="511516" y="1165348"/>
            <a:ext cx="9923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Rapidity divergence </a:t>
            </a:r>
            <a:r>
              <a:rPr kumimoji="1"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from gluons radiation collinear to </a:t>
            </a:r>
            <a:r>
              <a:rPr kumimoji="1" lang="en-US" altLang="zh-CN" b="1" dirty="0" err="1">
                <a:latin typeface="Comic Sans MS" panose="030F0902030302020204" pitchFamily="66" charset="0"/>
                <a:cs typeface="Times New Roman" panose="02020603050405020304" pitchFamily="18" charset="0"/>
              </a:rPr>
              <a:t>lightlike</a:t>
            </a:r>
            <a:r>
              <a:rPr kumimoji="1"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 gauge link:</a:t>
            </a:r>
            <a:endParaRPr kumimoji="1" lang="zh-CN" altLang="en-US" b="1" dirty="0">
              <a:solidFill>
                <a:schemeClr val="tx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F78A23D5-67B1-4A25-EE78-050C7499E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625" y="1641811"/>
            <a:ext cx="6815254" cy="804892"/>
          </a:xfrm>
          <a:prstGeom prst="rect">
            <a:avLst/>
          </a:prstGeom>
        </p:spPr>
      </p:pic>
      <p:sp>
        <p:nvSpPr>
          <p:cNvPr id="40" name="圆角矩形 39">
            <a:extLst>
              <a:ext uri="{FF2B5EF4-FFF2-40B4-BE49-F238E27FC236}">
                <a16:creationId xmlns:a16="http://schemas.microsoft.com/office/drawing/2014/main" id="{84C12B31-9F8E-E753-77CE-3C58CAB41FD6}"/>
              </a:ext>
            </a:extLst>
          </p:cNvPr>
          <p:cNvSpPr/>
          <p:nvPr/>
        </p:nvSpPr>
        <p:spPr>
          <a:xfrm>
            <a:off x="4762940" y="1762676"/>
            <a:ext cx="1077393" cy="578857"/>
          </a:xfrm>
          <a:custGeom>
            <a:avLst/>
            <a:gdLst>
              <a:gd name="connsiteX0" fmla="*/ 0 w 1077393"/>
              <a:gd name="connsiteY0" fmla="*/ 175828 h 578857"/>
              <a:gd name="connsiteX1" fmla="*/ 175828 w 1077393"/>
              <a:gd name="connsiteY1" fmla="*/ 0 h 578857"/>
              <a:gd name="connsiteX2" fmla="*/ 538697 w 1077393"/>
              <a:gd name="connsiteY2" fmla="*/ 0 h 578857"/>
              <a:gd name="connsiteX3" fmla="*/ 901565 w 1077393"/>
              <a:gd name="connsiteY3" fmla="*/ 0 h 578857"/>
              <a:gd name="connsiteX4" fmla="*/ 1077393 w 1077393"/>
              <a:gd name="connsiteY4" fmla="*/ 175828 h 578857"/>
              <a:gd name="connsiteX5" fmla="*/ 1077393 w 1077393"/>
              <a:gd name="connsiteY5" fmla="*/ 403029 h 578857"/>
              <a:gd name="connsiteX6" fmla="*/ 901565 w 1077393"/>
              <a:gd name="connsiteY6" fmla="*/ 578857 h 578857"/>
              <a:gd name="connsiteX7" fmla="*/ 531439 w 1077393"/>
              <a:gd name="connsiteY7" fmla="*/ 578857 h 578857"/>
              <a:gd name="connsiteX8" fmla="*/ 175828 w 1077393"/>
              <a:gd name="connsiteY8" fmla="*/ 578857 h 578857"/>
              <a:gd name="connsiteX9" fmla="*/ 0 w 1077393"/>
              <a:gd name="connsiteY9" fmla="*/ 403029 h 578857"/>
              <a:gd name="connsiteX10" fmla="*/ 0 w 1077393"/>
              <a:gd name="connsiteY10" fmla="*/ 175828 h 57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7393" h="578857" fill="none" extrusionOk="0">
                <a:moveTo>
                  <a:pt x="0" y="175828"/>
                </a:moveTo>
                <a:cubicBezTo>
                  <a:pt x="2299" y="81537"/>
                  <a:pt x="88168" y="-8271"/>
                  <a:pt x="175828" y="0"/>
                </a:cubicBezTo>
                <a:cubicBezTo>
                  <a:pt x="343970" y="16379"/>
                  <a:pt x="450035" y="-3637"/>
                  <a:pt x="538697" y="0"/>
                </a:cubicBezTo>
                <a:cubicBezTo>
                  <a:pt x="627359" y="3637"/>
                  <a:pt x="731403" y="11548"/>
                  <a:pt x="901565" y="0"/>
                </a:cubicBezTo>
                <a:cubicBezTo>
                  <a:pt x="992626" y="-12324"/>
                  <a:pt x="1078582" y="62643"/>
                  <a:pt x="1077393" y="175828"/>
                </a:cubicBezTo>
                <a:cubicBezTo>
                  <a:pt x="1088525" y="265457"/>
                  <a:pt x="1087622" y="335406"/>
                  <a:pt x="1077393" y="403029"/>
                </a:cubicBezTo>
                <a:cubicBezTo>
                  <a:pt x="1071384" y="500383"/>
                  <a:pt x="1006622" y="564527"/>
                  <a:pt x="901565" y="578857"/>
                </a:cubicBezTo>
                <a:cubicBezTo>
                  <a:pt x="819809" y="563779"/>
                  <a:pt x="650925" y="597229"/>
                  <a:pt x="531439" y="578857"/>
                </a:cubicBezTo>
                <a:cubicBezTo>
                  <a:pt x="411953" y="560485"/>
                  <a:pt x="251772" y="568810"/>
                  <a:pt x="175828" y="578857"/>
                </a:cubicBezTo>
                <a:cubicBezTo>
                  <a:pt x="78437" y="571203"/>
                  <a:pt x="9446" y="502106"/>
                  <a:pt x="0" y="403029"/>
                </a:cubicBezTo>
                <a:cubicBezTo>
                  <a:pt x="-9154" y="317174"/>
                  <a:pt x="9393" y="256972"/>
                  <a:pt x="0" y="175828"/>
                </a:cubicBezTo>
                <a:close/>
              </a:path>
              <a:path w="1077393" h="578857" stroke="0" extrusionOk="0">
                <a:moveTo>
                  <a:pt x="0" y="175828"/>
                </a:moveTo>
                <a:cubicBezTo>
                  <a:pt x="-17454" y="67955"/>
                  <a:pt x="74403" y="1621"/>
                  <a:pt x="175828" y="0"/>
                </a:cubicBezTo>
                <a:cubicBezTo>
                  <a:pt x="285939" y="-4717"/>
                  <a:pt x="403847" y="-14152"/>
                  <a:pt x="553211" y="0"/>
                </a:cubicBezTo>
                <a:cubicBezTo>
                  <a:pt x="702575" y="14152"/>
                  <a:pt x="771417" y="2648"/>
                  <a:pt x="901565" y="0"/>
                </a:cubicBezTo>
                <a:cubicBezTo>
                  <a:pt x="990112" y="-4683"/>
                  <a:pt x="1083162" y="81477"/>
                  <a:pt x="1077393" y="175828"/>
                </a:cubicBezTo>
                <a:cubicBezTo>
                  <a:pt x="1067077" y="262741"/>
                  <a:pt x="1066628" y="316785"/>
                  <a:pt x="1077393" y="403029"/>
                </a:cubicBezTo>
                <a:cubicBezTo>
                  <a:pt x="1078647" y="498096"/>
                  <a:pt x="980753" y="594604"/>
                  <a:pt x="901565" y="578857"/>
                </a:cubicBezTo>
                <a:cubicBezTo>
                  <a:pt x="828764" y="593103"/>
                  <a:pt x="611825" y="588746"/>
                  <a:pt x="538697" y="578857"/>
                </a:cubicBezTo>
                <a:cubicBezTo>
                  <a:pt x="465569" y="568968"/>
                  <a:pt x="266930" y="573373"/>
                  <a:pt x="175828" y="578857"/>
                </a:cubicBezTo>
                <a:cubicBezTo>
                  <a:pt x="57524" y="577645"/>
                  <a:pt x="5740" y="484397"/>
                  <a:pt x="0" y="403029"/>
                </a:cubicBezTo>
                <a:cubicBezTo>
                  <a:pt x="8865" y="325604"/>
                  <a:pt x="10454" y="247708"/>
                  <a:pt x="0" y="175828"/>
                </a:cubicBezTo>
                <a:close/>
              </a:path>
            </a:pathLst>
          </a:custGeom>
          <a:ln w="158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3037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522C60FA-C817-3D96-99FD-FA6420CA2EB1}"/>
              </a:ext>
            </a:extLst>
          </p:cNvPr>
          <p:cNvCxnSpPr>
            <a:cxnSpLocks/>
          </p:cNvCxnSpPr>
          <p:nvPr/>
        </p:nvCxnSpPr>
        <p:spPr bwMode="auto">
          <a:xfrm>
            <a:off x="5706518" y="2341533"/>
            <a:ext cx="386576" cy="207964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>
            <a:solidFill>
              <a:srgbClr val="FF0000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EED79181-D754-4C34-C980-48F8F3BDEF93}"/>
                  </a:ext>
                </a:extLst>
              </p:cNvPr>
              <p:cNvSpPr txBox="1"/>
              <p:nvPr/>
            </p:nvSpPr>
            <p:spPr>
              <a:xfrm>
                <a:off x="6195032" y="2432888"/>
                <a:ext cx="1175642" cy="4862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kumimoji="1"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func>
                        <m:funcPr>
                          <m:ctrlP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1" lang="en-US" altLang="zh-CN" sz="1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</m:fName>
                        <m:e>
                          <m:f>
                            <m:fPr>
                              <m:ctrlPr>
                                <a:rPr kumimoji="1"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p>
                                  <m:r>
                                    <a:rPr kumimoji="1" lang="en-US" altLang="zh-CN" sz="16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</m:oMath>
                  </m:oMathPara>
                </a14:m>
                <a:endParaRPr kumimoji="1" lang="zh-CN" altLang="en-US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EED79181-D754-4C34-C980-48F8F3BDE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032" y="2432888"/>
                <a:ext cx="1175642" cy="486287"/>
              </a:xfrm>
              <a:prstGeom prst="rect">
                <a:avLst/>
              </a:prstGeom>
              <a:blipFill>
                <a:blip r:embed="rId4"/>
                <a:stretch>
                  <a:fillRect l="-3191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345A375-0D3A-674F-7E3C-483885F9DA23}"/>
                  </a:ext>
                </a:extLst>
              </p:cNvPr>
              <p:cNvSpPr txBox="1"/>
              <p:nvPr/>
            </p:nvSpPr>
            <p:spPr>
              <a:xfrm>
                <a:off x="7565927" y="2483528"/>
                <a:ext cx="338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kumimoji="1"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→±∞</m:t>
                    </m:r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</a:rPr>
                  <a:t>: rapidity divergence</a:t>
                </a:r>
                <a:endParaRPr kumimoji="1"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345A375-0D3A-674F-7E3C-483885F9D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927" y="2483528"/>
                <a:ext cx="3382593" cy="369332"/>
              </a:xfrm>
              <a:prstGeom prst="rect">
                <a:avLst/>
              </a:prstGeom>
              <a:blipFill>
                <a:blip r:embed="rId5"/>
                <a:stretch>
                  <a:fillRect t="-6667" r="-37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44">
            <a:extLst>
              <a:ext uri="{FF2B5EF4-FFF2-40B4-BE49-F238E27FC236}">
                <a16:creationId xmlns:a16="http://schemas.microsoft.com/office/drawing/2014/main" id="{2BA5C7B4-D937-E9B7-3FCE-481744B7A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25" y="3668130"/>
            <a:ext cx="5523057" cy="603735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839B9034-0061-6199-17F0-B3B7214E4DC6}"/>
              </a:ext>
            </a:extLst>
          </p:cNvPr>
          <p:cNvSpPr/>
          <p:nvPr/>
        </p:nvSpPr>
        <p:spPr>
          <a:xfrm>
            <a:off x="501153" y="2920576"/>
            <a:ext cx="6299529" cy="780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b="1" dirty="0">
                <a:solidFill>
                  <a:srgbClr val="0432FF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Rapidity divergence in TMDPDF is canceled by that in soft function</a:t>
            </a:r>
            <a:r>
              <a:rPr kumimoji="1"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:</a:t>
            </a:r>
            <a:endParaRPr kumimoji="1" lang="zh-CN" altLang="en-US" b="1" dirty="0">
              <a:solidFill>
                <a:schemeClr val="tx1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F20030A0-373D-A441-9241-0E3D52AAAB6E}"/>
              </a:ext>
            </a:extLst>
          </p:cNvPr>
          <p:cNvGrpSpPr/>
          <p:nvPr/>
        </p:nvGrpSpPr>
        <p:grpSpPr>
          <a:xfrm>
            <a:off x="1277625" y="4734603"/>
            <a:ext cx="5061285" cy="715694"/>
            <a:chOff x="1868905" y="4695714"/>
            <a:chExt cx="5061285" cy="715694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48AB2CFB-2D59-8B23-7A54-03F5A03EF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336" t="42894" r="16445"/>
            <a:stretch/>
          </p:blipFill>
          <p:spPr>
            <a:xfrm>
              <a:off x="1868905" y="4695714"/>
              <a:ext cx="5061285" cy="678373"/>
            </a:xfrm>
            <a:prstGeom prst="rect">
              <a:avLst/>
            </a:prstGeom>
          </p:spPr>
        </p:pic>
        <p:sp>
          <p:nvSpPr>
            <p:cNvPr id="49" name="圆角矩形 48">
              <a:extLst>
                <a:ext uri="{FF2B5EF4-FFF2-40B4-BE49-F238E27FC236}">
                  <a16:creationId xmlns:a16="http://schemas.microsoft.com/office/drawing/2014/main" id="{FC6AE963-A185-2725-C8D6-ADB523DBB1F5}"/>
                </a:ext>
              </a:extLst>
            </p:cNvPr>
            <p:cNvSpPr/>
            <p:nvPr/>
          </p:nvSpPr>
          <p:spPr>
            <a:xfrm>
              <a:off x="4698058" y="5026156"/>
              <a:ext cx="2130153" cy="385252"/>
            </a:xfrm>
            <a:custGeom>
              <a:avLst/>
              <a:gdLst>
                <a:gd name="connsiteX0" fmla="*/ 0 w 2130153"/>
                <a:gd name="connsiteY0" fmla="*/ 117020 h 385252"/>
                <a:gd name="connsiteX1" fmla="*/ 117020 w 2130153"/>
                <a:gd name="connsiteY1" fmla="*/ 0 h 385252"/>
                <a:gd name="connsiteX2" fmla="*/ 768019 w 2130153"/>
                <a:gd name="connsiteY2" fmla="*/ 0 h 385252"/>
                <a:gd name="connsiteX3" fmla="*/ 1400056 w 2130153"/>
                <a:gd name="connsiteY3" fmla="*/ 0 h 385252"/>
                <a:gd name="connsiteX4" fmla="*/ 2013133 w 2130153"/>
                <a:gd name="connsiteY4" fmla="*/ 0 h 385252"/>
                <a:gd name="connsiteX5" fmla="*/ 2130153 w 2130153"/>
                <a:gd name="connsiteY5" fmla="*/ 117020 h 385252"/>
                <a:gd name="connsiteX6" fmla="*/ 2130153 w 2130153"/>
                <a:gd name="connsiteY6" fmla="*/ 268232 h 385252"/>
                <a:gd name="connsiteX7" fmla="*/ 2013133 w 2130153"/>
                <a:gd name="connsiteY7" fmla="*/ 385252 h 385252"/>
                <a:gd name="connsiteX8" fmla="*/ 1362134 w 2130153"/>
                <a:gd name="connsiteY8" fmla="*/ 385252 h 385252"/>
                <a:gd name="connsiteX9" fmla="*/ 786980 w 2130153"/>
                <a:gd name="connsiteY9" fmla="*/ 385252 h 385252"/>
                <a:gd name="connsiteX10" fmla="*/ 117020 w 2130153"/>
                <a:gd name="connsiteY10" fmla="*/ 385252 h 385252"/>
                <a:gd name="connsiteX11" fmla="*/ 0 w 2130153"/>
                <a:gd name="connsiteY11" fmla="*/ 268232 h 385252"/>
                <a:gd name="connsiteX12" fmla="*/ 0 w 2130153"/>
                <a:gd name="connsiteY12" fmla="*/ 117020 h 38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0153" h="385252" fill="none" extrusionOk="0">
                  <a:moveTo>
                    <a:pt x="0" y="117020"/>
                  </a:moveTo>
                  <a:cubicBezTo>
                    <a:pt x="-6539" y="53466"/>
                    <a:pt x="40422" y="-8259"/>
                    <a:pt x="117020" y="0"/>
                  </a:cubicBezTo>
                  <a:cubicBezTo>
                    <a:pt x="420163" y="19236"/>
                    <a:pt x="546278" y="12465"/>
                    <a:pt x="768019" y="0"/>
                  </a:cubicBezTo>
                  <a:cubicBezTo>
                    <a:pt x="989760" y="-12465"/>
                    <a:pt x="1087873" y="29662"/>
                    <a:pt x="1400056" y="0"/>
                  </a:cubicBezTo>
                  <a:cubicBezTo>
                    <a:pt x="1712239" y="-29662"/>
                    <a:pt x="1776893" y="28807"/>
                    <a:pt x="2013133" y="0"/>
                  </a:cubicBezTo>
                  <a:cubicBezTo>
                    <a:pt x="2061707" y="661"/>
                    <a:pt x="2131166" y="50565"/>
                    <a:pt x="2130153" y="117020"/>
                  </a:cubicBezTo>
                  <a:cubicBezTo>
                    <a:pt x="2130559" y="157012"/>
                    <a:pt x="2137387" y="193130"/>
                    <a:pt x="2130153" y="268232"/>
                  </a:cubicBezTo>
                  <a:cubicBezTo>
                    <a:pt x="2134297" y="341065"/>
                    <a:pt x="2067661" y="390578"/>
                    <a:pt x="2013133" y="385252"/>
                  </a:cubicBezTo>
                  <a:cubicBezTo>
                    <a:pt x="1869941" y="367332"/>
                    <a:pt x="1620696" y="400931"/>
                    <a:pt x="1362134" y="385252"/>
                  </a:cubicBezTo>
                  <a:cubicBezTo>
                    <a:pt x="1103572" y="369573"/>
                    <a:pt x="971918" y="406501"/>
                    <a:pt x="786980" y="385252"/>
                  </a:cubicBezTo>
                  <a:cubicBezTo>
                    <a:pt x="602042" y="364003"/>
                    <a:pt x="306748" y="362790"/>
                    <a:pt x="117020" y="385252"/>
                  </a:cubicBezTo>
                  <a:cubicBezTo>
                    <a:pt x="63796" y="389243"/>
                    <a:pt x="637" y="335004"/>
                    <a:pt x="0" y="268232"/>
                  </a:cubicBezTo>
                  <a:cubicBezTo>
                    <a:pt x="2175" y="231403"/>
                    <a:pt x="3019" y="183772"/>
                    <a:pt x="0" y="117020"/>
                  </a:cubicBezTo>
                  <a:close/>
                </a:path>
                <a:path w="2130153" h="385252" stroke="0" extrusionOk="0">
                  <a:moveTo>
                    <a:pt x="0" y="117020"/>
                  </a:moveTo>
                  <a:cubicBezTo>
                    <a:pt x="-2918" y="50592"/>
                    <a:pt x="44378" y="3008"/>
                    <a:pt x="117020" y="0"/>
                  </a:cubicBezTo>
                  <a:cubicBezTo>
                    <a:pt x="408211" y="29149"/>
                    <a:pt x="618087" y="-5377"/>
                    <a:pt x="786980" y="0"/>
                  </a:cubicBezTo>
                  <a:cubicBezTo>
                    <a:pt x="955873" y="5377"/>
                    <a:pt x="1188439" y="19188"/>
                    <a:pt x="1400056" y="0"/>
                  </a:cubicBezTo>
                  <a:cubicBezTo>
                    <a:pt x="1611673" y="-19188"/>
                    <a:pt x="1728810" y="12521"/>
                    <a:pt x="2013133" y="0"/>
                  </a:cubicBezTo>
                  <a:cubicBezTo>
                    <a:pt x="2074706" y="-9841"/>
                    <a:pt x="2133808" y="38868"/>
                    <a:pt x="2130153" y="117020"/>
                  </a:cubicBezTo>
                  <a:cubicBezTo>
                    <a:pt x="2133473" y="175679"/>
                    <a:pt x="2135606" y="210276"/>
                    <a:pt x="2130153" y="268232"/>
                  </a:cubicBezTo>
                  <a:cubicBezTo>
                    <a:pt x="2129854" y="330004"/>
                    <a:pt x="2075405" y="388527"/>
                    <a:pt x="2013133" y="385252"/>
                  </a:cubicBezTo>
                  <a:cubicBezTo>
                    <a:pt x="1767146" y="377254"/>
                    <a:pt x="1645481" y="364877"/>
                    <a:pt x="1419018" y="385252"/>
                  </a:cubicBezTo>
                  <a:cubicBezTo>
                    <a:pt x="1192556" y="405627"/>
                    <a:pt x="930588" y="374524"/>
                    <a:pt x="786980" y="385252"/>
                  </a:cubicBezTo>
                  <a:cubicBezTo>
                    <a:pt x="643372" y="395980"/>
                    <a:pt x="344202" y="403544"/>
                    <a:pt x="117020" y="385252"/>
                  </a:cubicBezTo>
                  <a:cubicBezTo>
                    <a:pt x="56117" y="381571"/>
                    <a:pt x="2324" y="331361"/>
                    <a:pt x="0" y="268232"/>
                  </a:cubicBezTo>
                  <a:cubicBezTo>
                    <a:pt x="-6222" y="192652"/>
                    <a:pt x="-490" y="183710"/>
                    <a:pt x="0" y="117020"/>
                  </a:cubicBezTo>
                  <a:close/>
                </a:path>
              </a:pathLst>
            </a:custGeom>
            <a:ln w="15875">
              <a:solidFill>
                <a:srgbClr val="0432FF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3037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 anchor="ctr">
              <a:spAutoFit/>
            </a:bodyPr>
            <a:lstStyle/>
            <a:p>
              <a:pPr marL="342900" indent="-342900" algn="l">
                <a:lnSpc>
                  <a:spcPct val="150000"/>
                </a:lnSpc>
                <a:buFont typeface="Wingdings" pitchFamily="2" charset="2"/>
                <a:buChar char="Ø"/>
              </a:pPr>
              <a:endParaRPr kumimoji="1" lang="zh-CN" altLang="en-US" sz="2800" b="1" dirty="0">
                <a:solidFill>
                  <a:srgbClr val="001CB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6E30B831-82B2-3FDB-4CD7-BC9B17BF0876}"/>
              </a:ext>
            </a:extLst>
          </p:cNvPr>
          <p:cNvSpPr txBox="1"/>
          <p:nvPr/>
        </p:nvSpPr>
        <p:spPr>
          <a:xfrm>
            <a:off x="511516" y="43323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Physical TMDs </a:t>
            </a:r>
            <a:r>
              <a:rPr lang="en-US" altLang="zh-CN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are</a:t>
            </a:r>
            <a:r>
              <a:rPr lang="en-US" altLang="zh-CN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 defined as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064700C5-65CD-1F9E-6895-45B0F50139E3}"/>
              </a:ext>
            </a:extLst>
          </p:cNvPr>
          <p:cNvGrpSpPr>
            <a:grpSpLocks noChangeAspect="1"/>
          </p:cNvGrpSpPr>
          <p:nvPr/>
        </p:nvGrpSpPr>
        <p:grpSpPr>
          <a:xfrm>
            <a:off x="6607516" y="3017896"/>
            <a:ext cx="5491244" cy="3355177"/>
            <a:chOff x="461428" y="1179624"/>
            <a:chExt cx="8012208" cy="5130191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951E6994-16E4-14BE-67CD-0040A0B39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219" b="4111"/>
            <a:stretch/>
          </p:blipFill>
          <p:spPr>
            <a:xfrm rot="210393">
              <a:off x="461428" y="1179624"/>
              <a:ext cx="8012208" cy="51301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7B9DA1B7-16A1-BC8A-43BE-549E4B163A01}"/>
                    </a:ext>
                  </a:extLst>
                </p:cNvPr>
                <p:cNvSpPr txBox="1"/>
                <p:nvPr/>
              </p:nvSpPr>
              <p:spPr>
                <a:xfrm>
                  <a:off x="3036854" y="1842419"/>
                  <a:ext cx="409217" cy="423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b="1" dirty="0"/>
                </a:p>
              </p:txBody>
            </p:sp>
          </mc:Choice>
          <mc:Fallback xmlns="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7B9DA1B7-16A1-BC8A-43BE-549E4B163A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6854" y="1842419"/>
                  <a:ext cx="409217" cy="423542"/>
                </a:xfrm>
                <a:prstGeom prst="rect">
                  <a:avLst/>
                </a:prstGeom>
                <a:blipFill>
                  <a:blip r:embed="rId9"/>
                  <a:stretch>
                    <a:fillRect l="-17391" r="-4348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42BEE674-FF0D-7355-DF50-A3720F9172CE}"/>
                    </a:ext>
                  </a:extLst>
                </p:cNvPr>
                <p:cNvSpPr txBox="1"/>
                <p:nvPr/>
              </p:nvSpPr>
              <p:spPr>
                <a:xfrm>
                  <a:off x="4013443" y="1691630"/>
                  <a:ext cx="409217" cy="423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b="1" dirty="0"/>
                </a:p>
              </p:txBody>
            </p:sp>
          </mc:Choice>
          <mc:Fallback xmlns="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42BEE674-FF0D-7355-DF50-A3720F9172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3443" y="1691630"/>
                  <a:ext cx="409217" cy="423542"/>
                </a:xfrm>
                <a:prstGeom prst="rect">
                  <a:avLst/>
                </a:prstGeom>
                <a:blipFill>
                  <a:blip r:embed="rId10"/>
                  <a:stretch>
                    <a:fillRect l="-13043" b="-136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直线箭头连接符 57">
              <a:extLst>
                <a:ext uri="{FF2B5EF4-FFF2-40B4-BE49-F238E27FC236}">
                  <a16:creationId xmlns:a16="http://schemas.microsoft.com/office/drawing/2014/main" id="{6EBF718E-279C-5EC0-AB8D-40055BB61221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053236" y="2773261"/>
              <a:ext cx="166254" cy="35808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64F8E815-0A93-8B2B-D24F-3267898BF6FC}"/>
                    </a:ext>
                  </a:extLst>
                </p:cNvPr>
                <p:cNvSpPr txBox="1"/>
                <p:nvPr/>
              </p:nvSpPr>
              <p:spPr>
                <a:xfrm>
                  <a:off x="4245066" y="2898760"/>
                  <a:ext cx="837241" cy="423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64F8E815-0A93-8B2B-D24F-3267898BF6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5066" y="2898760"/>
                  <a:ext cx="837241" cy="423542"/>
                </a:xfrm>
                <a:prstGeom prst="rect">
                  <a:avLst/>
                </a:prstGeom>
                <a:blipFill>
                  <a:blip r:embed="rId11"/>
                  <a:stretch>
                    <a:fillRect l="-10870" r="-2174" b="-304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667D19BB-973C-C57E-C4B8-6619EE991590}"/>
                    </a:ext>
                  </a:extLst>
                </p:cNvPr>
                <p:cNvSpPr txBox="1"/>
                <p:nvPr/>
              </p:nvSpPr>
              <p:spPr>
                <a:xfrm>
                  <a:off x="1213051" y="5171869"/>
                  <a:ext cx="491081" cy="423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667D19BB-973C-C57E-C4B8-6619EE9915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3051" y="5171869"/>
                  <a:ext cx="491081" cy="423542"/>
                </a:xfrm>
                <a:prstGeom prst="rect">
                  <a:avLst/>
                </a:prstGeom>
                <a:blipFill>
                  <a:blip r:embed="rId12"/>
                  <a:stretch>
                    <a:fillRect l="-10714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B625209-C10A-CFF7-583D-CED21AE36A89}"/>
                    </a:ext>
                  </a:extLst>
                </p:cNvPr>
                <p:cNvSpPr txBox="1"/>
                <p:nvPr/>
              </p:nvSpPr>
              <p:spPr>
                <a:xfrm>
                  <a:off x="7378543" y="2898759"/>
                  <a:ext cx="37131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kumimoji="1" lang="en-US" altLang="zh-CN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2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062607B1-E78B-B147-89E0-54606054A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543" y="2898759"/>
                  <a:ext cx="371319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14286" r="-7143" b="-2727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91CD5B9B-C493-993F-AC1A-0212C028F24D}"/>
                    </a:ext>
                  </a:extLst>
                </p:cNvPr>
                <p:cNvSpPr txBox="1"/>
                <p:nvPr/>
              </p:nvSpPr>
              <p:spPr>
                <a:xfrm>
                  <a:off x="3619682" y="4194514"/>
                  <a:ext cx="39376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000" b="1" dirty="0">
                    <a:solidFill>
                      <a:srgbClr val="00418E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4A56733D-D073-4A45-8D1E-DD8EB02D6E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9682" y="4194514"/>
                  <a:ext cx="393762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13333" r="-3333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DBEADBE8-1F7C-94F1-D0EA-5347ED2509C8}"/>
                    </a:ext>
                  </a:extLst>
                </p:cNvPr>
                <p:cNvSpPr txBox="1"/>
                <p:nvPr/>
              </p:nvSpPr>
              <p:spPr>
                <a:xfrm>
                  <a:off x="4993414" y="3796431"/>
                  <a:ext cx="39376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2000" b="1" i="1" smtClean="0">
                                <a:solidFill>
                                  <a:srgbClr val="00418E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000" b="1" dirty="0">
                    <a:solidFill>
                      <a:srgbClr val="00418E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38445F4-2257-BC4E-9D37-77B988FE6A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414" y="3796431"/>
                  <a:ext cx="393762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16667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96" name="文本框 4095">
                  <a:extLst>
                    <a:ext uri="{FF2B5EF4-FFF2-40B4-BE49-F238E27FC236}">
                      <a16:creationId xmlns:a16="http://schemas.microsoft.com/office/drawing/2014/main" id="{F96437CF-E66B-EE7A-E275-65D45F3F1D1E}"/>
                    </a:ext>
                  </a:extLst>
                </p:cNvPr>
                <p:cNvSpPr txBox="1"/>
                <p:nvPr/>
              </p:nvSpPr>
              <p:spPr>
                <a:xfrm>
                  <a:off x="2179746" y="4691792"/>
                  <a:ext cx="35099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b="1" dirty="0">
                    <a:solidFill>
                      <a:srgbClr val="D10102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5AC5EBDA-508F-2846-9803-999C4B86CE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746" y="4691792"/>
                  <a:ext cx="350994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14815" r="-3704" b="-2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97" name="文本框 4096">
                  <a:extLst>
                    <a:ext uri="{FF2B5EF4-FFF2-40B4-BE49-F238E27FC236}">
                      <a16:creationId xmlns:a16="http://schemas.microsoft.com/office/drawing/2014/main" id="{E9055609-5AC8-7217-F20A-ECA7A06FD2E4}"/>
                    </a:ext>
                  </a:extLst>
                </p:cNvPr>
                <p:cNvSpPr txBox="1"/>
                <p:nvPr/>
              </p:nvSpPr>
              <p:spPr>
                <a:xfrm>
                  <a:off x="6322449" y="2992846"/>
                  <a:ext cx="35099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kumimoji="1" lang="en-US" altLang="zh-CN" b="1" i="1" smtClean="0">
                                <a:solidFill>
                                  <a:srgbClr val="D10102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b="1" dirty="0">
                    <a:solidFill>
                      <a:srgbClr val="D10102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95173CBB-EEA9-4147-82E0-B75636AAF5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449" y="2992846"/>
                  <a:ext cx="350994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10714" b="-3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99" name="文本框 4098">
                  <a:extLst>
                    <a:ext uri="{FF2B5EF4-FFF2-40B4-BE49-F238E27FC236}">
                      <a16:creationId xmlns:a16="http://schemas.microsoft.com/office/drawing/2014/main" id="{C1E7332D-6115-9FBD-7F15-26B05A3910BF}"/>
                    </a:ext>
                  </a:extLst>
                </p:cNvPr>
                <p:cNvSpPr txBox="1"/>
                <p:nvPr/>
              </p:nvSpPr>
              <p:spPr>
                <a:xfrm>
                  <a:off x="6792184" y="3585405"/>
                  <a:ext cx="433450" cy="3764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099" name="文本框 4098">
                  <a:extLst>
                    <a:ext uri="{FF2B5EF4-FFF2-40B4-BE49-F238E27FC236}">
                      <a16:creationId xmlns:a16="http://schemas.microsoft.com/office/drawing/2014/main" id="{C1E7332D-6115-9FBD-7F15-26B05A3910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2184" y="3585405"/>
                  <a:ext cx="433450" cy="376481"/>
                </a:xfrm>
                <a:prstGeom prst="rect">
                  <a:avLst/>
                </a:prstGeom>
                <a:blipFill>
                  <a:blip r:embed="rId18"/>
                  <a:stretch>
                    <a:fillRect l="-16667" r="-4167" b="-1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00" name="文本框 4099">
                  <a:extLst>
                    <a:ext uri="{FF2B5EF4-FFF2-40B4-BE49-F238E27FC236}">
                      <a16:creationId xmlns:a16="http://schemas.microsoft.com/office/drawing/2014/main" id="{D96C65DA-C2BA-D585-4437-3DCF4445C221}"/>
                    </a:ext>
                  </a:extLst>
                </p:cNvPr>
                <p:cNvSpPr txBox="1"/>
                <p:nvPr/>
              </p:nvSpPr>
              <p:spPr>
                <a:xfrm>
                  <a:off x="2430228" y="5278534"/>
                  <a:ext cx="433450" cy="3764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kumimoji="1"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100" name="文本框 4099">
                  <a:extLst>
                    <a:ext uri="{FF2B5EF4-FFF2-40B4-BE49-F238E27FC236}">
                      <a16:creationId xmlns:a16="http://schemas.microsoft.com/office/drawing/2014/main" id="{D96C65DA-C2BA-D585-4437-3DCF4445C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0228" y="5278534"/>
                  <a:ext cx="433450" cy="376481"/>
                </a:xfrm>
                <a:prstGeom prst="rect">
                  <a:avLst/>
                </a:prstGeom>
                <a:blipFill>
                  <a:blip r:embed="rId19"/>
                  <a:stretch>
                    <a:fillRect l="-12500" r="-4167" b="-1904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01" name="文本框 4100">
                  <a:extLst>
                    <a:ext uri="{FF2B5EF4-FFF2-40B4-BE49-F238E27FC236}">
                      <a16:creationId xmlns:a16="http://schemas.microsoft.com/office/drawing/2014/main" id="{9F11C878-E90C-4CF1-42CC-39A1BFF5682E}"/>
                    </a:ext>
                  </a:extLst>
                </p:cNvPr>
                <p:cNvSpPr txBox="1"/>
                <p:nvPr/>
              </p:nvSpPr>
              <p:spPr>
                <a:xfrm>
                  <a:off x="4978602" y="5251539"/>
                  <a:ext cx="1075343" cy="4556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kumimoji="1"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kumimoji="1" lang="en-US" altLang="zh-CN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𝐐𝐂𝐃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101" name="文本框 4100">
                  <a:extLst>
                    <a:ext uri="{FF2B5EF4-FFF2-40B4-BE49-F238E27FC236}">
                      <a16:creationId xmlns:a16="http://schemas.microsoft.com/office/drawing/2014/main" id="{9F11C878-E90C-4CF1-42CC-39A1BFF568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8602" y="5251539"/>
                  <a:ext cx="1075343" cy="455699"/>
                </a:xfrm>
                <a:prstGeom prst="rect">
                  <a:avLst/>
                </a:prstGeom>
                <a:blipFill>
                  <a:blip r:embed="rId20"/>
                  <a:stretch>
                    <a:fillRect l="-1695" r="-3390" b="-291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02" name="文本框 4101">
              <a:extLst>
                <a:ext uri="{FF2B5EF4-FFF2-40B4-BE49-F238E27FC236}">
                  <a16:creationId xmlns:a16="http://schemas.microsoft.com/office/drawing/2014/main" id="{004DBFB6-7D81-61BC-7A56-1253A5128744}"/>
                </a:ext>
              </a:extLst>
            </p:cNvPr>
            <p:cNvSpPr txBox="1"/>
            <p:nvPr/>
          </p:nvSpPr>
          <p:spPr>
            <a:xfrm rot="1883552">
              <a:off x="6112452" y="1558377"/>
              <a:ext cx="916857" cy="4235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1827CD"/>
                  </a:solidFill>
                </a:rPr>
                <a:t>TMDs</a:t>
              </a:r>
              <a:endParaRPr kumimoji="1" lang="zh-CN" altLang="en-US" b="1" dirty="0">
                <a:solidFill>
                  <a:srgbClr val="1827CD"/>
                </a:solidFill>
              </a:endParaRPr>
            </a:p>
          </p:txBody>
        </p:sp>
      </p:grpSp>
      <p:cxnSp>
        <p:nvCxnSpPr>
          <p:cNvPr id="4104" name="直线箭头连接符 4103">
            <a:extLst>
              <a:ext uri="{FF2B5EF4-FFF2-40B4-BE49-F238E27FC236}">
                <a16:creationId xmlns:a16="http://schemas.microsoft.com/office/drawing/2014/main" id="{38E12334-68B5-7D65-A4C7-B563EDDD7036}"/>
              </a:ext>
            </a:extLst>
          </p:cNvPr>
          <p:cNvCxnSpPr>
            <a:cxnSpLocks/>
          </p:cNvCxnSpPr>
          <p:nvPr/>
        </p:nvCxnSpPr>
        <p:spPr bwMode="auto">
          <a:xfrm>
            <a:off x="6236931" y="5399571"/>
            <a:ext cx="2178565" cy="342497"/>
          </a:xfrm>
          <a:prstGeom prst="straightConnector1">
            <a:avLst/>
          </a:prstGeom>
          <a:solidFill>
            <a:srgbClr val="FFCC99">
              <a:alpha val="50000"/>
            </a:srgbClr>
          </a:solidFill>
          <a:ln w="19050">
            <a:solidFill>
              <a:srgbClr val="0432FF"/>
            </a:solidFill>
            <a:tailEnd type="triangle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E3AC85D1-F609-1A36-6FED-186CD84AF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26</a:t>
            </a:fld>
            <a:endParaRPr kumimoji="0" lang="zh-CN" altLang="en-US" sz="280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0CC4CB89-5E4E-639B-A750-3E1F3D222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508E544D-B271-2C84-A80A-F23CC1A6A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175638"/>
      </p:ext>
    </p:extLst>
  </p:cSld>
  <p:clrMapOvr>
    <a:masterClrMapping/>
  </p:clrMapOvr>
  <p:transition advTm="3094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873CA-1656-7B07-97F4-9F74644E8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F10C81DB-8ADC-1A2D-55E5-832050614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27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61F4D8A-7A13-DECC-5886-A41FC2B35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A7B2472E-50E6-5FF1-6B69-8BD1DAE3D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F78381B-B6C8-D47A-E50F-CF44AE1E7BD8}"/>
              </a:ext>
            </a:extLst>
          </p:cNvPr>
          <p:cNvGrpSpPr/>
          <p:nvPr/>
        </p:nvGrpSpPr>
        <p:grpSpPr>
          <a:xfrm>
            <a:off x="7801743" y="1663439"/>
            <a:ext cx="3900479" cy="1817533"/>
            <a:chOff x="2451100" y="2583863"/>
            <a:chExt cx="3795804" cy="1676792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836801A-6923-22BF-3AAD-3E4BC0AD2405}"/>
                </a:ext>
              </a:extLst>
            </p:cNvPr>
            <p:cNvGrpSpPr/>
            <p:nvPr/>
          </p:nvGrpSpPr>
          <p:grpSpPr>
            <a:xfrm rot="20361736">
              <a:off x="3072342" y="2816402"/>
              <a:ext cx="1290269" cy="0"/>
              <a:chOff x="3099733" y="3003259"/>
              <a:chExt cx="2276939" cy="0"/>
            </a:xfrm>
          </p:grpSpPr>
          <p:cxnSp>
            <p:nvCxnSpPr>
              <p:cNvPr id="36" name="直线箭头连接符 46">
                <a:extLst>
                  <a:ext uri="{FF2B5EF4-FFF2-40B4-BE49-F238E27FC236}">
                    <a16:creationId xmlns:a16="http://schemas.microsoft.com/office/drawing/2014/main" id="{156D73D0-73F2-E579-F332-FACDF9419F99}"/>
                  </a:ext>
                </a:extLst>
              </p:cNvPr>
              <p:cNvCxnSpPr/>
              <p:nvPr/>
            </p:nvCxnSpPr>
            <p:spPr bwMode="auto">
              <a:xfrm>
                <a:off x="3099733" y="3003259"/>
                <a:ext cx="1298531" cy="0"/>
              </a:xfrm>
              <a:prstGeom prst="straightConnector1">
                <a:avLst/>
              </a:prstGeom>
              <a:ln w="19050">
                <a:solidFill>
                  <a:srgbClr val="001CB6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直线连接符 47">
                <a:extLst>
                  <a:ext uri="{FF2B5EF4-FFF2-40B4-BE49-F238E27FC236}">
                    <a16:creationId xmlns:a16="http://schemas.microsoft.com/office/drawing/2014/main" id="{339ED74C-DB7F-9BBC-8DA8-C42C404C6236}"/>
                  </a:ext>
                </a:extLst>
              </p:cNvPr>
              <p:cNvCxnSpPr/>
              <p:nvPr/>
            </p:nvCxnSpPr>
            <p:spPr bwMode="auto">
              <a:xfrm>
                <a:off x="4005072" y="3003259"/>
                <a:ext cx="1371600" cy="0"/>
              </a:xfrm>
              <a:prstGeom prst="line">
                <a:avLst/>
              </a:prstGeom>
              <a:ln w="19050">
                <a:solidFill>
                  <a:srgbClr val="001CB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4F83D7F-C576-799A-6559-E7C615E20317}"/>
                </a:ext>
              </a:extLst>
            </p:cNvPr>
            <p:cNvGrpSpPr/>
            <p:nvPr/>
          </p:nvGrpSpPr>
          <p:grpSpPr>
            <a:xfrm rot="1209519">
              <a:off x="4276269" y="2812326"/>
              <a:ext cx="1290269" cy="0"/>
              <a:chOff x="3099733" y="3003259"/>
              <a:chExt cx="2276939" cy="0"/>
            </a:xfrm>
          </p:grpSpPr>
          <p:cxnSp>
            <p:nvCxnSpPr>
              <p:cNvPr id="34" name="直线箭头连接符 44">
                <a:extLst>
                  <a:ext uri="{FF2B5EF4-FFF2-40B4-BE49-F238E27FC236}">
                    <a16:creationId xmlns:a16="http://schemas.microsoft.com/office/drawing/2014/main" id="{D381CEB1-C88E-FF09-F7A8-01E41D3E970F}"/>
                  </a:ext>
                </a:extLst>
              </p:cNvPr>
              <p:cNvCxnSpPr/>
              <p:nvPr/>
            </p:nvCxnSpPr>
            <p:spPr bwMode="auto">
              <a:xfrm>
                <a:off x="3099733" y="3003259"/>
                <a:ext cx="1298531" cy="0"/>
              </a:xfrm>
              <a:prstGeom prst="straightConnector1">
                <a:avLst/>
              </a:prstGeom>
              <a:ln w="19050">
                <a:solidFill>
                  <a:srgbClr val="001CB6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直线连接符 45">
                <a:extLst>
                  <a:ext uri="{FF2B5EF4-FFF2-40B4-BE49-F238E27FC236}">
                    <a16:creationId xmlns:a16="http://schemas.microsoft.com/office/drawing/2014/main" id="{C3EC0450-5612-C4E6-3A86-2EF3002DB272}"/>
                  </a:ext>
                </a:extLst>
              </p:cNvPr>
              <p:cNvCxnSpPr/>
              <p:nvPr/>
            </p:nvCxnSpPr>
            <p:spPr bwMode="auto">
              <a:xfrm>
                <a:off x="4005072" y="3003259"/>
                <a:ext cx="1371600" cy="0"/>
              </a:xfrm>
              <a:prstGeom prst="line">
                <a:avLst/>
              </a:prstGeom>
              <a:ln w="19050">
                <a:solidFill>
                  <a:srgbClr val="001CB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0929EF0-7093-1E5E-13C3-7B4E588C5226}"/>
                </a:ext>
              </a:extLst>
            </p:cNvPr>
            <p:cNvGrpSpPr/>
            <p:nvPr/>
          </p:nvGrpSpPr>
          <p:grpSpPr>
            <a:xfrm rot="9620092">
              <a:off x="3055281" y="3439920"/>
              <a:ext cx="1290269" cy="0"/>
              <a:chOff x="3099733" y="3003259"/>
              <a:chExt cx="2276939" cy="0"/>
            </a:xfrm>
          </p:grpSpPr>
          <p:cxnSp>
            <p:nvCxnSpPr>
              <p:cNvPr id="32" name="直线箭头连接符 42">
                <a:extLst>
                  <a:ext uri="{FF2B5EF4-FFF2-40B4-BE49-F238E27FC236}">
                    <a16:creationId xmlns:a16="http://schemas.microsoft.com/office/drawing/2014/main" id="{F1A4928F-502E-2050-697B-11487638D332}"/>
                  </a:ext>
                </a:extLst>
              </p:cNvPr>
              <p:cNvCxnSpPr/>
              <p:nvPr/>
            </p:nvCxnSpPr>
            <p:spPr bwMode="auto">
              <a:xfrm>
                <a:off x="3099733" y="3003259"/>
                <a:ext cx="1298531" cy="0"/>
              </a:xfrm>
              <a:prstGeom prst="straightConnector1">
                <a:avLst/>
              </a:prstGeom>
              <a:ln w="19050">
                <a:solidFill>
                  <a:srgbClr val="001CB6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直线连接符 43">
                <a:extLst>
                  <a:ext uri="{FF2B5EF4-FFF2-40B4-BE49-F238E27FC236}">
                    <a16:creationId xmlns:a16="http://schemas.microsoft.com/office/drawing/2014/main" id="{AA1F1DA7-25FD-A3A5-CD5D-9417DDE7107F}"/>
                  </a:ext>
                </a:extLst>
              </p:cNvPr>
              <p:cNvCxnSpPr/>
              <p:nvPr/>
            </p:nvCxnSpPr>
            <p:spPr bwMode="auto">
              <a:xfrm>
                <a:off x="4005072" y="3003259"/>
                <a:ext cx="1371600" cy="0"/>
              </a:xfrm>
              <a:prstGeom prst="line">
                <a:avLst/>
              </a:prstGeom>
              <a:ln w="19050">
                <a:solidFill>
                  <a:srgbClr val="001CB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3E978EDB-614B-FFD7-29F5-A9BC504E3909}"/>
                </a:ext>
              </a:extLst>
            </p:cNvPr>
            <p:cNvGrpSpPr/>
            <p:nvPr/>
          </p:nvGrpSpPr>
          <p:grpSpPr>
            <a:xfrm rot="11881027">
              <a:off x="4258627" y="3421429"/>
              <a:ext cx="1290269" cy="0"/>
              <a:chOff x="3099733" y="3003259"/>
              <a:chExt cx="2276939" cy="0"/>
            </a:xfrm>
          </p:grpSpPr>
          <p:cxnSp>
            <p:nvCxnSpPr>
              <p:cNvPr id="30" name="直线箭头连接符 40">
                <a:extLst>
                  <a:ext uri="{FF2B5EF4-FFF2-40B4-BE49-F238E27FC236}">
                    <a16:creationId xmlns:a16="http://schemas.microsoft.com/office/drawing/2014/main" id="{C9B5A58B-D799-B9B8-5D0F-54C76C1714F1}"/>
                  </a:ext>
                </a:extLst>
              </p:cNvPr>
              <p:cNvCxnSpPr/>
              <p:nvPr/>
            </p:nvCxnSpPr>
            <p:spPr bwMode="auto">
              <a:xfrm>
                <a:off x="3099733" y="3003259"/>
                <a:ext cx="1298531" cy="0"/>
              </a:xfrm>
              <a:prstGeom prst="straightConnector1">
                <a:avLst/>
              </a:prstGeom>
              <a:ln w="19050">
                <a:solidFill>
                  <a:srgbClr val="001CB6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直线连接符 41">
                <a:extLst>
                  <a:ext uri="{FF2B5EF4-FFF2-40B4-BE49-F238E27FC236}">
                    <a16:creationId xmlns:a16="http://schemas.microsoft.com/office/drawing/2014/main" id="{3AFC867E-6147-111B-D435-BEF5033825B7}"/>
                  </a:ext>
                </a:extLst>
              </p:cNvPr>
              <p:cNvCxnSpPr/>
              <p:nvPr/>
            </p:nvCxnSpPr>
            <p:spPr bwMode="auto">
              <a:xfrm>
                <a:off x="4005072" y="3003259"/>
                <a:ext cx="1371600" cy="0"/>
              </a:xfrm>
              <a:prstGeom prst="line">
                <a:avLst/>
              </a:prstGeom>
              <a:ln w="19050">
                <a:solidFill>
                  <a:srgbClr val="001CB6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DAB91D2-1184-A313-A3EC-89991692F765}"/>
                </a:ext>
              </a:extLst>
            </p:cNvPr>
            <p:cNvSpPr/>
            <p:nvPr/>
          </p:nvSpPr>
          <p:spPr bwMode="auto">
            <a:xfrm>
              <a:off x="2998352" y="3024905"/>
              <a:ext cx="259215" cy="625554"/>
            </a:xfrm>
            <a:prstGeom prst="ellipse">
              <a:avLst/>
            </a:prstGeom>
            <a:solidFill>
              <a:srgbClr val="0096FF">
                <a:alpha val="50000"/>
              </a:srgbClr>
            </a:solidFill>
            <a:ln w="25400">
              <a:solidFill>
                <a:srgbClr val="001CB6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24">
                  <a:extLst>
                    <a:ext uri="{FF2B5EF4-FFF2-40B4-BE49-F238E27FC236}">
                      <a16:creationId xmlns:a16="http://schemas.microsoft.com/office/drawing/2014/main" id="{079E8148-491F-84A5-F892-197299035498}"/>
                    </a:ext>
                  </a:extLst>
                </p:cNvPr>
                <p:cNvSpPr txBox="1"/>
                <p:nvPr/>
              </p:nvSpPr>
              <p:spPr>
                <a:xfrm>
                  <a:off x="4213862" y="2758083"/>
                  <a:ext cx="295712" cy="2641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18" name="文本框 24">
                  <a:extLst>
                    <a:ext uri="{FF2B5EF4-FFF2-40B4-BE49-F238E27FC236}">
                      <a16:creationId xmlns:a16="http://schemas.microsoft.com/office/drawing/2014/main" id="{D9E9A7C1-61D7-EB97-045C-7A7C36B124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3862" y="2758083"/>
                  <a:ext cx="295712" cy="264160"/>
                </a:xfrm>
                <a:prstGeom prst="rect">
                  <a:avLst/>
                </a:prstGeom>
                <a:blipFill>
                  <a:blip r:embed="rId3"/>
                  <a:stretch>
                    <a:fillRect l="-17647" r="-2941"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直线箭头连接符 25">
              <a:extLst>
                <a:ext uri="{FF2B5EF4-FFF2-40B4-BE49-F238E27FC236}">
                  <a16:creationId xmlns:a16="http://schemas.microsoft.com/office/drawing/2014/main" id="{66929D48-D398-6714-90B7-CC908CD1138B}"/>
                </a:ext>
              </a:extLst>
            </p:cNvPr>
            <p:cNvCxnSpPr/>
            <p:nvPr/>
          </p:nvCxnSpPr>
          <p:spPr bwMode="auto">
            <a:xfrm>
              <a:off x="4307925" y="3041997"/>
              <a:ext cx="6350" cy="177941"/>
            </a:xfrm>
            <a:prstGeom prst="straightConnector1">
              <a:avLst/>
            </a:prstGeom>
            <a:ln w="10160">
              <a:solidFill>
                <a:schemeClr val="accent2">
                  <a:shade val="95000"/>
                  <a:satMod val="105000"/>
                  <a:alpha val="54000"/>
                </a:schemeClr>
              </a:solidFill>
              <a:prstDash val="sysDot"/>
              <a:headEnd w="sm" len="med"/>
              <a:tailEnd type="stealth" w="sm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线箭头连接符 26">
              <a:extLst>
                <a:ext uri="{FF2B5EF4-FFF2-40B4-BE49-F238E27FC236}">
                  <a16:creationId xmlns:a16="http://schemas.microsoft.com/office/drawing/2014/main" id="{0BCDC4B0-10D9-267B-7633-C1D1C6D7337F}"/>
                </a:ext>
              </a:extLst>
            </p:cNvPr>
            <p:cNvCxnSpPr/>
            <p:nvPr/>
          </p:nvCxnSpPr>
          <p:spPr bwMode="auto">
            <a:xfrm flipV="1">
              <a:off x="4307925" y="2583863"/>
              <a:ext cx="6350" cy="185674"/>
            </a:xfrm>
            <a:prstGeom prst="straightConnector1">
              <a:avLst/>
            </a:prstGeom>
            <a:ln w="10160">
              <a:solidFill>
                <a:schemeClr val="accent2">
                  <a:shade val="95000"/>
                  <a:satMod val="105000"/>
                  <a:alpha val="49000"/>
                </a:schemeClr>
              </a:solidFill>
              <a:prstDash val="sysDot"/>
              <a:headEnd w="sm" len="med"/>
              <a:tailEnd type="stealth" w="sm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线箭头连接符 27">
              <a:extLst>
                <a:ext uri="{FF2B5EF4-FFF2-40B4-BE49-F238E27FC236}">
                  <a16:creationId xmlns:a16="http://schemas.microsoft.com/office/drawing/2014/main" id="{58F85A03-85EE-E521-3B46-73BA5F15A48C}"/>
                </a:ext>
              </a:extLst>
            </p:cNvPr>
            <p:cNvCxnSpPr/>
            <p:nvPr/>
          </p:nvCxnSpPr>
          <p:spPr bwMode="auto">
            <a:xfrm>
              <a:off x="2451100" y="3353160"/>
              <a:ext cx="381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线箭头连接符 28">
              <a:extLst>
                <a:ext uri="{FF2B5EF4-FFF2-40B4-BE49-F238E27FC236}">
                  <a16:creationId xmlns:a16="http://schemas.microsoft.com/office/drawing/2014/main" id="{9A004568-81A4-1C50-D288-A5027EDB00FE}"/>
                </a:ext>
              </a:extLst>
            </p:cNvPr>
            <p:cNvCxnSpPr/>
            <p:nvPr/>
          </p:nvCxnSpPr>
          <p:spPr bwMode="auto">
            <a:xfrm>
              <a:off x="5797693" y="3368108"/>
              <a:ext cx="381000" cy="0"/>
            </a:xfrm>
            <a:prstGeom prst="straightConnector1">
              <a:avLst/>
            </a:prstGeom>
            <a:ln w="25400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29">
                  <a:extLst>
                    <a:ext uri="{FF2B5EF4-FFF2-40B4-BE49-F238E27FC236}">
                      <a16:creationId xmlns:a16="http://schemas.microsoft.com/office/drawing/2014/main" id="{A95D8AAD-F348-C46A-E4E6-DDD9C963DEC3}"/>
                    </a:ext>
                  </a:extLst>
                </p:cNvPr>
                <p:cNvSpPr txBox="1"/>
                <p:nvPr/>
              </p:nvSpPr>
              <p:spPr>
                <a:xfrm>
                  <a:off x="2520954" y="2987785"/>
                  <a:ext cx="354597" cy="3081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400" b="1"/>
                </a:p>
              </p:txBody>
            </p:sp>
          </mc:Choice>
          <mc:Fallback xmlns="">
            <p:sp>
              <p:nvSpPr>
                <p:cNvPr id="23" name="文本框 29">
                  <a:extLst>
                    <a:ext uri="{FF2B5EF4-FFF2-40B4-BE49-F238E27FC236}">
                      <a16:creationId xmlns:a16="http://schemas.microsoft.com/office/drawing/2014/main" id="{33DF6308-E43F-D7DA-8C09-5FDDC88EF4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0954" y="2987785"/>
                  <a:ext cx="354597" cy="308187"/>
                </a:xfrm>
                <a:prstGeom prst="rect">
                  <a:avLst/>
                </a:prstGeom>
                <a:blipFill>
                  <a:blip r:embed="rId4"/>
                  <a:stretch>
                    <a:fillRect l="-15000" b="-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30">
                  <a:extLst>
                    <a:ext uri="{FF2B5EF4-FFF2-40B4-BE49-F238E27FC236}">
                      <a16:creationId xmlns:a16="http://schemas.microsoft.com/office/drawing/2014/main" id="{BF0F078D-9B07-A256-2392-678C30671369}"/>
                    </a:ext>
                  </a:extLst>
                </p:cNvPr>
                <p:cNvSpPr txBox="1"/>
                <p:nvPr/>
              </p:nvSpPr>
              <p:spPr>
                <a:xfrm>
                  <a:off x="5892307" y="3024604"/>
                  <a:ext cx="354597" cy="3081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400" b="1"/>
                </a:p>
              </p:txBody>
            </p:sp>
          </mc:Choice>
          <mc:Fallback xmlns="">
            <p:sp>
              <p:nvSpPr>
                <p:cNvPr id="24" name="文本框 30">
                  <a:extLst>
                    <a:ext uri="{FF2B5EF4-FFF2-40B4-BE49-F238E27FC236}">
                      <a16:creationId xmlns:a16="http://schemas.microsoft.com/office/drawing/2014/main" id="{A4CCD4E4-E671-74E8-A817-30F2305A05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2307" y="3024604"/>
                  <a:ext cx="354597" cy="308187"/>
                </a:xfrm>
                <a:prstGeom prst="rect">
                  <a:avLst/>
                </a:prstGeom>
                <a:blipFill>
                  <a:blip r:embed="rId5"/>
                  <a:stretch>
                    <a:fillRect l="-14634" b="-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31">
                  <a:extLst>
                    <a:ext uri="{FF2B5EF4-FFF2-40B4-BE49-F238E27FC236}">
                      <a16:creationId xmlns:a16="http://schemas.microsoft.com/office/drawing/2014/main" id="{34A8A81C-6A42-4291-8554-C9970E13DB05}"/>
                    </a:ext>
                  </a:extLst>
                </p:cNvPr>
                <p:cNvSpPr txBox="1"/>
                <p:nvPr/>
              </p:nvSpPr>
              <p:spPr>
                <a:xfrm>
                  <a:off x="2966268" y="3185293"/>
                  <a:ext cx="317542" cy="6163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  <m:t>π</m:t>
                        </m:r>
                      </m:oMath>
                    </m:oMathPara>
                  </a14:m>
                  <a:endParaRPr kumimoji="1" lang="en-US" altLang="zh-CN" sz="1400" b="1"/>
                </a:p>
                <a:p>
                  <a:endParaRPr kumimoji="1" lang="zh-CN" altLang="en-US" sz="1400" b="1"/>
                </a:p>
              </p:txBody>
            </p:sp>
          </mc:Choice>
          <mc:Fallback xmlns="">
            <p:sp>
              <p:nvSpPr>
                <p:cNvPr id="25" name="文本框 31">
                  <a:extLst>
                    <a:ext uri="{FF2B5EF4-FFF2-40B4-BE49-F238E27FC236}">
                      <a16:creationId xmlns:a16="http://schemas.microsoft.com/office/drawing/2014/main" id="{4AFD9859-930D-A977-467F-6AD26BA918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6268" y="3185293"/>
                  <a:ext cx="317542" cy="61637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8DDB1B67-E84A-F5CA-5B35-3F4911F287F9}"/>
                </a:ext>
              </a:extLst>
            </p:cNvPr>
            <p:cNvSpPr/>
            <p:nvPr/>
          </p:nvSpPr>
          <p:spPr bwMode="auto">
            <a:xfrm>
              <a:off x="5407465" y="3006440"/>
              <a:ext cx="259215" cy="625554"/>
            </a:xfrm>
            <a:prstGeom prst="ellipse">
              <a:avLst/>
            </a:prstGeom>
            <a:solidFill>
              <a:srgbClr val="0096FF">
                <a:alpha val="50000"/>
              </a:srgbClr>
            </a:solidFill>
            <a:ln w="25400">
              <a:solidFill>
                <a:srgbClr val="001CB6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34">
                  <a:extLst>
                    <a:ext uri="{FF2B5EF4-FFF2-40B4-BE49-F238E27FC236}">
                      <a16:creationId xmlns:a16="http://schemas.microsoft.com/office/drawing/2014/main" id="{3C9BC526-6B79-136B-ACCE-90713A8F2819}"/>
                    </a:ext>
                  </a:extLst>
                </p:cNvPr>
                <p:cNvSpPr txBox="1"/>
                <p:nvPr/>
              </p:nvSpPr>
              <p:spPr>
                <a:xfrm>
                  <a:off x="5375380" y="3166829"/>
                  <a:ext cx="317542" cy="6163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  <m:t>π</m:t>
                        </m:r>
                      </m:oMath>
                    </m:oMathPara>
                  </a14:m>
                  <a:endParaRPr kumimoji="1" lang="en-US" altLang="zh-CN" sz="1400" b="1"/>
                </a:p>
                <a:p>
                  <a:endParaRPr kumimoji="1" lang="zh-CN" altLang="en-US" sz="1400" b="1"/>
                </a:p>
              </p:txBody>
            </p:sp>
          </mc:Choice>
          <mc:Fallback xmlns="">
            <p:sp>
              <p:nvSpPr>
                <p:cNvPr id="27" name="文本框 34">
                  <a:extLst>
                    <a:ext uri="{FF2B5EF4-FFF2-40B4-BE49-F238E27FC236}">
                      <a16:creationId xmlns:a16="http://schemas.microsoft.com/office/drawing/2014/main" id="{F96A0199-6CCB-BB06-5DFF-D4EC369623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380" y="3166829"/>
                  <a:ext cx="317542" cy="61637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直线连接符 35">
              <a:extLst>
                <a:ext uri="{FF2B5EF4-FFF2-40B4-BE49-F238E27FC236}">
                  <a16:creationId xmlns:a16="http://schemas.microsoft.com/office/drawing/2014/main" id="{247CC2E9-E3CC-70CC-966A-57F282B57433}"/>
                </a:ext>
              </a:extLst>
            </p:cNvPr>
            <p:cNvCxnSpPr/>
            <p:nvPr/>
          </p:nvCxnSpPr>
          <p:spPr bwMode="auto">
            <a:xfrm flipV="1">
              <a:off x="2956126" y="3858542"/>
              <a:ext cx="2936181" cy="355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线连接符 36">
              <a:extLst>
                <a:ext uri="{FF2B5EF4-FFF2-40B4-BE49-F238E27FC236}">
                  <a16:creationId xmlns:a16="http://schemas.microsoft.com/office/drawing/2014/main" id="{BA3F62D3-3214-5CDA-FFC1-E1556C892182}"/>
                </a:ext>
              </a:extLst>
            </p:cNvPr>
            <p:cNvCxnSpPr/>
            <p:nvPr/>
          </p:nvCxnSpPr>
          <p:spPr bwMode="auto">
            <a:xfrm flipV="1">
              <a:off x="3129398" y="3822952"/>
              <a:ext cx="0" cy="14231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线连接符 37">
              <a:extLst>
                <a:ext uri="{FF2B5EF4-FFF2-40B4-BE49-F238E27FC236}">
                  <a16:creationId xmlns:a16="http://schemas.microsoft.com/office/drawing/2014/main" id="{53EF25F2-6E8B-9EF7-D75D-1FAAF83CE1B8}"/>
                </a:ext>
              </a:extLst>
            </p:cNvPr>
            <p:cNvCxnSpPr/>
            <p:nvPr/>
          </p:nvCxnSpPr>
          <p:spPr bwMode="auto">
            <a:xfrm flipV="1">
              <a:off x="5552986" y="3787385"/>
              <a:ext cx="0" cy="14231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38">
                  <a:extLst>
                    <a:ext uri="{FF2B5EF4-FFF2-40B4-BE49-F238E27FC236}">
                      <a16:creationId xmlns:a16="http://schemas.microsoft.com/office/drawing/2014/main" id="{1EC79576-95C9-9C1C-279C-84774BCEBB10}"/>
                    </a:ext>
                  </a:extLst>
                </p:cNvPr>
                <p:cNvSpPr txBox="1"/>
                <p:nvPr/>
              </p:nvSpPr>
              <p:spPr>
                <a:xfrm>
                  <a:off x="3000954" y="3952468"/>
                  <a:ext cx="224719" cy="3081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kumimoji="1" lang="zh-CN" altLang="en-US" sz="1400" b="1"/>
                </a:p>
              </p:txBody>
            </p:sp>
          </mc:Choice>
          <mc:Fallback xmlns="">
            <p:sp>
              <p:nvSpPr>
                <p:cNvPr id="31" name="文本框 38">
                  <a:extLst>
                    <a:ext uri="{FF2B5EF4-FFF2-40B4-BE49-F238E27FC236}">
                      <a16:creationId xmlns:a16="http://schemas.microsoft.com/office/drawing/2014/main" id="{0705841B-4E6C-DF6B-6216-41EC3F80CB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0954" y="3952468"/>
                  <a:ext cx="224719" cy="308187"/>
                </a:xfrm>
                <a:prstGeom prst="rect">
                  <a:avLst/>
                </a:prstGeom>
                <a:blipFill>
                  <a:blip r:embed="rId8"/>
                  <a:stretch>
                    <a:fillRect l="-24000" r="-24000"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39">
                  <a:extLst>
                    <a:ext uri="{FF2B5EF4-FFF2-40B4-BE49-F238E27FC236}">
                      <a16:creationId xmlns:a16="http://schemas.microsoft.com/office/drawing/2014/main" id="{C4C5EEB5-A6AF-C035-C1CE-F25E53517AD8}"/>
                    </a:ext>
                  </a:extLst>
                </p:cNvPr>
                <p:cNvSpPr txBox="1"/>
                <p:nvPr/>
              </p:nvSpPr>
              <p:spPr>
                <a:xfrm>
                  <a:off x="5388410" y="3892312"/>
                  <a:ext cx="431095" cy="2879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kumimoji="1" lang="en-US" altLang="zh-CN" sz="1200" b="1" i="0" smtClean="0">
                                <a:latin typeface="Cambria Math" panose="02040503050406030204" pitchFamily="18" charset="0"/>
                              </a:rPr>
                              <m:t>𝐬𝐞𝐩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 b="1" dirty="0"/>
                </a:p>
              </p:txBody>
            </p:sp>
          </mc:Choice>
          <mc:Fallback xmlns="">
            <p:sp>
              <p:nvSpPr>
                <p:cNvPr id="32" name="文本框 39">
                  <a:extLst>
                    <a:ext uri="{FF2B5EF4-FFF2-40B4-BE49-F238E27FC236}">
                      <a16:creationId xmlns:a16="http://schemas.microsoft.com/office/drawing/2014/main" id="{A7E2C070-C246-DEE5-4582-E7714D0E79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410" y="3892312"/>
                  <a:ext cx="431095" cy="287917"/>
                </a:xfrm>
                <a:prstGeom prst="rect">
                  <a:avLst/>
                </a:prstGeom>
                <a:blipFill>
                  <a:blip r:embed="rId9"/>
                  <a:stretch>
                    <a:fillRect l="-8000" r="-2000" b="-2121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17">
                <a:extLst>
                  <a:ext uri="{FF2B5EF4-FFF2-40B4-BE49-F238E27FC236}">
                    <a16:creationId xmlns:a16="http://schemas.microsoft.com/office/drawing/2014/main" id="{4A778C3D-7874-22E3-17A6-FDB8390BB0DA}"/>
                  </a:ext>
                </a:extLst>
              </p:cNvPr>
              <p:cNvSpPr txBox="1"/>
              <p:nvPr/>
            </p:nvSpPr>
            <p:spPr>
              <a:xfrm>
                <a:off x="552596" y="1413541"/>
                <a:ext cx="60136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Four-quark form factor with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𝑷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𝒛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文本框 17">
                <a:extLst>
                  <a:ext uri="{FF2B5EF4-FFF2-40B4-BE49-F238E27FC236}">
                    <a16:creationId xmlns:a16="http://schemas.microsoft.com/office/drawing/2014/main" id="{4A778C3D-7874-22E3-17A6-FDB8390BB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96" y="1413541"/>
                <a:ext cx="6013659" cy="461665"/>
              </a:xfrm>
              <a:prstGeom prst="rect">
                <a:avLst/>
              </a:prstGeom>
              <a:blipFill>
                <a:blip r:embed="rId10"/>
                <a:stretch>
                  <a:fillRect l="-1420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图片 38">
            <a:extLst>
              <a:ext uri="{FF2B5EF4-FFF2-40B4-BE49-F238E27FC236}">
                <a16:creationId xmlns:a16="http://schemas.microsoft.com/office/drawing/2014/main" id="{E22DA65F-C5A7-F084-BF5D-763A2761E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840" y="2435319"/>
            <a:ext cx="5769569" cy="525252"/>
          </a:xfrm>
          <a:prstGeom prst="rect">
            <a:avLst/>
          </a:prstGeom>
        </p:spPr>
      </p:pic>
      <p:sp>
        <p:nvSpPr>
          <p:cNvPr id="40" name="文本框 49">
            <a:extLst>
              <a:ext uri="{FF2B5EF4-FFF2-40B4-BE49-F238E27FC236}">
                <a16:creationId xmlns:a16="http://schemas.microsoft.com/office/drawing/2014/main" id="{E14E9EA6-2FA0-1C5F-A377-FA15AE2EC991}"/>
              </a:ext>
            </a:extLst>
          </p:cNvPr>
          <p:cNvSpPr txBox="1"/>
          <p:nvPr/>
        </p:nvSpPr>
        <p:spPr>
          <a:xfrm>
            <a:off x="240437" y="3626590"/>
            <a:ext cx="9670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Factorization of form factor in the framework of LaMET: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A1D683B9-FB8E-C58C-A9A8-E0A75DDADD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472" y="4157331"/>
            <a:ext cx="9288567" cy="959460"/>
          </a:xfrm>
          <a:prstGeom prst="rect">
            <a:avLst/>
          </a:prstGeom>
        </p:spPr>
      </p:pic>
      <p:sp>
        <p:nvSpPr>
          <p:cNvPr id="42" name="圆角矩形 52">
            <a:extLst>
              <a:ext uri="{FF2B5EF4-FFF2-40B4-BE49-F238E27FC236}">
                <a16:creationId xmlns:a16="http://schemas.microsoft.com/office/drawing/2014/main" id="{104E8535-4A8F-B7F8-BDEB-E940553F803C}"/>
              </a:ext>
            </a:extLst>
          </p:cNvPr>
          <p:cNvSpPr/>
          <p:nvPr/>
        </p:nvSpPr>
        <p:spPr bwMode="auto">
          <a:xfrm>
            <a:off x="4522726" y="4286292"/>
            <a:ext cx="3593351" cy="364842"/>
          </a:xfrm>
          <a:prstGeom prst="roundRect">
            <a:avLst/>
          </a:prstGeom>
          <a:solidFill>
            <a:srgbClr val="FF0000">
              <a:alpha val="23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3" name="圆角矩形 53">
            <a:extLst>
              <a:ext uri="{FF2B5EF4-FFF2-40B4-BE49-F238E27FC236}">
                <a16:creationId xmlns:a16="http://schemas.microsoft.com/office/drawing/2014/main" id="{A5F84315-EDD4-B958-3F9A-B410DB0DC1DB}"/>
              </a:ext>
            </a:extLst>
          </p:cNvPr>
          <p:cNvSpPr/>
          <p:nvPr/>
        </p:nvSpPr>
        <p:spPr bwMode="auto">
          <a:xfrm>
            <a:off x="3149386" y="4297007"/>
            <a:ext cx="1306359" cy="626473"/>
          </a:xfrm>
          <a:prstGeom prst="roundRect">
            <a:avLst/>
          </a:prstGeom>
          <a:solidFill>
            <a:srgbClr val="00B050">
              <a:alpha val="23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4" name="文本框 55">
            <a:extLst>
              <a:ext uri="{FF2B5EF4-FFF2-40B4-BE49-F238E27FC236}">
                <a16:creationId xmlns:a16="http://schemas.microsoft.com/office/drawing/2014/main" id="{622DBF16-300F-E4FD-49CB-94A44BEF1920}"/>
              </a:ext>
            </a:extLst>
          </p:cNvPr>
          <p:cNvSpPr txBox="1"/>
          <p:nvPr/>
        </p:nvSpPr>
        <p:spPr>
          <a:xfrm>
            <a:off x="1514222" y="5034222"/>
            <a:ext cx="3002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en-US" altLang="zh-CN" sz="1600" b="1" dirty="0">
                <a:solidFill>
                  <a:srgbClr val="3E8C26"/>
                </a:solidFill>
              </a:rPr>
              <a:t>perturbative matching kernel</a:t>
            </a:r>
            <a:endParaRPr kumimoji="1" lang="zh-CN" altLang="en-US" sz="1600" b="1" dirty="0">
              <a:solidFill>
                <a:srgbClr val="3E8C26"/>
              </a:solidFill>
            </a:endParaRPr>
          </a:p>
        </p:txBody>
      </p:sp>
      <p:sp>
        <p:nvSpPr>
          <p:cNvPr id="45" name="文本框 56">
            <a:extLst>
              <a:ext uri="{FF2B5EF4-FFF2-40B4-BE49-F238E27FC236}">
                <a16:creationId xmlns:a16="http://schemas.microsoft.com/office/drawing/2014/main" id="{3D544CFE-EFF4-A220-70F8-7C9245B24557}"/>
              </a:ext>
            </a:extLst>
          </p:cNvPr>
          <p:cNvSpPr txBox="1"/>
          <p:nvPr/>
        </p:nvSpPr>
        <p:spPr>
          <a:xfrm>
            <a:off x="4668857" y="5043455"/>
            <a:ext cx="3765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kumimoji="1" lang="en-US" altLang="zh-CN" sz="1600" b="1" dirty="0">
                <a:solidFill>
                  <a:srgbClr val="C00000"/>
                </a:solidFill>
              </a:rPr>
              <a:t>subtracted quasi-TMD wave function</a:t>
            </a:r>
            <a:endParaRPr kumimoji="1"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B0DB41E-23D5-B086-22BA-A31B6AD47AF4}"/>
              </a:ext>
            </a:extLst>
          </p:cNvPr>
          <p:cNvSpPr txBox="1"/>
          <p:nvPr/>
        </p:nvSpPr>
        <p:spPr>
          <a:xfrm>
            <a:off x="8277006" y="3359959"/>
            <a:ext cx="3579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Ji, 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Nucl.Phys.B 955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115054 (2020) 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A8D50FDE-59D5-AAC8-8C14-55E316543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2883" y="5567434"/>
            <a:ext cx="7856200" cy="710833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2B6E72A6-F252-6262-C7B3-CF43039B537B}"/>
              </a:ext>
            </a:extLst>
          </p:cNvPr>
          <p:cNvGrpSpPr/>
          <p:nvPr/>
        </p:nvGrpSpPr>
        <p:grpSpPr>
          <a:xfrm>
            <a:off x="9173964" y="4297007"/>
            <a:ext cx="2718564" cy="1738228"/>
            <a:chOff x="6001317" y="2885992"/>
            <a:chExt cx="4477128" cy="2117189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FA4135BE-9574-D3B8-CB6E-EA485DC5076F}"/>
                </a:ext>
              </a:extLst>
            </p:cNvPr>
            <p:cNvGrpSpPr/>
            <p:nvPr/>
          </p:nvGrpSpPr>
          <p:grpSpPr>
            <a:xfrm>
              <a:off x="6535209" y="3323938"/>
              <a:ext cx="3405070" cy="1679243"/>
              <a:chOff x="5656183" y="3215308"/>
              <a:chExt cx="3405070" cy="1679243"/>
            </a:xfrm>
          </p:grpSpPr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4928DA99-3746-7781-4EF3-9CCA6039E4EF}"/>
                  </a:ext>
                </a:extLst>
              </p:cNvPr>
              <p:cNvGrpSpPr/>
              <p:nvPr/>
            </p:nvGrpSpPr>
            <p:grpSpPr>
              <a:xfrm rot="20612663">
                <a:off x="5717561" y="3585297"/>
                <a:ext cx="1256018" cy="188117"/>
                <a:chOff x="5808419" y="3754976"/>
                <a:chExt cx="1256018" cy="188117"/>
              </a:xfrm>
            </p:grpSpPr>
            <p:cxnSp>
              <p:nvCxnSpPr>
                <p:cNvPr id="68" name="直线箭头连接符 71">
                  <a:extLst>
                    <a:ext uri="{FF2B5EF4-FFF2-40B4-BE49-F238E27FC236}">
                      <a16:creationId xmlns:a16="http://schemas.microsoft.com/office/drawing/2014/main" id="{5EAFDE67-C9E9-2F00-3ED7-F5BDDB16838C}"/>
                    </a:ext>
                  </a:extLst>
                </p:cNvPr>
                <p:cNvCxnSpPr/>
                <p:nvPr/>
              </p:nvCxnSpPr>
              <p:spPr bwMode="auto">
                <a:xfrm rot="20361736">
                  <a:off x="5808419" y="3943093"/>
                  <a:ext cx="735836" cy="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线连接符 72">
                  <a:extLst>
                    <a:ext uri="{FF2B5EF4-FFF2-40B4-BE49-F238E27FC236}">
                      <a16:creationId xmlns:a16="http://schemas.microsoft.com/office/drawing/2014/main" id="{6FF71C9D-C1FB-E702-037C-D64F41C5B15D}"/>
                    </a:ext>
                  </a:extLst>
                </p:cNvPr>
                <p:cNvCxnSpPr/>
                <p:nvPr/>
              </p:nvCxnSpPr>
              <p:spPr bwMode="auto">
                <a:xfrm rot="20361736">
                  <a:off x="6287195" y="3754976"/>
                  <a:ext cx="777242" cy="0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8E5082BA-9F83-6251-F0C3-EEA517368176}"/>
                  </a:ext>
                </a:extLst>
              </p:cNvPr>
              <p:cNvGrpSpPr/>
              <p:nvPr/>
            </p:nvGrpSpPr>
            <p:grpSpPr>
              <a:xfrm rot="20512321">
                <a:off x="5786679" y="4188571"/>
                <a:ext cx="1259139" cy="179611"/>
                <a:chOff x="5788533" y="4375614"/>
                <a:chExt cx="1259139" cy="179611"/>
              </a:xfrm>
            </p:grpSpPr>
            <p:cxnSp>
              <p:nvCxnSpPr>
                <p:cNvPr id="66" name="直线箭头连接符 69">
                  <a:extLst>
                    <a:ext uri="{FF2B5EF4-FFF2-40B4-BE49-F238E27FC236}">
                      <a16:creationId xmlns:a16="http://schemas.microsoft.com/office/drawing/2014/main" id="{18CB1EE0-D9A0-0B70-71C6-9340587ABA93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6311836" y="4375614"/>
                  <a:ext cx="735836" cy="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线连接符 70">
                  <a:extLst>
                    <a:ext uri="{FF2B5EF4-FFF2-40B4-BE49-F238E27FC236}">
                      <a16:creationId xmlns:a16="http://schemas.microsoft.com/office/drawing/2014/main" id="{C50182E1-07BC-529E-102A-E107C1831949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5788533" y="4555225"/>
                  <a:ext cx="777242" cy="0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254272F7-5B1B-69D0-0FB6-58E286813154}"/>
                  </a:ext>
                </a:extLst>
              </p:cNvPr>
              <p:cNvSpPr/>
              <p:nvPr/>
            </p:nvSpPr>
            <p:spPr bwMode="auto">
              <a:xfrm>
                <a:off x="5716641" y="4053889"/>
                <a:ext cx="259215" cy="625554"/>
              </a:xfrm>
              <a:prstGeom prst="ellipse">
                <a:avLst/>
              </a:prstGeom>
              <a:solidFill>
                <a:srgbClr val="0096FF">
                  <a:alpha val="50000"/>
                </a:srgbClr>
              </a:solidFill>
              <a:ln w="25400">
                <a:solidFill>
                  <a:srgbClr val="001CB6"/>
                </a:solidFill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>
                <a:defPPr>
                  <a:defRPr lang="en-US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文本框 65">
                    <a:extLst>
                      <a:ext uri="{FF2B5EF4-FFF2-40B4-BE49-F238E27FC236}">
                        <a16:creationId xmlns:a16="http://schemas.microsoft.com/office/drawing/2014/main" id="{F4F44D80-FD4E-95CA-F99B-8F0ACB55B678}"/>
                      </a:ext>
                    </a:extLst>
                  </p:cNvPr>
                  <p:cNvSpPr txBox="1"/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oMath>
                      </m:oMathPara>
                    </a14:m>
                    <a:endParaRPr kumimoji="1" lang="en-US" altLang="zh-CN" sz="1400" b="1" dirty="0"/>
                  </a:p>
                  <a:p>
                    <a:endParaRPr kumimoji="1" lang="zh-CN" altLang="en-US" sz="1400" b="1" dirty="0"/>
                  </a:p>
                </p:txBody>
              </p:sp>
            </mc:Choice>
            <mc:Fallback xmlns="">
              <p:sp>
                <p:nvSpPr>
                  <p:cNvPr id="58" name="文本框 65">
                    <a:extLst>
                      <a:ext uri="{FF2B5EF4-FFF2-40B4-BE49-F238E27FC236}">
                        <a16:creationId xmlns:a16="http://schemas.microsoft.com/office/drawing/2014/main" id="{02B78745-A5B9-A75A-58EF-B63887DA23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直线连接符 66">
                <a:extLst>
                  <a:ext uri="{FF2B5EF4-FFF2-40B4-BE49-F238E27FC236}">
                    <a16:creationId xmlns:a16="http://schemas.microsoft.com/office/drawing/2014/main" id="{70D87323-7FBC-AC06-7027-6E2D90AEF482}"/>
                  </a:ext>
                </a:extLst>
              </p:cNvPr>
              <p:cNvCxnSpPr/>
              <p:nvPr/>
            </p:nvCxnSpPr>
            <p:spPr bwMode="auto">
              <a:xfrm flipV="1">
                <a:off x="6858494" y="3232922"/>
                <a:ext cx="1994950" cy="54033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直线连接符 67">
                <a:extLst>
                  <a:ext uri="{FF2B5EF4-FFF2-40B4-BE49-F238E27FC236}">
                    <a16:creationId xmlns:a16="http://schemas.microsoft.com/office/drawing/2014/main" id="{6D93B29F-E0E1-266B-873F-2724ACF197DA}"/>
                  </a:ext>
                </a:extLst>
              </p:cNvPr>
              <p:cNvCxnSpPr/>
              <p:nvPr/>
            </p:nvCxnSpPr>
            <p:spPr bwMode="auto">
              <a:xfrm flipV="1">
                <a:off x="6919424" y="3843238"/>
                <a:ext cx="2141829" cy="50990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线连接符 68">
                <a:extLst>
                  <a:ext uri="{FF2B5EF4-FFF2-40B4-BE49-F238E27FC236}">
                    <a16:creationId xmlns:a16="http://schemas.microsoft.com/office/drawing/2014/main" id="{18FE2038-A132-317F-910D-6647E4517EEA}"/>
                  </a:ext>
                </a:extLst>
              </p:cNvPr>
              <p:cNvCxnSpPr/>
              <p:nvPr/>
            </p:nvCxnSpPr>
            <p:spPr bwMode="auto">
              <a:xfrm flipH="1" flipV="1">
                <a:off x="8853444" y="3215308"/>
                <a:ext cx="207809" cy="650864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直线箭头连接符 6">
              <a:extLst>
                <a:ext uri="{FF2B5EF4-FFF2-40B4-BE49-F238E27FC236}">
                  <a16:creationId xmlns:a16="http://schemas.microsoft.com/office/drawing/2014/main" id="{92255387-5900-E9DD-92A5-87332A9EA480}"/>
                </a:ext>
              </a:extLst>
            </p:cNvPr>
            <p:cNvCxnSpPr/>
            <p:nvPr/>
          </p:nvCxnSpPr>
          <p:spPr bwMode="auto">
            <a:xfrm>
              <a:off x="6059936" y="4546114"/>
              <a:ext cx="381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488AD67-5D8D-80DE-AC34-ABB4D9A0EAAD}"/>
                    </a:ext>
                  </a:extLst>
                </p:cNvPr>
                <p:cNvSpPr txBox="1"/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400" b="1" dirty="0"/>
                </a:p>
              </p:txBody>
            </p:sp>
          </mc:Choice>
          <mc:Fallback xmlns="">
            <p:sp>
              <p:nvSpPr>
                <p:cNvPr id="48" name="文本框 51">
                  <a:extLst>
                    <a:ext uri="{FF2B5EF4-FFF2-40B4-BE49-F238E27FC236}">
                      <a16:creationId xmlns:a16="http://schemas.microsoft.com/office/drawing/2014/main" id="{E3260E27-936D-341A-6930-3F41D66DC4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blipFill>
                  <a:blip r:embed="rId15"/>
                  <a:stretch>
                    <a:fillRect l="-14634"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本框 54">
                  <a:extLst>
                    <a:ext uri="{FF2B5EF4-FFF2-40B4-BE49-F238E27FC236}">
                      <a16:creationId xmlns:a16="http://schemas.microsoft.com/office/drawing/2014/main" id="{BD617122-FBBC-3E70-F10A-7DB96292ED78}"/>
                    </a:ext>
                  </a:extLst>
                </p:cNvPr>
                <p:cNvSpPr txBox="1"/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49" name="文本框 54">
                  <a:extLst>
                    <a:ext uri="{FF2B5EF4-FFF2-40B4-BE49-F238E27FC236}">
                      <a16:creationId xmlns:a16="http://schemas.microsoft.com/office/drawing/2014/main" id="{7FD97807-8BE5-F80E-FBEE-96243928F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blipFill>
                  <a:blip r:embed="rId16"/>
                  <a:stretch>
                    <a:fillRect r="-47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文本框 57">
                  <a:extLst>
                    <a:ext uri="{FF2B5EF4-FFF2-40B4-BE49-F238E27FC236}">
                      <a16:creationId xmlns:a16="http://schemas.microsoft.com/office/drawing/2014/main" id="{E8059CA8-68CE-9BEB-4EFC-6691FC6CE3F0}"/>
                    </a:ext>
                  </a:extLst>
                </p:cNvPr>
                <p:cNvSpPr txBox="1"/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50" name="文本框 57">
                  <a:extLst>
                    <a:ext uri="{FF2B5EF4-FFF2-40B4-BE49-F238E27FC236}">
                      <a16:creationId xmlns:a16="http://schemas.microsoft.com/office/drawing/2014/main" id="{B50AFF96-0E2C-0FD7-BB62-9D3ACA53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blipFill>
                  <a:blip r:embed="rId17"/>
                  <a:stretch>
                    <a:fillRect r="-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直线连接符 58">
              <a:extLst>
                <a:ext uri="{FF2B5EF4-FFF2-40B4-BE49-F238E27FC236}">
                  <a16:creationId xmlns:a16="http://schemas.microsoft.com/office/drawing/2014/main" id="{61F01F58-37B2-07CC-9B66-66DC4BBE9B29}"/>
                </a:ext>
              </a:extLst>
            </p:cNvPr>
            <p:cNvCxnSpPr/>
            <p:nvPr/>
          </p:nvCxnSpPr>
          <p:spPr bwMode="auto">
            <a:xfrm flipV="1">
              <a:off x="7806736" y="4095047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直线连接符 59">
              <a:extLst>
                <a:ext uri="{FF2B5EF4-FFF2-40B4-BE49-F238E27FC236}">
                  <a16:creationId xmlns:a16="http://schemas.microsoft.com/office/drawing/2014/main" id="{FB8C2FCD-9310-062B-D404-C531A8480DCA}"/>
                </a:ext>
              </a:extLst>
            </p:cNvPr>
            <p:cNvCxnSpPr/>
            <p:nvPr/>
          </p:nvCxnSpPr>
          <p:spPr bwMode="auto">
            <a:xfrm flipV="1">
              <a:off x="9940279" y="4045588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线箭头连接符 60">
              <a:extLst>
                <a:ext uri="{FF2B5EF4-FFF2-40B4-BE49-F238E27FC236}">
                  <a16:creationId xmlns:a16="http://schemas.microsoft.com/office/drawing/2014/main" id="{D99EDAF2-0024-B59D-815D-D46A5B021333}"/>
                </a:ext>
              </a:extLst>
            </p:cNvPr>
            <p:cNvCxnSpPr/>
            <p:nvPr/>
          </p:nvCxnSpPr>
          <p:spPr bwMode="auto">
            <a:xfrm flipV="1">
              <a:off x="7806736" y="4151825"/>
              <a:ext cx="2133543" cy="50284"/>
            </a:xfrm>
            <a:prstGeom prst="straightConnector1">
              <a:avLst/>
            </a:prstGeom>
            <a:ln>
              <a:solidFill>
                <a:srgbClr val="FF93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本框 61">
                  <a:extLst>
                    <a:ext uri="{FF2B5EF4-FFF2-40B4-BE49-F238E27FC236}">
                      <a16:creationId xmlns:a16="http://schemas.microsoft.com/office/drawing/2014/main" id="{54073FE5-9E65-4AB3-DE00-917241F82808}"/>
                    </a:ext>
                  </a:extLst>
                </p:cNvPr>
                <p:cNvSpPr txBox="1"/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oMath>
                    </m:oMathPara>
                  </a14:m>
                  <a:endParaRPr kumimoji="1" lang="zh-CN" altLang="en-US" sz="1200" b="1" dirty="0"/>
                </a:p>
              </p:txBody>
            </p:sp>
          </mc:Choice>
          <mc:Fallback xmlns="">
            <p:sp>
              <p:nvSpPr>
                <p:cNvPr id="54" name="文本框 61">
                  <a:extLst>
                    <a:ext uri="{FF2B5EF4-FFF2-40B4-BE49-F238E27FC236}">
                      <a16:creationId xmlns:a16="http://schemas.microsoft.com/office/drawing/2014/main" id="{937BA87E-347E-9232-435B-314F242DC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21710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F1FDF-FDB0-78DE-CE26-974FAD196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2B1BD09A-4DF9-7843-3BD3-B22571E1F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75" y="2044102"/>
            <a:ext cx="8291272" cy="750199"/>
          </a:xfrm>
          <a:prstGeom prst="rect">
            <a:avLst/>
          </a:prstGeom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6181C43F-1749-5191-5FAB-47668BD20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28</a:t>
            </a:fld>
            <a:endParaRPr kumimoji="0" lang="zh-CN" altLang="en-US" sz="280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BB5172D-372B-AC28-C866-D33FF29A81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088B117-C593-85EB-70CF-CEB2C0F80DA9}"/>
              </a:ext>
            </a:extLst>
          </p:cNvPr>
          <p:cNvGrpSpPr/>
          <p:nvPr/>
        </p:nvGrpSpPr>
        <p:grpSpPr>
          <a:xfrm>
            <a:off x="8045046" y="2419201"/>
            <a:ext cx="3472362" cy="1738228"/>
            <a:chOff x="6001317" y="2885992"/>
            <a:chExt cx="4477128" cy="211718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4E2AB111-96F8-65B8-A8D3-921E5A012F5F}"/>
                </a:ext>
              </a:extLst>
            </p:cNvPr>
            <p:cNvGrpSpPr/>
            <p:nvPr/>
          </p:nvGrpSpPr>
          <p:grpSpPr>
            <a:xfrm>
              <a:off x="6535209" y="3323938"/>
              <a:ext cx="3405070" cy="1679243"/>
              <a:chOff x="5656183" y="3215308"/>
              <a:chExt cx="3405070" cy="1679243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B7DDFCE-1C4B-2170-3A7E-4C70CF1BAF93}"/>
                  </a:ext>
                </a:extLst>
              </p:cNvPr>
              <p:cNvGrpSpPr/>
              <p:nvPr/>
            </p:nvGrpSpPr>
            <p:grpSpPr>
              <a:xfrm rot="20612663">
                <a:off x="5717561" y="3585297"/>
                <a:ext cx="1256018" cy="188117"/>
                <a:chOff x="5808419" y="3754976"/>
                <a:chExt cx="1256018" cy="188117"/>
              </a:xfrm>
            </p:grpSpPr>
            <p:cxnSp>
              <p:nvCxnSpPr>
                <p:cNvPr id="28" name="直线箭头连接符 71">
                  <a:extLst>
                    <a:ext uri="{FF2B5EF4-FFF2-40B4-BE49-F238E27FC236}">
                      <a16:creationId xmlns:a16="http://schemas.microsoft.com/office/drawing/2014/main" id="{477631BC-64FA-BC8A-A4D2-D3F499A459D6}"/>
                    </a:ext>
                  </a:extLst>
                </p:cNvPr>
                <p:cNvCxnSpPr/>
                <p:nvPr/>
              </p:nvCxnSpPr>
              <p:spPr bwMode="auto">
                <a:xfrm rot="20361736">
                  <a:off x="5808419" y="3943093"/>
                  <a:ext cx="735836" cy="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线连接符 72">
                  <a:extLst>
                    <a:ext uri="{FF2B5EF4-FFF2-40B4-BE49-F238E27FC236}">
                      <a16:creationId xmlns:a16="http://schemas.microsoft.com/office/drawing/2014/main" id="{78ACFEE9-BC9A-4224-411A-8F438E7C558E}"/>
                    </a:ext>
                  </a:extLst>
                </p:cNvPr>
                <p:cNvCxnSpPr/>
                <p:nvPr/>
              </p:nvCxnSpPr>
              <p:spPr bwMode="auto">
                <a:xfrm rot="20361736">
                  <a:off x="6287195" y="3754976"/>
                  <a:ext cx="777242" cy="0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6200E941-9DE3-280B-4E3F-25E29CA3FE56}"/>
                  </a:ext>
                </a:extLst>
              </p:cNvPr>
              <p:cNvGrpSpPr/>
              <p:nvPr/>
            </p:nvGrpSpPr>
            <p:grpSpPr>
              <a:xfrm rot="20512321">
                <a:off x="5786679" y="4188571"/>
                <a:ext cx="1259139" cy="179611"/>
                <a:chOff x="5788533" y="4375614"/>
                <a:chExt cx="1259139" cy="179611"/>
              </a:xfrm>
            </p:grpSpPr>
            <p:cxnSp>
              <p:nvCxnSpPr>
                <p:cNvPr id="26" name="直线箭头连接符 69">
                  <a:extLst>
                    <a:ext uri="{FF2B5EF4-FFF2-40B4-BE49-F238E27FC236}">
                      <a16:creationId xmlns:a16="http://schemas.microsoft.com/office/drawing/2014/main" id="{E2FEC0A2-474C-3B0F-4E42-1F5BD214AD7C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6311836" y="4375614"/>
                  <a:ext cx="735836" cy="0"/>
                </a:xfrm>
                <a:prstGeom prst="straightConnector1">
                  <a:avLst/>
                </a:prstGeom>
                <a:ln w="19050">
                  <a:solidFill>
                    <a:srgbClr val="001CB6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线连接符 70">
                  <a:extLst>
                    <a:ext uri="{FF2B5EF4-FFF2-40B4-BE49-F238E27FC236}">
                      <a16:creationId xmlns:a16="http://schemas.microsoft.com/office/drawing/2014/main" id="{7D511544-ED66-66E4-047E-1E711926D30D}"/>
                    </a:ext>
                  </a:extLst>
                </p:cNvPr>
                <p:cNvCxnSpPr/>
                <p:nvPr/>
              </p:nvCxnSpPr>
              <p:spPr bwMode="auto">
                <a:xfrm rot="9620092">
                  <a:off x="5788533" y="4555225"/>
                  <a:ext cx="777242" cy="0"/>
                </a:xfrm>
                <a:prstGeom prst="line">
                  <a:avLst/>
                </a:prstGeom>
                <a:ln w="19050">
                  <a:solidFill>
                    <a:srgbClr val="001CB6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B618116-F8DE-F46C-2331-EFB7C9BB9743}"/>
                  </a:ext>
                </a:extLst>
              </p:cNvPr>
              <p:cNvSpPr/>
              <p:nvPr/>
            </p:nvSpPr>
            <p:spPr bwMode="auto">
              <a:xfrm>
                <a:off x="5716641" y="4053889"/>
                <a:ext cx="259215" cy="625554"/>
              </a:xfrm>
              <a:prstGeom prst="ellipse">
                <a:avLst/>
              </a:prstGeom>
              <a:solidFill>
                <a:srgbClr val="0096FF">
                  <a:alpha val="50000"/>
                </a:srgbClr>
              </a:solidFill>
              <a:ln w="25400">
                <a:solidFill>
                  <a:srgbClr val="001CB6"/>
                </a:solidFill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>
                <a:defPPr>
                  <a:defRPr lang="en-US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文本框 65">
                    <a:extLst>
                      <a:ext uri="{FF2B5EF4-FFF2-40B4-BE49-F238E27FC236}">
                        <a16:creationId xmlns:a16="http://schemas.microsoft.com/office/drawing/2014/main" id="{2ABEB8BC-E757-069C-7634-6743FF21B0F4}"/>
                      </a:ext>
                    </a:extLst>
                  </p:cNvPr>
                  <p:cNvSpPr txBox="1"/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defTabSz="457200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zh-CN" sz="1400" b="1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oMath>
                      </m:oMathPara>
                    </a14:m>
                    <a:endParaRPr kumimoji="1" lang="en-US" altLang="zh-CN" sz="1400" b="1" dirty="0"/>
                  </a:p>
                  <a:p>
                    <a:endParaRPr kumimoji="1" lang="zh-CN" altLang="en-US" sz="1400" b="1" dirty="0"/>
                  </a:p>
                </p:txBody>
              </p:sp>
            </mc:Choice>
            <mc:Fallback xmlns="">
              <p:sp>
                <p:nvSpPr>
                  <p:cNvPr id="58" name="文本框 65">
                    <a:extLst>
                      <a:ext uri="{FF2B5EF4-FFF2-40B4-BE49-F238E27FC236}">
                        <a16:creationId xmlns:a16="http://schemas.microsoft.com/office/drawing/2014/main" id="{02B78745-A5B9-A75A-58EF-B63887DA23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6183" y="4185904"/>
                    <a:ext cx="358541" cy="70864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直线连接符 66">
                <a:extLst>
                  <a:ext uri="{FF2B5EF4-FFF2-40B4-BE49-F238E27FC236}">
                    <a16:creationId xmlns:a16="http://schemas.microsoft.com/office/drawing/2014/main" id="{F2707685-A9D1-4C2C-5F72-B569694B4210}"/>
                  </a:ext>
                </a:extLst>
              </p:cNvPr>
              <p:cNvCxnSpPr/>
              <p:nvPr/>
            </p:nvCxnSpPr>
            <p:spPr bwMode="auto">
              <a:xfrm flipV="1">
                <a:off x="6858494" y="3232922"/>
                <a:ext cx="1994950" cy="54033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直线连接符 67">
                <a:extLst>
                  <a:ext uri="{FF2B5EF4-FFF2-40B4-BE49-F238E27FC236}">
                    <a16:creationId xmlns:a16="http://schemas.microsoft.com/office/drawing/2014/main" id="{8E40BF57-1C51-0604-82AF-4B0DBF57BC78}"/>
                  </a:ext>
                </a:extLst>
              </p:cNvPr>
              <p:cNvCxnSpPr/>
              <p:nvPr/>
            </p:nvCxnSpPr>
            <p:spPr bwMode="auto">
              <a:xfrm flipV="1">
                <a:off x="6919424" y="3843238"/>
                <a:ext cx="2141829" cy="50990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68">
                <a:extLst>
                  <a:ext uri="{FF2B5EF4-FFF2-40B4-BE49-F238E27FC236}">
                    <a16:creationId xmlns:a16="http://schemas.microsoft.com/office/drawing/2014/main" id="{B675305C-DDE7-1430-D3E5-8F31B5967DBD}"/>
                  </a:ext>
                </a:extLst>
              </p:cNvPr>
              <p:cNvCxnSpPr/>
              <p:nvPr/>
            </p:nvCxnSpPr>
            <p:spPr bwMode="auto">
              <a:xfrm flipH="1" flipV="1">
                <a:off x="8853444" y="3215308"/>
                <a:ext cx="207809" cy="650864"/>
              </a:xfrm>
              <a:prstGeom prst="line">
                <a:avLst/>
              </a:prstGeom>
              <a:ln w="50800" cmpd="dbl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线箭头连接符 6">
              <a:extLst>
                <a:ext uri="{FF2B5EF4-FFF2-40B4-BE49-F238E27FC236}">
                  <a16:creationId xmlns:a16="http://schemas.microsoft.com/office/drawing/2014/main" id="{045B4965-3F0A-0B5E-AA72-EA41945FEAB1}"/>
                </a:ext>
              </a:extLst>
            </p:cNvPr>
            <p:cNvCxnSpPr/>
            <p:nvPr/>
          </p:nvCxnSpPr>
          <p:spPr bwMode="auto">
            <a:xfrm>
              <a:off x="6059936" y="4546114"/>
              <a:ext cx="381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51">
                  <a:extLst>
                    <a:ext uri="{FF2B5EF4-FFF2-40B4-BE49-F238E27FC236}">
                      <a16:creationId xmlns:a16="http://schemas.microsoft.com/office/drawing/2014/main" id="{E86C6331-458E-AB56-335F-03A135E7B11E}"/>
                    </a:ext>
                  </a:extLst>
                </p:cNvPr>
                <p:cNvSpPr txBox="1"/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kumimoji="1" lang="en-US" altLang="zh-CN" sz="1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400" b="1" dirty="0"/>
                </a:p>
              </p:txBody>
            </p:sp>
          </mc:Choice>
          <mc:Fallback xmlns="">
            <p:sp>
              <p:nvSpPr>
                <p:cNvPr id="48" name="文本框 51">
                  <a:extLst>
                    <a:ext uri="{FF2B5EF4-FFF2-40B4-BE49-F238E27FC236}">
                      <a16:creationId xmlns:a16="http://schemas.microsoft.com/office/drawing/2014/main" id="{E3260E27-936D-341A-6930-3F41D66DC4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1317" y="4095047"/>
                  <a:ext cx="407683" cy="354324"/>
                </a:xfrm>
                <a:prstGeom prst="rect">
                  <a:avLst/>
                </a:prstGeom>
                <a:blipFill>
                  <a:blip r:embed="rId5"/>
                  <a:stretch>
                    <a:fillRect l="-14634"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54">
                  <a:extLst>
                    <a:ext uri="{FF2B5EF4-FFF2-40B4-BE49-F238E27FC236}">
                      <a16:creationId xmlns:a16="http://schemas.microsoft.com/office/drawing/2014/main" id="{8146A1C5-AF2F-5307-E14A-B1460B16014B}"/>
                    </a:ext>
                  </a:extLst>
                </p:cNvPr>
                <p:cNvSpPr txBox="1"/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49" name="文本框 54">
                  <a:extLst>
                    <a:ext uri="{FF2B5EF4-FFF2-40B4-BE49-F238E27FC236}">
                      <a16:creationId xmlns:a16="http://schemas.microsoft.com/office/drawing/2014/main" id="{7FD97807-8BE5-F80E-FBEE-96243928F1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7384" y="2885992"/>
                  <a:ext cx="631983" cy="455559"/>
                </a:xfrm>
                <a:prstGeom prst="rect">
                  <a:avLst/>
                </a:prstGeom>
                <a:blipFill>
                  <a:blip r:embed="rId14"/>
                  <a:stretch>
                    <a:fillRect r="-47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57">
                  <a:extLst>
                    <a:ext uri="{FF2B5EF4-FFF2-40B4-BE49-F238E27FC236}">
                      <a16:creationId xmlns:a16="http://schemas.microsoft.com/office/drawing/2014/main" id="{55500392-4CB4-30B3-0B19-5106AB44C081}"/>
                    </a:ext>
                  </a:extLst>
                </p:cNvPr>
                <p:cNvSpPr txBox="1"/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/>
                </a:p>
              </p:txBody>
            </p:sp>
          </mc:Choice>
          <mc:Fallback xmlns="">
            <p:sp>
              <p:nvSpPr>
                <p:cNvPr id="50" name="文本框 57">
                  <a:extLst>
                    <a:ext uri="{FF2B5EF4-FFF2-40B4-BE49-F238E27FC236}">
                      <a16:creationId xmlns:a16="http://schemas.microsoft.com/office/drawing/2014/main" id="{B50AFF96-0E2C-0FD7-BB62-9D3ACA53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8832" y="3368567"/>
                  <a:ext cx="659613" cy="455559"/>
                </a:xfrm>
                <a:prstGeom prst="rect">
                  <a:avLst/>
                </a:prstGeom>
                <a:blipFill>
                  <a:blip r:embed="rId15"/>
                  <a:stretch>
                    <a:fillRect r="-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线连接符 58">
              <a:extLst>
                <a:ext uri="{FF2B5EF4-FFF2-40B4-BE49-F238E27FC236}">
                  <a16:creationId xmlns:a16="http://schemas.microsoft.com/office/drawing/2014/main" id="{52BB6E21-41D4-BFA3-561F-4FE381724090}"/>
                </a:ext>
              </a:extLst>
            </p:cNvPr>
            <p:cNvCxnSpPr/>
            <p:nvPr/>
          </p:nvCxnSpPr>
          <p:spPr bwMode="auto">
            <a:xfrm flipV="1">
              <a:off x="7806736" y="4095047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线连接符 59">
              <a:extLst>
                <a:ext uri="{FF2B5EF4-FFF2-40B4-BE49-F238E27FC236}">
                  <a16:creationId xmlns:a16="http://schemas.microsoft.com/office/drawing/2014/main" id="{DC164D9B-97E8-7A6D-9683-745C7E35C013}"/>
                </a:ext>
              </a:extLst>
            </p:cNvPr>
            <p:cNvCxnSpPr/>
            <p:nvPr/>
          </p:nvCxnSpPr>
          <p:spPr bwMode="auto">
            <a:xfrm flipV="1">
              <a:off x="9940279" y="4045588"/>
              <a:ext cx="0" cy="214124"/>
            </a:xfrm>
            <a:prstGeom prst="line">
              <a:avLst/>
            </a:prstGeom>
            <a:ln>
              <a:solidFill>
                <a:srgbClr val="FF93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线箭头连接符 60">
              <a:extLst>
                <a:ext uri="{FF2B5EF4-FFF2-40B4-BE49-F238E27FC236}">
                  <a16:creationId xmlns:a16="http://schemas.microsoft.com/office/drawing/2014/main" id="{131E77C5-2F7B-48D0-DB90-38A766D59F05}"/>
                </a:ext>
              </a:extLst>
            </p:cNvPr>
            <p:cNvCxnSpPr/>
            <p:nvPr/>
          </p:nvCxnSpPr>
          <p:spPr bwMode="auto">
            <a:xfrm flipV="1">
              <a:off x="7806736" y="4151825"/>
              <a:ext cx="2133543" cy="50284"/>
            </a:xfrm>
            <a:prstGeom prst="straightConnector1">
              <a:avLst/>
            </a:prstGeom>
            <a:ln>
              <a:solidFill>
                <a:srgbClr val="FF93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61">
                  <a:extLst>
                    <a:ext uri="{FF2B5EF4-FFF2-40B4-BE49-F238E27FC236}">
                      <a16:creationId xmlns:a16="http://schemas.microsoft.com/office/drawing/2014/main" id="{D3568842-6EA9-A503-D951-CFF527938F74}"/>
                    </a:ext>
                  </a:extLst>
                </p:cNvPr>
                <p:cNvSpPr txBox="1"/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defTabSz="457200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oMath>
                    </m:oMathPara>
                  </a14:m>
                  <a:endParaRPr kumimoji="1" lang="zh-CN" altLang="en-US" sz="1200" b="1" dirty="0"/>
                </a:p>
              </p:txBody>
            </p:sp>
          </mc:Choice>
          <mc:Fallback xmlns="">
            <p:sp>
              <p:nvSpPr>
                <p:cNvPr id="54" name="文本框 61">
                  <a:extLst>
                    <a:ext uri="{FF2B5EF4-FFF2-40B4-BE49-F238E27FC236}">
                      <a16:creationId xmlns:a16="http://schemas.microsoft.com/office/drawing/2014/main" id="{937BA87E-347E-9232-435B-314F242DC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8194" y="4175229"/>
                  <a:ext cx="530431" cy="45555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文本框 1">
            <a:extLst>
              <a:ext uri="{FF2B5EF4-FFF2-40B4-BE49-F238E27FC236}">
                <a16:creationId xmlns:a16="http://schemas.microsoft.com/office/drawing/2014/main" id="{082514F8-DA00-042A-3A49-009F918CE043}"/>
              </a:ext>
            </a:extLst>
          </p:cNvPr>
          <p:cNvSpPr txBox="1"/>
          <p:nvPr/>
        </p:nvSpPr>
        <p:spPr>
          <a:xfrm>
            <a:off x="446118" y="1355831"/>
            <a:ext cx="5855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Subtracted quasi-TMD wave function</a:t>
            </a:r>
            <a:r>
              <a:rPr lang="en-GB" altLang="zh-CN" sz="24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GB" altLang="zh-CN" sz="2400" b="1" dirty="0"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文本框 73">
            <a:extLst>
              <a:ext uri="{FF2B5EF4-FFF2-40B4-BE49-F238E27FC236}">
                <a16:creationId xmlns:a16="http://schemas.microsoft.com/office/drawing/2014/main" id="{6EDA8200-C69D-51B3-86AF-A99AE99654B1}"/>
              </a:ext>
            </a:extLst>
          </p:cNvPr>
          <p:cNvSpPr txBox="1"/>
          <p:nvPr/>
        </p:nvSpPr>
        <p:spPr>
          <a:xfrm>
            <a:off x="446118" y="3368046"/>
            <a:ext cx="9670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Intrinsic soft function:</a:t>
            </a:r>
            <a:endParaRPr lang="en-GB" altLang="zh-CN" sz="2400" b="1" dirty="0"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597195AA-B07A-CB3E-4C5A-83476AE716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4606" y="4171508"/>
            <a:ext cx="8034058" cy="1461533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519FB4E9-BF92-A6A9-E830-1EBC2BBC784B}"/>
              </a:ext>
            </a:extLst>
          </p:cNvPr>
          <p:cNvSpPr txBox="1"/>
          <p:nvPr/>
        </p:nvSpPr>
        <p:spPr>
          <a:xfrm>
            <a:off x="8203141" y="4134582"/>
            <a:ext cx="3579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Ji, 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Nucl.Phys.B 955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115054 (2020) 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ED139F33-6F24-6A87-9DDC-9AC6F6328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</p:spTree>
    <p:extLst>
      <p:ext uri="{BB962C8B-B14F-4D97-AF65-F5344CB8AC3E}">
        <p14:creationId xmlns:p14="http://schemas.microsoft.com/office/powerpoint/2010/main" val="3489468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F22A04C-5E57-4A6C-8981-F2397D99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7" y="2480430"/>
            <a:ext cx="5121893" cy="31269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30828BB-C4D2-3D04-1F41-34B7C2B952A2}"/>
                  </a:ext>
                </a:extLst>
              </p:cNvPr>
              <p:cNvSpPr txBox="1"/>
              <p:nvPr/>
            </p:nvSpPr>
            <p:spPr>
              <a:xfrm>
                <a:off x="5674497" y="2769235"/>
                <a:ext cx="5704137" cy="2262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2+1 flavor clover fermion CLS ensemble,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=0.098 </a:t>
                </a:r>
                <a:r>
                  <a:rPr lang="en-US" altLang="zh-CN" sz="1600" dirty="0" err="1">
                    <a:cs typeface="Arial" panose="020B0604020202020204" pitchFamily="34" charset="0"/>
                  </a:rPr>
                  <a:t>fm</a:t>
                </a:r>
                <a:r>
                  <a:rPr lang="en-US" altLang="zh-CN" sz="1600" dirty="0"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Nonphysical pion mass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=547 MeV;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LO matching kernel;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cs typeface="Arial" panose="020B0604020202020204" pitchFamily="34" charset="0"/>
                  </a:rPr>
                  <a:t>Largest</a:t>
                </a:r>
                <a:r>
                  <a:rPr lang="zh-CN" altLang="en-US" sz="1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sz="1600" dirty="0">
                    <a:cs typeface="Arial" panose="020B0604020202020204" pitchFamily="34" charset="0"/>
                  </a:rPr>
                  <a:t> up to 2.11 GeV;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fr-FR" altLang="zh-CN" sz="1600" dirty="0">
                    <a:cs typeface="Arial" panose="020B0604020202020204" pitchFamily="34" charset="0"/>
                  </a:rPr>
                  <a:t>Partial </a:t>
                </a:r>
                <a:r>
                  <a:rPr lang="fr-FR" altLang="zh-CN" sz="1600" dirty="0" err="1">
                    <a:cs typeface="Arial" panose="020B0604020202020204" pitchFamily="34" charset="0"/>
                  </a:rPr>
                  <a:t>systematic</a:t>
                </a:r>
                <a:r>
                  <a:rPr lang="fr-FR" altLang="zh-CN" sz="1600" dirty="0">
                    <a:cs typeface="Arial" panose="020B0604020202020204" pitchFamily="34" charset="0"/>
                  </a:rPr>
                  <a:t> </a:t>
                </a:r>
                <a:r>
                  <a:rPr lang="fr-FR" altLang="zh-CN" sz="1600" dirty="0" err="1">
                    <a:cs typeface="Arial" panose="020B0604020202020204" pitchFamily="34" charset="0"/>
                  </a:rPr>
                  <a:t>uncertainties</a:t>
                </a:r>
                <a:r>
                  <a:rPr lang="fr-FR" altLang="zh-CN" sz="1600" dirty="0">
                    <a:cs typeface="Arial" panose="020B0604020202020204" pitchFamily="34" charset="0"/>
                  </a:rPr>
                  <a:t> have been </a:t>
                </a:r>
                <a:r>
                  <a:rPr lang="fr-FR" altLang="zh-CN" sz="1600" dirty="0" err="1">
                    <a:cs typeface="Arial" panose="020B0604020202020204" pitchFamily="34" charset="0"/>
                  </a:rPr>
                  <a:t>taken</a:t>
                </a:r>
                <a:r>
                  <a:rPr lang="fr-FR" altLang="zh-CN" sz="1600" dirty="0">
                    <a:cs typeface="Arial" panose="020B0604020202020204" pitchFamily="34" charset="0"/>
                  </a:rPr>
                  <a:t> </a:t>
                </a:r>
                <a:r>
                  <a:rPr lang="fr-FR" altLang="zh-CN" sz="1600" dirty="0" err="1">
                    <a:cs typeface="Arial" panose="020B0604020202020204" pitchFamily="34" charset="0"/>
                  </a:rPr>
                  <a:t>into</a:t>
                </a:r>
                <a:r>
                  <a:rPr lang="fr-FR" altLang="zh-CN" sz="1600" dirty="0">
                    <a:cs typeface="Arial" panose="020B0604020202020204" pitchFamily="34" charset="0"/>
                  </a:rPr>
                  <a:t> </a:t>
                </a:r>
                <a:r>
                  <a:rPr lang="fr-FR" altLang="zh-CN" sz="1600" dirty="0" err="1">
                    <a:cs typeface="Arial" panose="020B0604020202020204" pitchFamily="34" charset="0"/>
                  </a:rPr>
                  <a:t>account</a:t>
                </a:r>
                <a:r>
                  <a:rPr lang="fr-FR" altLang="zh-CN" sz="1600" dirty="0">
                    <a:cs typeface="Arial" panose="020B0604020202020204" pitchFamily="34" charset="0"/>
                  </a:rPr>
                  <a:t>.</a:t>
                </a:r>
                <a:endParaRPr lang="en-US" altLang="zh-CN" sz="16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30828BB-C4D2-3D04-1F41-34B7C2B95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497" y="2769235"/>
                <a:ext cx="5704137" cy="2262671"/>
              </a:xfrm>
              <a:prstGeom prst="rect">
                <a:avLst/>
              </a:prstGeom>
              <a:blipFill>
                <a:blip r:embed="rId4"/>
                <a:stretch>
                  <a:fillRect l="-443" b="-33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6AFB7669-E9CA-E97B-B211-8D105B6E1601}"/>
              </a:ext>
            </a:extLst>
          </p:cNvPr>
          <p:cNvSpPr txBox="1"/>
          <p:nvPr/>
        </p:nvSpPr>
        <p:spPr>
          <a:xfrm>
            <a:off x="6678114" y="2261029"/>
            <a:ext cx="30814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PRL</a:t>
            </a:r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125, 192001 (2020)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4626377-A890-BF3B-D224-CA51B8BCB656}"/>
              </a:ext>
            </a:extLst>
          </p:cNvPr>
          <p:cNvSpPr/>
          <p:nvPr/>
        </p:nvSpPr>
        <p:spPr>
          <a:xfrm>
            <a:off x="418867" y="1634708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First Lattice Realization of the Intrinsic Soft Function: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1888178-409C-3F6B-E414-4078086CC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29</a:t>
            </a:fld>
            <a:endParaRPr kumimoji="0" lang="zh-CN" altLang="en-US" sz="2800"/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30ED6CAE-7EE4-F5C3-C9F2-23C10B59F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FBADE7B-E961-9985-0AF0-7A2A7CA0E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</p:spTree>
    <p:extLst>
      <p:ext uri="{BB962C8B-B14F-4D97-AF65-F5344CB8AC3E}">
        <p14:creationId xmlns:p14="http://schemas.microsoft.com/office/powerpoint/2010/main" val="373848398"/>
      </p:ext>
    </p:extLst>
  </p:cSld>
  <p:clrMapOvr>
    <a:masterClrMapping/>
  </p:clrMapOvr>
  <p:transition advTm="3094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46537E53-D337-D4EF-DB6A-D5CE40F460B3}"/>
              </a:ext>
            </a:extLst>
          </p:cNvPr>
          <p:cNvCxnSpPr>
            <a:cxnSpLocks/>
          </p:cNvCxnSpPr>
          <p:nvPr/>
        </p:nvCxnSpPr>
        <p:spPr>
          <a:xfrm>
            <a:off x="5848255" y="3641391"/>
            <a:ext cx="6343745" cy="1451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CFE002C6-0751-3808-0DB9-5CED6D74976A}"/>
              </a:ext>
            </a:extLst>
          </p:cNvPr>
          <p:cNvCxnSpPr>
            <a:cxnSpLocks/>
          </p:cNvCxnSpPr>
          <p:nvPr/>
        </p:nvCxnSpPr>
        <p:spPr>
          <a:xfrm>
            <a:off x="5961011" y="3641391"/>
            <a:ext cx="0" cy="322164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TMDs: 3D hadron Structure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9" name="Line 2"/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8255430" y="6558655"/>
            <a:ext cx="382306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" altLang="zh-CN" sz="1400" b="0" i="1" u="none" strike="noStrike" dirty="0">
                <a:effectLst/>
                <a:latin typeface="-apple-system"/>
              </a:rPr>
              <a:t>CTEQ, PRD103, 014013(2021)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141942" y="4393118"/>
            <a:ext cx="447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charset="0"/>
                <a:cs typeface="Times New Roman" panose="02020603050405020304" charset="0"/>
              </a:rPr>
              <a:t>Parton distribution functions (PDFs)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D542A3-1119-7BB1-408A-8358B1C18BC9}"/>
              </a:ext>
            </a:extLst>
          </p:cNvPr>
          <p:cNvSpPr txBox="1"/>
          <p:nvPr/>
        </p:nvSpPr>
        <p:spPr>
          <a:xfrm>
            <a:off x="6240361" y="1155049"/>
            <a:ext cx="5084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Transvers momentum distributions (TMDs)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221C7A-1C23-183E-7B95-AF691446A2F2}"/>
              </a:ext>
            </a:extLst>
          </p:cNvPr>
          <p:cNvSpPr txBox="1"/>
          <p:nvPr/>
        </p:nvSpPr>
        <p:spPr>
          <a:xfrm>
            <a:off x="888933" y="4388549"/>
            <a:ext cx="447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charset="0"/>
                <a:cs typeface="Times New Roman" panose="02020603050405020304" charset="0"/>
              </a:rPr>
              <a:t>Generalized </a:t>
            </a:r>
            <a:r>
              <a:rPr lang="en-US" altLang="zh-CN" b="1" dirty="0" err="1">
                <a:latin typeface="Times New Roman" panose="02020603050405020304" charset="0"/>
                <a:cs typeface="Times New Roman" panose="02020603050405020304" charset="0"/>
              </a:rPr>
              <a:t>parton</a:t>
            </a:r>
            <a:r>
              <a:rPr lang="en-US" altLang="zh-CN" b="1" dirty="0">
                <a:latin typeface="Times New Roman" panose="02020603050405020304" charset="0"/>
                <a:cs typeface="Times New Roman" panose="02020603050405020304" charset="0"/>
              </a:rPr>
              <a:t> distributions (GPDs)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95A832E-A257-6309-3738-506ACA676DB6}"/>
                  </a:ext>
                </a:extLst>
              </p:cNvPr>
              <p:cNvSpPr txBox="1"/>
              <p:nvPr/>
            </p:nvSpPr>
            <p:spPr>
              <a:xfrm>
                <a:off x="1179402" y="1571910"/>
                <a:ext cx="3251198" cy="964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anose="02020603050405020304" charset="0"/>
                    <a:cs typeface="Times New Roman" panose="02020603050405020304" charset="0"/>
                  </a:rPr>
                  <a:t>Wigner distributions</a:t>
                </a:r>
              </a:p>
              <a:p>
                <a:pPr algn="ctr"/>
                <a:r>
                  <a:rPr lang="en-US" altLang="zh-CN" b="1" dirty="0">
                    <a:latin typeface="Times New Roman" panose="02020603050405020304" charset="0"/>
                    <a:cs typeface="Times New Roman" panose="02020603050405020304" charset="0"/>
                  </a:rPr>
                  <a:t>(Generalized TMDs)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95A832E-A257-6309-3738-506ACA676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402" y="1571910"/>
                <a:ext cx="3251198" cy="964495"/>
              </a:xfrm>
              <a:prstGeom prst="rect">
                <a:avLst/>
              </a:prstGeom>
              <a:blipFill>
                <a:blip r:embed="rId2"/>
                <a:stretch>
                  <a:fillRect t="-2597" b="-5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E3DBCAD-122A-10FE-506E-CB73121F4492}"/>
              </a:ext>
            </a:extLst>
          </p:cNvPr>
          <p:cNvCxnSpPr>
            <a:cxnSpLocks/>
          </p:cNvCxnSpPr>
          <p:nvPr/>
        </p:nvCxnSpPr>
        <p:spPr>
          <a:xfrm>
            <a:off x="0" y="3641391"/>
            <a:ext cx="5949961" cy="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1015F4BB-C15F-A831-044D-8CFBF549BE71}"/>
              </a:ext>
            </a:extLst>
          </p:cNvPr>
          <p:cNvCxnSpPr>
            <a:cxnSpLocks/>
          </p:cNvCxnSpPr>
          <p:nvPr/>
        </p:nvCxnSpPr>
        <p:spPr>
          <a:xfrm>
            <a:off x="5956660" y="1088571"/>
            <a:ext cx="0" cy="255282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C98D10-A2A0-4795-63CA-B25F0D877D9A}"/>
              </a:ext>
            </a:extLst>
          </p:cNvPr>
          <p:cNvGrpSpPr/>
          <p:nvPr/>
        </p:nvGrpSpPr>
        <p:grpSpPr>
          <a:xfrm>
            <a:off x="2364407" y="3141528"/>
            <a:ext cx="935870" cy="1316301"/>
            <a:chOff x="2376645" y="3117331"/>
            <a:chExt cx="935870" cy="1316301"/>
          </a:xfrm>
        </p:grpSpPr>
        <p:sp>
          <p:nvSpPr>
            <p:cNvPr id="21" name="箭头: 燕尾形 20">
              <a:extLst>
                <a:ext uri="{FF2B5EF4-FFF2-40B4-BE49-F238E27FC236}">
                  <a16:creationId xmlns:a16="http://schemas.microsoft.com/office/drawing/2014/main" id="{C2070A13-B3FB-4054-D6AB-5EB6F9961CDF}"/>
                </a:ext>
              </a:extLst>
            </p:cNvPr>
            <p:cNvSpPr/>
            <p:nvPr/>
          </p:nvSpPr>
          <p:spPr>
            <a:xfrm rot="5400000">
              <a:off x="2186429" y="3307547"/>
              <a:ext cx="1316301" cy="935870"/>
            </a:xfrm>
            <a:prstGeom prst="notchedRightArrow">
              <a:avLst>
                <a:gd name="adj1" fmla="val 62093"/>
                <a:gd name="adj2" fmla="val 50000"/>
              </a:avLst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B0F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1E052EB-1FD4-A066-0C07-53E06113370B}"/>
                    </a:ext>
                  </a:extLst>
                </p:cNvPr>
                <p:cNvSpPr txBox="1"/>
                <p:nvPr/>
              </p:nvSpPr>
              <p:spPr>
                <a:xfrm>
                  <a:off x="2482474" y="3379590"/>
                  <a:ext cx="721636" cy="6573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zh-CN" altLang="en-US" sz="1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4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1400" b="1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400" b="1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4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zh-CN" altLang="en-US" sz="14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1E052EB-1FD4-A066-0C07-53E061133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2474" y="3379590"/>
                  <a:ext cx="721636" cy="657359"/>
                </a:xfrm>
                <a:prstGeom prst="rect">
                  <a:avLst/>
                </a:prstGeom>
                <a:blipFill>
                  <a:blip r:embed="rId7"/>
                  <a:stretch>
                    <a:fillRect l="-91379" t="-122642" r="-18966" b="-17547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73C1E160-AEAC-CE4B-3C23-74536C185200}"/>
              </a:ext>
            </a:extLst>
          </p:cNvPr>
          <p:cNvGrpSpPr/>
          <p:nvPr/>
        </p:nvGrpSpPr>
        <p:grpSpPr>
          <a:xfrm>
            <a:off x="5441880" y="5074033"/>
            <a:ext cx="1016163" cy="1164752"/>
            <a:chOff x="5441880" y="5074033"/>
            <a:chExt cx="1016163" cy="1164752"/>
          </a:xfrm>
        </p:grpSpPr>
        <p:sp>
          <p:nvSpPr>
            <p:cNvPr id="23" name="箭头: 燕尾形 22">
              <a:extLst>
                <a:ext uri="{FF2B5EF4-FFF2-40B4-BE49-F238E27FC236}">
                  <a16:creationId xmlns:a16="http://schemas.microsoft.com/office/drawing/2014/main" id="{5614323D-8FB1-C4A1-BA6D-AFDD2F9956DA}"/>
                </a:ext>
              </a:extLst>
            </p:cNvPr>
            <p:cNvSpPr/>
            <p:nvPr/>
          </p:nvSpPr>
          <p:spPr>
            <a:xfrm>
              <a:off x="5441880" y="5074033"/>
              <a:ext cx="1016163" cy="1164752"/>
            </a:xfrm>
            <a:prstGeom prst="notchedRightArrow">
              <a:avLst>
                <a:gd name="adj1" fmla="val 51209"/>
                <a:gd name="adj2" fmla="val 472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CEBD2C9E-04D8-378E-4ECA-D86AFF62F6E0}"/>
                    </a:ext>
                  </a:extLst>
                </p:cNvPr>
                <p:cNvSpPr txBox="1"/>
                <p:nvPr/>
              </p:nvSpPr>
              <p:spPr>
                <a:xfrm>
                  <a:off x="5499483" y="5316739"/>
                  <a:ext cx="914353" cy="7382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zh-CN" altLang="en-US" sz="1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16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zh-CN" altLang="en-US" sz="16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CEBD2C9E-04D8-378E-4ECA-D86AFF62F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9483" y="5316739"/>
                  <a:ext cx="914353" cy="738215"/>
                </a:xfrm>
                <a:prstGeom prst="rect">
                  <a:avLst/>
                </a:prstGeom>
                <a:blipFill>
                  <a:blip r:embed="rId8"/>
                  <a:stretch>
                    <a:fillRect l="-78082" t="-127119" r="-9589" b="-1779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90B0578-0A07-16DD-6FCC-BF1514B84AA9}"/>
              </a:ext>
            </a:extLst>
          </p:cNvPr>
          <p:cNvGrpSpPr/>
          <p:nvPr/>
        </p:nvGrpSpPr>
        <p:grpSpPr>
          <a:xfrm>
            <a:off x="5499483" y="1598697"/>
            <a:ext cx="1016163" cy="1164752"/>
            <a:chOff x="5441880" y="5074033"/>
            <a:chExt cx="1016163" cy="1164752"/>
          </a:xfrm>
        </p:grpSpPr>
        <p:sp>
          <p:nvSpPr>
            <p:cNvPr id="15" name="箭头: 燕尾形 22">
              <a:extLst>
                <a:ext uri="{FF2B5EF4-FFF2-40B4-BE49-F238E27FC236}">
                  <a16:creationId xmlns:a16="http://schemas.microsoft.com/office/drawing/2014/main" id="{60A268CC-5ADE-1358-1D7D-5802AA23DD45}"/>
                </a:ext>
              </a:extLst>
            </p:cNvPr>
            <p:cNvSpPr/>
            <p:nvPr/>
          </p:nvSpPr>
          <p:spPr>
            <a:xfrm>
              <a:off x="5441880" y="5074033"/>
              <a:ext cx="1016163" cy="1164752"/>
            </a:xfrm>
            <a:prstGeom prst="notchedRightArrow">
              <a:avLst>
                <a:gd name="adj1" fmla="val 51209"/>
                <a:gd name="adj2" fmla="val 47279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6D81290-C1A1-A738-10ED-6CAFCF610223}"/>
                    </a:ext>
                  </a:extLst>
                </p:cNvPr>
                <p:cNvSpPr txBox="1"/>
                <p:nvPr/>
              </p:nvSpPr>
              <p:spPr>
                <a:xfrm>
                  <a:off x="5499483" y="5316739"/>
                  <a:ext cx="914353" cy="7382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zh-CN" altLang="en-US" sz="16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en-US" altLang="zh-CN" sz="16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16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6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zh-CN" altLang="en-US" sz="16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26D81290-C1A1-A738-10ED-6CAFCF6102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9483" y="5316739"/>
                  <a:ext cx="914353" cy="738215"/>
                </a:xfrm>
                <a:prstGeom prst="rect">
                  <a:avLst/>
                </a:prstGeom>
                <a:blipFill>
                  <a:blip r:embed="rId9"/>
                  <a:stretch>
                    <a:fillRect l="-79452" t="-125000" r="-9589" b="-17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863B5F0-770A-B503-24B9-BF1C8F8C12EB}"/>
              </a:ext>
            </a:extLst>
          </p:cNvPr>
          <p:cNvGrpSpPr/>
          <p:nvPr/>
        </p:nvGrpSpPr>
        <p:grpSpPr>
          <a:xfrm>
            <a:off x="8504639" y="3186981"/>
            <a:ext cx="935870" cy="1316301"/>
            <a:chOff x="2376645" y="3117331"/>
            <a:chExt cx="935870" cy="1316301"/>
          </a:xfrm>
        </p:grpSpPr>
        <p:sp>
          <p:nvSpPr>
            <p:cNvPr id="34" name="箭头: 燕尾形 20">
              <a:extLst>
                <a:ext uri="{FF2B5EF4-FFF2-40B4-BE49-F238E27FC236}">
                  <a16:creationId xmlns:a16="http://schemas.microsoft.com/office/drawing/2014/main" id="{CC1FF4FF-1211-6020-9DA8-497C8C7D9860}"/>
                </a:ext>
              </a:extLst>
            </p:cNvPr>
            <p:cNvSpPr/>
            <p:nvPr/>
          </p:nvSpPr>
          <p:spPr>
            <a:xfrm rot="5400000">
              <a:off x="2186429" y="3307547"/>
              <a:ext cx="1316301" cy="935870"/>
            </a:xfrm>
            <a:prstGeom prst="notchedRightArrow">
              <a:avLst>
                <a:gd name="adj1" fmla="val 62093"/>
                <a:gd name="adj2" fmla="val 50000"/>
              </a:avLst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B0F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EA73A71B-D3CC-440F-B8F5-8EBA4A71D570}"/>
                    </a:ext>
                  </a:extLst>
                </p:cNvPr>
                <p:cNvSpPr txBox="1"/>
                <p:nvPr/>
              </p:nvSpPr>
              <p:spPr>
                <a:xfrm>
                  <a:off x="2482474" y="3379590"/>
                  <a:ext cx="721636" cy="6573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zh-CN" altLang="en-US" sz="1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p>
                                <m:r>
                                  <a:rPr lang="en-US" altLang="zh-CN" sz="1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14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1400" b="1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400" b="1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4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zh-CN" altLang="en-US" sz="1400" b="1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EA73A71B-D3CC-440F-B8F5-8EBA4A71D5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2474" y="3379590"/>
                  <a:ext cx="721636" cy="657359"/>
                </a:xfrm>
                <a:prstGeom prst="rect">
                  <a:avLst/>
                </a:prstGeom>
                <a:blipFill>
                  <a:blip r:embed="rId10"/>
                  <a:stretch>
                    <a:fillRect l="-91379" t="-122642" r="-18966" b="-17547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7E30437-0C9A-8F66-07B5-9713D4F6A5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72" y="4705177"/>
            <a:ext cx="2369977" cy="178678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41CCFB7-6FB4-C58B-09C6-BB8F7159A1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67" y="4885170"/>
            <a:ext cx="2879234" cy="2049962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A93D7437-8101-0DF9-A519-5BABD26FB66B}"/>
              </a:ext>
            </a:extLst>
          </p:cNvPr>
          <p:cNvSpPr txBox="1"/>
          <p:nvPr/>
        </p:nvSpPr>
        <p:spPr>
          <a:xfrm>
            <a:off x="2865212" y="6273878"/>
            <a:ext cx="28792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Guo,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2509.08037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B75AC74-DF73-7308-7BE9-797955AD1D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23" y="1437685"/>
            <a:ext cx="3631334" cy="1835992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73A1E439-7D9E-4FE4-34E9-48F7580C0677}"/>
              </a:ext>
            </a:extLst>
          </p:cNvPr>
          <p:cNvSpPr txBox="1"/>
          <p:nvPr/>
        </p:nvSpPr>
        <p:spPr>
          <a:xfrm>
            <a:off x="7710006" y="3050234"/>
            <a:ext cx="7609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JAM, PRD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054002 (2020)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72121F7-91FC-EA4F-C07A-B285195E8D33}"/>
              </a:ext>
            </a:extLst>
          </p:cNvPr>
          <p:cNvSpPr/>
          <p:nvPr/>
        </p:nvSpPr>
        <p:spPr>
          <a:xfrm>
            <a:off x="418867" y="1136504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Continuous Improvements: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BBB6733-A8ED-92DB-9E2F-0EDDD7C3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2" y="1689193"/>
            <a:ext cx="3709115" cy="237819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FF74B5E-5189-2EAA-0ECB-53CB23A0E9B6}"/>
              </a:ext>
            </a:extLst>
          </p:cNvPr>
          <p:cNvSpPr txBox="1"/>
          <p:nvPr/>
        </p:nvSpPr>
        <p:spPr>
          <a:xfrm>
            <a:off x="1338859" y="3949747"/>
            <a:ext cx="30814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PRL</a:t>
            </a:r>
            <a:r>
              <a:rPr lang="fr-FR" altLang="zh-CN" sz="14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128, 062002 (2022)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985C5BD-CBB2-67C2-816B-4160E4B2BD8E}"/>
              </a:ext>
            </a:extLst>
          </p:cNvPr>
          <p:cNvSpPr txBox="1"/>
          <p:nvPr/>
        </p:nvSpPr>
        <p:spPr>
          <a:xfrm>
            <a:off x="418867" y="4368062"/>
            <a:ext cx="4573106" cy="1659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dirty="0">
                <a:cs typeface="Arial" panose="020B0604020202020204" pitchFamily="34" charset="0"/>
              </a:rPr>
              <a:t>Eliminated </a:t>
            </a:r>
            <a:r>
              <a:rPr lang="en-US" altLang="zh-CN" sz="1600" dirty="0">
                <a:solidFill>
                  <a:srgbClr val="3D8C26"/>
                </a:solidFill>
                <a:cs typeface="Arial" panose="020B0604020202020204" pitchFamily="34" charset="0"/>
              </a:rPr>
              <a:t>higher-twist contaminations</a:t>
            </a:r>
            <a:r>
              <a:rPr lang="zh-CN" altLang="en-US" sz="1600" dirty="0">
                <a:solidFill>
                  <a:srgbClr val="3D8C26"/>
                </a:solidFill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3D8C26"/>
                </a:solidFill>
                <a:cs typeface="Arial" panose="020B0604020202020204" pitchFamily="34" charset="0"/>
              </a:rPr>
              <a:t>in form factors </a:t>
            </a:r>
            <a:r>
              <a:rPr lang="en-US" altLang="zh-CN" sz="1600" dirty="0">
                <a:cs typeface="Arial" panose="020B0604020202020204" pitchFamily="34" charset="0"/>
              </a:rPr>
              <a:t>from combinations of different Dirac structures;</a:t>
            </a:r>
          </a:p>
          <a:p>
            <a:pPr marL="342900" indent="-34290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dirty="0">
                <a:cs typeface="Arial" panose="020B0604020202020204" pitchFamily="34" charset="0"/>
              </a:rPr>
              <a:t>Verified that the intrinsic soft function is essentially </a:t>
            </a:r>
            <a:r>
              <a:rPr lang="en-US" altLang="zh-CN" sz="1600" dirty="0">
                <a:solidFill>
                  <a:srgbClr val="3D8C26"/>
                </a:solidFill>
                <a:cs typeface="Arial" panose="020B0604020202020204" pitchFamily="34" charset="0"/>
              </a:rPr>
              <a:t>independent of the meson mass</a:t>
            </a:r>
            <a:r>
              <a:rPr lang="en-US" altLang="zh-CN" sz="16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右箭头 15">
            <a:extLst>
              <a:ext uri="{FF2B5EF4-FFF2-40B4-BE49-F238E27FC236}">
                <a16:creationId xmlns:a16="http://schemas.microsoft.com/office/drawing/2014/main" id="{3509E497-502D-D450-B3C6-CCFE3411FFA5}"/>
              </a:ext>
            </a:extLst>
          </p:cNvPr>
          <p:cNvSpPr/>
          <p:nvPr/>
        </p:nvSpPr>
        <p:spPr>
          <a:xfrm>
            <a:off x="4285597" y="2395026"/>
            <a:ext cx="508204" cy="24346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2279EE0-C271-71A7-BD82-2134EFB9756F}"/>
              </a:ext>
            </a:extLst>
          </p:cNvPr>
          <p:cNvSpPr txBox="1"/>
          <p:nvPr/>
        </p:nvSpPr>
        <p:spPr>
          <a:xfrm>
            <a:off x="5361717" y="3748600"/>
            <a:ext cx="24619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JHEP08, 172 (2023)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9141673-1FF5-14F1-9839-9FC6D45C2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801" y="1473672"/>
            <a:ext cx="3029858" cy="229747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547BB52-4C3A-3312-0DC8-1AD3CE972B0C}"/>
              </a:ext>
            </a:extLst>
          </p:cNvPr>
          <p:cNvSpPr txBox="1"/>
          <p:nvPr/>
        </p:nvSpPr>
        <p:spPr>
          <a:xfrm>
            <a:off x="4951309" y="4151098"/>
            <a:ext cx="3508811" cy="69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sz="1600" dirty="0">
                <a:cs typeface="Arial" panose="020B0604020202020204" pitchFamily="34" charset="0"/>
              </a:rPr>
              <a:t>Verified the </a:t>
            </a:r>
            <a:r>
              <a:rPr lang="en-US" altLang="zh-CN" sz="1600" dirty="0">
                <a:solidFill>
                  <a:srgbClr val="3D8C26"/>
                </a:solidFill>
                <a:cs typeface="Arial" panose="020B0604020202020204" pitchFamily="34" charset="0"/>
              </a:rPr>
              <a:t>robustness of the results</a:t>
            </a:r>
            <a:r>
              <a:rPr lang="en-US" altLang="zh-CN" sz="1600" dirty="0">
                <a:cs typeface="Arial" panose="020B0604020202020204" pitchFamily="34" charset="0"/>
              </a:rPr>
              <a:t> from different ensembles.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BF6ACDC-3996-3A4D-BF18-21798F5BB2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14"/>
          <a:stretch/>
        </p:blipFill>
        <p:spPr>
          <a:xfrm>
            <a:off x="8606892" y="1480413"/>
            <a:ext cx="3246465" cy="2297474"/>
          </a:xfrm>
          <a:prstGeom prst="rect">
            <a:avLst/>
          </a:prstGeom>
        </p:spPr>
      </p:pic>
      <p:sp>
        <p:nvSpPr>
          <p:cNvPr id="22" name="右箭头 21">
            <a:extLst>
              <a:ext uri="{FF2B5EF4-FFF2-40B4-BE49-F238E27FC236}">
                <a16:creationId xmlns:a16="http://schemas.microsoft.com/office/drawing/2014/main" id="{2CCB4D67-7F13-CAEC-F68D-64803DA49725}"/>
              </a:ext>
            </a:extLst>
          </p:cNvPr>
          <p:cNvSpPr/>
          <p:nvPr/>
        </p:nvSpPr>
        <p:spPr>
          <a:xfrm>
            <a:off x="8004865" y="2374348"/>
            <a:ext cx="508204" cy="24346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400B927-F741-C866-B993-5DAAA75E5599}"/>
              </a:ext>
            </a:extLst>
          </p:cNvPr>
          <p:cNvSpPr txBox="1"/>
          <p:nvPr/>
        </p:nvSpPr>
        <p:spPr>
          <a:xfrm>
            <a:off x="8978478" y="3818248"/>
            <a:ext cx="28007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Alexandrou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arXiv:2509.26316 </a:t>
            </a:r>
            <a:endParaRPr lang="zh-CN" altLang="en-US" sz="1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A32865F-E5EE-2270-3781-A52BCB4A802B}"/>
              </a:ext>
            </a:extLst>
          </p:cNvPr>
          <p:cNvSpPr txBox="1"/>
          <p:nvPr/>
        </p:nvSpPr>
        <p:spPr>
          <a:xfrm>
            <a:off x="8475718" y="4113292"/>
            <a:ext cx="3508811" cy="69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fr-FR" altLang="zh-CN" sz="1600" dirty="0" err="1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Considering</a:t>
            </a:r>
            <a:r>
              <a:rPr lang="fr-FR" altLang="zh-CN" sz="160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fr-FR" altLang="zh-CN" sz="1600" dirty="0" err="1">
                <a:solidFill>
                  <a:srgbClr val="3D8C26"/>
                </a:solidFill>
                <a:effectLst/>
                <a:cs typeface="Arial" panose="020B0604020202020204" pitchFamily="34" charset="0"/>
              </a:rPr>
              <a:t>higher</a:t>
            </a:r>
            <a:r>
              <a:rPr lang="fr-FR" altLang="zh-CN" sz="1600" dirty="0">
                <a:solidFill>
                  <a:srgbClr val="3D8C26"/>
                </a:solidFill>
                <a:effectLst/>
                <a:cs typeface="Arial" panose="020B0604020202020204" pitchFamily="34" charset="0"/>
              </a:rPr>
              <a:t>-twist </a:t>
            </a:r>
            <a:r>
              <a:rPr lang="fr-FR" altLang="zh-CN" sz="1600" dirty="0" err="1">
                <a:solidFill>
                  <a:srgbClr val="3D8C26"/>
                </a:solidFill>
                <a:effectLst/>
                <a:cs typeface="Arial" panose="020B0604020202020204" pitchFamily="34" charset="0"/>
              </a:rPr>
              <a:t>effects</a:t>
            </a:r>
            <a:r>
              <a:rPr lang="fr-FR" altLang="zh-CN" sz="1600" dirty="0">
                <a:solidFill>
                  <a:srgbClr val="3D8C26"/>
                </a:solidFill>
                <a:effectLst/>
                <a:cs typeface="Arial" panose="020B0604020202020204" pitchFamily="34" charset="0"/>
              </a:rPr>
              <a:t> in quasi TMDWF</a:t>
            </a:r>
            <a:r>
              <a:rPr lang="fr-FR" altLang="zh-CN" sz="160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.</a:t>
            </a:r>
            <a:endParaRPr lang="en-US" altLang="zh-CN" sz="1600" dirty="0">
              <a:solidFill>
                <a:srgbClr val="3E8C26"/>
              </a:solidFill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CEDBE7F-03F2-9097-DDE9-EAC8E0597962}"/>
              </a:ext>
            </a:extLst>
          </p:cNvPr>
          <p:cNvSpPr txBox="1"/>
          <p:nvPr/>
        </p:nvSpPr>
        <p:spPr>
          <a:xfrm>
            <a:off x="5854934" y="5267703"/>
            <a:ext cx="5210371" cy="70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altLang="zh-CN" sz="1600" dirty="0">
                <a:latin typeface="Comic Sans MS" panose="030F0902030302020204" pitchFamily="66" charset="0"/>
              </a:rPr>
              <a:t>The </a:t>
            </a:r>
            <a:r>
              <a:rPr lang="fr-FR" altLang="zh-CN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key obstacle </a:t>
            </a:r>
            <a:r>
              <a:rPr lang="fr-FR" altLang="zh-CN" sz="1600" dirty="0">
                <a:latin typeface="Comic Sans MS" panose="030F0902030302020204" pitchFamily="66" charset="0"/>
              </a:rPr>
              <a:t>lies in </a:t>
            </a:r>
            <a:r>
              <a:rPr lang="fr-FR" altLang="zh-CN" sz="1600" dirty="0" err="1">
                <a:latin typeface="Comic Sans MS" panose="030F0902030302020204" pitchFamily="66" charset="0"/>
              </a:rPr>
              <a:t>improving</a:t>
            </a:r>
            <a:r>
              <a:rPr lang="fr-FR" altLang="zh-CN" sz="1600" dirty="0">
                <a:latin typeface="Comic Sans MS" panose="030F0902030302020204" pitchFamily="66" charset="0"/>
              </a:rPr>
              <a:t> the signal-to-noise ratio of the </a:t>
            </a:r>
            <a:r>
              <a:rPr lang="fr-FR" altLang="zh-CN" sz="1600" b="1" dirty="0" err="1">
                <a:solidFill>
                  <a:srgbClr val="C00000"/>
                </a:solidFill>
                <a:latin typeface="Comic Sans MS" panose="030F0902030302020204" pitchFamily="66" charset="0"/>
              </a:rPr>
              <a:t>form</a:t>
            </a:r>
            <a:r>
              <a:rPr lang="fr-FR" altLang="zh-CN" sz="1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factor.</a:t>
            </a:r>
            <a:endParaRPr lang="fr-FR" altLang="zh-CN" sz="1600" dirty="0">
              <a:latin typeface="Comic Sans MS" panose="030F0902030302020204" pitchFamily="66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D159816-9598-4E30-86B5-A5E73E9843C4}"/>
              </a:ext>
            </a:extLst>
          </p:cNvPr>
          <p:cNvSpPr txBox="1"/>
          <p:nvPr/>
        </p:nvSpPr>
        <p:spPr>
          <a:xfrm>
            <a:off x="5269831" y="526492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/>
              <a:t>🤔</a:t>
            </a:r>
            <a:endParaRPr kumimoji="1" lang="zh-CN" altLang="en-US" sz="2800" dirty="0"/>
          </a:p>
        </p:txBody>
      </p:sp>
      <p:sp>
        <p:nvSpPr>
          <p:cNvPr id="10" name="灯片编号占位符 4">
            <a:extLst>
              <a:ext uri="{FF2B5EF4-FFF2-40B4-BE49-F238E27FC236}">
                <a16:creationId xmlns:a16="http://schemas.microsoft.com/office/drawing/2014/main" id="{BF90117F-343F-B8F4-D0A1-A4740B1B8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30</a:t>
            </a:fld>
            <a:endParaRPr kumimoji="0" lang="zh-CN" altLang="en-US" sz="2800"/>
          </a:p>
        </p:txBody>
      </p:sp>
      <p:sp>
        <p:nvSpPr>
          <p:cNvPr id="11" name="Line 2">
            <a:extLst>
              <a:ext uri="{FF2B5EF4-FFF2-40B4-BE49-F238E27FC236}">
                <a16:creationId xmlns:a16="http://schemas.microsoft.com/office/drawing/2014/main" id="{1E910966-81F6-5C41-B2F3-C2C51448A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8472F968-A44F-EAB6-FB42-B7AD3D872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</p:spTree>
    <p:extLst>
      <p:ext uri="{BB962C8B-B14F-4D97-AF65-F5344CB8AC3E}">
        <p14:creationId xmlns:p14="http://schemas.microsoft.com/office/powerpoint/2010/main" val="598768036"/>
      </p:ext>
    </p:extLst>
  </p:cSld>
  <p:clrMapOvr>
    <a:masterClrMapping/>
  </p:clrMapOvr>
  <p:transition advTm="3094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98765-467A-51BD-26A4-6F0AEC5C6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6E3DEB37-3265-A8CD-1302-860FC1AB2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31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A53545D-325A-FC17-23F4-DAAD968A6A4C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3A579D50-B4D3-C28B-7AC9-49005329FC75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850E67BC-C8DB-52F5-B6E0-091B6D3AC576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5F47E7CE-6548-B489-3B80-F150970BA4D3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6D7760DF-8BA4-4D64-2554-7B0A3174BF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D561330A-0E3C-6F01-39BA-773931F5A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431C631-BF28-8F38-FD93-9AA64C08F7AB}"/>
              </a:ext>
            </a:extLst>
          </p:cNvPr>
          <p:cNvSpPr/>
          <p:nvPr/>
        </p:nvSpPr>
        <p:spPr>
          <a:xfrm>
            <a:off x="418867" y="1482510"/>
            <a:ext cx="10511261" cy="46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Continuous Improvements: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D2C77AA-8F0D-6AA2-4B23-98C4FF164913}"/>
              </a:ext>
            </a:extLst>
          </p:cNvPr>
          <p:cNvSpPr txBox="1"/>
          <p:nvPr/>
        </p:nvSpPr>
        <p:spPr>
          <a:xfrm>
            <a:off x="712148" y="2103676"/>
            <a:ext cx="5383852" cy="113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cs typeface="Arial" panose="020B0604020202020204" pitchFamily="34" charset="0"/>
              </a:rPr>
              <a:t>Under </a:t>
            </a:r>
            <a:r>
              <a:rPr lang="en-US" altLang="zh-CN" sz="1800" dirty="0">
                <a:solidFill>
                  <a:srgbClr val="C00000"/>
                </a:solidFill>
                <a:cs typeface="Arial" panose="020B0604020202020204" pitchFamily="34" charset="0"/>
              </a:rPr>
              <a:t>Coulomb gauge fixing</a:t>
            </a:r>
            <a:r>
              <a:rPr lang="en-US" altLang="zh-CN" sz="1800" dirty="0">
                <a:cs typeface="Arial" panose="020B0604020202020204" pitchFamily="34" charset="0"/>
              </a:rPr>
              <a:t>, Wilson lines vanish, signal-to-noise ratio can be </a:t>
            </a:r>
            <a:r>
              <a:rPr lang="en-US" altLang="zh-CN" sz="1800" dirty="0">
                <a:solidFill>
                  <a:srgbClr val="3D8C26"/>
                </a:solidFill>
                <a:cs typeface="Arial" panose="020B0604020202020204" pitchFamily="34" charset="0"/>
              </a:rPr>
              <a:t>significantly improved</a:t>
            </a:r>
            <a:r>
              <a:rPr lang="en-US" altLang="zh-CN" sz="18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6EC5140-B8DD-440A-B87D-EC22C6431095}"/>
              </a:ext>
            </a:extLst>
          </p:cNvPr>
          <p:cNvSpPr txBox="1"/>
          <p:nvPr/>
        </p:nvSpPr>
        <p:spPr>
          <a:xfrm>
            <a:off x="2615307" y="2956508"/>
            <a:ext cx="3665621" cy="34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Yong Zhao, </a:t>
            </a:r>
            <a:r>
              <a:rPr lang="zh-CN" altLang="en-US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Phys.Rev.Lett. 133 </a:t>
            </a:r>
            <a:r>
              <a:rPr lang="en-US" altLang="zh-CN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241904 (2024) </a:t>
            </a:r>
            <a:endParaRPr lang="en-US" altLang="zh-CN" sz="14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7FB103D-89E6-0DB0-7BD9-B387F945A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886" y="1172185"/>
            <a:ext cx="4022102" cy="247660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46DAE27-9BFB-E68E-399C-F1E5E0A6D773}"/>
              </a:ext>
            </a:extLst>
          </p:cNvPr>
          <p:cNvSpPr txBox="1"/>
          <p:nvPr/>
        </p:nvSpPr>
        <p:spPr>
          <a:xfrm>
            <a:off x="712148" y="3436239"/>
            <a:ext cx="5383852" cy="775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cs typeface="Arial" panose="020B0604020202020204" pitchFamily="34" charset="0"/>
              </a:rPr>
              <a:t>Preliminary results for the </a:t>
            </a:r>
            <a:r>
              <a:rPr lang="en-US" altLang="zh-CN" sz="1800" dirty="0">
                <a:solidFill>
                  <a:srgbClr val="3D8C26"/>
                </a:solidFill>
                <a:cs typeface="Arial" panose="020B0604020202020204" pitchFamily="34" charset="0"/>
              </a:rPr>
              <a:t>Collins-Soper kernel </a:t>
            </a:r>
            <a:r>
              <a:rPr lang="en-US" altLang="zh-CN" sz="1800" dirty="0">
                <a:cs typeface="Arial" panose="020B0604020202020204" pitchFamily="34" charset="0"/>
              </a:rPr>
              <a:t>and </a:t>
            </a:r>
            <a:r>
              <a:rPr lang="en-US" altLang="zh-CN" sz="1800" dirty="0">
                <a:solidFill>
                  <a:srgbClr val="3D8C26"/>
                </a:solidFill>
                <a:cs typeface="Arial" panose="020B0604020202020204" pitchFamily="34" charset="0"/>
              </a:rPr>
              <a:t>intrinsic soft function </a:t>
            </a:r>
            <a:r>
              <a:rPr lang="en-US" altLang="zh-CN" sz="1800" dirty="0">
                <a:cs typeface="Arial" panose="020B0604020202020204" pitchFamily="34" charset="0"/>
              </a:rPr>
              <a:t>have been performed.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7C1B92-07AB-9578-D8EE-69DC5287ACF2}"/>
              </a:ext>
            </a:extLst>
          </p:cNvPr>
          <p:cNvSpPr txBox="1"/>
          <p:nvPr/>
        </p:nvSpPr>
        <p:spPr>
          <a:xfrm>
            <a:off x="1620252" y="4229515"/>
            <a:ext cx="47564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b="0" i="1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Bollweg</a:t>
            </a:r>
            <a:r>
              <a:rPr lang="fr-FR" altLang="zh-CN" sz="14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Gao, He, Mukherjee, Zhao, PRD 112, 034501 (2025).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CF3C85D-3A8F-ABFD-9E97-75B82E5E6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779" y="3690089"/>
            <a:ext cx="4285399" cy="26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1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2">
            <a:extLst>
              <a:ext uri="{FF2B5EF4-FFF2-40B4-BE49-F238E27FC236}">
                <a16:creationId xmlns:a16="http://schemas.microsoft.com/office/drawing/2014/main" id="{60CCB78C-6CC5-28E9-7144-17139B573D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17258B0-CA63-8C9C-701F-B6F24E32F7CC}"/>
              </a:ext>
            </a:extLst>
          </p:cNvPr>
          <p:cNvSpPr txBox="1"/>
          <p:nvPr/>
        </p:nvSpPr>
        <p:spPr>
          <a:xfrm>
            <a:off x="5326986" y="6125238"/>
            <a:ext cx="6543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(*)</a:t>
            </a:r>
            <a:r>
              <a:rPr lang="zh-CN" altLang="en-US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deviate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 by more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l-G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 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fr-FR" altLang="zh-CN" sz="1400" b="1" i="0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r>
              <a:rPr lang="fr-FR" altLang="zh-CN" sz="1400" b="1" i="0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71ACA1FE-49C1-0183-C17E-56D5B8AA2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Intrinsic Soft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B027113E-DB65-2A7D-E2CB-5B10194229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6178757"/>
                  </p:ext>
                </p:extLst>
              </p:nvPr>
            </p:nvGraphicFramePr>
            <p:xfrm>
              <a:off x="790261" y="1165143"/>
              <a:ext cx="10611478" cy="4917726"/>
            </p:xfrm>
            <a:graphic>
              <a:graphicData uri="http://schemas.openxmlformats.org/drawingml/2006/table">
                <a:tbl>
                  <a:tblPr/>
                  <a:tblGrid>
                    <a:gridCol w="1078644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906379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82316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834189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1203158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1058779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986590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661423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832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Largest</a:t>
                          </a:r>
                          <a:r>
                            <a:rPr lang="en-US" altLang="zh-CN" sz="12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oMath>
                          </a14:m>
                          <a:endParaRPr lang="en" altLang="zh-C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Reliable</a:t>
                          </a:r>
                          <a:r>
                            <a:rPr lang="en-US" sz="1200" b="0" i="1" baseline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max</m:t>
                                  </m:r>
                                </m:sup>
                              </m:sSubSup>
                            </m:oMath>
                          </a14:m>
                          <a:endParaRPr lang="e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953822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PRL125, 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547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 QCD calculation.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Operator mixing effects in NPR.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826140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PKU/ETMC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fr-FR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PRL128, 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350-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form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factors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Verified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independent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meson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mass.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88251091"/>
                      </a:ext>
                    </a:extLst>
                  </a:tr>
                  <a:tr h="649705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Consistency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check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between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different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actions.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 for FF,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4.3 GeV for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Coulomb gauge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fixed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correlators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Greatly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improved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 signal-to-noise ratio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problem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ABC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2509.26316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 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quasi TMDWF.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progress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200-300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498950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B027113E-DB65-2A7D-E2CB-5B10194229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6178757"/>
                  </p:ext>
                </p:extLst>
              </p:nvPr>
            </p:nvGraphicFramePr>
            <p:xfrm>
              <a:off x="790261" y="1165143"/>
              <a:ext cx="10611478" cy="4917726"/>
            </p:xfrm>
            <a:graphic>
              <a:graphicData uri="http://schemas.openxmlformats.org/drawingml/2006/table">
                <a:tbl>
                  <a:tblPr/>
                  <a:tblGrid>
                    <a:gridCol w="1078644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906379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882316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834189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1203158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1058779">
                      <a:extLst>
                        <a:ext uri="{9D8B030D-6E8A-4147-A177-3AD203B41FA5}">
                          <a16:colId xmlns:a16="http://schemas.microsoft.com/office/drawing/2014/main" val="1228334331"/>
                        </a:ext>
                      </a:extLst>
                    </a:gridCol>
                    <a:gridCol w="986590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  <a:gridCol w="3661423">
                      <a:extLst>
                        <a:ext uri="{9D8B030D-6E8A-4147-A177-3AD203B41FA5}">
                          <a16:colId xmlns:a16="http://schemas.microsoft.com/office/drawing/2014/main" val="3673722254"/>
                        </a:ext>
                      </a:extLst>
                    </a:gridCol>
                  </a:tblGrid>
                  <a:tr h="4832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11702" r="-479787" b="-92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60714" r="-436905" b="-92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b="0" i="1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Highlights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953822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PRL125, 2020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547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First </a:t>
                          </a:r>
                          <a:r>
                            <a:rPr lang="en-US" altLang="zh-C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lattice QCD calculation.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Operator mixing effects in NPR.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826140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PKU/ETMC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fr-FR" sz="1050" b="0" i="0" dirty="0">
                              <a:solidFill>
                                <a:srgbClr val="525252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PRL128, 2022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350-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827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form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factors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Verified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independent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of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meson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mass.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88251091"/>
                      </a:ext>
                    </a:extLst>
                  </a:tr>
                  <a:tr h="649705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2023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Consistency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check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between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different</a:t>
                          </a:r>
                          <a:r>
                            <a:rPr lang="fr-FR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actions.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</a:t>
                          </a: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 for FF,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4.3 GeV for </a:t>
                          </a:r>
                          <a:r>
                            <a:rPr lang="en" altLang="zh-C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qWF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Coulomb gauge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fixed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correlators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Greatly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improved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the signal-to-noise ratio</a:t>
                          </a:r>
                          <a:r>
                            <a:rPr lang="zh-CN" altLang="en-US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problem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ABC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kumimoji="1" lang="fr-FR" altLang="zh-CN" sz="1400" b="1" baseline="30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1" lang="fr-FR" altLang="zh-CN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2509.26316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640 MeV</a:t>
                          </a:r>
                          <a:endParaRPr lang="en" altLang="zh-C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3.33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Higher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-twist </a:t>
                          </a:r>
                          <a:r>
                            <a:rPr lang="fr-FR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effects</a:t>
                          </a:r>
                          <a:r>
                            <a:rPr lang="fr-FR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 quasi TMDWF.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  <a:tr h="668278"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progress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200-300</a:t>
                          </a:r>
                          <a:r>
                            <a:rPr lang="el-GR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" sz="1200" b="0" i="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:r>
                            <a:rPr lang="en" sz="1200" dirty="0" err="1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Arial" panose="020B0604020202020204" pitchFamily="34" charset="0"/>
                            <a:buChar char="•"/>
                          </a:pPr>
                          <a:endParaRPr lang="en" sz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498950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51882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>
            <a:extLst>
              <a:ext uri="{FF2B5EF4-FFF2-40B4-BE49-F238E27FC236}">
                <a16:creationId xmlns:a16="http://schemas.microsoft.com/office/drawing/2014/main" id="{CDF18EA9-FA2B-9146-7882-857811B4820F}"/>
              </a:ext>
            </a:extLst>
          </p:cNvPr>
          <p:cNvGrpSpPr/>
          <p:nvPr/>
        </p:nvGrpSpPr>
        <p:grpSpPr>
          <a:xfrm>
            <a:off x="983091" y="4698464"/>
            <a:ext cx="9769642" cy="599072"/>
            <a:chOff x="763292" y="4782120"/>
            <a:chExt cx="9769642" cy="599072"/>
          </a:xfrm>
        </p:grpSpPr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1C6E2596-4398-331F-DF16-B62F26C0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51" b="53179"/>
            <a:stretch/>
          </p:blipFill>
          <p:spPr>
            <a:xfrm>
              <a:off x="763292" y="4789392"/>
              <a:ext cx="7343910" cy="548686"/>
            </a:xfrm>
            <a:prstGeom prst="rect">
              <a:avLst/>
            </a:prstGeom>
          </p:spPr>
        </p:pic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F7E061CE-C8F2-119A-4DD6-E0C7B9D8A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564" t="48880" r="24583"/>
            <a:stretch/>
          </p:blipFill>
          <p:spPr>
            <a:xfrm>
              <a:off x="8094533" y="4782120"/>
              <a:ext cx="2438401" cy="599072"/>
            </a:xfrm>
            <a:prstGeom prst="rect">
              <a:avLst/>
            </a:prstGeom>
          </p:spPr>
        </p:pic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3C3DBA36-B74F-06EE-3993-07E4AC742A6C}"/>
              </a:ext>
            </a:extLst>
          </p:cNvPr>
          <p:cNvSpPr/>
          <p:nvPr/>
        </p:nvSpPr>
        <p:spPr>
          <a:xfrm>
            <a:off x="662270" y="4028183"/>
            <a:ext cx="4138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Comic Sans MS" panose="030F0902030302020204" pitchFamily="66" charset="0"/>
                <a:cs typeface="Times New Roman" panose="02020603050405020304" charset="0"/>
              </a:rPr>
              <a:t>Factorization in LaMET: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D4A0F930-7D6D-6D00-76ED-0ADE45AB9076}"/>
              </a:ext>
            </a:extLst>
          </p:cNvPr>
          <p:cNvSpPr/>
          <p:nvPr/>
        </p:nvSpPr>
        <p:spPr>
          <a:xfrm>
            <a:off x="4196521" y="3916577"/>
            <a:ext cx="4256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Ji, PLB811(2020); Ebert, JHEP04(2022)</a:t>
            </a:r>
            <a:endParaRPr lang="zh-CN" altLang="en-US" sz="1600" dirty="0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47929A2C-4711-57C0-2856-B5ED8DE4D5AA}"/>
              </a:ext>
            </a:extLst>
          </p:cNvPr>
          <p:cNvSpPr/>
          <p:nvPr/>
        </p:nvSpPr>
        <p:spPr>
          <a:xfrm>
            <a:off x="4085453" y="4809852"/>
            <a:ext cx="1023382" cy="36830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F42C1194-8821-6B4A-6A93-B56D3041DFCF}"/>
              </a:ext>
            </a:extLst>
          </p:cNvPr>
          <p:cNvSpPr/>
          <p:nvPr/>
        </p:nvSpPr>
        <p:spPr>
          <a:xfrm>
            <a:off x="3793477" y="4386847"/>
            <a:ext cx="3268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rgbClr val="7030A0"/>
                </a:solidFill>
                <a:latin typeface="Comic Sans MS" panose="030F0902030302020204" pitchFamily="66" charset="0"/>
                <a:cs typeface="Times New Roman" panose="02020603050405020304" charset="0"/>
              </a:rPr>
              <a:t>Perturbative matching</a:t>
            </a:r>
            <a:r>
              <a:rPr lang="zh-CN" altLang="en-US" sz="1600" b="1" dirty="0">
                <a:solidFill>
                  <a:srgbClr val="7030A0"/>
                </a:solidFill>
                <a:latin typeface="Comic Sans MS" panose="030F0902030302020204" pitchFamily="66" charset="0"/>
                <a:cs typeface="Times New Roman" panose="0202060305040502030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Comic Sans MS" panose="030F0902030302020204" pitchFamily="66" charset="0"/>
                <a:cs typeface="Times New Roman" panose="02020603050405020304" charset="0"/>
              </a:rPr>
              <a:t>kernel</a:t>
            </a:r>
            <a:endParaRPr lang="zh-CN" altLang="en-US" sz="16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7C777D3-2795-B16E-F60A-7A3E7C5C671B}"/>
              </a:ext>
            </a:extLst>
          </p:cNvPr>
          <p:cNvSpPr/>
          <p:nvPr/>
        </p:nvSpPr>
        <p:spPr>
          <a:xfrm>
            <a:off x="1994793" y="5376288"/>
            <a:ext cx="29509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chemeClr val="accent2"/>
                </a:solidFill>
                <a:latin typeface="Comic Sans MS" panose="030F0902030302020204" pitchFamily="66" charset="0"/>
                <a:cs typeface="Times New Roman" panose="02020603050405020304" charset="0"/>
              </a:rPr>
              <a:t>Intrinsic soft function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6D034C-951B-71DB-A12F-0D0F181B4286}"/>
              </a:ext>
            </a:extLst>
          </p:cNvPr>
          <p:cNvSpPr/>
          <p:nvPr/>
        </p:nvSpPr>
        <p:spPr>
          <a:xfrm>
            <a:off x="5381404" y="5376288"/>
            <a:ext cx="2396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sz="1600" b="1" dirty="0">
                <a:solidFill>
                  <a:srgbClr val="3E8C26"/>
                </a:solidFill>
                <a:latin typeface="Comic Sans MS" panose="030F0902030302020204" pitchFamily="66" charset="0"/>
                <a:cs typeface="Times New Roman" panose="02020603050405020304" charset="0"/>
              </a:rPr>
              <a:t>Collins-Soper kernel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8483F18-E182-476C-ABE9-6447511CAD48}"/>
              </a:ext>
            </a:extLst>
          </p:cNvPr>
          <p:cNvSpPr/>
          <p:nvPr/>
        </p:nvSpPr>
        <p:spPr>
          <a:xfrm>
            <a:off x="2620506" y="4755159"/>
            <a:ext cx="1101262" cy="45917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2D0AE5D-19A0-68E9-0D2B-FCDEFAD937CC}"/>
              </a:ext>
            </a:extLst>
          </p:cNvPr>
          <p:cNvSpPr/>
          <p:nvPr/>
        </p:nvSpPr>
        <p:spPr>
          <a:xfrm>
            <a:off x="5646172" y="4815945"/>
            <a:ext cx="873525" cy="368300"/>
          </a:xfrm>
          <a:prstGeom prst="rect">
            <a:avLst/>
          </a:prstGeom>
          <a:noFill/>
          <a:ln w="28575">
            <a:solidFill>
              <a:srgbClr val="3D8C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BEE28B6-9686-B61E-F12C-BE9874CA2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734" y="1098609"/>
            <a:ext cx="7772400" cy="2521619"/>
          </a:xfrm>
          <a:prstGeom prst="rect">
            <a:avLst/>
          </a:prstGeom>
        </p:spPr>
      </p:pic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09EE026D-886B-E789-01DE-F2C6EE502AF7}"/>
              </a:ext>
            </a:extLst>
          </p:cNvPr>
          <p:cNvCxnSpPr>
            <a:cxnSpLocks/>
          </p:cNvCxnSpPr>
          <p:nvPr/>
        </p:nvCxnSpPr>
        <p:spPr bwMode="auto">
          <a:xfrm>
            <a:off x="1191638" y="5182727"/>
            <a:ext cx="1334993" cy="0"/>
          </a:xfrm>
          <a:prstGeom prst="line">
            <a:avLst/>
          </a:prstGeom>
          <a:solidFill>
            <a:srgbClr val="FFCC99">
              <a:alpha val="50000"/>
            </a:srgbClr>
          </a:solidFill>
          <a:ln w="31750">
            <a:solidFill>
              <a:srgbClr val="0432FF"/>
            </a:solidFill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5309E574-79AC-5B16-4096-361910EBE165}"/>
              </a:ext>
            </a:extLst>
          </p:cNvPr>
          <p:cNvSpPr txBox="1"/>
          <p:nvPr/>
        </p:nvSpPr>
        <p:spPr>
          <a:xfrm>
            <a:off x="8227916" y="571484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fr-FR" altLang="zh-CN" sz="2400" dirty="0" err="1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Everything</a:t>
            </a:r>
            <a:r>
              <a:rPr kumimoji="1" lang="fr-FR" altLang="zh-CN" sz="2400" dirty="0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 </a:t>
            </a:r>
            <a:r>
              <a:rPr kumimoji="1" lang="fr-FR" altLang="zh-CN" sz="2400" dirty="0" err="1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is</a:t>
            </a:r>
            <a:r>
              <a:rPr kumimoji="1" lang="fr-FR" altLang="zh-CN" sz="2400" dirty="0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 </a:t>
            </a:r>
            <a:r>
              <a:rPr kumimoji="1" lang="fr-FR" altLang="zh-CN" sz="2400" dirty="0" err="1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ready</a:t>
            </a:r>
            <a:r>
              <a:rPr kumimoji="1" lang="en-US" altLang="zh-CN" sz="2400" dirty="0">
                <a:solidFill>
                  <a:srgbClr val="0432FF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……</a:t>
            </a:r>
            <a:endParaRPr kumimoji="1" lang="zh-CN" altLang="en-US" sz="2400" dirty="0">
              <a:solidFill>
                <a:srgbClr val="0432FF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6265614F-1D6D-5C41-59E0-27EFD34AA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33</a:t>
            </a:fld>
            <a:endParaRPr kumimoji="0" lang="zh-CN" altLang="en-US" sz="280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8B240DC-4D83-6E7E-9B36-3E4804322205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3" name="直线连接符 46">
              <a:extLst>
                <a:ext uri="{FF2B5EF4-FFF2-40B4-BE49-F238E27FC236}">
                  <a16:creationId xmlns:a16="http://schemas.microsoft.com/office/drawing/2014/main" id="{7AAE8F01-6BE1-A2FC-7C68-3611004BF283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线连接符 48">
              <a:extLst>
                <a:ext uri="{FF2B5EF4-FFF2-40B4-BE49-F238E27FC236}">
                  <a16:creationId xmlns:a16="http://schemas.microsoft.com/office/drawing/2014/main" id="{C5DDDFAB-B0E5-0FA8-7F1D-5182DB4E44BB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直线连接符 49">
              <a:extLst>
                <a:ext uri="{FF2B5EF4-FFF2-40B4-BE49-F238E27FC236}">
                  <a16:creationId xmlns:a16="http://schemas.microsoft.com/office/drawing/2014/main" id="{67DB9D85-1DB5-7171-2C9A-07E8EFF8F175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Line 2">
              <a:extLst>
                <a:ext uri="{FF2B5EF4-FFF2-40B4-BE49-F238E27FC236}">
                  <a16:creationId xmlns:a16="http://schemas.microsoft.com/office/drawing/2014/main" id="{B1271274-AD13-47FE-61CA-EB770D9F20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1" name="Text Box 3">
            <a:extLst>
              <a:ext uri="{FF2B5EF4-FFF2-40B4-BE49-F238E27FC236}">
                <a16:creationId xmlns:a16="http://schemas.microsoft.com/office/drawing/2014/main" id="{6BE8E568-86DB-FA64-6CAC-AB38504DB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</a:t>
            </a:r>
            <a:r>
              <a:rPr kumimoji="0" lang="zh-CN" altLang="en-US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in </a:t>
            </a:r>
            <a:r>
              <a:rPr kumimoji="0" lang="en-US" altLang="zh-CN" b="1" dirty="0" err="1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LaMET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Adobe 黑体 Std R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75593"/>
      </p:ext>
    </p:extLst>
  </p:cSld>
  <p:clrMapOvr>
    <a:masterClrMapping/>
  </p:clrMapOvr>
  <p:transition advTm="3094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4DADF-A2ED-E38A-9794-EEB89D399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F714AFFA-E5B3-912C-1125-293E132C8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34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C201F31-EA4B-4324-5FE6-86F33F7F6BA9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BC92D042-E855-895C-7167-18AF0B1A89C4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8CF5FA1D-BFA6-08F3-6C09-AA245450F115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34C5587B-AB84-CE25-217B-C47354922A1F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92A6E469-B5F1-E687-4795-ED28CF891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29956D4-5F60-319D-FC46-06EA7E094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495" y="1780666"/>
            <a:ext cx="4524985" cy="328847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A719EED-87F7-5145-5855-3D6E1409A00E}"/>
              </a:ext>
            </a:extLst>
          </p:cNvPr>
          <p:cNvSpPr txBox="1"/>
          <p:nvPr/>
        </p:nvSpPr>
        <p:spPr>
          <a:xfrm>
            <a:off x="392550" y="1503666"/>
            <a:ext cx="6198918" cy="415498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The quasi-TMD wave functions can be defined as: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where the bare quasi-TMD wave function can be constructed as :</a:t>
            </a: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象 4">
                <a:extLst>
                  <a:ext uri="{FF2B5EF4-FFF2-40B4-BE49-F238E27FC236}">
                    <a16:creationId xmlns:a16="http://schemas.microsoft.com/office/drawing/2014/main" id="{7BC34DEE-E83F-70E4-C407-29ACF24D315A}"/>
                  </a:ext>
                </a:extLst>
              </p:cNvPr>
              <p:cNvSpPr txBox="1"/>
              <p:nvPr/>
            </p:nvSpPr>
            <p:spPr>
              <a:xfrm>
                <a:off x="690865" y="2537574"/>
                <a:ext cx="5602288" cy="72548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𝜳</m:t>
                              </m:r>
                            </m:e>
                          </m:acc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d>
                        <m:d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e>
                      </m:d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𝐥𝐢𝐦</m:t>
                              </m:r>
                            </m:e>
                            <m:lim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𝒅𝒛</m:t>
                                  </m:r>
                                  <m:sSup>
                                    <m:sSupPr>
                                      <m:ctrlP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𝑷</m:t>
                                      </m:r>
                                    </m:e>
                                    <m:sup>
                                      <m:r>
                                        <a:rPr lang="zh-CN" altLang="en-US" b="1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den>
                              </m:f>
                            </m:e>
                          </m:nary>
                        </m:e>
                      </m:func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𝒊𝒙𝒛</m:t>
                          </m:r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</m:sup>
                      </m:sSup>
                      <m:f>
                        <m:f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𝜱</m:t>
                                  </m:r>
                                </m:e>
                              </m:acc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p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p>
                              </m:s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</m:sub>
                          </m:s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𝒁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5" name="对象 4">
                <a:extLst>
                  <a:ext uri="{FF2B5EF4-FFF2-40B4-BE49-F238E27FC236}">
                    <a16:creationId xmlns:a16="http://schemas.microsoft.com/office/drawing/2014/main" id="{7BC34DEE-E83F-70E4-C407-29ACF24D3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65" y="2537574"/>
                <a:ext cx="5602288" cy="725488"/>
              </a:xfrm>
              <a:prstGeom prst="rect">
                <a:avLst/>
              </a:prstGeom>
              <a:blipFill>
                <a:blip r:embed="rId3"/>
                <a:stretch>
                  <a:fillRect t="-3361" b="-38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对象 5">
                <a:extLst>
                  <a:ext uri="{FF2B5EF4-FFF2-40B4-BE49-F238E27FC236}">
                    <a16:creationId xmlns:a16="http://schemas.microsoft.com/office/drawing/2014/main" id="{AA722B4B-85D3-029B-2136-3C1C5F54F0F8}"/>
                  </a:ext>
                </a:extLst>
              </p:cNvPr>
              <p:cNvSpPr txBox="1"/>
              <p:nvPr/>
            </p:nvSpPr>
            <p:spPr>
              <a:xfrm>
                <a:off x="690865" y="4653231"/>
                <a:ext cx="6198917" cy="49574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</m:e>
                          </m:acc>
                        </m:e>
                        <m:sup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zh-CN" altLang="en-US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d>
                        <m:d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=⟨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̄"/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𝜞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⊐,±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)|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zh-CN" alt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p>
                      </m:sSup>
                      <m:r>
                        <a:rPr lang="zh-CN" altLang="en-US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⟩.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3" name="对象 5">
                <a:extLst>
                  <a:ext uri="{FF2B5EF4-FFF2-40B4-BE49-F238E27FC236}">
                    <a16:creationId xmlns:a16="http://schemas.microsoft.com/office/drawing/2014/main" id="{AA722B4B-85D3-029B-2136-3C1C5F54F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65" y="4653231"/>
                <a:ext cx="6198917" cy="495747"/>
              </a:xfrm>
              <a:prstGeom prst="rect">
                <a:avLst/>
              </a:prstGeom>
              <a:blipFill>
                <a:blip r:embed="rId4"/>
                <a:stretch>
                  <a:fillRect t="-4878" b="-41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1">
            <a:extLst>
              <a:ext uri="{FF2B5EF4-FFF2-40B4-BE49-F238E27FC236}">
                <a16:creationId xmlns:a16="http://schemas.microsoft.com/office/drawing/2014/main" id="{CBCFDB23-7D72-1C60-EB9F-0A2BF67F8B73}"/>
              </a:ext>
            </a:extLst>
          </p:cNvPr>
          <p:cNvSpPr txBox="1"/>
          <p:nvPr/>
        </p:nvSpPr>
        <p:spPr>
          <a:xfrm>
            <a:off x="7175864" y="5646539"/>
            <a:ext cx="444820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LPC, PRD109(2024); LPC, PRD 106(2022)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8EEFF52-B38E-5E3C-760C-1FD0E0B50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 wave functions</a:t>
            </a:r>
          </a:p>
        </p:txBody>
      </p:sp>
    </p:spTree>
    <p:extLst>
      <p:ext uri="{BB962C8B-B14F-4D97-AF65-F5344CB8AC3E}">
        <p14:creationId xmlns:p14="http://schemas.microsoft.com/office/powerpoint/2010/main" val="1020551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F7FA3-F0CD-8863-A303-A01587966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8AC0D07B-0592-1896-8957-1DFDD3481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35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4D11E86-EFF8-9DA3-C196-15DEC14F0F5A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A24784A2-A543-E260-6C52-A259900CFC59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16DAF8A7-4709-E4BA-8124-0C4AED1F8ACE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3809C689-44B8-5D2C-06A3-7B42A2DA4F4F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94C9E9F7-D6D0-F4B8-0D02-EF811344D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496D532-190F-76DB-A899-A3D9EC48F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72" y="1428497"/>
            <a:ext cx="8531923" cy="4541186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89B01F48-7D39-9C11-9EE8-207DB0AC9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 wave functions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F090A3B-27E0-0D81-3322-DFAFDC6CC34F}"/>
              </a:ext>
            </a:extLst>
          </p:cNvPr>
          <p:cNvSpPr txBox="1"/>
          <p:nvPr/>
        </p:nvSpPr>
        <p:spPr>
          <a:xfrm>
            <a:off x="9123829" y="2558123"/>
            <a:ext cx="47564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600" b="0" i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LPC, PRD 109, L091503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14987D5-7DD0-41D9-F644-B2DAF87C50F7}"/>
                  </a:ext>
                </a:extLst>
              </p:cNvPr>
              <p:cNvSpPr txBox="1"/>
              <p:nvPr/>
            </p:nvSpPr>
            <p:spPr>
              <a:xfrm>
                <a:off x="9000696" y="3170793"/>
                <a:ext cx="3242439" cy="1495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Arial" panose="020B0604020202020204" pitchFamily="34" charset="0"/>
                  </a:rPr>
                  <a:t>CLS</a:t>
                </a:r>
                <a:r>
                  <a:rPr lang="en-US" altLang="zh-CN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= 0.098 </a:t>
                </a:r>
                <a:r>
                  <a:rPr lang="en-US" altLang="zh-CN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fm</a:t>
                </a:r>
                <a:r>
                  <a:rPr lang="en-US" altLang="zh-CN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, and MILC,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altLang="zh-CN" dirty="0">
                    <a:cs typeface="Arial" panose="020B0604020202020204" pitchFamily="34" charset="0"/>
                  </a:rPr>
                  <a:t> = 0.12 fm.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≃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670 MeV;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Arial" panose="020B0604020202020204" pitchFamily="34" charset="0"/>
                  </a:rPr>
                  <a:t>Largest</a:t>
                </a:r>
                <a:r>
                  <a:rPr lang="zh-CN" altLang="en-US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altLang="zh-CN" dirty="0">
                    <a:cs typeface="Arial" panose="020B0604020202020204" pitchFamily="34" charset="0"/>
                  </a:rPr>
                  <a:t> up to 2.64 GeV</a:t>
                </a:r>
                <a:r>
                  <a:rPr lang="en-US" altLang="zh-CN" b="1" dirty="0">
                    <a:solidFill>
                      <a:srgbClr val="3D8C26"/>
                    </a:solidFill>
                    <a:cs typeface="Arial" panose="020B0604020202020204" pitchFamily="34" charset="0"/>
                  </a:rPr>
                  <a:t>;</a:t>
                </a:r>
                <a:endParaRPr lang="en-US" altLang="zh-CN" b="1" dirty="0">
                  <a:solidFill>
                    <a:srgbClr val="3E8C26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614987D5-7DD0-41D9-F644-B2DAF87C5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696" y="3170793"/>
                <a:ext cx="3242439" cy="1495281"/>
              </a:xfrm>
              <a:prstGeom prst="rect">
                <a:avLst/>
              </a:prstGeom>
              <a:blipFill>
                <a:blip r:embed="rId3"/>
                <a:stretch>
                  <a:fillRect l="-1172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945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1059-5DFD-6765-477A-482DA7220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08BB23A-B4C0-EB90-D05C-EA1593FBEE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594"/>
          <a:stretch>
            <a:fillRect/>
          </a:stretch>
        </p:blipFill>
        <p:spPr>
          <a:xfrm>
            <a:off x="7576454" y="2618388"/>
            <a:ext cx="4410497" cy="1599846"/>
          </a:xfrm>
          <a:prstGeom prst="rect">
            <a:avLst/>
          </a:prstGeom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E16A9518-8DE0-3006-376E-C74B7F057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36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B5FAB6F-4732-EC46-62AC-14F00B63BF4C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4B49F747-E0F7-B617-33BC-C22F7A1E0C8A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4212C7DB-A25D-1FE5-9EC1-0FE65F4C46B5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84A0F430-C981-2C97-5E70-DA986D3B711A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E6AEF754-32B3-258B-52CA-6444568702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FB87A49D-FF80-06A6-0326-6C4E4B2A8B3F}"/>
              </a:ext>
            </a:extLst>
          </p:cNvPr>
          <p:cNvSpPr txBox="1"/>
          <p:nvPr/>
        </p:nvSpPr>
        <p:spPr>
          <a:xfrm>
            <a:off x="392549" y="1660419"/>
            <a:ext cx="7183905" cy="34163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The quasi-TMD 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PDFs</a:t>
            </a: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 can be 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constructed as: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where the bare quasi-TMDPDF matrix element is:</a:t>
            </a: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3155A5B-BBC9-E366-C9C9-3C9A1DBB215C}"/>
              </a:ext>
            </a:extLst>
          </p:cNvPr>
          <p:cNvSpPr txBox="1"/>
          <p:nvPr/>
        </p:nvSpPr>
        <p:spPr>
          <a:xfrm>
            <a:off x="8619479" y="4963624"/>
            <a:ext cx="3413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LPC. PRD 109 (2024) 11, 114513</a:t>
            </a:r>
            <a:endParaRPr lang="zh-CN" altLang="en-US" i="1" dirty="0">
              <a:solidFill>
                <a:srgbClr val="001CB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6FCEA81E-8241-655F-BB24-15A8BD2E24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774526"/>
              </p:ext>
            </p:extLst>
          </p:nvPr>
        </p:nvGraphicFramePr>
        <p:xfrm>
          <a:off x="690317" y="2308184"/>
          <a:ext cx="6588369" cy="799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39670" imgH="490370" progId="Equation.DSMT4">
                  <p:embed/>
                </p:oleObj>
              </mc:Choice>
              <mc:Fallback>
                <p:oleObj name="Equation" r:id="rId3" imgW="4039670" imgH="490370" progId="Equation.DSMT4">
                  <p:embed/>
                  <p:pic>
                    <p:nvPicPr>
                      <p:cNvPr id="20" name="对象 19">
                        <a:extLst>
                          <a:ext uri="{FF2B5EF4-FFF2-40B4-BE49-F238E27FC236}">
                            <a16:creationId xmlns:a16="http://schemas.microsoft.com/office/drawing/2014/main" id="{6FCEA81E-8241-655F-BB24-15A8BD2E24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0317" y="2308184"/>
                        <a:ext cx="6588369" cy="799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id="{BF83037B-D6D7-03A9-A47E-4AD661C29D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340767"/>
              </p:ext>
            </p:extLst>
          </p:nvPr>
        </p:nvGraphicFramePr>
        <p:xfrm>
          <a:off x="754624" y="4149854"/>
          <a:ext cx="4822666" cy="86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76803" imgH="514698" progId="Equation.DSMT4">
                  <p:embed/>
                </p:oleObj>
              </mc:Choice>
              <mc:Fallback>
                <p:oleObj name="Equation" r:id="rId5" imgW="2876803" imgH="514698" progId="Equation.DSMT4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id="{BF83037B-D6D7-03A9-A47E-4AD661C29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4624" y="4149854"/>
                        <a:ext cx="4822666" cy="86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3">
            <a:extLst>
              <a:ext uri="{FF2B5EF4-FFF2-40B4-BE49-F238E27FC236}">
                <a16:creationId xmlns:a16="http://schemas.microsoft.com/office/drawing/2014/main" id="{C6279B39-4840-1B3C-9A6D-0AFF03A6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TMDPDFs</a:t>
            </a:r>
          </a:p>
        </p:txBody>
      </p:sp>
    </p:spTree>
    <p:extLst>
      <p:ext uri="{BB962C8B-B14F-4D97-AF65-F5344CB8AC3E}">
        <p14:creationId xmlns:p14="http://schemas.microsoft.com/office/powerpoint/2010/main" val="3325868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64BD-E9CF-D574-EB34-EB46D15DF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E67CC69-8379-5324-BA31-3BFABBBF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37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2C2C436-8923-4DD8-099D-01C63783E8F4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3149FC11-905F-264C-78E7-4EDDDACDC71A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94B86049-D504-F231-1D91-EA80B6A42322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1180CA46-471A-DD65-3E6F-6496B8A973AC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74219C6F-A48A-79BA-B763-16362889F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4D623FCA-A755-56DF-CB32-43C221051C00}"/>
              </a:ext>
            </a:extLst>
          </p:cNvPr>
          <p:cNvSpPr txBox="1"/>
          <p:nvPr/>
        </p:nvSpPr>
        <p:spPr>
          <a:xfrm>
            <a:off x="8689147" y="6257410"/>
            <a:ext cx="3413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LPC. PRD 109 (2024) 114513</a:t>
            </a:r>
            <a:endParaRPr lang="zh-CN" altLang="en-US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9E0E711-431F-2756-9462-5280867E3311}"/>
              </a:ext>
            </a:extLst>
          </p:cNvPr>
          <p:cNvSpPr txBox="1"/>
          <p:nvPr/>
        </p:nvSpPr>
        <p:spPr>
          <a:xfrm>
            <a:off x="202432" y="1232349"/>
            <a:ext cx="10836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lattice QCD calculation of nucleon unpolarized TMDPDF: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41DBE0-9909-49BD-A692-240BF9EA1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694014"/>
            <a:ext cx="10212561" cy="4405416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F11F7D41-9970-9161-647E-4929ED89A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TMDPDFs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0ABF53-F7B0-A5E3-0C32-09D28450B22E}"/>
              </a:ext>
            </a:extLst>
          </p:cNvPr>
          <p:cNvSpPr txBox="1"/>
          <p:nvPr/>
        </p:nvSpPr>
        <p:spPr>
          <a:xfrm>
            <a:off x="1323666" y="6226632"/>
            <a:ext cx="5510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[ART 25: see talk by Valentin Moos on Tuesday ]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06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21535-3CB1-4A91-69A5-64CFF5258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39587B6A-8B89-3B07-E848-029F574BB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38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1BF300D-1DDC-2BA5-FE1F-D817E68B96D5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2CA27181-0905-53E2-23BD-93B5A99324F5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9DDC859B-7A7A-65DB-7715-21A229323DF2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BE2FB807-313A-7CC3-8361-77D30359DC3B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F4E3203B-319C-34F2-F141-D91F179726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FC94FEE-73D0-A92D-8628-79842C7F16D2}"/>
              </a:ext>
            </a:extLst>
          </p:cNvPr>
          <p:cNvSpPr txBox="1"/>
          <p:nvPr/>
        </p:nvSpPr>
        <p:spPr>
          <a:xfrm>
            <a:off x="8689147" y="6257410"/>
            <a:ext cx="3413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LPC. PRD 109 (2024) 114513</a:t>
            </a:r>
            <a:endParaRPr lang="zh-CN" altLang="en-US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055323A-4B3C-9A5A-7686-0047B1387865}"/>
              </a:ext>
            </a:extLst>
          </p:cNvPr>
          <p:cNvGrpSpPr/>
          <p:nvPr/>
        </p:nvGrpSpPr>
        <p:grpSpPr>
          <a:xfrm>
            <a:off x="5659137" y="1528399"/>
            <a:ext cx="6149084" cy="4606928"/>
            <a:chOff x="254001" y="1274879"/>
            <a:chExt cx="6779189" cy="494156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EFD89C9-9529-4463-3A28-90F210FA3903}"/>
                </a:ext>
              </a:extLst>
            </p:cNvPr>
            <p:cNvGrpSpPr/>
            <p:nvPr/>
          </p:nvGrpSpPr>
          <p:grpSpPr>
            <a:xfrm>
              <a:off x="254001" y="1274879"/>
              <a:ext cx="6779189" cy="4941569"/>
              <a:chOff x="254001" y="1223684"/>
              <a:chExt cx="5310220" cy="3870790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CE249777-B2F0-2BB9-61EF-BAFA689B6A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30450"/>
              <a:stretch/>
            </p:blipFill>
            <p:spPr>
              <a:xfrm>
                <a:off x="254001" y="1223684"/>
                <a:ext cx="5310220" cy="207720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AF394C5-2985-1EC7-F136-EF4228D0DA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0187" r="1020"/>
              <a:stretch/>
            </p:blipFill>
            <p:spPr>
              <a:xfrm>
                <a:off x="826851" y="3017270"/>
                <a:ext cx="2198451" cy="2077204"/>
              </a:xfrm>
              <a:prstGeom prst="rect">
                <a:avLst/>
              </a:prstGeom>
            </p:spPr>
          </p:pic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6A46D19-C54C-CA01-C167-6AA60CBC9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3320"/>
            <a:stretch/>
          </p:blipFill>
          <p:spPr>
            <a:xfrm>
              <a:off x="334143" y="3478399"/>
              <a:ext cx="651176" cy="265182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7A7C8BD-18FE-0CFC-4179-FE89A9EF7385}"/>
                  </a:ext>
                </a:extLst>
              </p:cNvPr>
              <p:cNvSpPr txBox="1"/>
              <p:nvPr/>
            </p:nvSpPr>
            <p:spPr>
              <a:xfrm>
                <a:off x="487492" y="1619035"/>
                <a:ext cx="5207991" cy="43656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MILC ensemble,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0.12 </a:t>
                </a:r>
                <a:r>
                  <a:rPr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sub>
                    </m:sSub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(220, 310) MeV, largest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𝒛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up to 2.58 GeV;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Chiral and infinity momentum extrapolation;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NNLO + RGR matching kernel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systematic uncertainty from the operator mixing has been taken into account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7A7C8BD-18FE-0CFC-4179-FE89A9EF7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92" y="1619035"/>
                <a:ext cx="5207991" cy="43656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3">
            <a:extLst>
              <a:ext uri="{FF2B5EF4-FFF2-40B4-BE49-F238E27FC236}">
                <a16:creationId xmlns:a16="http://schemas.microsoft.com/office/drawing/2014/main" id="{C0E7232F-311E-18AB-5153-673DBA520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846165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TMDPDFs</a:t>
            </a:r>
          </a:p>
        </p:txBody>
      </p:sp>
    </p:spTree>
    <p:extLst>
      <p:ext uri="{BB962C8B-B14F-4D97-AF65-F5344CB8AC3E}">
        <p14:creationId xmlns:p14="http://schemas.microsoft.com/office/powerpoint/2010/main" val="1030767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3E6F4-724B-8C4F-50FF-F65EBF2A7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159" y="1770004"/>
            <a:ext cx="5199204" cy="137960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99D0493-3615-27DD-72A0-7E99B5165F71}"/>
              </a:ext>
            </a:extLst>
          </p:cNvPr>
          <p:cNvSpPr txBox="1"/>
          <p:nvPr/>
        </p:nvSpPr>
        <p:spPr>
          <a:xfrm>
            <a:off x="468324" y="1208829"/>
            <a:ext cx="11041887" cy="780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The Boer-Mulders function is related to the probability of finding a </a:t>
            </a: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transversely</a:t>
            </a:r>
            <a:r>
              <a:rPr lang="zh-CN" altLang="en-US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polarized quark inside an unpolarized proton: </a:t>
            </a:r>
            <a:endParaRPr lang="zh-CN" altLang="en-US" b="1" dirty="0">
              <a:solidFill>
                <a:srgbClr val="3D8C26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C0B4684-6032-F4F0-A1B6-8A51E8DB8E93}"/>
              </a:ext>
            </a:extLst>
          </p:cNvPr>
          <p:cNvSpPr txBox="1"/>
          <p:nvPr/>
        </p:nvSpPr>
        <p:spPr>
          <a:xfrm>
            <a:off x="468324" y="3329935"/>
            <a:ext cx="11041887" cy="420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The Boer-Mulders function is </a:t>
            </a:r>
            <a:r>
              <a:rPr lang="en-US" altLang="zh-CN" b="1" dirty="0">
                <a:solidFill>
                  <a:srgbClr val="0070C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time-reversal odd (T-odd):</a:t>
            </a:r>
            <a:endParaRPr lang="zh-CN" altLang="en-US" b="1" dirty="0">
              <a:solidFill>
                <a:srgbClr val="0070C0"/>
              </a:solidFill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86F9F27-F9F5-6D01-76F6-D1CEE56ED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065" y="3853446"/>
            <a:ext cx="3708842" cy="4458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6358FB4-0CDE-7D79-F6C8-FE67F1BF48B2}"/>
              </a:ext>
            </a:extLst>
          </p:cNvPr>
          <p:cNvSpPr txBox="1"/>
          <p:nvPr/>
        </p:nvSpPr>
        <p:spPr>
          <a:xfrm>
            <a:off x="514349" y="4520690"/>
            <a:ext cx="10695789" cy="1140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The Boer-Mulders function </a:t>
            </a:r>
            <a:r>
              <a:rPr lang="en-US" altLang="zh-CN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inbeds</a:t>
            </a: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 the correlation between the quark spin and its transverse momentum.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Some similarity with quantum </a:t>
            </a:r>
            <a:r>
              <a:rPr lang="en-US" altLang="zh-CN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anamolous</a:t>
            </a:r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 Hall effect.</a:t>
            </a:r>
            <a:endParaRPr lang="zh-CN" altLang="en-US" b="1" dirty="0"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5BAC7566-61E5-2058-9B8A-E708B64FB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39</a:t>
            </a:fld>
            <a:endParaRPr kumimoji="0" lang="zh-CN" altLang="en-US" sz="280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60FE9DB5-F36F-6FB3-3F3D-0C34A4062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DF9490DF-3CCC-6223-1C17-231670D90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Boer-Mulders Functions</a:t>
            </a:r>
          </a:p>
        </p:txBody>
      </p:sp>
    </p:spTree>
    <p:extLst>
      <p:ext uri="{BB962C8B-B14F-4D97-AF65-F5344CB8AC3E}">
        <p14:creationId xmlns:p14="http://schemas.microsoft.com/office/powerpoint/2010/main" val="469956284"/>
      </p:ext>
    </p:extLst>
  </p:cSld>
  <p:clrMapOvr>
    <a:masterClrMapping/>
  </p:clrMapOvr>
  <p:transition advTm="3094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矩形 161">
            <a:extLst>
              <a:ext uri="{FF2B5EF4-FFF2-40B4-BE49-F238E27FC236}">
                <a16:creationId xmlns:a16="http://schemas.microsoft.com/office/drawing/2014/main" id="{A04768CE-228F-D2A0-DDA4-053AFC29CC32}"/>
              </a:ext>
            </a:extLst>
          </p:cNvPr>
          <p:cNvSpPr/>
          <p:nvPr/>
        </p:nvSpPr>
        <p:spPr>
          <a:xfrm>
            <a:off x="447646" y="2564024"/>
            <a:ext cx="5706102" cy="31653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itchFamily="2" charset="2"/>
              <a:buChar char="Ø"/>
            </a:pPr>
            <a:endParaRPr kumimoji="1" lang="zh-CN" altLang="en-US" sz="2800" b="1" dirty="0">
              <a:solidFill>
                <a:srgbClr val="001CB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503C747E-9635-A9C4-12DD-8D70C4E0937D}"/>
              </a:ext>
            </a:extLst>
          </p:cNvPr>
          <p:cNvGrpSpPr/>
          <p:nvPr/>
        </p:nvGrpSpPr>
        <p:grpSpPr>
          <a:xfrm>
            <a:off x="561989" y="3209801"/>
            <a:ext cx="2583390" cy="1983924"/>
            <a:chOff x="666392" y="2125690"/>
            <a:chExt cx="2583390" cy="1983924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E36741DB-25E4-E003-8A9A-357348F92E8A}"/>
                </a:ext>
              </a:extLst>
            </p:cNvPr>
            <p:cNvGrpSpPr/>
            <p:nvPr/>
          </p:nvGrpSpPr>
          <p:grpSpPr>
            <a:xfrm>
              <a:off x="666392" y="2125690"/>
              <a:ext cx="2583390" cy="1983924"/>
              <a:chOff x="716496" y="4507048"/>
              <a:chExt cx="2583390" cy="1983924"/>
            </a:xfrm>
          </p:grpSpPr>
          <p:cxnSp>
            <p:nvCxnSpPr>
              <p:cNvPr id="73" name="直线箭头连接符 72">
                <a:extLst>
                  <a:ext uri="{FF2B5EF4-FFF2-40B4-BE49-F238E27FC236}">
                    <a16:creationId xmlns:a16="http://schemas.microsoft.com/office/drawing/2014/main" id="{DD365F1E-F8D1-BD75-7650-18540F4104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47675" y="5645723"/>
                <a:ext cx="2019992" cy="0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19050">
                <a:solidFill>
                  <a:schemeClr val="tx1"/>
                </a:solidFill>
                <a:tailEnd type="triangle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直线箭头连接符 73">
                <a:extLst>
                  <a:ext uri="{FF2B5EF4-FFF2-40B4-BE49-F238E27FC236}">
                    <a16:creationId xmlns:a16="http://schemas.microsoft.com/office/drawing/2014/main" id="{6B019885-12C7-7B82-6118-743B1B9B6F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873160" y="4876449"/>
                <a:ext cx="0" cy="1538547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19050">
                <a:solidFill>
                  <a:schemeClr val="tx1"/>
                </a:solidFill>
                <a:tailEnd type="triangle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直线连接符 74">
                <a:extLst>
                  <a:ext uri="{FF2B5EF4-FFF2-40B4-BE49-F238E27FC236}">
                    <a16:creationId xmlns:a16="http://schemas.microsoft.com/office/drawing/2014/main" id="{9EF76086-F390-A6CB-7F81-80ECA074480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47675" y="4940187"/>
                <a:ext cx="1945178" cy="1362241"/>
              </a:xfrm>
              <a:prstGeom prst="line">
                <a:avLst/>
              </a:prstGeom>
              <a:solidFill>
                <a:srgbClr val="FFCC99">
                  <a:alpha val="50000"/>
                </a:srgbClr>
              </a:solidFill>
              <a:ln w="9525">
                <a:solidFill>
                  <a:schemeClr val="tx1"/>
                </a:solidFill>
                <a:prstDash val="dash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直线连接符 75">
                <a:extLst>
                  <a:ext uri="{FF2B5EF4-FFF2-40B4-BE49-F238E27FC236}">
                    <a16:creationId xmlns:a16="http://schemas.microsoft.com/office/drawing/2014/main" id="{2202CC2C-9D1A-C2DE-734A-005805398E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6493" y="4956813"/>
                <a:ext cx="1796708" cy="1362241"/>
              </a:xfrm>
              <a:prstGeom prst="line">
                <a:avLst/>
              </a:prstGeom>
              <a:solidFill>
                <a:srgbClr val="FFCC99">
                  <a:alpha val="50000"/>
                </a:srgbClr>
              </a:solidFill>
              <a:ln w="9525">
                <a:solidFill>
                  <a:schemeClr val="tx1"/>
                </a:solidFill>
                <a:prstDash val="dash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文本框 76">
                    <a:extLst>
                      <a:ext uri="{FF2B5EF4-FFF2-40B4-BE49-F238E27FC236}">
                        <a16:creationId xmlns:a16="http://schemas.microsoft.com/office/drawing/2014/main" id="{9BD15FC3-B081-CE10-A4F0-C9D4AA476417}"/>
                      </a:ext>
                    </a:extLst>
                  </p:cNvPr>
                  <p:cNvSpPr txBox="1"/>
                  <p:nvPr/>
                </p:nvSpPr>
                <p:spPr>
                  <a:xfrm>
                    <a:off x="1691947" y="4507048"/>
                    <a:ext cx="32912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kumimoji="1" lang="zh-CN" altLang="en-US" sz="1600" dirty="0"/>
                  </a:p>
                </p:txBody>
              </p:sp>
            </mc:Choice>
            <mc:Fallback xmlns="">
              <p:sp>
                <p:nvSpPr>
                  <p:cNvPr id="77" name="文本框 76">
                    <a:extLst>
                      <a:ext uri="{FF2B5EF4-FFF2-40B4-BE49-F238E27FC236}">
                        <a16:creationId xmlns:a16="http://schemas.microsoft.com/office/drawing/2014/main" id="{9BD15FC3-B081-CE10-A4F0-C9D4AA4764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91947" y="4507048"/>
                    <a:ext cx="329129" cy="3385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文本框 77">
                    <a:extLst>
                      <a:ext uri="{FF2B5EF4-FFF2-40B4-BE49-F238E27FC236}">
                        <a16:creationId xmlns:a16="http://schemas.microsoft.com/office/drawing/2014/main" id="{28743A6D-FA59-3C7E-B4A4-D56630A76A08}"/>
                      </a:ext>
                    </a:extLst>
                  </p:cNvPr>
                  <p:cNvSpPr txBox="1"/>
                  <p:nvPr/>
                </p:nvSpPr>
                <p:spPr>
                  <a:xfrm>
                    <a:off x="2828589" y="5614959"/>
                    <a:ext cx="34528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kumimoji="1" lang="zh-CN" altLang="en-US" sz="1600" dirty="0"/>
                  </a:p>
                </p:txBody>
              </p:sp>
            </mc:Choice>
            <mc:Fallback xmlns="">
              <p:sp>
                <p:nvSpPr>
                  <p:cNvPr id="78" name="文本框 77">
                    <a:extLst>
                      <a:ext uri="{FF2B5EF4-FFF2-40B4-BE49-F238E27FC236}">
                        <a16:creationId xmlns:a16="http://schemas.microsoft.com/office/drawing/2014/main" id="{28743A6D-FA59-3C7E-B4A4-D56630A76A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28589" y="5614959"/>
                    <a:ext cx="345287" cy="3385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文本框 78">
                    <a:extLst>
                      <a:ext uri="{FF2B5EF4-FFF2-40B4-BE49-F238E27FC236}">
                        <a16:creationId xmlns:a16="http://schemas.microsoft.com/office/drawing/2014/main" id="{6457E5D0-ABE2-1767-9B99-B0AF81A61B61}"/>
                      </a:ext>
                    </a:extLst>
                  </p:cNvPr>
                  <p:cNvSpPr txBox="1"/>
                  <p:nvPr/>
                </p:nvSpPr>
                <p:spPr>
                  <a:xfrm>
                    <a:off x="2803102" y="4618259"/>
                    <a:ext cx="39626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kumimoji="1" lang="zh-CN" alt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文本框 78">
                    <a:extLst>
                      <a:ext uri="{FF2B5EF4-FFF2-40B4-BE49-F238E27FC236}">
                        <a16:creationId xmlns:a16="http://schemas.microsoft.com/office/drawing/2014/main" id="{6457E5D0-ABE2-1767-9B99-B0AF81A61B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03102" y="4618259"/>
                    <a:ext cx="396262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文本框 79">
                    <a:extLst>
                      <a:ext uri="{FF2B5EF4-FFF2-40B4-BE49-F238E27FC236}">
                        <a16:creationId xmlns:a16="http://schemas.microsoft.com/office/drawing/2014/main" id="{2B36BA28-BB06-3E9C-E928-DF8AB0464484}"/>
                      </a:ext>
                    </a:extLst>
                  </p:cNvPr>
                  <p:cNvSpPr txBox="1"/>
                  <p:nvPr/>
                </p:nvSpPr>
                <p:spPr>
                  <a:xfrm>
                    <a:off x="2727229" y="6152418"/>
                    <a:ext cx="39626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kumimoji="1" lang="zh-CN" alt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文本框 79">
                    <a:extLst>
                      <a:ext uri="{FF2B5EF4-FFF2-40B4-BE49-F238E27FC236}">
                        <a16:creationId xmlns:a16="http://schemas.microsoft.com/office/drawing/2014/main" id="{2B36BA28-BB06-3E9C-E928-DF8AB04644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27229" y="6152418"/>
                    <a:ext cx="396262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1" name="直线箭头连接符 80">
                <a:extLst>
                  <a:ext uri="{FF2B5EF4-FFF2-40B4-BE49-F238E27FC236}">
                    <a16:creationId xmlns:a16="http://schemas.microsoft.com/office/drawing/2014/main" id="{D182B2D2-EE01-497A-1FE4-26A132E791C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873160" y="5645708"/>
                <a:ext cx="1300716" cy="0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FF0000">
                    <a:alpha val="82000"/>
                  </a:srgbClr>
                </a:solidFill>
                <a:tailEnd type="triangle" w="med" len="lg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直线箭头连接符 81">
                <a:extLst>
                  <a:ext uri="{FF2B5EF4-FFF2-40B4-BE49-F238E27FC236}">
                    <a16:creationId xmlns:a16="http://schemas.microsoft.com/office/drawing/2014/main" id="{A7FB2EAB-9429-E20C-0AE6-349A486C8D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43219" y="5656661"/>
                <a:ext cx="921628" cy="644313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FF0000">
                    <a:alpha val="82000"/>
                  </a:srgbClr>
                </a:solidFill>
                <a:tailEnd type="triangle" w="med" len="lg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456312BB-6CB0-B394-2996-50D9AB466803}"/>
                  </a:ext>
                </a:extLst>
              </p:cNvPr>
              <p:cNvSpPr txBox="1"/>
              <p:nvPr/>
            </p:nvSpPr>
            <p:spPr>
              <a:xfrm>
                <a:off x="2154572" y="5365599"/>
                <a:ext cx="11453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FF0000"/>
                    </a:solidFill>
                  </a:rPr>
                  <a:t>Virtual Photon</a:t>
                </a:r>
                <a:endParaRPr kumimoji="1" lang="zh-CN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6C084258-AC3D-0B2C-3553-02BB62211FC6}"/>
                  </a:ext>
                </a:extLst>
              </p:cNvPr>
              <p:cNvSpPr txBox="1"/>
              <p:nvPr/>
            </p:nvSpPr>
            <p:spPr>
              <a:xfrm rot="19432012">
                <a:off x="716496" y="6107102"/>
                <a:ext cx="1156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FF0000"/>
                    </a:solidFill>
                  </a:rPr>
                  <a:t>Target Hadron</a:t>
                </a:r>
                <a:endParaRPr kumimoji="1" lang="zh-CN" altLang="en-US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5" name="直线箭头连接符 84">
                <a:extLst>
                  <a:ext uri="{FF2B5EF4-FFF2-40B4-BE49-F238E27FC236}">
                    <a16:creationId xmlns:a16="http://schemas.microsoft.com/office/drawing/2014/main" id="{435F26E4-3549-4BF5-B6F1-7AA5F36EB1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019092" y="5003910"/>
                <a:ext cx="862382" cy="640243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0432FF">
                    <a:alpha val="72000"/>
                  </a:srgbClr>
                </a:solidFill>
                <a:tailEnd type="triangle" w="med" len="lg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7CB6AFA0-6341-EDEA-35B0-4FA131DF8D5B}"/>
                </a:ext>
              </a:extLst>
            </p:cNvPr>
            <p:cNvSpPr txBox="1"/>
            <p:nvPr/>
          </p:nvSpPr>
          <p:spPr>
            <a:xfrm rot="2209081">
              <a:off x="788347" y="2529699"/>
              <a:ext cx="1082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0432FF"/>
                  </a:solidFill>
                </a:rPr>
                <a:t>Struck Quark</a:t>
              </a:r>
              <a:endParaRPr kumimoji="1" lang="zh-CN" altLang="en-US" sz="1200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C486710C-BE8E-55F7-9C21-43E17B946862}"/>
              </a:ext>
            </a:extLst>
          </p:cNvPr>
          <p:cNvGrpSpPr/>
          <p:nvPr/>
        </p:nvGrpSpPr>
        <p:grpSpPr>
          <a:xfrm>
            <a:off x="3323409" y="3222101"/>
            <a:ext cx="2583390" cy="1983924"/>
            <a:chOff x="666392" y="4182387"/>
            <a:chExt cx="2583390" cy="1983924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3C71246A-233E-81BE-B001-C5F422ADAA37}"/>
                </a:ext>
              </a:extLst>
            </p:cNvPr>
            <p:cNvGrpSpPr/>
            <p:nvPr/>
          </p:nvGrpSpPr>
          <p:grpSpPr>
            <a:xfrm>
              <a:off x="666392" y="4182387"/>
              <a:ext cx="2583390" cy="1983924"/>
              <a:chOff x="691534" y="2543863"/>
              <a:chExt cx="2583390" cy="1983924"/>
            </a:xfrm>
          </p:grpSpPr>
          <p:cxnSp>
            <p:nvCxnSpPr>
              <p:cNvPr id="14" name="直线箭头连接符 13">
                <a:extLst>
                  <a:ext uri="{FF2B5EF4-FFF2-40B4-BE49-F238E27FC236}">
                    <a16:creationId xmlns:a16="http://schemas.microsoft.com/office/drawing/2014/main" id="{1DB121DD-5354-EED6-B17C-1D8BF4B350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22713" y="3682538"/>
                <a:ext cx="2019992" cy="0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19050">
                <a:solidFill>
                  <a:schemeClr val="tx1"/>
                </a:solidFill>
                <a:tailEnd type="triangle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直线箭头连接符 14">
                <a:extLst>
                  <a:ext uri="{FF2B5EF4-FFF2-40B4-BE49-F238E27FC236}">
                    <a16:creationId xmlns:a16="http://schemas.microsoft.com/office/drawing/2014/main" id="{14875743-B86B-71DF-D062-82DD1DADDA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848198" y="2913264"/>
                <a:ext cx="0" cy="1538547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19050">
                <a:solidFill>
                  <a:schemeClr val="tx1"/>
                </a:solidFill>
                <a:tailEnd type="triangle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直线连接符 25">
                <a:extLst>
                  <a:ext uri="{FF2B5EF4-FFF2-40B4-BE49-F238E27FC236}">
                    <a16:creationId xmlns:a16="http://schemas.microsoft.com/office/drawing/2014/main" id="{E5253483-71D4-51AA-32EF-F5A3E57711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22713" y="2977002"/>
                <a:ext cx="1945178" cy="1362241"/>
              </a:xfrm>
              <a:prstGeom prst="line">
                <a:avLst/>
              </a:prstGeom>
              <a:solidFill>
                <a:srgbClr val="FFCC99">
                  <a:alpha val="50000"/>
                </a:srgbClr>
              </a:solidFill>
              <a:ln w="9525">
                <a:solidFill>
                  <a:schemeClr val="tx1"/>
                </a:solidFill>
                <a:prstDash val="dash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直线连接符 28">
                <a:extLst>
                  <a:ext uri="{FF2B5EF4-FFF2-40B4-BE49-F238E27FC236}">
                    <a16:creationId xmlns:a16="http://schemas.microsoft.com/office/drawing/2014/main" id="{F3F74D90-5A04-699F-36BC-5A4C38323A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41531" y="2993628"/>
                <a:ext cx="1796708" cy="1362241"/>
              </a:xfrm>
              <a:prstGeom prst="line">
                <a:avLst/>
              </a:prstGeom>
              <a:solidFill>
                <a:srgbClr val="FFCC99">
                  <a:alpha val="50000"/>
                </a:srgbClr>
              </a:solidFill>
              <a:ln w="9525">
                <a:solidFill>
                  <a:schemeClr val="tx1"/>
                </a:solidFill>
                <a:prstDash val="dash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EE53CCB1-3648-FE68-9952-62F4D3475B27}"/>
                      </a:ext>
                    </a:extLst>
                  </p:cNvPr>
                  <p:cNvSpPr txBox="1"/>
                  <p:nvPr/>
                </p:nvSpPr>
                <p:spPr>
                  <a:xfrm>
                    <a:off x="1666985" y="2543863"/>
                    <a:ext cx="32912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kumimoji="1" lang="zh-CN" altLang="en-US" sz="1600" dirty="0"/>
                  </a:p>
                </p:txBody>
              </p:sp>
            </mc:Choice>
            <mc:Fallback xmlns=""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EE53CCB1-3648-FE68-9952-62F4D3475B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6985" y="2543863"/>
                    <a:ext cx="329129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1FADCA62-22F3-AACD-C709-9B5CF370F67A}"/>
                      </a:ext>
                    </a:extLst>
                  </p:cNvPr>
                  <p:cNvSpPr txBox="1"/>
                  <p:nvPr/>
                </p:nvSpPr>
                <p:spPr>
                  <a:xfrm>
                    <a:off x="2803627" y="3651774"/>
                    <a:ext cx="34528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kumimoji="1" lang="zh-CN" altLang="en-US" sz="1600" dirty="0"/>
                  </a:p>
                </p:txBody>
              </p:sp>
            </mc:Choice>
            <mc:Fallback xmlns="">
              <p:sp>
                <p:nvSpPr>
                  <p:cNvPr id="40" name="文本框 39">
                    <a:extLst>
                      <a:ext uri="{FF2B5EF4-FFF2-40B4-BE49-F238E27FC236}">
                        <a16:creationId xmlns:a16="http://schemas.microsoft.com/office/drawing/2014/main" id="{1FADCA62-22F3-AACD-C709-9B5CF370F6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03627" y="3651774"/>
                    <a:ext cx="345287" cy="3385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文本框 40">
                    <a:extLst>
                      <a:ext uri="{FF2B5EF4-FFF2-40B4-BE49-F238E27FC236}">
                        <a16:creationId xmlns:a16="http://schemas.microsoft.com/office/drawing/2014/main" id="{33BC967F-5060-8B36-5995-E7FCFDEB4511}"/>
                      </a:ext>
                    </a:extLst>
                  </p:cNvPr>
                  <p:cNvSpPr txBox="1"/>
                  <p:nvPr/>
                </p:nvSpPr>
                <p:spPr>
                  <a:xfrm>
                    <a:off x="2778140" y="2655074"/>
                    <a:ext cx="39626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kumimoji="1" lang="zh-CN" alt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文本框 40">
                    <a:extLst>
                      <a:ext uri="{FF2B5EF4-FFF2-40B4-BE49-F238E27FC236}">
                        <a16:creationId xmlns:a16="http://schemas.microsoft.com/office/drawing/2014/main" id="{33BC967F-5060-8B36-5995-E7FCFDEB45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78140" y="2655074"/>
                    <a:ext cx="396262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7DBCD09C-A4AE-AA18-B56E-1BCC9CF12C28}"/>
                      </a:ext>
                    </a:extLst>
                  </p:cNvPr>
                  <p:cNvSpPr txBox="1"/>
                  <p:nvPr/>
                </p:nvSpPr>
                <p:spPr>
                  <a:xfrm>
                    <a:off x="2702267" y="4189233"/>
                    <a:ext cx="39626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kumimoji="1" lang="zh-CN" alt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7DBCD09C-A4AE-AA18-B56E-1BCC9CF12C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2267" y="4189233"/>
                    <a:ext cx="396262" cy="3385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直线箭头连接符 62">
                <a:extLst>
                  <a:ext uri="{FF2B5EF4-FFF2-40B4-BE49-F238E27FC236}">
                    <a16:creationId xmlns:a16="http://schemas.microsoft.com/office/drawing/2014/main" id="{931556B0-C474-9AA9-6A3C-A88A37971B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848198" y="3682523"/>
                <a:ext cx="1300716" cy="0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FF0000">
                    <a:alpha val="82000"/>
                  </a:srgbClr>
                </a:solidFill>
                <a:headEnd type="triangle" w="med" len="lg"/>
                <a:tailEnd type="none" w="med" len="lg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直线箭头连接符 64">
                <a:extLst>
                  <a:ext uri="{FF2B5EF4-FFF2-40B4-BE49-F238E27FC236}">
                    <a16:creationId xmlns:a16="http://schemas.microsoft.com/office/drawing/2014/main" id="{9DC5D9A2-935D-DA73-C122-329E4259CE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18257" y="3693476"/>
                <a:ext cx="921628" cy="644313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FF0000">
                    <a:alpha val="82000"/>
                  </a:srgbClr>
                </a:solidFill>
                <a:tailEnd type="triangle" w="med" len="lg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F1C648D2-CF39-215F-778F-B5ADADF897BE}"/>
                  </a:ext>
                </a:extLst>
              </p:cNvPr>
              <p:cNvSpPr txBox="1"/>
              <p:nvPr/>
            </p:nvSpPr>
            <p:spPr>
              <a:xfrm>
                <a:off x="2129610" y="3402414"/>
                <a:ext cx="11453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FF0000"/>
                    </a:solidFill>
                  </a:rPr>
                  <a:t>Virtual Photon</a:t>
                </a:r>
                <a:endParaRPr kumimoji="1" lang="zh-CN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88B55D38-544D-5135-04D7-3C2DD1D08CB7}"/>
                  </a:ext>
                </a:extLst>
              </p:cNvPr>
              <p:cNvSpPr txBox="1"/>
              <p:nvPr/>
            </p:nvSpPr>
            <p:spPr>
              <a:xfrm rot="19432012">
                <a:off x="691534" y="4143917"/>
                <a:ext cx="1156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FF0000"/>
                    </a:solidFill>
                  </a:rPr>
                  <a:t>Target Hadron</a:t>
                </a:r>
                <a:endParaRPr kumimoji="1" lang="zh-CN" altLang="en-US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2" name="直线箭头连接符 71">
                <a:extLst>
                  <a:ext uri="{FF2B5EF4-FFF2-40B4-BE49-F238E27FC236}">
                    <a16:creationId xmlns:a16="http://schemas.microsoft.com/office/drawing/2014/main" id="{8F6FCA9D-A4C4-D50B-9286-ABCAB4855E2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56512" y="3680968"/>
                <a:ext cx="827570" cy="644521"/>
              </a:xfrm>
              <a:prstGeom prst="straightConnector1">
                <a:avLst/>
              </a:prstGeom>
              <a:solidFill>
                <a:srgbClr val="FFCC99">
                  <a:alpha val="50000"/>
                </a:srgbClr>
              </a:solidFill>
              <a:ln w="38100">
                <a:solidFill>
                  <a:srgbClr val="388E25">
                    <a:alpha val="72000"/>
                  </a:srgbClr>
                </a:solidFill>
                <a:headEnd type="triangle" w="med" len="lg"/>
                <a:tailEnd type="none" w="med" len="lg"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FA79F3A6-C7F6-6C90-0215-38097AFFDA15}"/>
                </a:ext>
              </a:extLst>
            </p:cNvPr>
            <p:cNvSpPr txBox="1"/>
            <p:nvPr/>
          </p:nvSpPr>
          <p:spPr>
            <a:xfrm rot="2366984">
              <a:off x="1757303" y="5734627"/>
              <a:ext cx="1082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388E25"/>
                  </a:solidFill>
                </a:rPr>
                <a:t>Struck Quark</a:t>
              </a:r>
              <a:endParaRPr kumimoji="1" lang="zh-CN" altLang="en-US" sz="1200" dirty="0">
                <a:solidFill>
                  <a:srgbClr val="388E25"/>
                </a:solidFill>
              </a:endParaRPr>
            </a:p>
          </p:txBody>
        </p:sp>
      </p:grpSp>
      <p:sp>
        <p:nvSpPr>
          <p:cNvPr id="93" name="文本框 92">
            <a:extLst>
              <a:ext uri="{FF2B5EF4-FFF2-40B4-BE49-F238E27FC236}">
                <a16:creationId xmlns:a16="http://schemas.microsoft.com/office/drawing/2014/main" id="{1D395148-F2F3-7619-868D-EDCB6B2CC610}"/>
              </a:ext>
            </a:extLst>
          </p:cNvPr>
          <p:cNvSpPr txBox="1"/>
          <p:nvPr/>
        </p:nvSpPr>
        <p:spPr>
          <a:xfrm>
            <a:off x="1115978" y="279539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SIDIS in IMF</a:t>
            </a:r>
            <a:endParaRPr kumimoji="1" lang="zh-CN" altLang="en-US" dirty="0"/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E1A5D92E-ED98-05B8-EC5D-9A875B940EED}"/>
              </a:ext>
            </a:extLst>
          </p:cNvPr>
          <p:cNvSpPr txBox="1"/>
          <p:nvPr/>
        </p:nvSpPr>
        <p:spPr>
          <a:xfrm>
            <a:off x="3782486" y="2809656"/>
            <a:ext cx="183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Drell</a:t>
            </a:r>
            <a:r>
              <a:rPr kumimoji="1" lang="en-US" altLang="zh-CN" dirty="0"/>
              <a:t>-Yan in IMF</a:t>
            </a:r>
            <a:endParaRPr kumimoji="1" lang="zh-CN" altLang="en-US" dirty="0"/>
          </a:p>
        </p:txBody>
      </p: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A8EFF81E-5557-61C3-316D-1003B56010E0}"/>
              </a:ext>
            </a:extLst>
          </p:cNvPr>
          <p:cNvGrpSpPr/>
          <p:nvPr/>
        </p:nvGrpSpPr>
        <p:grpSpPr>
          <a:xfrm>
            <a:off x="7550953" y="2357597"/>
            <a:ext cx="2869968" cy="1439072"/>
            <a:chOff x="6837047" y="2911909"/>
            <a:chExt cx="2869968" cy="1439072"/>
          </a:xfrm>
        </p:grpSpPr>
        <p:cxnSp>
          <p:nvCxnSpPr>
            <p:cNvPr id="99" name="直线箭头连接符 98">
              <a:extLst>
                <a:ext uri="{FF2B5EF4-FFF2-40B4-BE49-F238E27FC236}">
                  <a16:creationId xmlns:a16="http://schemas.microsoft.com/office/drawing/2014/main" id="{FACBEFD2-93E7-51B2-A8CE-EBB744BB40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75595" y="4035119"/>
              <a:ext cx="2631420" cy="0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19050">
              <a:solidFill>
                <a:schemeClr val="tx1"/>
              </a:solidFill>
              <a:tailEnd type="triangle"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0" name="直线箭头连接符 99">
              <a:extLst>
                <a:ext uri="{FF2B5EF4-FFF2-40B4-BE49-F238E27FC236}">
                  <a16:creationId xmlns:a16="http://schemas.microsoft.com/office/drawing/2014/main" id="{90A5586E-DAD4-9287-232D-4FB85277CFB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01080" y="3265845"/>
              <a:ext cx="0" cy="1085136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19050">
              <a:solidFill>
                <a:schemeClr val="tx1"/>
              </a:solidFill>
              <a:tailEnd type="triangle"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文本框 102">
                  <a:extLst>
                    <a:ext uri="{FF2B5EF4-FFF2-40B4-BE49-F238E27FC236}">
                      <a16:creationId xmlns:a16="http://schemas.microsoft.com/office/drawing/2014/main" id="{F994459B-EFEB-25B1-37B8-0CAEEBE3AC47}"/>
                    </a:ext>
                  </a:extLst>
                </p:cNvPr>
                <p:cNvSpPr txBox="1"/>
                <p:nvPr/>
              </p:nvSpPr>
              <p:spPr>
                <a:xfrm>
                  <a:off x="7834624" y="2911909"/>
                  <a:ext cx="3786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kumimoji="1" lang="en-US" altLang="zh-CN" sz="1600" b="0" dirty="0"/>
                </a:p>
              </p:txBody>
            </p:sp>
          </mc:Choice>
          <mc:Fallback xmlns="">
            <p:sp>
              <p:nvSpPr>
                <p:cNvPr id="103" name="文本框 102">
                  <a:extLst>
                    <a:ext uri="{FF2B5EF4-FFF2-40B4-BE49-F238E27FC236}">
                      <a16:creationId xmlns:a16="http://schemas.microsoft.com/office/drawing/2014/main" id="{F994459B-EFEB-25B1-37B8-0CAEEBE3AC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624" y="2911909"/>
                  <a:ext cx="378630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id="{D1750D38-F7D5-1F3B-AE12-F07427072731}"/>
                </a:ext>
              </a:extLst>
            </p:cNvPr>
            <p:cNvSpPr/>
            <p:nvPr/>
          </p:nvSpPr>
          <p:spPr>
            <a:xfrm>
              <a:off x="8278771" y="3577202"/>
              <a:ext cx="79003" cy="7900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342900" indent="-342900" algn="l">
                <a:lnSpc>
                  <a:spcPct val="150000"/>
                </a:lnSpc>
                <a:buFont typeface="Wingdings" pitchFamily="2" charset="2"/>
                <a:buChar char="Ø"/>
              </a:pPr>
              <a:endParaRPr kumimoji="1" lang="zh-CN" altLang="en-US" sz="2800" b="1" dirty="0">
                <a:solidFill>
                  <a:srgbClr val="001CB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31" name="直线连接符 130">
              <a:extLst>
                <a:ext uri="{FF2B5EF4-FFF2-40B4-BE49-F238E27FC236}">
                  <a16:creationId xmlns:a16="http://schemas.microsoft.com/office/drawing/2014/main" id="{CD8A12DC-F2D2-C758-874F-D43EC1F6D5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25842" y="3766443"/>
              <a:ext cx="0" cy="268675"/>
            </a:xfrm>
            <a:prstGeom prst="lin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prstDash val="dash"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4" name="直线连接符 133">
              <a:extLst>
                <a:ext uri="{FF2B5EF4-FFF2-40B4-BE49-F238E27FC236}">
                  <a16:creationId xmlns:a16="http://schemas.microsoft.com/office/drawing/2014/main" id="{CB0DF14A-BDAC-B003-3C51-B7897EF5D56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978220" y="3614098"/>
              <a:ext cx="330344" cy="0"/>
            </a:xfrm>
            <a:prstGeom prst="lin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prstDash val="dash"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6" name="直线箭头连接符 135">
              <a:extLst>
                <a:ext uri="{FF2B5EF4-FFF2-40B4-BE49-F238E27FC236}">
                  <a16:creationId xmlns:a16="http://schemas.microsoft.com/office/drawing/2014/main" id="{243B6475-0B4E-B6F5-A058-571663269D0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37047" y="4035118"/>
              <a:ext cx="1164032" cy="0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388E25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D0B58A96-60FB-D8F0-92BE-44AF1931A283}"/>
                </a:ext>
              </a:extLst>
            </p:cNvPr>
            <p:cNvSpPr/>
            <p:nvPr/>
          </p:nvSpPr>
          <p:spPr>
            <a:xfrm>
              <a:off x="7961577" y="3995616"/>
              <a:ext cx="79003" cy="7900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342900" indent="-342900" algn="l">
                <a:lnSpc>
                  <a:spcPct val="150000"/>
                </a:lnSpc>
                <a:buFont typeface="Wingdings" pitchFamily="2" charset="2"/>
                <a:buChar char="Ø"/>
              </a:pPr>
              <a:endParaRPr kumimoji="1" lang="zh-CN" altLang="en-US" sz="2800" b="1" dirty="0">
                <a:solidFill>
                  <a:srgbClr val="001CB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42" name="直线箭头连接符 141">
              <a:extLst>
                <a:ext uri="{FF2B5EF4-FFF2-40B4-BE49-F238E27FC236}">
                  <a16:creationId xmlns:a16="http://schemas.microsoft.com/office/drawing/2014/main" id="{0BCDFF06-B135-0321-9DDF-32FC1AEB54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42715" y="3614098"/>
              <a:ext cx="0" cy="433652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388E25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4" name="直线箭头连接符 143">
              <a:extLst>
                <a:ext uri="{FF2B5EF4-FFF2-40B4-BE49-F238E27FC236}">
                  <a16:creationId xmlns:a16="http://schemas.microsoft.com/office/drawing/2014/main" id="{3089CEE0-3CC3-EDDA-F343-B3F80EB4F6C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37047" y="3614098"/>
              <a:ext cx="1455098" cy="0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388E25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8" name="直线箭头连接符 147">
              <a:extLst>
                <a:ext uri="{FF2B5EF4-FFF2-40B4-BE49-F238E27FC236}">
                  <a16:creationId xmlns:a16="http://schemas.microsoft.com/office/drawing/2014/main" id="{B7581C1B-7546-7F0C-4F58-72AD44E64EA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33669" y="4034974"/>
              <a:ext cx="1450812" cy="0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001CB6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0" name="直线箭头连接符 149">
              <a:extLst>
                <a:ext uri="{FF2B5EF4-FFF2-40B4-BE49-F238E27FC236}">
                  <a16:creationId xmlns:a16="http://schemas.microsoft.com/office/drawing/2014/main" id="{ADAA56E9-EDA8-056C-2036-71B77814CA1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325842" y="3616938"/>
              <a:ext cx="1165550" cy="0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001CB6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2" name="直线箭头连接符 151">
              <a:extLst>
                <a:ext uri="{FF2B5EF4-FFF2-40B4-BE49-F238E27FC236}">
                  <a16:creationId xmlns:a16="http://schemas.microsoft.com/office/drawing/2014/main" id="{5EFCE9E0-D019-873B-6F89-6690D550BD2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84481" y="3614098"/>
              <a:ext cx="0" cy="433652"/>
            </a:xfrm>
            <a:prstGeom prst="straightConnector1">
              <a:avLst/>
            </a:prstGeom>
            <a:solidFill>
              <a:srgbClr val="FFCC99">
                <a:alpha val="50000"/>
              </a:srgbClr>
            </a:solidFill>
            <a:ln w="22225">
              <a:solidFill>
                <a:srgbClr val="001CB6">
                  <a:alpha val="72000"/>
                </a:srgbClr>
              </a:solidFill>
              <a:tailEnd type="none" w="med" len="lg"/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文本框 155">
                  <a:extLst>
                    <a:ext uri="{FF2B5EF4-FFF2-40B4-BE49-F238E27FC236}">
                      <a16:creationId xmlns:a16="http://schemas.microsoft.com/office/drawing/2014/main" id="{1B62F044-4B93-B223-A745-897A2095C085}"/>
                    </a:ext>
                  </a:extLst>
                </p:cNvPr>
                <p:cNvSpPr txBox="1"/>
                <p:nvPr/>
              </p:nvSpPr>
              <p:spPr>
                <a:xfrm>
                  <a:off x="8093129" y="3295121"/>
                  <a:ext cx="7368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kumimoji="1" lang="en-US" altLang="zh-CN" sz="1200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zh-CN" altLang="en-US" sz="1200" dirty="0"/>
                </a:p>
              </p:txBody>
            </p:sp>
          </mc:Choice>
          <mc:Fallback xmlns="">
            <p:sp>
              <p:nvSpPr>
                <p:cNvPr id="156" name="文本框 155">
                  <a:extLst>
                    <a:ext uri="{FF2B5EF4-FFF2-40B4-BE49-F238E27FC236}">
                      <a16:creationId xmlns:a16="http://schemas.microsoft.com/office/drawing/2014/main" id="{1B62F044-4B93-B223-A745-897A2095C0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3129" y="3295121"/>
                  <a:ext cx="736868" cy="276999"/>
                </a:xfrm>
                <a:prstGeom prst="rect">
                  <a:avLst/>
                </a:prstGeom>
                <a:blipFill>
                  <a:blip r:embed="rId12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文本框 156">
                  <a:extLst>
                    <a:ext uri="{FF2B5EF4-FFF2-40B4-BE49-F238E27FC236}">
                      <a16:creationId xmlns:a16="http://schemas.microsoft.com/office/drawing/2014/main" id="{9467EAD3-7883-14A7-431A-011C0700D6DF}"/>
                    </a:ext>
                  </a:extLst>
                </p:cNvPr>
                <p:cNvSpPr txBox="1"/>
                <p:nvPr/>
              </p:nvSpPr>
              <p:spPr>
                <a:xfrm>
                  <a:off x="7735244" y="4005584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kumimoji="1" lang="zh-CN" altLang="en-US" sz="1200" dirty="0"/>
                </a:p>
              </p:txBody>
            </p:sp>
          </mc:Choice>
          <mc:Fallback xmlns="">
            <p:sp>
              <p:nvSpPr>
                <p:cNvPr id="157" name="文本框 156">
                  <a:extLst>
                    <a:ext uri="{FF2B5EF4-FFF2-40B4-BE49-F238E27FC236}">
                      <a16:creationId xmlns:a16="http://schemas.microsoft.com/office/drawing/2014/main" id="{9467EAD3-7883-14A7-431A-011C0700D6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5244" y="4005584"/>
                  <a:ext cx="312906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3" name="文本框 162">
            <a:extLst>
              <a:ext uri="{FF2B5EF4-FFF2-40B4-BE49-F238E27FC236}">
                <a16:creationId xmlns:a16="http://schemas.microsoft.com/office/drawing/2014/main" id="{07196754-D469-EFAE-D0CE-A6893E4F4CF0}"/>
              </a:ext>
            </a:extLst>
          </p:cNvPr>
          <p:cNvSpPr txBox="1"/>
          <p:nvPr/>
        </p:nvSpPr>
        <p:spPr>
          <a:xfrm>
            <a:off x="6545982" y="235759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930000"/>
                </a:solidFill>
              </a:rPr>
              <a:t>Gauge link:</a:t>
            </a:r>
            <a:endParaRPr kumimoji="1" lang="zh-CN" altLang="en-US" dirty="0">
              <a:solidFill>
                <a:srgbClr val="930000"/>
              </a:solidFill>
            </a:endParaRPr>
          </a:p>
        </p:txBody>
      </p:sp>
      <p:pic>
        <p:nvPicPr>
          <p:cNvPr id="165" name="图片 164">
            <a:extLst>
              <a:ext uri="{FF2B5EF4-FFF2-40B4-BE49-F238E27FC236}">
                <a16:creationId xmlns:a16="http://schemas.microsoft.com/office/drawing/2014/main" id="{D686AFD8-D328-A759-1B58-78B81F613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0658" y="1412757"/>
            <a:ext cx="9227614" cy="667787"/>
          </a:xfrm>
          <a:prstGeom prst="rect">
            <a:avLst/>
          </a:prstGeom>
        </p:spPr>
      </p:pic>
      <p:pic>
        <p:nvPicPr>
          <p:cNvPr id="166" name="图片 165">
            <a:extLst>
              <a:ext uri="{FF2B5EF4-FFF2-40B4-BE49-F238E27FC236}">
                <a16:creationId xmlns:a16="http://schemas.microsoft.com/office/drawing/2014/main" id="{87830B3E-9CE7-B5D1-EB53-CB7DB9145A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2639" y="3929679"/>
            <a:ext cx="4250315" cy="667778"/>
          </a:xfrm>
          <a:prstGeom prst="rect">
            <a:avLst/>
          </a:prstGeom>
        </p:spPr>
      </p:pic>
      <p:sp>
        <p:nvSpPr>
          <p:cNvPr id="168" name="文本框 167">
            <a:extLst>
              <a:ext uri="{FF2B5EF4-FFF2-40B4-BE49-F238E27FC236}">
                <a16:creationId xmlns:a16="http://schemas.microsoft.com/office/drawing/2014/main" id="{0DC9DF9B-5C78-990C-A36D-D161D0C4DFD8}"/>
              </a:ext>
            </a:extLst>
          </p:cNvPr>
          <p:cNvSpPr txBox="1"/>
          <p:nvPr/>
        </p:nvSpPr>
        <p:spPr>
          <a:xfrm>
            <a:off x="6584472" y="4752817"/>
            <a:ext cx="5360079" cy="1140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altLang="zh-CN" dirty="0" err="1">
                <a:cs typeface="Arial" panose="020B0604020202020204" pitchFamily="34" charset="0"/>
              </a:rPr>
              <a:t>Ensures</a:t>
            </a:r>
            <a:r>
              <a:rPr lang="fr-FR" altLang="zh-CN" dirty="0">
                <a:cs typeface="Arial" panose="020B0604020202020204" pitchFamily="34" charset="0"/>
              </a:rPr>
              <a:t> gauge invariance of the distribution.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altLang="zh-CN" dirty="0">
                <a:cs typeface="Arial" panose="020B0604020202020204" pitchFamily="34" charset="0"/>
              </a:rPr>
              <a:t>Gauge links </a:t>
            </a:r>
            <a:r>
              <a:rPr lang="fr-FR" altLang="zh-CN" dirty="0" err="1">
                <a:cs typeface="Arial" panose="020B0604020202020204" pitchFamily="34" charset="0"/>
              </a:rPr>
              <a:t>generate</a:t>
            </a:r>
            <a:r>
              <a:rPr lang="fr-FR" altLang="zh-CN" dirty="0">
                <a:cs typeface="Arial" panose="020B0604020202020204" pitchFamily="34" charset="0"/>
              </a:rPr>
              <a:t> initial and final state interactions</a:t>
            </a:r>
            <a:r>
              <a:rPr lang="en-US" altLang="zh-CN" dirty="0">
                <a:cs typeface="Arial" panose="020B0604020202020204" pitchFamily="34" charset="0"/>
              </a:rPr>
              <a:t>.</a:t>
            </a:r>
            <a:endParaRPr lang="fr-FR" altLang="zh-CN" dirty="0">
              <a:cs typeface="Arial" panose="020B060402020202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C630BB5C-6116-915F-A2DD-A541241B5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TMDs: 3D hadron Structure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28699AC9-C465-2D54-4A02-4F15FF7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</a:t>
            </a:fld>
            <a:endParaRPr kumimoji="0" lang="zh-CN" altLang="en-US" sz="280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1F36D77D-6894-863C-D91F-3176CB639CF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5605901"/>
      </p:ext>
    </p:extLst>
  </p:cSld>
  <p:clrMapOvr>
    <a:masterClrMapping/>
  </p:clrMapOvr>
  <p:transition advTm="3094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7719D-9FA9-279E-816F-0DC83FA29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46F2F940-5320-3C05-0230-986B0D26E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40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344C7E3-2550-309C-CEE0-D66D8F69060E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0C35D82E-5B49-B0A7-C645-69A698850478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6E1A8DB5-8A8D-11BE-FD0B-6913FC184069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00A334CF-195E-F616-1819-4BB9D7E015E6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6328905D-82AF-9042-4A06-566A7753C9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3E0B09E-49CE-7D50-397A-8BCDADAF9A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48" b="3265"/>
          <a:stretch>
            <a:fillRect/>
          </a:stretch>
        </p:blipFill>
        <p:spPr>
          <a:xfrm>
            <a:off x="514349" y="3908429"/>
            <a:ext cx="8499498" cy="21081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603136B-C4C4-0804-F2AD-E6C9B6D32D35}"/>
              </a:ext>
            </a:extLst>
          </p:cNvPr>
          <p:cNvSpPr txBox="1"/>
          <p:nvPr/>
        </p:nvSpPr>
        <p:spPr>
          <a:xfrm>
            <a:off x="9146357" y="5077249"/>
            <a:ext cx="3146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LPC, </a:t>
            </a: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JHEP 08 (2025) 086</a:t>
            </a:r>
            <a:endParaRPr lang="en-US" altLang="zh-CN" i="1" dirty="0">
              <a:latin typeface="Times New Roman" panose="02020603050405020304" charset="0"/>
              <a:cs typeface="Times New Roman" panose="0202060305040502030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F021A99-D30A-75D1-547A-9E1FD0040427}"/>
                  </a:ext>
                </a:extLst>
              </p:cNvPr>
              <p:cNvSpPr txBox="1"/>
              <p:nvPr/>
            </p:nvSpPr>
            <p:spPr>
              <a:xfrm>
                <a:off x="181899" y="1195756"/>
                <a:ext cx="1083639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Comparison of physical Boer-Mulders TMDPDFs at different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F021A99-D30A-75D1-547A-9E1FD0040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99" y="1195756"/>
                <a:ext cx="10836395" cy="461665"/>
              </a:xfrm>
              <a:prstGeom prst="rect">
                <a:avLst/>
              </a:prstGeom>
              <a:blipFill>
                <a:blip r:embed="rId4"/>
                <a:stretch>
                  <a:fillRect l="-788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2C57237-BCDE-7E47-13F4-8C748A535421}"/>
              </a:ext>
            </a:extLst>
          </p:cNvPr>
          <p:cNvSpPr txBox="1"/>
          <p:nvPr/>
        </p:nvSpPr>
        <p:spPr>
          <a:xfrm>
            <a:off x="8881647" y="2456909"/>
            <a:ext cx="3867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LPC, PRD 111, 094507 (2025)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E5B9D02-0056-F7CF-627A-12E302FAC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35" y="1730171"/>
            <a:ext cx="6737827" cy="196588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238A2CC2-48D0-49B4-8233-7E7764D53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Boer-Mulders Functions</a:t>
            </a:r>
          </a:p>
        </p:txBody>
      </p:sp>
    </p:spTree>
    <p:extLst>
      <p:ext uri="{BB962C8B-B14F-4D97-AF65-F5344CB8AC3E}">
        <p14:creationId xmlns:p14="http://schemas.microsoft.com/office/powerpoint/2010/main" val="3110600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36724-71EF-21A9-E363-300419638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A1DCE6B1-D23D-135E-0846-75F755A66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41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AA37196-BE4C-7FFD-8C6F-67AE0C166086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5BD1FC33-78EE-E0B5-0EF4-8F637FAD2CE5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69B30707-BAE1-DC71-A9C6-1CE157DC104E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C4F77F39-8E38-C2E1-D4A9-2C25A4CF2DCA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B7505BA1-5FA1-B96E-A748-A833771CA3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930B1E2-F8AB-E86D-83C9-E6452E2F57BA}"/>
              </a:ext>
            </a:extLst>
          </p:cNvPr>
          <p:cNvSpPr txBox="1"/>
          <p:nvPr/>
        </p:nvSpPr>
        <p:spPr>
          <a:xfrm>
            <a:off x="8502207" y="5524686"/>
            <a:ext cx="3146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LPC, </a:t>
            </a: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JHEP 08 (2025) 086</a:t>
            </a:r>
            <a:endParaRPr lang="en-US" altLang="zh-CN" i="1" dirty="0">
              <a:latin typeface="Times New Roman" panose="02020603050405020304" charset="0"/>
              <a:cs typeface="Times New Roman" panose="0202060305040502030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780B329-ADF3-454A-1D61-83FD8C0C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6" t="9426" b="8749"/>
          <a:stretch>
            <a:fillRect/>
          </a:stretch>
        </p:blipFill>
        <p:spPr>
          <a:xfrm>
            <a:off x="5965375" y="1779574"/>
            <a:ext cx="5549556" cy="3460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90EF25D-1444-F630-10D8-6094A124F978}"/>
                  </a:ext>
                </a:extLst>
              </p:cNvPr>
              <p:cNvSpPr txBox="1"/>
              <p:nvPr/>
            </p:nvSpPr>
            <p:spPr>
              <a:xfrm>
                <a:off x="669795" y="1947302"/>
                <a:ext cx="5103979" cy="3405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CLS ensemble,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0.098 </a:t>
                </a:r>
                <a:r>
                  <a:rPr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42900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sub>
                    </m:sSub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338 MeV, largest</a:t>
                </a:r>
                <a:r>
                  <a:rPr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𝒛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up to 2.11 GeV;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Infinity momentum extrapolation;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NNLO + RGR matching kernel;</a:t>
                </a:r>
              </a:p>
              <a:p>
                <a:pPr marL="342900" indent="-3429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 the results in the nucleon and pion.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90EF25D-1444-F630-10D8-6094A124F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95" y="1947302"/>
                <a:ext cx="5103979" cy="34053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3">
            <a:extLst>
              <a:ext uri="{FF2B5EF4-FFF2-40B4-BE49-F238E27FC236}">
                <a16:creationId xmlns:a16="http://schemas.microsoft.com/office/drawing/2014/main" id="{6F585874-B56C-5F4D-B3D1-2DAF45124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Boer-Mulders Functions</a:t>
            </a:r>
          </a:p>
        </p:txBody>
      </p:sp>
    </p:spTree>
    <p:extLst>
      <p:ext uri="{BB962C8B-B14F-4D97-AF65-F5344CB8AC3E}">
        <p14:creationId xmlns:p14="http://schemas.microsoft.com/office/powerpoint/2010/main" val="3365446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D64BD-E9CF-D574-EB34-EB46D15DF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4D9DA170-30C4-8B0F-0DFD-65CC85A4B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362" y="3664547"/>
            <a:ext cx="3641767" cy="2552640"/>
          </a:xfrm>
          <a:prstGeom prst="rect">
            <a:avLst/>
          </a:prstGeom>
        </p:spPr>
      </p:pic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DE67CC69-8379-5324-BA31-3BFABBBF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42</a:t>
            </a:fld>
            <a:endParaRPr kumimoji="0" lang="zh-CN" altLang="en-US" sz="280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2C2C436-8923-4DD8-099D-01C63783E8F4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9" name="直线连接符 46">
              <a:extLst>
                <a:ext uri="{FF2B5EF4-FFF2-40B4-BE49-F238E27FC236}">
                  <a16:creationId xmlns:a16="http://schemas.microsoft.com/office/drawing/2014/main" id="{3149FC11-905F-264C-78E7-4EDDDACDC71A}"/>
                </a:ext>
              </a:extLst>
            </p:cNvPr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8">
              <a:extLst>
                <a:ext uri="{FF2B5EF4-FFF2-40B4-BE49-F238E27FC236}">
                  <a16:creationId xmlns:a16="http://schemas.microsoft.com/office/drawing/2014/main" id="{94B86049-D504-F231-1D91-EA80B6A42322}"/>
                </a:ext>
              </a:extLst>
            </p:cNvPr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9">
              <a:extLst>
                <a:ext uri="{FF2B5EF4-FFF2-40B4-BE49-F238E27FC236}">
                  <a16:creationId xmlns:a16="http://schemas.microsoft.com/office/drawing/2014/main" id="{1180CA46-471A-DD65-3E6F-6496B8A973AC}"/>
                </a:ext>
              </a:extLst>
            </p:cNvPr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74219C6F-A48A-79BA-B763-16362889F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6CBD4B64-DF1A-07F9-F1A3-E3A395C29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874" y="1142141"/>
            <a:ext cx="3993057" cy="262059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80E7394-72FC-DF01-97BB-A73479363141}"/>
              </a:ext>
            </a:extLst>
          </p:cNvPr>
          <p:cNvSpPr txBox="1"/>
          <p:nvPr/>
        </p:nvSpPr>
        <p:spPr>
          <a:xfrm>
            <a:off x="8187033" y="6089075"/>
            <a:ext cx="4250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Bollweg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PLB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852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(2024), 138617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2505.18430</a:t>
            </a:r>
            <a:endParaRPr lang="zh-CN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5511714-A56D-F912-A91A-593FC04E4792}"/>
              </a:ext>
            </a:extLst>
          </p:cNvPr>
          <p:cNvSpPr txBox="1"/>
          <p:nvPr/>
        </p:nvSpPr>
        <p:spPr>
          <a:xfrm>
            <a:off x="463314" y="1707237"/>
            <a:ext cx="6769871" cy="38854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gauge fixing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Wilson lines vanish, signal-to-noise ratio can be significantly improved. </a:t>
            </a:r>
            <a:r>
              <a:rPr lang="en-US" altLang="zh-CN" sz="1600" i="1" dirty="0">
                <a:solidFill>
                  <a:srgbClr val="00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Yong Zhao,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Phys.Rev.Lett. 133 </a:t>
            </a:r>
            <a:r>
              <a:rPr lang="en-US" altLang="zh-C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241904 (2024) </a:t>
            </a:r>
            <a:endParaRPr lang="en-US" altLang="zh-CN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of CS kernel have demonstrated this improvement, and its accuracy remains to be validated for larger separation</a:t>
            </a:r>
          </a:p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 for the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 of helicity to unpolarized TMDPDFs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performed.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4775B74A-262F-F0BD-9A63-76DD75F14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</a:rPr>
              <a:t> 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CG method</a:t>
            </a:r>
          </a:p>
        </p:txBody>
      </p:sp>
    </p:spTree>
    <p:extLst>
      <p:ext uri="{BB962C8B-B14F-4D97-AF65-F5344CB8AC3E}">
        <p14:creationId xmlns:p14="http://schemas.microsoft.com/office/powerpoint/2010/main" val="766015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5E394CB2-ECD9-97E3-CCB6-F83D7448E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3336783"/>
                  </p:ext>
                </p:extLst>
              </p:nvPr>
            </p:nvGraphicFramePr>
            <p:xfrm>
              <a:off x="842211" y="1281275"/>
              <a:ext cx="10009177" cy="4558047"/>
            </p:xfrm>
            <a:graphic>
              <a:graphicData uri="http://schemas.openxmlformats.org/drawingml/2006/table">
                <a:tbl>
                  <a:tblPr/>
                  <a:tblGrid>
                    <a:gridCol w="1813398">
                      <a:extLst>
                        <a:ext uri="{9D8B030D-6E8A-4147-A177-3AD203B41FA5}">
                          <a16:colId xmlns:a16="http://schemas.microsoft.com/office/drawing/2014/main" val="3699981046"/>
                        </a:ext>
                      </a:extLst>
                    </a:gridCol>
                    <a:gridCol w="1210538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1550970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1227453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160501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1673800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1372517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</a:tblGrid>
                  <a:tr h="51831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Largest</a:t>
                          </a:r>
                          <a:r>
                            <a:rPr lang="en-US" altLang="zh-CN" sz="1200" b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oMath>
                          </a14:m>
                          <a:endParaRPr lang="en" altLang="zh-CN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1023090">
                    <a:tc>
                      <a:txBody>
                        <a:bodyPr/>
                        <a:lstStyle/>
                        <a:p>
                          <a:r>
                            <a:rPr lang="e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 Unpolarized TMDPDF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PRD109, 2024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310, 220 MeV</a:t>
                          </a:r>
                        </a:p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(extra to continuum)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8861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Boer-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Mulders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endParaRPr lang="e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PRD111, 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338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88251091"/>
                      </a:ext>
                    </a:extLst>
                  </a:tr>
                  <a:tr h="696887">
                    <a:tc>
                      <a:txBody>
                        <a:bodyPr/>
                        <a:lstStyle/>
                        <a:p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Unpolarized TMDPDF</a:t>
                          </a:r>
                          <a:endParaRPr lang="e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 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3.04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716809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 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Boer-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Mulders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</a:p>
                        <a:p>
                          <a:r>
                            <a:rPr lang="en-US" altLang="zh-CN" sz="120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 2025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338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716809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TMD Wave Function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PRD109, 2024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2.64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5E394CB2-ECD9-97E3-CCB6-F83D7448E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3336783"/>
                  </p:ext>
                </p:extLst>
              </p:nvPr>
            </p:nvGraphicFramePr>
            <p:xfrm>
              <a:off x="842211" y="1281275"/>
              <a:ext cx="10009177" cy="4558047"/>
            </p:xfrm>
            <a:graphic>
              <a:graphicData uri="http://schemas.openxmlformats.org/drawingml/2006/table">
                <a:tbl>
                  <a:tblPr/>
                  <a:tblGrid>
                    <a:gridCol w="1813398">
                      <a:extLst>
                        <a:ext uri="{9D8B030D-6E8A-4147-A177-3AD203B41FA5}">
                          <a16:colId xmlns:a16="http://schemas.microsoft.com/office/drawing/2014/main" val="3699981046"/>
                        </a:ext>
                      </a:extLst>
                    </a:gridCol>
                    <a:gridCol w="1210538">
                      <a:extLst>
                        <a:ext uri="{9D8B030D-6E8A-4147-A177-3AD203B41FA5}">
                          <a16:colId xmlns:a16="http://schemas.microsoft.com/office/drawing/2014/main" val="2366294550"/>
                        </a:ext>
                      </a:extLst>
                    </a:gridCol>
                    <a:gridCol w="1550970">
                      <a:extLst>
                        <a:ext uri="{9D8B030D-6E8A-4147-A177-3AD203B41FA5}">
                          <a16:colId xmlns:a16="http://schemas.microsoft.com/office/drawing/2014/main" val="1946601158"/>
                        </a:ext>
                      </a:extLst>
                    </a:gridCol>
                    <a:gridCol w="1227453">
                      <a:extLst>
                        <a:ext uri="{9D8B030D-6E8A-4147-A177-3AD203B41FA5}">
                          <a16:colId xmlns:a16="http://schemas.microsoft.com/office/drawing/2014/main" val="973600288"/>
                        </a:ext>
                      </a:extLst>
                    </a:gridCol>
                    <a:gridCol w="1160501">
                      <a:extLst>
                        <a:ext uri="{9D8B030D-6E8A-4147-A177-3AD203B41FA5}">
                          <a16:colId xmlns:a16="http://schemas.microsoft.com/office/drawing/2014/main" val="2777792497"/>
                        </a:ext>
                      </a:extLst>
                    </a:gridCol>
                    <a:gridCol w="1673800">
                      <a:extLst>
                        <a:ext uri="{9D8B030D-6E8A-4147-A177-3AD203B41FA5}">
                          <a16:colId xmlns:a16="http://schemas.microsoft.com/office/drawing/2014/main" val="2657054905"/>
                        </a:ext>
                      </a:extLst>
                    </a:gridCol>
                    <a:gridCol w="1372517">
                      <a:extLst>
                        <a:ext uri="{9D8B030D-6E8A-4147-A177-3AD203B41FA5}">
                          <a16:colId xmlns:a16="http://schemas.microsoft.com/office/drawing/2014/main" val="3045691037"/>
                        </a:ext>
                      </a:extLst>
                    </a:gridCol>
                  </a:tblGrid>
                  <a:tr h="51831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Authors/</a:t>
                          </a:r>
                        </a:p>
                        <a:p>
                          <a:pPr algn="ctr"/>
                          <a:r>
                            <a:rPr lang="en-US" altLang="zh-C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Collaboration</a:t>
                          </a:r>
                          <a:endParaRPr lang="zh-CN" altLang="en-US" sz="1200" b="0" i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mass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Continuum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Matching Kernel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15909" r="-82576" b="-7804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b="0" i="1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Systematic Uncertainty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30"/>
                      </a:ext>
                    </a:extLst>
                  </a:tr>
                  <a:tr h="1023090">
                    <a:tc>
                      <a:txBody>
                        <a:bodyPr/>
                        <a:lstStyle/>
                        <a:p>
                          <a:r>
                            <a:rPr lang="e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 Unpolarized TMDPDF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PRD109, 2024</a:t>
                          </a:r>
                          <a:endParaRPr lang="e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310, 220 MeV</a:t>
                          </a:r>
                        </a:p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(extra to continuum)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2.58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Yes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54019489"/>
                      </a:ext>
                    </a:extLst>
                  </a:tr>
                  <a:tr h="8861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Boer-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Mulders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endParaRPr lang="e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PRD111, 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338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88251091"/>
                      </a:ext>
                    </a:extLst>
                  </a:tr>
                  <a:tr h="696887">
                    <a:tc>
                      <a:txBody>
                        <a:bodyPr/>
                        <a:lstStyle/>
                        <a:p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Unpolarized TMDPDF</a:t>
                          </a:r>
                          <a:endParaRPr lang="e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BGHMZ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PRD112, 2025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3.04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28712329"/>
                      </a:ext>
                    </a:extLst>
                  </a:tr>
                  <a:tr h="716809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Nucleon 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Boer-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Mulders</a:t>
                          </a:r>
                          <a:r>
                            <a:rPr lang="fr-FR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altLang="zh-CN" sz="12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Function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</a:p>
                        <a:p>
                          <a:r>
                            <a:rPr lang="en-US" altLang="zh-CN" sz="120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JHEP08, 2025</a:t>
                          </a:r>
                          <a:endParaRPr lang="en" altLang="zh-CN" sz="12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338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2.21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21741676"/>
                      </a:ext>
                    </a:extLst>
                  </a:tr>
                  <a:tr h="716809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Pion TMD Wave Function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" altLang="zh-CN" sz="1400" b="1" i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LPC</a:t>
                          </a:r>
                          <a:endParaRPr lang="en" altLang="zh-CN" sz="14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zh-CN" sz="1050" b="0" i="0" dirty="0">
                              <a:solidFill>
                                <a:srgbClr val="5E5E5E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PRD109, 2024</a:t>
                          </a:r>
                          <a:endParaRPr lang="en" altLang="zh-CN" sz="10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 MeV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2.64 GeV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" altLang="zh-CN" sz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No</a:t>
                          </a:r>
                        </a:p>
                      </a:txBody>
                      <a:tcPr marL="47469" marR="47469" marT="23735" marB="23735" anchor="ctr">
                        <a:lnL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319611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CEB8B0F4-78E6-E24E-55F0-A071E61C0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43</a:t>
            </a:fld>
            <a:endParaRPr kumimoji="0" lang="zh-CN" altLang="en-US" sz="2800"/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7F8B820B-967C-9CA2-1A9F-ECE0ACC422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69E75B2-E918-2500-C22B-EF390CA9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</a:t>
            </a:r>
          </a:p>
        </p:txBody>
      </p:sp>
    </p:spTree>
    <p:extLst>
      <p:ext uri="{BB962C8B-B14F-4D97-AF65-F5344CB8AC3E}">
        <p14:creationId xmlns:p14="http://schemas.microsoft.com/office/powerpoint/2010/main" val="2451853422"/>
      </p:ext>
    </p:extLst>
  </p:cSld>
  <p:clrMapOvr>
    <a:masterClrMapping/>
  </p:clrMapOvr>
  <p:transition advTm="3094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D40A836-44A3-EA88-F56F-626EA4C73B67}"/>
              </a:ext>
            </a:extLst>
          </p:cNvPr>
          <p:cNvSpPr txBox="1"/>
          <p:nvPr/>
        </p:nvSpPr>
        <p:spPr>
          <a:xfrm>
            <a:off x="507099" y="1228133"/>
            <a:ext cx="10979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Comic Sans MS" panose="030F0902030302020204" pitchFamily="66" charset="0"/>
                <a:cs typeface="Arial" panose="020B0604020202020204" pitchFamily="34" charset="0"/>
              </a:rPr>
              <a:t>Lattice QCD + LaMET provides a new perspective on exploring the TMD structure of hadrons.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8106DFC-EBC3-7B37-31FF-717A96B845CF}"/>
              </a:ext>
            </a:extLst>
          </p:cNvPr>
          <p:cNvSpPr txBox="1"/>
          <p:nvPr/>
        </p:nvSpPr>
        <p:spPr>
          <a:xfrm>
            <a:off x="507099" y="1823996"/>
            <a:ext cx="2861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u="sng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Collins-Soper Kernel: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A2C32D8-9862-A344-2613-705B40E171D7}"/>
              </a:ext>
            </a:extLst>
          </p:cNvPr>
          <p:cNvSpPr txBox="1"/>
          <p:nvPr/>
        </p:nvSpPr>
        <p:spPr>
          <a:xfrm>
            <a:off x="614497" y="2236441"/>
            <a:ext cx="3250298" cy="1860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Continuum limit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Physical pion mass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Power corrections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Systematic uncertainties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ü"/>
            </a:pPr>
            <a:r>
              <a:rPr lang="en-US" altLang="zh-CN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Reliable predictions ~ 1fm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6B33B39-405D-2AE4-156A-1AF34EEFF740}"/>
              </a:ext>
            </a:extLst>
          </p:cNvPr>
          <p:cNvSpPr txBox="1"/>
          <p:nvPr/>
        </p:nvSpPr>
        <p:spPr>
          <a:xfrm>
            <a:off x="4204804" y="1864031"/>
            <a:ext cx="2861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u="sng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Intrinsic Soft Function: 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CE445C8-28C6-45ED-F67E-18A03BE28216}"/>
              </a:ext>
            </a:extLst>
          </p:cNvPr>
          <p:cNvSpPr txBox="1"/>
          <p:nvPr/>
        </p:nvSpPr>
        <p:spPr>
          <a:xfrm>
            <a:off x="4371474" y="2236441"/>
            <a:ext cx="3250298" cy="2220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Continuum limit</a:t>
            </a:r>
          </a:p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Physical pion mass</a:t>
            </a:r>
          </a:p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Power corrections</a:t>
            </a:r>
          </a:p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Systematic uncertainties</a:t>
            </a:r>
          </a:p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3D8C26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Precision predictions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B429DA5-A8E0-12FF-E9C6-21B90FBA9DE7}"/>
              </a:ext>
            </a:extLst>
          </p:cNvPr>
          <p:cNvSpPr txBox="1"/>
          <p:nvPr/>
        </p:nvSpPr>
        <p:spPr>
          <a:xfrm>
            <a:off x="8128451" y="1864031"/>
            <a:ext cx="2861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u="sng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TMD distributions: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4BB5216-1A8F-D2B2-D91C-E44C39A1C9AA}"/>
              </a:ext>
            </a:extLst>
          </p:cNvPr>
          <p:cNvSpPr txBox="1"/>
          <p:nvPr/>
        </p:nvSpPr>
        <p:spPr>
          <a:xfrm>
            <a:off x="8327207" y="2236441"/>
            <a:ext cx="3250298" cy="2580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系统字体常规体"/>
              <a:buChar char="✗"/>
            </a:pPr>
            <a:r>
              <a:rPr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Continuum limit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⍻"/>
            </a:pPr>
            <a:r>
              <a:rPr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Physical pion mass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⍻"/>
            </a:pPr>
            <a:r>
              <a:rPr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Power corrections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⍻"/>
            </a:pPr>
            <a:r>
              <a:rPr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Systematic uncertainties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⍻"/>
            </a:pPr>
            <a:r>
              <a:rPr lang="en-US" altLang="zh-CN" b="1" dirty="0">
                <a:solidFill>
                  <a:srgbClr val="C0000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Spin-dependent predictions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03AE27F-AA7E-895E-6D35-CE6AF6A0B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44</a:t>
            </a:fld>
            <a:endParaRPr kumimoji="0" lang="zh-CN" altLang="en-US" sz="280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5674C257-DE54-EAB8-C1DA-FFFCE1FC6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A63DA97-0F16-F08B-23F9-4857AAAE1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580"/>
            <a:ext cx="919680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Summary and Outlook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B151A23-1ABD-2036-B697-2F8351594B8C}"/>
              </a:ext>
            </a:extLst>
          </p:cNvPr>
          <p:cNvSpPr/>
          <p:nvPr/>
        </p:nvSpPr>
        <p:spPr>
          <a:xfrm>
            <a:off x="2286894" y="5719374"/>
            <a:ext cx="7610938" cy="652780"/>
          </a:xfrm>
          <a:prstGeom prst="rect">
            <a:avLst/>
          </a:prstGeom>
        </p:spPr>
        <p:txBody>
          <a:bodyPr wrap="non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Thank</a:t>
            </a:r>
            <a:r>
              <a:rPr lang="zh-CN" altLang="en-US" sz="4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you for your attention!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64D9AD0-CD62-3466-C97F-CACCA07E0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158" y="5124846"/>
            <a:ext cx="1730637" cy="15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1803"/>
      </p:ext>
    </p:extLst>
  </p:cSld>
  <p:clrMapOvr>
    <a:masterClrMapping/>
  </p:clrMapOvr>
  <p:transition advTm="3094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2800" dirty="0"/>
              <a:t>30</a:t>
            </a:r>
            <a:endParaRPr kumimoji="0" lang="zh-CN" altLang="en-US" sz="2800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773819" y="3044825"/>
            <a:ext cx="26370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44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Backup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/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/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/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/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8721803-3840-6244-BE0C-A7620CCDE660}"/>
              </a:ext>
            </a:extLst>
          </p:cNvPr>
          <p:cNvSpPr txBox="1"/>
          <p:nvPr/>
        </p:nvSpPr>
        <p:spPr>
          <a:xfrm>
            <a:off x="3435905" y="163180"/>
            <a:ext cx="384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QCD configurations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8EFCC589-9186-AFEA-137F-F77657E72D7F}"/>
              </a:ext>
            </a:extLst>
          </p:cNvPr>
          <p:cNvSpPr txBox="1">
            <a:spLocks/>
          </p:cNvSpPr>
          <p:nvPr/>
        </p:nvSpPr>
        <p:spPr>
          <a:xfrm>
            <a:off x="8969559" y="16318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1FEEBC1-82E8-5D41-9FEE-969E72AB400E}" type="slidenum">
              <a:rPr lang="zh-CN" alt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46</a:t>
            </a:fld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6A259EAD-130A-22C0-B48B-B65A8AE82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01" y="6028463"/>
            <a:ext cx="11438965" cy="58477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A new set of dynamical lattice configurations is generated.</a:t>
            </a:r>
            <a:endParaRPr kumimoji="0" lang="zh-CN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9A7BE3F-B5B6-F5C2-2B63-E05CD6F2593D}"/>
              </a:ext>
            </a:extLst>
          </p:cNvPr>
          <p:cNvSpPr txBox="1"/>
          <p:nvPr/>
        </p:nvSpPr>
        <p:spPr>
          <a:xfrm>
            <a:off x="7938439" y="5391516"/>
            <a:ext cx="3766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zh-CN" b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PRD 109, 054507 (2024) 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D8DF797-DCF1-B858-5BD1-71F9074D4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7" y="1316565"/>
            <a:ext cx="6046872" cy="4586705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D724E27-239D-8D94-2E44-6798CDC0B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Lattice QCD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 </a:t>
            </a: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configurations from CLQCD</a:t>
            </a:r>
            <a:endParaRPr lang="zh-CN" altLang="en-US" sz="3600" b="1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2C6AA701-AF44-4CAB-1CCD-46962589D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5987958"/>
      </p:ext>
    </p:extLst>
  </p:cSld>
  <p:clrMapOvr>
    <a:masterClrMapping/>
  </p:clrMapOvr>
  <p:transition advTm="3094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DCBC0C8-9ACF-68FD-CB0B-92D03DDC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94" y="4703433"/>
            <a:ext cx="6353556" cy="7493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18781A3-04E2-459E-18EB-CC9BFED104A9}"/>
              </a:ext>
            </a:extLst>
          </p:cNvPr>
          <p:cNvSpPr txBox="1"/>
          <p:nvPr/>
        </p:nvSpPr>
        <p:spPr>
          <a:xfrm>
            <a:off x="561473" y="1235251"/>
            <a:ext cx="7644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2000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Individual</a:t>
            </a:r>
            <a:r>
              <a:rPr lang="fr-FR" altLang="zh-CN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fr-FR" altLang="zh-CN" sz="2000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TMDs</a:t>
            </a:r>
            <a:r>
              <a:rPr lang="fr-FR" altLang="zh-CN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 can </a:t>
            </a:r>
            <a:r>
              <a:rPr lang="fr-FR" altLang="zh-CN" sz="2000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be</a:t>
            </a:r>
            <a:r>
              <a:rPr lang="fr-FR" altLang="zh-CN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fr-FR" altLang="zh-CN" sz="2000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projected</a:t>
            </a:r>
            <a:r>
              <a:rPr lang="fr-FR" altLang="zh-CN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 out of the </a:t>
            </a:r>
            <a:r>
              <a:rPr lang="fr-FR" altLang="zh-CN" sz="2000" b="1" dirty="0" err="1">
                <a:latin typeface="Comic Sans MS" panose="030F0902030302020204" pitchFamily="66" charset="0"/>
                <a:cs typeface="Arial" panose="020B0604020202020204" pitchFamily="34" charset="0"/>
              </a:rPr>
              <a:t>correlator</a:t>
            </a:r>
            <a:r>
              <a:rPr lang="fr-FR" altLang="zh-CN" sz="2000" b="1" dirty="0">
                <a:latin typeface="Comic Sans MS" panose="030F0902030302020204" pitchFamily="66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2620776-9C0B-719B-D955-85834CE0A025}"/>
              </a:ext>
            </a:extLst>
          </p:cNvPr>
          <p:cNvSpPr txBox="1"/>
          <p:nvPr/>
        </p:nvSpPr>
        <p:spPr>
          <a:xfrm>
            <a:off x="724451" y="1878525"/>
            <a:ext cx="764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sz="1800" b="1" dirty="0" err="1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Unpolarized</a:t>
            </a:r>
            <a:r>
              <a:rPr lang="fr-FR" altLang="zh-CN" sz="1800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Quarks: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AEA8445-05CF-B621-4C37-19D573D3A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764"/>
          <a:stretch/>
        </p:blipFill>
        <p:spPr>
          <a:xfrm>
            <a:off x="1795262" y="2214226"/>
            <a:ext cx="8000922" cy="57602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349F2DC-3AE2-82C2-50E9-0183B4FFF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44" b="53635"/>
          <a:stretch/>
        </p:blipFill>
        <p:spPr>
          <a:xfrm>
            <a:off x="1958240" y="3462438"/>
            <a:ext cx="8000922" cy="54239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5F1C3D7-2477-5113-809A-EA5AEA405226}"/>
              </a:ext>
            </a:extLst>
          </p:cNvPr>
          <p:cNvSpPr txBox="1"/>
          <p:nvPr/>
        </p:nvSpPr>
        <p:spPr>
          <a:xfrm>
            <a:off x="724450" y="2991417"/>
            <a:ext cx="764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sz="1800" b="1" dirty="0" err="1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Longitudinally</a:t>
            </a:r>
            <a:r>
              <a:rPr lang="fr-FR" altLang="zh-CN" sz="1800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fr-FR" altLang="zh-CN" sz="1800" b="1" dirty="0" err="1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Polarized</a:t>
            </a:r>
            <a:r>
              <a:rPr lang="fr-FR" altLang="zh-CN" sz="1800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Quarks: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09F0C73A-B4AE-9C53-5386-80493529A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434"/>
          <a:stretch/>
        </p:blipFill>
        <p:spPr>
          <a:xfrm>
            <a:off x="1795262" y="4828722"/>
            <a:ext cx="8000922" cy="1273108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B82F20D8-D6D7-7637-8BAE-69B96298C8A0}"/>
              </a:ext>
            </a:extLst>
          </p:cNvPr>
          <p:cNvSpPr txBox="1"/>
          <p:nvPr/>
        </p:nvSpPr>
        <p:spPr>
          <a:xfrm>
            <a:off x="724450" y="4230119"/>
            <a:ext cx="7644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sz="1800" b="1" dirty="0" err="1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Transversely</a:t>
            </a:r>
            <a:r>
              <a:rPr lang="fr-FR" altLang="zh-CN" sz="1800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  <a:r>
              <a:rPr lang="fr-FR" altLang="zh-CN" sz="1800" b="1" dirty="0" err="1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Polarized</a:t>
            </a:r>
            <a:r>
              <a:rPr lang="fr-FR" altLang="zh-CN" sz="1800" b="1" dirty="0">
                <a:solidFill>
                  <a:srgbClr val="7030A0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 Quarks: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E50434AB-F5D2-EA4F-E419-C1BCF08B1E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2372" y="1136343"/>
            <a:ext cx="2612385" cy="2900846"/>
          </a:xfrm>
          <a:prstGeom prst="rect">
            <a:avLst/>
          </a:prstGeom>
        </p:spPr>
      </p:pic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B8BCFA26-A01A-ABF5-B5A7-F00904038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5</a:t>
            </a:fld>
            <a:endParaRPr kumimoji="0" lang="zh-CN" altLang="en-US" sz="280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F21EBA8F-430B-E099-1967-4F35E0196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TMDs: 3D hadron Structure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226E8288-BF35-942F-0DC9-440840B2F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7252643"/>
      </p:ext>
    </p:extLst>
  </p:cSld>
  <p:clrMapOvr>
    <a:masterClrMapping/>
  </p:clrMapOvr>
  <p:transition advTm="309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4DB559-84EC-7259-852F-C074F021C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5" y="1118620"/>
            <a:ext cx="7851293" cy="4941406"/>
          </a:xfrm>
          <a:prstGeom prst="rect">
            <a:avLst/>
          </a:prstGeom>
        </p:spPr>
      </p:pic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A2E99D34-089B-F010-27FE-5EE53FCCC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6</a:t>
            </a:fld>
            <a:endParaRPr kumimoji="0" lang="zh-CN" altLang="en-US" sz="280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04E7222-AA28-2D9B-3EC2-260FF47AC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580"/>
            <a:ext cx="776668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TMDs: 3D hadron Structure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930F2B2A-A174-7C63-D2A3-A104FB7AD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E449F7-073A-2EC9-FDC6-758DC8CA8D72}"/>
              </a:ext>
            </a:extLst>
          </p:cNvPr>
          <p:cNvSpPr txBox="1"/>
          <p:nvPr/>
        </p:nvSpPr>
        <p:spPr>
          <a:xfrm>
            <a:off x="8700980" y="1946432"/>
            <a:ext cx="3305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rPr>
              <a:t>Spin-dependent TMDPDFs</a:t>
            </a:r>
            <a:endParaRPr lang="en-US" altLang="zh-CN" sz="2000" b="1" dirty="0"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2D3A6F-8175-954B-A1F1-54B05BB81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131" y="2585639"/>
            <a:ext cx="2069386" cy="229788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546E5E9-1EB7-6C76-E86B-88F9234478AF}"/>
              </a:ext>
            </a:extLst>
          </p:cNvPr>
          <p:cNvSpPr txBox="1"/>
          <p:nvPr/>
        </p:nvSpPr>
        <p:spPr>
          <a:xfrm>
            <a:off x="8261825" y="5028393"/>
            <a:ext cx="4115997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altLang="zh-CN" sz="1800" i="1" dirty="0">
                <a:latin typeface="Times New Roman" panose="02020603050405020304" charset="0"/>
                <a:cs typeface="Times New Roman" panose="02020603050405020304" charset="0"/>
              </a:rPr>
              <a:t>Figure Credit: </a:t>
            </a:r>
          </a:p>
          <a:p>
            <a:pPr lvl="2">
              <a:lnSpc>
                <a:spcPct val="150000"/>
              </a:lnSpc>
            </a:pPr>
            <a:r>
              <a:rPr lang="en-US" altLang="zh-CN" sz="1800" i="1" dirty="0">
                <a:latin typeface="Times New Roman" panose="02020603050405020304" charset="0"/>
                <a:cs typeface="Times New Roman" panose="02020603050405020304" charset="0"/>
              </a:rPr>
              <a:t>TMD Handbook, 2304.03302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012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7</a:t>
            </a:fld>
            <a:endParaRPr kumimoji="0" lang="zh-CN" altLang="en-US" sz="280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50A03CC-3010-2BAF-DCA5-C2FAE367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TMDPDF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F781CB3-7AD6-E31B-9206-52AC0B5A0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0"/>
          <a:stretch/>
        </p:blipFill>
        <p:spPr>
          <a:xfrm>
            <a:off x="169807" y="1230705"/>
            <a:ext cx="5624223" cy="50238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40B8678-2FA6-8831-12BF-91F2BE9E4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97" t="21466" r="31916" b="22773"/>
          <a:stretch/>
        </p:blipFill>
        <p:spPr>
          <a:xfrm>
            <a:off x="6772922" y="953843"/>
            <a:ext cx="3567249" cy="2112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10C4CD4-09C8-8625-948A-8A79926BBCFC}"/>
                  </a:ext>
                </a:extLst>
              </p:cNvPr>
              <p:cNvSpPr/>
              <p:nvPr/>
            </p:nvSpPr>
            <p:spPr>
              <a:xfrm>
                <a:off x="5887665" y="3531635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rgbClr val="001CB6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10C4CD4-09C8-8625-948A-8A79926BB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65" y="3531635"/>
                <a:ext cx="6168141" cy="579582"/>
              </a:xfrm>
              <a:prstGeom prst="rect">
                <a:avLst/>
              </a:prstGeom>
              <a:blipFill>
                <a:blip r:embed="rId6"/>
                <a:stretch>
                  <a:fillRect l="-1437"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143198BD-86F6-F2E2-7445-0F4EF334B859}"/>
              </a:ext>
            </a:extLst>
          </p:cNvPr>
          <p:cNvSpPr/>
          <p:nvPr/>
        </p:nvSpPr>
        <p:spPr>
          <a:xfrm>
            <a:off x="6394586" y="4103616"/>
            <a:ext cx="6415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Collinear factorization</a:t>
            </a:r>
            <a:r>
              <a:rPr lang="zh-CN" altLang="en-US" sz="2400" dirty="0">
                <a:solidFill>
                  <a:srgbClr val="001CB6"/>
                </a:solidFill>
                <a:latin typeface="Marion" panose="02020502060400020003" pitchFamily="18" charset="0"/>
              </a:rPr>
              <a:t> </a:t>
            </a: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=&gt; PDF</a:t>
            </a:r>
            <a:endParaRPr lang="zh-CN" altLang="en-US" sz="2400" dirty="0">
              <a:latin typeface="Marion" panose="02020502060400020003" pitchFamily="18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73884DA7-8129-5396-0AEE-FB27C5635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F3B2CBC-48D4-8B8D-2027-77024EAD1EB7}"/>
              </a:ext>
            </a:extLst>
          </p:cNvPr>
          <p:cNvSpPr/>
          <p:nvPr/>
        </p:nvSpPr>
        <p:spPr>
          <a:xfrm>
            <a:off x="1476371" y="5275070"/>
            <a:ext cx="30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Phys.Rev. D85 (2012) 032002.</a:t>
            </a:r>
          </a:p>
        </p:txBody>
      </p:sp>
    </p:spTree>
    <p:extLst>
      <p:ext uri="{BB962C8B-B14F-4D97-AF65-F5344CB8AC3E}">
        <p14:creationId xmlns:p14="http://schemas.microsoft.com/office/powerpoint/2010/main" val="2431015358"/>
      </p:ext>
    </p:extLst>
  </p:cSld>
  <p:clrMapOvr>
    <a:masterClrMapping/>
  </p:clrMapOvr>
  <p:transition advTm="3094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kumimoji="0" lang="zh-CN" altLang="en-US" sz="280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650A03CC-3010-2BAF-DCA5-C2FAE367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TMDPDF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46A95F3-8898-46C3-2571-0FD4BD595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0"/>
          <a:stretch/>
        </p:blipFill>
        <p:spPr>
          <a:xfrm>
            <a:off x="171500" y="1166714"/>
            <a:ext cx="5624223" cy="5023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7A95D4C-AB8F-C8B7-0156-87E70280083B}"/>
                  </a:ext>
                </a:extLst>
              </p:cNvPr>
              <p:cNvSpPr/>
              <p:nvPr/>
            </p:nvSpPr>
            <p:spPr>
              <a:xfrm>
                <a:off x="5852359" y="4703628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C00000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rgbClr val="C00000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7A95D4C-AB8F-C8B7-0156-87E702800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359" y="4703628"/>
                <a:ext cx="6168141" cy="579582"/>
              </a:xfrm>
              <a:prstGeom prst="rect">
                <a:avLst/>
              </a:prstGeom>
              <a:blipFill>
                <a:blip r:embed="rId5"/>
                <a:stretch>
                  <a:fillRect l="-1232" b="-21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500815C-8E48-038D-D051-EA53E6EEEFD3}"/>
                  </a:ext>
                </a:extLst>
              </p:cNvPr>
              <p:cNvSpPr txBox="1"/>
              <p:nvPr/>
            </p:nvSpPr>
            <p:spPr>
              <a:xfrm>
                <a:off x="1639011" y="2296806"/>
                <a:ext cx="1701813" cy="369332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0432FF"/>
                    </a:solidFill>
                  </a:rPr>
                  <a:t>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0432FF"/>
                    </a:solidFill>
                  </a:rPr>
                  <a:t> region </a:t>
                </a:r>
                <a:endParaRPr kumimoji="1" lang="zh-CN" alt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500815C-8E48-038D-D051-EA53E6EEE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011" y="2296806"/>
                <a:ext cx="1701813" cy="369332"/>
              </a:xfrm>
              <a:prstGeom prst="rect">
                <a:avLst/>
              </a:prstGeom>
              <a:blipFill>
                <a:blip r:embed="rId6"/>
                <a:stretch>
                  <a:fillRect l="-3704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F0535E16-C161-B023-04EF-42EC2E1181A5}"/>
              </a:ext>
            </a:extLst>
          </p:cNvPr>
          <p:cNvSpPr/>
          <p:nvPr/>
        </p:nvSpPr>
        <p:spPr>
          <a:xfrm>
            <a:off x="6335972" y="5408618"/>
            <a:ext cx="5200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Marion" panose="02020502060400020003" pitchFamily="18" charset="0"/>
              </a:rPr>
              <a:t> TMD factorization</a:t>
            </a:r>
          </a:p>
          <a:p>
            <a:r>
              <a:rPr lang="en-US" altLang="zh-CN" sz="2400" dirty="0">
                <a:solidFill>
                  <a:srgbClr val="C00000"/>
                </a:solidFill>
                <a:latin typeface="Marion" panose="02020502060400020003" pitchFamily="18" charset="0"/>
              </a:rPr>
              <a:t>	=&gt; Generalize to TMDPDFs</a:t>
            </a:r>
            <a:endParaRPr lang="zh-CN" altLang="en-US" sz="2400" dirty="0"/>
          </a:p>
          <a:p>
            <a:endParaRPr lang="zh-CN" altLang="en-US" sz="2400" dirty="0">
              <a:solidFill>
                <a:srgbClr val="C00000"/>
              </a:solidFill>
              <a:latin typeface="Marion" panose="02020502060400020003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923D1C-DF53-C646-B792-6F479D6C30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97" t="21466" r="31916" b="22773"/>
          <a:stretch/>
        </p:blipFill>
        <p:spPr>
          <a:xfrm>
            <a:off x="6774615" y="961293"/>
            <a:ext cx="3567249" cy="2112378"/>
          </a:xfrm>
          <a:prstGeom prst="rect">
            <a:avLst/>
          </a:prstGeom>
        </p:spPr>
      </p:pic>
      <p:sp>
        <p:nvSpPr>
          <p:cNvPr id="13" name="弧 12">
            <a:extLst>
              <a:ext uri="{FF2B5EF4-FFF2-40B4-BE49-F238E27FC236}">
                <a16:creationId xmlns:a16="http://schemas.microsoft.com/office/drawing/2014/main" id="{23777BE1-0112-480D-68B5-394EE03D91E2}"/>
              </a:ext>
            </a:extLst>
          </p:cNvPr>
          <p:cNvSpPr/>
          <p:nvPr/>
        </p:nvSpPr>
        <p:spPr bwMode="auto">
          <a:xfrm rot="5400000">
            <a:off x="7711049" y="1458778"/>
            <a:ext cx="1439633" cy="2345948"/>
          </a:xfrm>
          <a:prstGeom prst="arc">
            <a:avLst>
              <a:gd name="adj1" fmla="val 16374545"/>
              <a:gd name="adj2" fmla="val 523039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DC04574-3708-B37B-17EC-D931B9F0E0C5}"/>
              </a:ext>
            </a:extLst>
          </p:cNvPr>
          <p:cNvSpPr/>
          <p:nvPr/>
        </p:nvSpPr>
        <p:spPr>
          <a:xfrm>
            <a:off x="9395901" y="3068775"/>
            <a:ext cx="976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Bradley Hand" pitchFamily="2" charset="0"/>
              </a:rPr>
              <a:t>Soft</a:t>
            </a:r>
            <a:endParaRPr lang="zh-CN" altLang="en-US" sz="3200" dirty="0">
              <a:solidFill>
                <a:srgbClr val="FF0000"/>
              </a:solidFill>
              <a:latin typeface="Bradley Han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6BCBD91-5299-C115-9AF6-FF38096FF8D2}"/>
                  </a:ext>
                </a:extLst>
              </p:cNvPr>
              <p:cNvSpPr/>
              <p:nvPr/>
            </p:nvSpPr>
            <p:spPr>
              <a:xfrm>
                <a:off x="5889358" y="3539085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rgbClr val="001CB6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6BCBD91-5299-C115-9AF6-FF38096FF8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58" y="3539085"/>
                <a:ext cx="6168141" cy="579582"/>
              </a:xfrm>
              <a:prstGeom prst="rect">
                <a:avLst/>
              </a:prstGeom>
              <a:blipFill>
                <a:blip r:embed="rId8"/>
                <a:stretch>
                  <a:fillRect l="-1437"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93B33BF0-92B5-2234-4CE2-52864C1BF7D4}"/>
              </a:ext>
            </a:extLst>
          </p:cNvPr>
          <p:cNvSpPr/>
          <p:nvPr/>
        </p:nvSpPr>
        <p:spPr>
          <a:xfrm>
            <a:off x="6396279" y="4111066"/>
            <a:ext cx="6415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Collinear factorization</a:t>
            </a:r>
            <a:r>
              <a:rPr lang="zh-CN" altLang="en-US" sz="2400" dirty="0">
                <a:solidFill>
                  <a:srgbClr val="001CB6"/>
                </a:solidFill>
                <a:latin typeface="Marion" panose="02020502060400020003" pitchFamily="18" charset="0"/>
              </a:rPr>
              <a:t> </a:t>
            </a: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=&gt; PDF</a:t>
            </a:r>
            <a:endParaRPr lang="zh-CN" altLang="en-US" sz="2400" dirty="0">
              <a:latin typeface="Marion" panose="02020502060400020003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F1A63C2-B2DC-9FAE-5A44-EEB7157DC43C}"/>
              </a:ext>
            </a:extLst>
          </p:cNvPr>
          <p:cNvSpPr/>
          <p:nvPr/>
        </p:nvSpPr>
        <p:spPr>
          <a:xfrm>
            <a:off x="1476371" y="5203629"/>
            <a:ext cx="30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Phys.Rev. D85 (2012) 032002.</a:t>
            </a:r>
          </a:p>
        </p:txBody>
      </p:sp>
      <p:sp>
        <p:nvSpPr>
          <p:cNvPr id="18" name="Line 2">
            <a:extLst>
              <a:ext uri="{FF2B5EF4-FFF2-40B4-BE49-F238E27FC236}">
                <a16:creationId xmlns:a16="http://schemas.microsoft.com/office/drawing/2014/main" id="{F384BD51-8FF8-AAEE-3704-7ABDF9D68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94124CD-395C-6750-375E-6752FAA1D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60" y="6219665"/>
            <a:ext cx="10997880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TMDPDF and TMDFFs are mandatory in hadron processes</a:t>
            </a:r>
          </a:p>
        </p:txBody>
      </p:sp>
    </p:spTree>
    <p:extLst>
      <p:ext uri="{BB962C8B-B14F-4D97-AF65-F5344CB8AC3E}">
        <p14:creationId xmlns:p14="http://schemas.microsoft.com/office/powerpoint/2010/main" val="899613695"/>
      </p:ext>
    </p:extLst>
  </p:cSld>
  <p:clrMapOvr>
    <a:masterClrMapping/>
  </p:clrMapOvr>
  <p:transition advTm="3094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1DEE4-026D-77D6-9C0E-09F342671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A4A4D889-AC59-DA54-E77E-31550FF13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9</a:t>
            </a:fld>
            <a:endParaRPr kumimoji="0" lang="zh-CN" altLang="en-US" sz="280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1EA5CE4-C8F4-7858-9382-A0E3E965D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1" y="195580"/>
            <a:ext cx="399292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TMDPDF</a:t>
            </a:r>
            <a:endParaRPr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E7435916-F894-6600-18FF-F0E44E7A4D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/>
          <a:srcRect r="64430"/>
          <a:stretch>
            <a:fillRect/>
          </a:stretch>
        </p:blipFill>
        <p:spPr>
          <a:xfrm>
            <a:off x="4538111" y="1539851"/>
            <a:ext cx="2984385" cy="2832297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3E3BFE94-2F94-3603-514F-EDB0508B0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63736" y="4458375"/>
            <a:ext cx="288060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HERMES, COMPASS, </a:t>
            </a:r>
            <a:r>
              <a:rPr lang="en-US" altLang="zh-CN" b="1" dirty="0" err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JLab</a:t>
            </a:r>
            <a:r>
              <a:rPr lang="en-US" altLang="zh-CN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, EIC, …</a:t>
            </a:r>
            <a:endParaRPr lang="zh-CN" alt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D1AC3220-7808-B897-49F3-2482C227405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/>
          <a:srcRect l="36297" r="31916"/>
          <a:stretch>
            <a:fillRect/>
          </a:stretch>
        </p:blipFill>
        <p:spPr>
          <a:xfrm>
            <a:off x="933160" y="1578981"/>
            <a:ext cx="2667001" cy="283229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A29D02B-701A-2B89-1763-0A3EEED658B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/>
          <a:srcRect l="67176" t="-1399" r="1037" b="1399"/>
          <a:stretch>
            <a:fillRect/>
          </a:stretch>
        </p:blipFill>
        <p:spPr>
          <a:xfrm>
            <a:off x="8346430" y="1530072"/>
            <a:ext cx="2667001" cy="283229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CECD8C96-6629-7F96-CAA8-CB45CEEB026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66387" y="4458375"/>
            <a:ext cx="240054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LHC, </a:t>
            </a:r>
            <a:r>
              <a:rPr lang="en-US" altLang="zh-CN" b="1" dirty="0" err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FermiLab</a:t>
            </a:r>
            <a:r>
              <a:rPr lang="en-US" altLang="zh-CN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, RHIC, …</a:t>
            </a:r>
            <a:endParaRPr lang="zh-CN" altLang="en-US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C236534-4476-545D-52F0-7FB529F4EAC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541146" y="4447038"/>
            <a:ext cx="2277568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BESIII, Babar, Belle, …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3CEE5510-9F9D-3F6D-C131-CA0E276FE8B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2"/>
          <a:srcRect b="70287"/>
          <a:stretch>
            <a:fillRect/>
          </a:stretch>
        </p:blipFill>
        <p:spPr>
          <a:xfrm>
            <a:off x="3902002" y="5275840"/>
            <a:ext cx="3953072" cy="4412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A1D6575-4BA6-CD34-86E7-38A2A95B2D8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2"/>
          <a:srcRect l="12029" t="34417" r="2677" b="39513"/>
          <a:stretch>
            <a:fillRect/>
          </a:stretch>
        </p:blipFill>
        <p:spPr>
          <a:xfrm>
            <a:off x="486320" y="5329935"/>
            <a:ext cx="3371704" cy="38713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5D26AD8-6215-65CB-0E53-F3EE0FEDB9C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2"/>
          <a:srcRect l="622" t="63375" r="5576" b="4823"/>
          <a:stretch>
            <a:fillRect/>
          </a:stretch>
        </p:blipFill>
        <p:spPr>
          <a:xfrm>
            <a:off x="7984614" y="5275840"/>
            <a:ext cx="3708039" cy="47224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E789B1A-2F9E-C4BD-4D3E-DCD1D39988FB}"/>
              </a:ext>
            </a:extLst>
          </p:cNvPr>
          <p:cNvSpPr txBox="1"/>
          <p:nvPr/>
        </p:nvSpPr>
        <p:spPr>
          <a:xfrm>
            <a:off x="6762992" y="5660333"/>
            <a:ext cx="5542962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Figure Credit: TMD Handbook, 2304.03302</a:t>
            </a:r>
          </a:p>
        </p:txBody>
      </p:sp>
      <p:sp>
        <p:nvSpPr>
          <p:cNvPr id="2" name="Line 2">
            <a:extLst>
              <a:ext uri="{FF2B5EF4-FFF2-40B4-BE49-F238E27FC236}">
                <a16:creationId xmlns:a16="http://schemas.microsoft.com/office/drawing/2014/main" id="{3BDDD9A3-4FA0-D4D2-6A0D-B567ABA060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4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A1BA20E-8727-C723-E893-6A3644E0F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60" y="6219665"/>
            <a:ext cx="10997880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6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TMDPDF and TMDFFs are mandatory in hadron processes</a:t>
            </a:r>
          </a:p>
        </p:txBody>
      </p:sp>
    </p:spTree>
    <p:extLst>
      <p:ext uri="{BB962C8B-B14F-4D97-AF65-F5344CB8AC3E}">
        <p14:creationId xmlns:p14="http://schemas.microsoft.com/office/powerpoint/2010/main" val="25119459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6.16897637795284,&quot;left&quot;:4.3469291338582705,&quot;top&quot;:114.16094488188976,&quot;width&quot;:947.4430708661417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3811</TotalTime>
  <Words>3341</Words>
  <Application>Microsoft Macintosh PowerPoint</Application>
  <PresentationFormat>宽屏</PresentationFormat>
  <Paragraphs>773</Paragraphs>
  <Slides>46</Slides>
  <Notes>21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4" baseType="lpstr">
      <vt:lpstr>-apple-system</vt:lpstr>
      <vt:lpstr>等线</vt:lpstr>
      <vt:lpstr>宋体</vt:lpstr>
      <vt:lpstr>系统字体常规体</vt:lpstr>
      <vt:lpstr>Adobe 黑体 Std R</vt:lpstr>
      <vt:lpstr>Hannotate SC</vt:lpstr>
      <vt:lpstr>TimesNewRomanPS-ItalicMT</vt:lpstr>
      <vt:lpstr>Arial</vt:lpstr>
      <vt:lpstr>Bahnschrift</vt:lpstr>
      <vt:lpstr>Bradley Hand</vt:lpstr>
      <vt:lpstr>Calibri</vt:lpstr>
      <vt:lpstr>Cambria Math</vt:lpstr>
      <vt:lpstr>Comic Sans MS</vt:lpstr>
      <vt:lpstr>Marion</vt:lpstr>
      <vt:lpstr>Times New Roman</vt:lpstr>
      <vt:lpstr>Wingdings</vt:lpstr>
      <vt:lpstr>WPS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谭金鑫</dc:creator>
  <cp:lastModifiedBy>Microsoft Office User</cp:lastModifiedBy>
  <cp:revision>232</cp:revision>
  <cp:lastPrinted>2025-09-22T03:30:56Z</cp:lastPrinted>
  <dcterms:created xsi:type="dcterms:W3CDTF">2023-08-09T12:44:00Z</dcterms:created>
  <dcterms:modified xsi:type="dcterms:W3CDTF">2025-10-13T13:27:58Z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04D5635234C1442D91E7CE04D0EF035A_12</vt:lpwstr>
  </property>
</Properties>
</file>