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lIns="71435" tIns="71435" rIns="71435" bIns="71435" anchor="b"/>
          <a:lstStyle>
            <a:lvl1pPr algn="ctr" defTabSz="821529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7" cy="1589488"/>
          </a:xfrm>
          <a:prstGeom prst="rect">
            <a:avLst/>
          </a:prstGeom>
        </p:spPr>
        <p:txBody>
          <a:bodyPr lIns="71435" tIns="71435" rIns="71435" bIns="71435"/>
          <a:lstStyle>
            <a:lvl1pPr marL="0" indent="0" algn="ctr" defTabSz="821529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0" algn="ctr" defTabSz="821529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0" algn="ctr" defTabSz="821529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0" algn="ctr" defTabSz="821529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0" algn="ctr" defTabSz="821529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1954105" y="13073062"/>
            <a:ext cx="466265" cy="477668"/>
          </a:xfrm>
          <a:prstGeom prst="rect">
            <a:avLst/>
          </a:prstGeom>
        </p:spPr>
        <p:txBody>
          <a:bodyPr lIns="71435" tIns="71435" rIns="71435" bIns="71435" anchor="t"/>
          <a:lstStyle>
            <a:lvl1pPr defTabSz="821529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4387453" y="357185"/>
            <a:ext cx="15609094" cy="3036098"/>
          </a:xfrm>
          <a:prstGeom prst="rect">
            <a:avLst/>
          </a:prstGeom>
        </p:spPr>
        <p:txBody>
          <a:bodyPr lIns="71435" tIns="71435" rIns="71435" bIns="71435" anchor="ctr"/>
          <a:lstStyle>
            <a:lvl1pPr algn="ctr" defTabSz="821529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 lIns="71435" tIns="71435" rIns="71435" bIns="71435" anchor="ctr"/>
          <a:lstStyle>
            <a:lvl1pPr marL="611187" indent="-611187" defTabSz="821529">
              <a:lnSpc>
                <a:spcPct val="100000"/>
              </a:lnSpc>
              <a:spcBef>
                <a:spcPts val="5900"/>
              </a:spcBef>
              <a:buSzPct val="145000"/>
              <a:defRPr sz="4400"/>
            </a:lvl1pPr>
            <a:lvl2pPr marL="1055687" indent="-611187" defTabSz="821529">
              <a:lnSpc>
                <a:spcPct val="100000"/>
              </a:lnSpc>
              <a:spcBef>
                <a:spcPts val="5900"/>
              </a:spcBef>
              <a:buSzPct val="145000"/>
              <a:defRPr sz="4400"/>
            </a:lvl2pPr>
            <a:lvl3pPr marL="1500187" indent="-611187" defTabSz="821529">
              <a:lnSpc>
                <a:spcPct val="100000"/>
              </a:lnSpc>
              <a:spcBef>
                <a:spcPts val="5900"/>
              </a:spcBef>
              <a:buSzPct val="145000"/>
              <a:defRPr sz="4400"/>
            </a:lvl3pPr>
            <a:lvl4pPr marL="1944685" indent="-611187" defTabSz="821529">
              <a:lnSpc>
                <a:spcPct val="100000"/>
              </a:lnSpc>
              <a:spcBef>
                <a:spcPts val="5900"/>
              </a:spcBef>
              <a:buSzPct val="145000"/>
              <a:defRPr sz="4400"/>
            </a:lvl4pPr>
            <a:lvl5pPr marL="2389185" indent="-611185" defTabSz="821529">
              <a:lnSpc>
                <a:spcPct val="100000"/>
              </a:lnSpc>
              <a:spcBef>
                <a:spcPts val="5900"/>
              </a:spcBef>
              <a:buSzPct val="145000"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1954105" y="13073062"/>
            <a:ext cx="466265" cy="477668"/>
          </a:xfrm>
          <a:prstGeom prst="rect">
            <a:avLst/>
          </a:prstGeom>
        </p:spPr>
        <p:txBody>
          <a:bodyPr lIns="71435" tIns="71435" rIns="71435" bIns="71435" anchor="t"/>
          <a:lstStyle>
            <a:lvl1pPr defTabSz="821529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1828800">
              <a:lnSpc>
                <a:spcPct val="90000"/>
              </a:lnSpc>
              <a:defRPr b="0" spc="0" sz="88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8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等线"/>
                <a:ea typeface="等线"/>
                <a:cs typeface="等线"/>
                <a:sym typeface="等线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等线"/>
                <a:ea typeface="等线"/>
                <a:cs typeface="等线"/>
                <a:sym typeface="等线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latin typeface="等线"/>
                <a:ea typeface="等线"/>
                <a:cs typeface="等线"/>
                <a:sym typeface="等线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等线"/>
                <a:ea typeface="等线"/>
                <a:cs typeface="等线"/>
                <a:sym typeface="等线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22172993" y="12802236"/>
            <a:ext cx="534608" cy="5511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914400">
              <a:defRPr sz="2400">
                <a:solidFill>
                  <a:srgbClr val="888888"/>
                </a:solidFill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 hasCustomPrompt="1"/>
          </p:nvPr>
        </p:nvSpPr>
        <p:spPr>
          <a:xfrm>
            <a:off x="6012655" y="3607591"/>
            <a:ext cx="12358693" cy="806158"/>
          </a:xfrm>
          <a:prstGeom prst="rect">
            <a:avLst/>
          </a:prstGeom>
        </p:spPr>
        <p:txBody>
          <a:bodyPr lIns="28574" tIns="28574" rIns="28574" bIns="28574"/>
          <a:lstStyle>
            <a:lvl1pPr defTabSz="2438337">
              <a:defRPr spc="-158" sz="8000"/>
            </a:lvl1pPr>
          </a:lstStyle>
          <a:p>
            <a:pPr/>
            <a:r>
              <a:t>Slide Title</a:t>
            </a:r>
          </a:p>
        </p:txBody>
      </p:sp>
      <p:sp>
        <p:nvSpPr>
          <p:cNvPr id="177" name="Body Level One…"/>
          <p:cNvSpPr txBox="1"/>
          <p:nvPr>
            <p:ph type="body" sz="quarter" idx="1" hasCustomPrompt="1"/>
          </p:nvPr>
        </p:nvSpPr>
        <p:spPr>
          <a:xfrm>
            <a:off x="6012655" y="4335164"/>
            <a:ext cx="12358693" cy="525817"/>
          </a:xfrm>
          <a:prstGeom prst="rect">
            <a:avLst/>
          </a:prstGeom>
        </p:spPr>
        <p:txBody>
          <a:bodyPr lIns="25715" tIns="25715" rIns="25715" bIns="25715"/>
          <a:lstStyle>
            <a:lvl1pPr marL="0" indent="0" defTabSz="643888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972342" indent="-527843" defTabSz="643888">
              <a:lnSpc>
                <a:spcPct val="100000"/>
              </a:lnSpc>
              <a:spcBef>
                <a:spcPts val="0"/>
              </a:spcBef>
              <a:buSzPct val="145000"/>
              <a:defRPr b="1" sz="3800"/>
            </a:lvl2pPr>
            <a:lvl3pPr marL="1416842" indent="-527842" defTabSz="643888">
              <a:lnSpc>
                <a:spcPct val="100000"/>
              </a:lnSpc>
              <a:spcBef>
                <a:spcPts val="0"/>
              </a:spcBef>
              <a:buSzPct val="145000"/>
              <a:defRPr b="1" sz="3800"/>
            </a:lvl3pPr>
            <a:lvl4pPr marL="1861342" indent="-527842" defTabSz="643888">
              <a:lnSpc>
                <a:spcPct val="100000"/>
              </a:lnSpc>
              <a:spcBef>
                <a:spcPts val="0"/>
              </a:spcBef>
              <a:buSzPct val="145000"/>
              <a:defRPr b="1" sz="3800"/>
            </a:lvl4pPr>
            <a:lvl5pPr marL="2305842" indent="-527842" defTabSz="643888">
              <a:lnSpc>
                <a:spcPct val="100000"/>
              </a:lnSpc>
              <a:spcBef>
                <a:spcPts val="0"/>
              </a:spcBef>
              <a:buSzPct val="145000"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8" name="Body Level One…"/>
          <p:cNvSpPr txBox="1"/>
          <p:nvPr>
            <p:ph type="body" sz="quarter" idx="21" hasCustomPrompt="1"/>
          </p:nvPr>
        </p:nvSpPr>
        <p:spPr>
          <a:xfrm>
            <a:off x="6012655" y="5390157"/>
            <a:ext cx="12358693" cy="4644010"/>
          </a:xfrm>
          <a:prstGeom prst="rect">
            <a:avLst/>
          </a:prstGeom>
        </p:spPr>
        <p:txBody>
          <a:bodyPr lIns="28574" tIns="28574" rIns="28574" bIns="28574"/>
          <a:lstStyle>
            <a:lvl1pPr marL="558800" indent="-558800" defTabSz="2438337">
              <a:defRPr sz="4400"/>
            </a:lvl1pPr>
          </a:lstStyle>
          <a:p>
            <a:pPr/>
            <a:r>
              <a:t>Slide bullet text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12054704" y="10313781"/>
            <a:ext cx="267563" cy="255370"/>
          </a:xfrm>
          <a:prstGeom prst="rect">
            <a:avLst/>
          </a:prstGeom>
        </p:spPr>
        <p:txBody>
          <a:bodyPr lIns="28574" tIns="28574" rIns="28574" bIns="28574"/>
          <a:lstStyle>
            <a:lvl1pPr defTabSz="584198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/>
          <a:lstStyle>
            <a:lvl1pPr defTabSz="2438337"/>
            <a:lvl2pPr defTabSz="2438337"/>
            <a:lvl3pPr defTabSz="2438337"/>
            <a:lvl4pPr defTabSz="2438337"/>
            <a:lvl5pPr defTabSz="2438337"/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rxiv.org/abs/2003.10527" TargetMode="External"/><Relationship Id="rId3" Type="http://schemas.openxmlformats.org/officeDocument/2006/relationships/hyperlink" Target="https://arxiv.org/abs/2206.13543" TargetMode="External"/><Relationship Id="rId4" Type="http://schemas.openxmlformats.org/officeDocument/2006/relationships/hyperlink" Target="https://arxiv.org/abs/2309.15069" TargetMode="External"/><Relationship Id="rId5" Type="http://schemas.openxmlformats.org/officeDocument/2006/relationships/hyperlink" Target="https://arxiv.org/abs/2309.08407" TargetMode="External"/><Relationship Id="rId6" Type="http://schemas.openxmlformats.org/officeDocument/2006/relationships/hyperlink" Target="https://arxiv.org/search/hep-ph?searchtype=author&amp;query=Gao,+Y" TargetMode="External"/><Relationship Id="rId7" Type="http://schemas.openxmlformats.org/officeDocument/2006/relationships/hyperlink" Target="https://arxiv.org/search/hep-ph?searchtype=author&amp;query=Duan,+J" TargetMode="External"/><Relationship Id="rId8" Type="http://schemas.openxmlformats.org/officeDocument/2006/relationships/hyperlink" Target="https://arxiv.org/search/hep-ph?searchtype=author&amp;query=Ji,+C" TargetMode="External"/><Relationship Id="rId9" Type="http://schemas.openxmlformats.org/officeDocument/2006/relationships/hyperlink" Target="https://arxiv.org/search/hep-ph?searchtype=author&amp;query=Yao,+Y" TargetMode="External"/><Relationship Id="rId10" Type="http://schemas.openxmlformats.org/officeDocument/2006/relationships/hyperlink" Target="https://inspirehep.net/authors/1077679" TargetMode="External"/><Relationship Id="rId11" Type="http://schemas.openxmlformats.org/officeDocument/2006/relationships/image" Target="../media/image1.png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ravitational waves…"/>
          <p:cNvSpPr txBox="1"/>
          <p:nvPr>
            <p:ph type="title"/>
          </p:nvPr>
        </p:nvSpPr>
        <p:spPr>
          <a:xfrm>
            <a:off x="3631646" y="1797910"/>
            <a:ext cx="17273057" cy="2681587"/>
          </a:xfrm>
          <a:prstGeom prst="rect">
            <a:avLst/>
          </a:prstGeom>
        </p:spPr>
        <p:txBody>
          <a:bodyPr/>
          <a:lstStyle>
            <a:lvl1pPr defTabSz="315468">
              <a:spcBef>
                <a:spcPts val="800"/>
              </a:spcBef>
              <a:defRPr b="1" sz="61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Emerging axion detection in magnetoelectric materials</a:t>
            </a:r>
          </a:p>
        </p:txBody>
      </p:sp>
      <p:sp>
        <p:nvSpPr>
          <p:cNvPr id="197" name="Based on : arXiv: 2003.10527, 2206.13543 2305.00877…"/>
          <p:cNvSpPr txBox="1"/>
          <p:nvPr>
            <p:ph type="body" sz="half" idx="1"/>
          </p:nvPr>
        </p:nvSpPr>
        <p:spPr>
          <a:xfrm>
            <a:off x="3323104" y="6358270"/>
            <a:ext cx="17890142" cy="3744496"/>
          </a:xfrm>
          <a:prstGeom prst="rect">
            <a:avLst/>
          </a:prstGeom>
        </p:spPr>
        <p:txBody>
          <a:bodyPr/>
          <a:lstStyle/>
          <a:p>
            <a:pPr marL="269413" indent="-269413" algn="l" defTabSz="269413">
              <a:lnSpc>
                <a:spcPts val="4500"/>
              </a:lnSpc>
              <a:tabLst>
                <a:tab pos="50800" algn="l"/>
                <a:tab pos="254000" algn="l"/>
              </a:tabLst>
              <a:defRPr sz="297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Based on: 2505.08477,1911.04511,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2003.10527</a:t>
            </a:r>
            <a:r>
              <a:t>,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2206.13543</a:t>
            </a:r>
            <a:r>
              <a:t>, 2305.00877，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2309.15069</a:t>
            </a:r>
            <a:r>
              <a:t> ，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2309.08407</a:t>
            </a:r>
            <a:r>
              <a:t> , 2405.00490, 2406.13480</a:t>
            </a:r>
          </a:p>
          <a:p>
            <a:pPr marL="269413" indent="-269413" algn="l" defTabSz="269413">
              <a:lnSpc>
                <a:spcPts val="4300"/>
              </a:lnSpc>
              <a:tabLst>
                <a:tab pos="50800" algn="l"/>
                <a:tab pos="254000" algn="l"/>
              </a:tabLst>
              <a:defRPr sz="2976">
                <a:solidFill>
                  <a:srgbClr val="0000E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	</a:t>
            </a:r>
          </a:p>
          <a:p>
            <a:pPr marL="269413" indent="-269413" algn="l" defTabSz="269413">
              <a:lnSpc>
                <a:spcPts val="4500"/>
              </a:lnSpc>
              <a:tabLst>
                <a:tab pos="50800" algn="l"/>
                <a:tab pos="254000" algn="l"/>
              </a:tabLst>
              <a:defRPr sz="297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With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Yu Gao</a:t>
            </a:r>
            <a:r>
              <a:t> (IHEP), Jinxing Zhang(BNU), Fei Gao (BIT), Jungsong Cang(IHEP),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Junxi Duan</a:t>
            </a:r>
            <a:r>
              <a:t>(BIT),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Chang-Yin Ji</a:t>
            </a:r>
            <a:r>
              <a:t>(BIT),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Yugui Yao</a:t>
            </a:r>
            <a:r>
              <a:t>(BIT), Yiming Liu(BIT),  Chu-Tian Gao(BIT), Jinneng Luo(BIT), Mingqiu Li (GUCAS &amp;BIT),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Yun-Long Zhang</a:t>
            </a:r>
            <a:r>
              <a:t>(NAOC), Qi-Shu Yan(GUCAS), Zhijie Zhao (GUCAS &amp;DESY), Graham White (Southampton).</a:t>
            </a:r>
          </a:p>
        </p:txBody>
      </p:sp>
      <p:sp>
        <p:nvSpPr>
          <p:cNvPr id="198" name="May 27@ UCAS"/>
          <p:cNvSpPr txBox="1"/>
          <p:nvPr/>
        </p:nvSpPr>
        <p:spPr>
          <a:xfrm>
            <a:off x="8123770" y="598900"/>
            <a:ext cx="8002164" cy="105727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63500" dist="88900" dir="2700000">
              <a:srgbClr val="000000">
                <a:alpha val="7051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defTabSz="821529">
              <a:defRPr b="1" i="1" sz="6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July, 29@Nanjing_axion</a:t>
            </a:r>
          </a:p>
        </p:txBody>
      </p:sp>
      <p:pic>
        <p:nvPicPr>
          <p:cNvPr id="199" name="images.jpg" descr="images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207608" y="11471070"/>
            <a:ext cx="5089910" cy="1530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NFN2.png" descr="INFN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110381" y="10809633"/>
            <a:ext cx="4045435" cy="28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北京理工大学/Beijing Institute of Technology"/>
          <p:cNvSpPr txBox="1"/>
          <p:nvPr/>
        </p:nvSpPr>
        <p:spPr>
          <a:xfrm>
            <a:off x="7844848" y="5409901"/>
            <a:ext cx="9992416" cy="98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 anchor="b">
            <a:normAutofit fontScale="100000" lnSpcReduction="0"/>
          </a:bodyPr>
          <a:lstStyle>
            <a:lvl1pPr defTabSz="825499">
              <a:defRPr b="1" sz="3200">
                <a:solidFill>
                  <a:srgbClr val="000000"/>
                </a:solidFill>
              </a:defRPr>
            </a:lvl1pPr>
          </a:lstStyle>
          <a:p>
            <a:pPr/>
            <a:r>
              <a:t>北京理工大学/Beijing Institute of Technology</a:t>
            </a:r>
          </a:p>
        </p:txBody>
      </p:sp>
      <p:sp>
        <p:nvSpPr>
          <p:cNvPr id="202" name="孙斯纯 （Sichun Sun）"/>
          <p:cNvSpPr txBox="1"/>
          <p:nvPr/>
        </p:nvSpPr>
        <p:spPr>
          <a:xfrm>
            <a:off x="8919857" y="4621233"/>
            <a:ext cx="7170403" cy="108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5" tIns="71435" rIns="71435" bIns="71435">
            <a:normAutofit fontScale="100000" lnSpcReduction="0"/>
          </a:bodyPr>
          <a:lstStyle>
            <a:lvl1pPr defTabSz="825499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孙斯纯 （Sichun Sun）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26132" y="10164977"/>
            <a:ext cx="7421763" cy="3124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349306" y="9505208"/>
            <a:ext cx="4026145" cy="4038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wo different assumtions:…"/>
          <p:cNvSpPr txBox="1"/>
          <p:nvPr>
            <p:ph type="title"/>
          </p:nvPr>
        </p:nvSpPr>
        <p:spPr>
          <a:xfrm>
            <a:off x="1206500" y="1079500"/>
            <a:ext cx="21971000" cy="2873490"/>
          </a:xfrm>
          <a:prstGeom prst="rect">
            <a:avLst/>
          </a:prstGeom>
        </p:spPr>
        <p:txBody>
          <a:bodyPr/>
          <a:lstStyle/>
          <a:p>
            <a:pPr defTabSz="1975054">
              <a:defRPr spc="-137" sz="6885"/>
            </a:pPr>
            <a:r>
              <a:t>Two different assumtions: </a:t>
            </a:r>
          </a:p>
          <a:p>
            <a:pPr defTabSz="1975054">
              <a:defRPr spc="-137" sz="6885"/>
            </a:pPr>
            <a:r>
              <a:t>Axions are either coupled to photons or electrons </a:t>
            </a:r>
          </a:p>
          <a:p>
            <a:pPr defTabSz="1975054">
              <a:defRPr spc="-137" sz="6885"/>
            </a:pPr>
            <a:r>
              <a:t>in the materials:</a:t>
            </a:r>
          </a:p>
        </p:txBody>
      </p:sp>
      <p:sp>
        <p:nvSpPr>
          <p:cNvPr id="25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27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795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57" name="2c411b7f-96b6-40c7-8811-576ff45ee377.png" descr="2c411b7f-96b6-40c7-8811-576ff45ee37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74742" y="3948702"/>
            <a:ext cx="18482594" cy="5818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26f6dc26-a223-424f-87f6-11e93f783682.png" descr="26f6dc26-a223-424f-87f6-11e93f78368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3851" y="5974112"/>
            <a:ext cx="10920419" cy="2639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fc16cec6-b5e3-47f0-8bda-c0292d8aa80c.png" descr="fc16cec6-b5e3-47f0-8bda-c0292d8aa80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545" y="9625517"/>
            <a:ext cx="15639309" cy="3664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According to the Ginzburg-Landau theory"/>
          <p:cNvSpPr txBox="1"/>
          <p:nvPr>
            <p:ph type="body" idx="1"/>
          </p:nvPr>
        </p:nvSpPr>
        <p:spPr>
          <a:xfrm>
            <a:off x="1206500" y="1044734"/>
            <a:ext cx="21971000" cy="11459782"/>
          </a:xfrm>
          <a:prstGeom prst="rect">
            <a:avLst/>
          </a:prstGeom>
        </p:spPr>
        <p:txBody>
          <a:bodyPr/>
          <a:lstStyle>
            <a:lvl1pPr marL="0" indent="0" defTabSz="127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795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According to the Ginzburg-Landau theory</a:t>
            </a:r>
          </a:p>
        </p:txBody>
      </p:sp>
      <p:pic>
        <p:nvPicPr>
          <p:cNvPr id="262" name="23f01ac7-34a7-43e8-a01b-5189f20b2a37.png" descr="23f01ac7-34a7-43e8-a01b-5189f20b2a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049" y="2191043"/>
            <a:ext cx="21500542" cy="4384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684a9b5f-b991-4e40-9011-cc8869bad6bb.png" descr="684a9b5f-b991-4e40-9011-cc8869bad6b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218" y="7162520"/>
            <a:ext cx="24037564" cy="3649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2d574916-c6bd-44f4-b902-77db33953c8e.png" descr="2d574916-c6bd-44f4-b902-77db33953c8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512" y="11399147"/>
            <a:ext cx="11479351" cy="1570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aca846bf-1f55-4b44-b47f-7e67425edafa.png" descr="aca846bf-1f55-4b44-b47f-7e67425edaf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75033" y="11205126"/>
            <a:ext cx="10747895" cy="1958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4d62a098-e4e4-4d39-b583-22002ae98694.png" descr="4d62a098-e4e4-4d39-b583-22002ae9869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86186" y="6623825"/>
            <a:ext cx="11514861" cy="2118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1" name="c9e95961-8005-4808-99f4-430ead2bd0b4.png" descr="c9e95961-8005-4808-99f4-430ead2bd0b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875" y="1055663"/>
            <a:ext cx="12471401" cy="906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cc9afb0f-6bcf-43d7-87b6-46e911ffe08d.png" descr="cc9afb0f-6bcf-43d7-87b6-46e911ffe08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5312" y="3169673"/>
            <a:ext cx="10300729" cy="8059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etecting Axion by Magnetoelectric Cou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1529">
              <a:lnSpc>
                <a:spcPct val="100000"/>
              </a:lnSpc>
              <a:spcBef>
                <a:spcPts val="5900"/>
              </a:spcBef>
              <a:defRPr b="0" spc="0" sz="7100"/>
            </a:lvl1pPr>
          </a:lstStyle>
          <a:p>
            <a:pPr/>
            <a:r>
              <a:t>Detecting Axion by Magnetoelectric Coupling</a:t>
            </a:r>
          </a:p>
        </p:txBody>
      </p:sp>
      <p:sp>
        <p:nvSpPr>
          <p:cNvPr id="275" name="reflection high-energy electron diffraction (RHEED)…"/>
          <p:cNvSpPr txBox="1"/>
          <p:nvPr>
            <p:ph type="body" idx="1"/>
          </p:nvPr>
        </p:nvSpPr>
        <p:spPr>
          <a:xfrm>
            <a:off x="1206500" y="3334837"/>
            <a:ext cx="21971000" cy="9169679"/>
          </a:xfrm>
          <a:prstGeom prst="rect">
            <a:avLst/>
          </a:prstGeom>
        </p:spPr>
        <p:txBody>
          <a:bodyPr/>
          <a:lstStyle/>
          <a:p>
            <a:pPr marL="508000" indent="-508000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  <a:tab pos="6400800" algn="l"/>
                <a:tab pos="6756400" algn="l"/>
                <a:tab pos="7112000" algn="l"/>
                <a:tab pos="7467600" algn="l"/>
                <a:tab pos="7823200" algn="l"/>
                <a:tab pos="8178800" algn="l"/>
                <a:tab pos="8534400" algn="l"/>
                <a:tab pos="8890000" algn="l"/>
                <a:tab pos="9245600" algn="l"/>
                <a:tab pos="9601200" algn="l"/>
                <a:tab pos="9956800" algn="l"/>
                <a:tab pos="10312400" algn="l"/>
                <a:tab pos="10668000" algn="l"/>
                <a:tab pos="11023600" algn="l"/>
                <a:tab pos="11391900" algn="l"/>
                <a:tab pos="11747500" algn="l"/>
                <a:tab pos="12103100" algn="l"/>
                <a:tab pos="12458700" algn="l"/>
                <a:tab pos="12814300" algn="l"/>
                <a:tab pos="13169900" algn="l"/>
                <a:tab pos="13525500" algn="l"/>
                <a:tab pos="13881100" algn="l"/>
                <a:tab pos="14236700" algn="l"/>
                <a:tab pos="14592300" algn="l"/>
                <a:tab pos="14947900" algn="l"/>
                <a:tab pos="15303500" algn="l"/>
                <a:tab pos="15659100" algn="l"/>
                <a:tab pos="16014700" algn="l"/>
                <a:tab pos="16370300" algn="l"/>
                <a:tab pos="16725900" algn="l"/>
                <a:tab pos="17081500" algn="l"/>
                <a:tab pos="17437100" algn="l"/>
                <a:tab pos="17792700" algn="l"/>
                <a:tab pos="18148300" algn="l"/>
                <a:tab pos="18503900" algn="l"/>
                <a:tab pos="18859500" algn="l"/>
                <a:tab pos="19215100" algn="l"/>
                <a:tab pos="19570700" algn="l"/>
                <a:tab pos="19926300" algn="l"/>
                <a:tab pos="20281900" algn="l"/>
                <a:tab pos="20637500" algn="l"/>
                <a:tab pos="20993100" algn="l"/>
                <a:tab pos="21348700" algn="l"/>
                <a:tab pos="21704300" algn="l"/>
                <a:tab pos="22059900" algn="l"/>
                <a:tab pos="22415500" algn="l"/>
                <a:tab pos="22783800" algn="l"/>
                <a:tab pos="23139400" algn="l"/>
                <a:tab pos="23495000" algn="l"/>
                <a:tab pos="23850600" algn="l"/>
                <a:tab pos="24206200" algn="l"/>
                <a:tab pos="24561800" algn="l"/>
                <a:tab pos="24917400" algn="l"/>
                <a:tab pos="25273000" algn="l"/>
                <a:tab pos="25628600" algn="l"/>
                <a:tab pos="25984200" algn="l"/>
                <a:tab pos="26339800" algn="l"/>
                <a:tab pos="26695400" algn="l"/>
                <a:tab pos="27051000" algn="l"/>
                <a:tab pos="27406600" algn="l"/>
                <a:tab pos="27762200" algn="l"/>
                <a:tab pos="28117800" algn="l"/>
                <a:tab pos="28473400" algn="l"/>
                <a:tab pos="28829000" algn="l"/>
                <a:tab pos="29184600" algn="l"/>
                <a:tab pos="29540200" algn="l"/>
                <a:tab pos="29895800" algn="l"/>
                <a:tab pos="30251400" algn="l"/>
                <a:tab pos="30607000" algn="l"/>
                <a:tab pos="30962600" algn="l"/>
                <a:tab pos="31318200" algn="l"/>
                <a:tab pos="31673800" algn="l"/>
                <a:tab pos="32029400" algn="l"/>
                <a:tab pos="32385000" algn="l"/>
                <a:tab pos="32740600" algn="l"/>
                <a:tab pos="33096200" algn="l"/>
                <a:tab pos="33451800" algn="l"/>
                <a:tab pos="33807400" algn="l"/>
                <a:tab pos="34175700" algn="l"/>
                <a:tab pos="34531300" algn="l"/>
                <a:tab pos="34886900" algn="l"/>
                <a:tab pos="35242500" algn="l"/>
                <a:tab pos="35598100" algn="l"/>
              </a:tabLst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reflection high-energy electron diffraction (RHEED)</a:t>
            </a:r>
          </a:p>
          <a:p>
            <a:pPr marL="863028" indent="-863028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Measuring the axion number directly:</a:t>
            </a:r>
          </a:p>
        </p:txBody>
      </p:sp>
      <p:pic>
        <p:nvPicPr>
          <p:cNvPr id="276" name="c1f9f305-b24f-4642-9ec7-1d52b977386d.png" descr="c1f9f305-b24f-4642-9ec7-1d52b977386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35676" y="7286962"/>
            <a:ext cx="8817526" cy="3398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ae0cd1d1-36bc-4044-b49e-3a7f55db4146.png" descr="ae0cd1d1-36bc-4044-b49e-3a7f55db41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9489" y="8060341"/>
            <a:ext cx="6221355" cy="2527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87e1347d-3e22-4762-9e94-f88e4351269b.png" descr="87e1347d-3e22-4762-9e94-f88e4351269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769" y="5831132"/>
            <a:ext cx="11575599" cy="205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f41a0b27-c6df-43c5-b409-e4de140bbcd5.png" descr="f41a0b27-c6df-43c5-b409-e4de140bbcd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00866" y="5508576"/>
            <a:ext cx="12523836" cy="5334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eed8f19a-0e03-4d60-882f-551170febdf7.png" descr="eed8f19a-0e03-4d60-882f-551170febdf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47086" y="11203337"/>
            <a:ext cx="17592482" cy="898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Future projectio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projection:</a:t>
            </a:r>
          </a:p>
        </p:txBody>
      </p:sp>
      <p:sp>
        <p:nvSpPr>
          <p:cNvPr id="283" name="With the limi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27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795">
                <a:latin typeface="Helvetica"/>
                <a:ea typeface="Helvetica"/>
                <a:cs typeface="Helvetica"/>
                <a:sym typeface="Helvetica"/>
              </a:defRPr>
            </a:pPr>
            <a:r>
              <a:t>With the limits:</a:t>
            </a:r>
          </a:p>
          <a:p>
            <a:pPr marL="0" indent="0" defTabSz="127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795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127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795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127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795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127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795">
                <a:latin typeface="Helvetica"/>
                <a:ea typeface="Helvetica"/>
                <a:cs typeface="Helvetica"/>
                <a:sym typeface="Helvetica"/>
              </a:defRPr>
            </a:pPr>
            <a:r>
              <a:t>Several scales:</a:t>
            </a:r>
          </a:p>
        </p:txBody>
      </p:sp>
      <p:pic>
        <p:nvPicPr>
          <p:cNvPr id="284" name="4d0cfd0b-77bc-4fe4-8e0b-f6ad0c3e3580.png" descr="4d0cfd0b-77bc-4fe4-8e0b-f6ad0c3e35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8553" y="10292373"/>
            <a:ext cx="3860801" cy="144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56d0dd85-609e-42e8-882e-38618fe73313.png" descr="56d0dd85-609e-42e8-882e-38618fe733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9369" y="9814066"/>
            <a:ext cx="7264401" cy="2404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07b0a083-d6d3-49d3-8248-1da213e38b24.png" descr="07b0a083-d6d3-49d3-8248-1da213e38b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6960" y="5772398"/>
            <a:ext cx="11941621" cy="2171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cf8c13ce-65ac-4532-83fb-5b212ca4b49b.png" descr="cf8c13ce-65ac-4532-83fb-5b212ca4b49b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39906" y="2626457"/>
            <a:ext cx="12065001" cy="990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27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795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92" name="84829f53-d697-42c0-abe8-8de8370d7760.png" descr="84829f53-d697-42c0-abe8-8de8370d776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8538" y="176236"/>
            <a:ext cx="18237201" cy="1285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f41a0b27-c6df-43c5-b409-e4de140bbcd5.png" descr="f41a0b27-c6df-43c5-b409-e4de140bbcd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9869" y="6972614"/>
            <a:ext cx="15684524" cy="6681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a5450818-ae8e-4b0a-9ca5-147b45a8db3f.png" descr="a5450818-ae8e-4b0a-9ca5-147b45a8db3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0130" y="742776"/>
            <a:ext cx="15684525" cy="6884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3" name="20a42b17-fde7-4cd2-9ffa-9e058ef35207.png" descr="20a42b17-fde7-4cd2-9ffa-9e058ef352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6356" y="0"/>
            <a:ext cx="1541195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8" name="05a8ab5c-3fee-4f6a-a1fb-70bcd3689311.png" descr="05a8ab5c-3fee-4f6a-a1fb-70bcd36893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939" y="0"/>
            <a:ext cx="1663093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Thank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Outline"/>
          <p:cNvSpPr txBox="1"/>
          <p:nvPr>
            <p:ph type="title"/>
          </p:nvPr>
        </p:nvSpPr>
        <p:spPr>
          <a:xfrm>
            <a:off x="3479420" y="376353"/>
            <a:ext cx="15609096" cy="303609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Outline</a:t>
            </a:r>
          </a:p>
        </p:txBody>
      </p:sp>
      <p:sp>
        <p:nvSpPr>
          <p:cNvPr id="207" name="Axion resonance effects…"/>
          <p:cNvSpPr txBox="1"/>
          <p:nvPr>
            <p:ph type="body" idx="1"/>
          </p:nvPr>
        </p:nvSpPr>
        <p:spPr>
          <a:xfrm>
            <a:off x="991499" y="3643312"/>
            <a:ext cx="22117934" cy="8591671"/>
          </a:xfrm>
          <a:prstGeom prst="rect">
            <a:avLst/>
          </a:prstGeom>
        </p:spPr>
        <p:txBody>
          <a:bodyPr/>
          <a:lstStyle/>
          <a:p>
            <a:pPr/>
            <a:r>
              <a:t>Blackholes and axions.</a:t>
            </a:r>
          </a:p>
          <a:p>
            <a:pPr/>
            <a:r>
              <a:t>Detecting Axion by Measuring Magnetization</a:t>
            </a:r>
          </a:p>
          <a:p>
            <a:pPr/>
            <a:r>
              <a:t>Detecting Axion by Magnetoelectric Coupling</a:t>
            </a:r>
          </a:p>
          <a:p>
            <a:pPr/>
          </a:p>
          <a:p>
            <a:pPr/>
            <a:r>
              <a:t>Materials and Methods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Title"/>
          <p:cNvSpPr txBox="1"/>
          <p:nvPr>
            <p:ph type="title"/>
          </p:nvPr>
        </p:nvSpPr>
        <p:spPr>
          <a:xfrm>
            <a:off x="6012655" y="3607591"/>
            <a:ext cx="12358693" cy="806159"/>
          </a:xfrm>
          <a:prstGeom prst="rect">
            <a:avLst/>
          </a:prstGeom>
        </p:spPr>
        <p:txBody>
          <a:bodyPr/>
          <a:lstStyle/>
          <a:p>
            <a:pPr defTabSz="1483239">
              <a:defRPr spc="-97" sz="4900"/>
            </a:pPr>
          </a:p>
        </p:txBody>
      </p:sp>
      <p:sp>
        <p:nvSpPr>
          <p:cNvPr id="210" name="Slide 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08672">
              <a:defRPr sz="3000"/>
            </a:pPr>
          </a:p>
        </p:txBody>
      </p:sp>
      <p:sp>
        <p:nvSpPr>
          <p:cNvPr id="211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83" y="1477784"/>
            <a:ext cx="22542434" cy="11066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400"/>
            </a:lvl1pPr>
          </a:lstStyle>
          <a:p>
            <a:pPr/>
            <a:r>
              <a:t>Axion: scientific importance</a:t>
            </a:r>
          </a:p>
        </p:txBody>
      </p:sp>
      <p:sp>
        <p:nvSpPr>
          <p:cNvPr id="215" name="Content Placeholder 2"/>
          <p:cNvSpPr txBox="1"/>
          <p:nvPr>
            <p:ph type="body" idx="1"/>
          </p:nvPr>
        </p:nvSpPr>
        <p:spPr>
          <a:xfrm>
            <a:off x="1676400" y="3651250"/>
            <a:ext cx="22707600" cy="9724196"/>
          </a:xfrm>
          <a:prstGeom prst="rect">
            <a:avLst/>
          </a:prstGeom>
        </p:spPr>
        <p:txBody>
          <a:bodyPr/>
          <a:lstStyle/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sz="4100"/>
            </a:pPr>
            <a:r>
              <a:t>One very interesting dark matter candidate!</a:t>
            </a:r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sz="4100"/>
            </a:pPr>
            <a:r>
              <a:t>Solving strong CP problem (</a:t>
            </a:r>
            <a:r>
              <a:rPr>
                <a:solidFill>
                  <a:srgbClr val="EE230C"/>
                </a:solidFill>
              </a:rPr>
              <a:t>Fundamental symmetry</a:t>
            </a:r>
            <a:r>
              <a:t>)</a:t>
            </a:r>
            <a:endParaRPr>
              <a:solidFill>
                <a:srgbClr val="70AD47"/>
              </a:solidFill>
              <a:effectLst>
                <a:outerShdw sx="100000" sy="100000" kx="0" ky="0" algn="b" rotWithShape="0" blurRad="38100" dist="33147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b="1" sz="4100">
                <a:solidFill>
                  <a:srgbClr val="70AD47"/>
                </a:solidFill>
                <a:effectLst>
                  <a:outerShdw sx="100000" sy="100000" kx="0" ky="0" algn="b" rotWithShape="0" blurRad="38100" dist="33147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One important particle in many beyond the </a:t>
            </a:r>
          </a:p>
          <a:p>
            <a:pPr marL="0" indent="0" defTabSz="1591055">
              <a:lnSpc>
                <a:spcPct val="81000"/>
              </a:lnSpc>
              <a:spcBef>
                <a:spcPts val="1700"/>
              </a:spcBef>
              <a:buSzTx/>
              <a:buNone/>
              <a:defRPr b="1" sz="4100">
                <a:solidFill>
                  <a:srgbClr val="70AD47"/>
                </a:solidFill>
                <a:effectLst>
                  <a:outerShdw sx="100000" sy="100000" kx="0" ky="0" algn="b" rotWithShape="0" blurRad="38100" dist="33147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Standard Model extension</a:t>
            </a:r>
            <a:endParaRPr>
              <a:solidFill>
                <a:srgbClr val="FF0000"/>
              </a:solidFill>
            </a:endParaRPr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b="1" sz="4100">
                <a:solidFill>
                  <a:srgbClr val="FF0000"/>
                </a:solidFill>
              </a:defRPr>
            </a:pPr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sz="4100"/>
            </a:pPr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sz="4100"/>
            </a:pPr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sz="4100"/>
            </a:pPr>
            <a:r>
              <a:t>Large parameter space, tens of orders of magnitude:</a:t>
            </a:r>
          </a:p>
          <a:p>
            <a:pPr lvl="1" marL="0" indent="397763" defTabSz="1591055">
              <a:lnSpc>
                <a:spcPct val="81000"/>
              </a:lnSpc>
              <a:spcBef>
                <a:spcPts val="800"/>
              </a:spcBef>
              <a:buSzTx/>
              <a:buNone/>
              <a:defRPr sz="3400"/>
            </a:pPr>
            <a:r>
              <a:t>	  </a:t>
            </a:r>
          </a:p>
          <a:p>
            <a:pPr lvl="1" marL="0" indent="397763" defTabSz="1591055">
              <a:lnSpc>
                <a:spcPct val="81000"/>
              </a:lnSpc>
              <a:spcBef>
                <a:spcPts val="800"/>
              </a:spcBef>
              <a:buSzTx/>
              <a:buNone/>
              <a:defRPr sz="3400"/>
            </a:pPr>
            <a: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m </a:t>
            </a:r>
            <a:r>
              <a:rPr sz="27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~ 10</a:t>
            </a:r>
            <a:r>
              <a:rPr baseline="30849">
                <a:latin typeface="Times New Roman"/>
                <a:ea typeface="Times New Roman"/>
                <a:cs typeface="Times New Roman"/>
                <a:sym typeface="Times New Roman"/>
              </a:rPr>
              <a:t>-5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eV,  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~ 10</a:t>
            </a:r>
            <a:r>
              <a:rPr baseline="30849"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GeV </a:t>
            </a:r>
            <a:endParaRPr sz="4100"/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sz="4100">
                <a:solidFill>
                  <a:srgbClr val="FF0000"/>
                </a:solidFill>
                <a:effectLst>
                  <a:outerShdw sx="100000" sy="100000" kx="0" ky="0" algn="b" rotWithShape="0" blurRad="38100" dist="33147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sz="4100">
                <a:effectLst>
                  <a:outerShdw sx="100000" sy="100000" kx="0" ky="0" algn="b" rotWithShape="0" blurRad="38100" dist="33147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Various detections with interdisciplinary fields and modern technology</a:t>
            </a:r>
          </a:p>
          <a:p>
            <a:pPr marL="397763" indent="-397763" defTabSz="1591055">
              <a:lnSpc>
                <a:spcPct val="81000"/>
              </a:lnSpc>
              <a:spcBef>
                <a:spcPts val="1700"/>
              </a:spcBef>
              <a:defRPr sz="3900">
                <a:effectLst>
                  <a:outerShdw sx="100000" sy="100000" kx="0" ky="0" algn="b" rotWithShape="0" blurRad="38100" dist="33147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 marL="495300" indent="-495300" defTabSz="12700">
              <a:lnSpc>
                <a:spcPct val="100000"/>
              </a:lnSpc>
              <a:spcBef>
                <a:spcPts val="0"/>
              </a:spcBef>
              <a:buSzPct val="123000"/>
              <a:buFont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  <a:tab pos="6400800" algn="l"/>
                <a:tab pos="6756400" algn="l"/>
                <a:tab pos="7112000" algn="l"/>
                <a:tab pos="7467600" algn="l"/>
                <a:tab pos="7823200" algn="l"/>
                <a:tab pos="8178800" algn="l"/>
                <a:tab pos="8534400" algn="l"/>
                <a:tab pos="8890000" algn="l"/>
                <a:tab pos="9245600" algn="l"/>
                <a:tab pos="9601200" algn="l"/>
                <a:tab pos="9956800" algn="l"/>
                <a:tab pos="10312400" algn="l"/>
                <a:tab pos="10668000" algn="l"/>
                <a:tab pos="11023600" algn="l"/>
                <a:tab pos="11391900" algn="l"/>
                <a:tab pos="11747500" algn="l"/>
                <a:tab pos="12103100" algn="l"/>
                <a:tab pos="12458700" algn="l"/>
                <a:tab pos="12814300" algn="l"/>
                <a:tab pos="13169900" algn="l"/>
                <a:tab pos="13525500" algn="l"/>
                <a:tab pos="13881100" algn="l"/>
                <a:tab pos="14236700" algn="l"/>
                <a:tab pos="14592300" algn="l"/>
                <a:tab pos="14947900" algn="l"/>
                <a:tab pos="15303500" algn="l"/>
                <a:tab pos="15659100" algn="l"/>
                <a:tab pos="16014700" algn="l"/>
                <a:tab pos="16370300" algn="l"/>
                <a:tab pos="16725900" algn="l"/>
                <a:tab pos="17081500" algn="l"/>
                <a:tab pos="17437100" algn="l"/>
                <a:tab pos="17792700" algn="l"/>
                <a:tab pos="18148300" algn="l"/>
                <a:tab pos="18503900" algn="l"/>
                <a:tab pos="18859500" algn="l"/>
                <a:tab pos="19215100" algn="l"/>
                <a:tab pos="19570700" algn="l"/>
                <a:tab pos="19926300" algn="l"/>
                <a:tab pos="20281900" algn="l"/>
                <a:tab pos="20637500" algn="l"/>
                <a:tab pos="20993100" algn="l"/>
                <a:tab pos="21348700" algn="l"/>
                <a:tab pos="21704300" algn="l"/>
                <a:tab pos="22059900" algn="l"/>
                <a:tab pos="22415500" algn="l"/>
                <a:tab pos="22783800" algn="l"/>
                <a:tab pos="23139400" algn="l"/>
                <a:tab pos="23495000" algn="l"/>
                <a:tab pos="23850600" algn="l"/>
                <a:tab pos="24206200" algn="l"/>
                <a:tab pos="24561800" algn="l"/>
                <a:tab pos="24917400" algn="l"/>
                <a:tab pos="25273000" algn="l"/>
                <a:tab pos="25628600" algn="l"/>
                <a:tab pos="25984200" algn="l"/>
                <a:tab pos="26339800" algn="l"/>
                <a:tab pos="26695400" algn="l"/>
                <a:tab pos="27051000" algn="l"/>
                <a:tab pos="27406600" algn="l"/>
                <a:tab pos="27762200" algn="l"/>
                <a:tab pos="28117800" algn="l"/>
                <a:tab pos="28473400" algn="l"/>
                <a:tab pos="28829000" algn="l"/>
                <a:tab pos="29184600" algn="l"/>
                <a:tab pos="29540200" algn="l"/>
                <a:tab pos="29895800" algn="l"/>
                <a:tab pos="30251400" algn="l"/>
                <a:tab pos="30607000" algn="l"/>
                <a:tab pos="30962600" algn="l"/>
                <a:tab pos="31318200" algn="l"/>
                <a:tab pos="31673800" algn="l"/>
                <a:tab pos="32029400" algn="l"/>
                <a:tab pos="32385000" algn="l"/>
                <a:tab pos="32740600" algn="l"/>
                <a:tab pos="33096200" algn="l"/>
                <a:tab pos="33451800" algn="l"/>
                <a:tab pos="33807400" algn="l"/>
                <a:tab pos="34175700" algn="l"/>
                <a:tab pos="34531300" algn="l"/>
                <a:tab pos="34886900" algn="l"/>
                <a:tab pos="35242500" algn="l"/>
                <a:tab pos="35598100" algn="l"/>
              </a:tabLst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In condensed matter systems, axions appear as quasi-particles in certain materials,</a:t>
            </a:r>
          </a:p>
        </p:txBody>
      </p:sp>
      <p:pic>
        <p:nvPicPr>
          <p:cNvPr id="21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4017" y="6677066"/>
            <a:ext cx="4741792" cy="1702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oup 6"/>
          <p:cNvGrpSpPr/>
          <p:nvPr/>
        </p:nvGrpSpPr>
        <p:grpSpPr>
          <a:xfrm>
            <a:off x="15204605" y="1209884"/>
            <a:ext cx="7873275" cy="6961579"/>
            <a:chOff x="0" y="0"/>
            <a:chExt cx="7873274" cy="6961577"/>
          </a:xfrm>
        </p:grpSpPr>
        <p:pic>
          <p:nvPicPr>
            <p:cNvPr id="217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7873275" cy="6484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TextBox 4"/>
            <p:cNvSpPr txBox="1"/>
            <p:nvPr/>
          </p:nvSpPr>
          <p:spPr>
            <a:xfrm>
              <a:off x="1060284" y="2548017"/>
              <a:ext cx="3057839" cy="102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/>
            <a:p>
              <a:pPr algn="l" defTabSz="1828800">
                <a:defRPr b="1">
                  <a:solidFill>
                    <a:srgbClr val="000000"/>
                  </a:solidFill>
                  <a:latin typeface="等线"/>
                  <a:ea typeface="等线"/>
                  <a:cs typeface="等线"/>
                  <a:sym typeface="等线"/>
                </a:defRPr>
              </a:pPr>
              <a:r>
                <a:t>Peccei-Quinn机制的</a:t>
              </a:r>
              <a:br/>
              <a:r>
                <a:t>引用率走势（ADS）</a:t>
              </a:r>
            </a:p>
          </p:txBody>
        </p:sp>
        <p:sp>
          <p:nvSpPr>
            <p:cNvPr id="219" name="TextBox 3"/>
            <p:cNvSpPr txBox="1"/>
            <p:nvPr/>
          </p:nvSpPr>
          <p:spPr>
            <a:xfrm>
              <a:off x="919528" y="6232601"/>
              <a:ext cx="5888923" cy="728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7" tIns="91437" rIns="91437" bIns="91437" numCol="1" anchor="t">
              <a:spAutoFit/>
            </a:bodyPr>
            <a:lstStyle>
              <a:lvl1pPr algn="l" defTabSz="1828800">
                <a:defRPr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等线"/>
                  <a:ea typeface="等线"/>
                  <a:cs typeface="等线"/>
                  <a:sym typeface="等线"/>
                </a:defRPr>
              </a:lvl1pPr>
            </a:lstStyle>
            <a:p>
              <a:pPr/>
              <a:r>
                <a:t>Citations on the axion paper</a:t>
              </a:r>
            </a:p>
          </p:txBody>
        </p:sp>
      </p:grpSp>
      <p:grpSp>
        <p:nvGrpSpPr>
          <p:cNvPr id="232" name="Group 7"/>
          <p:cNvGrpSpPr/>
          <p:nvPr/>
        </p:nvGrpSpPr>
        <p:grpSpPr>
          <a:xfrm>
            <a:off x="14978872" y="8366210"/>
            <a:ext cx="8761689" cy="2774118"/>
            <a:chOff x="0" y="0"/>
            <a:chExt cx="8761687" cy="2774116"/>
          </a:xfrm>
        </p:grpSpPr>
        <p:grpSp>
          <p:nvGrpSpPr>
            <p:cNvPr id="229" name="Group 8"/>
            <p:cNvGrpSpPr/>
            <p:nvPr/>
          </p:nvGrpSpPr>
          <p:grpSpPr>
            <a:xfrm>
              <a:off x="-1" y="-1"/>
              <a:ext cx="8761689" cy="2033395"/>
              <a:chOff x="0" y="0"/>
              <a:chExt cx="8761687" cy="2033393"/>
            </a:xfrm>
          </p:grpSpPr>
          <p:pic>
            <p:nvPicPr>
              <p:cNvPr id="221" name="Picture 2" descr="Picture 2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137680"/>
                <a:ext cx="2389156" cy="1846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2" name="TextBox 12"/>
              <p:cNvSpPr/>
              <p:nvPr/>
            </p:nvSpPr>
            <p:spPr>
              <a:xfrm>
                <a:off x="9202" y="151716"/>
                <a:ext cx="204787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7" tIns="91437" rIns="91437" bIns="91437" numCol="1" anchor="t">
                <a:spAutoFit/>
              </a:bodyPr>
              <a:lstStyle>
                <a:lvl1pPr algn="l" defTabSz="1828800">
                  <a:defRPr>
                    <a:solidFill>
                      <a:srgbClr val="FFFF00"/>
                    </a:solidFill>
                    <a:latin typeface="等线"/>
                    <a:ea typeface="等线"/>
                    <a:cs typeface="等线"/>
                    <a:sym typeface="等线"/>
                  </a:defRPr>
                </a:lvl1pPr>
              </a:lstStyle>
              <a:p>
                <a:pPr/>
                <a:r>
                  <a:t>R. Peccei</a:t>
                </a:r>
              </a:p>
            </p:txBody>
          </p:sp>
          <p:pic>
            <p:nvPicPr>
              <p:cNvPr id="223" name="Picture 4" descr="Picture 4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210160" y="132691"/>
                <a:ext cx="2063409" cy="18466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4" name="TextBox 14"/>
              <p:cNvSpPr/>
              <p:nvPr/>
            </p:nvSpPr>
            <p:spPr>
              <a:xfrm>
                <a:off x="2301600" y="1446625"/>
                <a:ext cx="211420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7" tIns="91437" rIns="91437" bIns="91437" numCol="1" anchor="t">
                <a:spAutoFit/>
              </a:bodyPr>
              <a:lstStyle>
                <a:lvl1pPr algn="l" defTabSz="1828800">
                  <a:defRPr>
                    <a:solidFill>
                      <a:srgbClr val="FFFF00"/>
                    </a:solidFill>
                    <a:latin typeface="等线"/>
                    <a:ea typeface="等线"/>
                    <a:cs typeface="等线"/>
                    <a:sym typeface="等线"/>
                  </a:defRPr>
                </a:lvl1pPr>
              </a:lstStyle>
              <a:p>
                <a:pPr/>
                <a:r>
                  <a:t>H.Quinn</a:t>
                </a:r>
              </a:p>
            </p:txBody>
          </p:sp>
          <p:pic>
            <p:nvPicPr>
              <p:cNvPr id="225" name="Picture 6" descr="Picture 6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154273" y="140891"/>
                <a:ext cx="2346699" cy="18925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6" name="TextBox 16"/>
              <p:cNvSpPr/>
              <p:nvPr/>
            </p:nvSpPr>
            <p:spPr>
              <a:xfrm>
                <a:off x="4155515" y="1440752"/>
                <a:ext cx="25531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7" tIns="91437" rIns="91437" bIns="91437" numCol="1" anchor="t">
                <a:spAutoFit/>
              </a:bodyPr>
              <a:lstStyle>
                <a:lvl1pPr algn="l" defTabSz="1828800">
                  <a:defRPr sz="2200">
                    <a:solidFill>
                      <a:srgbClr val="FFFF00"/>
                    </a:solidFill>
                    <a:latin typeface="等线"/>
                    <a:ea typeface="等线"/>
                    <a:cs typeface="等线"/>
                    <a:sym typeface="等线"/>
                  </a:defRPr>
                </a:lvl1pPr>
              </a:lstStyle>
              <a:p>
                <a:pPr/>
                <a:r>
                  <a:t>S.Weinberg</a:t>
                </a:r>
              </a:p>
            </p:txBody>
          </p:sp>
          <p:pic>
            <p:nvPicPr>
              <p:cNvPr id="227" name="Picture 8" descr="Picture 8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5919396" y="132692"/>
                <a:ext cx="2346700" cy="18679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8" name="TextBox 18"/>
              <p:cNvSpPr txBox="1"/>
              <p:nvPr/>
            </p:nvSpPr>
            <p:spPr>
              <a:xfrm>
                <a:off x="7194511" y="0"/>
                <a:ext cx="1567177" cy="551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7" tIns="91437" rIns="91437" bIns="91437" numCol="1" anchor="t">
                <a:spAutoFit/>
              </a:bodyPr>
              <a:lstStyle>
                <a:lvl1pPr algn="l" defTabSz="1828800">
                  <a:defRPr>
                    <a:solidFill>
                      <a:srgbClr val="000000"/>
                    </a:solidFill>
                    <a:latin typeface="等线"/>
                    <a:ea typeface="等线"/>
                    <a:cs typeface="等线"/>
                    <a:sym typeface="等线"/>
                  </a:defRPr>
                </a:lvl1pPr>
              </a:lstStyle>
              <a:p>
                <a:pPr/>
                <a:r>
                  <a:t>F. Wilczek</a:t>
                </a:r>
              </a:p>
            </p:txBody>
          </p:sp>
        </p:grpSp>
        <p:pic>
          <p:nvPicPr>
            <p:cNvPr id="230" name="Picture 9" descr="Picture 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98748" y="2033389"/>
              <a:ext cx="666655" cy="740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Picture 10" descr="Picture 1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438801" y="2000621"/>
              <a:ext cx="666655" cy="740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6094" y="80288"/>
            <a:ext cx="6731001" cy="393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Challenges and opportunities of gravitational-wave searches at above 10kHz, updating 2025, LRR"/>
          <p:cNvSpPr txBox="1"/>
          <p:nvPr/>
        </p:nvSpPr>
        <p:spPr>
          <a:xfrm>
            <a:off x="1537199" y="1014233"/>
            <a:ext cx="15655460" cy="27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782771">
            <a:normAutofit fontScale="100000" lnSpcReduction="0"/>
          </a:bodyPr>
          <a:lstStyle>
            <a:lvl1pPr algn="l" defTabSz="457200">
              <a:spcBef>
                <a:spcPts val="1200"/>
              </a:spcBef>
              <a:defRPr sz="4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Challenges and opportunities of gravitational-wave searches at above 10kHz, updating 2025, LRR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772" y="4457700"/>
            <a:ext cx="12440251" cy="9113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08768" y="4425948"/>
            <a:ext cx="11620635" cy="9176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1956" y="234285"/>
            <a:ext cx="15815327" cy="10982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6700" y="596268"/>
            <a:ext cx="12702816" cy="9187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123" y="763353"/>
            <a:ext cx="13228729" cy="11767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74960" y="351338"/>
            <a:ext cx="9491834" cy="13013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346" y="2134321"/>
            <a:ext cx="20535627" cy="7241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845" y="999856"/>
            <a:ext cx="12235520" cy="10635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97797" y="1383891"/>
            <a:ext cx="12015439" cy="9867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