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57"/>
  </p:notesMasterIdLst>
  <p:sldIdLst>
    <p:sldId id="256" r:id="rId2"/>
    <p:sldId id="297" r:id="rId3"/>
    <p:sldId id="430" r:id="rId4"/>
    <p:sldId id="416" r:id="rId5"/>
    <p:sldId id="363" r:id="rId6"/>
    <p:sldId id="362" r:id="rId7"/>
    <p:sldId id="431" r:id="rId8"/>
    <p:sldId id="437" r:id="rId9"/>
    <p:sldId id="361" r:id="rId10"/>
    <p:sldId id="432" r:id="rId11"/>
    <p:sldId id="433" r:id="rId12"/>
    <p:sldId id="434" r:id="rId13"/>
    <p:sldId id="435" r:id="rId14"/>
    <p:sldId id="438" r:id="rId15"/>
    <p:sldId id="479" r:id="rId16"/>
    <p:sldId id="439" r:id="rId17"/>
    <p:sldId id="462" r:id="rId18"/>
    <p:sldId id="463" r:id="rId19"/>
    <p:sldId id="441" r:id="rId20"/>
    <p:sldId id="440" r:id="rId21"/>
    <p:sldId id="445" r:id="rId22"/>
    <p:sldId id="442" r:id="rId23"/>
    <p:sldId id="460" r:id="rId24"/>
    <p:sldId id="443" r:id="rId25"/>
    <p:sldId id="444" r:id="rId26"/>
    <p:sldId id="446" r:id="rId27"/>
    <p:sldId id="447" r:id="rId28"/>
    <p:sldId id="448" r:id="rId29"/>
    <p:sldId id="449" r:id="rId30"/>
    <p:sldId id="450" r:id="rId31"/>
    <p:sldId id="451" r:id="rId32"/>
    <p:sldId id="452" r:id="rId33"/>
    <p:sldId id="454" r:id="rId34"/>
    <p:sldId id="455" r:id="rId35"/>
    <p:sldId id="456" r:id="rId36"/>
    <p:sldId id="459" r:id="rId37"/>
    <p:sldId id="457" r:id="rId38"/>
    <p:sldId id="458" r:id="rId39"/>
    <p:sldId id="453" r:id="rId40"/>
    <p:sldId id="461" r:id="rId41"/>
    <p:sldId id="464" r:id="rId42"/>
    <p:sldId id="465" r:id="rId43"/>
    <p:sldId id="466" r:id="rId44"/>
    <p:sldId id="467" r:id="rId45"/>
    <p:sldId id="468" r:id="rId46"/>
    <p:sldId id="469" r:id="rId47"/>
    <p:sldId id="470" r:id="rId48"/>
    <p:sldId id="472" r:id="rId49"/>
    <p:sldId id="473" r:id="rId50"/>
    <p:sldId id="475" r:id="rId51"/>
    <p:sldId id="477" r:id="rId52"/>
    <p:sldId id="476" r:id="rId53"/>
    <p:sldId id="478" r:id="rId54"/>
    <p:sldId id="474" r:id="rId55"/>
    <p:sldId id="360" r:id="rId56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D7D31"/>
    <a:srgbClr val="FF9300"/>
    <a:srgbClr val="7A81FF"/>
    <a:srgbClr val="EDE136"/>
    <a:srgbClr val="FAFFCD"/>
    <a:srgbClr val="F2F6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917"/>
    <p:restoredTop sz="90126"/>
  </p:normalViewPr>
  <p:slideViewPr>
    <p:cSldViewPr snapToGrid="0" snapToObjects="1">
      <p:cViewPr varScale="1">
        <p:scale>
          <a:sx n="112" d="100"/>
          <a:sy n="112" d="100"/>
        </p:scale>
        <p:origin x="192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0ABC16-0D80-CB46-8A96-F86D2AC543FB}" type="datetimeFigureOut">
              <a:rPr kumimoji="1" lang="zh-CN" altLang="en-US" smtClean="0"/>
              <a:t>2024/10/21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2E185D-4925-AB45-B214-0DFB12B15FC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6149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866311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BE2EA9-6EDB-1342-22C0-CEA9C69AF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EE57452-6FD1-C637-DB14-A4134178C9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7D9F2FD-3A51-C9E3-B53E-D54A6680EA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AF04585B-0ED0-074F-EEAF-728655365F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331533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6FCCA0-F9B2-C1C4-3B4B-7D72A9652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85E447E-AD7C-0BBE-9825-B002772589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F23667F-9CAB-4FEA-AF19-71121F269C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121FFF14-8A69-8155-F9AF-1556C2B9B7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413483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F02CC-E8B2-8599-FEB5-5D8F4B8E8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ACFBAB8-7806-458B-6CFA-DDAD4FA525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BD5F9FA-6B5D-A5DB-AC49-6BD0869694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B915D505-C230-3A03-1A60-5C90D6B92D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340198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994420-C6FD-CAD8-AA33-B92C0434D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9344934-9191-0417-FF7C-E92DCB8088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819E3BD-8F40-6EBE-A597-FC0243C4AD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C1E1AE3F-8C7B-EEC2-BBD3-F9C9F48375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972530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B456E-8B73-F311-497D-7F4D85DD9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3BB98F3-EC85-A305-3987-84D0327BCF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89C0FFF-8E48-1FDB-05CE-42688A4748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89762238-0AD8-0DAE-EF30-4C1D9B0CBA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822815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A0077-8346-B0C2-B07D-DC08DB430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B4C2F36-D542-CAC5-43B6-EC9EAA4819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60F2395-19DD-BE37-2C13-B26C0CEF03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19D34FDA-60DC-B938-FBE6-50F325E935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107604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867E3-9252-97F5-AD34-8215DDC72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9AE967F-0AA6-1A72-DB46-E640CC3B18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0E05063-7BB2-BDBD-2F76-1AEDF5ADAA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7576C764-F8A3-DEAE-F260-D7612DB875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575096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6A3A1-188B-8FF1-DEA5-1D5D223F5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33CEE03-A928-C924-9A6E-97C5C9C709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229FA16-F92C-0E64-4742-76FC9574F0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09FE27DD-D790-4928-88AD-989D8A0104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790059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7ED4FC-D1FC-4A67-3D6F-4554BFC11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60D08E5-FA46-2B48-0851-4130473371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7047137-DDBD-6A2A-9D1B-2517AE0DAB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0CFB32E5-EE2A-11B1-8085-ED78764014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226472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1EC81-05BD-9DAE-A110-660A3D057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4E98503-92A0-11B2-1297-1AC478FE15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FA932DB-0308-6C14-97EF-751689BE6D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99149B3E-5430-B20C-879F-B97263FA78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25214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007622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CD803-5FDB-4E5A-7560-09DB79302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78C20F7-AB79-DADA-9E85-60094ECB51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2C9F3DC-3A7F-165C-CB54-7438DF3F45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AF07A2DC-ADBA-D44D-6CA5-4D715B6907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530668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8E0E4-D9B0-9B18-C0C7-0737C454D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AE4A5D9-9A77-7FD2-EC10-842AA1D60B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DAD27F0-E305-1B1B-CB94-823249BEA6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2DB682E0-D7B1-CB30-6563-BDA9D7173D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802922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21DE1-603A-CE83-A848-06F871A3F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B047411-D201-259B-9B10-3AFB2C7116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D66A205-E23A-294D-0E37-78D56BEC04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D4786ED7-5D3D-E918-CC99-BA58D36F83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233952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802905-E4C1-C503-3E1D-B6472840C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2076719-1767-7036-61BC-99C4F9EA6B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0C11099-595C-6BCD-AAA8-4BCA5EE54F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90123397-517F-D748-38AF-9C305978D4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388052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F74D0-AAD4-A0AE-4FA7-6929A5CBB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59B2FD5-1ACE-51B9-9B42-75AB130309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3ABF1E6-8BE9-A80A-6C66-F962232E26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46E2EF5F-A70A-C365-FD7C-682CF8B1B9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951347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7B020-D25D-89BA-7536-96466CFF4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D3EA032-53E4-EBAD-F85B-CA6C0CBE52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74CEBBC-F64E-29E7-F399-01C05AD337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D9002D6F-AF47-B7C9-334A-D08C829756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449134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B3EAB-DBE7-FAAD-F323-B7AEC7E12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311B37F-B7D5-DB12-3467-F3FCFA7F77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4DFE7D9-DF11-E514-AEA1-42CB774F20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6BDA6F90-1BF2-377B-5260-A027682BB1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940137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EA230-1DF9-FF2B-0925-F243E1C4A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CF0B3DA-C849-6B7A-0120-A529C7E044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A57E56D-7F14-1E9E-788D-B7B4FD542C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1BE31CE1-535A-A70B-6899-B5F3EFAC5A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874471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E2948-B2FC-76B9-744E-17934C540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5E0CA01-A60B-74AC-15AC-74AD82D132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54B58B5-2488-385F-D640-83C03E9428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8959BB42-572A-084B-8555-75F0B04A44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575449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71205-6434-59B4-3D80-6AE6A55C4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C8F8192-EF32-E277-6BCE-9792123C87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B773A86-A5F2-5AD0-E4D8-3B74E71D18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2479D91F-1BB6-36C6-284C-8866EED207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40717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F800B-ADBA-2DA4-82CD-EE9E83224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6B49B15-3097-4560-B810-56580111D3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9427946-212A-C264-8B95-345A3976D8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856ADA98-F3B6-AEDC-BB86-A488B024A7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951612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2A93A-A7D1-9213-BED3-725CDCB51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DF82F2E-79DE-EFEA-36EC-CC112F9CA3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3BD6353-C661-D8CB-FB31-5C52AE6E83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1F103FE1-CFA7-E2E5-F914-9D201258ED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30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304892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62C6F-D61E-3B75-E45B-9591DB098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A5B32D0-F68A-B574-F325-0441FADF7C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4C5EDB8-B456-8EEB-7DD5-1A54EDF4CA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3B95CEF8-B80D-6062-D353-B12D7C971A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31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718336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03661-AFB3-AB09-E629-EEC177400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BC1A8EC-A4B8-9AE5-D696-C05C6718C9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718C6FC-4F94-F60C-A6AD-F80BDE322B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4EBAE7D7-B972-E747-D1C6-B7F0DA0DD4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32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386238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327AE-ACF7-277C-10EA-DC4734BF9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F7D767A-183F-66D9-38FB-649EB585D6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547645B-8A2A-6870-7419-F9447F0E55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B0A3108A-F1F1-8E09-1AD4-29451ABACF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33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408414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5911DB-6134-B7C6-3C26-BDCD99F42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9436415-9666-1C76-634A-39E3DE37E8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F2F639E-B871-0EA1-A6F4-8ABDC5269F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B7007111-90BC-CE06-CEDC-0366B33D51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34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328931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85949-1FE0-61E2-E2FD-EB7FC03EC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28E02A2-0BC5-4130-4CCF-86725E191B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1054492-1E64-1E09-BFE2-35393C0FD5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96419D1B-E3FE-80BE-278F-BEEDADEBB4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35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080525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51AE5-FBAC-DC7A-9E31-D8460DA66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E593B43-8C6D-FE19-D3C4-1F11EE6D29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015C5B3-A114-EEC4-E411-057F9E438C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FD864F21-581E-5970-8708-8263F866FC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36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841510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EB20B-197C-4CAB-6080-576720BDE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4AEA835-9D97-537B-30CB-48191D1AC6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7C27BC7-1154-CA62-E70C-B659625164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B65C2834-250F-522A-C3AF-B7A0F3EC1E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37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250392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BD2E62-871F-37A8-B1F2-333AB1FF4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899D44E-325C-ACBB-F531-2ED656DC22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3C7470C-B15F-08F9-12D4-0A1FB7F98B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9D65412F-8B51-27D5-29F6-D3DD64DCB7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38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821550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F34EF-B053-DD87-212B-A1FD18916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E160DD3-E553-EC17-F897-1C5A77481D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24088DB-8A8C-1101-76CA-8DB29773D7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94067B8B-9009-B4DB-5F93-7453685D39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39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21878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130783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D9507-D91C-6AB7-56D2-C48EBA617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B8F816E-3851-EDC5-FE7C-9D47000D91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0649EE8-EC29-4D65-0E92-838EDB5908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FD9987BE-FE66-3027-467D-DE68D4C73F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40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2783335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C581B-6C14-8A86-9F3A-201808B01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6F03A92-3D21-67F9-452C-4ABC86479E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C1895B3-236A-57C3-059A-E2D985F69F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F3C3FBA1-857C-575C-1A55-E53A7AF49F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41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299416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89820F-C980-DE9A-1574-15617E4BF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58EBCE5-3C4D-ADB4-9224-7B2E1511CC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CCE452E-60EA-76A1-1DB0-C90878C456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356F859B-DBDA-2B39-EB6C-51C79491E0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42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8289700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CE8441-AA30-3AC6-F80B-ACB513DA4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0FE7C3A-9E3E-7C28-DA5C-183496B668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644E67B-5C14-DCAB-CE77-D4DABD4123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CDE5B2E6-15AF-2DE7-9938-653827F00C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43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0617316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CC007-66C2-3EB9-1EBC-ABBFA58F0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8590FE5-4668-AAE6-9F9D-C1485C5F71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F2CD13C-F7E6-AC39-E5B2-328BA23A40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EDDA6BF0-FB97-5122-AC6E-821552DCCD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44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4328525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99E8FE-AFEA-1CB5-2E24-E10FE59F0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D1AAD22-354D-BA4C-3A62-4679BBC52C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6D72703-598C-8A4E-1161-1A198D44DB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FF85B9A4-AE2C-C927-998D-385C5116D0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45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1602736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73012-AB34-326A-6E67-AFA319D4D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E84EEB5-1ECD-6070-5675-5BE580C7D6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FBB1CF8-84E7-85C1-C468-F47A789C8A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2ACAA7D3-DAE5-FED5-E26E-434F0D752A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46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4968265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08EA7-BF1D-AE09-D42E-696F9294F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77013E7-D1B3-53FE-B6A9-F22D87AC47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F032487-06D8-A508-B23E-93099B9D1D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90347477-CA88-CF4F-4F21-155AF6345F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47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6252346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4A3C0B-4CE5-F8E3-D8D6-81EA53BA9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02E4CCE-9BBA-059D-7037-FAF229956E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7F0767D-7F5D-6D38-9268-B31D284D4A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3AEB25AB-DFF5-97A8-5ED9-646AE9B76E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48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2093151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A3159-6305-5E74-7936-9440D5217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38E3982-7353-44F2-4438-8679AFAFE0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C5CBC4B-A8D1-C0E8-4010-23F9B3A5A8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EFC3A0A6-2AB5-9884-2110-E7CA1E6239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49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07159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5268922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A4121-096D-0AEE-78F8-4661AE592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31B5B88-6866-11D3-85F1-413B5E4B54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AC720F4-AC5F-C9A1-6E18-6DF2E85704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56DF17D5-1BA6-A92B-BFCB-7513A53188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50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2283705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5ABB5-7A83-690A-C0D1-253651860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4B8F571-C0CB-F15A-07C8-FA19CA91C9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30AEA2C-3D08-B051-920D-C6DF1CAB65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BB4D7ADC-5AA6-B146-6EBA-611879F9B8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51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6580909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161A6-DADF-37CF-9144-94E03C4AE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B465F0D-B645-BDEA-A31B-69CDE4223D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B568ABA-BB8B-B94F-D55F-CC15A34A48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17789D7F-3EE5-D6F7-CE6A-D19F6CA0A0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52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6722446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8075A1-98F1-3691-C3B6-7A5807E7D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7192ED2-074D-DBEA-5EF1-0C87C75968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49C0576-794E-9B50-AC97-6A31CCB38F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356AC5D2-5DC8-278A-2508-7CC480FBB5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53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2200673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9855C-4D35-8865-E440-0256A7DBF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E8562E4-BBF4-CBE7-E78A-14BC4F5E4F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4CD2B0D-B92B-375E-1993-010264E8AC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44484009-9F1D-E8D3-3952-504447F910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54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5888888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55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53997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14156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57D4D-7DFC-79FA-A1E0-E947F12DF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1AFCEBF-293E-C4C5-9821-54B1F0FDFF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D66A4DB-C7C0-A039-BCDE-25280D2A70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C11E71E3-024B-1E72-0710-24712CDF08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23222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97EC7-DFDA-F6D0-56EF-73A2CF200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6A3EB74-9639-AFE0-55DE-79857DD7F2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BBA8F53-6E67-34EF-8001-2F0D39601B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E21FDFEE-10B9-58AC-A3B7-AF3CDCBC66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353985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19085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9AED-6544-834B-854B-40FD7BF6857F}" type="datetime1">
              <a:rPr kumimoji="1" lang="zh-CN" altLang="en-US" smtClean="0"/>
              <a:t>2024/10/21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07925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95E5-8EBD-B54F-82A6-A6A524C7B0FB}" type="datetime1">
              <a:rPr kumimoji="1" lang="zh-CN" altLang="en-US" smtClean="0"/>
              <a:t>2024/10/21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26151354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95E5-8EBD-B54F-82A6-A6A524C7B0FB}" type="datetime1">
              <a:rPr kumimoji="1" lang="zh-CN" altLang="en-US" smtClean="0"/>
              <a:t>2024/10/21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61005887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C498F-AACD-7A48-9216-47DEC598978F}" type="datetime1">
              <a:rPr kumimoji="1" lang="zh-CN" altLang="en-US" smtClean="0"/>
              <a:t>2024/10/21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71544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3D452-78F2-5748-A795-838FD923726A}" type="datetime1">
              <a:rPr kumimoji="1" lang="zh-CN" altLang="en-US" smtClean="0"/>
              <a:t>2024/10/21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10718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95E5-8EBD-B54F-82A6-A6A524C7B0FB}" type="datetime1">
              <a:rPr kumimoji="1" lang="zh-CN" altLang="en-US" smtClean="0"/>
              <a:t>2024/10/21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7436182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6D609-B725-CB42-8374-0E49802B79EB}" type="datetime1">
              <a:rPr kumimoji="1" lang="zh-CN" altLang="en-US" smtClean="0"/>
              <a:t>2024/10/21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80331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A72B-D20B-454E-96C1-4CA463F4554A}" type="datetime1">
              <a:rPr kumimoji="1" lang="zh-CN" altLang="en-US" smtClean="0"/>
              <a:t>2024/10/21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75962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B2E65-2CB6-7249-AE79-58724D0890D3}" type="datetime1">
              <a:rPr kumimoji="1" lang="zh-CN" altLang="en-US" smtClean="0"/>
              <a:t>2024/10/21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97089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01E21-24F1-4442-8275-97417D50D406}" type="datetime1">
              <a:rPr kumimoji="1" lang="zh-CN" altLang="en-US" smtClean="0"/>
              <a:t>2024/10/21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66839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25BD7-404D-0244-B7CD-E51BD80478D5}" type="datetime1">
              <a:rPr kumimoji="1" lang="zh-CN" altLang="en-US" smtClean="0"/>
              <a:t>2024/10/21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63808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495E5-8EBD-B54F-82A6-A6A524C7B0FB}" type="datetime1">
              <a:rPr kumimoji="1" lang="zh-CN" altLang="en-US" smtClean="0"/>
              <a:t>2024/10/21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86439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f"/><Relationship Id="rId3" Type="http://schemas.openxmlformats.org/officeDocument/2006/relationships/image" Target="../media/image331.png"/><Relationship Id="rId7" Type="http://schemas.openxmlformats.org/officeDocument/2006/relationships/image" Target="../media/image6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5" Type="http://schemas.openxmlformats.org/officeDocument/2006/relationships/image" Target="../media/image410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lab.com/jiangyi15/tf-pwa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0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5" Type="http://schemas.openxmlformats.org/officeDocument/2006/relationships/image" Target="../media/image9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9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18" Type="http://schemas.openxmlformats.org/officeDocument/2006/relationships/image" Target="../media/image112.png"/><Relationship Id="rId3" Type="http://schemas.openxmlformats.org/officeDocument/2006/relationships/image" Target="../media/image970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17" Type="http://schemas.openxmlformats.org/officeDocument/2006/relationships/image" Target="../media/image111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5" Type="http://schemas.openxmlformats.org/officeDocument/2006/relationships/image" Target="../media/image10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17" Type="http://schemas.openxmlformats.org/officeDocument/2006/relationships/image" Target="../media/image127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5" Type="http://schemas.openxmlformats.org/officeDocument/2006/relationships/image" Target="../media/image125.png"/><Relationship Id="rId10" Type="http://schemas.openxmlformats.org/officeDocument/2006/relationships/image" Target="../media/image120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Relationship Id="rId14" Type="http://schemas.openxmlformats.org/officeDocument/2006/relationships/image" Target="../media/image12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8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12" Type="http://schemas.openxmlformats.org/officeDocument/2006/relationships/image" Target="../media/image137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11" Type="http://schemas.openxmlformats.org/officeDocument/2006/relationships/image" Target="../media/image136.png"/><Relationship Id="rId5" Type="http://schemas.openxmlformats.org/officeDocument/2006/relationships/image" Target="../media/image130.png"/><Relationship Id="rId15" Type="http://schemas.openxmlformats.org/officeDocument/2006/relationships/image" Target="../media/image140.png"/><Relationship Id="rId10" Type="http://schemas.openxmlformats.org/officeDocument/2006/relationships/image" Target="../media/image135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Relationship Id="rId14" Type="http://schemas.openxmlformats.org/officeDocument/2006/relationships/image" Target="../media/image13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2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12" Type="http://schemas.openxmlformats.org/officeDocument/2006/relationships/image" Target="../media/image151.png"/><Relationship Id="rId17" Type="http://schemas.openxmlformats.org/officeDocument/2006/relationships/image" Target="../media/image156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11" Type="http://schemas.openxmlformats.org/officeDocument/2006/relationships/image" Target="../media/image150.png"/><Relationship Id="rId5" Type="http://schemas.openxmlformats.org/officeDocument/2006/relationships/image" Target="../media/image144.png"/><Relationship Id="rId15" Type="http://schemas.openxmlformats.org/officeDocument/2006/relationships/image" Target="../media/image154.png"/><Relationship Id="rId10" Type="http://schemas.openxmlformats.org/officeDocument/2006/relationships/image" Target="../media/image149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Relationship Id="rId14" Type="http://schemas.openxmlformats.org/officeDocument/2006/relationships/image" Target="../media/image1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55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Relationship Id="rId9" Type="http://schemas.openxmlformats.org/officeDocument/2006/relationships/image" Target="../media/image16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155.png"/><Relationship Id="rId7" Type="http://schemas.openxmlformats.org/officeDocument/2006/relationships/image" Target="../media/image16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11" Type="http://schemas.openxmlformats.org/officeDocument/2006/relationships/image" Target="../media/image169.png"/><Relationship Id="rId5" Type="http://schemas.openxmlformats.org/officeDocument/2006/relationships/image" Target="../media/image163.png"/><Relationship Id="rId10" Type="http://schemas.openxmlformats.org/officeDocument/2006/relationships/image" Target="../media/image168.png"/><Relationship Id="rId4" Type="http://schemas.openxmlformats.org/officeDocument/2006/relationships/image" Target="../media/image157.png"/><Relationship Id="rId9" Type="http://schemas.openxmlformats.org/officeDocument/2006/relationships/image" Target="../media/image1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13" Type="http://schemas.openxmlformats.org/officeDocument/2006/relationships/image" Target="../media/image183.png"/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12" Type="http://schemas.openxmlformats.org/officeDocument/2006/relationships/image" Target="../media/image18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11" Type="http://schemas.openxmlformats.org/officeDocument/2006/relationships/image" Target="../media/image181.png"/><Relationship Id="rId5" Type="http://schemas.openxmlformats.org/officeDocument/2006/relationships/image" Target="../media/image175.png"/><Relationship Id="rId10" Type="http://schemas.openxmlformats.org/officeDocument/2006/relationships/image" Target="../media/image180.png"/><Relationship Id="rId4" Type="http://schemas.openxmlformats.org/officeDocument/2006/relationships/image" Target="../media/image174.png"/><Relationship Id="rId9" Type="http://schemas.openxmlformats.org/officeDocument/2006/relationships/image" Target="../media/image17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13" Type="http://schemas.openxmlformats.org/officeDocument/2006/relationships/image" Target="../media/image194.png"/><Relationship Id="rId18" Type="http://schemas.openxmlformats.org/officeDocument/2006/relationships/image" Target="../media/image199.png"/><Relationship Id="rId3" Type="http://schemas.openxmlformats.org/officeDocument/2006/relationships/image" Target="../media/image184.png"/><Relationship Id="rId21" Type="http://schemas.openxmlformats.org/officeDocument/2006/relationships/image" Target="../media/image202.png"/><Relationship Id="rId7" Type="http://schemas.openxmlformats.org/officeDocument/2006/relationships/image" Target="../media/image188.png"/><Relationship Id="rId12" Type="http://schemas.openxmlformats.org/officeDocument/2006/relationships/image" Target="../media/image193.png"/><Relationship Id="rId17" Type="http://schemas.openxmlformats.org/officeDocument/2006/relationships/image" Target="../media/image198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97.png"/><Relationship Id="rId20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png"/><Relationship Id="rId11" Type="http://schemas.openxmlformats.org/officeDocument/2006/relationships/image" Target="../media/image192.png"/><Relationship Id="rId5" Type="http://schemas.openxmlformats.org/officeDocument/2006/relationships/image" Target="../media/image186.png"/><Relationship Id="rId15" Type="http://schemas.openxmlformats.org/officeDocument/2006/relationships/image" Target="../media/image196.png"/><Relationship Id="rId10" Type="http://schemas.openxmlformats.org/officeDocument/2006/relationships/image" Target="../media/image191.png"/><Relationship Id="rId19" Type="http://schemas.openxmlformats.org/officeDocument/2006/relationships/image" Target="../media/image200.png"/><Relationship Id="rId4" Type="http://schemas.openxmlformats.org/officeDocument/2006/relationships/image" Target="../media/image185.png"/><Relationship Id="rId9" Type="http://schemas.openxmlformats.org/officeDocument/2006/relationships/image" Target="../media/image190.png"/><Relationship Id="rId14" Type="http://schemas.openxmlformats.org/officeDocument/2006/relationships/image" Target="../media/image195.png"/><Relationship Id="rId22" Type="http://schemas.openxmlformats.org/officeDocument/2006/relationships/image" Target="../media/image20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3" Type="http://schemas.openxmlformats.org/officeDocument/2006/relationships/image" Target="../media/image184.png"/><Relationship Id="rId7" Type="http://schemas.openxmlformats.org/officeDocument/2006/relationships/image" Target="../media/image18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/><Relationship Id="rId3" Type="http://schemas.openxmlformats.org/officeDocument/2006/relationships/image" Target="../media/image205.png"/><Relationship Id="rId7" Type="http://schemas.openxmlformats.org/officeDocument/2006/relationships/image" Target="../media/image21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png"/><Relationship Id="rId5" Type="http://schemas.openxmlformats.org/officeDocument/2006/relationships/image" Target="../media/image211.png"/><Relationship Id="rId4" Type="http://schemas.openxmlformats.org/officeDocument/2006/relationships/image" Target="../media/image21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7" Type="http://schemas.openxmlformats.org/officeDocument/2006/relationships/image" Target="../media/image21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8.png"/><Relationship Id="rId5" Type="http://schemas.openxmlformats.org/officeDocument/2006/relationships/image" Target="../media/image217.png"/><Relationship Id="rId4" Type="http://schemas.openxmlformats.org/officeDocument/2006/relationships/image" Target="../media/image21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png"/><Relationship Id="rId13" Type="http://schemas.openxmlformats.org/officeDocument/2006/relationships/image" Target="../media/image233.png"/><Relationship Id="rId3" Type="http://schemas.openxmlformats.org/officeDocument/2006/relationships/image" Target="../media/image223.png"/><Relationship Id="rId7" Type="http://schemas.openxmlformats.org/officeDocument/2006/relationships/image" Target="../media/image227.png"/><Relationship Id="rId12" Type="http://schemas.openxmlformats.org/officeDocument/2006/relationships/image" Target="../media/image23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6.png"/><Relationship Id="rId11" Type="http://schemas.openxmlformats.org/officeDocument/2006/relationships/image" Target="../media/image231.png"/><Relationship Id="rId5" Type="http://schemas.openxmlformats.org/officeDocument/2006/relationships/image" Target="../media/image225.png"/><Relationship Id="rId15" Type="http://schemas.openxmlformats.org/officeDocument/2006/relationships/image" Target="../media/image235.png"/><Relationship Id="rId10" Type="http://schemas.openxmlformats.org/officeDocument/2006/relationships/image" Target="../media/image230.png"/><Relationship Id="rId4" Type="http://schemas.openxmlformats.org/officeDocument/2006/relationships/image" Target="../media/image224.png"/><Relationship Id="rId9" Type="http://schemas.openxmlformats.org/officeDocument/2006/relationships/image" Target="../media/image229.png"/><Relationship Id="rId14" Type="http://schemas.openxmlformats.org/officeDocument/2006/relationships/image" Target="../media/image23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236.png"/><Relationship Id="rId7" Type="http://schemas.openxmlformats.org/officeDocument/2006/relationships/image" Target="../media/image23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8.png"/><Relationship Id="rId5" Type="http://schemas.openxmlformats.org/officeDocument/2006/relationships/image" Target="../media/image237.png"/><Relationship Id="rId4" Type="http://schemas.openxmlformats.org/officeDocument/2006/relationships/image" Target="../media/image2360.png"/><Relationship Id="rId9" Type="http://schemas.openxmlformats.org/officeDocument/2006/relationships/image" Target="../media/image24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7.png"/><Relationship Id="rId5" Type="http://schemas.openxmlformats.org/officeDocument/2006/relationships/image" Target="../media/image246.png"/><Relationship Id="rId4" Type="http://schemas.openxmlformats.org/officeDocument/2006/relationships/image" Target="../media/image24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4.png"/><Relationship Id="rId4" Type="http://schemas.openxmlformats.org/officeDocument/2006/relationships/image" Target="../media/image25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255.png"/><Relationship Id="rId7" Type="http://schemas.openxmlformats.org/officeDocument/2006/relationships/image" Target="../media/image25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8.png"/><Relationship Id="rId5" Type="http://schemas.openxmlformats.org/officeDocument/2006/relationships/image" Target="../media/image257.png"/><Relationship Id="rId4" Type="http://schemas.openxmlformats.org/officeDocument/2006/relationships/image" Target="../media/image256.png"/><Relationship Id="rId9" Type="http://schemas.openxmlformats.org/officeDocument/2006/relationships/image" Target="../media/image26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6.png"/><Relationship Id="rId3" Type="http://schemas.openxmlformats.org/officeDocument/2006/relationships/image" Target="../media/image262.png"/><Relationship Id="rId7" Type="http://schemas.openxmlformats.org/officeDocument/2006/relationships/image" Target="../media/image26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4.png"/><Relationship Id="rId5" Type="http://schemas.openxmlformats.org/officeDocument/2006/relationships/image" Target="../media/image263.png"/><Relationship Id="rId4" Type="http://schemas.openxmlformats.org/officeDocument/2006/relationships/image" Target="../media/image25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png"/><Relationship Id="rId13" Type="http://schemas.openxmlformats.org/officeDocument/2006/relationships/image" Target="../media/image276.png"/><Relationship Id="rId3" Type="http://schemas.openxmlformats.org/officeDocument/2006/relationships/image" Target="../media/image267.png"/><Relationship Id="rId7" Type="http://schemas.openxmlformats.org/officeDocument/2006/relationships/image" Target="../media/image270.png"/><Relationship Id="rId12" Type="http://schemas.openxmlformats.org/officeDocument/2006/relationships/image" Target="../media/image27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9.png"/><Relationship Id="rId11" Type="http://schemas.openxmlformats.org/officeDocument/2006/relationships/image" Target="../media/image274.png"/><Relationship Id="rId5" Type="http://schemas.openxmlformats.org/officeDocument/2006/relationships/image" Target="../media/image268.png"/><Relationship Id="rId15" Type="http://schemas.openxmlformats.org/officeDocument/2006/relationships/image" Target="../media/image278.png"/><Relationship Id="rId10" Type="http://schemas.openxmlformats.org/officeDocument/2006/relationships/image" Target="../media/image273.png"/><Relationship Id="rId4" Type="http://schemas.openxmlformats.org/officeDocument/2006/relationships/image" Target="../media/image258.png"/><Relationship Id="rId9" Type="http://schemas.openxmlformats.org/officeDocument/2006/relationships/image" Target="../media/image272.png"/><Relationship Id="rId14" Type="http://schemas.openxmlformats.org/officeDocument/2006/relationships/image" Target="../media/image27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7" Type="http://schemas.openxmlformats.org/officeDocument/2006/relationships/image" Target="../media/image28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1.png"/><Relationship Id="rId5" Type="http://schemas.openxmlformats.org/officeDocument/2006/relationships/image" Target="../media/image280.png"/><Relationship Id="rId4" Type="http://schemas.openxmlformats.org/officeDocument/2006/relationships/image" Target="../media/image25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6.png"/><Relationship Id="rId5" Type="http://schemas.openxmlformats.org/officeDocument/2006/relationships/image" Target="../media/image285.png"/><Relationship Id="rId4" Type="http://schemas.openxmlformats.org/officeDocument/2006/relationships/image" Target="../media/image28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3.png"/><Relationship Id="rId4" Type="http://schemas.openxmlformats.org/officeDocument/2006/relationships/image" Target="../media/image292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9.png"/><Relationship Id="rId12" Type="http://schemas.openxmlformats.org/officeDocument/2006/relationships/image" Target="../media/image20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07.png"/><Relationship Id="rId5" Type="http://schemas.openxmlformats.org/officeDocument/2006/relationships/image" Target="../media/image27.png"/><Relationship Id="rId15" Type="http://schemas.openxmlformats.org/officeDocument/2006/relationships/image" Target="../media/image9.png"/><Relationship Id="rId10" Type="http://schemas.openxmlformats.org/officeDocument/2006/relationships/image" Target="../media/image206.png"/><Relationship Id="rId4" Type="http://schemas.openxmlformats.org/officeDocument/2006/relationships/image" Target="../media/image26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9.png"/><Relationship Id="rId3" Type="http://schemas.openxmlformats.org/officeDocument/2006/relationships/image" Target="../media/image10.png"/><Relationship Id="rId12" Type="http://schemas.openxmlformats.org/officeDocument/2006/relationships/image" Target="../media/image208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07.png"/><Relationship Id="rId15" Type="http://schemas.openxmlformats.org/officeDocument/2006/relationships/image" Target="../media/image13.png"/><Relationship Id="rId10" Type="http://schemas.openxmlformats.org/officeDocument/2006/relationships/image" Target="../media/image206.png"/><Relationship Id="rId4" Type="http://schemas.openxmlformats.org/officeDocument/2006/relationships/image" Target="../media/image11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111" y="186857"/>
            <a:ext cx="2548385" cy="657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标题 1"/>
              <p:cNvSpPr>
                <a:spLocks noGrp="1"/>
              </p:cNvSpPr>
              <p:nvPr>
                <p:ph type="ctrTitle"/>
              </p:nvPr>
            </p:nvSpPr>
            <p:spPr>
              <a:xfrm>
                <a:off x="1130531" y="1053728"/>
                <a:ext cx="6999316" cy="1283776"/>
              </a:xfrm>
            </p:spPr>
            <p:txBody>
              <a:bodyPr>
                <a:noAutofit/>
              </a:bodyPr>
              <a:lstStyle/>
              <a:p>
                <a:r>
                  <a:rPr kumimoji="1" lang="en-US" altLang="zh-CN" sz="3600" dirty="0">
                    <a:solidFill>
                      <a:srgbClr val="0070C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Recent</a:t>
                </a:r>
                <a:r>
                  <a:rPr kumimoji="1" lang="zh-CN" altLang="en-US" sz="3600" dirty="0">
                    <a:solidFill>
                      <a:srgbClr val="0070C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3600" dirty="0">
                    <a:solidFill>
                      <a:srgbClr val="0070C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spectroscopy</a:t>
                </a:r>
                <a:r>
                  <a:rPr kumimoji="1" lang="zh-CN" altLang="en-US" sz="3600" dirty="0">
                    <a:solidFill>
                      <a:srgbClr val="0070C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3600" dirty="0">
                    <a:solidFill>
                      <a:srgbClr val="0070C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results</a:t>
                </a:r>
                <a:r>
                  <a:rPr kumimoji="1" lang="zh-CN" altLang="en-US" sz="3600" dirty="0">
                    <a:solidFill>
                      <a:srgbClr val="0070C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3600" dirty="0">
                    <a:solidFill>
                      <a:srgbClr val="0070C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from</a:t>
                </a:r>
                <a:r>
                  <a:rPr kumimoji="1" lang="zh-CN" altLang="en-US" sz="3600" dirty="0">
                    <a:solidFill>
                      <a:srgbClr val="0070C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36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𝐵</m:t>
                    </m:r>
                    <m:r>
                      <a:rPr kumimoji="1" lang="en-US" altLang="zh-CN" sz="36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→</m:t>
                    </m:r>
                    <m:r>
                      <a:rPr kumimoji="1" lang="en-US" altLang="zh-CN" sz="36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𝐷𝐷𝑋</m:t>
                    </m:r>
                  </m:oMath>
                </a14:m>
                <a:r>
                  <a:rPr kumimoji="1" lang="zh-CN" altLang="en-US" sz="3600" dirty="0">
                    <a:solidFill>
                      <a:srgbClr val="0070C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3600" dirty="0">
                    <a:solidFill>
                      <a:srgbClr val="0070C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decays</a:t>
                </a:r>
                <a:r>
                  <a:rPr kumimoji="1" lang="zh-CN" altLang="en-US" sz="3600" dirty="0">
                    <a:solidFill>
                      <a:srgbClr val="0070C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3600" dirty="0">
                    <a:solidFill>
                      <a:srgbClr val="0070C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at</a:t>
                </a:r>
                <a:r>
                  <a:rPr kumimoji="1" lang="zh-CN" altLang="en-US" sz="3600" dirty="0">
                    <a:solidFill>
                      <a:srgbClr val="0070C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3600" dirty="0">
                    <a:solidFill>
                      <a:srgbClr val="0070C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LHCb</a:t>
                </a:r>
                <a:endParaRPr kumimoji="1" lang="zh-CN" altLang="en-US" sz="3600" dirty="0">
                  <a:solidFill>
                    <a:srgbClr val="0070C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1130531" y="1053728"/>
                <a:ext cx="6999316" cy="1283776"/>
              </a:xfrm>
              <a:blipFill>
                <a:blip r:embed="rId4"/>
                <a:stretch>
                  <a:fillRect l="-723" r="-723" b="-188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副标题 2"/>
          <p:cNvSpPr>
            <a:spLocks noGrp="1"/>
          </p:cNvSpPr>
          <p:nvPr>
            <p:ph type="subTitle" idx="1"/>
          </p:nvPr>
        </p:nvSpPr>
        <p:spPr>
          <a:xfrm>
            <a:off x="661736" y="3022004"/>
            <a:ext cx="7820527" cy="1609497"/>
          </a:xfrm>
        </p:spPr>
        <p:txBody>
          <a:bodyPr>
            <a:noAutofit/>
          </a:bodyPr>
          <a:lstStyle/>
          <a:p>
            <a:pPr algn="ctr"/>
            <a:r>
              <a:rPr kumimoji="1" lang="zh-CN" altLang="en-US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钱文斌 </a:t>
            </a:r>
            <a:endParaRPr kumimoji="1" lang="en-US" altLang="zh-CN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kumimoji="1" lang="zh-CN" altLang="en-US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中国科学院大学</a:t>
            </a:r>
            <a:endParaRPr kumimoji="1" lang="en-US" altLang="zh-CN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kumimoji="1" lang="en-US" altLang="zh-CN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2024/10/22</a:t>
            </a:r>
          </a:p>
          <a:p>
            <a:pPr algn="ctr"/>
            <a:endParaRPr kumimoji="1" lang="en-US" altLang="zh-CN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kumimoji="1" lang="zh-CN" altLang="en-US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强子论坛第</a:t>
            </a:r>
            <a:r>
              <a:rPr kumimoji="1" lang="en-US" altLang="zh-CN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105</a:t>
            </a:r>
            <a:r>
              <a:rPr kumimoji="1" lang="zh-CN" altLang="en-US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期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4B9AE12-D236-DF44-AA17-7EC5A5DF7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1</a:t>
            </a:fld>
            <a:endParaRPr kumimoji="1" lang="zh-CN" altLang="en-US"/>
          </a:p>
        </p:txBody>
      </p:sp>
      <p:cxnSp>
        <p:nvCxnSpPr>
          <p:cNvPr id="12" name="直线连接符 11"/>
          <p:cNvCxnSpPr>
            <a:cxnSpLocks/>
          </p:cNvCxnSpPr>
          <p:nvPr/>
        </p:nvCxnSpPr>
        <p:spPr>
          <a:xfrm>
            <a:off x="0" y="2738681"/>
            <a:ext cx="91440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 7"/>
          <p:cNvGrpSpPr/>
          <p:nvPr/>
        </p:nvGrpSpPr>
        <p:grpSpPr>
          <a:xfrm>
            <a:off x="0" y="4835058"/>
            <a:ext cx="9144000" cy="331897"/>
            <a:chOff x="0" y="6446733"/>
            <a:chExt cx="9144000" cy="442528"/>
          </a:xfrm>
        </p:grpSpPr>
        <p:sp>
          <p:nvSpPr>
            <p:cNvPr id="16" name="Rectangle 6"/>
            <p:cNvSpPr/>
            <p:nvPr/>
          </p:nvSpPr>
          <p:spPr>
            <a:xfrm>
              <a:off x="0" y="6488821"/>
              <a:ext cx="9144000" cy="3691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18" name="Rectangle 7"/>
            <p:cNvSpPr/>
            <p:nvPr/>
          </p:nvSpPr>
          <p:spPr>
            <a:xfrm>
              <a:off x="0" y="6446733"/>
              <a:ext cx="9144000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240031" y="6458376"/>
              <a:ext cx="246308" cy="430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kumimoji="1" lang="zh-CN" altLang="en-US" sz="15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 flipH="1">
              <a:off x="8275320" y="6458376"/>
              <a:ext cx="308611" cy="430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kumimoji="1" lang="zh-CN" altLang="en-US" sz="15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7CA31A6D-2A9D-6045-8DB2-BD578BAA060F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2024/10/22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9AEE5495-F511-5646-BA0B-5C62CD21ABE3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4EA274E-112E-C19D-27ED-9DF1010805F4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</p:spTree>
    <p:extLst>
      <p:ext uri="{BB962C8B-B14F-4D97-AF65-F5344CB8AC3E}">
        <p14:creationId xmlns:p14="http://schemas.microsoft.com/office/powerpoint/2010/main" val="80561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90"/>
    </mc:Choice>
    <mc:Fallback xmlns="">
      <p:transition spd="slow" advTm="1619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B436D-4AB4-3210-1D5F-4760C270A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3B00A0D7-B905-237F-8CA9-D7C9BD294AFF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9DA44012-9F52-EEBF-A23A-8D02283672FB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66192D37-6719-CAF2-2108-6AE38D83BFF8}"/>
                  </a:ext>
                </a:extLst>
              </p:cNvPr>
              <p:cNvSpPr/>
              <p:nvPr/>
            </p:nvSpPr>
            <p:spPr>
              <a:xfrm>
                <a:off x="231515" y="48516"/>
                <a:ext cx="2935419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LHCb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status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55E3CB7A-6236-50CB-37B0-F393C8139572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8BCD586C-6D82-D862-642E-5F27B65219BA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7D4114AD-424D-E64A-A808-95A471E334BC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243FCBE3-5B23-1C8C-17AC-DFBE76F3C076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244BC3A1-C8A4-103A-38E6-E2F19A53F201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2024/10/22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3B3E599F-37A9-C408-6E91-21423C798DB7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10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E7FC1395-1C08-A0EB-1DBC-8C822D7A26E4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AC15F92-5E64-20E4-BEAB-DB28CB5CC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03" y="684135"/>
            <a:ext cx="4854611" cy="3200932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3090E361-5B60-F382-BFEF-329C420E48B0}"/>
              </a:ext>
            </a:extLst>
          </p:cNvPr>
          <p:cNvSpPr/>
          <p:nvPr/>
        </p:nvSpPr>
        <p:spPr>
          <a:xfrm>
            <a:off x="5095982" y="857694"/>
            <a:ext cx="3899428" cy="2632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036" indent="-2850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Run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1: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endParaRPr lang="en-US" altLang="zh-CN" sz="1600" b="1" dirty="0">
              <a:solidFill>
                <a:srgbClr val="0070C0"/>
              </a:solidFill>
              <a:latin typeface="Arial" panose="020B0604020202020204" pitchFamily="34" charset="0"/>
              <a:ea typeface="SimHei" charset="-122"/>
              <a:cs typeface="Arial" panose="020B0604020202020204" pitchFamily="34" charset="0"/>
            </a:endParaRPr>
          </a:p>
          <a:p>
            <a:pPr marL="742236" lvl="1" indent="-2850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2011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(7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 err="1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TeV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):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1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fb</a:t>
            </a:r>
            <a:r>
              <a:rPr lang="en-US" altLang="zh-CN" sz="1600" b="1" baseline="30000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-1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endParaRPr lang="en-US" altLang="zh-CN" sz="1600" b="1" dirty="0">
              <a:solidFill>
                <a:srgbClr val="0070C0"/>
              </a:solidFill>
              <a:latin typeface="Arial" panose="020B0604020202020204" pitchFamily="34" charset="0"/>
              <a:ea typeface="SimHei" charset="-122"/>
              <a:cs typeface="Arial" panose="020B0604020202020204" pitchFamily="34" charset="0"/>
            </a:endParaRPr>
          </a:p>
          <a:p>
            <a:pPr marL="742236" lvl="1" indent="-2850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2012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(8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 err="1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TeV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):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fb</a:t>
            </a:r>
            <a:r>
              <a:rPr lang="en-US" altLang="zh-CN" sz="1600" b="1" baseline="30000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-1</a:t>
            </a:r>
          </a:p>
          <a:p>
            <a:pPr marL="285036" indent="-2850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Run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2:</a:t>
            </a:r>
          </a:p>
          <a:p>
            <a:pPr marL="742236" lvl="1" indent="-2850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2015-2018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(13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 err="1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TeV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):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6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fb</a:t>
            </a:r>
            <a:r>
              <a:rPr lang="en-US" altLang="zh-CN" sz="1600" b="1" baseline="30000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-1</a:t>
            </a:r>
          </a:p>
          <a:p>
            <a:pPr marL="285036" indent="-2850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Run</a:t>
            </a:r>
            <a:r>
              <a:rPr lang="zh-CN" altLang="en-US" sz="1600" b="1" baseline="30000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3:</a:t>
            </a:r>
          </a:p>
          <a:p>
            <a:pPr marL="742236" lvl="1" indent="-2850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2022-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2026?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(13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 err="1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TeV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):&gt;10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fb</a:t>
            </a:r>
            <a:r>
              <a:rPr lang="en-US" altLang="zh-CN" sz="1600" b="1" baseline="30000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-1</a:t>
            </a:r>
            <a:endParaRPr lang="en-US" altLang="zh-CN" sz="1600" b="1" dirty="0">
              <a:solidFill>
                <a:srgbClr val="0070C0"/>
              </a:solidFill>
              <a:latin typeface="Arial" panose="020B0604020202020204" pitchFamily="34" charset="0"/>
              <a:ea typeface="SimHei" charset="-122"/>
              <a:cs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35F15E7-4F83-FDA5-3F57-8468718E7731}"/>
              </a:ext>
            </a:extLst>
          </p:cNvPr>
          <p:cNvSpPr/>
          <p:nvPr/>
        </p:nvSpPr>
        <p:spPr>
          <a:xfrm>
            <a:off x="729465" y="3885067"/>
            <a:ext cx="80810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Brand</a:t>
            </a:r>
            <a:r>
              <a:rPr kumimoji="1"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new</a:t>
            </a:r>
            <a:r>
              <a:rPr kumimoji="1"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LHCb</a:t>
            </a:r>
            <a:r>
              <a:rPr kumimoji="1"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detector</a:t>
            </a:r>
            <a:r>
              <a:rPr kumimoji="1"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for</a:t>
            </a:r>
            <a:r>
              <a:rPr kumimoji="1"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Run</a:t>
            </a:r>
            <a:r>
              <a:rPr kumimoji="1"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3</a:t>
            </a:r>
          </a:p>
          <a:p>
            <a:r>
              <a:rPr kumimoji="1"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Similar</a:t>
            </a:r>
            <a:r>
              <a:rPr kumimoji="1"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performance,</a:t>
            </a:r>
            <a:r>
              <a:rPr kumimoji="1"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while</a:t>
            </a:r>
            <a:r>
              <a:rPr kumimoji="1"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efficiency</a:t>
            </a:r>
            <a:r>
              <a:rPr kumimoji="1"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for</a:t>
            </a:r>
            <a:r>
              <a:rPr kumimoji="1"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hadron</a:t>
            </a:r>
            <a:r>
              <a:rPr kumimoji="1"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final</a:t>
            </a:r>
            <a:r>
              <a:rPr kumimoji="1"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states</a:t>
            </a:r>
            <a:r>
              <a:rPr kumimoji="1"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increased</a:t>
            </a:r>
            <a:r>
              <a:rPr kumimoji="1"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by</a:t>
            </a:r>
            <a:r>
              <a:rPr kumimoji="1"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</a:t>
            </a:r>
            <a:r>
              <a:rPr kumimoji="1"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factor</a:t>
            </a:r>
            <a:r>
              <a:rPr kumimoji="1"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of</a:t>
            </a:r>
            <a:r>
              <a:rPr kumimoji="1"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</a:t>
            </a:r>
            <a:endParaRPr lang="zh-CN" alt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26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393F1-05FC-2662-A739-E3D0E2365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4111C7F1-A1CF-92E3-74E9-6D3FB67EEA13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F213052F-8C73-4B02-97DC-D4F348B20970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C21DBDD9-0834-80DE-F988-A9A6A8B9E0AC}"/>
                  </a:ext>
                </a:extLst>
              </p:cNvPr>
              <p:cNvSpPr/>
              <p:nvPr/>
            </p:nvSpPr>
            <p:spPr>
              <a:xfrm>
                <a:off x="231515" y="48516"/>
                <a:ext cx="4916731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Extract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resonant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information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97F00E57-5A0C-AA8C-22E5-B19EA4D6FB8B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ABA4FD00-FC9E-D4BF-4196-86BA63B7251E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8BA4536F-97E4-3283-6456-330465C146F5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C39CA74C-DD04-3FBF-386C-E3B40B4CBE48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8D37526D-5492-350C-4733-A02CBE3889A4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2024/10/22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4EB09623-29E6-3A03-1A21-E967451C8092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11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80475D87-42D2-4857-9AB5-B0066FC10786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7A4528B-B01B-B991-4E8A-7B6EEA40FA7B}"/>
              </a:ext>
            </a:extLst>
          </p:cNvPr>
          <p:cNvSpPr txBox="1"/>
          <p:nvPr/>
        </p:nvSpPr>
        <p:spPr>
          <a:xfrm>
            <a:off x="129347" y="543962"/>
            <a:ext cx="9014653" cy="4253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043" indent="-34204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Most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exotic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states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and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their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properties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established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in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multi-body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decays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endParaRPr kumimoji="1" lang="en-US" altLang="zh-CN" sz="1400" b="1" dirty="0">
              <a:latin typeface="Arial" panose="020B0604020202020204" pitchFamily="34" charset="0"/>
              <a:ea typeface="SimHei" charset="-122"/>
              <a:cs typeface="Arial" panose="020B0604020202020204" pitchFamily="34" charset="0"/>
            </a:endParaRPr>
          </a:p>
          <a:p>
            <a:pPr marL="342043" indent="-34204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Amplitude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analyses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crucial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endParaRPr kumimoji="1" lang="en-US" altLang="zh-CN" sz="1400" b="1" dirty="0">
              <a:latin typeface="Arial" panose="020B0604020202020204" pitchFamily="34" charset="0"/>
              <a:ea typeface="SimHei" charset="-122"/>
              <a:cs typeface="Arial" panose="020B0604020202020204" pitchFamily="34" charset="0"/>
            </a:endParaRPr>
          </a:p>
          <a:p>
            <a:pPr marL="342043" indent="-34204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kumimoji="1" lang="en-US" altLang="zh-CN" sz="1400" b="1" dirty="0">
              <a:latin typeface="Arial" panose="020B0604020202020204" pitchFamily="34" charset="0"/>
              <a:ea typeface="SimHei" charset="-122"/>
              <a:cs typeface="Arial" panose="020B0604020202020204" pitchFamily="34" charset="0"/>
            </a:endParaRPr>
          </a:p>
          <a:p>
            <a:pPr marL="342043" indent="-34204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kumimoji="1" lang="en-US" altLang="zh-CN" sz="1400" b="1" dirty="0">
              <a:latin typeface="Arial" panose="020B0604020202020204" pitchFamily="34" charset="0"/>
              <a:ea typeface="SimHei" charset="-122"/>
              <a:cs typeface="Arial" panose="020B0604020202020204" pitchFamily="34" charset="0"/>
            </a:endParaRPr>
          </a:p>
          <a:p>
            <a:pPr marL="342043" indent="-34204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kumimoji="1" lang="en-US" altLang="zh-CN" sz="1400" b="1" dirty="0">
              <a:latin typeface="Arial" panose="020B0604020202020204" pitchFamily="34" charset="0"/>
              <a:ea typeface="SimHei" charset="-122"/>
              <a:cs typeface="Arial" panose="020B0604020202020204" pitchFamily="34" charset="0"/>
            </a:endParaRPr>
          </a:p>
          <a:p>
            <a:pPr marL="342043" indent="-34204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kumimoji="1" lang="en-US" altLang="zh-CN" sz="1400" b="1" dirty="0">
              <a:latin typeface="Arial" panose="020B0604020202020204" pitchFamily="34" charset="0"/>
              <a:ea typeface="SimHei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kumimoji="1" lang="en-US" altLang="zh-CN" sz="1400" b="1" dirty="0">
              <a:latin typeface="Arial" panose="020B0604020202020204" pitchFamily="34" charset="0"/>
              <a:ea typeface="SimHei" charset="-122"/>
              <a:cs typeface="Arial" panose="020B0604020202020204" pitchFamily="34" charset="0"/>
            </a:endParaRPr>
          </a:p>
          <a:p>
            <a:pPr marL="342043" indent="-34204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Amplitude analyses </a:t>
            </a:r>
            <a:r>
              <a:rPr kumimoji="1"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very complicated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: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main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limitations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to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start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an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analysis</a:t>
            </a:r>
            <a:endParaRPr kumimoji="1" lang="en-US" altLang="zh-CN" sz="1400" b="1" dirty="0">
              <a:solidFill>
                <a:srgbClr val="FF0000"/>
              </a:solidFill>
              <a:latin typeface="Arial" panose="020B0604020202020204" pitchFamily="34" charset="0"/>
              <a:ea typeface="SimHei" charset="-122"/>
              <a:cs typeface="Arial" panose="020B0604020202020204" pitchFamily="34" charset="0"/>
            </a:endParaRPr>
          </a:p>
          <a:p>
            <a:pPr marL="342043" indent="-34204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Enormous</a:t>
            </a:r>
            <a:r>
              <a:rPr kumimoji="1"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data</a:t>
            </a:r>
            <a:r>
              <a:rPr kumimoji="1"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from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BESIII,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 err="1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LHCb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and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other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flavor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physics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experiments: </a:t>
            </a:r>
            <a:r>
              <a:rPr kumimoji="1"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massive CPU time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needed to perform analyses</a:t>
            </a:r>
          </a:p>
          <a:p>
            <a:pPr marL="342043" indent="-34204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general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PWA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framework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using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modern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acceleration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technology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(such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as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GPU,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AD,…)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eagerly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needed</a:t>
            </a:r>
          </a:p>
          <a:p>
            <a:pPr marL="342043" indent="-34204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We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have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developed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new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framework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using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TensorFlow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034AD3EA-0EFF-3EA0-7E0A-BC94264F05E3}"/>
              </a:ext>
            </a:extLst>
          </p:cNvPr>
          <p:cNvGrpSpPr/>
          <p:nvPr/>
        </p:nvGrpSpPr>
        <p:grpSpPr>
          <a:xfrm>
            <a:off x="3210560" y="976810"/>
            <a:ext cx="4977944" cy="1811175"/>
            <a:chOff x="6382729" y="1865776"/>
            <a:chExt cx="5044839" cy="185911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AFFE6DA4-6343-EBF3-00B5-0F652E35C4E4}"/>
                    </a:ext>
                  </a:extLst>
                </p:cNvPr>
                <p:cNvSpPr txBox="1"/>
                <p:nvPr/>
              </p:nvSpPr>
              <p:spPr>
                <a:xfrm>
                  <a:off x="9613866" y="2543560"/>
                  <a:ext cx="1813702" cy="30572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∼</m:t>
                        </m:r>
                        <m:r>
                          <a:rPr lang="en-GB" altLang="zh-CN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GB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Sup>
                          <m:sSubSupPr>
                            <m:ctrlPr>
                              <a:rPr lang="en-GB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altLang="zh-CN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GB" altLang="zh-CN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  <m:sup>
                            <m:r>
                              <a:rPr lang="en-GB" altLang="zh-CN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bSup>
                        <m:r>
                          <a:rPr lang="en-GB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GB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altLang="zh-CN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GB" altLang="zh-CN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  <m:sup>
                            <m:r>
                              <a:rPr lang="en-GB" altLang="zh-CN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bSup>
                        <m:r>
                          <a:rPr lang="en-GB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GB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altLang="zh-CN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GB" altLang="zh-CN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  <m:sup>
                            <m:r>
                              <a:rPr lang="en-GB" altLang="zh-CN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bSup>
                        <m:r>
                          <a:rPr lang="en-GB" altLang="zh-CN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GB" altLang="zh-CN" b="0" i="1" smtClean="0">
                            <a:latin typeface="Cambria Math" panose="02040503050406030204" pitchFamily="18" charset="0"/>
                          </a:rPr>
                          <m:t>𝜗</m:t>
                        </m:r>
                        <m:r>
                          <a:rPr lang="en-GB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32" name="文本框 31">
                  <a:extLst>
                    <a:ext uri="{FF2B5EF4-FFF2-40B4-BE49-F238E27FC236}">
                      <a16:creationId xmlns:a16="http://schemas.microsoft.com/office/drawing/2014/main" id="{EC2F9FBD-594F-3A42-A2A1-2BAA96FA9F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13866" y="2543560"/>
                  <a:ext cx="1813702" cy="305725"/>
                </a:xfrm>
                <a:prstGeom prst="rect">
                  <a:avLst/>
                </a:prstGeom>
                <a:blipFill>
                  <a:blip r:embed="rId3"/>
                  <a:stretch>
                    <a:fillRect r="-3472" b="-24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47D5E1-116C-E7C1-D703-4E5906A3A5CE}"/>
                </a:ext>
              </a:extLst>
            </p:cNvPr>
            <p:cNvGrpSpPr/>
            <p:nvPr/>
          </p:nvGrpSpPr>
          <p:grpSpPr>
            <a:xfrm>
              <a:off x="6382729" y="1865776"/>
              <a:ext cx="3085216" cy="1859111"/>
              <a:chOff x="5525384" y="1817539"/>
              <a:chExt cx="3813977" cy="2547978"/>
            </a:xfrm>
          </p:grpSpPr>
          <p:sp>
            <p:nvSpPr>
              <p:cNvPr id="9" name="箭头: 右 9">
                <a:extLst>
                  <a:ext uri="{FF2B5EF4-FFF2-40B4-BE49-F238E27FC236}">
                    <a16:creationId xmlns:a16="http://schemas.microsoft.com/office/drawing/2014/main" id="{7FA7B88C-D917-7DAE-0362-01E82FFDF260}"/>
                  </a:ext>
                </a:extLst>
              </p:cNvPr>
              <p:cNvSpPr/>
              <p:nvPr/>
            </p:nvSpPr>
            <p:spPr>
              <a:xfrm>
                <a:off x="5525384" y="2944500"/>
                <a:ext cx="1119533" cy="23260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箭头: 右 10">
                <a:extLst>
                  <a:ext uri="{FF2B5EF4-FFF2-40B4-BE49-F238E27FC236}">
                    <a16:creationId xmlns:a16="http://schemas.microsoft.com/office/drawing/2014/main" id="{ADCE80A4-C628-A630-54C5-AEF20C066900}"/>
                  </a:ext>
                </a:extLst>
              </p:cNvPr>
              <p:cNvSpPr/>
              <p:nvPr/>
            </p:nvSpPr>
            <p:spPr>
              <a:xfrm rot="20052480">
                <a:off x="7226054" y="2275667"/>
                <a:ext cx="1315787" cy="20780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箭头: 右 11">
                <a:extLst>
                  <a:ext uri="{FF2B5EF4-FFF2-40B4-BE49-F238E27FC236}">
                    <a16:creationId xmlns:a16="http://schemas.microsoft.com/office/drawing/2014/main" id="{03115977-6928-9EB2-3E3B-E55A3347988D}"/>
                  </a:ext>
                </a:extLst>
              </p:cNvPr>
              <p:cNvSpPr/>
              <p:nvPr/>
            </p:nvSpPr>
            <p:spPr>
              <a:xfrm rot="2683592">
                <a:off x="7098304" y="3478868"/>
                <a:ext cx="1321544" cy="258119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箭头: 右 13">
                <a:extLst>
                  <a:ext uri="{FF2B5EF4-FFF2-40B4-BE49-F238E27FC236}">
                    <a16:creationId xmlns:a16="http://schemas.microsoft.com/office/drawing/2014/main" id="{A1178FFD-11C7-32D5-D294-440F355B3207}"/>
                  </a:ext>
                </a:extLst>
              </p:cNvPr>
              <p:cNvSpPr/>
              <p:nvPr/>
            </p:nvSpPr>
            <p:spPr>
              <a:xfrm>
                <a:off x="7371567" y="2931777"/>
                <a:ext cx="1275127" cy="21158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64F364E9-A3DF-8605-D131-7D56C057A556}"/>
                  </a:ext>
                </a:extLst>
              </p:cNvPr>
              <p:cNvSpPr/>
              <p:nvPr/>
            </p:nvSpPr>
            <p:spPr>
              <a:xfrm>
                <a:off x="6644918" y="2386142"/>
                <a:ext cx="1215904" cy="120871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altLang="zh-CN" dirty="0"/>
                  <a:t>?</a:t>
                </a:r>
                <a:endParaRPr lang="zh-CN" alt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文本框 20">
                    <a:extLst>
                      <a:ext uri="{FF2B5EF4-FFF2-40B4-BE49-F238E27FC236}">
                        <a16:creationId xmlns:a16="http://schemas.microsoft.com/office/drawing/2014/main" id="{0839D45E-5483-6EEC-6052-72A2265DDBF8}"/>
                      </a:ext>
                    </a:extLst>
                  </p:cNvPr>
                  <p:cNvSpPr txBox="1"/>
                  <p:nvPr/>
                </p:nvSpPr>
                <p:spPr>
                  <a:xfrm>
                    <a:off x="5742501" y="2440622"/>
                    <a:ext cx="702307" cy="39613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altLang="zh-CN" dirty="0"/>
                      <a:t>A: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bSup>
                      </m:oMath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16" name="文本框 15">
                    <a:extLst>
                      <a:ext uri="{FF2B5EF4-FFF2-40B4-BE49-F238E27FC236}">
                        <a16:creationId xmlns:a16="http://schemas.microsoft.com/office/drawing/2014/main" id="{77C81AC7-3360-4493-9090-FC1D3C14D98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42501" y="2440622"/>
                    <a:ext cx="702307" cy="39613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9677" t="-6383" r="-13978" b="-68085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文本框 23">
                    <a:extLst>
                      <a:ext uri="{FF2B5EF4-FFF2-40B4-BE49-F238E27FC236}">
                        <a16:creationId xmlns:a16="http://schemas.microsoft.com/office/drawing/2014/main" id="{43320F26-952B-6AC6-1420-489AAD055CE2}"/>
                      </a:ext>
                    </a:extLst>
                  </p:cNvPr>
                  <p:cNvSpPr txBox="1"/>
                  <p:nvPr/>
                </p:nvSpPr>
                <p:spPr>
                  <a:xfrm>
                    <a:off x="8459444" y="1817539"/>
                    <a:ext cx="775212" cy="40761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altLang="zh-CN" dirty="0"/>
                      <a:t>B :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bSup>
                      </m:oMath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17" name="文本框 16">
                    <a:extLst>
                      <a:ext uri="{FF2B5EF4-FFF2-40B4-BE49-F238E27FC236}">
                        <a16:creationId xmlns:a16="http://schemas.microsoft.com/office/drawing/2014/main" id="{8ED0D672-36B4-4A8F-BD60-9DAB7809E0A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59444" y="1817539"/>
                    <a:ext cx="775212" cy="40761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7767" t="-4082" r="-9709" b="-61224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文本框 24">
                    <a:extLst>
                      <a:ext uri="{FF2B5EF4-FFF2-40B4-BE49-F238E27FC236}">
                        <a16:creationId xmlns:a16="http://schemas.microsoft.com/office/drawing/2014/main" id="{F0C0F057-F8F4-7CCE-EB8D-1588D95EA4F8}"/>
                      </a:ext>
                    </a:extLst>
                  </p:cNvPr>
                  <p:cNvSpPr txBox="1"/>
                  <p:nvPr/>
                </p:nvSpPr>
                <p:spPr>
                  <a:xfrm>
                    <a:off x="8549721" y="2903802"/>
                    <a:ext cx="789640" cy="40761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altLang="zh-CN" dirty="0"/>
                      <a:t>C :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bSup>
                      </m:oMath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18" name="文本框 17">
                    <a:extLst>
                      <a:ext uri="{FF2B5EF4-FFF2-40B4-BE49-F238E27FC236}">
                        <a16:creationId xmlns:a16="http://schemas.microsoft.com/office/drawing/2014/main" id="{6376B28D-FD7F-4740-AF18-33F7894C0FB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49721" y="2903802"/>
                    <a:ext cx="789640" cy="40761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7619" t="-4082" r="-10476" b="-61224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文本框 25">
                    <a:extLst>
                      <a:ext uri="{FF2B5EF4-FFF2-40B4-BE49-F238E27FC236}">
                        <a16:creationId xmlns:a16="http://schemas.microsoft.com/office/drawing/2014/main" id="{5E2198EF-B6B3-818B-DFD7-805A9C8A92F0}"/>
                      </a:ext>
                    </a:extLst>
                  </p:cNvPr>
                  <p:cNvSpPr txBox="1"/>
                  <p:nvPr/>
                </p:nvSpPr>
                <p:spPr>
                  <a:xfrm>
                    <a:off x="8198842" y="3957905"/>
                    <a:ext cx="805670" cy="40761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altLang="zh-CN" dirty="0"/>
                      <a:t>D :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bSup>
                      </m:oMath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19" name="文本框 18">
                    <a:extLst>
                      <a:ext uri="{FF2B5EF4-FFF2-40B4-BE49-F238E27FC236}">
                        <a16:creationId xmlns:a16="http://schemas.microsoft.com/office/drawing/2014/main" id="{C876C100-F9A5-4F84-AEF5-8F4D04E296D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98842" y="3957905"/>
                    <a:ext cx="805670" cy="40761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8411" t="-4082" r="-10280" b="-61224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7105E625-05D7-2933-51A1-8F54C9E33E7D}"/>
                  </a:ext>
                </a:extLst>
              </p:cNvPr>
              <p:cNvSpPr txBox="1"/>
              <p:nvPr/>
            </p:nvSpPr>
            <p:spPr>
              <a:xfrm>
                <a:off x="8597971" y="3452712"/>
                <a:ext cx="3465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…</a:t>
                </a:r>
                <a:endParaRPr lang="zh-CN" altLang="en-US" dirty="0"/>
              </a:p>
            </p:txBody>
          </p:sp>
        </p:grpSp>
      </p:grpSp>
      <p:pic>
        <p:nvPicPr>
          <p:cNvPr id="28" name="Picture 14">
            <a:extLst>
              <a:ext uri="{FF2B5EF4-FFF2-40B4-BE49-F238E27FC236}">
                <a16:creationId xmlns:a16="http://schemas.microsoft.com/office/drawing/2014/main" id="{68E206DF-D039-1106-6C55-E1570EC517F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461" r="22504"/>
          <a:stretch/>
        </p:blipFill>
        <p:spPr>
          <a:xfrm>
            <a:off x="6861189" y="4039354"/>
            <a:ext cx="996304" cy="75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99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BB5A1-75BC-6E3B-B3A4-0DA4B6B8D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3922C47F-B70D-A495-4EB3-8ADD41CFF1A7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B27F307C-0BD3-4FC3-FC45-DD40FA45051C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06B69AD4-62F9-13C6-E916-8D21B602A8E2}"/>
                  </a:ext>
                </a:extLst>
              </p:cNvPr>
              <p:cNvSpPr/>
              <p:nvPr/>
            </p:nvSpPr>
            <p:spPr>
              <a:xfrm>
                <a:off x="231515" y="48516"/>
                <a:ext cx="1512081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TF-PWA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B2ABCB23-68EB-565C-EAF1-9468FB27F851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97512779-D7BC-49B6-CACF-7307F21BBFED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8370852F-0822-DB39-A2C5-F0A456C28D22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4CCCCC02-7165-9C06-425A-C7785DE5ED6F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EEC96419-AFE0-7DEB-3330-247F7D6814B0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2024/10/22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76BD652E-D045-12EB-50E5-6BE1679E1D24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12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E2F6779A-2272-AFA7-3E1C-AF24D3D9A7D0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7865A617-E98B-D918-20E5-454BC3452AB8}"/>
              </a:ext>
            </a:extLst>
          </p:cNvPr>
          <p:cNvSpPr txBox="1">
            <a:spLocks/>
          </p:cNvSpPr>
          <p:nvPr/>
        </p:nvSpPr>
        <p:spPr>
          <a:xfrm>
            <a:off x="634421" y="737238"/>
            <a:ext cx="7875158" cy="1074443"/>
          </a:xfrm>
          <a:prstGeom prst="rect">
            <a:avLst/>
          </a:prstGeom>
        </p:spPr>
        <p:txBody>
          <a:bodyPr vert="horz" lIns="91207" tIns="45604" rIns="91207" bIns="45604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GB" altLang="zh-CN" sz="4389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altLang="zh-CN" sz="438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</a:t>
            </a:r>
            <a:r>
              <a:rPr lang="en-GB" altLang="zh-CN" sz="4389" b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GB" altLang="zh-CN" sz="438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user-friendly</a:t>
            </a:r>
            <a:r>
              <a:rPr lang="en-GB" altLang="zh-CN" sz="4389" b="1" dirty="0">
                <a:latin typeface="Arial" panose="020B0604020202020204" pitchFamily="34" charset="0"/>
                <a:cs typeface="Arial" panose="020B0604020202020204" pitchFamily="34" charset="0"/>
              </a:rPr>
              <a:t> partial wave analysis framework </a:t>
            </a:r>
            <a:endParaRPr lang="zh-CN" altLang="en-US" sz="4389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A2F4CD5-616C-BD0F-CB2D-6CAA897FFD99}"/>
              </a:ext>
            </a:extLst>
          </p:cNvPr>
          <p:cNvSpPr txBox="1">
            <a:spLocks/>
          </p:cNvSpPr>
          <p:nvPr/>
        </p:nvSpPr>
        <p:spPr>
          <a:xfrm>
            <a:off x="545924" y="2170402"/>
            <a:ext cx="8598076" cy="1061545"/>
          </a:xfrm>
          <a:prstGeom prst="rect">
            <a:avLst/>
          </a:prstGeom>
        </p:spPr>
        <p:txBody>
          <a:bodyPr vert="horz" lIns="91207" tIns="45604" rIns="91207" bIns="45604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Hao Cai</a:t>
            </a:r>
            <a:r>
              <a:rPr lang="en-US" altLang="zh-CN" sz="1995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, Chen</a:t>
            </a:r>
            <a:r>
              <a:rPr lang="zh-CN" altLang="en-US" sz="19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Chen</a:t>
            </a:r>
            <a:r>
              <a:rPr lang="en-US" altLang="zh-CN" sz="1995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CN" altLang="en-US" sz="19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95" dirty="0" err="1">
                <a:latin typeface="Arial" panose="020B0604020202020204" pitchFamily="34" charset="0"/>
                <a:cs typeface="Arial" panose="020B0604020202020204" pitchFamily="34" charset="0"/>
              </a:rPr>
              <a:t>Shuangshi</a:t>
            </a:r>
            <a:r>
              <a:rPr lang="zh-CN" altLang="en-US" sz="19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Fang</a:t>
            </a:r>
            <a:r>
              <a:rPr lang="en-US" altLang="zh-CN" sz="1995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CN" altLang="en-US" sz="19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95" dirty="0" err="1">
                <a:latin typeface="Arial" panose="020B0604020202020204" pitchFamily="34" charset="0"/>
                <a:cs typeface="Arial" panose="020B0604020202020204" pitchFamily="34" charset="0"/>
              </a:rPr>
              <a:t>Haojie</a:t>
            </a:r>
            <a:r>
              <a:rPr lang="zh-CN" altLang="en-US" sz="19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Jing</a:t>
            </a:r>
            <a:r>
              <a:rPr lang="en-US" altLang="zh-CN" sz="1995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CN" altLang="en-US" sz="19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9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 Jiang</a:t>
            </a:r>
            <a:r>
              <a:rPr lang="en-US" altLang="zh-CN" sz="1995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, Pei-Rong Li</a:t>
            </a:r>
            <a:r>
              <a:rPr lang="en-US" altLang="zh-CN" sz="1995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995" dirty="0" err="1">
                <a:latin typeface="Arial" panose="020B0604020202020204" pitchFamily="34" charset="0"/>
                <a:cs typeface="Arial" panose="020B0604020202020204" pitchFamily="34" charset="0"/>
              </a:rPr>
              <a:t>Beijiang</a:t>
            </a:r>
            <a:r>
              <a:rPr lang="zh-CN" altLang="en-US" sz="19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Liu</a:t>
            </a:r>
            <a:r>
              <a:rPr lang="en-US" altLang="zh-CN" sz="1995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CN" altLang="en-US" sz="19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9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Yin-Rui Liu</a:t>
            </a:r>
            <a:r>
              <a:rPr lang="en-US" altLang="zh-CN" sz="1995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, Xiao-Rui Lyu</a:t>
            </a:r>
            <a:r>
              <a:rPr lang="en-US" altLang="zh-CN" sz="1995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CN" altLang="en-US" sz="19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199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altLang="zh-CN" sz="1995" dirty="0" err="1">
                <a:latin typeface="Arial" panose="020B0604020202020204" pitchFamily="34" charset="0"/>
                <a:cs typeface="Arial" panose="020B0604020202020204" pitchFamily="34" charset="0"/>
              </a:rPr>
              <a:t>Runqiu</a:t>
            </a:r>
            <a:r>
              <a:rPr lang="zh-CN" altLang="en-US" sz="19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r>
              <a:rPr lang="en-US" altLang="zh-CN" sz="1995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CN" altLang="en-US" sz="19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Rong-Gang Ping</a:t>
            </a:r>
            <a:r>
              <a:rPr lang="en-US" altLang="zh-CN" sz="1995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CN" altLang="en-US" sz="19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95" dirty="0" err="1">
                <a:latin typeface="Arial" panose="020B0604020202020204" pitchFamily="34" charset="0"/>
                <a:cs typeface="Arial" panose="020B0604020202020204" pitchFamily="34" charset="0"/>
              </a:rPr>
              <a:t>Wenbin</a:t>
            </a:r>
            <a:r>
              <a:rPr lang="zh-CN" altLang="en-US" sz="19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Qian</a:t>
            </a:r>
            <a:r>
              <a:rPr lang="en-US" altLang="zh-CN" sz="1995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995" dirty="0" err="1">
                <a:latin typeface="Arial" panose="020B0604020202020204" pitchFamily="34" charset="0"/>
                <a:cs typeface="Arial" panose="020B0604020202020204" pitchFamily="34" charset="0"/>
              </a:rPr>
              <a:t>Rongsheng</a:t>
            </a:r>
            <a:r>
              <a:rPr lang="zh-CN" altLang="en-US" sz="19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Shi</a:t>
            </a:r>
            <a:r>
              <a:rPr lang="en-US" altLang="zh-CN" sz="1995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CN" altLang="en-US" sz="19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95" dirty="0" err="1">
                <a:latin typeface="Arial" panose="020B0604020202020204" pitchFamily="34" charset="0"/>
                <a:cs typeface="Arial" panose="020B0604020202020204" pitchFamily="34" charset="0"/>
              </a:rPr>
              <a:t>Mengzhen</a:t>
            </a:r>
            <a:r>
              <a:rPr lang="zh-CN" altLang="en-US" sz="19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Wang</a:t>
            </a:r>
            <a:r>
              <a:rPr lang="en-US" altLang="zh-CN" sz="1995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CN" altLang="en-US" sz="19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Shi</a:t>
            </a:r>
            <a:r>
              <a:rPr lang="zh-CN" altLang="en-US" sz="19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Wang</a:t>
            </a:r>
            <a:r>
              <a:rPr lang="en-US" altLang="zh-CN" sz="1995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CN" altLang="en-US" sz="19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Zi-Yi Wang</a:t>
            </a:r>
            <a:r>
              <a:rPr lang="en-US" altLang="zh-CN" sz="1995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 algn="ctr">
              <a:buNone/>
            </a:pPr>
            <a:r>
              <a:rPr lang="en-US" altLang="zh-CN" sz="1995" dirty="0" err="1">
                <a:latin typeface="Arial" panose="020B0604020202020204" pitchFamily="34" charset="0"/>
                <a:cs typeface="Arial" panose="020B0604020202020204" pitchFamily="34" charset="0"/>
              </a:rPr>
              <a:t>Jiajun</a:t>
            </a:r>
            <a:r>
              <a:rPr lang="zh-CN" altLang="en-US" sz="19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Wu</a:t>
            </a:r>
            <a:r>
              <a:rPr lang="en-US" altLang="zh-CN" sz="1995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CN" altLang="en-US" sz="19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95" dirty="0" err="1">
                <a:latin typeface="Arial" panose="020B0604020202020204" pitchFamily="34" charset="0"/>
                <a:cs typeface="Arial" panose="020B0604020202020204" pitchFamily="34" charset="0"/>
              </a:rPr>
              <a:t>Shuming</a:t>
            </a:r>
            <a:r>
              <a:rPr lang="zh-CN" altLang="en-US" sz="19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Wu</a:t>
            </a:r>
            <a:r>
              <a:rPr lang="en-US" altLang="zh-CN" sz="1995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CN" altLang="en-US" sz="19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Liming Zhang</a:t>
            </a:r>
            <a:r>
              <a:rPr lang="en-US" altLang="zh-CN" sz="1995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,Yang-Heng Zheng</a:t>
            </a:r>
            <a:r>
              <a:rPr lang="en-US" altLang="zh-CN" sz="1995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zh-CN" sz="199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altLang="zh-CN" sz="2793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2793" dirty="0">
                <a:latin typeface="Arial" panose="020B0604020202020204" pitchFamily="34" charset="0"/>
                <a:cs typeface="Arial" panose="020B0604020202020204" pitchFamily="34" charset="0"/>
              </a:rPr>
              <a:t>WHU, </a:t>
            </a:r>
            <a:r>
              <a:rPr lang="en-US" altLang="zh-CN" sz="2793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zh-CN" sz="2793" dirty="0">
                <a:latin typeface="Arial" panose="020B0604020202020204" pitchFamily="34" charset="0"/>
                <a:cs typeface="Arial" panose="020B0604020202020204" pitchFamily="34" charset="0"/>
              </a:rPr>
              <a:t>UCAS, </a:t>
            </a:r>
            <a:r>
              <a:rPr lang="en-GB" altLang="zh-CN" sz="2793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zh-CN" sz="2793" dirty="0">
                <a:latin typeface="Arial" panose="020B0604020202020204" pitchFamily="34" charset="0"/>
                <a:cs typeface="Arial" panose="020B0604020202020204" pitchFamily="34" charset="0"/>
              </a:rPr>
              <a:t>LZU,</a:t>
            </a:r>
            <a:r>
              <a:rPr lang="en-GB" altLang="zh-CN" sz="279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2793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zh-CN" sz="2793" dirty="0">
                <a:latin typeface="Arial" panose="020B0604020202020204" pitchFamily="34" charset="0"/>
                <a:cs typeface="Arial" panose="020B0604020202020204" pitchFamily="34" charset="0"/>
              </a:rPr>
              <a:t>IHEP,</a:t>
            </a:r>
            <a:r>
              <a:rPr lang="en-US" altLang="zh-CN" sz="279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793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altLang="zh-CN" sz="2793" dirty="0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52907E1C-705B-FECA-F155-6CB4853FEA83}"/>
                  </a:ext>
                </a:extLst>
              </p:cNvPr>
              <p:cNvSpPr txBox="1"/>
              <p:nvPr/>
            </p:nvSpPr>
            <p:spPr>
              <a:xfrm>
                <a:off x="231515" y="3415687"/>
                <a:ext cx="8935476" cy="11835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043" indent="-342043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Joint</a:t>
                </a:r>
                <a:r>
                  <a:rPr kumimoji="1" lang="zh-CN" altLang="en-US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efforts</a:t>
                </a:r>
                <a:r>
                  <a:rPr kumimoji="1" lang="zh-CN" altLang="en-US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+</a:t>
                </a:r>
                <a:r>
                  <a:rPr kumimoji="1" lang="zh-CN" altLang="en-US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experience</a:t>
                </a:r>
                <a:r>
                  <a:rPr kumimoji="1" lang="zh-CN" altLang="en-US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on</a:t>
                </a:r>
                <a:r>
                  <a:rPr kumimoji="1" lang="zh-CN" altLang="en-US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previous</a:t>
                </a:r>
                <a:r>
                  <a:rPr kumimoji="1" lang="zh-CN" altLang="en-US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analyses</a:t>
                </a:r>
                <a:r>
                  <a:rPr kumimoji="1" lang="zh-CN" altLang="en-US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+</a:t>
                </a:r>
                <a:r>
                  <a:rPr kumimoji="1" lang="zh-CN" altLang="en-US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very</a:t>
                </a:r>
                <a:r>
                  <a:rPr kumimoji="1" lang="zh-CN" altLang="en-US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good</a:t>
                </a:r>
                <a:r>
                  <a:rPr kumimoji="1" lang="zh-CN" altLang="en-US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students</a:t>
                </a:r>
              </a:p>
              <a:p>
                <a:pPr marL="342043" indent="-342043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Cross-checks</a:t>
                </a:r>
                <a:r>
                  <a:rPr kumimoji="1" lang="zh-CN" altLang="en-US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performed</a:t>
                </a:r>
                <a:r>
                  <a:rPr kumimoji="1" lang="zh-CN" altLang="en-US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with</a:t>
                </a:r>
                <a:r>
                  <a:rPr kumimoji="1" lang="zh-CN" altLang="en-US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several</a:t>
                </a:r>
                <a:r>
                  <a:rPr kumimoji="1" lang="zh-CN" altLang="en-US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independent</a:t>
                </a:r>
                <a:r>
                  <a:rPr kumimoji="1" lang="zh-CN" altLang="en-US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fitters</a:t>
                </a:r>
                <a:r>
                  <a:rPr kumimoji="1" lang="zh-CN" altLang="en-US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developed</a:t>
                </a:r>
                <a:r>
                  <a:rPr kumimoji="1" lang="zh-CN" altLang="en-US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previously</a:t>
                </a:r>
                <a:r>
                  <a:rPr kumimoji="1" lang="zh-CN" altLang="en-US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for</a:t>
                </a:r>
                <a:r>
                  <a:rPr kumimoji="1" lang="zh-CN" altLang="en-US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dedicated</a:t>
                </a:r>
                <a:r>
                  <a:rPr kumimoji="1" lang="zh-CN" altLang="en-US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analyses:</a:t>
                </a:r>
                <a:r>
                  <a:rPr kumimoji="1" lang="zh-CN" altLang="en-US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e.g.</a:t>
                </a:r>
                <a:r>
                  <a:rPr kumimoji="1" lang="zh-CN" altLang="en-US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i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Z(4430)</a:t>
                </a:r>
                <a:r>
                  <a:rPr kumimoji="1" lang="en-US" altLang="zh-CN" sz="1600" b="1" i="1" baseline="30000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+</a:t>
                </a:r>
                <a:r>
                  <a:rPr kumimoji="1" lang="zh-CN" altLang="en-US" sz="1600" b="1" i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and</a:t>
                </a:r>
                <a:r>
                  <a:rPr kumimoji="1" lang="zh-CN" altLang="en-US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pentaquark</a:t>
                </a:r>
                <a:r>
                  <a:rPr kumimoji="1" lang="zh-CN" altLang="en-US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search,</a:t>
                </a:r>
                <a:r>
                  <a:rPr kumimoji="1" lang="zh-CN" altLang="en-US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600" b="1" i="1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1600" b="1" i="1" smtClean="0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p>
                        <m:r>
                          <a:rPr kumimoji="1" lang="en-US" altLang="zh-CN" sz="1600" b="1" i="1" smtClean="0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  <m:r>
                      <a:rPr kumimoji="1" lang="en-US" altLang="zh-CN" sz="1600" b="1" i="1" smtClean="0"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kumimoji="1" lang="en-US" altLang="zh-CN" sz="1600" b="1" i="1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kumimoji="1" lang="en-US" altLang="zh-CN" sz="1600" b="1" i="1">
                                <a:latin typeface="Cambria Math" panose="02040503050406030204" pitchFamily="18" charset="0"/>
                                <a:ea typeface="SimHei" charset="-122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600" b="1" i="1" smtClean="0">
                                <a:latin typeface="Cambria Math" panose="02040503050406030204" pitchFamily="18" charset="0"/>
                                <a:ea typeface="SimHei" charset="-122"/>
                                <a:cs typeface="Times New Roman" panose="02020603050405020304" pitchFamily="18" charset="0"/>
                              </a:rPr>
                              <m:t>𝑫</m:t>
                            </m:r>
                          </m:e>
                          <m:sup>
                            <m:r>
                              <a:rPr kumimoji="1" lang="en-US" altLang="zh-CN" sz="1600" b="1" i="1" smtClean="0">
                                <a:latin typeface="Cambria Math" panose="02040503050406030204" pitchFamily="18" charset="0"/>
                                <a:ea typeface="SimHei" charset="-122"/>
                                <a:cs typeface="Times New Roman" panose="02020603050405020304" pitchFamily="18" charset="0"/>
                              </a:rPr>
                              <m:t>𝟎</m:t>
                            </m:r>
                          </m:sup>
                        </m:sSup>
                      </m:e>
                    </m:acc>
                    <m:sSup>
                      <m:sSupPr>
                        <m:ctrlPr>
                          <a:rPr kumimoji="1" lang="en-US" altLang="zh-CN" sz="1600" b="1" i="1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1600" b="1" i="1" smtClean="0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sz="1600" b="1" i="1" smtClean="0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1600" b="1" i="1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1600" b="1" i="1" smtClean="0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sz="1600" b="1" i="1" smtClean="0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zh-CN" altLang="en-US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analysis</a:t>
                </a:r>
                <a:r>
                  <a:rPr kumimoji="1" lang="zh-CN" altLang="en-US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etc.</a:t>
                </a: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52907E1C-705B-FECA-F155-6CB4853FEA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515" y="3415687"/>
                <a:ext cx="8935476" cy="1183594"/>
              </a:xfrm>
              <a:prstGeom prst="rect">
                <a:avLst/>
              </a:prstGeom>
              <a:blipFill>
                <a:blip r:embed="rId3"/>
                <a:stretch>
                  <a:fillRect l="-284" b="-63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111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3D24C-0277-9076-AE55-D01787FE9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7AB798DE-03E2-4FA7-8206-685BB61F653B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F7DC48A2-47AB-CCE4-1EA5-C7D1C22E53FE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2C8FC082-6575-8844-4903-F1DB1123EEB9}"/>
                  </a:ext>
                </a:extLst>
              </p:cNvPr>
              <p:cNvSpPr/>
              <p:nvPr/>
            </p:nvSpPr>
            <p:spPr>
              <a:xfrm>
                <a:off x="231515" y="48516"/>
                <a:ext cx="1627369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Features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807FC4D2-031E-CC41-DD5D-0BFDE3C995B1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799A616E-B609-A686-89DF-7072B11B84C9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D643F878-211A-DCB8-F908-F539126D1910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4E6E8D37-BE63-CC02-B8F4-4D3A7D87940B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2FDD8B1F-C5C8-33F5-D0B4-A4D8FA6B7F4F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2024/10/22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C67D8267-666C-ECB7-A9C5-15ABB2731381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13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DD4DBE17-CD7F-6F53-4696-9AA456FE90CD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876A53DC-9B64-4EE3-0CD3-43B4AAD9D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963" y="588944"/>
            <a:ext cx="2051125" cy="4340258"/>
          </a:xfrm>
        </p:spPr>
        <p:txBody>
          <a:bodyPr>
            <a:normAutofit/>
          </a:bodyPr>
          <a:lstStyle/>
          <a:p>
            <a:endParaRPr lang="en-GB" altLang="zh-CN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altLang="zh-CN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zh-CN" sz="1800" b="1" dirty="0">
                <a:latin typeface="Arial" panose="020B0604020202020204" pitchFamily="34" charset="0"/>
                <a:cs typeface="Arial" panose="020B0604020202020204" pitchFamily="34" charset="0"/>
              </a:rPr>
              <a:t>Fast</a:t>
            </a:r>
          </a:p>
          <a:p>
            <a:pPr marL="0" indent="0">
              <a:buNone/>
            </a:pPr>
            <a:endParaRPr lang="en-GB" altLang="zh-CN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altLang="zh-CN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altLang="zh-CN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</a:t>
            </a:r>
            <a:endParaRPr lang="en-GB" altLang="zh-CN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altLang="zh-CN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altLang="zh-CN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zh-CN" sz="1800" b="1" dirty="0">
                <a:latin typeface="Arial" panose="020B0604020202020204" pitchFamily="34" charset="0"/>
                <a:cs typeface="Arial" panose="020B0604020202020204" pitchFamily="34" charset="0"/>
              </a:rPr>
              <a:t>Easy to use 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5A4CDCD-B160-611F-72A3-F0FE6C08A6A1}"/>
              </a:ext>
            </a:extLst>
          </p:cNvPr>
          <p:cNvSpPr txBox="1"/>
          <p:nvPr/>
        </p:nvSpPr>
        <p:spPr>
          <a:xfrm>
            <a:off x="5590248" y="2380865"/>
            <a:ext cx="4141976" cy="368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1795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https://gitlab.com/jiangyi15/tf-pwa</a:t>
            </a:r>
            <a:endParaRPr lang="zh-CN" altLang="en-US" sz="179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左大括号 6">
            <a:extLst>
              <a:ext uri="{FF2B5EF4-FFF2-40B4-BE49-F238E27FC236}">
                <a16:creationId xmlns:a16="http://schemas.microsoft.com/office/drawing/2014/main" id="{79F8D0F4-2037-F227-1114-FEE3C6B74595}"/>
              </a:ext>
            </a:extLst>
          </p:cNvPr>
          <p:cNvSpPr/>
          <p:nvPr/>
        </p:nvSpPr>
        <p:spPr>
          <a:xfrm>
            <a:off x="1940858" y="637337"/>
            <a:ext cx="364829" cy="1599292"/>
          </a:xfrm>
          <a:prstGeom prst="leftBrace">
            <a:avLst>
              <a:gd name="adj1" fmla="val 8333"/>
              <a:gd name="adj2" fmla="val 4927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795"/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99EB9E36-5EC4-6E48-3513-645BBFA80D92}"/>
              </a:ext>
            </a:extLst>
          </p:cNvPr>
          <p:cNvSpPr txBox="1">
            <a:spLocks/>
          </p:cNvSpPr>
          <p:nvPr/>
        </p:nvSpPr>
        <p:spPr>
          <a:xfrm>
            <a:off x="2640117" y="495836"/>
            <a:ext cx="5824986" cy="1554649"/>
          </a:xfrm>
          <a:prstGeom prst="rect">
            <a:avLst/>
          </a:prstGeom>
        </p:spPr>
        <p:txBody>
          <a:bodyPr vert="horz" lIns="91207" tIns="45604" rIns="91207" bIns="45604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GPU based </a:t>
            </a:r>
          </a:p>
          <a:p>
            <a:pPr>
              <a:lnSpc>
                <a:spcPct val="200000"/>
              </a:lnSpc>
            </a:pP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Vectorized</a:t>
            </a:r>
            <a:r>
              <a:rPr lang="zh-CN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calculation </a:t>
            </a:r>
          </a:p>
          <a:p>
            <a:pPr>
              <a:lnSpc>
                <a:spcPct val="200000"/>
              </a:lnSpc>
            </a:pP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Automatic differentiation</a:t>
            </a:r>
          </a:p>
        </p:txBody>
      </p:sp>
      <p:sp>
        <p:nvSpPr>
          <p:cNvPr id="9" name="左大括号 8">
            <a:extLst>
              <a:ext uri="{FF2B5EF4-FFF2-40B4-BE49-F238E27FC236}">
                <a16:creationId xmlns:a16="http://schemas.microsoft.com/office/drawing/2014/main" id="{8434EE2D-9283-D7F4-57B2-DE4E12B548E6}"/>
              </a:ext>
            </a:extLst>
          </p:cNvPr>
          <p:cNvSpPr/>
          <p:nvPr/>
        </p:nvSpPr>
        <p:spPr>
          <a:xfrm>
            <a:off x="1996132" y="3338562"/>
            <a:ext cx="364829" cy="1282189"/>
          </a:xfrm>
          <a:prstGeom prst="leftBrace">
            <a:avLst>
              <a:gd name="adj1" fmla="val 8333"/>
              <a:gd name="adj2" fmla="val 4422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795" dirty="0"/>
          </a:p>
        </p:txBody>
      </p:sp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36E134BF-67D7-488C-66BD-62E82A1A93B7}"/>
              </a:ext>
            </a:extLst>
          </p:cNvPr>
          <p:cNvSpPr txBox="1">
            <a:spLocks/>
          </p:cNvSpPr>
          <p:nvPr/>
        </p:nvSpPr>
        <p:spPr>
          <a:xfrm>
            <a:off x="2640117" y="2730418"/>
            <a:ext cx="5824986" cy="520608"/>
          </a:xfrm>
          <a:prstGeom prst="rect">
            <a:avLst/>
          </a:prstGeom>
        </p:spPr>
        <p:txBody>
          <a:bodyPr vert="horz" lIns="91207" tIns="45604" rIns="91207" bIns="45604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Custom model available</a:t>
            </a:r>
          </a:p>
        </p:txBody>
      </p:sp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CBBF3134-B527-A423-6881-8A3382C5725D}"/>
              </a:ext>
            </a:extLst>
          </p:cNvPr>
          <p:cNvSpPr txBox="1">
            <a:spLocks/>
          </p:cNvSpPr>
          <p:nvPr/>
        </p:nvSpPr>
        <p:spPr>
          <a:xfrm>
            <a:off x="2640117" y="3183771"/>
            <a:ext cx="3856068" cy="1561782"/>
          </a:xfrm>
          <a:prstGeom prst="rect">
            <a:avLst/>
          </a:prstGeom>
        </p:spPr>
        <p:txBody>
          <a:bodyPr vert="horz" lIns="91207" tIns="45604" rIns="91207" bIns="45604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Simple configuration file</a:t>
            </a:r>
            <a:r>
              <a:rPr lang="zh-CN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Automatics process</a:t>
            </a:r>
          </a:p>
          <a:p>
            <a:pPr>
              <a:lnSpc>
                <a:spcPct val="200000"/>
              </a:lnSpc>
            </a:pP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zh-CN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necessary</a:t>
            </a:r>
            <a:r>
              <a:rPr lang="zh-CN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functions</a:t>
            </a:r>
            <a:r>
              <a:rPr lang="zh-CN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implemented</a:t>
            </a:r>
          </a:p>
        </p:txBody>
      </p:sp>
      <p:pic>
        <p:nvPicPr>
          <p:cNvPr id="19" name="Picture 14">
            <a:extLst>
              <a:ext uri="{FF2B5EF4-FFF2-40B4-BE49-F238E27FC236}">
                <a16:creationId xmlns:a16="http://schemas.microsoft.com/office/drawing/2014/main" id="{EEABAB02-98A0-DEF6-AC87-2A06674636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61" r="22504"/>
          <a:stretch/>
        </p:blipFill>
        <p:spPr>
          <a:xfrm>
            <a:off x="6617561" y="562075"/>
            <a:ext cx="2168571" cy="1653767"/>
          </a:xfrm>
          <a:prstGeom prst="rect">
            <a:avLst/>
          </a:prstGeom>
        </p:spPr>
      </p:pic>
      <p:sp>
        <p:nvSpPr>
          <p:cNvPr id="20" name="内容占位符 2">
            <a:extLst>
              <a:ext uri="{FF2B5EF4-FFF2-40B4-BE49-F238E27FC236}">
                <a16:creationId xmlns:a16="http://schemas.microsoft.com/office/drawing/2014/main" id="{CC7837A4-3EDC-FC04-9DCB-A6196948CC57}"/>
              </a:ext>
            </a:extLst>
          </p:cNvPr>
          <p:cNvSpPr txBox="1">
            <a:spLocks/>
          </p:cNvSpPr>
          <p:nvPr/>
        </p:nvSpPr>
        <p:spPr>
          <a:xfrm>
            <a:off x="6359703" y="2895775"/>
            <a:ext cx="2507414" cy="805989"/>
          </a:xfrm>
          <a:prstGeom prst="rect">
            <a:avLst/>
          </a:prstGeom>
        </p:spPr>
        <p:txBody>
          <a:bodyPr vert="horz" lIns="91207" tIns="45604" rIns="91207" bIns="45604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GB" altLang="zh-CN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altLang="zh-CN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  <a:r>
              <a:rPr lang="zh-CN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</a:t>
            </a:r>
            <a:r>
              <a:rPr lang="zh-CN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</a:t>
            </a:r>
            <a:r>
              <a:rPr lang="zh-CN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</a:t>
            </a:r>
            <a:r>
              <a:rPr lang="en-GB" altLang="zh-CN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8093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4801F-E433-E396-91EF-22D45E114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3C5AD5F3-314F-67B0-9A81-23CBFCFEB1F4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FF2EB101-3741-B0DA-5ABF-436083CB9F3D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4670FFC5-1449-2A16-0386-CBFC76E70E3A}"/>
                  </a:ext>
                </a:extLst>
              </p:cNvPr>
              <p:cNvSpPr/>
              <p:nvPr/>
            </p:nvSpPr>
            <p:spPr>
              <a:xfrm>
                <a:off x="231515" y="48516"/>
                <a:ext cx="2550698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New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functions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902AE87F-70CB-B9CD-9801-0060B9EDAE3E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FEBAD7BE-C782-D250-813C-2ED5EF449C1D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6A31A0E8-8748-B114-CBFE-56A4F0968271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83D88B02-CD87-BC00-7146-2BBDEB2AA3E7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543A88C4-BA72-3306-5CF5-2E52E3CB2E0D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2024/10/22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B73DA88D-DE8F-C2BD-EDE6-70AA4CAC722A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14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261F69DE-D7C3-964B-D5AD-3AC4B6F2639F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5D916882-6F66-5F80-B953-2B2874FC3CED}"/>
              </a:ext>
            </a:extLst>
          </p:cNvPr>
          <p:cNvSpPr txBox="1">
            <a:spLocks/>
          </p:cNvSpPr>
          <p:nvPr/>
        </p:nvSpPr>
        <p:spPr>
          <a:xfrm>
            <a:off x="231515" y="469197"/>
            <a:ext cx="3189779" cy="1554649"/>
          </a:xfrm>
          <a:prstGeom prst="rect">
            <a:avLst/>
          </a:prstGeom>
        </p:spPr>
        <p:txBody>
          <a:bodyPr vert="horz" lIns="91207" tIns="45604" rIns="91207" bIns="45604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Default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option: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helicity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formulism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amplitude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</a:p>
          <a:p>
            <a:pPr>
              <a:lnSpc>
                <a:spcPct val="200000"/>
              </a:lnSpc>
            </a:pP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“traditional”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covariant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tensor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formulism</a:t>
            </a:r>
          </a:p>
          <a:p>
            <a:pPr>
              <a:lnSpc>
                <a:spcPct val="200000"/>
              </a:lnSpc>
            </a:pP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Irreducible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tensor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formulism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004C94C-BD89-CB64-14E5-EBA855C60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4789" y="922400"/>
            <a:ext cx="5760621" cy="32103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23710E5B-924C-3902-C369-B9C54EDBD8F4}"/>
                  </a:ext>
                </a:extLst>
              </p:cNvPr>
              <p:cNvSpPr txBox="1"/>
              <p:nvPr/>
            </p:nvSpPr>
            <p:spPr>
              <a:xfrm>
                <a:off x="4603711" y="579449"/>
                <a:ext cx="4572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𝑱</m:t>
                      </m:r>
                      <m:r>
                        <m:rPr>
                          <m:lit/>
                        </m:rPr>
                        <a:rPr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𝝍</m:t>
                      </m:r>
                      <m:r>
                        <a:rPr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𝜸𝜼</m:t>
                      </m:r>
                      <m:sSup>
                        <m:sSupPr>
                          <m:ctrlP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𝜼</m:t>
                          </m:r>
                        </m:e>
                        <m:sup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zh-CN" altLang="en-US" b="1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23710E5B-924C-3902-C369-B9C54EDBD8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3711" y="579449"/>
                <a:ext cx="4572000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文本框 25">
            <a:extLst>
              <a:ext uri="{FF2B5EF4-FFF2-40B4-BE49-F238E27FC236}">
                <a16:creationId xmlns:a16="http://schemas.microsoft.com/office/drawing/2014/main" id="{B5A3190C-26CB-A839-E1BF-FA0F66BCFB3E}"/>
              </a:ext>
            </a:extLst>
          </p:cNvPr>
          <p:cNvSpPr txBox="1"/>
          <p:nvPr/>
        </p:nvSpPr>
        <p:spPr>
          <a:xfrm>
            <a:off x="1510567" y="4187699"/>
            <a:ext cx="64213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Opening</a:t>
            </a:r>
            <a:r>
              <a:rPr lang="zh-CN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possibilities</a:t>
            </a:r>
            <a:r>
              <a:rPr lang="zh-CN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zh-CN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alignment</a:t>
            </a:r>
            <a:r>
              <a:rPr lang="zh-CN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zh-CN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theoretical</a:t>
            </a: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r>
              <a:rPr lang="zh-CN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08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19A02-7925-E9A4-21B9-7B659B293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F29F293A-D7F4-3C06-B702-2495D68180AF}"/>
              </a:ext>
            </a:extLst>
          </p:cNvPr>
          <p:cNvGrpSpPr/>
          <p:nvPr/>
        </p:nvGrpSpPr>
        <p:grpSpPr>
          <a:xfrm>
            <a:off x="0" y="521135"/>
            <a:ext cx="9144000" cy="4622366"/>
            <a:chOff x="0" y="694847"/>
            <a:chExt cx="9144000" cy="6163154"/>
          </a:xfrm>
        </p:grpSpPr>
        <p:cxnSp>
          <p:nvCxnSpPr>
            <p:cNvPr id="12" name="直线连接符 11">
              <a:extLst>
                <a:ext uri="{FF2B5EF4-FFF2-40B4-BE49-F238E27FC236}">
                  <a16:creationId xmlns:a16="http://schemas.microsoft.com/office/drawing/2014/main" id="{700F2295-6581-855E-E825-31977BB70DAC}"/>
                </a:ext>
              </a:extLst>
            </p:cNvPr>
            <p:cNvCxnSpPr/>
            <p:nvPr/>
          </p:nvCxnSpPr>
          <p:spPr>
            <a:xfrm>
              <a:off x="110103" y="694847"/>
              <a:ext cx="8885307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194EE7D0-57FC-0404-8775-ACE16BC77B07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4D69BB7C-C7FC-C65D-5F6A-74FC7D58F567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B174658A-7D52-B39D-1A9E-EEBFF148030A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7DB387A1-141B-8D69-F1A3-4DBAEDCE7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9711" y="4870359"/>
            <a:ext cx="1543050" cy="273844"/>
          </a:xfrm>
        </p:spPr>
        <p:txBody>
          <a:bodyPr/>
          <a:lstStyle/>
          <a:p>
            <a:fld id="{C9B75A48-9D91-AD42-8FEF-0106549F2306}" type="slidenum">
              <a:rPr kumimoji="1" lang="zh-CN" altLang="en-US" sz="15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48BC0F9-C04F-A173-22E5-4909F3082447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2024/10/22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88E466F8-9652-76F6-A6CA-5945D2E4774E}"/>
                  </a:ext>
                </a:extLst>
              </p:cNvPr>
              <p:cNvSpPr txBox="1"/>
              <p:nvPr/>
            </p:nvSpPr>
            <p:spPr>
              <a:xfrm>
                <a:off x="1947177" y="1935597"/>
                <a:ext cx="5430612" cy="8521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2400" b="1" dirty="0">
                  <a:solidFill>
                    <a:srgbClr val="00206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sz="2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New results from 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Arial" panose="020B0604020202020204" pitchFamily="34" charset="0"/>
                      </a:rPr>
                      <m:t>𝑩</m:t>
                    </m:r>
                    <m:r>
                      <a:rPr lang="en-US" altLang="zh-CN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Arial" panose="020B0604020202020204" pitchFamily="34" charset="0"/>
                      </a:rPr>
                      <m:t>𝑫𝑫𝑿</m:t>
                    </m:r>
                  </m:oMath>
                </a14:m>
                <a:r>
                  <a:rPr lang="en-US" altLang="zh-CN" sz="2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decays</a:t>
                </a: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88E466F8-9652-76F6-A6CA-5945D2E477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7177" y="1935597"/>
                <a:ext cx="5430612" cy="852156"/>
              </a:xfrm>
              <a:prstGeom prst="rect">
                <a:avLst/>
              </a:prstGeom>
              <a:blipFill>
                <a:blip r:embed="rId3"/>
                <a:stretch>
                  <a:fillRect l="-1869" b="-117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>
            <a:extLst>
              <a:ext uri="{FF2B5EF4-FFF2-40B4-BE49-F238E27FC236}">
                <a16:creationId xmlns:a16="http://schemas.microsoft.com/office/drawing/2014/main" id="{5FE5CA6A-AAA7-9CE3-1111-E81E212236A7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</p:spTree>
    <p:extLst>
      <p:ext uri="{BB962C8B-B14F-4D97-AF65-F5344CB8AC3E}">
        <p14:creationId xmlns:p14="http://schemas.microsoft.com/office/powerpoint/2010/main" val="60507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9"/>
    </mc:Choice>
    <mc:Fallback xmlns="">
      <p:transition spd="slow" advTm="3329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1DF8A-23B5-3509-1459-8631EC027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815E5DF7-A980-C684-7153-048E9DC4B3B5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E39C8D07-BE9A-030C-3840-6BC219712A9C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0B9B1400-C855-7CF8-28B9-03FAF6E51856}"/>
                  </a:ext>
                </a:extLst>
              </p:cNvPr>
              <p:cNvSpPr/>
              <p:nvPr/>
            </p:nvSpPr>
            <p:spPr>
              <a:xfrm>
                <a:off x="231515" y="48516"/>
                <a:ext cx="2614818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bit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history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996544E2-BF11-9F89-DF2C-4CA5A008BBE8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6A73AEEC-C7A0-CBEA-7985-06704B7787DF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6DE9FB81-BD10-77D8-8FCB-7E259D76DA52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5D0C7C1D-4EF7-BDEA-42C9-6BC8D3ED9F2B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A9FE6B54-BDCB-03C5-BD54-FD4CE1589179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2024/10/22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D6FAB6D3-DE8C-8B68-1740-1A878E8458AF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16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FD1F6211-3AD8-3FDD-FD34-4364C7A8A8C8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2">
                <a:extLst>
                  <a:ext uri="{FF2B5EF4-FFF2-40B4-BE49-F238E27FC236}">
                    <a16:creationId xmlns:a16="http://schemas.microsoft.com/office/drawing/2014/main" id="{9781A694-1FC6-D5E3-166B-A88C8CAABC0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6317" y="659068"/>
                <a:ext cx="8201246" cy="616658"/>
              </a:xfrm>
              <a:prstGeom prst="rect">
                <a:avLst/>
              </a:prstGeom>
            </p:spPr>
            <p:txBody>
              <a:bodyPr vert="horz" lIns="91207" tIns="45604" rIns="91207" bIns="45604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200000"/>
                  </a:lnSpc>
                </a:pP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Amplitude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analysis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𝑩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𝑲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endParaRPr lang="en-US" altLang="zh-CN" sz="1600" b="1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内容占位符 2">
                <a:extLst>
                  <a:ext uri="{FF2B5EF4-FFF2-40B4-BE49-F238E27FC236}">
                    <a16:creationId xmlns:a16="http://schemas.microsoft.com/office/drawing/2014/main" id="{9781A694-1FC6-D5E3-166B-A88C8CAABC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317" y="659068"/>
                <a:ext cx="8201246" cy="616658"/>
              </a:xfrm>
              <a:prstGeom prst="rect">
                <a:avLst/>
              </a:prstGeom>
              <a:blipFill>
                <a:blip r:embed="rId3"/>
                <a:stretch>
                  <a:fillRect l="-3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07C17840-8660-C267-B395-833E77240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7831" y="543962"/>
            <a:ext cx="3209097" cy="21745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FDE42E8A-AB51-0DE9-A42F-889D50CEC3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6317" y="1182956"/>
                <a:ext cx="5792174" cy="616658"/>
              </a:xfrm>
              <a:prstGeom prst="rect">
                <a:avLst/>
              </a:prstGeom>
            </p:spPr>
            <p:txBody>
              <a:bodyPr vert="horz" lIns="91207" tIns="45604" rIns="91207" bIns="45604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200000"/>
                  </a:lnSpc>
                </a:pPr>
                <a14:m>
                  <m:oMath xmlns:m="http://schemas.openxmlformats.org/officeDocument/2006/math"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𝑿</m:t>
                    </m:r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𝟓𝟓𝟔𝟖</m:t>
                    </m:r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：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four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different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flavors;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however,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not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confirmed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by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other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experiments</a:t>
                </a:r>
              </a:p>
              <a:p>
                <a:pPr>
                  <a:lnSpc>
                    <a:spcPct val="2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𝑿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sub>
                    </m:sSub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𝟐𝟗𝟎𝟎</m:t>
                    </m:r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zh-CN" altLang="en-US" sz="1600" b="1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or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𝒄𝒔</m:t>
                        </m:r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b>
                      <m:sup>
                        <m:r>
                          <a:rPr lang="zh-CN" altLang="en-US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𝟐𝟖𝟕𝟎</m:t>
                        </m:r>
                      </m:e>
                    </m:d>
                  </m:oMath>
                </a14:m>
                <a:r>
                  <a:rPr lang="zh-CN" altLang="en-US" sz="1600" b="1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𝒄𝒔</m:t>
                        </m:r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sub>
                      <m:sup>
                        <m:r>
                          <a:rPr lang="zh-CN" altLang="en-US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𝟐𝟗𝟎𝟎</m:t>
                    </m:r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altLang="zh-CN" sz="1600" b="1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zh-CN" altLang="en-US" sz="1600" b="1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four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different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flavors;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need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confirmation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from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other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decays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spin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state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𝝌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b>
                    </m:sSub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𝟑𝟗𝟑𝟎</m:t>
                    </m:r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zh-CN" altLang="en-US" sz="1600" b="1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also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observed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while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evidence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𝝌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b>
                    </m:sSub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𝟑𝟖𝟔𝟎</m:t>
                    </m:r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zh-CN" altLang="en-US" sz="1600" b="1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found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by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Belle</a:t>
                </a:r>
              </a:p>
            </p:txBody>
          </p:sp>
        </mc:Choice>
        <mc:Fallback xmlns=""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FDE42E8A-AB51-0DE9-A42F-889D50CEC3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317" y="1182956"/>
                <a:ext cx="5792174" cy="616658"/>
              </a:xfrm>
              <a:prstGeom prst="rect">
                <a:avLst/>
              </a:prstGeom>
              <a:blipFill>
                <a:blip r:embed="rId5"/>
                <a:stretch>
                  <a:fillRect l="-438" b="-4306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D75F0033-837A-9395-D087-30EA8DD0CF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4554" y="2646975"/>
            <a:ext cx="3209097" cy="217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07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1684E1-DF44-4461-C01E-1E8D44399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4FAFA325-BA52-70EE-B021-841425F75E13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0C917DAF-352A-CC70-C04D-38C1669E0846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15C75046-4EF1-51CB-8529-38AAFAAE8FE4}"/>
                  </a:ext>
                </a:extLst>
              </p:cNvPr>
              <p:cNvSpPr/>
              <p:nvPr/>
            </p:nvSpPr>
            <p:spPr>
              <a:xfrm>
                <a:off x="231515" y="48516"/>
                <a:ext cx="8398453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Doubly charged tetraquark and its Isospin partner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DF867B89-86E9-865F-927F-DAD9C70A6F40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DC109D6F-E4EB-F291-C4DC-753CB1289448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EFB5FBF9-3C44-F559-56FB-29A450FD0C3A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58A7599D-3718-68F0-3132-93510ED4BB55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507B2F23-5629-553C-7299-0612E8A7A10D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2024/10/22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E14994E8-12F5-165C-0C4A-3B0008B67D63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17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411FE812-C887-BDB4-35F6-7F33F4DCC75D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2E8E020-2D60-4BBD-6B5B-B641FB742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840919"/>
            <a:ext cx="7360920" cy="22448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734BDE0F-2E0D-9563-BDD3-0A4EC29CD08B}"/>
                  </a:ext>
                </a:extLst>
              </p:cNvPr>
              <p:cNvSpPr txBox="1"/>
              <p:nvPr/>
            </p:nvSpPr>
            <p:spPr>
              <a:xfrm>
                <a:off x="4515026" y="2861787"/>
                <a:ext cx="179908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p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sSubSup>
                        <m:sSubSupPr>
                          <m:ctrlP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𝒔</m:t>
                          </m:r>
                        </m:sub>
                        <m:sup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734BDE0F-2E0D-9563-BDD3-0A4EC29CD0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5026" y="2861787"/>
                <a:ext cx="1799082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4AC9E04C-1E1B-ECBE-9ED2-264D41D3561C}"/>
                  </a:ext>
                </a:extLst>
              </p:cNvPr>
              <p:cNvSpPr txBox="1"/>
              <p:nvPr/>
            </p:nvSpPr>
            <p:spPr>
              <a:xfrm>
                <a:off x="1687550" y="2847873"/>
                <a:ext cx="1799082" cy="3971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𝟎</m:t>
                          </m:r>
                        </m:sup>
                      </m:sSup>
                      <m:r>
                        <a:rPr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→</m:t>
                      </m:r>
                      <m:acc>
                        <m:accPr>
                          <m:chr m:val="̅"/>
                          <m:ctrlP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altLang="zh-CN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𝑫</m:t>
                              </m:r>
                            </m:e>
                            <m:sup>
                              <m:r>
                                <a:rPr lang="en-US" altLang="zh-CN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</m:sup>
                          </m:sSup>
                        </m:e>
                      </m:acc>
                      <m:sSubSup>
                        <m:sSubSupPr>
                          <m:ctrlP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𝒔</m:t>
                          </m:r>
                        </m:sub>
                        <m:sup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4AC9E04C-1E1B-ECBE-9ED2-264D41D356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7550" y="2847873"/>
                <a:ext cx="1799082" cy="39716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0CA0EC17-64C8-9893-CE3E-70A44ED8233B}"/>
                  </a:ext>
                </a:extLst>
              </p:cNvPr>
              <p:cNvSpPr txBox="1"/>
              <p:nvPr/>
            </p:nvSpPr>
            <p:spPr>
              <a:xfrm>
                <a:off x="1687550" y="3145444"/>
                <a:ext cx="1799082" cy="3795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b="1" i="1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altLang="zh-CN" b="1" i="1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𝒄</m:t>
                          </m:r>
                          <m:acc>
                            <m:accPr>
                              <m:chr m:val="̅"/>
                              <m:ctrlPr>
                                <a:rPr lang="en-US" altLang="zh-CN" b="1" i="1"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1" i="1"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𝒔</m:t>
                              </m:r>
                            </m:e>
                          </m:acc>
                        </m:sub>
                        <m:sup>
                          <m:r>
                            <a:rPr lang="en-US" altLang="zh-CN" b="1" i="1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𝒂</m:t>
                          </m:r>
                        </m:sup>
                      </m:sSubSup>
                      <m:sSup>
                        <m:sSupPr>
                          <m:ctrlPr>
                            <a:rPr lang="en-US" altLang="zh-CN" b="1" i="1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b="1" i="1"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1" i="1"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𝟐𝟗𝟎𝟎</m:t>
                              </m:r>
                            </m:e>
                          </m:d>
                        </m:e>
                        <m:sup>
                          <m:r>
                            <a:rPr lang="en-US" altLang="zh-CN" b="1" i="1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0CA0EC17-64C8-9893-CE3E-70A44ED823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7550" y="3145444"/>
                <a:ext cx="1799082" cy="37952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AE98D3D8-4703-C113-6D9D-70B418FFE8DE}"/>
                  </a:ext>
                </a:extLst>
              </p:cNvPr>
              <p:cNvSpPr txBox="1"/>
              <p:nvPr/>
            </p:nvSpPr>
            <p:spPr>
              <a:xfrm>
                <a:off x="4552756" y="3150541"/>
                <a:ext cx="179908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b="1" i="1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altLang="zh-CN" b="1" i="1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𝒄</m:t>
                          </m:r>
                          <m:acc>
                            <m:accPr>
                              <m:chr m:val="̅"/>
                              <m:ctrlPr>
                                <a:rPr lang="en-US" altLang="zh-CN" b="1" i="1"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1" i="1"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𝒔</m:t>
                              </m:r>
                            </m:e>
                          </m:acc>
                        </m:sub>
                        <m:sup>
                          <m:r>
                            <a:rPr lang="en-US" altLang="zh-CN" b="1" i="1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𝒂</m:t>
                          </m:r>
                        </m:sup>
                      </m:sSubSup>
                      <m:sSup>
                        <m:sSupPr>
                          <m:ctrlPr>
                            <a:rPr lang="en-US" altLang="zh-CN" b="1" i="1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b="1" i="1"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1" i="1"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𝟐𝟗𝟎𝟎</m:t>
                              </m:r>
                            </m:e>
                          </m:d>
                        </m:e>
                        <m:sup>
                          <m:r>
                            <a:rPr lang="en-US" altLang="zh-CN" b="1" i="1" smtClean="0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AE98D3D8-4703-C113-6D9D-70B418FFE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2756" y="3150541"/>
                <a:ext cx="179908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FFDB0863-B877-97A3-4A0D-4AE9E12FA34C}"/>
              </a:ext>
            </a:extLst>
          </p:cNvPr>
          <p:cNvSpPr txBox="1"/>
          <p:nvPr/>
        </p:nvSpPr>
        <p:spPr>
          <a:xfrm>
            <a:off x="2936494" y="578464"/>
            <a:ext cx="27753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Around</a:t>
            </a:r>
            <a:r>
              <a:rPr kumimoji="1" lang="zh-CN" altLang="en-US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4K</a:t>
            </a:r>
            <a:r>
              <a:rPr kumimoji="1" lang="zh-CN" altLang="en-US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signal</a:t>
            </a:r>
            <a:r>
              <a:rPr kumimoji="1" lang="zh-CN" altLang="en-US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events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E1378F5F-948A-32AE-8A41-EEEE0D14901F}"/>
                  </a:ext>
                </a:extLst>
              </p:cNvPr>
              <p:cNvSpPr txBox="1"/>
              <p:nvPr/>
            </p:nvSpPr>
            <p:spPr>
              <a:xfrm>
                <a:off x="363185" y="3914177"/>
                <a:ext cx="5719358" cy="9296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𝑻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𝒄𝒔</m:t>
                        </m:r>
                      </m:sub>
                      <m:sup>
                        <m: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𝒂</m:t>
                        </m:r>
                      </m:sup>
                    </m:sSubSup>
                    <m:d>
                      <m:dPr>
                        <m:ctrlP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𝟐𝟗𝟎𝟎</m:t>
                        </m:r>
                      </m:e>
                    </m:d>
                    <m:r>
                      <m:rPr>
                        <m:nor/>
                      </m:rPr>
                      <a:rPr lang="zh-CN" altLang="en-US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SimHei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b="1" dirty="0">
                        <a:latin typeface="Times New Roman" panose="02020603050405020304" pitchFamily="18" charset="0"/>
                        <a:ea typeface="SimHei" charset="-122"/>
                        <a:cs typeface="Times New Roman" panose="02020603050405020304" pitchFamily="18" charset="0"/>
                      </a:rPr>
                      <m:t>have</m:t>
                    </m:r>
                    <m:r>
                      <m:rPr>
                        <m:nor/>
                      </m:rPr>
                      <a:rPr lang="zh-CN" altLang="en-US" b="1" dirty="0">
                        <a:latin typeface="Times New Roman" panose="02020603050405020304" pitchFamily="18" charset="0"/>
                        <a:ea typeface="SimHei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b="1" dirty="0">
                        <a:latin typeface="Times New Roman" panose="02020603050405020304" pitchFamily="18" charset="0"/>
                        <a:ea typeface="SimHei" charset="-122"/>
                        <a:cs typeface="Times New Roman" panose="02020603050405020304" pitchFamily="18" charset="0"/>
                      </a:rPr>
                      <m:t>quark</m:t>
                    </m:r>
                    <m:r>
                      <m:rPr>
                        <m:nor/>
                      </m:rPr>
                      <a:rPr lang="zh-CN" altLang="en-US" b="1" dirty="0">
                        <a:latin typeface="Times New Roman" panose="02020603050405020304" pitchFamily="18" charset="0"/>
                        <a:ea typeface="SimHei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b="1" dirty="0">
                        <a:latin typeface="Times New Roman" panose="02020603050405020304" pitchFamily="18" charset="0"/>
                        <a:ea typeface="SimHei" charset="-122"/>
                        <a:cs typeface="Times New Roman" panose="02020603050405020304" pitchFamily="18" charset="0"/>
                      </a:rPr>
                      <m:t>content</m:t>
                    </m:r>
                    <m:r>
                      <m:rPr>
                        <m:nor/>
                      </m:rPr>
                      <a:rPr lang="zh-CN" altLang="en-US" b="1" dirty="0">
                        <a:latin typeface="Times New Roman" panose="02020603050405020304" pitchFamily="18" charset="0"/>
                        <a:ea typeface="SimHei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𝒄</m:t>
                    </m:r>
                    <m:acc>
                      <m:accPr>
                        <m:chr m:val="̅"/>
                        <m:ctrlP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𝒔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altLang="zh-CN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𝒖</m:t>
                        </m:r>
                      </m:e>
                    </m:acc>
                    <m:r>
                      <a:rPr lang="en-US" altLang="zh-CN" b="1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𝒅</m:t>
                    </m:r>
                    <m:r>
                      <m:rPr>
                        <m:nor/>
                      </m:rPr>
                      <a:rPr lang="zh-CN" altLang="en-US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SimHei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b="1" dirty="0">
                        <a:latin typeface="Times New Roman" panose="02020603050405020304" pitchFamily="18" charset="0"/>
                        <a:ea typeface="SimHei" charset="-122"/>
                        <a:cs typeface="Times New Roman" panose="02020603050405020304" pitchFamily="18" charset="0"/>
                      </a:rPr>
                      <m:t>and</m:t>
                    </m:r>
                    <m:r>
                      <m:rPr>
                        <m:nor/>
                      </m:rPr>
                      <a:rPr lang="zh-CN" altLang="en-US" b="1" dirty="0">
                        <a:latin typeface="Times New Roman" panose="02020603050405020304" pitchFamily="18" charset="0"/>
                        <a:ea typeface="SimHei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𝒄</m:t>
                    </m:r>
                    <m:acc>
                      <m:accPr>
                        <m:chr m:val="̅"/>
                        <m:ctrlP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𝒔</m:t>
                        </m:r>
                      </m:e>
                    </m:acc>
                    <m:r>
                      <a:rPr lang="en-US" altLang="zh-CN" b="1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𝒖</m:t>
                    </m:r>
                    <m:acc>
                      <m:accPr>
                        <m:chr m:val="̅"/>
                        <m:ctrlPr>
                          <a:rPr lang="en-US" altLang="zh-CN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𝒅</m:t>
                        </m:r>
                      </m:e>
                    </m:acc>
                  </m:oMath>
                </a14:m>
                <a:endParaRPr lang="en-US" altLang="zh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Two</a:t>
                </a:r>
                <a:r>
                  <a:rPr lang="zh-CN" altLang="en-US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states</a:t>
                </a:r>
                <a:r>
                  <a:rPr lang="zh-CN" altLang="en-US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consist</a:t>
                </a:r>
                <a:r>
                  <a:rPr lang="zh-CN" altLang="en-US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with</a:t>
                </a:r>
                <a:r>
                  <a:rPr lang="zh-CN" altLang="en-US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each</a:t>
                </a:r>
                <a:r>
                  <a:rPr lang="zh-CN" altLang="en-US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other:</a:t>
                </a:r>
                <a:r>
                  <a:rPr lang="zh-CN" altLang="en-US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isospin</a:t>
                </a:r>
                <a:r>
                  <a:rPr lang="zh-CN" altLang="en-US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triplet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No</a:t>
                </a:r>
                <a:r>
                  <a:rPr lang="zh-CN" altLang="en-US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other</a:t>
                </a:r>
                <a:r>
                  <a:rPr lang="zh-CN" altLang="en-US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states</a:t>
                </a:r>
                <a:r>
                  <a:rPr lang="zh-CN" altLang="en-US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are</a:t>
                </a:r>
                <a:r>
                  <a:rPr lang="zh-CN" altLang="en-US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needed</a:t>
                </a:r>
                <a:r>
                  <a:rPr lang="zh-CN" altLang="en-US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currently</a:t>
                </a: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E1378F5F-948A-32AE-8A41-EEEE0D1490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185" y="3914177"/>
                <a:ext cx="5719358" cy="929613"/>
              </a:xfrm>
              <a:prstGeom prst="rect">
                <a:avLst/>
              </a:prstGeom>
              <a:blipFill>
                <a:blip r:embed="rId8"/>
                <a:stretch>
                  <a:fillRect l="-664" t="-1351" b="-81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FA8628AD-F7FB-D600-315D-B77C06E1D1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53967" y="3898823"/>
            <a:ext cx="3014360" cy="9131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E5AE522F-2B33-3B91-096A-F860C6A8547B}"/>
                  </a:ext>
                </a:extLst>
              </p:cNvPr>
              <p:cNvSpPr txBox="1"/>
              <p:nvPr/>
            </p:nvSpPr>
            <p:spPr>
              <a:xfrm>
                <a:off x="1317485" y="3499282"/>
                <a:ext cx="253921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FF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4.8±1.1±1.4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E5AE522F-2B33-3B91-096A-F860C6A854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7485" y="3499282"/>
                <a:ext cx="2539211" cy="369332"/>
              </a:xfrm>
              <a:prstGeom prst="rect">
                <a:avLst/>
              </a:prstGeom>
              <a:blipFill>
                <a:blip r:embed="rId10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FB9FAB66-E90B-1913-F69B-052AB104B9E4}"/>
                  </a:ext>
                </a:extLst>
              </p:cNvPr>
              <p:cNvSpPr txBox="1"/>
              <p:nvPr/>
            </p:nvSpPr>
            <p:spPr>
              <a:xfrm>
                <a:off x="4144961" y="3494870"/>
                <a:ext cx="301436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FF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1.96±0.87±0.88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FB9FAB66-E90B-1913-F69B-052AB104B9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4961" y="3494870"/>
                <a:ext cx="3014360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375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653BB-8606-812A-589C-643B39B83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15C49F63-42D4-1E13-AB3A-804908ADDD12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4C558717-B0AB-8B04-8E6C-0BCC76E82155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197E319D-4406-9605-2009-E923B065F105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5725991" cy="67710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Exotic searches in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</m:sup>
                        </m:sSup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𝑫</m:t>
                            </m:r>
                          </m:e>
                          <m:sup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∗−</m:t>
                            </m:r>
                          </m:sup>
                        </m:sSup>
                        <m:sSubSup>
                          <m:sSubSup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sub>
                          <m:sup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</m:sup>
                        </m:sSubSup>
                        <m:sSup>
                          <m:sSup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</m:sup>
                        </m:sSup>
                      </m:oMath>
                    </a14:m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197E319D-4406-9605-2009-E923B065F10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5725991" cy="67710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996" t="-9756" b="-2926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AAD4C012-C4BC-D591-4278-72905D61A522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E367F41C-7EE1-9FDC-8455-4F07D6E82AF4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6B43952C-31DC-A7CE-27F9-55C778FFCB97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9C0520B7-956E-E8DF-E6DC-B85F00AD6AFF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D22E3FDA-BB88-7FAE-E37B-D93BFAF30F8A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2024/10/22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42D32F7C-1FF7-B4A1-821B-EFCE02693BD6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18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C0D76E82-FA46-4598-ED38-3AF0CDE97486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E0A0E6F-7AC6-6193-2A11-28D9A2955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689" y="697327"/>
            <a:ext cx="4349067" cy="3553662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1BA4CB78-EEC6-5281-1D7B-8AD29A8E713F}"/>
              </a:ext>
            </a:extLst>
          </p:cNvPr>
          <p:cNvSpPr txBox="1"/>
          <p:nvPr/>
        </p:nvSpPr>
        <p:spPr>
          <a:xfrm>
            <a:off x="1043207" y="4322565"/>
            <a:ext cx="29161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Around</a:t>
            </a:r>
            <a:r>
              <a:rPr kumimoji="1" lang="zh-CN" altLang="en-US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1K</a:t>
            </a:r>
            <a:r>
              <a:rPr kumimoji="1" lang="zh-CN" altLang="en-US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signal</a:t>
            </a:r>
            <a:r>
              <a:rPr kumimoji="1" lang="zh-CN" altLang="en-US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events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03B9AEC2-DF9A-0DE6-E999-609FDEB59B21}"/>
                  </a:ext>
                </a:extLst>
              </p:cNvPr>
              <p:cNvSpPr/>
              <p:nvPr/>
            </p:nvSpPr>
            <p:spPr>
              <a:xfrm>
                <a:off x="4733006" y="1920835"/>
                <a:ext cx="4349067" cy="17029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Main</a:t>
                </a:r>
                <a:r>
                  <a:rPr kumimoji="1"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contributions</a:t>
                </a:r>
                <a:r>
                  <a:rPr kumimoji="1"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from</a:t>
                </a:r>
                <a:r>
                  <a:rPr kumimoji="1"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𝑫</m:t>
                        </m:r>
                      </m:e>
                      <m:sup>
                        <m:r>
                          <a:rPr kumimoji="1" lang="zh-CN" alt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kumimoji="1" lang="zh-CN" altLang="en-US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states</a:t>
                </a:r>
                <a:r>
                  <a:rPr kumimoji="1"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including</a:t>
                </a:r>
                <a:r>
                  <a:rPr kumimoji="1"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𝑫</m:t>
                        </m:r>
                      </m:e>
                      <m:sub>
                        <m: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𝟏</m:t>
                        </m:r>
                      </m:sub>
                    </m:sSub>
                    <m:r>
                      <a:rPr kumimoji="1"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(</m:t>
                    </m:r>
                    <m:r>
                      <a:rPr kumimoji="1"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𝟐𝟒𝟐𝟎</m:t>
                    </m:r>
                    <m:r>
                      <a:rPr kumimoji="1"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)</m:t>
                    </m:r>
                  </m:oMath>
                </a14:m>
                <a:r>
                  <a:rPr kumimoji="1" lang="en-US" altLang="zh-CN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,</a:t>
                </a:r>
                <a:r>
                  <a:rPr kumimoji="1" lang="zh-CN" altLang="en-US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𝑫</m:t>
                        </m:r>
                      </m:e>
                      <m:sub>
                        <m: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𝟏</m:t>
                        </m:r>
                      </m:sub>
                    </m:sSub>
                    <m:r>
                      <a:rPr kumimoji="1" lang="en-US" altLang="zh-CN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(</m:t>
                    </m:r>
                    <m:r>
                      <a:rPr kumimoji="1" lang="en-US" altLang="zh-CN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𝟐𝟒𝟑𝟎</m:t>
                    </m:r>
                    <m:r>
                      <a:rPr kumimoji="1" lang="en-US" altLang="zh-CN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)</m:t>
                    </m:r>
                  </m:oMath>
                </a14:m>
                <a:r>
                  <a:rPr kumimoji="1" lang="en-US" altLang="zh-CN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,</a:t>
                </a:r>
                <a:r>
                  <a:rPr kumimoji="1" lang="zh-CN" altLang="en-US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𝑫</m:t>
                        </m:r>
                      </m:e>
                      <m:sub>
                        <m: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𝟐</m:t>
                        </m:r>
                      </m:sub>
                    </m:sSub>
                    <m:r>
                      <a:rPr kumimoji="1" lang="en-US" altLang="zh-CN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(</m:t>
                    </m:r>
                    <m:r>
                      <a:rPr kumimoji="1" lang="en-US" altLang="zh-CN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𝟐𝟒𝟔𝟎</m:t>
                    </m:r>
                    <m:r>
                      <a:rPr kumimoji="1" lang="en-US" altLang="zh-CN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)</m:t>
                    </m:r>
                  </m:oMath>
                </a14:m>
                <a:r>
                  <a:rPr kumimoji="1" lang="en-US" altLang="zh-CN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,</a:t>
                </a:r>
                <a:r>
                  <a:rPr kumimoji="1" lang="zh-CN" altLang="en-US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𝑫</m:t>
                        </m:r>
                      </m:e>
                      <m:sub>
                        <m: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𝟎</m:t>
                        </m:r>
                      </m:sub>
                    </m:sSub>
                    <m:r>
                      <a:rPr kumimoji="1" lang="en-US" altLang="zh-CN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(</m:t>
                    </m:r>
                    <m:r>
                      <a:rPr kumimoji="1" lang="en-US" altLang="zh-CN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𝟐𝟓𝟓𝟎</m:t>
                    </m:r>
                    <m:r>
                      <a:rPr kumimoji="1" lang="en-US" altLang="zh-CN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)</m:t>
                    </m:r>
                  </m:oMath>
                </a14:m>
                <a:r>
                  <a:rPr kumimoji="1" lang="en-US" altLang="zh-CN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,</a:t>
                </a:r>
                <a:r>
                  <a:rPr kumimoji="1" lang="zh-CN" altLang="en-US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𝑫</m:t>
                        </m:r>
                      </m:e>
                      <m:sub>
                        <m: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𝟏</m:t>
                        </m:r>
                      </m:sub>
                      <m:sup>
                        <m:r>
                          <a:rPr kumimoji="1" lang="zh-CN" alt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𝟐</m:t>
                        </m:r>
                        <m: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𝟔𝟎</m:t>
                        </m:r>
                        <m: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kumimoji="1" lang="zh-CN" altLang="en-US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and</a:t>
                </a:r>
                <a:r>
                  <a:rPr kumimoji="1"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𝑫</m:t>
                        </m:r>
                      </m:e>
                      <m:sub>
                        <m: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𝟐</m:t>
                        </m:r>
                      </m:sub>
                    </m:sSub>
                    <m:r>
                      <a:rPr kumimoji="1" lang="en-US" altLang="zh-CN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(</m:t>
                    </m:r>
                    <m:r>
                      <a:rPr kumimoji="1" lang="en-US" altLang="zh-CN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𝟐𝟕𝟒𝟎</m:t>
                    </m:r>
                    <m:r>
                      <a:rPr kumimoji="1" lang="en-US" altLang="zh-CN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)</m:t>
                    </m:r>
                  </m:oMath>
                </a14:m>
                <a:r>
                  <a:rPr kumimoji="1" lang="zh-CN" altLang="en-US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etc.</a:t>
                </a:r>
              </a:p>
            </p:txBody>
          </p:sp>
        </mc:Choice>
        <mc:Fallback xmlns="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03B9AEC2-DF9A-0DE6-E999-609FDEB59B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006" y="1920835"/>
                <a:ext cx="4349067" cy="1702967"/>
              </a:xfrm>
              <a:prstGeom prst="rect">
                <a:avLst/>
              </a:prstGeom>
              <a:blipFill>
                <a:blip r:embed="rId5"/>
                <a:stretch>
                  <a:fillRect l="-872" b="-51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8A0C145A-2015-A426-4844-14DAC73528D1}"/>
                  </a:ext>
                </a:extLst>
              </p:cNvPr>
              <p:cNvSpPr/>
              <p:nvPr/>
            </p:nvSpPr>
            <p:spPr>
              <a:xfrm>
                <a:off x="4733006" y="3538910"/>
                <a:ext cx="4349067" cy="12874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No</a:t>
                </a:r>
                <a:r>
                  <a:rPr kumimoji="1"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strong</a:t>
                </a:r>
                <a:r>
                  <a:rPr kumimoji="1"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evidence</a:t>
                </a:r>
                <a:r>
                  <a:rPr kumimoji="1"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of</a:t>
                </a:r>
                <a:r>
                  <a:rPr kumimoji="1"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kumimoji="1" lang="en-US" altLang="zh-CN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kumimoji="1" lang="en-US" altLang="zh-CN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𝒔</m:t>
                            </m:r>
                          </m:e>
                        </m:acc>
                        <m:r>
                          <a:rPr kumimoji="1" lang="en-US" altLang="zh-CN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𝟎</m:t>
                        </m:r>
                      </m:sub>
                      <m:sup>
                        <m: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𝒂</m:t>
                        </m:r>
                      </m:sup>
                    </m:sSubSup>
                    <m:sSup>
                      <m:sSupPr>
                        <m:ctrlP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zh-CN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dPr>
                          <m:e>
                            <m:r>
                              <a:rPr kumimoji="1" lang="en-US" altLang="zh-CN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𝟐𝟗𝟎𝟎</m:t>
                            </m:r>
                          </m:e>
                        </m:d>
                      </m:e>
                      <m:sup>
                        <m: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++</m:t>
                        </m:r>
                      </m:sup>
                    </m:sSup>
                  </m:oMath>
                </a14:m>
                <a:r>
                  <a:rPr kumimoji="1"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,</a:t>
                </a:r>
                <a:r>
                  <a:rPr kumimoji="1"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upper</a:t>
                </a:r>
                <a:r>
                  <a:rPr kumimoji="1"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limits</a:t>
                </a:r>
                <a:r>
                  <a:rPr kumimoji="1"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set</a:t>
                </a:r>
                <a:r>
                  <a:rPr kumimoji="1"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on</a:t>
                </a:r>
                <a:r>
                  <a:rPr kumimoji="1"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fit</a:t>
                </a:r>
                <a:r>
                  <a:rPr kumimoji="1"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fractions</a:t>
                </a:r>
                <a:r>
                  <a:rPr kumimoji="1"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to</a:t>
                </a:r>
                <a:r>
                  <a:rPr kumimoji="1"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be</a:t>
                </a:r>
                <a:r>
                  <a:rPr kumimoji="1"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smaller</a:t>
                </a:r>
                <a:r>
                  <a:rPr kumimoji="1"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than</a:t>
                </a:r>
                <a:r>
                  <a:rPr kumimoji="1"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2.5%</a:t>
                </a:r>
                <a:r>
                  <a:rPr kumimoji="1"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@</a:t>
                </a:r>
                <a:r>
                  <a:rPr kumimoji="1"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90%</a:t>
                </a:r>
                <a:r>
                  <a:rPr kumimoji="1"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CL</a:t>
                </a:r>
              </a:p>
            </p:txBody>
          </p:sp>
        </mc:Choice>
        <mc:Fallback xmlns="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8A0C145A-2015-A426-4844-14DAC73528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006" y="3538910"/>
                <a:ext cx="4349067" cy="1287468"/>
              </a:xfrm>
              <a:prstGeom prst="rect">
                <a:avLst/>
              </a:prstGeom>
              <a:blipFill>
                <a:blip r:embed="rId6"/>
                <a:stretch>
                  <a:fillRect l="-872" r="-2616" b="-58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753E4FAD-DB95-D411-E593-6C9D81F99B84}"/>
                  </a:ext>
                </a:extLst>
              </p:cNvPr>
              <p:cNvSpPr/>
              <p:nvPr/>
            </p:nvSpPr>
            <p:spPr>
              <a:xfrm>
                <a:off x="4733006" y="623092"/>
                <a:ext cx="4349066" cy="12890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Motivated</a:t>
                </a:r>
                <a:r>
                  <a:rPr kumimoji="1"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by</a:t>
                </a:r>
                <a:r>
                  <a:rPr kumimoji="1"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doubly</a:t>
                </a:r>
                <a:r>
                  <a:rPr kumimoji="1"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charged</a:t>
                </a:r>
                <a:r>
                  <a:rPr kumimoji="1"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tetraquark</a:t>
                </a:r>
                <a:r>
                  <a:rPr kumimoji="1"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state</a:t>
                </a:r>
                <a:r>
                  <a:rPr kumimoji="1"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seen</a:t>
                </a:r>
                <a:r>
                  <a:rPr kumimoji="1"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in</a:t>
                </a:r>
                <a:r>
                  <a:rPr kumimoji="1"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𝑩</m:t>
                        </m:r>
                      </m:e>
                      <m:sup>
                        <m: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r>
                      <a:rPr kumimoji="1"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𝑫</m:t>
                        </m:r>
                      </m:e>
                      <m:sup>
                        <m: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  <m:sSubSup>
                      <m:sSubSupPr>
                        <m:ctrlP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𝑫</m:t>
                        </m:r>
                      </m:e>
                      <m:sub>
                        <m: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𝒔</m:t>
                        </m:r>
                      </m:sub>
                      <m:sup>
                        <m: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zh-CN" altLang="en-US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endParaRPr kumimoji="1" lang="en-US" altLang="zh-CN" b="1" i="1" dirty="0">
                  <a:solidFill>
                    <a:srgbClr val="0070C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753E4FAD-DB95-D411-E593-6C9D81F99B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006" y="623092"/>
                <a:ext cx="4349066" cy="1289071"/>
              </a:xfrm>
              <a:prstGeom prst="rect">
                <a:avLst/>
              </a:prstGeom>
              <a:blipFill>
                <a:blip r:embed="rId7"/>
                <a:stretch>
                  <a:fillRect l="-87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744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020A1-ECE4-18B5-4045-01FEE9BBC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1083F962-2F90-7CEA-6444-E4F0A7295117}"/>
              </a:ext>
            </a:extLst>
          </p:cNvPr>
          <p:cNvGrpSpPr/>
          <p:nvPr/>
        </p:nvGrpSpPr>
        <p:grpSpPr>
          <a:xfrm>
            <a:off x="0" y="521135"/>
            <a:ext cx="9144000" cy="4622366"/>
            <a:chOff x="0" y="694847"/>
            <a:chExt cx="9144000" cy="6163154"/>
          </a:xfrm>
        </p:grpSpPr>
        <p:cxnSp>
          <p:nvCxnSpPr>
            <p:cNvPr id="12" name="直线连接符 11">
              <a:extLst>
                <a:ext uri="{FF2B5EF4-FFF2-40B4-BE49-F238E27FC236}">
                  <a16:creationId xmlns:a16="http://schemas.microsoft.com/office/drawing/2014/main" id="{1F1C509B-4A53-4D8C-51FD-8F6356309ABC}"/>
                </a:ext>
              </a:extLst>
            </p:cNvPr>
            <p:cNvCxnSpPr/>
            <p:nvPr/>
          </p:nvCxnSpPr>
          <p:spPr>
            <a:xfrm>
              <a:off x="110103" y="694847"/>
              <a:ext cx="8885307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48D65CD3-485F-61E9-DB35-985784950251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F6392730-F64A-1B32-2C4E-B0CBC8AD5E91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0D4EFFF9-B19F-B7A4-47D7-B0A53B46BADC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6A90792D-D254-7D11-2022-362B9378D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9711" y="4870359"/>
            <a:ext cx="1543050" cy="273844"/>
          </a:xfrm>
        </p:spPr>
        <p:txBody>
          <a:bodyPr/>
          <a:lstStyle/>
          <a:p>
            <a:fld id="{C9B75A48-9D91-AD42-8FEF-0106549F2306}" type="slidenum">
              <a:rPr kumimoji="1" lang="zh-CN" altLang="en-US" sz="15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533D770-9511-5DF3-AC6A-DA4E2A92C8D7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2024/10/22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60B612A7-EB50-B6EE-BC9D-B7CED4389D86}"/>
                  </a:ext>
                </a:extLst>
              </p:cNvPr>
              <p:cNvSpPr txBox="1"/>
              <p:nvPr/>
            </p:nvSpPr>
            <p:spPr>
              <a:xfrm>
                <a:off x="1236977" y="1827442"/>
                <a:ext cx="6838512" cy="8521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2400" b="1" dirty="0">
                  <a:solidFill>
                    <a:srgbClr val="00206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sz="2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Amplitude</a:t>
                </a:r>
                <a:r>
                  <a:rPr lang="zh-CN" altLang="en-US" sz="2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analysis</a:t>
                </a:r>
                <a:r>
                  <a:rPr lang="zh-CN" altLang="en-US" sz="2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2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𝑩</m:t>
                        </m:r>
                      </m:e>
                      <m:sup>
                        <m:r>
                          <a:rPr lang="en-US" altLang="zh-CN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r>
                      <a:rPr lang="en-US" altLang="zh-CN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Arial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p>
                        <m:r>
                          <a:rPr lang="en-US" altLang="zh-CN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lang="en-US" altLang="zh-CN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p>
                        <m:r>
                          <a:rPr lang="zh-CN" alt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∗</m:t>
                        </m:r>
                        <m:r>
                          <a:rPr lang="en-US" altLang="zh-CN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∓</m:t>
                        </m:r>
                      </m:sup>
                    </m:sSup>
                    <m:sSup>
                      <m:sSupPr>
                        <m:ctrlPr>
                          <a:rPr lang="en-US" altLang="zh-CN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𝑲</m:t>
                        </m:r>
                      </m:e>
                      <m:sup>
                        <m:r>
                          <a:rPr lang="en-US" altLang="zh-CN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2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decays</a:t>
                </a: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60B612A7-EB50-B6EE-BC9D-B7CED4389D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977" y="1827442"/>
                <a:ext cx="6838512" cy="852156"/>
              </a:xfrm>
              <a:prstGeom prst="rect">
                <a:avLst/>
              </a:prstGeom>
              <a:blipFill>
                <a:blip r:embed="rId3"/>
                <a:stretch>
                  <a:fillRect l="-1484" b="-147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>
            <a:extLst>
              <a:ext uri="{FF2B5EF4-FFF2-40B4-BE49-F238E27FC236}">
                <a16:creationId xmlns:a16="http://schemas.microsoft.com/office/drawing/2014/main" id="{3B6873D1-A130-3B0F-966E-D45F386CE4F0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</p:spTree>
    <p:extLst>
      <p:ext uri="{BB962C8B-B14F-4D97-AF65-F5344CB8AC3E}">
        <p14:creationId xmlns:p14="http://schemas.microsoft.com/office/powerpoint/2010/main" val="111138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9"/>
    </mc:Choice>
    <mc:Fallback xmlns="">
      <p:transition spd="slow" advTm="332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3108543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Outline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of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the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talk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88D4249B-7944-2B47-B4E4-868E913C3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9711" y="4870359"/>
            <a:ext cx="1543050" cy="273844"/>
          </a:xfrm>
        </p:spPr>
        <p:txBody>
          <a:bodyPr/>
          <a:lstStyle/>
          <a:p>
            <a:fld id="{C9B75A48-9D91-AD42-8FEF-0106549F2306}" type="slidenum">
              <a:rPr kumimoji="1" lang="zh-CN" altLang="en-US" sz="15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5970A87-0490-F043-BAE6-486D67DB4652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2024/10/22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D3CFAA67-DE80-7024-C5D2-5C7A21DBFDAD}"/>
                  </a:ext>
                </a:extLst>
              </p:cNvPr>
              <p:cNvSpPr txBox="1"/>
              <p:nvPr/>
            </p:nvSpPr>
            <p:spPr>
              <a:xfrm>
                <a:off x="893137" y="846273"/>
                <a:ext cx="7195785" cy="3952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Introduction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2400" b="1" dirty="0">
                  <a:solidFill>
                    <a:srgbClr val="00206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A</a:t>
                </a:r>
                <a:r>
                  <a:rPr lang="zh-CN" altLang="en-US" sz="2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general</a:t>
                </a:r>
                <a:r>
                  <a:rPr lang="zh-CN" altLang="en-US" sz="2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amplitude</a:t>
                </a:r>
                <a:r>
                  <a:rPr lang="zh-CN" altLang="en-US" sz="2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analysis</a:t>
                </a:r>
                <a:r>
                  <a:rPr lang="zh-CN" altLang="en-US" sz="2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tool:</a:t>
                </a:r>
                <a:r>
                  <a:rPr lang="zh-CN" altLang="en-US" sz="2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TF-PWA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2400" b="1" dirty="0">
                  <a:solidFill>
                    <a:srgbClr val="00206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New</a:t>
                </a:r>
                <a:r>
                  <a:rPr lang="zh-CN" altLang="en-US" sz="2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results</a:t>
                </a:r>
                <a:r>
                  <a:rPr lang="zh-CN" altLang="en-US" sz="2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from</a:t>
                </a:r>
                <a:r>
                  <a:rPr lang="zh-CN" altLang="en-US" sz="2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𝑩</m:t>
                        </m:r>
                      </m:e>
                      <m:sup>
                        <m:r>
                          <a:rPr lang="en-US" altLang="zh-CN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r>
                      <a:rPr lang="en-US" altLang="zh-CN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Arial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p>
                        <m:r>
                          <a:rPr lang="en-US" altLang="zh-CN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lang="en-US" altLang="zh-CN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p>
                        <m:r>
                          <a:rPr lang="zh-CN" alt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∗</m:t>
                        </m:r>
                        <m:r>
                          <a:rPr lang="en-US" altLang="zh-CN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∓</m:t>
                        </m:r>
                      </m:sup>
                    </m:sSup>
                    <m:sSup>
                      <m:sSupPr>
                        <m:ctrlPr>
                          <a:rPr lang="en-US" altLang="zh-CN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𝑲</m:t>
                        </m:r>
                      </m:e>
                      <m:sup>
                        <m:r>
                          <a:rPr lang="en-US" altLang="zh-CN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2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decays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2400" b="1" dirty="0">
                  <a:solidFill>
                    <a:srgbClr val="00206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New</a:t>
                </a:r>
                <a:r>
                  <a:rPr lang="zh-CN" altLang="en-US" sz="2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results</a:t>
                </a:r>
                <a:r>
                  <a:rPr lang="zh-CN" altLang="en-US" sz="2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from</a:t>
                </a:r>
                <a:r>
                  <a:rPr lang="zh-CN" altLang="en-US" sz="2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Arial" panose="020B0604020202020204" pitchFamily="34" charset="0"/>
                      </a:rPr>
                      <m:t>𝑩</m:t>
                    </m:r>
                    <m:r>
                      <a:rPr lang="en-US" altLang="zh-CN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Arial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p>
                        <m:r>
                          <a:rPr lang="en-US" altLang="zh-CN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zh-CN" alt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∗</m:t>
                        </m:r>
                        <m:r>
                          <a:rPr lang="en-US" altLang="zh-CN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)</m:t>
                        </m:r>
                      </m:sup>
                    </m:sSup>
                    <m:sSubSup>
                      <m:sSubSupPr>
                        <m:ctrlPr>
                          <a:rPr lang="en-US" altLang="zh-CN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altLang="zh-CN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2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decays</a:t>
                </a:r>
              </a:p>
              <a:p>
                <a:endParaRPr lang="en-US" altLang="zh-CN" sz="2400" b="1" dirty="0">
                  <a:solidFill>
                    <a:srgbClr val="00206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Prospects</a:t>
                </a:r>
                <a:r>
                  <a:rPr lang="zh-CN" altLang="en-US" sz="2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2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conclusion</a:t>
                </a:r>
              </a:p>
              <a:p>
                <a:endParaRPr lang="en-US" altLang="zh-CN" sz="2400" b="1" dirty="0">
                  <a:solidFill>
                    <a:srgbClr val="00206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D3CFAA67-DE80-7024-C5D2-5C7A21DBF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137" y="846273"/>
                <a:ext cx="7195785" cy="3952108"/>
              </a:xfrm>
              <a:prstGeom prst="rect">
                <a:avLst/>
              </a:prstGeom>
              <a:blipFill>
                <a:blip r:embed="rId3"/>
                <a:stretch>
                  <a:fillRect l="-1235" t="-12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>
            <a:extLst>
              <a:ext uri="{FF2B5EF4-FFF2-40B4-BE49-F238E27FC236}">
                <a16:creationId xmlns:a16="http://schemas.microsoft.com/office/drawing/2014/main" id="{F971ADA9-2D67-CCBD-E1FC-353D40CC23B4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</p:spTree>
    <p:extLst>
      <p:ext uri="{BB962C8B-B14F-4D97-AF65-F5344CB8AC3E}">
        <p14:creationId xmlns:p14="http://schemas.microsoft.com/office/powerpoint/2010/main" val="236167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9"/>
    </mc:Choice>
    <mc:Fallback xmlns="">
      <p:transition spd="slow" advTm="332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20603-EBAD-FBC9-E2B4-CDCCD7514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2DC35C8E-AB9F-B0E7-C96A-D5DBB00C419A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3BA14864-70BD-3AEB-3092-1DFB77C11ED3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0DE6C550-A7D8-F466-F5B9-AEA5B3D38704}"/>
                  </a:ext>
                </a:extLst>
              </p:cNvPr>
              <p:cNvSpPr/>
              <p:nvPr/>
            </p:nvSpPr>
            <p:spPr>
              <a:xfrm>
                <a:off x="231515" y="48516"/>
                <a:ext cx="3339376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Feynman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diagrams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C600E974-537B-D236-E4D0-37751B09E8DE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3914A64B-D3F7-FFA1-2721-D65D6A86474A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B2FA02D2-614C-549E-5BB5-B34F52138700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2E9DE29B-98C9-4006-4F68-965928981C34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16A24800-B178-1E3F-6F8F-61F1120FD493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2024/10/22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9752AC94-6925-7D0A-5CEA-2696B5B345ED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20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FC4085DB-C7E9-69FD-98C1-948148B88BA1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31757C8-BBDF-519F-A0D9-A1A88AE03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03" y="743302"/>
            <a:ext cx="3683000" cy="2933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EF4B2712-44FB-36D8-EDC2-D6E95BD8290B}"/>
                  </a:ext>
                </a:extLst>
              </p:cNvPr>
              <p:cNvSpPr txBox="1"/>
              <p:nvPr/>
            </p:nvSpPr>
            <p:spPr>
              <a:xfrm>
                <a:off x="3380145" y="1109610"/>
                <a:ext cx="35131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EF4B2712-44FB-36D8-EDC2-D6E95BD829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0145" y="1109610"/>
                <a:ext cx="351314" cy="369332"/>
              </a:xfrm>
              <a:prstGeom prst="rect">
                <a:avLst/>
              </a:prstGeom>
              <a:blipFill>
                <a:blip r:embed="rId4"/>
                <a:stretch>
                  <a:fillRect l="-27586" r="-20690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B626E217-F266-6E90-0B4C-D55FAF6D220C}"/>
                  </a:ext>
                </a:extLst>
              </p:cNvPr>
              <p:cNvSpPr txBox="1"/>
              <p:nvPr/>
            </p:nvSpPr>
            <p:spPr>
              <a:xfrm>
                <a:off x="3380145" y="2066582"/>
                <a:ext cx="35131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kumimoji="1" lang="zh-CN" altLang="en-US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B626E217-F266-6E90-0B4C-D55FAF6D22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0145" y="2066582"/>
                <a:ext cx="351314" cy="369332"/>
              </a:xfrm>
              <a:prstGeom prst="rect">
                <a:avLst/>
              </a:prstGeom>
              <a:blipFill>
                <a:blip r:embed="rId5"/>
                <a:stretch>
                  <a:fillRect l="-27586" r="-58621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7F1CCF70-524F-6733-396D-CF3BA51BB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696" y="743302"/>
            <a:ext cx="3683000" cy="2933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C905D739-5CCF-D311-0D2E-5197E024674A}"/>
                  </a:ext>
                </a:extLst>
              </p:cNvPr>
              <p:cNvSpPr txBox="1"/>
              <p:nvPr/>
            </p:nvSpPr>
            <p:spPr>
              <a:xfrm>
                <a:off x="8186738" y="1109610"/>
                <a:ext cx="35131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C905D739-5CCF-D311-0D2E-5197E02467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6738" y="1109610"/>
                <a:ext cx="351314" cy="369332"/>
              </a:xfrm>
              <a:prstGeom prst="rect">
                <a:avLst/>
              </a:prstGeom>
              <a:blipFill>
                <a:blip r:embed="rId6"/>
                <a:stretch>
                  <a:fillRect l="-27586" r="-27586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02DD5F62-2C5E-772B-5039-93197C5A9860}"/>
                  </a:ext>
                </a:extLst>
              </p:cNvPr>
              <p:cNvSpPr txBox="1"/>
              <p:nvPr/>
            </p:nvSpPr>
            <p:spPr>
              <a:xfrm>
                <a:off x="8186738" y="2066582"/>
                <a:ext cx="35131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kumimoji="1" lang="zh-CN" altLang="en-US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02DD5F62-2C5E-772B-5039-93197C5A98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6738" y="2066582"/>
                <a:ext cx="351314" cy="369332"/>
              </a:xfrm>
              <a:prstGeom prst="rect">
                <a:avLst/>
              </a:prstGeom>
              <a:blipFill>
                <a:blip r:embed="rId7"/>
                <a:stretch>
                  <a:fillRect l="-27586" r="-48276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E55A87A-88AA-9290-6644-6978115D47A6}"/>
                  </a:ext>
                </a:extLst>
              </p:cNvPr>
              <p:cNvSpPr txBox="1"/>
              <p:nvPr/>
            </p:nvSpPr>
            <p:spPr>
              <a:xfrm>
                <a:off x="816795" y="4261698"/>
                <a:ext cx="16489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kumimoji="1" lang="zh-CN" alt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E55A87A-88AA-9290-6644-6978115D47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795" y="4261698"/>
                <a:ext cx="1648913" cy="276999"/>
              </a:xfrm>
              <a:prstGeom prst="rect">
                <a:avLst/>
              </a:prstGeom>
              <a:blipFill>
                <a:blip r:embed="rId8"/>
                <a:stretch>
                  <a:fillRect l="-3077" r="-769" b="-86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63D2097C-D651-EE79-476D-34878E6575FE}"/>
                  </a:ext>
                </a:extLst>
              </p:cNvPr>
              <p:cNvSpPr txBox="1"/>
              <p:nvPr/>
            </p:nvSpPr>
            <p:spPr>
              <a:xfrm>
                <a:off x="6065254" y="4257450"/>
                <a:ext cx="16489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kumimoji="1" lang="zh-CN" alt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63D2097C-D651-EE79-476D-34878E657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5254" y="4257450"/>
                <a:ext cx="1648913" cy="276999"/>
              </a:xfrm>
              <a:prstGeom prst="rect">
                <a:avLst/>
              </a:prstGeom>
              <a:blipFill>
                <a:blip r:embed="rId9"/>
                <a:stretch>
                  <a:fillRect l="-3053" r="-763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本框 18">
            <a:extLst>
              <a:ext uri="{FF2B5EF4-FFF2-40B4-BE49-F238E27FC236}">
                <a16:creationId xmlns:a16="http://schemas.microsoft.com/office/drawing/2014/main" id="{2563E7C1-3ABE-42B2-9109-D9F318E76B9F}"/>
              </a:ext>
            </a:extLst>
          </p:cNvPr>
          <p:cNvSpPr txBox="1"/>
          <p:nvPr/>
        </p:nvSpPr>
        <p:spPr>
          <a:xfrm>
            <a:off x="3298004" y="3856130"/>
            <a:ext cx="20675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Not</a:t>
            </a:r>
            <a:r>
              <a:rPr lang="zh-CN" altLang="en-US" sz="18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charge</a:t>
            </a:r>
            <a:r>
              <a:rPr lang="zh-CN" altLang="en-US" sz="18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conjugation</a:t>
            </a:r>
            <a:r>
              <a:rPr lang="zh-CN" altLang="en-US" sz="18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of</a:t>
            </a:r>
            <a:r>
              <a:rPr lang="zh-CN" altLang="en-US" sz="18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each</a:t>
            </a:r>
            <a:r>
              <a:rPr lang="zh-CN" altLang="en-US" sz="18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other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7328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1A052-1EE8-DABB-1327-1F7C76E7D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4B1E2D52-DAAF-F076-7114-6C5E39DCF257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462C4FFA-9781-E3E0-F927-4B3E164310C2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8CAB096C-26F1-B952-1A39-1E2928905411}"/>
                  </a:ext>
                </a:extLst>
              </p:cNvPr>
              <p:cNvSpPr/>
              <p:nvPr/>
            </p:nvSpPr>
            <p:spPr>
              <a:xfrm>
                <a:off x="231515" y="48516"/>
                <a:ext cx="1473480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parity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492EF574-E569-58EE-3EBF-22B98093442B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D7271FAA-3143-6F4A-1E16-6B641155C85E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E4DA8E59-3219-A161-C71F-F7600AEEB6E2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FB6F6F84-C8F3-1FD0-2FE6-AA565F5A92CD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0DDF85ED-B6E9-A28F-242D-A06DFF6C1C0E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2024/10/22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0E2928A3-2E4E-2C29-8082-93CB2A3454D0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21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A42D3359-8A48-53A7-83DE-845ABAF260F6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EF81330-CFE4-E0F5-E260-E94CEC36EEB2}"/>
                  </a:ext>
                </a:extLst>
              </p:cNvPr>
              <p:cNvSpPr txBox="1"/>
              <p:nvPr/>
            </p:nvSpPr>
            <p:spPr>
              <a:xfrm>
                <a:off x="783290" y="897784"/>
                <a:ext cx="16489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kumimoji="1"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kumimoji="1"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∗+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kumimoji="1"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EF81330-CFE4-E0F5-E260-E94CEC36EE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290" y="897784"/>
                <a:ext cx="1648913" cy="276999"/>
              </a:xfrm>
              <a:prstGeom prst="rect">
                <a:avLst/>
              </a:prstGeom>
              <a:blipFill>
                <a:blip r:embed="rId3"/>
                <a:stretch>
                  <a:fillRect l="-2290" r="-763" b="-86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03282238-85CB-C732-79B1-43202DB031F4}"/>
                  </a:ext>
                </a:extLst>
              </p:cNvPr>
              <p:cNvSpPr txBox="1"/>
              <p:nvPr/>
            </p:nvSpPr>
            <p:spPr>
              <a:xfrm>
                <a:off x="783289" y="1544113"/>
                <a:ext cx="16489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kumimoji="1" lang="en-US" altLang="zh-CN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kumimoji="1" lang="en-US" altLang="zh-CN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∗−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kumimoji="1" lang="en-US" altLang="zh-CN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03282238-85CB-C732-79B1-43202DB031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289" y="1544113"/>
                <a:ext cx="1648913" cy="276999"/>
              </a:xfrm>
              <a:prstGeom prst="rect">
                <a:avLst/>
              </a:prstGeom>
              <a:blipFill>
                <a:blip r:embed="rId4"/>
                <a:stretch>
                  <a:fillRect l="-2290" r="-763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右大括号 19">
            <a:extLst>
              <a:ext uri="{FF2B5EF4-FFF2-40B4-BE49-F238E27FC236}">
                <a16:creationId xmlns:a16="http://schemas.microsoft.com/office/drawing/2014/main" id="{6028AB14-A7D2-4FC8-DCEE-A7C720F0F5DD}"/>
              </a:ext>
            </a:extLst>
          </p:cNvPr>
          <p:cNvSpPr/>
          <p:nvPr/>
        </p:nvSpPr>
        <p:spPr>
          <a:xfrm>
            <a:off x="2710026" y="748880"/>
            <a:ext cx="371605" cy="126901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A016609A-433A-71E4-0835-D52A3AC2F8AD}"/>
                  </a:ext>
                </a:extLst>
              </p:cNvPr>
              <p:cNvSpPr txBox="1"/>
              <p:nvPr/>
            </p:nvSpPr>
            <p:spPr>
              <a:xfrm>
                <a:off x="3583551" y="1226291"/>
                <a:ext cx="16244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en-US" altLang="zh-CN" b="0" i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kumimoji="1" lang="en-US" altLang="zh-CN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kumimoji="1" lang="en-US" altLang="zh-CN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</m:oMath>
                  </m:oMathPara>
                </a14:m>
                <a:endParaRPr kumimoji="1" lang="zh-CN" altLang="en-US" i="1" dirty="0"/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A016609A-433A-71E4-0835-D52A3AC2F8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3551" y="1226291"/>
                <a:ext cx="1624419" cy="276999"/>
              </a:xfrm>
              <a:prstGeom prst="rect">
                <a:avLst/>
              </a:prstGeom>
              <a:blipFill>
                <a:blip r:embed="rId5"/>
                <a:stretch>
                  <a:fillRect l="-3125" r="-2344" b="-86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左大括号 23">
            <a:extLst>
              <a:ext uri="{FF2B5EF4-FFF2-40B4-BE49-F238E27FC236}">
                <a16:creationId xmlns:a16="http://schemas.microsoft.com/office/drawing/2014/main" id="{7A739767-7231-E52E-CCAE-D20E269B3E8F}"/>
              </a:ext>
            </a:extLst>
          </p:cNvPr>
          <p:cNvSpPr/>
          <p:nvPr/>
        </p:nvSpPr>
        <p:spPr>
          <a:xfrm>
            <a:off x="5690766" y="717475"/>
            <a:ext cx="371605" cy="124623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B3F71FD2-3AF9-7891-CA73-4FE9E36BA5BB}"/>
                  </a:ext>
                </a:extLst>
              </p:cNvPr>
              <p:cNvSpPr/>
              <p:nvPr/>
            </p:nvSpPr>
            <p:spPr>
              <a:xfrm>
                <a:off x="6168533" y="797432"/>
                <a:ext cx="91614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kumimoji="1"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∗+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kumimoji="1"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B3F71FD2-3AF9-7891-CA73-4FE9E36BA5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8533" y="797432"/>
                <a:ext cx="91614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05B9879B-E2F2-0803-8BBA-1C79F247A4A2}"/>
                  </a:ext>
                </a:extLst>
              </p:cNvPr>
              <p:cNvSpPr/>
              <p:nvPr/>
            </p:nvSpPr>
            <p:spPr>
              <a:xfrm>
                <a:off x="6168533" y="1443761"/>
                <a:ext cx="91614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kumimoji="1" lang="en-US" altLang="zh-CN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∗−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kumimoji="1" lang="en-US" altLang="zh-CN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05B9879B-E2F2-0803-8BBA-1C79F247A4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8533" y="1443761"/>
                <a:ext cx="91614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DAD1A0BF-0ECF-3BA1-04DD-5B0AE7C2484A}"/>
                  </a:ext>
                </a:extLst>
              </p:cNvPr>
              <p:cNvSpPr txBox="1"/>
              <p:nvPr/>
            </p:nvSpPr>
            <p:spPr>
              <a:xfrm>
                <a:off x="363185" y="2009194"/>
                <a:ext cx="7518997" cy="786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p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→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𝑿</m:t>
                    </m:r>
                    <m:sSup>
                      <m:sSup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p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: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weak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decay,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violate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C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and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P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𝑿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kumimoji="1" lang="zh-CN" altLang="en-US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𝑫</m:t>
                    </m:r>
                  </m:oMath>
                </a14:m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: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strong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decay,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obey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C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and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P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symmetry</a:t>
                </a:r>
              </a:p>
            </p:txBody>
          </p:sp>
        </mc:Choice>
        <mc:Fallback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DAD1A0BF-0ECF-3BA1-04DD-5B0AE7C248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185" y="2009194"/>
                <a:ext cx="7518997" cy="786754"/>
              </a:xfrm>
              <a:prstGeom prst="rect">
                <a:avLst/>
              </a:prstGeom>
              <a:blipFill>
                <a:blip r:embed="rId8"/>
                <a:stretch>
                  <a:fillRect l="-337" b="-79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6C96C4EE-9D72-69FC-1394-78F0D3BD42FA}"/>
                  </a:ext>
                </a:extLst>
              </p:cNvPr>
              <p:cNvSpPr/>
              <p:nvPr/>
            </p:nvSpPr>
            <p:spPr>
              <a:xfrm>
                <a:off x="680547" y="3087581"/>
                <a:ext cx="337727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C</a:t>
                </a:r>
                <a:r>
                  <a:rPr kumimoji="1" lang="zh-CN" altLang="en-US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=</a:t>
                </a:r>
                <a:r>
                  <a:rPr kumimoji="1" lang="zh-CN" altLang="en-US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1:</a:t>
                </a:r>
                <a:r>
                  <a:rPr kumimoji="1" lang="zh-CN" altLang="en-US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|</m:t>
                    </m:r>
                    <m:sSup>
                      <m:sSupPr>
                        <m:ctrlP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zh-CN" alt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&gt;</m:t>
                    </m:r>
                    <m:r>
                      <a:rPr kumimoji="1" lang="zh-CN" altLang="en-US" b="0" i="1" smtClean="0"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1" lang="en-US" altLang="zh-CN" i="1"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|</m:t>
                    </m:r>
                    <m:sSup>
                      <m:sSupPr>
                        <m:ctrlPr>
                          <a:rPr kumimoji="1" lang="en-US" altLang="zh-CN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zh-CN" alt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kumimoji="1" lang="en-US" altLang="zh-CN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i="1"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&gt;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6C96C4EE-9D72-69FC-1394-78F0D3BD42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547" y="3087581"/>
                <a:ext cx="3377271" cy="369332"/>
              </a:xfrm>
              <a:prstGeom prst="rect">
                <a:avLst/>
              </a:prstGeom>
              <a:blipFill>
                <a:blip r:embed="rId9"/>
                <a:stretch>
                  <a:fillRect l="-1498" t="-6452" b="-193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535F7981-5C3A-17C3-D1B8-A0C07049458A}"/>
                  </a:ext>
                </a:extLst>
              </p:cNvPr>
              <p:cNvSpPr/>
              <p:nvPr/>
            </p:nvSpPr>
            <p:spPr>
              <a:xfrm>
                <a:off x="680546" y="3588639"/>
                <a:ext cx="332597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C</a:t>
                </a:r>
                <a:r>
                  <a:rPr kumimoji="1" lang="zh-CN" altLang="en-US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=</a:t>
                </a:r>
                <a:r>
                  <a:rPr kumimoji="1" lang="zh-CN" altLang="en-US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kumimoji="1" lang="en-US" altLang="zh-CN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1:</a:t>
                </a:r>
                <a:r>
                  <a:rPr kumimoji="1" lang="zh-CN" altLang="en-US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|</m:t>
                    </m:r>
                    <m:sSup>
                      <m:sSupPr>
                        <m:ctrlP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zh-CN" alt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&gt;−</m:t>
                    </m:r>
                    <m:r>
                      <a:rPr kumimoji="1" lang="en-US" altLang="zh-CN" i="1"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|</m:t>
                    </m:r>
                    <m:sSup>
                      <m:sSupPr>
                        <m:ctrlPr>
                          <a:rPr kumimoji="1" lang="en-US" altLang="zh-CN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zh-CN" alt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kumimoji="1" lang="en-US" altLang="zh-CN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i="1"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&gt;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535F7981-5C3A-17C3-D1B8-A0C0704945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546" y="3588639"/>
                <a:ext cx="3325975" cy="369332"/>
              </a:xfrm>
              <a:prstGeom prst="rect">
                <a:avLst/>
              </a:prstGeom>
              <a:blipFill>
                <a:blip r:embed="rId10"/>
                <a:stretch>
                  <a:fillRect l="-1521" t="-6667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右大括号 29">
            <a:extLst>
              <a:ext uri="{FF2B5EF4-FFF2-40B4-BE49-F238E27FC236}">
                <a16:creationId xmlns:a16="http://schemas.microsoft.com/office/drawing/2014/main" id="{12684220-6FDB-728A-8950-19BEBE3A9D1D}"/>
              </a:ext>
            </a:extLst>
          </p:cNvPr>
          <p:cNvSpPr/>
          <p:nvPr/>
        </p:nvSpPr>
        <p:spPr>
          <a:xfrm>
            <a:off x="4057818" y="3060504"/>
            <a:ext cx="484027" cy="90182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24E9D9C7-D65A-D405-6C6E-4EE00F8154DA}"/>
                  </a:ext>
                </a:extLst>
              </p:cNvPr>
              <p:cNvSpPr/>
              <p:nvPr/>
            </p:nvSpPr>
            <p:spPr>
              <a:xfrm>
                <a:off x="4765733" y="2974745"/>
                <a:ext cx="35262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zh-CN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A</m:t>
                      </m:r>
                      <m:d>
                        <m:dPr>
                          <m:ctrlPr>
                            <a:rPr kumimoji="1"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𝑋</m:t>
                              </m:r>
                              <m:r>
                                <a:rPr kumimoji="1"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→</m:t>
                              </m:r>
                              <m:r>
                                <a:rPr kumimoji="1"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kumimoji="1" lang="zh-CN" alt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  <m:r>
                                <a:rPr kumimoji="1"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kumimoji="1"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kumimoji="1"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1" lang="en-US" altLang="zh-CN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kumimoji="1" lang="en-US" altLang="zh-CN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kumimoji="1" lang="en-US" altLang="zh-CN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𝑋</m:t>
                      </m:r>
                      <m:r>
                        <a:rPr kumimoji="1" lang="en-US" altLang="zh-CN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→</m:t>
                      </m:r>
                      <m:sSup>
                        <m:sSupPr>
                          <m:ctrlPr>
                            <a:rPr kumimoji="1" lang="en-US" altLang="zh-CN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p>
                          <m:r>
                            <a:rPr kumimoji="1" lang="zh-CN" alt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∗</m:t>
                          </m:r>
                          <m:r>
                            <a:rPr kumimoji="1" lang="en-US" altLang="zh-CN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p>
                          <m:r>
                            <a:rPr kumimoji="1" lang="en-US" altLang="zh-CN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en-US" altLang="zh-CN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24E9D9C7-D65A-D405-6C6E-4EE00F8154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733" y="2974745"/>
                <a:ext cx="3526285" cy="369332"/>
              </a:xfrm>
              <a:prstGeom prst="rect">
                <a:avLst/>
              </a:prstGeom>
              <a:blipFill>
                <a:blip r:embed="rId11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E785AC6A-E9BC-A85F-9001-0CEEAD222301}"/>
                  </a:ext>
                </a:extLst>
              </p:cNvPr>
              <p:cNvSpPr/>
              <p:nvPr/>
            </p:nvSpPr>
            <p:spPr>
              <a:xfrm>
                <a:off x="4752309" y="3578851"/>
                <a:ext cx="36994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zh-CN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A</m:t>
                      </m:r>
                      <m:d>
                        <m:dPr>
                          <m:ctrlPr>
                            <a:rPr kumimoji="1"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𝑋</m:t>
                              </m:r>
                              <m:r>
                                <a:rPr kumimoji="1"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→</m:t>
                              </m:r>
                              <m:r>
                                <a:rPr kumimoji="1"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kumimoji="1" lang="zh-CN" alt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  <m:r>
                                <a:rPr kumimoji="1"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kumimoji="1"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kumimoji="1"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1" lang="en-US" altLang="zh-CN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1" lang="en-US" altLang="zh-CN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kumimoji="1" lang="en-US" altLang="zh-CN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kumimoji="1" lang="en-US" altLang="zh-CN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𝑋</m:t>
                      </m:r>
                      <m:r>
                        <a:rPr kumimoji="1" lang="en-US" altLang="zh-CN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→</m:t>
                      </m:r>
                      <m:sSup>
                        <m:sSupPr>
                          <m:ctrlPr>
                            <a:rPr kumimoji="1" lang="en-US" altLang="zh-CN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p>
                          <m:r>
                            <a:rPr kumimoji="1" lang="zh-CN" alt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∗</m:t>
                          </m:r>
                          <m:r>
                            <a:rPr kumimoji="1" lang="en-US" altLang="zh-CN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p>
                          <m:r>
                            <a:rPr kumimoji="1" lang="en-US" altLang="zh-CN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en-US" altLang="zh-CN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E785AC6A-E9BC-A85F-9001-0CEEAD2223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2309" y="3578851"/>
                <a:ext cx="3699411" cy="369332"/>
              </a:xfrm>
              <a:prstGeom prst="rect">
                <a:avLst/>
              </a:prstGeom>
              <a:blipFill>
                <a:blip r:embed="rId12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矩形 32">
            <a:extLst>
              <a:ext uri="{FF2B5EF4-FFF2-40B4-BE49-F238E27FC236}">
                <a16:creationId xmlns:a16="http://schemas.microsoft.com/office/drawing/2014/main" id="{EA35E477-EF24-CE22-1FDE-47482148F5BA}"/>
              </a:ext>
            </a:extLst>
          </p:cNvPr>
          <p:cNvSpPr/>
          <p:nvPr/>
        </p:nvSpPr>
        <p:spPr>
          <a:xfrm>
            <a:off x="1111431" y="4197208"/>
            <a:ext cx="73086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CN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The</a:t>
            </a:r>
            <a:r>
              <a:rPr kumimoji="1" lang="zh-CN" altLang="en-US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first</a:t>
            </a:r>
            <a:r>
              <a:rPr kumimoji="1" lang="zh-CN" altLang="en-US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time,</a:t>
            </a:r>
            <a:r>
              <a:rPr kumimoji="1" lang="zh-CN" altLang="en-US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amplitude</a:t>
            </a:r>
            <a:r>
              <a:rPr kumimoji="1" lang="zh-CN" altLang="en-US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analysis</a:t>
            </a:r>
            <a:r>
              <a:rPr kumimoji="1" lang="zh-CN" altLang="en-US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can</a:t>
            </a:r>
            <a:r>
              <a:rPr kumimoji="1" lang="zh-CN" altLang="en-US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tell</a:t>
            </a:r>
            <a:r>
              <a:rPr kumimoji="1" lang="zh-CN" altLang="en-US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the</a:t>
            </a:r>
            <a:r>
              <a:rPr kumimoji="1" lang="zh-CN" altLang="en-US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C-parity</a:t>
            </a:r>
            <a:r>
              <a:rPr kumimoji="1" lang="zh-CN" altLang="en-US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of</a:t>
            </a:r>
            <a:r>
              <a:rPr kumimoji="1" lang="zh-CN" altLang="en-US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resonant</a:t>
            </a:r>
            <a:r>
              <a:rPr kumimoji="1" lang="zh-CN" altLang="en-US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particles,</a:t>
            </a:r>
            <a:r>
              <a:rPr kumimoji="1" lang="zh-CN" altLang="en-US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decaying</a:t>
            </a:r>
            <a:r>
              <a:rPr kumimoji="1" lang="zh-CN" altLang="en-US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not</a:t>
            </a:r>
            <a:r>
              <a:rPr kumimoji="1" lang="zh-CN" altLang="en-US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in</a:t>
            </a:r>
            <a:r>
              <a:rPr kumimoji="1" lang="zh-CN" altLang="en-US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the</a:t>
            </a:r>
            <a:r>
              <a:rPr kumimoji="1" lang="zh-CN" altLang="en-US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</a:t>
            </a:r>
            <a:r>
              <a:rPr kumimoji="1" lang="zh-CN" altLang="en-US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eigenstates</a:t>
            </a:r>
            <a:endParaRPr lang="zh-CN" altLang="en-US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04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EEE4A1-60FB-3103-A74D-5C4DA37C9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A44BFE84-7484-EDAF-F7DB-5B040438FCFE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BEA4135C-807E-466D-17AA-503CF0511644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547F0E1E-0DC7-F3EC-05ED-3D1D300FC055}"/>
                  </a:ext>
                </a:extLst>
              </p:cNvPr>
              <p:cNvSpPr/>
              <p:nvPr/>
            </p:nvSpPr>
            <p:spPr>
              <a:xfrm>
                <a:off x="231515" y="48516"/>
                <a:ext cx="2300630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Signal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yields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25BCA705-9553-8B9B-DB71-4D4627ADBC45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AD4C4E72-F777-9D41-514D-3DEE95A8EE12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163AEC7D-EAC1-D2A4-8D22-1204CA77B24E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529BD919-D1EF-6377-3BDF-575BA3D2229A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0C97D9A3-A14C-737F-3587-1B5F460AA4FD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2024/10/22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6D204B7B-DC9B-ED6E-BFCA-0054B75AD765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22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C725DE78-3A8C-E810-0391-06ABF61CDAD7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A2E9CD9B-62DD-8036-CDD7-891155C22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931" y="704661"/>
            <a:ext cx="4432300" cy="25908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C8A1228-A4F8-40D1-F9DB-BC726AC343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515" y="742761"/>
            <a:ext cx="4381500" cy="2552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内容占位符 2">
                <a:extLst>
                  <a:ext uri="{FF2B5EF4-FFF2-40B4-BE49-F238E27FC236}">
                    <a16:creationId xmlns:a16="http://schemas.microsoft.com/office/drawing/2014/main" id="{43983F4D-DB9C-E777-A085-3A006A0B3F4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4417" y="3077826"/>
                <a:ext cx="8201246" cy="1554649"/>
              </a:xfrm>
              <a:prstGeom prst="rect">
                <a:avLst/>
              </a:prstGeom>
            </p:spPr>
            <p:txBody>
              <a:bodyPr vert="horz" lIns="91207" tIns="45604" rIns="91207" bIns="45604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20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decays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reconstructed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both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𝑲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𝑲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final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states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total,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we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have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6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𝟏𝟕𝟕𝟐</m:t>
                    </m:r>
                    <m:r>
                      <a:rPr lang="en-US" altLang="zh-CN" sz="16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±</m:t>
                    </m:r>
                    <m:r>
                      <a:rPr lang="en-US" altLang="zh-CN" sz="16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𝟒𝟒</m:t>
                    </m:r>
                    <m:r>
                      <a:rPr lang="zh-CN" altLang="en-US" sz="16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sSup>
                      <m:sSupPr>
                        <m:ctrlP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𝑩</m:t>
                        </m:r>
                      </m:e>
                      <m:sup>
                        <m: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r>
                      <a:rPr lang="en-US" altLang="zh-CN" sz="16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p>
                        <m:r>
                          <a:rPr lang="zh-CN" altLang="en-US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  <m: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p>
                        <m: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𝑲</m:t>
                        </m:r>
                      </m:e>
                      <m:sup>
                        <m: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𝟏𝟔𝟑𝟔</m:t>
                    </m:r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±</m:t>
                    </m:r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𝟒𝟑</m:t>
                    </m:r>
                    <m:r>
                      <a:rPr lang="zh-CN" altLang="en-US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𝑩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p>
                        <m:r>
                          <a:rPr lang="zh-CN" altLang="en-US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𝑲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signals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Mainly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combinatorial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background,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peaking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background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negligible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内容占位符 2">
                <a:extLst>
                  <a:ext uri="{FF2B5EF4-FFF2-40B4-BE49-F238E27FC236}">
                    <a16:creationId xmlns:a16="http://schemas.microsoft.com/office/drawing/2014/main" id="{43983F4D-DB9C-E777-A085-3A006A0B3F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417" y="3077826"/>
                <a:ext cx="8201246" cy="1554649"/>
              </a:xfrm>
              <a:prstGeom prst="rect">
                <a:avLst/>
              </a:prstGeom>
              <a:blipFill>
                <a:blip r:embed="rId5"/>
                <a:stretch>
                  <a:fillRect l="-309" b="-170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748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AB545-2C68-C04D-261C-E4D764046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A7DFA5D7-5362-C25A-88E0-EC69434964F3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0CC01624-6B59-20D4-C9B3-3A1B1D35C3B5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DB743E96-D58C-FFAD-4747-8300D7C40230}"/>
                  </a:ext>
                </a:extLst>
              </p:cNvPr>
              <p:cNvSpPr/>
              <p:nvPr/>
            </p:nvSpPr>
            <p:spPr>
              <a:xfrm>
                <a:off x="231515" y="48516"/>
                <a:ext cx="1838965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Dalitz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plot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E4BC24CE-5ECE-A147-4D9E-A69D5AA01B82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D9646C73-4C28-0379-5E17-7BF044310EB3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C417542E-FED3-EC45-562E-FE53E218B347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AEAFE0CE-6443-9B22-E71E-716311471193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E8EE7EFD-2C96-FC94-B54F-1BB3D383028F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2024/10/22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3319A94E-D2D7-9A75-F680-94ACB68E17E9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23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BB27D2A8-DBC7-78F7-EE6F-5884AB587BF3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670093B-B2D5-2575-683F-D166A22AA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1658" y="991596"/>
            <a:ext cx="3603625" cy="299529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E8B4FB4-42A9-63A3-CA2B-91FA47C25B7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22007" y="991596"/>
            <a:ext cx="3496945" cy="30238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CCD92C2A-4DDC-8AF4-F144-3C12E55B0D77}"/>
                  </a:ext>
                </a:extLst>
              </p:cNvPr>
              <p:cNvSpPr txBox="1"/>
              <p:nvPr/>
            </p:nvSpPr>
            <p:spPr>
              <a:xfrm>
                <a:off x="1214941" y="660437"/>
                <a:ext cx="207024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18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𝑩</m:t>
                          </m:r>
                        </m:e>
                        <m:sup>
                          <m:r>
                            <a:rPr lang="en-US" altLang="zh-CN" sz="18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sz="18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sz="18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18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𝑫</m:t>
                          </m:r>
                        </m:e>
                        <m:sup>
                          <m:r>
                            <a:rPr lang="zh-CN" altLang="en-US" sz="18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∗</m:t>
                          </m:r>
                          <m:r>
                            <a:rPr lang="en-US" altLang="zh-CN" sz="18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altLang="zh-CN" sz="18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18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𝑫</m:t>
                          </m:r>
                        </m:e>
                        <m:sup>
                          <m:r>
                            <a:rPr lang="en-US" altLang="zh-CN" sz="18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18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18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18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CCD92C2A-4DDC-8AF4-F144-3C12E55B0D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941" y="660437"/>
                <a:ext cx="2070243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49B3D690-09E3-DE53-737D-6894CA392F51}"/>
                  </a:ext>
                </a:extLst>
              </p:cNvPr>
              <p:cNvSpPr txBox="1"/>
              <p:nvPr/>
            </p:nvSpPr>
            <p:spPr>
              <a:xfrm>
                <a:off x="5803219" y="663584"/>
                <a:ext cx="21729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𝑩</m:t>
                          </m:r>
                        </m:e>
                        <m:sup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sz="18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𝑫</m:t>
                          </m:r>
                        </m:e>
                        <m:sup>
                          <m:r>
                            <a:rPr lang="zh-CN" altLang="en-US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∗</m:t>
                          </m:r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𝑫</m:t>
                          </m:r>
                        </m:e>
                        <m:sup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49B3D690-09E3-DE53-737D-6894CA392F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3219" y="663584"/>
                <a:ext cx="217298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2C471325-CD24-E68D-F52F-0D8A1089D694}"/>
                  </a:ext>
                </a:extLst>
              </p:cNvPr>
              <p:cNvSpPr txBox="1"/>
              <p:nvPr/>
            </p:nvSpPr>
            <p:spPr>
              <a:xfrm>
                <a:off x="409095" y="3942584"/>
                <a:ext cx="8554784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Clear difference due to interference of different C parities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Contributions from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𝒄𝒔</m:t>
                        </m:r>
                      </m:sub>
                      <m:sup>
                        <m:r>
                          <a:rPr lang="en-US" altLang="zh-CN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altLang="zh-CN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seen in one channel</a:t>
                </a: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2C471325-CD24-E68D-F52F-0D8A1089D6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095" y="3942584"/>
                <a:ext cx="8554784" cy="923330"/>
              </a:xfrm>
              <a:prstGeom prst="rect">
                <a:avLst/>
              </a:prstGeom>
              <a:blipFill>
                <a:blip r:embed="rId8"/>
                <a:stretch>
                  <a:fillRect l="-445" t="-2703" b="-94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>
            <a:extLst>
              <a:ext uri="{FF2B5EF4-FFF2-40B4-BE49-F238E27FC236}">
                <a16:creationId xmlns:a16="http://schemas.microsoft.com/office/drawing/2014/main" id="{1753815D-FB67-2443-C220-418B152DD4A9}"/>
              </a:ext>
            </a:extLst>
          </p:cNvPr>
          <p:cNvSpPr/>
          <p:nvPr/>
        </p:nvSpPr>
        <p:spPr>
          <a:xfrm>
            <a:off x="940527" y="1029769"/>
            <a:ext cx="692331" cy="237963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1D0DFE0-D5C0-53C9-61D8-7C11A56779B8}"/>
              </a:ext>
            </a:extLst>
          </p:cNvPr>
          <p:cNvSpPr/>
          <p:nvPr/>
        </p:nvSpPr>
        <p:spPr>
          <a:xfrm>
            <a:off x="5560425" y="1054109"/>
            <a:ext cx="692331" cy="237963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7C7E6729-83A6-2BF8-4F11-13DCDB5C174B}"/>
              </a:ext>
            </a:extLst>
          </p:cNvPr>
          <p:cNvSpPr/>
          <p:nvPr/>
        </p:nvSpPr>
        <p:spPr>
          <a:xfrm>
            <a:off x="5560425" y="1843465"/>
            <a:ext cx="2719936" cy="660066"/>
          </a:xfrm>
          <a:prstGeom prst="rect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4945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4B848-A428-B3F2-68F2-717874C63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A8BF68CE-17F3-A957-A731-4CCFFFF71DC5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7BC6D6B5-8D9A-F37C-99ED-D91EB3DD9521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6E778A6B-C869-17BC-F98A-7C468B41FB45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3560526" cy="67710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Spectrum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of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𝑴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𝑫</m:t>
                            </m:r>
                          </m:e>
                          <m:sup>
                            <m:r>
                              <a:rPr lang="zh-CN" altLang="en-US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𝑫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</m:t>
                        </m:r>
                      </m:oMath>
                    </a14:m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6E778A6B-C869-17BC-F98A-7C468B41FB4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3560526" cy="67710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3203" t="-9756" r="-1068" b="-2926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EDE14223-DE73-6BAE-BABA-3DC979E017C9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7D0310DA-5163-5C23-15BE-FD999DD5E033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B6097B0A-965B-A3FF-78AE-7A12B20FBCEE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5AC8085B-6C2A-DB3F-4F82-D8A58FA31729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85C5FB5B-06CE-69D7-E5A0-E96BC941B048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2024/10/22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5793DC15-0115-E2C8-EA68-D7FD96960B0C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24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09502A1C-07E5-23A8-4088-8AB17B2AE386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0CE1464-C162-88E2-18C9-133AEB97E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043" y="850187"/>
            <a:ext cx="7772400" cy="1943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BA27D2BD-9937-724E-5FEC-4D8ADA8EF44F}"/>
                  </a:ext>
                </a:extLst>
              </p:cNvPr>
              <p:cNvSpPr txBox="1"/>
              <p:nvPr/>
            </p:nvSpPr>
            <p:spPr>
              <a:xfrm>
                <a:off x="1556535" y="547897"/>
                <a:ext cx="207024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18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𝑩</m:t>
                          </m:r>
                        </m:e>
                        <m:sup>
                          <m:r>
                            <a:rPr lang="en-US" altLang="zh-CN" sz="18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sz="18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sz="18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18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𝑫</m:t>
                          </m:r>
                        </m:e>
                        <m:sup>
                          <m:r>
                            <a:rPr lang="zh-CN" altLang="en-US" sz="18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∗</m:t>
                          </m:r>
                          <m:r>
                            <a:rPr lang="en-US" altLang="zh-CN" sz="18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altLang="zh-CN" sz="18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18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𝑫</m:t>
                          </m:r>
                        </m:e>
                        <m:sup>
                          <m:r>
                            <a:rPr lang="en-US" altLang="zh-CN" sz="18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18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18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18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BA27D2BD-9937-724E-5FEC-4D8ADA8EF4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6535" y="547897"/>
                <a:ext cx="207024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9FA46E8A-63C1-F97D-12C7-6937CAAEF9F1}"/>
                  </a:ext>
                </a:extLst>
              </p:cNvPr>
              <p:cNvSpPr txBox="1"/>
              <p:nvPr/>
            </p:nvSpPr>
            <p:spPr>
              <a:xfrm>
                <a:off x="5517224" y="537014"/>
                <a:ext cx="21729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𝑩</m:t>
                          </m:r>
                        </m:e>
                        <m:sup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sz="18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𝑫</m:t>
                          </m:r>
                        </m:e>
                        <m:sup>
                          <m:r>
                            <a:rPr lang="zh-CN" altLang="en-US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∗</m:t>
                          </m:r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𝑫</m:t>
                          </m:r>
                        </m:e>
                        <m:sup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9FA46E8A-63C1-F97D-12C7-6937CAAEF9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7224" y="537014"/>
                <a:ext cx="217298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AFF9F55C-2B61-1A86-89D4-818323348B77}"/>
                  </a:ext>
                </a:extLst>
              </p:cNvPr>
              <p:cNvSpPr txBox="1"/>
              <p:nvPr/>
            </p:nvSpPr>
            <p:spPr>
              <a:xfrm>
                <a:off x="-196915" y="2967468"/>
                <a:ext cx="2180106" cy="3742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𝑱</m:t>
                          </m:r>
                        </m:e>
                        <m:sup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𝑷</m:t>
                          </m:r>
                        </m:sup>
                      </m:sSup>
                      <m:r>
                        <a:rPr lang="en-US" altLang="zh-CN" sz="18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𝟎</m:t>
                          </m:r>
                        </m:e>
                        <m:sup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</m:sup>
                      </m:sSup>
                      <m:r>
                        <a:rPr lang="zh-CN" altLang="en-US" sz="18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AFF9F55C-2B61-1A86-89D4-818323348B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96915" y="2967468"/>
                <a:ext cx="2180106" cy="374270"/>
              </a:xfrm>
              <a:prstGeom prst="rect">
                <a:avLst/>
              </a:prstGeom>
              <a:blipFill>
                <a:blip r:embed="rId7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B206F5A6-8B97-C86F-E1BB-5A17BF9DC560}"/>
                  </a:ext>
                </a:extLst>
              </p:cNvPr>
              <p:cNvSpPr txBox="1"/>
              <p:nvPr/>
            </p:nvSpPr>
            <p:spPr>
              <a:xfrm>
                <a:off x="1556534" y="2716847"/>
                <a:ext cx="266614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𝑪</m:t>
                    </m:r>
                    <m:r>
                      <a:rPr lang="en-US" altLang="zh-CN" sz="1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=+</m:t>
                    </m:r>
                    <m:r>
                      <a:rPr lang="en-US" altLang="zh-CN" sz="1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</m:t>
                    </m:r>
                    <m:r>
                      <a:rPr lang="en-US" altLang="zh-CN" sz="1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:</m:t>
                    </m:r>
                    <m:r>
                      <a:rPr lang="zh-CN" altLang="en-US" sz="1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zh-CN" altLang="en-US" dirty="0">
                    <a:solidFill>
                      <a:srgbClr val="00B0F0"/>
                    </a:solidFill>
                  </a:rPr>
                  <a:t> </a:t>
                </a:r>
                <a:r>
                  <a:rPr lang="en-US" altLang="zh-CN" b="1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NR</a:t>
                </a:r>
                <a:r>
                  <a:rPr lang="en-US" altLang="zh-CN" b="1" dirty="0">
                    <a:solidFill>
                      <a:srgbClr val="FF93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+</a:t>
                </a:r>
                <a:r>
                  <a:rPr lang="zh-CN" altLang="en-US" b="1" dirty="0">
                    <a:solidFill>
                      <a:srgbClr val="FF93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solidFill>
                              <a:srgbClr val="FF93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rgbClr val="FF9300"/>
                            </a:solidFill>
                            <a:latin typeface="Cambria Math" panose="02040503050406030204" pitchFamily="18" charset="0"/>
                          </a:rPr>
                          <m:t>𝜼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FF93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CN" b="1" i="1">
                        <a:solidFill>
                          <a:srgbClr val="FF93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1" i="1">
                        <a:solidFill>
                          <a:srgbClr val="FF9300"/>
                        </a:solidFill>
                        <a:latin typeface="Cambria Math" panose="02040503050406030204" pitchFamily="18" charset="0"/>
                      </a:rPr>
                      <m:t>𝟑𝟗𝟒𝟓</m:t>
                    </m:r>
                    <m:r>
                      <a:rPr lang="en-US" altLang="zh-CN" b="1" i="1">
                        <a:solidFill>
                          <a:srgbClr val="FF93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zh-CN" altLang="en-US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B206F5A6-8B97-C86F-E1BB-5A17BF9DC5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6534" y="2716847"/>
                <a:ext cx="2666145" cy="369332"/>
              </a:xfrm>
              <a:prstGeom prst="rect">
                <a:avLst/>
              </a:prstGeom>
              <a:blipFill>
                <a:blip r:embed="rId8"/>
                <a:stretch>
                  <a:fillRect t="-13793" b="-241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左大括号 23">
            <a:extLst>
              <a:ext uri="{FF2B5EF4-FFF2-40B4-BE49-F238E27FC236}">
                <a16:creationId xmlns:a16="http://schemas.microsoft.com/office/drawing/2014/main" id="{AB5303E3-0E05-0984-7A1C-B5564EC019BE}"/>
              </a:ext>
            </a:extLst>
          </p:cNvPr>
          <p:cNvSpPr/>
          <p:nvPr/>
        </p:nvSpPr>
        <p:spPr>
          <a:xfrm>
            <a:off x="1406273" y="2860908"/>
            <a:ext cx="150262" cy="58739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8DC0183D-1E94-4168-D213-CE1496192EB3}"/>
                  </a:ext>
                </a:extLst>
              </p:cNvPr>
              <p:cNvSpPr txBox="1"/>
              <p:nvPr/>
            </p:nvSpPr>
            <p:spPr>
              <a:xfrm>
                <a:off x="1556533" y="3153800"/>
                <a:ext cx="266614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𝑪</m:t>
                    </m:r>
                    <m:r>
                      <a:rPr lang="en-US" altLang="zh-CN" sz="1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r>
                      <a:rPr lang="en-US" altLang="zh-CN" sz="1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</m:t>
                    </m:r>
                    <m:r>
                      <a:rPr lang="en-US" altLang="zh-CN" sz="1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:</m:t>
                    </m:r>
                    <m:r>
                      <a:rPr lang="zh-CN" altLang="en-US" sz="1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zh-CN" altLang="en-US" dirty="0">
                    <a:solidFill>
                      <a:srgbClr val="00B0F0"/>
                    </a:solidFill>
                  </a:rPr>
                  <a:t> </a:t>
                </a:r>
                <a:r>
                  <a:rPr lang="en-US" altLang="zh-CN" b="1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NR</a:t>
                </a:r>
                <a:endParaRPr lang="zh-CN" altLang="en-US" b="1" dirty="0"/>
              </a:p>
            </p:txBody>
          </p:sp>
        </mc:Choice>
        <mc:Fallback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8DC0183D-1E94-4168-D213-CE1496192E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6533" y="3153800"/>
                <a:ext cx="2666146" cy="369332"/>
              </a:xfrm>
              <a:prstGeom prst="rect">
                <a:avLst/>
              </a:prstGeom>
              <a:blipFill>
                <a:blip r:embed="rId9"/>
                <a:stretch>
                  <a:fillRect t="-10000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E18C8174-A483-555C-F106-780437B15EF2}"/>
                  </a:ext>
                </a:extLst>
              </p:cNvPr>
              <p:cNvSpPr txBox="1"/>
              <p:nvPr/>
            </p:nvSpPr>
            <p:spPr>
              <a:xfrm>
                <a:off x="231515" y="3719320"/>
                <a:ext cx="2666147" cy="3742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1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𝑱</m:t>
                          </m:r>
                        </m:e>
                        <m:sup>
                          <m:r>
                            <a:rPr lang="en-US" altLang="zh-CN" sz="1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𝑷</m:t>
                          </m:r>
                        </m:sup>
                      </m:sSup>
                      <m:r>
                        <a:rPr lang="en-US" altLang="zh-CN" sz="18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1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1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e>
                        <m:sup>
                          <m:r>
                            <a:rPr lang="en-US" altLang="zh-CN" sz="1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++</m:t>
                          </m:r>
                        </m:sup>
                      </m:sSup>
                      <m:r>
                        <a:rPr lang="zh-CN" altLang="en-US" sz="18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altLang="zh-CN" sz="18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:</m:t>
                      </m:r>
                      <m:sSub>
                        <m:sSubPr>
                          <m:ctrlPr>
                            <a:rPr lang="en-US" altLang="zh-CN" sz="1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1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𝝌</m:t>
                          </m:r>
                        </m:e>
                        <m:sub>
                          <m:r>
                            <a:rPr lang="en-US" altLang="zh-CN" sz="1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𝒄</m:t>
                          </m:r>
                          <m:r>
                            <a:rPr lang="en-US" altLang="zh-CN" sz="1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b>
                      </m:sSub>
                      <m:r>
                        <a:rPr lang="en-US" altLang="zh-CN" sz="18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altLang="zh-CN" sz="18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𝟑𝟗𝟑𝟎</m:t>
                      </m:r>
                      <m:r>
                        <a:rPr lang="en-US" altLang="zh-CN" sz="18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zh-CN" altLang="en-US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E18C8174-A483-555C-F106-780437B15E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515" y="3719320"/>
                <a:ext cx="2666147" cy="374270"/>
              </a:xfrm>
              <a:prstGeom prst="rect">
                <a:avLst/>
              </a:prstGeom>
              <a:blipFill>
                <a:blip r:embed="rId10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A75357D5-3864-2261-4D24-6B5489A9F52D}"/>
                  </a:ext>
                </a:extLst>
              </p:cNvPr>
              <p:cNvSpPr txBox="1"/>
              <p:nvPr/>
            </p:nvSpPr>
            <p:spPr>
              <a:xfrm>
                <a:off x="4013167" y="3031017"/>
                <a:ext cx="2180106" cy="3742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𝑱</m:t>
                          </m:r>
                        </m:e>
                        <m:sup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𝑷</m:t>
                          </m:r>
                        </m:sup>
                      </m:sSup>
                      <m:r>
                        <a:rPr lang="en-US" altLang="zh-CN" sz="18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e>
                        <m:sup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</m:sup>
                      </m:sSup>
                      <m:r>
                        <a:rPr lang="zh-CN" altLang="en-US" sz="18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A75357D5-3864-2261-4D24-6B5489A9F5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3167" y="3031017"/>
                <a:ext cx="2180106" cy="374270"/>
              </a:xfrm>
              <a:prstGeom prst="rect">
                <a:avLst/>
              </a:prstGeom>
              <a:blipFill>
                <a:blip r:embed="rId11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339825CC-B24A-39AD-6411-2D62F393AF7B}"/>
                  </a:ext>
                </a:extLst>
              </p:cNvPr>
              <p:cNvSpPr txBox="1"/>
              <p:nvPr/>
            </p:nvSpPr>
            <p:spPr>
              <a:xfrm>
                <a:off x="5766616" y="2780396"/>
                <a:ext cx="33773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𝑪</m:t>
                    </m:r>
                    <m:r>
                      <a:rPr lang="en-US" altLang="zh-CN" sz="1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=+</m:t>
                    </m:r>
                    <m:r>
                      <a:rPr lang="en-US" altLang="zh-CN" sz="1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</m:t>
                    </m:r>
                    <m:r>
                      <a:rPr lang="en-US" altLang="zh-CN" sz="1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:</m:t>
                    </m:r>
                    <m:r>
                      <a:rPr lang="zh-CN" altLang="en-US" sz="1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zh-CN" altLang="en-US" dirty="0">
                    <a:solidFill>
                      <a:srgbClr val="00B0F0"/>
                    </a:solidFill>
                  </a:rPr>
                  <a:t> </a:t>
                </a:r>
                <a:r>
                  <a:rPr lang="en-US" altLang="zh-CN" b="1" dirty="0">
                    <a:solidFill>
                      <a:srgbClr val="FF93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NR</a:t>
                </a:r>
                <a:r>
                  <a:rPr lang="zh-CN" altLang="en-US" b="1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r>
                  <a:rPr lang="zh-CN" altLang="en-US" b="1" dirty="0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EFF</a:t>
                </a:r>
                <a:r>
                  <a:rPr lang="en-US" altLang="zh-CN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𝝌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sub>
                    </m:sSub>
                    <m:r>
                      <a:rPr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𝟒𝟎𝟏𝟎</m:t>
                    </m:r>
                    <m:r>
                      <a:rPr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zh-CN" altLang="en-US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339825CC-B24A-39AD-6411-2D62F393AF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6616" y="2780396"/>
                <a:ext cx="3377384" cy="369332"/>
              </a:xfrm>
              <a:prstGeom prst="rect">
                <a:avLst/>
              </a:prstGeom>
              <a:blipFill>
                <a:blip r:embed="rId12"/>
                <a:stretch>
                  <a:fillRect t="-6452" b="-193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左大括号 34">
            <a:extLst>
              <a:ext uri="{FF2B5EF4-FFF2-40B4-BE49-F238E27FC236}">
                <a16:creationId xmlns:a16="http://schemas.microsoft.com/office/drawing/2014/main" id="{F667D3F0-E72A-2DE0-16D1-BAC9FC6E9445}"/>
              </a:ext>
            </a:extLst>
          </p:cNvPr>
          <p:cNvSpPr/>
          <p:nvPr/>
        </p:nvSpPr>
        <p:spPr>
          <a:xfrm>
            <a:off x="5616355" y="2924457"/>
            <a:ext cx="150262" cy="58739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19FC1327-A60C-0E3F-577B-7E4CB7DADD0A}"/>
                  </a:ext>
                </a:extLst>
              </p:cNvPr>
              <p:cNvSpPr txBox="1"/>
              <p:nvPr/>
            </p:nvSpPr>
            <p:spPr>
              <a:xfrm>
                <a:off x="5766614" y="3217349"/>
                <a:ext cx="33773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𝑪</m:t>
                    </m:r>
                    <m:r>
                      <a:rPr lang="en-US" altLang="zh-CN" sz="1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r>
                      <a:rPr lang="en-US" altLang="zh-CN" sz="1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</m:t>
                    </m:r>
                    <m:r>
                      <a:rPr lang="en-US" altLang="zh-CN" sz="1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:</m:t>
                    </m:r>
                    <m:r>
                      <a:rPr lang="zh-CN" altLang="en-US" sz="1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zh-CN" altLang="en-US" dirty="0">
                    <a:solidFill>
                      <a:srgbClr val="00B0F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d>
                      <m:dPr>
                        <m:ctrlP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𝟒𝟎𝟎𝟎</m:t>
                        </m:r>
                      </m:e>
                    </m:d>
                    <m:r>
                      <a:rPr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𝟒𝟑𝟎𝟎</m:t>
                    </m:r>
                    <m:r>
                      <a:rPr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19FC1327-A60C-0E3F-577B-7E4CB7DADD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6614" y="3217349"/>
                <a:ext cx="3377384" cy="369332"/>
              </a:xfrm>
              <a:prstGeom prst="rect">
                <a:avLst/>
              </a:prstGeom>
              <a:blipFill>
                <a:blip r:embed="rId1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DBF6E72C-6D52-6338-C222-2A5A6A05A969}"/>
                  </a:ext>
                </a:extLst>
              </p:cNvPr>
              <p:cNvSpPr txBox="1"/>
              <p:nvPr/>
            </p:nvSpPr>
            <p:spPr>
              <a:xfrm>
                <a:off x="4413513" y="3717551"/>
                <a:ext cx="3228796" cy="3742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1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𝑱</m:t>
                          </m:r>
                        </m:e>
                        <m:sup>
                          <m:r>
                            <a:rPr lang="en-US" altLang="zh-CN" sz="1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𝑷</m:t>
                          </m:r>
                        </m:sup>
                      </m:sSup>
                      <m:r>
                        <a:rPr lang="en-US" altLang="zh-CN" sz="18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1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1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e>
                        <m:sup>
                          <m:r>
                            <a:rPr lang="en-US" altLang="zh-CN" sz="1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−−</m:t>
                          </m:r>
                        </m:sup>
                      </m:sSup>
                      <m:r>
                        <a:rPr lang="zh-CN" altLang="en-US" sz="18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altLang="zh-CN" sz="18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:</m:t>
                      </m:r>
                      <m:r>
                        <a:rPr lang="en-US" altLang="zh-CN" sz="1800" b="1" i="0" smtClean="0">
                          <a:solidFill>
                            <a:srgbClr val="FF93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𝐍𝐑</m:t>
                      </m:r>
                      <m:r>
                        <a:rPr lang="en-US" altLang="zh-CN" sz="18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altLang="zh-CN" sz="18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𝝍</m:t>
                      </m:r>
                      <m:r>
                        <a:rPr lang="en-US" altLang="zh-CN" sz="18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d>
                        <m:dPr>
                          <m:ctrlP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𝟒𝟎𝟒𝟎</m:t>
                          </m:r>
                        </m:e>
                      </m:d>
                    </m:oMath>
                  </m:oMathPara>
                </a14:m>
                <a:endParaRPr lang="zh-CN" altLang="en-US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DBF6E72C-6D52-6338-C222-2A5A6A05A9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3513" y="3717551"/>
                <a:ext cx="3228796" cy="374270"/>
              </a:xfrm>
              <a:prstGeom prst="rect">
                <a:avLst/>
              </a:prstGeom>
              <a:blipFill>
                <a:blip r:embed="rId14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文本框 43">
            <a:extLst>
              <a:ext uri="{FF2B5EF4-FFF2-40B4-BE49-F238E27FC236}">
                <a16:creationId xmlns:a16="http://schemas.microsoft.com/office/drawing/2014/main" id="{EA557628-C3B6-407D-4F29-B2FD4EA52622}"/>
              </a:ext>
            </a:extLst>
          </p:cNvPr>
          <p:cNvSpPr txBox="1"/>
          <p:nvPr/>
        </p:nvSpPr>
        <p:spPr>
          <a:xfrm>
            <a:off x="363185" y="4165906"/>
            <a:ext cx="85547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Resonances</a:t>
            </a:r>
            <a:r>
              <a:rPr lang="zh-CN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</a:t>
            </a:r>
            <a:r>
              <a:rPr lang="zh-CN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separated</a:t>
            </a:r>
            <a:r>
              <a:rPr lang="zh-CN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zh-CN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zh-CN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zh-CN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except</a:t>
            </a:r>
            <a:r>
              <a:rPr lang="zh-CN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++</a:t>
            </a:r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zh-CN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zh-CN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theoretically</a:t>
            </a:r>
            <a:r>
              <a:rPr lang="zh-CN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motivated</a:t>
            </a:r>
            <a:r>
              <a:rPr lang="zh-CN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r>
              <a:rPr lang="zh-CN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zh-CN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  <a:r>
              <a:rPr lang="zh-CN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3267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6FCCC-DADF-1ED8-42D0-5C7AADEAB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2E742D81-9DDD-3CF2-7BE8-42D74F095FD8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1ED08E07-399A-C559-9BB9-B9B0ED8A57A3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AE04E4B5-653B-3374-6A36-311D2A8D20CA}"/>
                  </a:ext>
                </a:extLst>
              </p:cNvPr>
              <p:cNvSpPr/>
              <p:nvPr/>
            </p:nvSpPr>
            <p:spPr>
              <a:xfrm>
                <a:off x="231515" y="48516"/>
                <a:ext cx="2993127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Three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new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states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61C399D3-F561-0C17-71C6-801BF87CFC9C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25B73C8C-6636-443F-A256-0AFAAFB788E5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11555DF9-492D-A036-E62F-0694DD981A32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BC1ABC16-B983-1C88-4EBF-9C33EC564969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64959813-984E-93EC-21D5-F9DEED362E8E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2024/10/22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9F16C0CA-5370-F1E4-9216-E7F9CAF97EA2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25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E90B5EE1-7ECE-4E78-C940-1723DD1A41DA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A959BC0-BB4A-053E-BCD3-D4884D20B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03" y="575776"/>
            <a:ext cx="4202823" cy="31375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E71E6C3C-C495-5FB1-87A3-09B916FFCBCC}"/>
                  </a:ext>
                </a:extLst>
              </p:cNvPr>
              <p:cNvSpPr txBox="1"/>
              <p:nvPr/>
            </p:nvSpPr>
            <p:spPr>
              <a:xfrm>
                <a:off x="4761239" y="964268"/>
                <a:ext cx="403187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𝑅𝑒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kumimoji="1" lang="zh-CN" alt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E71E6C3C-C495-5FB1-87A3-09B916FFCB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1239" y="964268"/>
                <a:ext cx="4031873" cy="276999"/>
              </a:xfrm>
              <a:prstGeom prst="rect">
                <a:avLst/>
              </a:prstGeom>
              <a:blipFill>
                <a:blip r:embed="rId4"/>
                <a:stretch>
                  <a:fillRect t="-4348" r="-1567" b="-347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>
            <a:extLst>
              <a:ext uri="{FF2B5EF4-FFF2-40B4-BE49-F238E27FC236}">
                <a16:creationId xmlns:a16="http://schemas.microsoft.com/office/drawing/2014/main" id="{50B67C8C-2582-456B-30BF-8C1DA9357A51}"/>
              </a:ext>
            </a:extLst>
          </p:cNvPr>
          <p:cNvSpPr txBox="1"/>
          <p:nvPr/>
        </p:nvSpPr>
        <p:spPr>
          <a:xfrm>
            <a:off x="4310501" y="2307378"/>
            <a:ext cx="14904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Difference: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D461030-8F4C-DDDD-3456-50F54C3BC91D}"/>
              </a:ext>
            </a:extLst>
          </p:cNvPr>
          <p:cNvSpPr txBox="1"/>
          <p:nvPr/>
        </p:nvSpPr>
        <p:spPr>
          <a:xfrm>
            <a:off x="4225469" y="552694"/>
            <a:ext cx="13802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Decay</a:t>
            </a:r>
            <a:r>
              <a:rPr lang="zh-CN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</a:t>
            </a:r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63C1AF3-D018-58C0-5F03-EDFA772B5F73}"/>
              </a:ext>
            </a:extLst>
          </p:cNvPr>
          <p:cNvSpPr txBox="1"/>
          <p:nvPr/>
        </p:nvSpPr>
        <p:spPr>
          <a:xfrm>
            <a:off x="4225468" y="1341150"/>
            <a:ext cx="13802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Decay</a:t>
            </a:r>
            <a:r>
              <a:rPr lang="zh-CN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42F194CE-3C13-C0EA-A8D6-55A0C71F9B43}"/>
                  </a:ext>
                </a:extLst>
              </p:cNvPr>
              <p:cNvSpPr txBox="1"/>
              <p:nvPr/>
            </p:nvSpPr>
            <p:spPr>
              <a:xfrm>
                <a:off x="4761239" y="1838163"/>
                <a:ext cx="43177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sSub>
                                <m:sSubPr>
                                  <m:ctrlP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𝐶𝑅𝑒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kumimoji="1" lang="zh-CN" alt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42F194CE-3C13-C0EA-A8D6-55A0C71F9B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1239" y="1838163"/>
                <a:ext cx="4317720" cy="276999"/>
              </a:xfrm>
              <a:prstGeom prst="rect">
                <a:avLst/>
              </a:prstGeom>
              <a:blipFill>
                <a:blip r:embed="rId5"/>
                <a:stretch>
                  <a:fillRect t="-4348" r="-1466" b="-347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ED305272-11C7-C776-4612-D46C0AB15225}"/>
                  </a:ext>
                </a:extLst>
              </p:cNvPr>
              <p:cNvSpPr txBox="1"/>
              <p:nvPr/>
            </p:nvSpPr>
            <p:spPr>
              <a:xfrm>
                <a:off x="4651512" y="2744725"/>
                <a:ext cx="202824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2(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−1)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𝑅𝑒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kumimoji="1" lang="zh-CN" alt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ED305272-11C7-C776-4612-D46C0AB15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1512" y="2744725"/>
                <a:ext cx="2028247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D0DD3496-3AE7-10DD-DB09-7E1B7040FF9D}"/>
                  </a:ext>
                </a:extLst>
              </p:cNvPr>
              <p:cNvSpPr txBox="1"/>
              <p:nvPr/>
            </p:nvSpPr>
            <p:spPr>
              <a:xfrm>
                <a:off x="4345898" y="3221152"/>
                <a:ext cx="1490412" cy="3742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Different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𝑱</m:t>
                        </m:r>
                      </m:e>
                      <m:sup>
                        <m: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𝑷</m:t>
                        </m:r>
                      </m:sup>
                    </m:sSup>
                  </m:oMath>
                </a14:m>
                <a:r>
                  <a:rPr lang="en-US" altLang="zh-CN" dirty="0"/>
                  <a:t>:</a:t>
                </a:r>
                <a:r>
                  <a:rPr lang="zh-CN" altLang="en-US" dirty="0"/>
                  <a:t> </a:t>
                </a: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D0DD3496-3AE7-10DD-DB09-7E1B7040FF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5898" y="3221152"/>
                <a:ext cx="1490412" cy="374270"/>
              </a:xfrm>
              <a:prstGeom prst="rect">
                <a:avLst/>
              </a:prstGeom>
              <a:blipFill>
                <a:blip r:embed="rId7"/>
                <a:stretch>
                  <a:fillRect l="-3390" t="-9677" r="-2542" b="-225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193A66EF-C198-A6DF-081B-3D56717108B5}"/>
                  </a:ext>
                </a:extLst>
              </p:cNvPr>
              <p:cNvSpPr txBox="1"/>
              <p:nvPr/>
            </p:nvSpPr>
            <p:spPr>
              <a:xfrm>
                <a:off x="4310501" y="3202892"/>
                <a:ext cx="4572000" cy="3800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∫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𝑅𝑒</m:t>
                      </m:r>
                      <m:d>
                        <m:d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Sup>
                            <m:sSubSup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kumimoji="1" lang="zh-CN" altLang="en-US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e>
                      </m:d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193A66EF-C198-A6DF-081B-3D56717108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0501" y="3202892"/>
                <a:ext cx="4572000" cy="380040"/>
              </a:xfrm>
              <a:prstGeom prst="rect">
                <a:avLst/>
              </a:prstGeom>
              <a:blipFill>
                <a:blip r:embed="rId8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文本框 30">
            <a:extLst>
              <a:ext uri="{FF2B5EF4-FFF2-40B4-BE49-F238E27FC236}">
                <a16:creationId xmlns:a16="http://schemas.microsoft.com/office/drawing/2014/main" id="{3E242091-441E-DB2F-80A9-E2C4DD27AE95}"/>
              </a:ext>
            </a:extLst>
          </p:cNvPr>
          <p:cNvSpPr txBox="1"/>
          <p:nvPr/>
        </p:nvSpPr>
        <p:spPr>
          <a:xfrm>
            <a:off x="5147353" y="3809900"/>
            <a:ext cx="32854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zh-CN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interference</a:t>
            </a:r>
            <a:r>
              <a:rPr lang="zh-CN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zh-CN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lang="zh-CN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altLang="zh-CN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zh-CN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</a:t>
            </a:r>
            <a:r>
              <a:rPr lang="zh-CN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zh-CN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zh-CN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party</a:t>
            </a:r>
            <a:r>
              <a:rPr lang="zh-CN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remains</a:t>
            </a:r>
            <a:endParaRPr lang="zh-CN" altLang="en-US" dirty="0"/>
          </a:p>
        </p:txBody>
      </p:sp>
      <p:cxnSp>
        <p:nvCxnSpPr>
          <p:cNvPr id="37" name="直线箭头连接符 36">
            <a:extLst>
              <a:ext uri="{FF2B5EF4-FFF2-40B4-BE49-F238E27FC236}">
                <a16:creationId xmlns:a16="http://schemas.microsoft.com/office/drawing/2014/main" id="{5C858F4E-5E28-98D3-1760-7C191C05BB89}"/>
              </a:ext>
            </a:extLst>
          </p:cNvPr>
          <p:cNvCxnSpPr/>
          <p:nvPr/>
        </p:nvCxnSpPr>
        <p:spPr>
          <a:xfrm>
            <a:off x="1453479" y="2406749"/>
            <a:ext cx="54954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D96A559C-D38F-85A6-92D2-0DB6D19DD7F8}"/>
                  </a:ext>
                </a:extLst>
              </p:cNvPr>
              <p:cNvSpPr txBox="1"/>
              <p:nvPr/>
            </p:nvSpPr>
            <p:spPr>
              <a:xfrm>
                <a:off x="-369592" y="4093814"/>
                <a:ext cx="2180106" cy="3742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𝑱</m:t>
                          </m:r>
                        </m:e>
                        <m:sup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𝑷</m:t>
                          </m:r>
                        </m:sup>
                      </m:sSup>
                      <m:r>
                        <a:rPr lang="en-US" altLang="zh-CN" sz="18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e>
                        <m:sup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</m:sup>
                      </m:sSup>
                      <m:r>
                        <a:rPr lang="zh-CN" altLang="en-US" sz="18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D96A559C-D38F-85A6-92D2-0DB6D19DD7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9592" y="4093814"/>
                <a:ext cx="2180106" cy="374270"/>
              </a:xfrm>
              <a:prstGeom prst="rect">
                <a:avLst/>
              </a:prstGeom>
              <a:blipFill>
                <a:blip r:embed="rId9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CD78DE09-5004-DFB6-FE0B-664BBA1B95E9}"/>
                  </a:ext>
                </a:extLst>
              </p:cNvPr>
              <p:cNvSpPr txBox="1"/>
              <p:nvPr/>
            </p:nvSpPr>
            <p:spPr>
              <a:xfrm>
                <a:off x="1383857" y="3843193"/>
                <a:ext cx="33773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𝑪</m:t>
                    </m:r>
                    <m:r>
                      <a:rPr lang="en-US" altLang="zh-CN" sz="1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=+</m:t>
                    </m:r>
                    <m:r>
                      <a:rPr lang="en-US" altLang="zh-CN" sz="1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</m:t>
                    </m:r>
                    <m:r>
                      <a:rPr lang="en-US" altLang="zh-CN" sz="1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:</m:t>
                    </m:r>
                    <m:r>
                      <a:rPr lang="zh-CN" altLang="en-US" sz="1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zh-CN" altLang="en-US" dirty="0">
                    <a:solidFill>
                      <a:srgbClr val="00B0F0"/>
                    </a:solidFill>
                  </a:rPr>
                  <a:t> </a:t>
                </a:r>
                <a:r>
                  <a:rPr lang="en-US" altLang="zh-CN" b="1" dirty="0">
                    <a:solidFill>
                      <a:srgbClr val="FF93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NR</a:t>
                </a:r>
                <a:r>
                  <a:rPr lang="zh-CN" altLang="en-US" b="1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r>
                  <a:rPr lang="zh-CN" altLang="en-US" b="1" dirty="0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EFF</a:t>
                </a:r>
                <a:r>
                  <a:rPr lang="en-US" altLang="zh-CN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𝝌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sub>
                    </m:sSub>
                    <m:r>
                      <a:rPr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𝟒𝟎𝟏𝟎</m:t>
                    </m:r>
                    <m:r>
                      <a:rPr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zh-CN" altLang="en-US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CD78DE09-5004-DFB6-FE0B-664BBA1B95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3857" y="3843193"/>
                <a:ext cx="3377384" cy="369332"/>
              </a:xfrm>
              <a:prstGeom prst="rect">
                <a:avLst/>
              </a:prstGeom>
              <a:blipFill>
                <a:blip r:embed="rId10"/>
                <a:stretch>
                  <a:fillRect t="-10000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左大括号 39">
            <a:extLst>
              <a:ext uri="{FF2B5EF4-FFF2-40B4-BE49-F238E27FC236}">
                <a16:creationId xmlns:a16="http://schemas.microsoft.com/office/drawing/2014/main" id="{3E8858DB-D5CC-1850-13AF-2B67ADE24B6C}"/>
              </a:ext>
            </a:extLst>
          </p:cNvPr>
          <p:cNvSpPr/>
          <p:nvPr/>
        </p:nvSpPr>
        <p:spPr>
          <a:xfrm>
            <a:off x="1233596" y="3987254"/>
            <a:ext cx="150262" cy="58739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D74EB648-A90F-E0C0-5990-F72E35E57EAD}"/>
                  </a:ext>
                </a:extLst>
              </p:cNvPr>
              <p:cNvSpPr txBox="1"/>
              <p:nvPr/>
            </p:nvSpPr>
            <p:spPr>
              <a:xfrm>
                <a:off x="1383855" y="4280146"/>
                <a:ext cx="33773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𝑪</m:t>
                    </m:r>
                    <m:r>
                      <a:rPr lang="en-US" altLang="zh-CN" sz="1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r>
                      <a:rPr lang="en-US" altLang="zh-CN" sz="1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</m:t>
                    </m:r>
                    <m:r>
                      <a:rPr lang="en-US" altLang="zh-CN" sz="1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:</m:t>
                    </m:r>
                    <m:r>
                      <a:rPr lang="zh-CN" altLang="en-US" sz="1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zh-CN" altLang="en-US" dirty="0">
                    <a:solidFill>
                      <a:srgbClr val="00B0F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d>
                      <m:dPr>
                        <m:ctrlP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𝟒𝟎𝟎𝟎</m:t>
                        </m:r>
                      </m:e>
                    </m:d>
                    <m:r>
                      <a:rPr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𝟒𝟑𝟎𝟎</m:t>
                    </m:r>
                    <m:r>
                      <a:rPr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D74EB648-A90F-E0C0-5990-F72E35E57E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3855" y="4280146"/>
                <a:ext cx="3377384" cy="369332"/>
              </a:xfrm>
              <a:prstGeom prst="rect">
                <a:avLst/>
              </a:prstGeom>
              <a:blipFill>
                <a:blip r:embed="rId11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B8A07052-C556-F4F5-14A7-639015686C95}"/>
                  </a:ext>
                </a:extLst>
              </p:cNvPr>
              <p:cNvSpPr txBox="1"/>
              <p:nvPr/>
            </p:nvSpPr>
            <p:spPr>
              <a:xfrm>
                <a:off x="2005625" y="2207285"/>
                <a:ext cx="134077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𝝌</m:t>
                          </m:r>
                        </m:e>
                        <m:sub>
                          <m:r>
                            <a:rPr lang="en-US" altLang="zh-CN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𝒄</m:t>
                          </m:r>
                          <m:r>
                            <a:rPr lang="en-US" altLang="zh-CN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sub>
                      </m:sSub>
                      <m:r>
                        <a:rPr lang="en-US" altLang="zh-CN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altLang="zh-CN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𝟒𝟎𝟏𝟎</m:t>
                      </m:r>
                      <m:r>
                        <a:rPr lang="en-US" altLang="zh-CN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B8A07052-C556-F4F5-14A7-639015686C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5625" y="2207285"/>
                <a:ext cx="1340777" cy="369332"/>
              </a:xfrm>
              <a:prstGeom prst="rect">
                <a:avLst/>
              </a:prstGeom>
              <a:blipFill>
                <a:blip r:embed="rId12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直线箭头连接符 46">
            <a:extLst>
              <a:ext uri="{FF2B5EF4-FFF2-40B4-BE49-F238E27FC236}">
                <a16:creationId xmlns:a16="http://schemas.microsoft.com/office/drawing/2014/main" id="{5E038EAD-0DD7-E0BD-78B6-B788483D912B}"/>
              </a:ext>
            </a:extLst>
          </p:cNvPr>
          <p:cNvCxnSpPr>
            <a:cxnSpLocks/>
          </p:cNvCxnSpPr>
          <p:nvPr/>
        </p:nvCxnSpPr>
        <p:spPr>
          <a:xfrm>
            <a:off x="1178531" y="2572634"/>
            <a:ext cx="549547" cy="283582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AAA0A7C9-D1EE-418D-EC0A-E5B0398E0B8F}"/>
                  </a:ext>
                </a:extLst>
              </p:cNvPr>
              <p:cNvSpPr txBox="1"/>
              <p:nvPr/>
            </p:nvSpPr>
            <p:spPr>
              <a:xfrm>
                <a:off x="1733049" y="2677152"/>
                <a:ext cx="134077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𝒉</m:t>
                          </m:r>
                        </m:e>
                        <m:sub>
                          <m:r>
                            <a:rPr lang="en-US" altLang="zh-CN" b="1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𝒄</m:t>
                          </m:r>
                        </m:sub>
                      </m:sSub>
                      <m:r>
                        <a:rPr lang="en-US" altLang="zh-CN" b="1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altLang="zh-CN" b="1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𝟒𝟎𝟎𝟎</m:t>
                      </m:r>
                      <m:r>
                        <a:rPr lang="en-US" altLang="zh-CN" b="1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AAA0A7C9-D1EE-418D-EC0A-E5B0398E0B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3049" y="2677152"/>
                <a:ext cx="1340777" cy="369332"/>
              </a:xfrm>
              <a:prstGeom prst="rect">
                <a:avLst/>
              </a:prstGeom>
              <a:blipFill>
                <a:blip r:embed="rId13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直线箭头连接符 49">
            <a:extLst>
              <a:ext uri="{FF2B5EF4-FFF2-40B4-BE49-F238E27FC236}">
                <a16:creationId xmlns:a16="http://schemas.microsoft.com/office/drawing/2014/main" id="{21EE220A-B98C-65FD-8D3B-5473D6AD8477}"/>
              </a:ext>
            </a:extLst>
          </p:cNvPr>
          <p:cNvCxnSpPr>
            <a:cxnSpLocks/>
          </p:cNvCxnSpPr>
          <p:nvPr/>
        </p:nvCxnSpPr>
        <p:spPr>
          <a:xfrm flipV="1">
            <a:off x="2523000" y="1484673"/>
            <a:ext cx="456506" cy="282838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1C90DFC9-1E67-6644-45AB-2B7DC4178C07}"/>
                  </a:ext>
                </a:extLst>
              </p:cNvPr>
              <p:cNvSpPr txBox="1"/>
              <p:nvPr/>
            </p:nvSpPr>
            <p:spPr>
              <a:xfrm>
                <a:off x="2905240" y="1247324"/>
                <a:ext cx="134077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smtClean="0">
                              <a:solidFill>
                                <a:srgbClr val="FF93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solidFill>
                                <a:srgbClr val="FF93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𝒉</m:t>
                          </m:r>
                        </m:e>
                        <m:sub>
                          <m:r>
                            <a:rPr lang="en-US" altLang="zh-CN" b="1" i="1" smtClean="0">
                              <a:solidFill>
                                <a:srgbClr val="FF93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𝒄</m:t>
                          </m:r>
                        </m:sub>
                      </m:sSub>
                      <m:r>
                        <a:rPr lang="en-US" altLang="zh-CN" b="1" i="1" smtClean="0">
                          <a:solidFill>
                            <a:srgbClr val="FF93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altLang="zh-CN" b="1" i="1" smtClean="0">
                          <a:solidFill>
                            <a:srgbClr val="FF93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𝟒𝟑𝟎𝟎</m:t>
                      </m:r>
                      <m:r>
                        <a:rPr lang="en-US" altLang="zh-CN" b="1" i="1" smtClean="0">
                          <a:solidFill>
                            <a:srgbClr val="FF93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9300"/>
                  </a:solidFill>
                </a:endParaRPr>
              </a:p>
            </p:txBody>
          </p:sp>
        </mc:Choice>
        <mc:Fallback xmlns="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1C90DFC9-1E67-6644-45AB-2B7DC4178C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5240" y="1247324"/>
                <a:ext cx="1340777" cy="369332"/>
              </a:xfrm>
              <a:prstGeom prst="rect">
                <a:avLst/>
              </a:prstGeom>
              <a:blipFill>
                <a:blip r:embed="rId1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79B934F8-169D-ADDA-0BC3-BE19EDA0ACA7}"/>
                  </a:ext>
                </a:extLst>
              </p:cNvPr>
              <p:cNvSpPr txBox="1"/>
              <p:nvPr/>
            </p:nvSpPr>
            <p:spPr>
              <a:xfrm>
                <a:off x="5913908" y="2311306"/>
                <a:ext cx="296530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relative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parity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of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altLang="zh-CN" i="1" baseline="-25000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zh-CN" altLang="en-US" baseline="-25000" dirty="0"/>
                  <a:t> </a:t>
                </a:r>
                <a:r>
                  <a:rPr lang="en-US" altLang="zh-CN" dirty="0"/>
                  <a:t>to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altLang="zh-CN" i="1" baseline="-25000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zh-CN" altLang="en-US" dirty="0"/>
              </a:p>
            </p:txBody>
          </p:sp>
        </mc:Choice>
        <mc:Fallback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79B934F8-169D-ADDA-0BC3-BE19EDA0AC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3908" y="2311306"/>
                <a:ext cx="2965301" cy="369332"/>
              </a:xfrm>
              <a:prstGeom prst="rect">
                <a:avLst/>
              </a:prstGeom>
              <a:blipFill>
                <a:blip r:embed="rId15"/>
                <a:stretch>
                  <a:fillRect t="-3226" b="-225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24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AC4468-1201-674D-8455-7A8C6B04C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183C7B7F-30F2-BBE3-885D-29B08B14E239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13F592F7-7F9A-6F12-078B-5505047EB275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6D9A254E-2946-A608-97B1-DE7B0997C9A1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1747530" cy="67710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2700" b="1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700" b="1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𝒉</m:t>
                              </m:r>
                            </m:e>
                            <m:sub>
                              <m:r>
                                <a:rPr lang="en-US" altLang="zh-CN" sz="2700" b="1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𝒄</m:t>
                              </m:r>
                            </m:sub>
                          </m:sSub>
                          <m:r>
                            <a:rPr lang="en-US" altLang="zh-CN" sz="27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(</m:t>
                          </m:r>
                          <m:r>
                            <a:rPr lang="en-US" altLang="zh-CN" sz="27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𝟒𝟎𝟎𝟎</m:t>
                          </m:r>
                          <m:r>
                            <a:rPr lang="en-US" altLang="zh-CN" sz="27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</m:t>
                          </m:r>
                        </m:oMath>
                      </m:oMathPara>
                    </a14:m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6D9A254E-2946-A608-97B1-DE7B0997C9A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1747530" cy="67710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r="-1449" b="-21951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AEED76DA-11D9-A1EB-C702-BCE30949CD01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78554FE8-A451-CD44-9848-FF4A1E1CE1E5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2E0D826B-80F0-0588-CF7D-E55A0DEA5C6B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0655E133-13F2-0AEF-01D5-FA164468FE4D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DAAC532C-4EF6-5BE8-033C-CE4D18239712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2024/10/22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5C0DBC78-4361-4979-F396-0C1D7994CC22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26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1EC4EEC2-FF24-627C-8B36-32BEC4905418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17BC251B-DC9B-4BD3-C7FE-E974CB97F696}"/>
              </a:ext>
            </a:extLst>
          </p:cNvPr>
          <p:cNvGrpSpPr/>
          <p:nvPr/>
        </p:nvGrpSpPr>
        <p:grpSpPr>
          <a:xfrm>
            <a:off x="231515" y="720749"/>
            <a:ext cx="2847819" cy="1391647"/>
            <a:chOff x="-20548" y="717652"/>
            <a:chExt cx="2847819" cy="13916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文本框 3">
                  <a:extLst>
                    <a:ext uri="{FF2B5EF4-FFF2-40B4-BE49-F238E27FC236}">
                      <a16:creationId xmlns:a16="http://schemas.microsoft.com/office/drawing/2014/main" id="{A6F4F910-5A3A-889F-5D7F-05CAE59606F4}"/>
                    </a:ext>
                  </a:extLst>
                </p:cNvPr>
                <p:cNvSpPr txBox="1"/>
                <p:nvPr/>
              </p:nvSpPr>
              <p:spPr>
                <a:xfrm>
                  <a:off x="231515" y="737629"/>
                  <a:ext cx="163838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𝒉</m:t>
                          </m:r>
                        </m:e>
                        <m:sub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𝒄</m:t>
                          </m:r>
                        </m:sub>
                      </m:sSub>
                      <m:d>
                        <m:d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𝟒𝟎𝟎𝟎</m:t>
                          </m:r>
                        </m:e>
                      </m:d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:</m:t>
                      </m:r>
                      <m:sSup>
                        <m:sSup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e>
                        <m:sup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+−</m:t>
                          </m:r>
                        </m:sup>
                      </m:sSup>
                    </m:oMath>
                  </a14:m>
                  <a:r>
                    <a:rPr lang="zh-CN" alt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4" name="文本框 3">
                  <a:extLst>
                    <a:ext uri="{FF2B5EF4-FFF2-40B4-BE49-F238E27FC236}">
                      <a16:creationId xmlns:a16="http://schemas.microsoft.com/office/drawing/2014/main" id="{A6F4F910-5A3A-889F-5D7F-05CAE59606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515" y="737629"/>
                  <a:ext cx="1638382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2363450E-577D-60E3-007C-0877B8AAD1FE}"/>
                    </a:ext>
                  </a:extLst>
                </p:cNvPr>
                <p:cNvSpPr txBox="1"/>
                <p:nvPr/>
              </p:nvSpPr>
              <p:spPr>
                <a:xfrm>
                  <a:off x="140925" y="1205170"/>
                  <a:ext cx="2686346" cy="38856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𝒎</m:t>
                          </m:r>
                        </m:e>
                        <m:sub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𝟎</m:t>
                          </m:r>
                        </m:sub>
                      </m:sSub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𝟒𝟎𝟎</m:t>
                      </m:r>
                      <m:sSubSup>
                        <m:sSubSup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𝟎</m:t>
                          </m:r>
                        </m:e>
                        <m:sub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𝟏𝟒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𝟐𝟐</m:t>
                          </m:r>
                        </m:sub>
                        <m:sup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𝟏𝟕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𝟐𝟗</m:t>
                          </m:r>
                        </m:sup>
                      </m:sSubSup>
                    </m:oMath>
                  </a14:m>
                  <a:r>
                    <a:rPr lang="zh-CN" altLang="en-US" dirty="0">
                      <a:solidFill>
                        <a:srgbClr val="0070C0"/>
                      </a:solidFill>
                    </a:rPr>
                    <a:t> </a:t>
                  </a:r>
                  <a:r>
                    <a:rPr lang="en-US" altLang="zh-CN" b="1" dirty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MeV</a:t>
                  </a:r>
                  <a:endPara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2363450E-577D-60E3-007C-0877B8AAD1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925" y="1205170"/>
                  <a:ext cx="2686346" cy="388568"/>
                </a:xfrm>
                <a:prstGeom prst="rect">
                  <a:avLst/>
                </a:prstGeom>
                <a:blipFill>
                  <a:blip r:embed="rId5"/>
                  <a:stretch>
                    <a:fillRect t="-6452" b="-1935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71165D8D-35AF-DA6E-01E0-AA432456366A}"/>
                    </a:ext>
                  </a:extLst>
                </p:cNvPr>
                <p:cNvSpPr txBox="1"/>
                <p:nvPr/>
              </p:nvSpPr>
              <p:spPr>
                <a:xfrm>
                  <a:off x="-20548" y="1694110"/>
                  <a:ext cx="2789088" cy="39401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1" i="0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𝚪</m:t>
                          </m:r>
                        </m:e>
                        <m:sub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𝟎</m:t>
                          </m:r>
                        </m:sub>
                      </m:sSub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𝟏𝟖𝟒</m:t>
                          </m:r>
                        </m:e>
                        <m:sub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𝟒𝟓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𝟔𝟏</m:t>
                          </m:r>
                        </m:sub>
                        <m:sup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𝟕𝟏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𝟗𝟕</m:t>
                          </m:r>
                        </m:sup>
                      </m:sSubSup>
                    </m:oMath>
                  </a14:m>
                  <a:r>
                    <a:rPr lang="zh-CN" altLang="en-US" dirty="0">
                      <a:solidFill>
                        <a:srgbClr val="0070C0"/>
                      </a:solidFill>
                    </a:rPr>
                    <a:t> </a:t>
                  </a:r>
                  <a:r>
                    <a:rPr lang="en-US" altLang="zh-CN" b="1" dirty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MeV</a:t>
                  </a:r>
                  <a:endPara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71165D8D-35AF-DA6E-01E0-AA43245636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0548" y="1694110"/>
                  <a:ext cx="2789088" cy="394019"/>
                </a:xfrm>
                <a:prstGeom prst="rect">
                  <a:avLst/>
                </a:prstGeom>
                <a:blipFill>
                  <a:blip r:embed="rId6"/>
                  <a:stretch>
                    <a:fillRect t="-3125" b="-2187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5758BF4D-1015-2CD3-E138-7E36DF8B3C02}"/>
                </a:ext>
              </a:extLst>
            </p:cNvPr>
            <p:cNvSpPr/>
            <p:nvPr/>
          </p:nvSpPr>
          <p:spPr>
            <a:xfrm>
              <a:off x="110103" y="717652"/>
              <a:ext cx="2627799" cy="1391647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DE35C670-BC89-4E6B-8021-15210D0DD0E9}"/>
              </a:ext>
            </a:extLst>
          </p:cNvPr>
          <p:cNvGrpSpPr/>
          <p:nvPr/>
        </p:nvGrpSpPr>
        <p:grpSpPr>
          <a:xfrm>
            <a:off x="3338723" y="717652"/>
            <a:ext cx="3323343" cy="1392459"/>
            <a:chOff x="3338723" y="717652"/>
            <a:chExt cx="3323343" cy="13924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659AAF54-CBDB-F4A3-2874-5FC23253DC7C}"/>
                    </a:ext>
                  </a:extLst>
                </p:cNvPr>
                <p:cNvSpPr txBox="1"/>
                <p:nvPr/>
              </p:nvSpPr>
              <p:spPr>
                <a:xfrm>
                  <a:off x="3369545" y="717652"/>
                  <a:ext cx="2404909" cy="37555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altLang="zh-CN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𝒄</m:t>
                            </m:r>
                            <m:acc>
                              <m:accPr>
                                <m:chr m:val="̅"/>
                                <m:ctrlPr>
                                  <a:rPr lang="en-US" altLang="zh-CN" b="1" i="1" dirty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b="1" i="1" dirty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𝒄</m:t>
                                </m:r>
                              </m:e>
                            </m:acc>
                          </m:sub>
                        </m:sSub>
                        <m:sSup>
                          <m:sSupPr>
                            <m:ctrlPr>
                              <a:rPr lang="en-US" altLang="zh-CN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CN" b="1" i="1" dirty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b="1" i="1" dirty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𝟒𝟎𝟐𝟎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CN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𝟎</m:t>
                            </m:r>
                          </m:sup>
                        </m:sSup>
                        <m:r>
                          <a:rPr lang="en-US" altLang="zh-CN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:</m:t>
                        </m:r>
                        <m:r>
                          <a:rPr lang="en-US" altLang="zh-CN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𝑪</m:t>
                        </m:r>
                        <m:r>
                          <a:rPr lang="en-US" altLang="zh-CN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=−</m:t>
                        </m:r>
                        <m:r>
                          <a:rPr lang="en-US" altLang="zh-CN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659AAF54-CBDB-F4A3-2874-5FC23253DC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9545" y="717652"/>
                  <a:ext cx="2404909" cy="37555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A645FEEA-457A-D1ED-8BA9-6DF370C9AC93}"/>
                    </a:ext>
                  </a:extLst>
                </p:cNvPr>
                <p:cNvSpPr txBox="1"/>
                <p:nvPr/>
              </p:nvSpPr>
              <p:spPr>
                <a:xfrm>
                  <a:off x="3338723" y="1149678"/>
                  <a:ext cx="3323343" cy="38805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𝒎</m:t>
                          </m:r>
                        </m:e>
                        <m:sub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𝟎</m:t>
                          </m:r>
                        </m:sub>
                      </m:sSub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𝟒𝟎𝟐</m:t>
                      </m:r>
                      <m:sSubSup>
                        <m:sSubSup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</m:e>
                        <m:sub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𝟕</m:t>
                          </m:r>
                        </m:sub>
                        <m:sup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𝟎</m:t>
                          </m:r>
                        </m:sup>
                      </m:sSubSup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±</m:t>
                      </m:r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𝟑</m:t>
                      </m:r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</m:t>
                      </m:r>
                    </m:oMath>
                  </a14:m>
                  <a:r>
                    <a:rPr lang="zh-CN" altLang="en-US" dirty="0">
                      <a:solidFill>
                        <a:srgbClr val="0070C0"/>
                      </a:solidFill>
                    </a:rPr>
                    <a:t> </a:t>
                  </a:r>
                  <a:r>
                    <a:rPr lang="en-US" altLang="zh-CN" b="1" dirty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MeV</a:t>
                  </a:r>
                  <a:endPara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A645FEEA-457A-D1ED-8BA9-6DF370C9AC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38723" y="1149678"/>
                  <a:ext cx="3323343" cy="388055"/>
                </a:xfrm>
                <a:prstGeom prst="rect">
                  <a:avLst/>
                </a:prstGeom>
                <a:blipFill>
                  <a:blip r:embed="rId8"/>
                  <a:stretch>
                    <a:fillRect t="-6452" b="-2258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C786D2D8-5D9F-3406-CAFA-1FA20D6107FD}"/>
                    </a:ext>
                  </a:extLst>
                </p:cNvPr>
                <p:cNvSpPr txBox="1"/>
                <p:nvPr/>
              </p:nvSpPr>
              <p:spPr>
                <a:xfrm>
                  <a:off x="3466358" y="1638053"/>
                  <a:ext cx="2789088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1" i="0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𝚪</m:t>
                          </m:r>
                        </m:e>
                        <m:sub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𝟎</m:t>
                          </m:r>
                        </m:sub>
                      </m:sSub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𝟐𝟑</m:t>
                      </m:r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±</m:t>
                      </m:r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𝟔</m:t>
                      </m:r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𝟎</m:t>
                      </m:r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±</m:t>
                      </m:r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</m:t>
                      </m:r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𝟎</m:t>
                      </m:r>
                    </m:oMath>
                  </a14:m>
                  <a:r>
                    <a:rPr lang="zh-CN" altLang="en-US" dirty="0">
                      <a:solidFill>
                        <a:srgbClr val="0070C0"/>
                      </a:solidFill>
                    </a:rPr>
                    <a:t> </a:t>
                  </a:r>
                  <a:r>
                    <a:rPr lang="en-US" altLang="zh-CN" b="1" dirty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MeV</a:t>
                  </a:r>
                  <a:endPara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C786D2D8-5D9F-3406-CAFA-1FA20D6107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66358" y="1638053"/>
                  <a:ext cx="2789088" cy="369332"/>
                </a:xfrm>
                <a:prstGeom prst="rect">
                  <a:avLst/>
                </a:prstGeom>
                <a:blipFill>
                  <a:blip r:embed="rId9"/>
                  <a:stretch>
                    <a:fillRect t="-13793" r="-1364" b="-2413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922254D7-E100-055F-8AFF-7DC09685179E}"/>
                </a:ext>
              </a:extLst>
            </p:cNvPr>
            <p:cNvSpPr/>
            <p:nvPr/>
          </p:nvSpPr>
          <p:spPr>
            <a:xfrm>
              <a:off x="3467874" y="718464"/>
              <a:ext cx="3045942" cy="139164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EDCF9856-0C4F-ECD4-248A-D836BC26480B}"/>
                  </a:ext>
                </a:extLst>
              </p:cNvPr>
              <p:cNvSpPr txBox="1"/>
              <p:nvPr/>
            </p:nvSpPr>
            <p:spPr>
              <a:xfrm>
                <a:off x="3466358" y="2208524"/>
                <a:ext cx="2481209" cy="375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𝒆</m:t>
                          </m:r>
                        </m:e>
                        <m:sup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𝒆</m:t>
                          </m:r>
                        </m:e>
                        <m:sup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b="1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b="1" i="1" dirty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1" i="1" dirty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𝑫</m:t>
                                  </m:r>
                                </m:e>
                                <m:sup>
                                  <m:r>
                                    <a:rPr lang="zh-CN" altLang="en-US" b="1" i="1" dirty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∗</m:t>
                                  </m:r>
                                </m:sup>
                              </m:sSup>
                              <m:acc>
                                <m:accPr>
                                  <m:chr m:val="̅"/>
                                  <m:ctrlPr>
                                    <a:rPr lang="en-US" altLang="zh-CN" b="1" i="1" dirty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sSup>
                                    <m:sSupPr>
                                      <m:ctrlPr>
                                        <a:rPr lang="en-US" altLang="zh-CN" b="1" i="1" dirty="0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b="1" i="1" dirty="0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𝑫</m:t>
                                      </m:r>
                                    </m:e>
                                    <m:sup>
                                      <m:r>
                                        <a:rPr lang="zh-CN" altLang="en-US" b="1" i="1" dirty="0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𝟎</m:t>
                          </m:r>
                        </m:sup>
                      </m:sSup>
                      <m:sSup>
                        <m:sSup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EDCF9856-0C4F-ECD4-248A-D836BC2648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6358" y="2208524"/>
                <a:ext cx="2481209" cy="37555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6" name="组合 55">
            <a:extLst>
              <a:ext uri="{FF2B5EF4-FFF2-40B4-BE49-F238E27FC236}">
                <a16:creationId xmlns:a16="http://schemas.microsoft.com/office/drawing/2014/main" id="{C1FD2098-2BD8-FC08-482B-60E03E7CB946}"/>
              </a:ext>
            </a:extLst>
          </p:cNvPr>
          <p:cNvGrpSpPr/>
          <p:nvPr/>
        </p:nvGrpSpPr>
        <p:grpSpPr>
          <a:xfrm>
            <a:off x="6662066" y="699579"/>
            <a:ext cx="2509761" cy="1391647"/>
            <a:chOff x="6387659" y="718464"/>
            <a:chExt cx="2509761" cy="13916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文本框 34">
                  <a:extLst>
                    <a:ext uri="{FF2B5EF4-FFF2-40B4-BE49-F238E27FC236}">
                      <a16:creationId xmlns:a16="http://schemas.microsoft.com/office/drawing/2014/main" id="{3327A50B-5EA7-3F44-BB09-25B7A11C773D}"/>
                    </a:ext>
                  </a:extLst>
                </p:cNvPr>
                <p:cNvSpPr txBox="1"/>
                <p:nvPr/>
              </p:nvSpPr>
              <p:spPr>
                <a:xfrm>
                  <a:off x="6639722" y="740726"/>
                  <a:ext cx="163838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𝒉</m:t>
                          </m:r>
                        </m:e>
                        <m:sub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𝒄</m:t>
                          </m:r>
                        </m:sub>
                      </m:sSub>
                      <m:d>
                        <m:d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𝑷</m:t>
                          </m:r>
                        </m:e>
                      </m:d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:</m:t>
                      </m:r>
                      <m:sSup>
                        <m:sSup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e>
                        <m:sup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+−</m:t>
                          </m:r>
                        </m:sup>
                      </m:sSup>
                    </m:oMath>
                  </a14:m>
                  <a:r>
                    <a:rPr lang="zh-CN" alt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35" name="文本框 34">
                  <a:extLst>
                    <a:ext uri="{FF2B5EF4-FFF2-40B4-BE49-F238E27FC236}">
                      <a16:creationId xmlns:a16="http://schemas.microsoft.com/office/drawing/2014/main" id="{3327A50B-5EA7-3F44-BB09-25B7A11C77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39722" y="740726"/>
                  <a:ext cx="1638382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文本框 35">
                  <a:extLst>
                    <a:ext uri="{FF2B5EF4-FFF2-40B4-BE49-F238E27FC236}">
                      <a16:creationId xmlns:a16="http://schemas.microsoft.com/office/drawing/2014/main" id="{FC6C2293-1E45-2902-D914-3DBD78022F04}"/>
                    </a:ext>
                  </a:extLst>
                </p:cNvPr>
                <p:cNvSpPr txBox="1"/>
                <p:nvPr/>
              </p:nvSpPr>
              <p:spPr>
                <a:xfrm>
                  <a:off x="6549132" y="1208267"/>
                  <a:ext cx="2348288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𝒎</m:t>
                          </m:r>
                        </m:e>
                        <m:sub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𝟎</m:t>
                          </m:r>
                        </m:sub>
                      </m:sSub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𝟑𝟗𝟓𝟔</m:t>
                      </m:r>
                    </m:oMath>
                  </a14:m>
                  <a:r>
                    <a:rPr lang="zh-CN" altLang="en-US" dirty="0">
                      <a:solidFill>
                        <a:srgbClr val="0070C0"/>
                      </a:solidFill>
                    </a:rPr>
                    <a:t> </a:t>
                  </a:r>
                  <a:r>
                    <a:rPr lang="en-US" altLang="zh-CN" b="1" dirty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MeV</a:t>
                  </a:r>
                  <a:endPara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6" name="文本框 35">
                  <a:extLst>
                    <a:ext uri="{FF2B5EF4-FFF2-40B4-BE49-F238E27FC236}">
                      <a16:creationId xmlns:a16="http://schemas.microsoft.com/office/drawing/2014/main" id="{FC6C2293-1E45-2902-D914-3DBD78022F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9132" y="1208267"/>
                  <a:ext cx="2348288" cy="369332"/>
                </a:xfrm>
                <a:prstGeom prst="rect">
                  <a:avLst/>
                </a:prstGeom>
                <a:blipFill>
                  <a:blip r:embed="rId12"/>
                  <a:stretch>
                    <a:fillRect t="-10000" b="-2333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文本框 40">
                  <a:extLst>
                    <a:ext uri="{FF2B5EF4-FFF2-40B4-BE49-F238E27FC236}">
                      <a16:creationId xmlns:a16="http://schemas.microsoft.com/office/drawing/2014/main" id="{2704370B-6469-1DC0-9F64-71C18DFAF7CA}"/>
                    </a:ext>
                  </a:extLst>
                </p:cNvPr>
                <p:cNvSpPr txBox="1"/>
                <p:nvPr/>
              </p:nvSpPr>
              <p:spPr>
                <a:xfrm>
                  <a:off x="6387659" y="1697207"/>
                  <a:ext cx="2348288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1" i="0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𝚪</m:t>
                          </m:r>
                        </m:e>
                        <m:sub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𝟎</m:t>
                          </m:r>
                        </m:sub>
                      </m:sSub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𝟖𝟕</m:t>
                      </m:r>
                    </m:oMath>
                  </a14:m>
                  <a:r>
                    <a:rPr lang="zh-CN" altLang="en-US" dirty="0">
                      <a:solidFill>
                        <a:srgbClr val="0070C0"/>
                      </a:solidFill>
                    </a:rPr>
                    <a:t> </a:t>
                  </a:r>
                  <a:r>
                    <a:rPr lang="en-US" altLang="zh-CN" b="1" dirty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MeV</a:t>
                  </a:r>
                  <a:endPara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1" name="文本框 40">
                  <a:extLst>
                    <a:ext uri="{FF2B5EF4-FFF2-40B4-BE49-F238E27FC236}">
                      <a16:creationId xmlns:a16="http://schemas.microsoft.com/office/drawing/2014/main" id="{2704370B-6469-1DC0-9F64-71C18DFAF7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87659" y="1697207"/>
                  <a:ext cx="2348288" cy="369332"/>
                </a:xfrm>
                <a:prstGeom prst="rect">
                  <a:avLst/>
                </a:prstGeom>
                <a:blipFill>
                  <a:blip r:embed="rId13"/>
                  <a:stretch>
                    <a:fillRect t="-10000" b="-20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1A6B429F-63DE-0213-529C-07AD57940ADD}"/>
                </a:ext>
              </a:extLst>
            </p:cNvPr>
            <p:cNvSpPr/>
            <p:nvPr/>
          </p:nvSpPr>
          <p:spPr>
            <a:xfrm>
              <a:off x="6697383" y="718464"/>
              <a:ext cx="1963040" cy="139164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sp>
        <p:nvSpPr>
          <p:cNvPr id="57" name="文本框 56">
            <a:extLst>
              <a:ext uri="{FF2B5EF4-FFF2-40B4-BE49-F238E27FC236}">
                <a16:creationId xmlns:a16="http://schemas.microsoft.com/office/drawing/2014/main" id="{B11523D7-B101-7120-183E-D938463A2DE2}"/>
              </a:ext>
            </a:extLst>
          </p:cNvPr>
          <p:cNvSpPr txBox="1"/>
          <p:nvPr/>
        </p:nvSpPr>
        <p:spPr>
          <a:xfrm>
            <a:off x="7092130" y="2207681"/>
            <a:ext cx="1903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QM</a:t>
            </a:r>
            <a:r>
              <a:rPr lang="zh-CN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Predictions</a:t>
            </a:r>
            <a:r>
              <a:rPr lang="zh-CN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FC64DCE6-4F72-630F-E9E4-2E69717E5CB2}"/>
                  </a:ext>
                </a:extLst>
              </p:cNvPr>
              <p:cNvSpPr txBox="1"/>
              <p:nvPr/>
            </p:nvSpPr>
            <p:spPr>
              <a:xfrm>
                <a:off x="435460" y="2214744"/>
                <a:ext cx="248120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Significance: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9.1</a:t>
                </a:r>
                <a14:m>
                  <m:oMath xmlns:m="http://schemas.openxmlformats.org/officeDocument/2006/math">
                    <m:r>
                      <a:rPr lang="en-US" altLang="zh-CN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𝛔</m:t>
                    </m:r>
                  </m:oMath>
                </a14:m>
                <a:endParaRPr lang="zh-CN" altLang="en-US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FC64DCE6-4F72-630F-E9E4-2E69717E5C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60" y="2214744"/>
                <a:ext cx="2481209" cy="369332"/>
              </a:xfrm>
              <a:prstGeom prst="rect">
                <a:avLst/>
              </a:prstGeom>
              <a:blipFill>
                <a:blip r:embed="rId14"/>
                <a:stretch>
                  <a:fillRect l="-2041" t="-6667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964CC0FF-576A-FB95-4D04-3FC824EECE66}"/>
                  </a:ext>
                </a:extLst>
              </p:cNvPr>
              <p:cNvSpPr txBox="1"/>
              <p:nvPr/>
            </p:nvSpPr>
            <p:spPr>
              <a:xfrm>
                <a:off x="275364" y="3065544"/>
                <a:ext cx="8554784" cy="375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Width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much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larger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than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𝒄</m:t>
                            </m:r>
                          </m:e>
                        </m:acc>
                      </m:sub>
                    </m:sSub>
                    <m:sSup>
                      <m:sSupPr>
                        <m:ctrlP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altLang="zh-CN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𝟒𝟎𝟐𝟎</m:t>
                            </m:r>
                          </m:e>
                        </m:d>
                      </m:e>
                      <m:sup>
                        <m: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altLang="zh-CN" dirty="0"/>
                  <a:t>,</a:t>
                </a:r>
                <a:r>
                  <a:rPr lang="zh-CN" altLang="en-US" dirty="0"/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potential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candidate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𝑷</m:t>
                    </m:r>
                    <m:r>
                      <a:rPr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964CC0FF-576A-FB95-4D04-3FC824EECE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364" y="3065544"/>
                <a:ext cx="8554784" cy="375552"/>
              </a:xfrm>
              <a:prstGeom prst="rect">
                <a:avLst/>
              </a:prstGeom>
              <a:blipFill>
                <a:blip r:embed="rId15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0" name="图片 59">
            <a:extLst>
              <a:ext uri="{FF2B5EF4-FFF2-40B4-BE49-F238E27FC236}">
                <a16:creationId xmlns:a16="http://schemas.microsoft.com/office/drawing/2014/main" id="{BBB35107-CF44-9584-7510-68D051996EA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20603" y="3516122"/>
            <a:ext cx="5283200" cy="749300"/>
          </a:xfrm>
          <a:prstGeom prst="rect">
            <a:avLst/>
          </a:prstGeom>
        </p:spPr>
      </p:pic>
      <p:sp>
        <p:nvSpPr>
          <p:cNvPr id="62" name="文本框 61">
            <a:extLst>
              <a:ext uri="{FF2B5EF4-FFF2-40B4-BE49-F238E27FC236}">
                <a16:creationId xmlns:a16="http://schemas.microsoft.com/office/drawing/2014/main" id="{F4E4D222-11D4-F624-996C-FEA6585A4472}"/>
              </a:ext>
            </a:extLst>
          </p:cNvPr>
          <p:cNvSpPr txBox="1"/>
          <p:nvPr/>
        </p:nvSpPr>
        <p:spPr>
          <a:xfrm>
            <a:off x="119552" y="3669216"/>
            <a:ext cx="45874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zh-CN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resonance</a:t>
            </a:r>
            <a:r>
              <a:rPr lang="zh-CN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modeled</a:t>
            </a:r>
            <a:r>
              <a:rPr lang="zh-CN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endParaRPr lang="zh-CN" altLang="en-US" dirty="0"/>
          </a:p>
        </p:txBody>
      </p:sp>
      <p:pic>
        <p:nvPicPr>
          <p:cNvPr id="63" name="图片 62">
            <a:extLst>
              <a:ext uri="{FF2B5EF4-FFF2-40B4-BE49-F238E27FC236}">
                <a16:creationId xmlns:a16="http://schemas.microsoft.com/office/drawing/2014/main" id="{E8B9D9D3-12B9-F1B2-CD87-B7CCDBDE381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07910" y="4276495"/>
            <a:ext cx="1587500" cy="317500"/>
          </a:xfrm>
          <a:prstGeom prst="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17E74E27-734A-284C-7572-6577F45EAAA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49737" y="4346110"/>
            <a:ext cx="3834437" cy="302400"/>
          </a:xfrm>
          <a:prstGeom prst="rect">
            <a:avLst/>
          </a:prstGeom>
        </p:spPr>
      </p:pic>
      <p:sp>
        <p:nvSpPr>
          <p:cNvPr id="65" name="文本框 64">
            <a:extLst>
              <a:ext uri="{FF2B5EF4-FFF2-40B4-BE49-F238E27FC236}">
                <a16:creationId xmlns:a16="http://schemas.microsoft.com/office/drawing/2014/main" id="{C392BA44-C097-1DE6-A683-68390C1588C4}"/>
              </a:ext>
            </a:extLst>
          </p:cNvPr>
          <p:cNvSpPr txBox="1"/>
          <p:nvPr/>
        </p:nvSpPr>
        <p:spPr>
          <a:xfrm>
            <a:off x="7092130" y="2554687"/>
            <a:ext cx="19032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prediction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wang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al.</a:t>
            </a:r>
            <a:endParaRPr lang="zh-CN" alt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99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18009-727B-722B-BFCA-5F07142EC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1B6CB4CE-8775-BAD8-C201-B0B80E75D8FE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BDFC6BA8-A0C4-F968-1134-B3F80A1EA112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F88B9501-A60E-792A-4A2B-AAF36568E58A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1747530" cy="67710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2700" b="1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700" b="1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𝒉</m:t>
                              </m:r>
                            </m:e>
                            <m:sub>
                              <m:r>
                                <a:rPr lang="en-US" altLang="zh-CN" sz="2700" b="1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𝒄</m:t>
                              </m:r>
                            </m:sub>
                          </m:sSub>
                          <m:r>
                            <a:rPr lang="en-US" altLang="zh-CN" sz="27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(</m:t>
                          </m:r>
                          <m:r>
                            <a:rPr lang="en-US" altLang="zh-CN" sz="27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𝟒𝟑𝟎𝟎</m:t>
                          </m:r>
                          <m:r>
                            <a:rPr lang="en-US" altLang="zh-CN" sz="27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</m:t>
                          </m:r>
                        </m:oMath>
                      </m:oMathPara>
                    </a14:m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F88B9501-A60E-792A-4A2B-AAF36568E58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1747530" cy="67710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r="-1449" b="-21951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FCA8D1DA-9411-ECC1-F02E-74696CB66F99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6E9660A3-3742-078C-F55F-14084A8BA4B5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ED8612AE-BC56-1778-2B00-099FEE8BDBCE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74FC2735-5C4A-679C-0B09-9FABA3F3FA06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B10ACBCB-35BF-93AE-E481-676469DF1E5C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2024/10/22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805EE3A8-81D4-02F0-C732-1FA3C3C8753F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27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4BA9DF40-7A4B-1D75-787C-A231B2C71E6D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5D58ADE6-6552-E733-9CE4-41ED881DFD7B}"/>
              </a:ext>
            </a:extLst>
          </p:cNvPr>
          <p:cNvGrpSpPr/>
          <p:nvPr/>
        </p:nvGrpSpPr>
        <p:grpSpPr>
          <a:xfrm>
            <a:off x="231515" y="720749"/>
            <a:ext cx="3068173" cy="1391647"/>
            <a:chOff x="-20548" y="717652"/>
            <a:chExt cx="3068173" cy="13916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文本框 3">
                  <a:extLst>
                    <a:ext uri="{FF2B5EF4-FFF2-40B4-BE49-F238E27FC236}">
                      <a16:creationId xmlns:a16="http://schemas.microsoft.com/office/drawing/2014/main" id="{11D605C7-DE9F-871C-66D9-650577FF4670}"/>
                    </a:ext>
                  </a:extLst>
                </p:cNvPr>
                <p:cNvSpPr txBox="1"/>
                <p:nvPr/>
              </p:nvSpPr>
              <p:spPr>
                <a:xfrm>
                  <a:off x="231515" y="737629"/>
                  <a:ext cx="163838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𝒉</m:t>
                          </m:r>
                        </m:e>
                        <m:sub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𝒄</m:t>
                          </m:r>
                        </m:sub>
                      </m:sSub>
                      <m:d>
                        <m:d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𝟒𝟑𝟎𝟎</m:t>
                          </m:r>
                        </m:e>
                      </m:d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:</m:t>
                      </m:r>
                      <m:sSup>
                        <m:sSup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e>
                        <m:sup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+−</m:t>
                          </m:r>
                        </m:sup>
                      </m:sSup>
                    </m:oMath>
                  </a14:m>
                  <a:r>
                    <a:rPr lang="zh-CN" alt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4" name="文本框 3">
                  <a:extLst>
                    <a:ext uri="{FF2B5EF4-FFF2-40B4-BE49-F238E27FC236}">
                      <a16:creationId xmlns:a16="http://schemas.microsoft.com/office/drawing/2014/main" id="{11D605C7-DE9F-871C-66D9-650577FF46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515" y="737629"/>
                  <a:ext cx="1638382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02B5FC1E-8358-F64D-9C91-B234A0562291}"/>
                    </a:ext>
                  </a:extLst>
                </p:cNvPr>
                <p:cNvSpPr txBox="1"/>
                <p:nvPr/>
              </p:nvSpPr>
              <p:spPr>
                <a:xfrm>
                  <a:off x="199806" y="1215929"/>
                  <a:ext cx="2847819" cy="38991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𝒎</m:t>
                          </m:r>
                        </m:e>
                        <m:sub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𝟎</m:t>
                          </m:r>
                        </m:sub>
                      </m:sSub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𝟒𝟑𝟎</m:t>
                      </m:r>
                      <m:sSubSup>
                        <m:sSubSup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𝟕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e>
                        <m:sub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𝟔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𝟔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sub>
                        <m:sup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𝟔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bSup>
                    </m:oMath>
                  </a14:m>
                  <a:r>
                    <a:rPr lang="zh-CN" altLang="en-US" dirty="0">
                      <a:solidFill>
                        <a:srgbClr val="0070C0"/>
                      </a:solidFill>
                    </a:rPr>
                    <a:t> </a:t>
                  </a:r>
                  <a:r>
                    <a:rPr lang="en-US" altLang="zh-CN" b="1" dirty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MeV</a:t>
                  </a:r>
                  <a:endPara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02B5FC1E-8358-F64D-9C91-B234A05622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806" y="1215929"/>
                  <a:ext cx="2847819" cy="389915"/>
                </a:xfrm>
                <a:prstGeom prst="rect">
                  <a:avLst/>
                </a:prstGeom>
                <a:blipFill>
                  <a:blip r:embed="rId5"/>
                  <a:stretch>
                    <a:fillRect t="-3226" r="-1333" b="-2258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5C618302-B761-0177-F245-C748278812FE}"/>
                    </a:ext>
                  </a:extLst>
                </p:cNvPr>
                <p:cNvSpPr txBox="1"/>
                <p:nvPr/>
              </p:nvSpPr>
              <p:spPr>
                <a:xfrm>
                  <a:off x="-20548" y="1694110"/>
                  <a:ext cx="2789088" cy="39401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1" i="0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𝚪</m:t>
                          </m:r>
                        </m:e>
                        <m:sub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𝟎</m:t>
                          </m:r>
                        </m:sub>
                      </m:sSub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𝟓𝟖</m:t>
                          </m:r>
                        </m:e>
                        <m:sub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𝟏𝟔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𝟐𝟓</m:t>
                          </m:r>
                        </m:sub>
                        <m:sup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𝟐𝟖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𝟐𝟖</m:t>
                          </m:r>
                        </m:sup>
                      </m:sSubSup>
                    </m:oMath>
                  </a14:m>
                  <a:r>
                    <a:rPr lang="zh-CN" altLang="en-US" dirty="0">
                      <a:solidFill>
                        <a:srgbClr val="0070C0"/>
                      </a:solidFill>
                    </a:rPr>
                    <a:t> </a:t>
                  </a:r>
                  <a:r>
                    <a:rPr lang="en-US" altLang="zh-CN" b="1" dirty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MeV</a:t>
                  </a:r>
                  <a:endPara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5C618302-B761-0177-F245-C748278812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0548" y="1694110"/>
                  <a:ext cx="2789088" cy="394019"/>
                </a:xfrm>
                <a:prstGeom prst="rect">
                  <a:avLst/>
                </a:prstGeom>
                <a:blipFill>
                  <a:blip r:embed="rId6"/>
                  <a:stretch>
                    <a:fillRect t="-3125" b="-2187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BA2FD91B-B168-5DF3-F3C4-EB1406C25D86}"/>
                </a:ext>
              </a:extLst>
            </p:cNvPr>
            <p:cNvSpPr/>
            <p:nvPr/>
          </p:nvSpPr>
          <p:spPr>
            <a:xfrm>
              <a:off x="110103" y="717652"/>
              <a:ext cx="2867195" cy="1391647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BC61966A-30C9-9891-DC93-289EBB67E368}"/>
              </a:ext>
            </a:extLst>
          </p:cNvPr>
          <p:cNvGrpSpPr/>
          <p:nvPr/>
        </p:nvGrpSpPr>
        <p:grpSpPr>
          <a:xfrm>
            <a:off x="3338723" y="717652"/>
            <a:ext cx="3175093" cy="1411505"/>
            <a:chOff x="3338723" y="717652"/>
            <a:chExt cx="3175093" cy="14115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7759B7E1-09D8-0619-1FC9-6CC2F387EA32}"/>
                    </a:ext>
                  </a:extLst>
                </p:cNvPr>
                <p:cNvSpPr txBox="1"/>
                <p:nvPr/>
              </p:nvSpPr>
              <p:spPr>
                <a:xfrm>
                  <a:off x="3369545" y="717652"/>
                  <a:ext cx="2404909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𝝌</m:t>
                            </m:r>
                          </m:e>
                          <m:sub>
                            <m:r>
                              <a:rPr lang="en-US" altLang="zh-CN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𝒄</m:t>
                            </m:r>
                            <m:r>
                              <a:rPr lang="en-US" altLang="zh-CN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altLang="zh-CN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𝟒𝟐𝟕𝟒</m:t>
                            </m:r>
                          </m:e>
                        </m:d>
                        <m:r>
                          <a:rPr lang="en-US" altLang="zh-CN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altLang="zh-CN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</m:t>
                            </m:r>
                          </m:e>
                          <m:sup>
                            <m:r>
                              <a:rPr lang="en-US" altLang="zh-CN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++</m:t>
                            </m:r>
                          </m:sup>
                        </m:sSup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7759B7E1-09D8-0619-1FC9-6CC2F387EA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9545" y="717652"/>
                  <a:ext cx="2404909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3F5DE92D-A160-796E-6852-A63F744225C3}"/>
                    </a:ext>
                  </a:extLst>
                </p:cNvPr>
                <p:cNvSpPr txBox="1"/>
                <p:nvPr/>
              </p:nvSpPr>
              <p:spPr>
                <a:xfrm>
                  <a:off x="3338723" y="1149678"/>
                  <a:ext cx="3175093" cy="38991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𝒎</m:t>
                          </m:r>
                        </m:e>
                        <m:sub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𝟎</m:t>
                          </m:r>
                        </m:sub>
                      </m:sSub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𝟒𝟐𝟗𝟒</m:t>
                      </m:r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±</m:t>
                      </m:r>
                      <m:sSubSup>
                        <m:sSubSup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</m:e>
                        <m:sub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sub>
                        <m:sup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𝟔</m:t>
                          </m:r>
                        </m:sup>
                      </m:sSubSup>
                    </m:oMath>
                  </a14:m>
                  <a:r>
                    <a:rPr lang="zh-CN" altLang="en-US" dirty="0">
                      <a:solidFill>
                        <a:srgbClr val="0070C0"/>
                      </a:solidFill>
                    </a:rPr>
                    <a:t> </a:t>
                  </a:r>
                  <a:r>
                    <a:rPr lang="en-US" altLang="zh-CN" b="1" dirty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MeV</a:t>
                  </a:r>
                  <a:endPara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3F5DE92D-A160-796E-6852-A63F744225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38723" y="1149678"/>
                  <a:ext cx="3175093" cy="389915"/>
                </a:xfrm>
                <a:prstGeom prst="rect">
                  <a:avLst/>
                </a:prstGeom>
                <a:blipFill>
                  <a:blip r:embed="rId8"/>
                  <a:stretch>
                    <a:fillRect t="-3125" b="-2187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B9066307-B721-529B-DACF-D7626E2CDCFF}"/>
                    </a:ext>
                  </a:extLst>
                </p:cNvPr>
                <p:cNvSpPr txBox="1"/>
                <p:nvPr/>
              </p:nvSpPr>
              <p:spPr>
                <a:xfrm>
                  <a:off x="3466358" y="1638053"/>
                  <a:ext cx="268786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1" i="0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𝚪</m:t>
                          </m:r>
                        </m:e>
                        <m:sub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𝟎</m:t>
                          </m:r>
                        </m:sub>
                      </m:sSub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𝟓𝟑</m:t>
                      </m:r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±</m:t>
                      </m:r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𝟓</m:t>
                      </m:r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±</m:t>
                      </m:r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𝟓</m:t>
                      </m:r>
                    </m:oMath>
                  </a14:m>
                  <a:r>
                    <a:rPr lang="zh-CN" altLang="en-US" dirty="0">
                      <a:solidFill>
                        <a:srgbClr val="0070C0"/>
                      </a:solidFill>
                    </a:rPr>
                    <a:t> </a:t>
                  </a:r>
                  <a:r>
                    <a:rPr lang="en-US" altLang="zh-CN" b="1" dirty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MeV</a:t>
                  </a:r>
                  <a:endPara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B9066307-B721-529B-DACF-D7626E2CDC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66358" y="1638053"/>
                  <a:ext cx="2687862" cy="369332"/>
                </a:xfrm>
                <a:prstGeom prst="rect">
                  <a:avLst/>
                </a:prstGeom>
                <a:blipFill>
                  <a:blip r:embed="rId9"/>
                  <a:stretch>
                    <a:fillRect t="-13793" b="-2413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FCAAEF35-145A-1C1C-2D3B-C108A2F6F001}"/>
                </a:ext>
              </a:extLst>
            </p:cNvPr>
            <p:cNvSpPr/>
            <p:nvPr/>
          </p:nvSpPr>
          <p:spPr>
            <a:xfrm>
              <a:off x="3590872" y="737510"/>
              <a:ext cx="2867195" cy="139164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C4236F92-880C-E52D-AB38-3BBBC42750B7}"/>
              </a:ext>
            </a:extLst>
          </p:cNvPr>
          <p:cNvGrpSpPr/>
          <p:nvPr/>
        </p:nvGrpSpPr>
        <p:grpSpPr>
          <a:xfrm>
            <a:off x="6662066" y="699579"/>
            <a:ext cx="2509761" cy="1391647"/>
            <a:chOff x="6387659" y="718464"/>
            <a:chExt cx="2509761" cy="13916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文本框 34">
                  <a:extLst>
                    <a:ext uri="{FF2B5EF4-FFF2-40B4-BE49-F238E27FC236}">
                      <a16:creationId xmlns:a16="http://schemas.microsoft.com/office/drawing/2014/main" id="{EE1BE96B-BE29-B178-B126-4A94C74C8695}"/>
                    </a:ext>
                  </a:extLst>
                </p:cNvPr>
                <p:cNvSpPr txBox="1"/>
                <p:nvPr/>
              </p:nvSpPr>
              <p:spPr>
                <a:xfrm>
                  <a:off x="6639722" y="740726"/>
                  <a:ext cx="163838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𝒉</m:t>
                          </m:r>
                        </m:e>
                        <m:sub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𝒄</m:t>
                          </m:r>
                        </m:sub>
                      </m:sSub>
                      <m:d>
                        <m:d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𝑷</m:t>
                          </m:r>
                        </m:e>
                      </m:d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:</m:t>
                      </m:r>
                      <m:sSup>
                        <m:sSup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e>
                        <m:sup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+−</m:t>
                          </m:r>
                        </m:sup>
                      </m:sSup>
                    </m:oMath>
                  </a14:m>
                  <a:r>
                    <a:rPr lang="zh-CN" alt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35" name="文本框 34">
                  <a:extLst>
                    <a:ext uri="{FF2B5EF4-FFF2-40B4-BE49-F238E27FC236}">
                      <a16:creationId xmlns:a16="http://schemas.microsoft.com/office/drawing/2014/main" id="{EE1BE96B-BE29-B178-B126-4A94C74C86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39722" y="740726"/>
                  <a:ext cx="1638382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文本框 35">
                  <a:extLst>
                    <a:ext uri="{FF2B5EF4-FFF2-40B4-BE49-F238E27FC236}">
                      <a16:creationId xmlns:a16="http://schemas.microsoft.com/office/drawing/2014/main" id="{C02F49E9-842E-6318-BA93-81D88E78D69F}"/>
                    </a:ext>
                  </a:extLst>
                </p:cNvPr>
                <p:cNvSpPr txBox="1"/>
                <p:nvPr/>
              </p:nvSpPr>
              <p:spPr>
                <a:xfrm>
                  <a:off x="6549132" y="1208267"/>
                  <a:ext cx="2348288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𝒎</m:t>
                          </m:r>
                        </m:e>
                        <m:sub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𝟎</m:t>
                          </m:r>
                        </m:sub>
                      </m:sSub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𝟒𝟑𝟏𝟖</m:t>
                      </m:r>
                    </m:oMath>
                  </a14:m>
                  <a:r>
                    <a:rPr lang="zh-CN" altLang="en-US" dirty="0">
                      <a:solidFill>
                        <a:srgbClr val="0070C0"/>
                      </a:solidFill>
                    </a:rPr>
                    <a:t> </a:t>
                  </a:r>
                  <a:r>
                    <a:rPr lang="en-US" altLang="zh-CN" b="1" dirty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MeV</a:t>
                  </a:r>
                  <a:endPara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6" name="文本框 35">
                  <a:extLst>
                    <a:ext uri="{FF2B5EF4-FFF2-40B4-BE49-F238E27FC236}">
                      <a16:creationId xmlns:a16="http://schemas.microsoft.com/office/drawing/2014/main" id="{C02F49E9-842E-6318-BA93-81D88E78D6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9132" y="1208267"/>
                  <a:ext cx="2348288" cy="369332"/>
                </a:xfrm>
                <a:prstGeom prst="rect">
                  <a:avLst/>
                </a:prstGeom>
                <a:blipFill>
                  <a:blip r:embed="rId11"/>
                  <a:stretch>
                    <a:fillRect t="-10000" b="-2333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文本框 40">
                  <a:extLst>
                    <a:ext uri="{FF2B5EF4-FFF2-40B4-BE49-F238E27FC236}">
                      <a16:creationId xmlns:a16="http://schemas.microsoft.com/office/drawing/2014/main" id="{66032BA5-3531-1F22-21F6-648DC0F3FB95}"/>
                    </a:ext>
                  </a:extLst>
                </p:cNvPr>
                <p:cNvSpPr txBox="1"/>
                <p:nvPr/>
              </p:nvSpPr>
              <p:spPr>
                <a:xfrm>
                  <a:off x="6387659" y="1697207"/>
                  <a:ext cx="2348288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1" i="0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𝚪</m:t>
                          </m:r>
                        </m:e>
                        <m:sub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𝟎</m:t>
                          </m:r>
                        </m:sub>
                      </m:sSub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𝟕𝟓</m:t>
                      </m:r>
                    </m:oMath>
                  </a14:m>
                  <a:r>
                    <a:rPr lang="zh-CN" altLang="en-US" dirty="0">
                      <a:solidFill>
                        <a:srgbClr val="0070C0"/>
                      </a:solidFill>
                    </a:rPr>
                    <a:t> </a:t>
                  </a:r>
                  <a:r>
                    <a:rPr lang="en-US" altLang="zh-CN" b="1" dirty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MeV</a:t>
                  </a:r>
                  <a:endPara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1" name="文本框 40">
                  <a:extLst>
                    <a:ext uri="{FF2B5EF4-FFF2-40B4-BE49-F238E27FC236}">
                      <a16:creationId xmlns:a16="http://schemas.microsoft.com/office/drawing/2014/main" id="{66032BA5-3531-1F22-21F6-648DC0F3FB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87659" y="1697207"/>
                  <a:ext cx="2348288" cy="369332"/>
                </a:xfrm>
                <a:prstGeom prst="rect">
                  <a:avLst/>
                </a:prstGeom>
                <a:blipFill>
                  <a:blip r:embed="rId12"/>
                  <a:stretch>
                    <a:fillRect t="-10000" b="-20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B6B7688E-C3C9-C06B-930F-66A4C320F64C}"/>
                </a:ext>
              </a:extLst>
            </p:cNvPr>
            <p:cNvSpPr/>
            <p:nvPr/>
          </p:nvSpPr>
          <p:spPr>
            <a:xfrm>
              <a:off x="6697383" y="718464"/>
              <a:ext cx="1963040" cy="139164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sp>
        <p:nvSpPr>
          <p:cNvPr id="57" name="文本框 56">
            <a:extLst>
              <a:ext uri="{FF2B5EF4-FFF2-40B4-BE49-F238E27FC236}">
                <a16:creationId xmlns:a16="http://schemas.microsoft.com/office/drawing/2014/main" id="{4FAC8F7F-23F5-8E37-9B1C-5A001C4AB637}"/>
              </a:ext>
            </a:extLst>
          </p:cNvPr>
          <p:cNvSpPr txBox="1"/>
          <p:nvPr/>
        </p:nvSpPr>
        <p:spPr>
          <a:xfrm>
            <a:off x="7092130" y="2207681"/>
            <a:ext cx="1903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QM</a:t>
            </a:r>
            <a:r>
              <a:rPr lang="zh-CN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Predictions</a:t>
            </a:r>
            <a:r>
              <a:rPr lang="zh-CN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7975CDD1-DE81-56BC-2819-EC63B82A8A64}"/>
                  </a:ext>
                </a:extLst>
              </p:cNvPr>
              <p:cNvSpPr txBox="1"/>
              <p:nvPr/>
            </p:nvSpPr>
            <p:spPr>
              <a:xfrm>
                <a:off x="435460" y="2214744"/>
                <a:ext cx="248120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Significance: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6.4</a:t>
                </a:r>
                <a14:m>
                  <m:oMath xmlns:m="http://schemas.openxmlformats.org/officeDocument/2006/math">
                    <m:r>
                      <a:rPr lang="en-US" altLang="zh-CN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𝛔</m:t>
                    </m:r>
                  </m:oMath>
                </a14:m>
                <a:endParaRPr lang="zh-CN" altLang="en-US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7975CDD1-DE81-56BC-2819-EC63B82A8A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60" y="2214744"/>
                <a:ext cx="2481209" cy="369332"/>
              </a:xfrm>
              <a:prstGeom prst="rect">
                <a:avLst/>
              </a:prstGeom>
              <a:blipFill>
                <a:blip r:embed="rId13"/>
                <a:stretch>
                  <a:fillRect l="-2041" t="-6667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0928C7B6-490F-A351-D5F2-5265A0E57603}"/>
                  </a:ext>
                </a:extLst>
              </p:cNvPr>
              <p:cNvSpPr txBox="1"/>
              <p:nvPr/>
            </p:nvSpPr>
            <p:spPr>
              <a:xfrm>
                <a:off x="373018" y="3139314"/>
                <a:ext cx="6085049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Another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state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𝝌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  <m: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sub>
                    </m:sSub>
                    <m:r>
                      <a:rPr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𝟒𝟐𝟕𝟒</m:t>
                    </m:r>
                    <m:r>
                      <a:rPr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zh-CN" altLang="en-US" b="1" dirty="0"/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at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similar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mass,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however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with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different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parity;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new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state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potentially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𝑷</m:t>
                    </m:r>
                    <m:r>
                      <a:rPr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b="1" dirty="0"/>
              </a:p>
            </p:txBody>
          </p:sp>
        </mc:Choice>
        <mc:Fallback xmlns="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0928C7B6-490F-A351-D5F2-5265A0E57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018" y="3139314"/>
                <a:ext cx="6085049" cy="646331"/>
              </a:xfrm>
              <a:prstGeom prst="rect">
                <a:avLst/>
              </a:prstGeom>
              <a:blipFill>
                <a:blip r:embed="rId14"/>
                <a:stretch>
                  <a:fillRect l="-833" t="-7692" r="-833" b="-115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188DA593-C0DE-6743-550B-288B6728253C}"/>
                  </a:ext>
                </a:extLst>
              </p:cNvPr>
              <p:cNvSpPr txBox="1"/>
              <p:nvPr/>
            </p:nvSpPr>
            <p:spPr>
              <a:xfrm>
                <a:off x="6989653" y="2630833"/>
                <a:ext cx="163838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𝝌</m:t>
                        </m:r>
                      </m:e>
                      <m:sub>
                        <m:r>
                          <a:rPr lang="en-US" altLang="zh-CN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  <m:r>
                          <a:rPr lang="en-US" altLang="zh-CN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sub>
                    </m:sSub>
                    <m:d>
                      <m:dPr>
                        <m:ctrlPr>
                          <a:rPr lang="en-US" altLang="zh-CN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  <m:r>
                          <a:rPr lang="en-US" altLang="zh-CN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𝑷</m:t>
                        </m:r>
                      </m:e>
                    </m:d>
                    <m:r>
                      <a:rPr lang="en-US" altLang="zh-CN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:</m:t>
                    </m:r>
                    <m:sSup>
                      <m:sSupPr>
                        <m:ctrlPr>
                          <a:rPr lang="en-US" altLang="zh-CN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e>
                      <m:sup>
                        <m:r>
                          <a:rPr lang="en-US" altLang="zh-CN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++</m:t>
                        </m:r>
                      </m:sup>
                    </m:sSup>
                  </m:oMath>
                </a14:m>
                <a:r>
                  <a:rPr lang="zh-CN" altLang="en-US" dirty="0"/>
                  <a:t> </a:t>
                </a: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188DA593-C0DE-6743-550B-288B672825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9653" y="2630833"/>
                <a:ext cx="1638382" cy="369332"/>
              </a:xfrm>
              <a:prstGeom prst="rect">
                <a:avLst/>
              </a:prstGeom>
              <a:blipFill>
                <a:blip r:embed="rId1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9EEE1F35-BEDB-C31F-20E3-D1C3BD4D3888}"/>
                  </a:ext>
                </a:extLst>
              </p:cNvPr>
              <p:cNvSpPr txBox="1"/>
              <p:nvPr/>
            </p:nvSpPr>
            <p:spPr>
              <a:xfrm>
                <a:off x="6899063" y="3098374"/>
                <a:ext cx="234828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𝒎</m:t>
                        </m:r>
                      </m:e>
                      <m:sub>
                        <m:r>
                          <a:rPr lang="en-US" altLang="zh-CN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b>
                    </m:sSub>
                    <m:r>
                      <a:rPr lang="en-US" altLang="zh-CN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altLang="zh-CN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𝟒𝟑𝟏𝟕</m:t>
                    </m:r>
                  </m:oMath>
                </a14:m>
                <a:r>
                  <a:rPr lang="zh-CN" altLang="en-US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MeV</a:t>
                </a:r>
                <a:endParaRPr lang="zh-CN" altLang="en-US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9EEE1F35-BEDB-C31F-20E3-D1C3BD4D38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9063" y="3098374"/>
                <a:ext cx="2348288" cy="369332"/>
              </a:xfrm>
              <a:prstGeom prst="rect">
                <a:avLst/>
              </a:prstGeom>
              <a:blipFill>
                <a:blip r:embed="rId16"/>
                <a:stretch>
                  <a:fillRect t="-9677" b="-193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33579595-0D00-B70A-CE49-CAFCBAF63FD7}"/>
                  </a:ext>
                </a:extLst>
              </p:cNvPr>
              <p:cNvSpPr txBox="1"/>
              <p:nvPr/>
            </p:nvSpPr>
            <p:spPr>
              <a:xfrm>
                <a:off x="6737590" y="3587314"/>
                <a:ext cx="234828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b="1" i="0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𝚪</m:t>
                        </m:r>
                      </m:e>
                      <m:sub>
                        <m:r>
                          <a:rPr lang="en-US" altLang="zh-CN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b>
                    </m:sSub>
                    <m:r>
                      <a:rPr lang="en-US" altLang="zh-CN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altLang="zh-CN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𝟑𝟗</m:t>
                    </m:r>
                  </m:oMath>
                </a14:m>
                <a:r>
                  <a:rPr lang="zh-CN" altLang="en-US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MeV</a:t>
                </a:r>
                <a:endParaRPr lang="zh-CN" altLang="en-US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33579595-0D00-B70A-CE49-CAFCBAF63F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7590" y="3587314"/>
                <a:ext cx="2348288" cy="369332"/>
              </a:xfrm>
              <a:prstGeom prst="rect">
                <a:avLst/>
              </a:prstGeom>
              <a:blipFill>
                <a:blip r:embed="rId17"/>
                <a:stretch>
                  <a:fillRect t="-10000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矩形 25">
            <a:extLst>
              <a:ext uri="{FF2B5EF4-FFF2-40B4-BE49-F238E27FC236}">
                <a16:creationId xmlns:a16="http://schemas.microsoft.com/office/drawing/2014/main" id="{5FFF83A8-4B95-FD6F-7A7B-0C5A003E5DD8}"/>
              </a:ext>
            </a:extLst>
          </p:cNvPr>
          <p:cNvSpPr/>
          <p:nvPr/>
        </p:nvSpPr>
        <p:spPr>
          <a:xfrm>
            <a:off x="7047314" y="2608571"/>
            <a:ext cx="1963040" cy="139164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8502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C1A48-959E-C18E-A5FD-479F00167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6EDEF1A0-2373-16A7-3AB6-BC5E1DCD6A18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F9C98E45-8FFF-B2B8-EE35-EE730A05753B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6843F908-F4E7-770C-C57C-443B1AAB00FE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1907830" cy="67710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27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7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𝝌</m:t>
                              </m:r>
                            </m:e>
                            <m:sub>
                              <m:r>
                                <a:rPr lang="en-US" altLang="zh-CN" sz="27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𝒄</m:t>
                              </m:r>
                              <m:r>
                                <a:rPr lang="en-US" altLang="zh-CN" sz="27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altLang="zh-CN" sz="27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altLang="zh-CN" sz="27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𝟒𝟎𝟏𝟎</m:t>
                          </m:r>
                          <m:r>
                            <a:rPr lang="en-US" altLang="zh-CN" sz="27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6843F908-F4E7-770C-C57C-443B1AAB00F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1907830" cy="67710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r="-662" b="-21951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7B11478F-FA9F-02DA-BA2C-A5D50E53FCE9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30B74577-73AA-83B1-CC47-090E6B63EB93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C3320D4B-4252-FBC3-67DA-67D99BDF5C38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82637DD3-6959-8ADE-37BF-07B3B2AFF9CC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6A98908F-30B8-5F57-0A19-9EC13A98E7BE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2024/10/22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3CB5BBBC-AD78-BC03-C875-1D081D3FF6F0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28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BBEA63D7-5325-D45E-B11C-16484DCC6D1B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28D48330-E8D3-6E71-7E8F-ADF2B18CED44}"/>
              </a:ext>
            </a:extLst>
          </p:cNvPr>
          <p:cNvGrpSpPr/>
          <p:nvPr/>
        </p:nvGrpSpPr>
        <p:grpSpPr>
          <a:xfrm>
            <a:off x="231515" y="720749"/>
            <a:ext cx="3068173" cy="1391647"/>
            <a:chOff x="-20548" y="717652"/>
            <a:chExt cx="3068173" cy="13916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文本框 3">
                  <a:extLst>
                    <a:ext uri="{FF2B5EF4-FFF2-40B4-BE49-F238E27FC236}">
                      <a16:creationId xmlns:a16="http://schemas.microsoft.com/office/drawing/2014/main" id="{7BB7D79A-9377-D9BC-676F-40A723F8651E}"/>
                    </a:ext>
                  </a:extLst>
                </p:cNvPr>
                <p:cNvSpPr txBox="1"/>
                <p:nvPr/>
              </p:nvSpPr>
              <p:spPr>
                <a:xfrm>
                  <a:off x="231515" y="737629"/>
                  <a:ext cx="163838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𝝌</m:t>
                          </m:r>
                        </m:e>
                        <m:sub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𝒄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sub>
                      </m:sSub>
                      <m:d>
                        <m:d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𝟒𝟎𝟏𝟎</m:t>
                          </m:r>
                        </m:e>
                      </m:d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:</m:t>
                      </m:r>
                      <m:sSup>
                        <m:sSup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e>
                        <m:sup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++</m:t>
                          </m:r>
                        </m:sup>
                      </m:sSup>
                    </m:oMath>
                  </a14:m>
                  <a:r>
                    <a:rPr lang="zh-CN" alt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4" name="文本框 3">
                  <a:extLst>
                    <a:ext uri="{FF2B5EF4-FFF2-40B4-BE49-F238E27FC236}">
                      <a16:creationId xmlns:a16="http://schemas.microsoft.com/office/drawing/2014/main" id="{7BB7D79A-9377-D9BC-676F-40A723F865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515" y="737629"/>
                  <a:ext cx="1638382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2290" b="-6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57761980-7B22-7D4E-B610-0D73321EBE54}"/>
                    </a:ext>
                  </a:extLst>
                </p:cNvPr>
                <p:cNvSpPr txBox="1"/>
                <p:nvPr/>
              </p:nvSpPr>
              <p:spPr>
                <a:xfrm>
                  <a:off x="140925" y="1205170"/>
                  <a:ext cx="2906700" cy="38991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𝒎</m:t>
                          </m:r>
                        </m:e>
                        <m:sub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𝟎</m:t>
                          </m:r>
                        </m:sub>
                      </m:sSub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𝟒𝟎𝟏𝟐</m:t>
                      </m:r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sSubSup>
                        <m:sSubSup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</m:e>
                        <m:sub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𝟗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𝟕</m:t>
                          </m:r>
                        </m:sub>
                        <m:sup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𝟔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sup>
                      </m:sSubSup>
                    </m:oMath>
                  </a14:m>
                  <a:r>
                    <a:rPr lang="zh-CN" altLang="en-US" dirty="0">
                      <a:solidFill>
                        <a:srgbClr val="0070C0"/>
                      </a:solidFill>
                    </a:rPr>
                    <a:t> </a:t>
                  </a:r>
                  <a:r>
                    <a:rPr lang="en-US" altLang="zh-CN" b="1" dirty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MeV</a:t>
                  </a:r>
                  <a:endPara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57761980-7B22-7D4E-B610-0D73321EBE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925" y="1205170"/>
                  <a:ext cx="2906700" cy="389915"/>
                </a:xfrm>
                <a:prstGeom prst="rect">
                  <a:avLst/>
                </a:prstGeom>
                <a:blipFill>
                  <a:blip r:embed="rId5"/>
                  <a:stretch>
                    <a:fillRect t="-3226" r="-435" b="-2258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4BD03C4C-90DE-0966-ECEC-A032DFA0C7C7}"/>
                    </a:ext>
                  </a:extLst>
                </p:cNvPr>
                <p:cNvSpPr txBox="1"/>
                <p:nvPr/>
              </p:nvSpPr>
              <p:spPr>
                <a:xfrm>
                  <a:off x="-20548" y="1694110"/>
                  <a:ext cx="2789088" cy="39401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1" i="0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𝚪</m:t>
                          </m:r>
                        </m:e>
                        <m:sub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𝟎</m:t>
                          </m:r>
                        </m:sub>
                      </m:sSub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𝟔𝟐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𝟕</m:t>
                          </m:r>
                        </m:e>
                        <m:sub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𝟔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𝟔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𝟔</m:t>
                          </m:r>
                        </m:sub>
                        <m:sup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𝟕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𝟎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𝟔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</m:sup>
                      </m:sSubSup>
                    </m:oMath>
                  </a14:m>
                  <a:r>
                    <a:rPr lang="zh-CN" altLang="en-US" dirty="0">
                      <a:solidFill>
                        <a:srgbClr val="0070C0"/>
                      </a:solidFill>
                    </a:rPr>
                    <a:t> </a:t>
                  </a:r>
                  <a:r>
                    <a:rPr lang="en-US" altLang="zh-CN" b="1" dirty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MeV</a:t>
                  </a:r>
                  <a:endPara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4BD03C4C-90DE-0966-ECEC-A032DFA0C7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0548" y="1694110"/>
                  <a:ext cx="2789088" cy="394019"/>
                </a:xfrm>
                <a:prstGeom prst="rect">
                  <a:avLst/>
                </a:prstGeom>
                <a:blipFill>
                  <a:blip r:embed="rId6"/>
                  <a:stretch>
                    <a:fillRect t="-3125" b="-2187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7CCA1399-C73E-FC3F-B593-E65C5BB0B6FF}"/>
                </a:ext>
              </a:extLst>
            </p:cNvPr>
            <p:cNvSpPr/>
            <p:nvPr/>
          </p:nvSpPr>
          <p:spPr>
            <a:xfrm>
              <a:off x="110103" y="717652"/>
              <a:ext cx="2845822" cy="1391647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CEDA5B7B-045B-8EA3-06D8-D380B082B59B}"/>
              </a:ext>
            </a:extLst>
          </p:cNvPr>
          <p:cNvGrpSpPr/>
          <p:nvPr/>
        </p:nvGrpSpPr>
        <p:grpSpPr>
          <a:xfrm>
            <a:off x="3338723" y="717652"/>
            <a:ext cx="3247819" cy="1392459"/>
            <a:chOff x="3338723" y="717652"/>
            <a:chExt cx="3247819" cy="13924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6756C258-0FFB-5EE3-9E74-1EC68174549A}"/>
                    </a:ext>
                  </a:extLst>
                </p:cNvPr>
                <p:cNvSpPr txBox="1"/>
                <p:nvPr/>
              </p:nvSpPr>
              <p:spPr>
                <a:xfrm>
                  <a:off x="3369545" y="717652"/>
                  <a:ext cx="199601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𝝌</m:t>
                            </m:r>
                          </m:e>
                          <m:sub>
                            <m:r>
                              <a:rPr lang="en-US" altLang="zh-CN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𝒄</m:t>
                            </m:r>
                            <m:r>
                              <a:rPr lang="en-US" altLang="zh-CN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altLang="zh-CN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𝟑𝟖𝟕𝟐</m:t>
                            </m:r>
                          </m:e>
                        </m:d>
                        <m:r>
                          <a:rPr lang="en-US" altLang="zh-CN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altLang="zh-CN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</m:t>
                            </m:r>
                          </m:e>
                          <m:sup>
                            <m:r>
                              <a:rPr lang="en-US" altLang="zh-CN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++</m:t>
                            </m:r>
                          </m:sup>
                        </m:sSup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6756C258-0FFB-5EE3-9E74-1EC6817454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9545" y="717652"/>
                  <a:ext cx="1996015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8CEACA1E-E341-C039-E44B-4D95F13DA775}"/>
                    </a:ext>
                  </a:extLst>
                </p:cNvPr>
                <p:cNvSpPr txBox="1"/>
                <p:nvPr/>
              </p:nvSpPr>
              <p:spPr>
                <a:xfrm>
                  <a:off x="3338723" y="1149678"/>
                  <a:ext cx="3247819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𝒎</m:t>
                          </m:r>
                        </m:e>
                        <m:sub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𝟎</m:t>
                          </m:r>
                        </m:sub>
                      </m:sSub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𝟑𝟖𝟕𝟏</m:t>
                      </m:r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𝟔𝟒</m:t>
                      </m:r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±</m:t>
                      </m:r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𝟎</m:t>
                      </m:r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𝟎𝟔</m:t>
                      </m:r>
                    </m:oMath>
                  </a14:m>
                  <a:r>
                    <a:rPr lang="zh-CN" altLang="en-US" dirty="0">
                      <a:solidFill>
                        <a:srgbClr val="0070C0"/>
                      </a:solidFill>
                    </a:rPr>
                    <a:t> </a:t>
                  </a:r>
                  <a:r>
                    <a:rPr lang="en-US" altLang="zh-CN" b="1" dirty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MeV</a:t>
                  </a:r>
                  <a:endPara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8CEACA1E-E341-C039-E44B-4D95F13DA7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38723" y="1149678"/>
                  <a:ext cx="3247819" cy="369332"/>
                </a:xfrm>
                <a:prstGeom prst="rect">
                  <a:avLst/>
                </a:prstGeom>
                <a:blipFill>
                  <a:blip r:embed="rId8"/>
                  <a:stretch>
                    <a:fillRect t="-10000" b="-2333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363233DD-FE92-6D1F-B8BB-49F3F81F6B2E}"/>
                    </a:ext>
                  </a:extLst>
                </p:cNvPr>
                <p:cNvSpPr txBox="1"/>
                <p:nvPr/>
              </p:nvSpPr>
              <p:spPr>
                <a:xfrm>
                  <a:off x="3356238" y="1646827"/>
                  <a:ext cx="2749507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1" i="0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𝚪</m:t>
                          </m:r>
                        </m:e>
                        <m:sub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𝟎</m:t>
                          </m:r>
                        </m:sub>
                      </m:sSub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</m:t>
                      </m:r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𝟏𝟗</m:t>
                      </m:r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±</m:t>
                      </m:r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𝟎</m:t>
                      </m:r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𝟐𝟏</m:t>
                      </m:r>
                    </m:oMath>
                  </a14:m>
                  <a:r>
                    <a:rPr lang="zh-CN" altLang="en-US" dirty="0">
                      <a:solidFill>
                        <a:srgbClr val="0070C0"/>
                      </a:solidFill>
                    </a:rPr>
                    <a:t> </a:t>
                  </a:r>
                  <a:r>
                    <a:rPr lang="en-US" altLang="zh-CN" b="1" dirty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MeV</a:t>
                  </a:r>
                  <a:endPara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363233DD-FE92-6D1F-B8BB-49F3F81F6B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56238" y="1646827"/>
                  <a:ext cx="2749507" cy="369332"/>
                </a:xfrm>
                <a:prstGeom prst="rect">
                  <a:avLst/>
                </a:prstGeom>
                <a:blipFill>
                  <a:blip r:embed="rId9"/>
                  <a:stretch>
                    <a:fillRect t="-10000" b="-2333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92D1F8B7-3B22-2759-7E6A-0605189803B4}"/>
                </a:ext>
              </a:extLst>
            </p:cNvPr>
            <p:cNvSpPr/>
            <p:nvPr/>
          </p:nvSpPr>
          <p:spPr>
            <a:xfrm>
              <a:off x="3467874" y="718464"/>
              <a:ext cx="3045942" cy="139164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50E35850-F05D-E1EA-36C1-282A196AF783}"/>
              </a:ext>
            </a:extLst>
          </p:cNvPr>
          <p:cNvGrpSpPr/>
          <p:nvPr/>
        </p:nvGrpSpPr>
        <p:grpSpPr>
          <a:xfrm>
            <a:off x="6662066" y="699579"/>
            <a:ext cx="2348288" cy="1391647"/>
            <a:chOff x="6387659" y="718464"/>
            <a:chExt cx="2348288" cy="13916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文本框 34">
                  <a:extLst>
                    <a:ext uri="{FF2B5EF4-FFF2-40B4-BE49-F238E27FC236}">
                      <a16:creationId xmlns:a16="http://schemas.microsoft.com/office/drawing/2014/main" id="{7B8C9196-DD2C-99A3-4D29-E971B33D4362}"/>
                    </a:ext>
                  </a:extLst>
                </p:cNvPr>
                <p:cNvSpPr txBox="1"/>
                <p:nvPr/>
              </p:nvSpPr>
              <p:spPr>
                <a:xfrm>
                  <a:off x="6639722" y="740726"/>
                  <a:ext cx="163838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𝝌</m:t>
                          </m:r>
                        </m:e>
                        <m:sub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𝒄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sub>
                      </m:sSub>
                      <m:d>
                        <m:d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𝑷</m:t>
                          </m:r>
                        </m:e>
                      </m:d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:</m:t>
                      </m:r>
                      <m:sSup>
                        <m:sSup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e>
                        <m:sup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++</m:t>
                          </m:r>
                        </m:sup>
                      </m:sSup>
                    </m:oMath>
                  </a14:m>
                  <a:r>
                    <a:rPr lang="zh-CN" alt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35" name="文本框 34">
                  <a:extLst>
                    <a:ext uri="{FF2B5EF4-FFF2-40B4-BE49-F238E27FC236}">
                      <a16:creationId xmlns:a16="http://schemas.microsoft.com/office/drawing/2014/main" id="{7B8C9196-DD2C-99A3-4D29-E971B33D43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39722" y="740726"/>
                  <a:ext cx="1638382" cy="369332"/>
                </a:xfrm>
                <a:prstGeom prst="rect">
                  <a:avLst/>
                </a:prstGeom>
                <a:blipFill>
                  <a:blip r:embed="rId10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文本框 35">
                  <a:extLst>
                    <a:ext uri="{FF2B5EF4-FFF2-40B4-BE49-F238E27FC236}">
                      <a16:creationId xmlns:a16="http://schemas.microsoft.com/office/drawing/2014/main" id="{45E14717-34D9-E1C6-B8AA-B82A3F686CA8}"/>
                    </a:ext>
                  </a:extLst>
                </p:cNvPr>
                <p:cNvSpPr txBox="1"/>
                <p:nvPr/>
              </p:nvSpPr>
              <p:spPr>
                <a:xfrm>
                  <a:off x="6549132" y="1208267"/>
                  <a:ext cx="218681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𝒎</m:t>
                          </m:r>
                        </m:e>
                        <m:sub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𝟎</m:t>
                          </m:r>
                        </m:sub>
                      </m:sSub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𝟑𝟗𝟓𝟑</m:t>
                      </m:r>
                    </m:oMath>
                  </a14:m>
                  <a:r>
                    <a:rPr lang="zh-CN" altLang="en-US" dirty="0">
                      <a:solidFill>
                        <a:srgbClr val="0070C0"/>
                      </a:solidFill>
                    </a:rPr>
                    <a:t> </a:t>
                  </a:r>
                  <a:r>
                    <a:rPr lang="en-US" altLang="zh-CN" b="1" dirty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MeV</a:t>
                  </a:r>
                  <a:endPara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6" name="文本框 35">
                  <a:extLst>
                    <a:ext uri="{FF2B5EF4-FFF2-40B4-BE49-F238E27FC236}">
                      <a16:creationId xmlns:a16="http://schemas.microsoft.com/office/drawing/2014/main" id="{45E14717-34D9-E1C6-B8AA-B82A3F686C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9132" y="1208267"/>
                  <a:ext cx="2186815" cy="369332"/>
                </a:xfrm>
                <a:prstGeom prst="rect">
                  <a:avLst/>
                </a:prstGeom>
                <a:blipFill>
                  <a:blip r:embed="rId11"/>
                  <a:stretch>
                    <a:fillRect t="-10000" b="-2333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文本框 40">
                  <a:extLst>
                    <a:ext uri="{FF2B5EF4-FFF2-40B4-BE49-F238E27FC236}">
                      <a16:creationId xmlns:a16="http://schemas.microsoft.com/office/drawing/2014/main" id="{433B5392-E3F8-F7C4-C428-9A77A3476686}"/>
                    </a:ext>
                  </a:extLst>
                </p:cNvPr>
                <p:cNvSpPr txBox="1"/>
                <p:nvPr/>
              </p:nvSpPr>
              <p:spPr>
                <a:xfrm>
                  <a:off x="6387659" y="1697207"/>
                  <a:ext cx="2348288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1" i="0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𝚪</m:t>
                          </m:r>
                        </m:e>
                        <m:sub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𝟎</m:t>
                          </m:r>
                        </m:sub>
                      </m:sSub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𝟏𝟔𝟓</m:t>
                      </m:r>
                    </m:oMath>
                  </a14:m>
                  <a:r>
                    <a:rPr lang="zh-CN" altLang="en-US" dirty="0">
                      <a:solidFill>
                        <a:srgbClr val="0070C0"/>
                      </a:solidFill>
                    </a:rPr>
                    <a:t> </a:t>
                  </a:r>
                  <a:r>
                    <a:rPr lang="en-US" altLang="zh-CN" b="1" dirty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MeV</a:t>
                  </a:r>
                  <a:endPara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1" name="文本框 40">
                  <a:extLst>
                    <a:ext uri="{FF2B5EF4-FFF2-40B4-BE49-F238E27FC236}">
                      <a16:creationId xmlns:a16="http://schemas.microsoft.com/office/drawing/2014/main" id="{433B5392-E3F8-F7C4-C428-9A77A34766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87659" y="1697207"/>
                  <a:ext cx="2348288" cy="369332"/>
                </a:xfrm>
                <a:prstGeom prst="rect">
                  <a:avLst/>
                </a:prstGeom>
                <a:blipFill>
                  <a:blip r:embed="rId12"/>
                  <a:stretch>
                    <a:fillRect t="-10000" b="-20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7CA92D6F-6E09-1F04-D298-06E8E873B2CC}"/>
                </a:ext>
              </a:extLst>
            </p:cNvPr>
            <p:cNvSpPr/>
            <p:nvPr/>
          </p:nvSpPr>
          <p:spPr>
            <a:xfrm>
              <a:off x="6697383" y="718464"/>
              <a:ext cx="1963040" cy="139164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sp>
        <p:nvSpPr>
          <p:cNvPr id="57" name="文本框 56">
            <a:extLst>
              <a:ext uri="{FF2B5EF4-FFF2-40B4-BE49-F238E27FC236}">
                <a16:creationId xmlns:a16="http://schemas.microsoft.com/office/drawing/2014/main" id="{8906D231-7C8D-8A50-939B-4C7C9C04C271}"/>
              </a:ext>
            </a:extLst>
          </p:cNvPr>
          <p:cNvSpPr txBox="1"/>
          <p:nvPr/>
        </p:nvSpPr>
        <p:spPr>
          <a:xfrm>
            <a:off x="7092130" y="2207681"/>
            <a:ext cx="1903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QM</a:t>
            </a:r>
            <a:r>
              <a:rPr lang="zh-CN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Predictions</a:t>
            </a:r>
            <a:r>
              <a:rPr lang="zh-CN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D1B17122-F4E4-68AF-D9D5-EED9A17854A3}"/>
                  </a:ext>
                </a:extLst>
              </p:cNvPr>
              <p:cNvSpPr txBox="1"/>
              <p:nvPr/>
            </p:nvSpPr>
            <p:spPr>
              <a:xfrm>
                <a:off x="435460" y="2214744"/>
                <a:ext cx="248120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Significance: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16</a:t>
                </a:r>
                <a14:m>
                  <m:oMath xmlns:m="http://schemas.openxmlformats.org/officeDocument/2006/math">
                    <m:r>
                      <a:rPr lang="en-US" altLang="zh-CN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𝛔</m:t>
                    </m:r>
                  </m:oMath>
                </a14:m>
                <a:endParaRPr lang="zh-CN" altLang="en-US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D1B17122-F4E4-68AF-D9D5-EED9A17854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60" y="2214744"/>
                <a:ext cx="2481209" cy="369332"/>
              </a:xfrm>
              <a:prstGeom prst="rect">
                <a:avLst/>
              </a:prstGeom>
              <a:blipFill>
                <a:blip r:embed="rId13"/>
                <a:stretch>
                  <a:fillRect l="-2041" t="-6667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11DCD7E6-5AB8-7708-2F13-2D74DA52C1B4}"/>
                  </a:ext>
                </a:extLst>
              </p:cNvPr>
              <p:cNvSpPr txBox="1"/>
              <p:nvPr/>
            </p:nvSpPr>
            <p:spPr>
              <a:xfrm>
                <a:off x="231515" y="2895052"/>
                <a:ext cx="2789088" cy="375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Puzzles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with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𝝌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</m:sub>
                    </m:sSub>
                    <m:r>
                      <a:rPr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r>
                      <a:rPr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𝑷</m:t>
                    </m:r>
                    <m:r>
                      <a:rPr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11DCD7E6-5AB8-7708-2F13-2D74DA52C1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515" y="2895052"/>
                <a:ext cx="2789088" cy="375552"/>
              </a:xfrm>
              <a:prstGeom prst="rect">
                <a:avLst/>
              </a:prstGeom>
              <a:blipFill>
                <a:blip r:embed="rId14"/>
                <a:stretch>
                  <a:fillRect t="-13333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760C47C9-06B8-98AE-941D-1ED962354E68}"/>
                  </a:ext>
                </a:extLst>
              </p:cNvPr>
              <p:cNvSpPr txBox="1"/>
              <p:nvPr/>
            </p:nvSpPr>
            <p:spPr>
              <a:xfrm>
                <a:off x="580456" y="3340027"/>
                <a:ext cx="8152577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𝝌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  <m: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b>
                    </m:sSub>
                    <m:d>
                      <m:dPr>
                        <m:ctrlP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  <m: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𝑷</m:t>
                        </m:r>
                      </m:e>
                    </m:d>
                    <m:r>
                      <a:rPr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:</m:t>
                    </m:r>
                  </m:oMath>
                </a14:m>
                <a:r>
                  <a:rPr lang="zh-CN" altLang="en-US" b="1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current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assigned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𝝌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𝟑𝟖𝟔𝟎</m:t>
                    </m:r>
                    <m:r>
                      <a:rPr lang="en-US" altLang="zh-CN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however,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not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confirmed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by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other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experiments;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relationship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with</a:t>
                </a:r>
                <a:r>
                  <a:rPr lang="zh-CN" altLang="en-US" b="1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𝑿</m:t>
                    </m:r>
                    <m:d>
                      <m:dPr>
                        <m:ctrlP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𝟑𝟗𝟏𝟓</m:t>
                        </m:r>
                      </m:e>
                    </m:d>
                  </m:oMath>
                </a14:m>
                <a:r>
                  <a:rPr lang="zh-CN" altLang="en-US" b="1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b="1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𝝌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𝟑𝟗𝟑𝟎</m:t>
                    </m:r>
                    <m:r>
                      <a:rPr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b="1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not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clear</a:t>
                </a:r>
                <a:endParaRPr lang="zh-CN" altLang="en-US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760C47C9-06B8-98AE-941D-1ED962354E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456" y="3340027"/>
                <a:ext cx="8152577" cy="646331"/>
              </a:xfrm>
              <a:prstGeom prst="rect">
                <a:avLst/>
              </a:prstGeom>
              <a:blipFill>
                <a:blip r:embed="rId15"/>
                <a:stretch>
                  <a:fillRect l="-622" t="-7843" b="-137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257D532D-13F1-B2DD-583F-46F3FED45F62}"/>
                  </a:ext>
                </a:extLst>
              </p:cNvPr>
              <p:cNvSpPr txBox="1"/>
              <p:nvPr/>
            </p:nvSpPr>
            <p:spPr>
              <a:xfrm>
                <a:off x="568990" y="4047267"/>
                <a:ext cx="8152577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𝝌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  <m: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sub>
                    </m:sSub>
                    <m:d>
                      <m:dPr>
                        <m:ctrlP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  <m: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𝑷</m:t>
                        </m:r>
                      </m:e>
                    </m:d>
                    <m:r>
                      <a:rPr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:</m:t>
                    </m:r>
                  </m:oMath>
                </a14:m>
                <a:r>
                  <a:rPr lang="zh-CN" altLang="en-US" b="1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mass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(width)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much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smaller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than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QM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predictions;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relationship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with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𝝌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  <m: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sub>
                    </m:sSub>
                    <m:r>
                      <a:rPr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𝟒𝟎𝟏𝟎</m:t>
                    </m:r>
                    <m:r>
                      <a:rPr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not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clear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257D532D-13F1-B2DD-583F-46F3FED45F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990" y="4047267"/>
                <a:ext cx="8152577" cy="646331"/>
              </a:xfrm>
              <a:prstGeom prst="rect">
                <a:avLst/>
              </a:prstGeom>
              <a:blipFill>
                <a:blip r:embed="rId16"/>
                <a:stretch>
                  <a:fillRect l="-622" t="-5769" b="-134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>
            <a:extLst>
              <a:ext uri="{FF2B5EF4-FFF2-40B4-BE49-F238E27FC236}">
                <a16:creationId xmlns:a16="http://schemas.microsoft.com/office/drawing/2014/main" id="{0D9F02E8-4D3C-DD8D-8F3D-06852E3B50D4}"/>
              </a:ext>
            </a:extLst>
          </p:cNvPr>
          <p:cNvSpPr txBox="1"/>
          <p:nvPr/>
        </p:nvSpPr>
        <p:spPr>
          <a:xfrm>
            <a:off x="7092130" y="2554687"/>
            <a:ext cx="19032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Lattice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prediction</a:t>
            </a:r>
            <a:endParaRPr lang="zh-CN" alt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56D2563-8D61-BC91-8274-0566259CF562}"/>
              </a:ext>
            </a:extLst>
          </p:cNvPr>
          <p:cNvSpPr txBox="1"/>
          <p:nvPr/>
        </p:nvSpPr>
        <p:spPr>
          <a:xfrm>
            <a:off x="3601115" y="4342376"/>
            <a:ext cx="36524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Prediction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wang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al.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al.</a:t>
            </a:r>
            <a:endParaRPr lang="zh-CN" alt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95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47C85-A043-03CC-2A33-07DB66C3B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B6137BAB-EB1A-3913-D351-2BD7CC424A09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FE05C763-C447-AEA7-DA6A-4BAE90A4A0D4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0FF481F8-AB2F-CE21-AA80-2B3EE787F70D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1737912" cy="67710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27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7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𝜼</m:t>
                              </m:r>
                            </m:e>
                            <m:sub>
                              <m:r>
                                <a:rPr lang="en-US" altLang="zh-CN" sz="27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𝒄</m:t>
                              </m:r>
                            </m:sub>
                          </m:sSub>
                          <m:r>
                            <a:rPr lang="en-US" altLang="zh-CN" sz="27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altLang="zh-CN" sz="27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𝟑𝟗𝟒𝟓</m:t>
                          </m:r>
                          <m:r>
                            <a:rPr lang="en-US" altLang="zh-CN" sz="27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0FF481F8-AB2F-CE21-AA80-2B3EE787F70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1737912" cy="67710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r="-725" b="-21951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4CBA0B1B-A752-CD8F-CFBC-DC39D1E8B26D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F6C3DCAC-7F68-9E1D-B009-0C668F85AFCB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CBE143EF-9E54-B5F1-85B1-77902BB8D433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FC1FA61B-208E-3D84-A722-57FFF655F7BF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5ED976E0-1B83-0E95-60A5-54D3F9623F61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2024/10/22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828955F9-D785-7404-4B48-8AE4A5AF270B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29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FC9E379F-AC22-5874-6ACE-CA269EDC1694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4D3223F0-5E03-C6D1-9CD2-FAFA7FE79AC2}"/>
              </a:ext>
            </a:extLst>
          </p:cNvPr>
          <p:cNvGrpSpPr/>
          <p:nvPr/>
        </p:nvGrpSpPr>
        <p:grpSpPr>
          <a:xfrm>
            <a:off x="260840" y="717017"/>
            <a:ext cx="2872258" cy="1391647"/>
            <a:chOff x="83667" y="717652"/>
            <a:chExt cx="2872258" cy="13916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文本框 3">
                  <a:extLst>
                    <a:ext uri="{FF2B5EF4-FFF2-40B4-BE49-F238E27FC236}">
                      <a16:creationId xmlns:a16="http://schemas.microsoft.com/office/drawing/2014/main" id="{E2AC9C31-8607-2D29-98A9-D1429DF18D87}"/>
                    </a:ext>
                  </a:extLst>
                </p:cNvPr>
                <p:cNvSpPr txBox="1"/>
                <p:nvPr/>
              </p:nvSpPr>
              <p:spPr>
                <a:xfrm>
                  <a:off x="231515" y="737629"/>
                  <a:ext cx="163838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𝜼</m:t>
                          </m:r>
                        </m:e>
                        <m:sub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𝒄</m:t>
                          </m:r>
                        </m:sub>
                      </m:sSub>
                      <m:d>
                        <m:d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𝟑𝟗𝟒𝟓</m:t>
                          </m:r>
                        </m:e>
                      </m:d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:</m:t>
                      </m:r>
                      <m:sSup>
                        <m:sSup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𝟎</m:t>
                          </m:r>
                        </m:e>
                        <m:sup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−+</m:t>
                          </m:r>
                        </m:sup>
                      </m:sSup>
                    </m:oMath>
                  </a14:m>
                  <a:r>
                    <a:rPr lang="zh-CN" alt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4" name="文本框 3">
                  <a:extLst>
                    <a:ext uri="{FF2B5EF4-FFF2-40B4-BE49-F238E27FC236}">
                      <a16:creationId xmlns:a16="http://schemas.microsoft.com/office/drawing/2014/main" id="{E2AC9C31-8607-2D29-98A9-D1429DF18D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515" y="737629"/>
                  <a:ext cx="1638382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1034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F3CDFB1A-C91A-C4C1-B38F-D2FFB618D895}"/>
                    </a:ext>
                  </a:extLst>
                </p:cNvPr>
                <p:cNvSpPr txBox="1"/>
                <p:nvPr/>
              </p:nvSpPr>
              <p:spPr>
                <a:xfrm>
                  <a:off x="140925" y="1205170"/>
                  <a:ext cx="2674573" cy="38856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𝒎</m:t>
                          </m:r>
                        </m:e>
                        <m:sub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𝟎</m:t>
                          </m:r>
                        </m:sub>
                      </m:sSub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𝟑𝟗𝟒</m:t>
                      </m:r>
                      <m:sSubSup>
                        <m:sSubSup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</m:e>
                        <m:sub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𝟏𝟕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𝟐𝟖</m:t>
                          </m:r>
                        </m:sub>
                        <m:sup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𝟐𝟖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𝟑𝟕</m:t>
                          </m:r>
                        </m:sup>
                      </m:sSubSup>
                    </m:oMath>
                  </a14:m>
                  <a:r>
                    <a:rPr lang="zh-CN" altLang="en-US" dirty="0">
                      <a:solidFill>
                        <a:srgbClr val="0070C0"/>
                      </a:solidFill>
                    </a:rPr>
                    <a:t> </a:t>
                  </a:r>
                  <a:r>
                    <a:rPr lang="en-US" altLang="zh-CN" b="1" dirty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MeV</a:t>
                  </a:r>
                  <a:endPara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F3CDFB1A-C91A-C4C1-B38F-D2FFB618D8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925" y="1205170"/>
                  <a:ext cx="2674573" cy="388568"/>
                </a:xfrm>
                <a:prstGeom prst="rect">
                  <a:avLst/>
                </a:prstGeom>
                <a:blipFill>
                  <a:blip r:embed="rId5"/>
                  <a:stretch>
                    <a:fillRect t="-6452" b="-2258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63737BCD-4028-F86E-DBBE-25CC603D2B7E}"/>
                    </a:ext>
                  </a:extLst>
                </p:cNvPr>
                <p:cNvSpPr txBox="1"/>
                <p:nvPr/>
              </p:nvSpPr>
              <p:spPr>
                <a:xfrm>
                  <a:off x="83667" y="1694110"/>
                  <a:ext cx="2789088" cy="38991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1" i="0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𝚪</m:t>
                          </m:r>
                        </m:e>
                        <m:sub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𝟎</m:t>
                          </m:r>
                        </m:sub>
                      </m:sSub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𝟏𝟑𝟎</m:t>
                          </m:r>
                        </m:e>
                        <m:sub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𝟒𝟗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𝟕𝟎</m:t>
                          </m:r>
                        </m:sub>
                        <m:sup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𝟗𝟐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𝟏𝟎𝟏</m:t>
                          </m:r>
                        </m:sup>
                      </m:sSubSup>
                    </m:oMath>
                  </a14:m>
                  <a:r>
                    <a:rPr lang="zh-CN" altLang="en-US" dirty="0">
                      <a:solidFill>
                        <a:srgbClr val="0070C0"/>
                      </a:solidFill>
                    </a:rPr>
                    <a:t> </a:t>
                  </a:r>
                  <a:r>
                    <a:rPr lang="en-US" altLang="zh-CN" b="1" dirty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MeV</a:t>
                  </a:r>
                  <a:endPara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63737BCD-4028-F86E-DBBE-25CC603D2B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667" y="1694110"/>
                  <a:ext cx="2789088" cy="389915"/>
                </a:xfrm>
                <a:prstGeom prst="rect">
                  <a:avLst/>
                </a:prstGeom>
                <a:blipFill>
                  <a:blip r:embed="rId6"/>
                  <a:stretch>
                    <a:fillRect t="-3125" b="-2187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831D2CCD-73C3-E6FD-3B10-17B7BB2901AF}"/>
                </a:ext>
              </a:extLst>
            </p:cNvPr>
            <p:cNvSpPr/>
            <p:nvPr/>
          </p:nvSpPr>
          <p:spPr>
            <a:xfrm>
              <a:off x="110103" y="717652"/>
              <a:ext cx="2845822" cy="1391647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A1F54390-1331-DA14-6F1F-3FCB1FC0D7CB}"/>
              </a:ext>
            </a:extLst>
          </p:cNvPr>
          <p:cNvGrpSpPr/>
          <p:nvPr/>
        </p:nvGrpSpPr>
        <p:grpSpPr>
          <a:xfrm>
            <a:off x="3547558" y="720749"/>
            <a:ext cx="2845822" cy="1392459"/>
            <a:chOff x="3338724" y="717652"/>
            <a:chExt cx="3175092" cy="13924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451C55CB-0BA8-9353-053F-13A2931470D4}"/>
                    </a:ext>
                  </a:extLst>
                </p:cNvPr>
                <p:cNvSpPr txBox="1"/>
                <p:nvPr/>
              </p:nvSpPr>
              <p:spPr>
                <a:xfrm>
                  <a:off x="3369545" y="717652"/>
                  <a:ext cx="1996015" cy="37555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𝑿</m:t>
                        </m:r>
                        <m:r>
                          <a:rPr lang="en-US" altLang="zh-CN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en-US" altLang="zh-CN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𝟑𝟗𝟒𝟎</m:t>
                        </m:r>
                        <m:r>
                          <a:rPr lang="en-US" altLang="zh-CN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):</m:t>
                        </m:r>
                        <m:sSup>
                          <m:sSupPr>
                            <m:ctrlPr>
                              <a:rPr lang="en-US" altLang="zh-CN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?</m:t>
                            </m:r>
                          </m:e>
                          <m:sup>
                            <m:r>
                              <a:rPr lang="en-US" altLang="zh-CN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??</m:t>
                            </m:r>
                          </m:sup>
                        </m:sSup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451C55CB-0BA8-9353-053F-13A2931470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9545" y="717652"/>
                  <a:ext cx="1996015" cy="375552"/>
                </a:xfrm>
                <a:prstGeom prst="rect">
                  <a:avLst/>
                </a:prstGeom>
                <a:blipFill>
                  <a:blip r:embed="rId7"/>
                  <a:stretch>
                    <a:fillRect b="-1290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8B3FACE1-565B-2B8A-9661-FC8FC27C063A}"/>
                    </a:ext>
                  </a:extLst>
                </p:cNvPr>
                <p:cNvSpPr txBox="1"/>
                <p:nvPr/>
              </p:nvSpPr>
              <p:spPr>
                <a:xfrm>
                  <a:off x="3338724" y="1149678"/>
                  <a:ext cx="284582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𝒎</m:t>
                          </m:r>
                        </m:e>
                        <m:sub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𝟎</m:t>
                          </m:r>
                        </m:sub>
                      </m:sSub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𝟑𝟗𝟒𝟐</m:t>
                      </m:r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±</m:t>
                      </m:r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𝟗</m:t>
                      </m:r>
                    </m:oMath>
                  </a14:m>
                  <a:r>
                    <a:rPr lang="zh-CN" altLang="en-US" dirty="0">
                      <a:solidFill>
                        <a:srgbClr val="0070C0"/>
                      </a:solidFill>
                    </a:rPr>
                    <a:t> </a:t>
                  </a:r>
                  <a:r>
                    <a:rPr lang="en-US" altLang="zh-CN" b="1" dirty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MeV</a:t>
                  </a:r>
                  <a:endPara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8B3FACE1-565B-2B8A-9661-FC8FC27C06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38724" y="1149678"/>
                  <a:ext cx="2845822" cy="369332"/>
                </a:xfrm>
                <a:prstGeom prst="rect">
                  <a:avLst/>
                </a:prstGeom>
                <a:blipFill>
                  <a:blip r:embed="rId8"/>
                  <a:stretch>
                    <a:fillRect t="-9677" b="-1935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D5B746DA-E7EE-9DEA-6D07-FA14C2442EA3}"/>
                    </a:ext>
                  </a:extLst>
                </p:cNvPr>
                <p:cNvSpPr txBox="1"/>
                <p:nvPr/>
              </p:nvSpPr>
              <p:spPr>
                <a:xfrm>
                  <a:off x="3356239" y="1646827"/>
                  <a:ext cx="2397290" cy="38856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1" i="0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𝚪</m:t>
                          </m:r>
                        </m:e>
                        <m:sub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𝟎</m:t>
                          </m:r>
                        </m:sub>
                      </m:sSub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𝟑</m:t>
                      </m:r>
                      <m:sSubSup>
                        <m:sSubSup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𝟕</m:t>
                          </m:r>
                        </m:e>
                        <m:sub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𝟏𝟕</m:t>
                          </m:r>
                        </m:sub>
                        <m:sup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𝟐𝟕</m:t>
                          </m:r>
                        </m:sup>
                      </m:sSubSup>
                    </m:oMath>
                  </a14:m>
                  <a:r>
                    <a:rPr lang="zh-CN" altLang="en-US" dirty="0">
                      <a:solidFill>
                        <a:srgbClr val="0070C0"/>
                      </a:solidFill>
                    </a:rPr>
                    <a:t> </a:t>
                  </a:r>
                  <a:r>
                    <a:rPr lang="en-US" altLang="zh-CN" b="1" dirty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MeV</a:t>
                  </a:r>
                  <a:endPara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D5B746DA-E7EE-9DEA-6D07-FA14C2442E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56239" y="1646827"/>
                  <a:ext cx="2397290" cy="388568"/>
                </a:xfrm>
                <a:prstGeom prst="rect">
                  <a:avLst/>
                </a:prstGeom>
                <a:blipFill>
                  <a:blip r:embed="rId9"/>
                  <a:stretch>
                    <a:fillRect t="-9677" b="-1935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95FC3D0E-A9F2-97E0-3EF4-ADCA77BC96BC}"/>
                </a:ext>
              </a:extLst>
            </p:cNvPr>
            <p:cNvSpPr/>
            <p:nvPr/>
          </p:nvSpPr>
          <p:spPr>
            <a:xfrm>
              <a:off x="3467874" y="718464"/>
              <a:ext cx="3045942" cy="139164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B751FA50-8CEF-0E20-58C5-5C5E8F6A8841}"/>
              </a:ext>
            </a:extLst>
          </p:cNvPr>
          <p:cNvGrpSpPr/>
          <p:nvPr/>
        </p:nvGrpSpPr>
        <p:grpSpPr>
          <a:xfrm>
            <a:off x="6586542" y="699579"/>
            <a:ext cx="2423812" cy="1391647"/>
            <a:chOff x="6312135" y="718464"/>
            <a:chExt cx="2423812" cy="13916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文本框 34">
                  <a:extLst>
                    <a:ext uri="{FF2B5EF4-FFF2-40B4-BE49-F238E27FC236}">
                      <a16:creationId xmlns:a16="http://schemas.microsoft.com/office/drawing/2014/main" id="{5B9153B4-5306-9E0C-34F1-D08B15A7D3AB}"/>
                    </a:ext>
                  </a:extLst>
                </p:cNvPr>
                <p:cNvSpPr txBox="1"/>
                <p:nvPr/>
              </p:nvSpPr>
              <p:spPr>
                <a:xfrm>
                  <a:off x="6549132" y="750738"/>
                  <a:ext cx="163838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𝜼</m:t>
                          </m:r>
                        </m:e>
                        <m:sub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𝒄</m:t>
                          </m:r>
                        </m:sub>
                      </m:sSub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𝟑</m:t>
                      </m:r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𝑺</m:t>
                      </m:r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):</m:t>
                      </m:r>
                      <m:sSup>
                        <m:sSup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𝟎</m:t>
                          </m:r>
                        </m:e>
                        <m:sup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−+</m:t>
                          </m:r>
                        </m:sup>
                      </m:sSup>
                    </m:oMath>
                  </a14:m>
                  <a:r>
                    <a:rPr lang="zh-CN" alt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35" name="文本框 34">
                  <a:extLst>
                    <a:ext uri="{FF2B5EF4-FFF2-40B4-BE49-F238E27FC236}">
                      <a16:creationId xmlns:a16="http://schemas.microsoft.com/office/drawing/2014/main" id="{5B9153B4-5306-9E0C-34F1-D08B15A7D3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9132" y="750738"/>
                  <a:ext cx="1638382" cy="369332"/>
                </a:xfrm>
                <a:prstGeom prst="rect">
                  <a:avLst/>
                </a:prstGeom>
                <a:blipFill>
                  <a:blip r:embed="rId10"/>
                  <a:stretch>
                    <a:fillRect b="-16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文本框 35">
                  <a:extLst>
                    <a:ext uri="{FF2B5EF4-FFF2-40B4-BE49-F238E27FC236}">
                      <a16:creationId xmlns:a16="http://schemas.microsoft.com/office/drawing/2014/main" id="{9CEE0D51-8C80-AC34-B721-0230ED812BC2}"/>
                    </a:ext>
                  </a:extLst>
                </p:cNvPr>
                <p:cNvSpPr txBox="1"/>
                <p:nvPr/>
              </p:nvSpPr>
              <p:spPr>
                <a:xfrm>
                  <a:off x="6549132" y="1208267"/>
                  <a:ext cx="218681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𝒎</m:t>
                          </m:r>
                        </m:e>
                        <m:sub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𝟎</m:t>
                          </m:r>
                        </m:sub>
                      </m:sSub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𝟒𝟎𝟔𝟒</m:t>
                      </m:r>
                    </m:oMath>
                  </a14:m>
                  <a:r>
                    <a:rPr lang="zh-CN" altLang="en-US" dirty="0">
                      <a:solidFill>
                        <a:srgbClr val="0070C0"/>
                      </a:solidFill>
                    </a:rPr>
                    <a:t> </a:t>
                  </a:r>
                  <a:r>
                    <a:rPr lang="en-US" altLang="zh-CN" b="1" dirty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MeV</a:t>
                  </a:r>
                  <a:endPara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6" name="文本框 35">
                  <a:extLst>
                    <a:ext uri="{FF2B5EF4-FFF2-40B4-BE49-F238E27FC236}">
                      <a16:creationId xmlns:a16="http://schemas.microsoft.com/office/drawing/2014/main" id="{9CEE0D51-8C80-AC34-B721-0230ED812B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9132" y="1208267"/>
                  <a:ext cx="2186815" cy="369332"/>
                </a:xfrm>
                <a:prstGeom prst="rect">
                  <a:avLst/>
                </a:prstGeom>
                <a:blipFill>
                  <a:blip r:embed="rId11"/>
                  <a:stretch>
                    <a:fillRect t="-10000" b="-2333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文本框 40">
                  <a:extLst>
                    <a:ext uri="{FF2B5EF4-FFF2-40B4-BE49-F238E27FC236}">
                      <a16:creationId xmlns:a16="http://schemas.microsoft.com/office/drawing/2014/main" id="{BD3D036B-60DF-DA71-5682-DE2EDF8AB1D4}"/>
                    </a:ext>
                  </a:extLst>
                </p:cNvPr>
                <p:cNvSpPr txBox="1"/>
                <p:nvPr/>
              </p:nvSpPr>
              <p:spPr>
                <a:xfrm>
                  <a:off x="6312135" y="1698418"/>
                  <a:ext cx="2348288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1" i="0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𝚪</m:t>
                          </m:r>
                        </m:e>
                        <m:sub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𝟎</m:t>
                          </m:r>
                        </m:sub>
                      </m:sSub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𝟖𝟎</m:t>
                      </m:r>
                    </m:oMath>
                  </a14:m>
                  <a:r>
                    <a:rPr lang="zh-CN" altLang="en-US" dirty="0">
                      <a:solidFill>
                        <a:srgbClr val="0070C0"/>
                      </a:solidFill>
                    </a:rPr>
                    <a:t> </a:t>
                  </a:r>
                  <a:r>
                    <a:rPr lang="en-US" altLang="zh-CN" b="1" dirty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MeV</a:t>
                  </a:r>
                  <a:endPara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1" name="文本框 40">
                  <a:extLst>
                    <a:ext uri="{FF2B5EF4-FFF2-40B4-BE49-F238E27FC236}">
                      <a16:creationId xmlns:a16="http://schemas.microsoft.com/office/drawing/2014/main" id="{BD3D036B-60DF-DA71-5682-DE2EDF8AB1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12135" y="1698418"/>
                  <a:ext cx="2348288" cy="369332"/>
                </a:xfrm>
                <a:prstGeom prst="rect">
                  <a:avLst/>
                </a:prstGeom>
                <a:blipFill>
                  <a:blip r:embed="rId12"/>
                  <a:stretch>
                    <a:fillRect t="-10000" b="-20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751250A0-D558-7934-B32D-54B0455B68D7}"/>
                </a:ext>
              </a:extLst>
            </p:cNvPr>
            <p:cNvSpPr/>
            <p:nvPr/>
          </p:nvSpPr>
          <p:spPr>
            <a:xfrm>
              <a:off x="6697383" y="718464"/>
              <a:ext cx="1963040" cy="139164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sp>
        <p:nvSpPr>
          <p:cNvPr id="57" name="文本框 56">
            <a:extLst>
              <a:ext uri="{FF2B5EF4-FFF2-40B4-BE49-F238E27FC236}">
                <a16:creationId xmlns:a16="http://schemas.microsoft.com/office/drawing/2014/main" id="{44301116-CB2E-42A8-690B-17615092F5C8}"/>
              </a:ext>
            </a:extLst>
          </p:cNvPr>
          <p:cNvSpPr txBox="1"/>
          <p:nvPr/>
        </p:nvSpPr>
        <p:spPr>
          <a:xfrm>
            <a:off x="7092130" y="2207681"/>
            <a:ext cx="1903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QM</a:t>
            </a:r>
            <a:r>
              <a:rPr lang="zh-CN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Predictions</a:t>
            </a:r>
            <a:r>
              <a:rPr lang="zh-CN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4B9FF243-7A1D-6E08-91DD-53E669193C00}"/>
                  </a:ext>
                </a:extLst>
              </p:cNvPr>
              <p:cNvSpPr txBox="1"/>
              <p:nvPr/>
            </p:nvSpPr>
            <p:spPr>
              <a:xfrm>
                <a:off x="435460" y="2214744"/>
                <a:ext cx="248120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Significance: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14:m>
                  <m:oMath xmlns:m="http://schemas.openxmlformats.org/officeDocument/2006/math">
                    <m:r>
                      <a:rPr lang="en-US" altLang="zh-CN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𝛔</m:t>
                    </m:r>
                  </m:oMath>
                </a14:m>
                <a:endParaRPr lang="zh-CN" altLang="en-US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4B9FF243-7A1D-6E08-91DD-53E669193C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60" y="2214744"/>
                <a:ext cx="2481209" cy="369332"/>
              </a:xfrm>
              <a:prstGeom prst="rect">
                <a:avLst/>
              </a:prstGeom>
              <a:blipFill>
                <a:blip r:embed="rId13"/>
                <a:stretch>
                  <a:fillRect l="-2041" t="-6667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69B81B1F-EB7F-8352-61D9-02561B3E3F31}"/>
                  </a:ext>
                </a:extLst>
              </p:cNvPr>
              <p:cNvSpPr txBox="1"/>
              <p:nvPr/>
            </p:nvSpPr>
            <p:spPr>
              <a:xfrm>
                <a:off x="580456" y="3340027"/>
                <a:ext cx="308285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Mass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width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consistent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with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𝑿</m:t>
                    </m:r>
                    <m:r>
                      <a:rPr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𝟑𝟗𝟒𝟎</m:t>
                    </m:r>
                    <m:r>
                      <a:rPr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while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</a:t>
                </a:r>
                <a:r>
                  <a:rPr lang="en-US" altLang="zh-CN" b="1" baseline="30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PC</a:t>
                </a:r>
                <a:r>
                  <a:rPr lang="zh-CN" altLang="en-US" b="1" baseline="30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now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determined</a:t>
                </a:r>
                <a:endParaRPr lang="zh-CN" altLang="en-US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69B81B1F-EB7F-8352-61D9-02561B3E3F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456" y="3340027"/>
                <a:ext cx="3082859" cy="923330"/>
              </a:xfrm>
              <a:prstGeom prst="rect">
                <a:avLst/>
              </a:prstGeom>
              <a:blipFill>
                <a:blip r:embed="rId14"/>
                <a:stretch>
                  <a:fillRect l="-1639" t="-4110" b="-95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7C17D8BA-70A8-4374-911B-079B3592A049}"/>
                  </a:ext>
                </a:extLst>
              </p:cNvPr>
              <p:cNvSpPr txBox="1"/>
              <p:nvPr/>
            </p:nvSpPr>
            <p:spPr>
              <a:xfrm>
                <a:off x="3466358" y="2208524"/>
                <a:ext cx="2927022" cy="4864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𝒆</m:t>
                          </m:r>
                        </m:e>
                        <m:sup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𝒆</m:t>
                          </m:r>
                        </m:e>
                        <m:sup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b="1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b="1" i="1" dirty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1" i="1" dirty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𝑫</m:t>
                                  </m:r>
                                </m:e>
                                <m:sup>
                                  <m:r>
                                    <a:rPr lang="en-US" altLang="zh-CN" b="1" i="1" dirty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(</m:t>
                                  </m:r>
                                  <m:r>
                                    <a:rPr lang="zh-CN" altLang="en-US" b="1" i="1" dirty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∗</m:t>
                                  </m:r>
                                  <m:r>
                                    <a:rPr lang="en-US" altLang="zh-CN" b="1" i="1" dirty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)</m:t>
                                  </m:r>
                                </m:sup>
                              </m:sSup>
                              <m:acc>
                                <m:accPr>
                                  <m:chr m:val="̅"/>
                                  <m:ctrlPr>
                                    <a:rPr lang="en-US" altLang="zh-CN" b="1" i="1" dirty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sSup>
                                    <m:sSupPr>
                                      <m:ctrlPr>
                                        <a:rPr lang="en-US" altLang="zh-CN" b="1" i="1" dirty="0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b="1" i="1" dirty="0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𝑫</m:t>
                                      </m:r>
                                    </m:e>
                                    <m:sup>
                                      <m:r>
                                        <a:rPr lang="en-US" altLang="zh-CN" b="1" i="1" dirty="0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(</m:t>
                                      </m:r>
                                      <m:r>
                                        <a:rPr lang="zh-CN" altLang="en-US" b="1" i="1" dirty="0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∗</m:t>
                                      </m:r>
                                      <m:r>
                                        <a:rPr lang="en-US" altLang="zh-CN" b="1" i="1" dirty="0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𝟎</m:t>
                          </m:r>
                        </m:sup>
                      </m:sSup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𝑱</m:t>
                      </m:r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/</m:t>
                      </m:r>
                      <m:r>
                        <a:rPr lang="en-US" altLang="zh-CN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𝝍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7C17D8BA-70A8-4374-911B-079B3592A0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6358" y="2208524"/>
                <a:ext cx="2927022" cy="486415"/>
              </a:xfrm>
              <a:prstGeom prst="rect">
                <a:avLst/>
              </a:prstGeom>
              <a:blipFill>
                <a:blip r:embed="rId15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图片 18">
            <a:extLst>
              <a:ext uri="{FF2B5EF4-FFF2-40B4-BE49-F238E27FC236}">
                <a16:creationId xmlns:a16="http://schemas.microsoft.com/office/drawing/2014/main" id="{8B9CCBC9-E0F3-8910-95C7-7CE8DC3D215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78900" y="2706178"/>
            <a:ext cx="4119878" cy="2115949"/>
          </a:xfrm>
          <a:prstGeom prst="rect">
            <a:avLst/>
          </a:prstGeom>
        </p:spPr>
      </p:pic>
      <p:cxnSp>
        <p:nvCxnSpPr>
          <p:cNvPr id="27" name="直线箭头连接符 26">
            <a:extLst>
              <a:ext uri="{FF2B5EF4-FFF2-40B4-BE49-F238E27FC236}">
                <a16:creationId xmlns:a16="http://schemas.microsoft.com/office/drawing/2014/main" id="{C015DCF8-9531-923D-F018-6A4D10741589}"/>
              </a:ext>
            </a:extLst>
          </p:cNvPr>
          <p:cNvCxnSpPr>
            <a:cxnSpLocks/>
          </p:cNvCxnSpPr>
          <p:nvPr/>
        </p:nvCxnSpPr>
        <p:spPr>
          <a:xfrm flipH="1">
            <a:off x="5115919" y="3662218"/>
            <a:ext cx="514319" cy="618338"/>
          </a:xfrm>
          <a:prstGeom prst="straightConnector1">
            <a:avLst/>
          </a:prstGeom>
          <a:ln w="25400">
            <a:solidFill>
              <a:srgbClr val="ED7D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DD17BE3D-9A20-D3C7-5F75-5AB96C47DBF8}"/>
                  </a:ext>
                </a:extLst>
              </p:cNvPr>
              <p:cNvSpPr txBox="1"/>
              <p:nvPr/>
            </p:nvSpPr>
            <p:spPr>
              <a:xfrm>
                <a:off x="5302136" y="3246416"/>
                <a:ext cx="167340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dirty="0" smtClean="0">
                              <a:solidFill>
                                <a:srgbClr val="FF93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1" i="1" dirty="0" smtClean="0">
                              <a:solidFill>
                                <a:srgbClr val="FF93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𝜼</m:t>
                          </m:r>
                        </m:e>
                        <m:sub>
                          <m:r>
                            <a:rPr lang="en-US" altLang="zh-CN" b="1" i="1" dirty="0" smtClean="0">
                              <a:solidFill>
                                <a:srgbClr val="FF93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𝒄</m:t>
                          </m:r>
                        </m:sub>
                      </m:sSub>
                      <m:d>
                        <m:dPr>
                          <m:ctrlPr>
                            <a:rPr lang="en-US" altLang="zh-CN" b="1" i="1" dirty="0" smtClean="0">
                              <a:solidFill>
                                <a:srgbClr val="FF93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altLang="zh-CN" b="1" i="1" dirty="0" smtClean="0">
                              <a:solidFill>
                                <a:srgbClr val="FF93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𝟑𝟗𝟒𝟓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9300"/>
                  </a:solidFill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DD17BE3D-9A20-D3C7-5F75-5AB96C47DB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2136" y="3246416"/>
                <a:ext cx="1673406" cy="369332"/>
              </a:xfrm>
              <a:prstGeom prst="rect">
                <a:avLst/>
              </a:prstGeom>
              <a:blipFill>
                <a:blip r:embed="rId17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091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D17DE-AF4F-A109-7A61-E7C662A04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84E3E7E9-929F-E725-F995-83AC6890DACF}"/>
              </a:ext>
            </a:extLst>
          </p:cNvPr>
          <p:cNvGrpSpPr/>
          <p:nvPr/>
        </p:nvGrpSpPr>
        <p:grpSpPr>
          <a:xfrm>
            <a:off x="0" y="521135"/>
            <a:ext cx="9144000" cy="4622366"/>
            <a:chOff x="0" y="694847"/>
            <a:chExt cx="9144000" cy="6163154"/>
          </a:xfrm>
        </p:grpSpPr>
        <p:cxnSp>
          <p:nvCxnSpPr>
            <p:cNvPr id="12" name="直线连接符 11">
              <a:extLst>
                <a:ext uri="{FF2B5EF4-FFF2-40B4-BE49-F238E27FC236}">
                  <a16:creationId xmlns:a16="http://schemas.microsoft.com/office/drawing/2014/main" id="{C03CFF4A-E429-30F6-14AB-4E86AFAF71D5}"/>
                </a:ext>
              </a:extLst>
            </p:cNvPr>
            <p:cNvCxnSpPr/>
            <p:nvPr/>
          </p:nvCxnSpPr>
          <p:spPr>
            <a:xfrm>
              <a:off x="110103" y="694847"/>
              <a:ext cx="8885307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A1CFA055-037C-38A7-AA5B-3DB44DD199E1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DE23AD05-0E9E-3BD8-4C4E-30AF16BB9AF7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1C5B68A8-A6CD-FB61-1925-1B2AC2C391FE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F10DD778-9E21-FE12-4256-E24FC95F4670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2024/10/22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F6C3EC20-62DB-FE5D-9AB3-1EBD85B8C14D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633A70F-A80E-E91B-068A-CC1388346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525" y="1092487"/>
            <a:ext cx="3400182" cy="2444121"/>
          </a:xfrm>
          <a:prstGeom prst="rect">
            <a:avLst/>
          </a:prstGeom>
        </p:spPr>
      </p:pic>
      <p:sp>
        <p:nvSpPr>
          <p:cNvPr id="4" name="左大括号 3">
            <a:extLst>
              <a:ext uri="{FF2B5EF4-FFF2-40B4-BE49-F238E27FC236}">
                <a16:creationId xmlns:a16="http://schemas.microsoft.com/office/drawing/2014/main" id="{39482A8E-0C67-D754-5B00-233DD8C0A054}"/>
              </a:ext>
            </a:extLst>
          </p:cNvPr>
          <p:cNvSpPr/>
          <p:nvPr/>
        </p:nvSpPr>
        <p:spPr>
          <a:xfrm>
            <a:off x="4269825" y="1251651"/>
            <a:ext cx="570367" cy="2977046"/>
          </a:xfrm>
          <a:prstGeom prst="leftBrac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2EAC13C-3997-3AC8-1843-29CDF9D3CBEB}"/>
              </a:ext>
            </a:extLst>
          </p:cNvPr>
          <p:cNvSpPr txBox="1"/>
          <p:nvPr/>
        </p:nvSpPr>
        <p:spPr>
          <a:xfrm>
            <a:off x="5056808" y="1188900"/>
            <a:ext cx="3872100" cy="2960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hunting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decays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searching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lepton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hunting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TeV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Neutrino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</a:p>
          <a:p>
            <a:pPr>
              <a:lnSpc>
                <a:spcPct val="150000"/>
              </a:lnSpc>
            </a:pPr>
            <a:endParaRPr lang="en-US" altLang="zh-CN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QCD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A128D56-9098-AA82-9F37-F3758366E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525" y="3667539"/>
            <a:ext cx="2160319" cy="9961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5BA2E7F-2FDF-EF27-6E66-9E84228267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6844" y="3666519"/>
            <a:ext cx="984410" cy="966512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A2571A0D-897C-378E-673B-839D070B3AC6}"/>
              </a:ext>
            </a:extLst>
          </p:cNvPr>
          <p:cNvSpPr txBox="1"/>
          <p:nvPr/>
        </p:nvSpPr>
        <p:spPr>
          <a:xfrm>
            <a:off x="2804468" y="692468"/>
            <a:ext cx="28414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QCD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019E7BB-2FDA-8DDA-71A6-74973262A4DC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sp>
        <p:nvSpPr>
          <p:cNvPr id="24" name="上箭头 23">
            <a:extLst>
              <a:ext uri="{FF2B5EF4-FFF2-40B4-BE49-F238E27FC236}">
                <a16:creationId xmlns:a16="http://schemas.microsoft.com/office/drawing/2014/main" id="{5DE039A3-8618-09C5-CD13-056B42EA0E08}"/>
              </a:ext>
            </a:extLst>
          </p:cNvPr>
          <p:cNvSpPr/>
          <p:nvPr/>
        </p:nvSpPr>
        <p:spPr>
          <a:xfrm>
            <a:off x="1314506" y="3293700"/>
            <a:ext cx="217170" cy="307119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2B4C2CB-7539-6F9A-0D5F-A4C965DE5845}"/>
              </a:ext>
            </a:extLst>
          </p:cNvPr>
          <p:cNvSpPr txBox="1"/>
          <p:nvPr/>
        </p:nvSpPr>
        <p:spPr>
          <a:xfrm>
            <a:off x="945265" y="1232241"/>
            <a:ext cx="4679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zh-CN" altLang="en-US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5E653E7-C864-F213-A48C-3291152011EF}"/>
              </a:ext>
            </a:extLst>
          </p:cNvPr>
          <p:cNvSpPr/>
          <p:nvPr/>
        </p:nvSpPr>
        <p:spPr>
          <a:xfrm>
            <a:off x="231515" y="36387"/>
            <a:ext cx="641714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Non-perturbative</a:t>
            </a:r>
            <a:r>
              <a:rPr lang="zh-CN" altLang="en-US" sz="2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QCD:</a:t>
            </a:r>
            <a:r>
              <a:rPr lang="zh-CN" altLang="en-US" sz="2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</a:t>
            </a:r>
            <a:r>
              <a:rPr lang="zh-CN" altLang="en-US" sz="2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CN" altLang="en-US" sz="2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</a:t>
            </a:r>
            <a:endParaRPr lang="zh-CN" altLang="en-US" sz="27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63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51"/>
    </mc:Choice>
    <mc:Fallback xmlns="">
      <p:transition spd="slow" advTm="4125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A4819-1794-DB30-B434-DB3F67EE7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7D4FCD5E-1CB2-1E43-27FE-5DCDA7DE711E}"/>
              </a:ext>
            </a:extLst>
          </p:cNvPr>
          <p:cNvGrpSpPr/>
          <p:nvPr/>
        </p:nvGrpSpPr>
        <p:grpSpPr>
          <a:xfrm>
            <a:off x="0" y="36386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43687810-7BF5-3589-C5EC-C62FE275077A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3CE5EDAB-0B51-E05F-647A-15AB840E898C}"/>
                  </a:ext>
                </a:extLst>
              </p:cNvPr>
              <p:cNvSpPr/>
              <p:nvPr/>
            </p:nvSpPr>
            <p:spPr>
              <a:xfrm>
                <a:off x="231515" y="48516"/>
                <a:ext cx="838691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EFF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3D328307-CF59-D850-0E74-BA7989ABFE3F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26C740EB-0976-2ABC-D457-C9042A00BA11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F88A6A53-C5C1-FC8C-D946-C5081D08720B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9C14BAD3-19DE-76AE-0914-8EEA4B5F9B9F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13DA69EC-FF76-E033-3762-C3908C4F7863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2024/10/22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1D32DD36-EC92-0ED9-3009-4F6929975DA6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30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EBD383E6-6CE4-4D6F-13BB-FA368F141B95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E29F3C9-C305-9117-A9EA-E7642BC56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385" y="552694"/>
            <a:ext cx="4119878" cy="2115949"/>
          </a:xfrm>
          <a:prstGeom prst="rect">
            <a:avLst/>
          </a:prstGeom>
        </p:spPr>
      </p:pic>
      <p:cxnSp>
        <p:nvCxnSpPr>
          <p:cNvPr id="26" name="直线箭头连接符 25">
            <a:extLst>
              <a:ext uri="{FF2B5EF4-FFF2-40B4-BE49-F238E27FC236}">
                <a16:creationId xmlns:a16="http://schemas.microsoft.com/office/drawing/2014/main" id="{3E4A6C94-0FCC-9026-C3E6-0E8147003C26}"/>
              </a:ext>
            </a:extLst>
          </p:cNvPr>
          <p:cNvCxnSpPr>
            <a:cxnSpLocks/>
          </p:cNvCxnSpPr>
          <p:nvPr/>
        </p:nvCxnSpPr>
        <p:spPr>
          <a:xfrm flipH="1">
            <a:off x="5631461" y="1301499"/>
            <a:ext cx="514319" cy="618338"/>
          </a:xfrm>
          <a:prstGeom prst="straightConnector1">
            <a:avLst/>
          </a:prstGeom>
          <a:ln w="25400">
            <a:solidFill>
              <a:srgbClr val="ED7D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0DAB1605-C8D4-0766-7EB6-C20FCA07A329}"/>
              </a:ext>
            </a:extLst>
          </p:cNvPr>
          <p:cNvSpPr txBox="1"/>
          <p:nvPr/>
        </p:nvSpPr>
        <p:spPr>
          <a:xfrm>
            <a:off x="5888621" y="939162"/>
            <a:ext cx="16734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zh-CN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</a:t>
            </a:r>
            <a:endParaRPr lang="zh-CN" altLang="en-US" b="1" dirty="0">
              <a:solidFill>
                <a:srgbClr val="ED7D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8DE8153B-B91E-E6CC-A65A-182C874E81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5385" y="2408225"/>
            <a:ext cx="4119878" cy="2090869"/>
          </a:xfrm>
          <a:prstGeom prst="rect">
            <a:avLst/>
          </a:prstGeom>
        </p:spPr>
      </p:pic>
      <p:cxnSp>
        <p:nvCxnSpPr>
          <p:cNvPr id="31" name="直线箭头连接符 30">
            <a:extLst>
              <a:ext uri="{FF2B5EF4-FFF2-40B4-BE49-F238E27FC236}">
                <a16:creationId xmlns:a16="http://schemas.microsoft.com/office/drawing/2014/main" id="{53F4E93F-5F63-2599-2A0D-AEC09FB76742}"/>
              </a:ext>
            </a:extLst>
          </p:cNvPr>
          <p:cNvCxnSpPr>
            <a:cxnSpLocks/>
          </p:cNvCxnSpPr>
          <p:nvPr/>
        </p:nvCxnSpPr>
        <p:spPr>
          <a:xfrm flipH="1">
            <a:off x="5631461" y="3177431"/>
            <a:ext cx="514319" cy="618338"/>
          </a:xfrm>
          <a:prstGeom prst="straightConnector1">
            <a:avLst/>
          </a:prstGeom>
          <a:ln w="25400">
            <a:solidFill>
              <a:srgbClr val="ED7D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>
            <a:extLst>
              <a:ext uri="{FF2B5EF4-FFF2-40B4-BE49-F238E27FC236}">
                <a16:creationId xmlns:a16="http://schemas.microsoft.com/office/drawing/2014/main" id="{3EF13F38-BBCF-660F-2149-F3277E3D63E2}"/>
              </a:ext>
            </a:extLst>
          </p:cNvPr>
          <p:cNvSpPr txBox="1"/>
          <p:nvPr/>
        </p:nvSpPr>
        <p:spPr>
          <a:xfrm>
            <a:off x="5888621" y="2815094"/>
            <a:ext cx="16734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zh-CN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</a:t>
            </a:r>
            <a:endParaRPr lang="zh-CN" altLang="en-US" b="1" dirty="0">
              <a:solidFill>
                <a:srgbClr val="ED7D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0FEE9C5B-88BB-7E95-7957-20ABB53DD5A6}"/>
                  </a:ext>
                </a:extLst>
              </p:cNvPr>
              <p:cNvSpPr txBox="1"/>
              <p:nvPr/>
            </p:nvSpPr>
            <p:spPr>
              <a:xfrm>
                <a:off x="110103" y="694480"/>
                <a:ext cx="4555282" cy="25545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near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threshold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US" altLang="zh-CN" sz="1600" b="1" baseline="30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++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contribution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needed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Can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described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either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by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exponential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or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tail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𝝌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sub>
                    </m:sSub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𝟑𝟖𝟕𝟐</m:t>
                    </m:r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contribution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not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needed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If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assuming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𝝌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sub>
                    </m:sSub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𝟑𝟖𝟕𝟐</m:t>
                    </m:r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(only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tail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contributes),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violation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Isospin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or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more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complicated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nature?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(I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states?)</a:t>
                </a:r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0FEE9C5B-88BB-7E95-7957-20ABB53DD5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3" y="694480"/>
                <a:ext cx="4555282" cy="2554545"/>
              </a:xfrm>
              <a:prstGeom prst="rect">
                <a:avLst/>
              </a:prstGeom>
              <a:blipFill>
                <a:blip r:embed="rId5"/>
                <a:stretch>
                  <a:fillRect l="-556" t="-495" b="-24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16706E7E-E17F-F3F5-2053-5B099C899867}"/>
                  </a:ext>
                </a:extLst>
              </p:cNvPr>
              <p:cNvSpPr txBox="1"/>
              <p:nvPr/>
            </p:nvSpPr>
            <p:spPr>
              <a:xfrm>
                <a:off x="110103" y="3411652"/>
                <a:ext cx="4687437" cy="3150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𝐵𝑟</m:t>
                      </m:r>
                      <m:d>
                        <m:d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3872</m:t>
                              </m:r>
                            </m:e>
                          </m:d>
                          <m:sSup>
                            <m:sSup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zh-CN" alt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3872</m:t>
                              </m:r>
                            </m:e>
                          </m:d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kumimoji="1" lang="zh-CN" altLang="en-US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∓</m:t>
                              </m:r>
                            </m:sup>
                          </m:sSup>
                        </m:e>
                      </m:d>
                      <m:r>
                        <a:rPr kumimoji="1" lang="zh-CN" alt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kumimoji="1" lang="zh-CN" altLang="en-US" i="1" dirty="0"/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16706E7E-E17F-F3F5-2053-5B099C8998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3" y="3411652"/>
                <a:ext cx="4687437" cy="315086"/>
              </a:xfrm>
              <a:prstGeom prst="rect">
                <a:avLst/>
              </a:prstGeom>
              <a:blipFill>
                <a:blip r:embed="rId6"/>
                <a:stretch>
                  <a:fillRect l="-270" r="-1081" b="-269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BF8F8CC4-FEB3-E4FA-DF4D-D998E7431EBD}"/>
                  </a:ext>
                </a:extLst>
              </p:cNvPr>
              <p:cNvSpPr txBox="1"/>
              <p:nvPr/>
            </p:nvSpPr>
            <p:spPr>
              <a:xfrm>
                <a:off x="110103" y="3779946"/>
                <a:ext cx="2128660" cy="2841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(1.48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−0.36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+0.42</m:t>
                          </m:r>
                        </m:sup>
                      </m:sSub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)×</m:t>
                      </m:r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  <m:r>
                        <a:rPr kumimoji="1" lang="zh-CN" altLang="en-US" b="0" i="1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kumimoji="1" lang="zh-CN" altLang="en-US" i="1" dirty="0"/>
              </a:p>
            </p:txBody>
          </p:sp>
        </mc:Choice>
        <mc:Fallback xmlns="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BF8F8CC4-FEB3-E4FA-DF4D-D998E7431E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3" y="3779946"/>
                <a:ext cx="2128660" cy="284180"/>
              </a:xfrm>
              <a:prstGeom prst="rect">
                <a:avLst/>
              </a:prstGeom>
              <a:blipFill>
                <a:blip r:embed="rId7"/>
                <a:stretch>
                  <a:fillRect l="-592" r="-3550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1626F417-1767-C358-712D-0E8D7D5387BD}"/>
                  </a:ext>
                </a:extLst>
              </p:cNvPr>
              <p:cNvSpPr txBox="1"/>
              <p:nvPr/>
            </p:nvSpPr>
            <p:spPr>
              <a:xfrm>
                <a:off x="129938" y="4238676"/>
                <a:ext cx="53796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𝐵𝑟</m:t>
                      </m:r>
                      <m:d>
                        <m:d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3872</m:t>
                              </m:r>
                            </m:e>
                          </m:d>
                          <m:sSup>
                            <m:sSup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zh-CN" alt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3872</m:t>
                              </m:r>
                            </m:e>
                          </m:d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kumimoji="1" lang="zh-CN" altLang="en-US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</m:acc>
                            </m:e>
                            <m:sup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</m:acc>
                            </m:e>
                            <m:sup>
                              <m:r>
                                <a:rPr kumimoji="1" lang="zh-CN" altLang="en-US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d>
                      <m:r>
                        <a:rPr kumimoji="1" lang="zh-CN" alt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kumimoji="1" lang="zh-CN" altLang="en-US" i="1" dirty="0"/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1626F417-1767-C358-712D-0E8D7D5387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938" y="4238676"/>
                <a:ext cx="5379678" cy="276999"/>
              </a:xfrm>
              <a:prstGeom prst="rect">
                <a:avLst/>
              </a:prstGeom>
              <a:blipFill>
                <a:blip r:embed="rId8"/>
                <a:stretch>
                  <a:fillRect t="-4348" r="-472" b="-347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BF714577-A2A6-E714-8245-0400E9FC19D0}"/>
                  </a:ext>
                </a:extLst>
              </p:cNvPr>
              <p:cNvSpPr txBox="1"/>
              <p:nvPr/>
            </p:nvSpPr>
            <p:spPr>
              <a:xfrm>
                <a:off x="129938" y="4518044"/>
                <a:ext cx="23771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=(0.80±0.23)×</m:t>
                      </m:r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  <m:r>
                        <a:rPr kumimoji="1" lang="zh-CN" altLang="en-US" b="0" i="1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kumimoji="1" lang="zh-CN" altLang="en-US" i="1" dirty="0"/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BF714577-A2A6-E714-8245-0400E9FC19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938" y="4518044"/>
                <a:ext cx="2377189" cy="276999"/>
              </a:xfrm>
              <a:prstGeom prst="rect">
                <a:avLst/>
              </a:prstGeom>
              <a:blipFill>
                <a:blip r:embed="rId9"/>
                <a:stretch>
                  <a:fillRect l="-532" t="-4348" r="-3191" b="-347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731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762B9E-F215-1C11-FFC8-398A36D25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843F5CD5-0DE1-39AE-A276-4FED03C32962}"/>
              </a:ext>
            </a:extLst>
          </p:cNvPr>
          <p:cNvGrpSpPr/>
          <p:nvPr/>
        </p:nvGrpSpPr>
        <p:grpSpPr>
          <a:xfrm>
            <a:off x="0" y="36386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0A0128EC-1796-AABB-75F2-3418CF06F989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DC9F7ADE-0BE2-75F2-5B9F-C44BABC1A663}"/>
                  </a:ext>
                </a:extLst>
              </p:cNvPr>
              <p:cNvSpPr/>
              <p:nvPr/>
            </p:nvSpPr>
            <p:spPr>
              <a:xfrm>
                <a:off x="231515" y="48516"/>
                <a:ext cx="3804503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state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around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4.4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GeV?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83DDB51E-0FFC-148D-0DEB-F7F8E287A4A0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DC7F8A5C-E8EB-49EB-FD51-0A0BD44F3EC9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E7B16E4D-5AAF-B17C-583B-AA4E47572AD0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1D781FC5-24D4-AAAC-0F82-ADAB0E181E74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24ED6464-9388-0ADC-9747-C3B7D4AB1897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2024/10/22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200EFFC4-3610-F811-BC17-24232304F6E3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31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35F55F2C-D026-8523-1C8A-A6CEF0708C70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B7A9B12-0FA3-E801-3A9F-A05645EE4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385" y="552694"/>
            <a:ext cx="4119878" cy="2115949"/>
          </a:xfrm>
          <a:prstGeom prst="rect">
            <a:avLst/>
          </a:prstGeom>
        </p:spPr>
      </p:pic>
      <p:cxnSp>
        <p:nvCxnSpPr>
          <p:cNvPr id="26" name="直线箭头连接符 25">
            <a:extLst>
              <a:ext uri="{FF2B5EF4-FFF2-40B4-BE49-F238E27FC236}">
                <a16:creationId xmlns:a16="http://schemas.microsoft.com/office/drawing/2014/main" id="{BA7B77E1-7723-A800-262D-E9332333516E}"/>
              </a:ext>
            </a:extLst>
          </p:cNvPr>
          <p:cNvCxnSpPr>
            <a:cxnSpLocks/>
          </p:cNvCxnSpPr>
          <p:nvPr/>
        </p:nvCxnSpPr>
        <p:spPr>
          <a:xfrm>
            <a:off x="7404076" y="1331319"/>
            <a:ext cx="0" cy="442530"/>
          </a:xfrm>
          <a:prstGeom prst="straightConnector1">
            <a:avLst/>
          </a:prstGeom>
          <a:ln w="25400">
            <a:solidFill>
              <a:srgbClr val="ED7D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EB613FA4-4CC2-3D7F-04DE-AC86BF61B366}"/>
              </a:ext>
            </a:extLst>
          </p:cNvPr>
          <p:cNvSpPr txBox="1"/>
          <p:nvPr/>
        </p:nvSpPr>
        <p:spPr>
          <a:xfrm>
            <a:off x="6421350" y="928744"/>
            <a:ext cx="23639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zh-CN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zh-CN" altLang="en-US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</a:t>
            </a:r>
            <a:r>
              <a:rPr lang="zh-CN" altLang="en-US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modeled</a:t>
            </a:r>
            <a:endParaRPr lang="zh-CN" altLang="en-US" b="1" dirty="0">
              <a:solidFill>
                <a:srgbClr val="ED7D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BF49141D-E870-39AB-7F1D-FFD56F10B0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5385" y="2408225"/>
            <a:ext cx="4119878" cy="2090869"/>
          </a:xfrm>
          <a:prstGeom prst="rect">
            <a:avLst/>
          </a:prstGeom>
        </p:spPr>
      </p:pic>
      <p:cxnSp>
        <p:nvCxnSpPr>
          <p:cNvPr id="31" name="直线箭头连接符 30">
            <a:extLst>
              <a:ext uri="{FF2B5EF4-FFF2-40B4-BE49-F238E27FC236}">
                <a16:creationId xmlns:a16="http://schemas.microsoft.com/office/drawing/2014/main" id="{6AE04A58-65C8-C765-27C0-AAA06BDBF1B1}"/>
              </a:ext>
            </a:extLst>
          </p:cNvPr>
          <p:cNvCxnSpPr>
            <a:cxnSpLocks/>
          </p:cNvCxnSpPr>
          <p:nvPr/>
        </p:nvCxnSpPr>
        <p:spPr>
          <a:xfrm>
            <a:off x="7342050" y="3184426"/>
            <a:ext cx="0" cy="343328"/>
          </a:xfrm>
          <a:prstGeom prst="straightConnector1">
            <a:avLst/>
          </a:prstGeom>
          <a:ln w="25400">
            <a:solidFill>
              <a:srgbClr val="ED7D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B944ABBD-1C68-463C-BE51-F4A541BD1EB4}"/>
                  </a:ext>
                </a:extLst>
              </p:cNvPr>
              <p:cNvSpPr txBox="1"/>
              <p:nvPr/>
            </p:nvSpPr>
            <p:spPr>
              <a:xfrm>
                <a:off x="95730" y="970080"/>
                <a:ext cx="4944427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Not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well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modeled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𝑩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p>
                        <m:r>
                          <a:rPr lang="zh-CN" altLang="en-US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𝑲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but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not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𝑩</m:t>
                        </m:r>
                      </m:e>
                      <m:sup>
                        <m: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r>
                      <a:rPr lang="en-US" altLang="zh-CN" sz="16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p>
                        <m:r>
                          <a:rPr lang="zh-CN" altLang="en-US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𝑲</m:t>
                        </m:r>
                      </m:e>
                      <m:sup>
                        <m: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around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4.4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GeV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Adding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new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neutral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US" altLang="zh-CN" sz="1600" b="1" baseline="30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++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state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(3.7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𝝈</m:t>
                    </m:r>
                  </m:oMath>
                </a14:m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giving:</a:t>
                </a:r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B944ABBD-1C68-463C-BE51-F4A541BD1E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30" y="970080"/>
                <a:ext cx="4944427" cy="1077218"/>
              </a:xfrm>
              <a:prstGeom prst="rect">
                <a:avLst/>
              </a:prstGeom>
              <a:blipFill>
                <a:blip r:embed="rId5"/>
                <a:stretch>
                  <a:fillRect l="-513" t="-2326" b="-58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B8423893-7EEE-F991-8448-C20383022B78}"/>
                  </a:ext>
                </a:extLst>
              </p:cNvPr>
              <p:cNvSpPr txBox="1"/>
              <p:nvPr/>
            </p:nvSpPr>
            <p:spPr>
              <a:xfrm>
                <a:off x="40833" y="2089160"/>
                <a:ext cx="244141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𝒎</m:t>
                        </m:r>
                      </m:e>
                      <m:sub>
                        <m:r>
                          <a:rPr lang="en-US" altLang="zh-CN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b>
                    </m:sSub>
                    <m:r>
                      <a:rPr lang="en-US" altLang="zh-CN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altLang="zh-CN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𝟒𝟒𝟔𝟐</m:t>
                    </m:r>
                    <m:r>
                      <a:rPr lang="en-US" altLang="zh-CN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±</m:t>
                    </m:r>
                    <m:r>
                      <a:rPr lang="en-US" altLang="zh-CN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𝟏𝟑</m:t>
                    </m:r>
                  </m:oMath>
                </a14:m>
                <a:r>
                  <a:rPr lang="zh-CN" altLang="en-US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MeV</a:t>
                </a:r>
                <a:endParaRPr lang="zh-CN" altLang="en-US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B8423893-7EEE-F991-8448-C20383022B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33" y="2089160"/>
                <a:ext cx="2441416" cy="369332"/>
              </a:xfrm>
              <a:prstGeom prst="rect">
                <a:avLst/>
              </a:prstGeom>
              <a:blipFill>
                <a:blip r:embed="rId6"/>
                <a:stretch>
                  <a:fillRect t="-10000" r="-1554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98F6F95B-41B3-8CF9-D53D-C44688948950}"/>
                  </a:ext>
                </a:extLst>
              </p:cNvPr>
              <p:cNvSpPr txBox="1"/>
              <p:nvPr/>
            </p:nvSpPr>
            <p:spPr>
              <a:xfrm>
                <a:off x="2482249" y="2059283"/>
                <a:ext cx="244141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b="1" i="0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𝚪</m:t>
                        </m:r>
                      </m:e>
                      <m:sub>
                        <m:r>
                          <a:rPr lang="en-US" altLang="zh-CN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b>
                    </m:sSub>
                    <m:r>
                      <a:rPr lang="en-US" altLang="zh-CN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altLang="zh-CN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𝟔𝟕</m:t>
                    </m:r>
                    <m:r>
                      <a:rPr lang="en-US" altLang="zh-CN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±</m:t>
                    </m:r>
                    <m:r>
                      <a:rPr lang="en-US" altLang="zh-CN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𝟏𝟖</m:t>
                    </m:r>
                  </m:oMath>
                </a14:m>
                <a:r>
                  <a:rPr lang="zh-CN" altLang="en-US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MeV</a:t>
                </a:r>
                <a:endParaRPr lang="zh-CN" altLang="en-US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98F6F95B-41B3-8CF9-D53D-C446889489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2249" y="2059283"/>
                <a:ext cx="2441416" cy="369332"/>
              </a:xfrm>
              <a:prstGeom prst="rect">
                <a:avLst/>
              </a:prstGeom>
              <a:blipFill>
                <a:blip r:embed="rId7"/>
                <a:stretch>
                  <a:fillRect t="-13333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82961632-7840-2859-F3CF-8902C444460A}"/>
                  </a:ext>
                </a:extLst>
              </p:cNvPr>
              <p:cNvSpPr txBox="1"/>
              <p:nvPr/>
            </p:nvSpPr>
            <p:spPr>
              <a:xfrm>
                <a:off x="151050" y="2573612"/>
                <a:ext cx="4555282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𝒁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</m:sub>
                    </m:sSub>
                    <m:d>
                      <m:d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𝟒𝟒𝟑𝟎</m:t>
                        </m:r>
                      </m:e>
                    </m:d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:</m:t>
                    </m:r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（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needs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confirmation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）</a:t>
                </a:r>
                <a:endParaRPr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82961632-7840-2859-F3CF-8902C44446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050" y="2573612"/>
                <a:ext cx="4555282" cy="338554"/>
              </a:xfrm>
              <a:prstGeom prst="rect">
                <a:avLst/>
              </a:prstGeom>
              <a:blipFill>
                <a:blip r:embed="rId8"/>
                <a:stretch>
                  <a:fillRect l="-557" t="-7143" b="-214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C7027337-D204-3F98-C2BC-0E0F1DB7EE8D}"/>
                  </a:ext>
                </a:extLst>
              </p:cNvPr>
              <p:cNvSpPr txBox="1"/>
              <p:nvPr/>
            </p:nvSpPr>
            <p:spPr>
              <a:xfrm>
                <a:off x="54397" y="3002658"/>
                <a:ext cx="2441416" cy="3926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𝒎</m:t>
                        </m:r>
                      </m:e>
                      <m:sub>
                        <m:r>
                          <a:rPr lang="en-US" altLang="zh-CN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b>
                    </m:sSub>
                    <m:r>
                      <a:rPr lang="en-US" altLang="zh-CN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altLang="zh-CN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𝟒𝟒𝟕</m:t>
                    </m:r>
                    <m:sSubSup>
                      <m:sSubSupPr>
                        <m:ctrlPr>
                          <a:rPr lang="en-US" altLang="zh-CN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𝟔</m:t>
                        </m:r>
                      </m:e>
                      <m:sub>
                        <m:r>
                          <a:rPr lang="en-US" altLang="zh-CN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altLang="zh-CN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𝟏𝟖</m:t>
                        </m:r>
                      </m:sub>
                      <m:sup>
                        <m:r>
                          <a:rPr lang="en-US" altLang="zh-CN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altLang="zh-CN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𝟏𝟓</m:t>
                        </m:r>
                      </m:sup>
                    </m:sSubSup>
                  </m:oMath>
                </a14:m>
                <a:r>
                  <a:rPr lang="zh-CN" altLang="en-US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MeV</a:t>
                </a:r>
                <a:endParaRPr lang="zh-CN" altLang="en-US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C7027337-D204-3F98-C2BC-0E0F1DB7EE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97" y="3002658"/>
                <a:ext cx="2441416" cy="392672"/>
              </a:xfrm>
              <a:prstGeom prst="rect">
                <a:avLst/>
              </a:prstGeom>
              <a:blipFill>
                <a:blip r:embed="rId9"/>
                <a:stretch>
                  <a:fillRect t="-3125" b="-218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D23244B-ED56-0984-4C21-7ECE8106A7C3}"/>
                  </a:ext>
                </a:extLst>
              </p:cNvPr>
              <p:cNvSpPr txBox="1"/>
              <p:nvPr/>
            </p:nvSpPr>
            <p:spPr>
              <a:xfrm>
                <a:off x="2495813" y="2972781"/>
                <a:ext cx="244141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b="1" i="0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𝚪</m:t>
                        </m:r>
                      </m:e>
                      <m:sub>
                        <m:r>
                          <a:rPr lang="en-US" altLang="zh-CN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b>
                    </m:sSub>
                    <m:r>
                      <a:rPr lang="en-US" altLang="zh-CN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altLang="zh-CN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𝟏𝟖𝟏</m:t>
                    </m:r>
                    <m:r>
                      <a:rPr lang="en-US" altLang="zh-CN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±</m:t>
                    </m:r>
                    <m:r>
                      <a:rPr lang="en-US" altLang="zh-CN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𝟑𝟏</m:t>
                    </m:r>
                  </m:oMath>
                </a14:m>
                <a:r>
                  <a:rPr lang="zh-CN" altLang="en-US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MeV</a:t>
                </a:r>
                <a:endParaRPr lang="zh-CN" altLang="en-US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D23244B-ED56-0984-4C21-7ECE8106A7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5813" y="2972781"/>
                <a:ext cx="2441416" cy="369332"/>
              </a:xfrm>
              <a:prstGeom prst="rect">
                <a:avLst/>
              </a:prstGeom>
              <a:blipFill>
                <a:blip r:embed="rId10"/>
                <a:stretch>
                  <a:fillRect t="-13333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8205F2D4-391B-0B80-A81F-D2057E70F0AA}"/>
                  </a:ext>
                </a:extLst>
              </p:cNvPr>
              <p:cNvSpPr txBox="1"/>
              <p:nvPr/>
            </p:nvSpPr>
            <p:spPr>
              <a:xfrm>
                <a:off x="151050" y="3549677"/>
                <a:ext cx="4555282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If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fixed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𝒁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</m:sub>
                    </m:sSub>
                    <m:d>
                      <m:d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𝟒𝟒𝟑𝟎</m:t>
                        </m:r>
                      </m:e>
                    </m:d>
                  </m:oMath>
                </a14:m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giving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3.9</a:t>
                </a:r>
                <a14:m>
                  <m:oMath xmlns:m="http://schemas.openxmlformats.org/officeDocument/2006/math">
                    <m:r>
                      <a:rPr lang="en-US" altLang="zh-CN" sz="16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𝝈</m:t>
                    </m:r>
                  </m:oMath>
                </a14:m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8205F2D4-391B-0B80-A81F-D2057E70F0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050" y="3549677"/>
                <a:ext cx="4555282" cy="338554"/>
              </a:xfrm>
              <a:prstGeom prst="rect">
                <a:avLst/>
              </a:prstGeom>
              <a:blipFill>
                <a:blip r:embed="rId11"/>
                <a:stretch>
                  <a:fillRect l="-557" t="-7143" b="-214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343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6AE40-0BD3-D245-A340-F38D38306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971F939B-F300-59FF-D838-B1E2B0CFDBF3}"/>
              </a:ext>
            </a:extLst>
          </p:cNvPr>
          <p:cNvGrpSpPr/>
          <p:nvPr/>
        </p:nvGrpSpPr>
        <p:grpSpPr>
          <a:xfrm>
            <a:off x="0" y="36386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40641DC7-EABC-F573-09AC-32C21BCDB143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86893DE7-276A-81B9-22B2-CBEE01A4B381}"/>
                  </a:ext>
                </a:extLst>
              </p:cNvPr>
              <p:cNvSpPr/>
              <p:nvPr/>
            </p:nvSpPr>
            <p:spPr>
              <a:xfrm>
                <a:off x="231515" y="48516"/>
                <a:ext cx="4766177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Confirmation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relationship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DF3308F5-56D0-21DE-7EDD-709049B36D43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95F80FDF-CEDC-343F-A56C-A9DB9A6E5AAF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B2058056-986B-16C8-841D-FC91C4DCE940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8FBA74B5-4AE7-2B04-13E3-E773A6754CE0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C41C9033-BFFF-DAE5-0943-565C6829E410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2024/10/22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5CC5F2A5-8FB2-87B3-3DD1-69C6DB87753B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32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2BDB418C-5BE3-B62D-D11A-027AE6E0DEEA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10B5CCC-9B84-A010-1A94-4227E81B9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2906" y="812372"/>
            <a:ext cx="5219700" cy="2984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E52DFA0E-FD41-B6EE-FDE6-D47A90C99C28}"/>
                  </a:ext>
                </a:extLst>
              </p:cNvPr>
              <p:cNvSpPr txBox="1"/>
              <p:nvPr/>
            </p:nvSpPr>
            <p:spPr>
              <a:xfrm>
                <a:off x="893138" y="3904094"/>
                <a:ext cx="7200800" cy="7705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altLang="zh-CN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</a:rPr>
                                    <m:t>∗+</m:t>
                                  </m:r>
                                </m:sup>
                              </m:sSup>
                            </m:sub>
                          </m:sSub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,0</m:t>
                          </m:r>
                        </m:sub>
                        <m:sup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en-US" altLang="zh-CN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CN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sup>
                      </m:sSubSup>
                      <m:r>
                        <a:rPr lang="en-US" altLang="zh-CN" sz="18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,0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p>
                      </m:sSub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⇒</m:t>
                      </m:r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∗+</m:t>
                                  </m:r>
                                </m:sup>
                              </m:sSup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,0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sup>
                      </m:sSubSup>
                      <m:r>
                        <a:rPr lang="en-US" altLang="zh-CN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m:rPr>
                              <m:sty m:val="p"/>
                            </m:rPr>
                            <a:rPr lang="en-US" altLang="zh-CN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sup>
                      </m:sSup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∗−</m:t>
                                  </m:r>
                                </m:sup>
                              </m:sSup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,0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p>
                      </m:sSubSup>
                    </m:oMath>
                  </m:oMathPara>
                </a14:m>
                <a:endParaRPr lang="en-US" altLang="zh-CN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  <m:r>
                        <a:rPr lang="en-US" altLang="zh-CN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=1⇒</m:t>
                      </m:r>
                      <m:r>
                        <m:rPr>
                          <m:sty m:val="p"/>
                        </m:rPr>
                        <a:rPr lang="en-US" altLang="zh-CN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altLang="zh-CN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altLang="zh-CN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=0,</m:t>
                      </m:r>
                      <m:r>
                        <a:rPr lang="en-US" altLang="zh-CN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  <m:r>
                        <a:rPr lang="en-US" altLang="zh-CN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CN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1⇒</m:t>
                      </m:r>
                      <m:r>
                        <m:rPr>
                          <m:sty m:val="p"/>
                        </m:rPr>
                        <a:rPr lang="en-US" altLang="zh-CN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altLang="zh-CN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altLang="zh-CN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E52DFA0E-FD41-B6EE-FDE6-D47A90C99C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138" y="3904094"/>
                <a:ext cx="7200800" cy="770532"/>
              </a:xfrm>
              <a:prstGeom prst="rect">
                <a:avLst/>
              </a:prstGeom>
              <a:blipFill>
                <a:blip r:embed="rId4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B4607987-81DF-4475-D0C8-C6CA00DB7E86}"/>
                  </a:ext>
                </a:extLst>
              </p:cNvPr>
              <p:cNvSpPr txBox="1"/>
              <p:nvPr/>
            </p:nvSpPr>
            <p:spPr>
              <a:xfrm>
                <a:off x="6182891" y="2021074"/>
                <a:ext cx="70682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altLang="zh-CN" sz="18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.7</a:t>
                </a:r>
                <a14:m>
                  <m:oMath xmlns:m="http://schemas.openxmlformats.org/officeDocument/2006/math">
                    <m:r>
                      <a:rPr lang="en-US" altLang="zh-CN" sz="1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𝝈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B4607987-81DF-4475-D0C8-C6CA00DB7E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891" y="2021074"/>
                <a:ext cx="706820" cy="369332"/>
              </a:xfrm>
              <a:prstGeom prst="rect">
                <a:avLst/>
              </a:prstGeom>
              <a:blipFill>
                <a:blip r:embed="rId5"/>
                <a:stretch>
                  <a:fillRect l="-7018" t="-10000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文本框 19">
            <a:extLst>
              <a:ext uri="{FF2B5EF4-FFF2-40B4-BE49-F238E27FC236}">
                <a16:creationId xmlns:a16="http://schemas.microsoft.com/office/drawing/2014/main" id="{EC3661C5-CCD4-0D0C-410F-68CFBA971C01}"/>
              </a:ext>
            </a:extLst>
          </p:cNvPr>
          <p:cNvSpPr txBox="1"/>
          <p:nvPr/>
        </p:nvSpPr>
        <p:spPr>
          <a:xfrm>
            <a:off x="2682273" y="2382970"/>
            <a:ext cx="10780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Fixed</a:t>
            </a:r>
            <a:r>
              <a:rPr lang="zh-CN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zh-CN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3230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D2530-A5FE-7E81-5633-84133E030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2EB61BCC-972B-2925-420D-98142F70DABF}"/>
              </a:ext>
            </a:extLst>
          </p:cNvPr>
          <p:cNvGrpSpPr/>
          <p:nvPr/>
        </p:nvGrpSpPr>
        <p:grpSpPr>
          <a:xfrm>
            <a:off x="0" y="36386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0395C1D5-181A-69AE-646B-6EBF13299EDA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52E6BC65-1EB2-A62D-0534-12D04BEC6800}"/>
                  </a:ext>
                </a:extLst>
              </p:cNvPr>
              <p:cNvSpPr/>
              <p:nvPr/>
            </p:nvSpPr>
            <p:spPr>
              <a:xfrm>
                <a:off x="231515" y="48516"/>
                <a:ext cx="3291286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Alternative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solution?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C81AD56B-F525-7B11-7B5D-18355A096253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30765241-5933-4EE9-7279-B00EEB86977A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647F16EB-6D83-85F0-D8A9-6A045E3A7D72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FC9D5ED9-934C-88BA-5CBB-9B5EADF20541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48313C5F-EFD6-F8D0-7689-B2866D7F038D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2024/10/22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92599206-C108-0352-75A3-ED79F6E41EA6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33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1CE250B3-2290-AAF8-1E4D-AA6306DD7C50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93DC127-CA5C-9F5C-B66D-69A4B92FF0B8}"/>
              </a:ext>
            </a:extLst>
          </p:cNvPr>
          <p:cNvGrpSpPr/>
          <p:nvPr/>
        </p:nvGrpSpPr>
        <p:grpSpPr>
          <a:xfrm>
            <a:off x="-74813" y="927219"/>
            <a:ext cx="7466647" cy="1523181"/>
            <a:chOff x="1225036" y="2735875"/>
            <a:chExt cx="8585005" cy="12624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矩形 4">
                  <a:extLst>
                    <a:ext uri="{FF2B5EF4-FFF2-40B4-BE49-F238E27FC236}">
                      <a16:creationId xmlns:a16="http://schemas.microsoft.com/office/drawing/2014/main" id="{87182286-91CC-7FF1-106B-FC4DDBABACCB}"/>
                    </a:ext>
                  </a:extLst>
                </p:cNvPr>
                <p:cNvSpPr/>
                <p:nvPr/>
              </p:nvSpPr>
              <p:spPr>
                <a:xfrm>
                  <a:off x="1520879" y="2735875"/>
                  <a:ext cx="1168821" cy="30612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b="1" dirty="0">
                      <a:solidFill>
                        <a:srgbClr val="FF0000"/>
                      </a:solidFill>
                    </a:rPr>
                    <a:t>EFF:</a:t>
                  </a:r>
                  <a:r>
                    <a:rPr lang="zh-CN" altLang="en-US" b="1" dirty="0">
                      <a:solidFill>
                        <a:srgbClr val="FF0000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  <m:sup>
                          <m:r>
                            <a:rPr lang="en-US" altLang="zh-CN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a14:m>
                  <a:endParaRPr lang="zh-CN" altLang="en-US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矩形 4">
                  <a:extLst>
                    <a:ext uri="{FF2B5EF4-FFF2-40B4-BE49-F238E27FC236}">
                      <a16:creationId xmlns:a16="http://schemas.microsoft.com/office/drawing/2014/main" id="{87182286-91CC-7FF1-106B-FC4DDBABACC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0879" y="2735875"/>
                  <a:ext cx="1168821" cy="306122"/>
                </a:xfrm>
                <a:prstGeom prst="rect">
                  <a:avLst/>
                </a:prstGeom>
                <a:blipFill>
                  <a:blip r:embed="rId3"/>
                  <a:stretch>
                    <a:fillRect l="-4938" t="-3226" b="-2258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下箭头 5">
              <a:extLst>
                <a:ext uri="{FF2B5EF4-FFF2-40B4-BE49-F238E27FC236}">
                  <a16:creationId xmlns:a16="http://schemas.microsoft.com/office/drawing/2014/main" id="{DE850A6F-FB2A-5300-1B45-E96561DDEAF4}"/>
                </a:ext>
              </a:extLst>
            </p:cNvPr>
            <p:cNvSpPr/>
            <p:nvPr/>
          </p:nvSpPr>
          <p:spPr>
            <a:xfrm>
              <a:off x="1994081" y="3094823"/>
              <a:ext cx="222422" cy="46533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矩形 6">
                  <a:extLst>
                    <a:ext uri="{FF2B5EF4-FFF2-40B4-BE49-F238E27FC236}">
                      <a16:creationId xmlns:a16="http://schemas.microsoft.com/office/drawing/2014/main" id="{504CF824-789C-1626-3E5D-82A9B71E1D72}"/>
                    </a:ext>
                  </a:extLst>
                </p:cNvPr>
                <p:cNvSpPr/>
                <p:nvPr/>
              </p:nvSpPr>
              <p:spPr>
                <a:xfrm>
                  <a:off x="1225036" y="3692248"/>
                  <a:ext cx="1967770" cy="30612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𝒁</m:t>
                            </m:r>
                          </m:e>
                          <m:sub>
                            <m: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𝟑𝟗𝟎𝟎</m:t>
                            </m:r>
                          </m:e>
                        </m:d>
                        <m:r>
                          <a:rPr lang="en-US" altLang="zh-CN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altLang="zh-CN" b="1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1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  <m:sup>
                            <m:r>
                              <a:rPr lang="en-US" altLang="zh-CN" b="1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+−</m:t>
                            </m:r>
                          </m:sup>
                        </m:sSup>
                      </m:oMath>
                    </m:oMathPara>
                  </a14:m>
                  <a:endParaRPr lang="zh-CN" altLang="en-US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矩形 6">
                  <a:extLst>
                    <a:ext uri="{FF2B5EF4-FFF2-40B4-BE49-F238E27FC236}">
                      <a16:creationId xmlns:a16="http://schemas.microsoft.com/office/drawing/2014/main" id="{504CF824-789C-1626-3E5D-82A9B71E1D7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5036" y="3692248"/>
                  <a:ext cx="1967770" cy="30612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右箭头 7">
              <a:extLst>
                <a:ext uri="{FF2B5EF4-FFF2-40B4-BE49-F238E27FC236}">
                  <a16:creationId xmlns:a16="http://schemas.microsoft.com/office/drawing/2014/main" id="{AF4C7B16-B7AE-7492-24AF-13AC7544D76E}"/>
                </a:ext>
              </a:extLst>
            </p:cNvPr>
            <p:cNvSpPr/>
            <p:nvPr/>
          </p:nvSpPr>
          <p:spPr>
            <a:xfrm>
              <a:off x="3033693" y="2882832"/>
              <a:ext cx="716690" cy="11885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" name="右箭头 8">
              <a:extLst>
                <a:ext uri="{FF2B5EF4-FFF2-40B4-BE49-F238E27FC236}">
                  <a16:creationId xmlns:a16="http://schemas.microsoft.com/office/drawing/2014/main" id="{12C8DDFB-71CB-1103-42CC-031E715B0F8D}"/>
                </a:ext>
              </a:extLst>
            </p:cNvPr>
            <p:cNvSpPr/>
            <p:nvPr/>
          </p:nvSpPr>
          <p:spPr>
            <a:xfrm>
              <a:off x="3092759" y="3785884"/>
              <a:ext cx="716692" cy="11885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矩形 10">
                  <a:extLst>
                    <a:ext uri="{FF2B5EF4-FFF2-40B4-BE49-F238E27FC236}">
                      <a16:creationId xmlns:a16="http://schemas.microsoft.com/office/drawing/2014/main" id="{48D2B273-1F3E-C81B-4F77-FC651D582B2E}"/>
                    </a:ext>
                  </a:extLst>
                </p:cNvPr>
                <p:cNvSpPr/>
                <p:nvPr/>
              </p:nvSpPr>
              <p:spPr>
                <a:xfrm>
                  <a:off x="3810502" y="2759554"/>
                  <a:ext cx="2047908" cy="30612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lang="en-US" altLang="zh-CN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altLang="zh-CN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𝟒𝟑𝟎𝟎</m:t>
                      </m:r>
                      <m:r>
                        <a:rPr lang="en-US" altLang="zh-CN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altLang="zh-CN" b="1" dirty="0">
                      <a:solidFill>
                        <a:srgbClr val="0070C0"/>
                      </a:solidFill>
                      <a:latin typeface="+mn-ea"/>
                    </a:rPr>
                    <a:t>:</a:t>
                  </a:r>
                  <a:r>
                    <a:rPr lang="zh-CN" altLang="en-US" b="1" dirty="0">
                      <a:solidFill>
                        <a:srgbClr val="0070C0"/>
                      </a:solidFill>
                      <a:latin typeface="+mn-ea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  <m:sup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+−</m:t>
                          </m:r>
                        </m:sup>
                      </m:sSup>
                    </m:oMath>
                  </a14:m>
                  <a:r>
                    <a:rPr lang="en-US" altLang="zh-CN" b="1" dirty="0">
                      <a:solidFill>
                        <a:srgbClr val="0070C0"/>
                      </a:solidFill>
                      <a:latin typeface="+mn-ea"/>
                    </a:rPr>
                    <a:t> </a:t>
                  </a:r>
                  <a:endParaRPr lang="zh-CN" altLang="en-US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矩形 10">
                  <a:extLst>
                    <a:ext uri="{FF2B5EF4-FFF2-40B4-BE49-F238E27FC236}">
                      <a16:creationId xmlns:a16="http://schemas.microsoft.com/office/drawing/2014/main" id="{48D2B273-1F3E-C81B-4F77-FC651D582B2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0502" y="2759554"/>
                  <a:ext cx="2047908" cy="306122"/>
                </a:xfrm>
                <a:prstGeom prst="rect">
                  <a:avLst/>
                </a:prstGeom>
                <a:blipFill>
                  <a:blip r:embed="rId5"/>
                  <a:stretch>
                    <a:fillRect t="-10000" b="-26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下箭头 14">
              <a:extLst>
                <a:ext uri="{FF2B5EF4-FFF2-40B4-BE49-F238E27FC236}">
                  <a16:creationId xmlns:a16="http://schemas.microsoft.com/office/drawing/2014/main" id="{08F6B8FE-6EF7-F46C-10C2-6BBC756E467D}"/>
                </a:ext>
              </a:extLst>
            </p:cNvPr>
            <p:cNvSpPr/>
            <p:nvPr/>
          </p:nvSpPr>
          <p:spPr>
            <a:xfrm>
              <a:off x="4574176" y="3168073"/>
              <a:ext cx="222422" cy="46533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矩形 20">
                  <a:extLst>
                    <a:ext uri="{FF2B5EF4-FFF2-40B4-BE49-F238E27FC236}">
                      <a16:creationId xmlns:a16="http://schemas.microsoft.com/office/drawing/2014/main" id="{24B0F38C-B1E8-3FC6-65D4-E09ACB26B66D}"/>
                    </a:ext>
                  </a:extLst>
                </p:cNvPr>
                <p:cNvSpPr/>
                <p:nvPr/>
              </p:nvSpPr>
              <p:spPr>
                <a:xfrm>
                  <a:off x="3799730" y="3672596"/>
                  <a:ext cx="1989887" cy="30612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𝝌</m:t>
                          </m:r>
                        </m:e>
                        <m:sub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d>
                        <m:dPr>
                          <m:ctrlP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𝟒𝟐𝟕𝟒</m:t>
                          </m:r>
                        </m:e>
                      </m:d>
                    </m:oMath>
                  </a14:m>
                  <a:r>
                    <a:rPr lang="en-US" altLang="zh-CN" b="1" dirty="0">
                      <a:solidFill>
                        <a:srgbClr val="0070C0"/>
                      </a:solidFill>
                    </a:rPr>
                    <a:t>: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  <m:sup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a14:m>
                  <a:endParaRPr lang="zh-CN" altLang="en-US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矩形 20">
                  <a:extLst>
                    <a:ext uri="{FF2B5EF4-FFF2-40B4-BE49-F238E27FC236}">
                      <a16:creationId xmlns:a16="http://schemas.microsoft.com/office/drawing/2014/main" id="{24B0F38C-B1E8-3FC6-65D4-E09ACB26B66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99730" y="3672596"/>
                  <a:ext cx="1989887" cy="306122"/>
                </a:xfrm>
                <a:prstGeom prst="rect">
                  <a:avLst/>
                </a:prstGeom>
                <a:blipFill>
                  <a:blip r:embed="rId6"/>
                  <a:stretch>
                    <a:fillRect t="-6452" b="-2258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矩形 23">
                  <a:extLst>
                    <a:ext uri="{FF2B5EF4-FFF2-40B4-BE49-F238E27FC236}">
                      <a16:creationId xmlns:a16="http://schemas.microsoft.com/office/drawing/2014/main" id="{A2DA7DE5-02B8-42B4-732D-09992C455ABB}"/>
                    </a:ext>
                  </a:extLst>
                </p:cNvPr>
                <p:cNvSpPr/>
                <p:nvPr/>
              </p:nvSpPr>
              <p:spPr>
                <a:xfrm>
                  <a:off x="5805078" y="2751039"/>
                  <a:ext cx="2040536" cy="30612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𝜼</m:t>
                          </m:r>
                        </m:e>
                        <m:sub>
                          <m:r>
                            <a:rPr lang="en-US" altLang="zh-CN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altLang="zh-CN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𝟑𝟗𝟒𝟓</m:t>
                      </m:r>
                      <m:r>
                        <a:rPr lang="en-US" altLang="zh-CN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altLang="zh-CN" b="1" dirty="0">
                      <a:solidFill>
                        <a:srgbClr val="0070C0"/>
                      </a:solidFill>
                      <a:latin typeface="+mn-ea"/>
                    </a:rPr>
                    <a:t>:</a:t>
                  </a:r>
                  <a:r>
                    <a:rPr lang="zh-CN" altLang="en-US" b="1" dirty="0">
                      <a:solidFill>
                        <a:srgbClr val="0070C0"/>
                      </a:solidFill>
                      <a:latin typeface="+mn-ea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−+</m:t>
                          </m:r>
                        </m:sup>
                      </m:sSup>
                    </m:oMath>
                  </a14:m>
                  <a:r>
                    <a:rPr lang="en-US" altLang="zh-CN" b="1" dirty="0">
                      <a:solidFill>
                        <a:srgbClr val="0070C0"/>
                      </a:solidFill>
                      <a:latin typeface="+mn-ea"/>
                    </a:rPr>
                    <a:t> </a:t>
                  </a:r>
                  <a:endParaRPr lang="zh-CN" altLang="en-US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矩形 23">
                  <a:extLst>
                    <a:ext uri="{FF2B5EF4-FFF2-40B4-BE49-F238E27FC236}">
                      <a16:creationId xmlns:a16="http://schemas.microsoft.com/office/drawing/2014/main" id="{A2DA7DE5-02B8-42B4-732D-09992C455AB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05078" y="2751039"/>
                  <a:ext cx="2040536" cy="306122"/>
                </a:xfrm>
                <a:prstGeom prst="rect">
                  <a:avLst/>
                </a:prstGeom>
                <a:blipFill>
                  <a:blip r:embed="rId7"/>
                  <a:stretch>
                    <a:fillRect t="-6667" b="-26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矩形 15">
                  <a:extLst>
                    <a:ext uri="{FF2B5EF4-FFF2-40B4-BE49-F238E27FC236}">
                      <a16:creationId xmlns:a16="http://schemas.microsoft.com/office/drawing/2014/main" id="{8213F2AF-1064-81BA-BEA7-E20FBE306CF7}"/>
                    </a:ext>
                  </a:extLst>
                </p:cNvPr>
                <p:cNvSpPr/>
                <p:nvPr/>
              </p:nvSpPr>
              <p:spPr>
                <a:xfrm>
                  <a:off x="5799981" y="3671988"/>
                  <a:ext cx="1913435" cy="30612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zh-CN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  <m:r>
                        <a:rPr lang="en-US" altLang="zh-CN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𝟑𝟗𝟒𝟎</m:t>
                      </m:r>
                      <m:r>
                        <a:rPr lang="en-US" altLang="zh-CN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altLang="zh-CN" b="1" dirty="0">
                      <a:solidFill>
                        <a:srgbClr val="0070C0"/>
                      </a:solidFill>
                      <a:latin typeface="+mn-ea"/>
                    </a:rPr>
                    <a:t>:</a:t>
                  </a:r>
                  <a:r>
                    <a:rPr lang="zh-CN" altLang="en-US" b="1" dirty="0">
                      <a:solidFill>
                        <a:srgbClr val="0070C0"/>
                      </a:solidFill>
                      <a:latin typeface="+mn-ea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altLang="zh-CN" b="1" i="0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−−</m:t>
                          </m:r>
                        </m:sup>
                      </m:sSup>
                    </m:oMath>
                  </a14:m>
                  <a:r>
                    <a:rPr lang="en-US" altLang="zh-CN" b="1" dirty="0">
                      <a:solidFill>
                        <a:srgbClr val="0070C0"/>
                      </a:solidFill>
                      <a:latin typeface="+mn-ea"/>
                    </a:rPr>
                    <a:t> </a:t>
                  </a:r>
                  <a:endParaRPr lang="zh-CN" altLang="en-US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矩形 15">
                  <a:extLst>
                    <a:ext uri="{FF2B5EF4-FFF2-40B4-BE49-F238E27FC236}">
                      <a16:creationId xmlns:a16="http://schemas.microsoft.com/office/drawing/2014/main" id="{8213F2AF-1064-81BA-BEA7-E20FBE306CF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99981" y="3671988"/>
                  <a:ext cx="1913435" cy="306122"/>
                </a:xfrm>
                <a:prstGeom prst="rect">
                  <a:avLst/>
                </a:prstGeom>
                <a:blipFill>
                  <a:blip r:embed="rId8"/>
                  <a:stretch>
                    <a:fillRect t="-6452" b="-2258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下箭头 25">
              <a:extLst>
                <a:ext uri="{FF2B5EF4-FFF2-40B4-BE49-F238E27FC236}">
                  <a16:creationId xmlns:a16="http://schemas.microsoft.com/office/drawing/2014/main" id="{C46591FE-9381-9DDD-AE3B-8DA86616D926}"/>
                </a:ext>
              </a:extLst>
            </p:cNvPr>
            <p:cNvSpPr/>
            <p:nvPr/>
          </p:nvSpPr>
          <p:spPr>
            <a:xfrm>
              <a:off x="6466387" y="3159555"/>
              <a:ext cx="222422" cy="46533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矩形 17">
                  <a:extLst>
                    <a:ext uri="{FF2B5EF4-FFF2-40B4-BE49-F238E27FC236}">
                      <a16:creationId xmlns:a16="http://schemas.microsoft.com/office/drawing/2014/main" id="{681575AD-EC2B-C594-1BEF-25964064FEFF}"/>
                    </a:ext>
                  </a:extLst>
                </p:cNvPr>
                <p:cNvSpPr/>
                <p:nvPr/>
              </p:nvSpPr>
              <p:spPr>
                <a:xfrm>
                  <a:off x="7754761" y="2764676"/>
                  <a:ext cx="2055280" cy="30612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𝝌</m:t>
                          </m:r>
                        </m:e>
                        <m:sub>
                          <m:r>
                            <a:rPr lang="en-US" altLang="zh-CN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  <m:r>
                            <a:rPr lang="en-US" altLang="zh-CN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altLang="zh-CN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𝟒𝟎𝟏𝟎</m:t>
                      </m:r>
                      <m:r>
                        <a:rPr lang="en-US" altLang="zh-CN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altLang="zh-CN" b="1" dirty="0">
                      <a:solidFill>
                        <a:srgbClr val="0070C0"/>
                      </a:solidFill>
                      <a:latin typeface="+mn-ea"/>
                    </a:rPr>
                    <a:t>:</a:t>
                  </a:r>
                  <a:r>
                    <a:rPr lang="zh-CN" altLang="en-US" b="1" dirty="0">
                      <a:solidFill>
                        <a:srgbClr val="0070C0"/>
                      </a:solidFill>
                      <a:latin typeface="+mn-ea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  <m:sup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a14:m>
                  <a:endParaRPr lang="zh-CN" altLang="en-US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矩形 17">
                  <a:extLst>
                    <a:ext uri="{FF2B5EF4-FFF2-40B4-BE49-F238E27FC236}">
                      <a16:creationId xmlns:a16="http://schemas.microsoft.com/office/drawing/2014/main" id="{681575AD-EC2B-C594-1BEF-25964064FE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4761" y="2764676"/>
                  <a:ext cx="2055280" cy="306122"/>
                </a:xfrm>
                <a:prstGeom prst="rect">
                  <a:avLst/>
                </a:prstGeom>
                <a:blipFill>
                  <a:blip r:embed="rId9"/>
                  <a:stretch>
                    <a:fillRect t="-6667" b="-26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矩形 27">
                  <a:extLst>
                    <a:ext uri="{FF2B5EF4-FFF2-40B4-BE49-F238E27FC236}">
                      <a16:creationId xmlns:a16="http://schemas.microsoft.com/office/drawing/2014/main" id="{BCC3E37C-8860-A8EC-091A-6AF926AEEFA7}"/>
                    </a:ext>
                  </a:extLst>
                </p:cNvPr>
                <p:cNvSpPr/>
                <p:nvPr/>
              </p:nvSpPr>
              <p:spPr>
                <a:xfrm>
                  <a:off x="7799795" y="3632110"/>
                  <a:ext cx="1882102" cy="30612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zh-CN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  <m:r>
                        <a:rPr lang="en-US" altLang="zh-CN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𝟒𝟎𝟐𝟎</m:t>
                      </m:r>
                      <m:r>
                        <a:rPr lang="en-US" altLang="zh-CN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altLang="zh-CN" b="1" dirty="0">
                      <a:solidFill>
                        <a:srgbClr val="0070C0"/>
                      </a:solidFill>
                      <a:latin typeface="+mn-ea"/>
                    </a:rPr>
                    <a:t>:</a:t>
                  </a:r>
                  <a:r>
                    <a:rPr lang="zh-CN" altLang="en-US" b="1" dirty="0">
                      <a:solidFill>
                        <a:srgbClr val="0070C0"/>
                      </a:solidFill>
                      <a:latin typeface="+mn-ea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  <m:sup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+−</m:t>
                          </m:r>
                        </m:sup>
                      </m:sSup>
                    </m:oMath>
                  </a14:m>
                  <a:endParaRPr lang="zh-CN" altLang="en-US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矩形 27">
                  <a:extLst>
                    <a:ext uri="{FF2B5EF4-FFF2-40B4-BE49-F238E27FC236}">
                      <a16:creationId xmlns:a16="http://schemas.microsoft.com/office/drawing/2014/main" id="{BCC3E37C-8860-A8EC-091A-6AF926AEEFA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99795" y="3632110"/>
                  <a:ext cx="1882102" cy="306122"/>
                </a:xfrm>
                <a:prstGeom prst="rect">
                  <a:avLst/>
                </a:prstGeom>
                <a:blipFill>
                  <a:blip r:embed="rId10"/>
                  <a:stretch>
                    <a:fillRect t="-3226" b="-2258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下箭头 28">
              <a:extLst>
                <a:ext uri="{FF2B5EF4-FFF2-40B4-BE49-F238E27FC236}">
                  <a16:creationId xmlns:a16="http://schemas.microsoft.com/office/drawing/2014/main" id="{89F1DF7F-0312-7729-8922-27C35D26D84A}"/>
                </a:ext>
              </a:extLst>
            </p:cNvPr>
            <p:cNvSpPr/>
            <p:nvPr/>
          </p:nvSpPr>
          <p:spPr>
            <a:xfrm>
              <a:off x="8481427" y="3134008"/>
              <a:ext cx="222422" cy="46533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矩形 17">
                <a:extLst>
                  <a:ext uri="{FF2B5EF4-FFF2-40B4-BE49-F238E27FC236}">
                    <a16:creationId xmlns:a16="http://schemas.microsoft.com/office/drawing/2014/main" id="{41BB4660-9571-0513-1A1A-77432CEFEE07}"/>
                  </a:ext>
                </a:extLst>
              </p:cNvPr>
              <p:cNvSpPr/>
              <p:nvPr/>
            </p:nvSpPr>
            <p:spPr>
              <a:xfrm>
                <a:off x="7399672" y="969717"/>
                <a:ext cx="168014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CN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𝟒𝟎𝟎𝟎</m:t>
                    </m:r>
                    <m:r>
                      <a:rPr lang="en-US" altLang="zh-CN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b="1" dirty="0">
                    <a:solidFill>
                      <a:srgbClr val="0070C0"/>
                    </a:solidFill>
                    <a:latin typeface="+mn-ea"/>
                  </a:rPr>
                  <a:t>:</a:t>
                </a:r>
                <a:r>
                  <a:rPr lang="zh-CN" altLang="en-US" b="1" dirty="0">
                    <a:solidFill>
                      <a:srgbClr val="0070C0"/>
                    </a:solidFill>
                    <a:latin typeface="+mn-ea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p>
                        <m:r>
                          <a:rPr lang="en-US" altLang="zh-CN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+−</m:t>
                        </m:r>
                      </m:sup>
                    </m:sSup>
                  </m:oMath>
                </a14:m>
                <a:endParaRPr lang="zh-CN" altLang="en-US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1" name="矩形 17">
                <a:extLst>
                  <a:ext uri="{FF2B5EF4-FFF2-40B4-BE49-F238E27FC236}">
                    <a16:creationId xmlns:a16="http://schemas.microsoft.com/office/drawing/2014/main" id="{41BB4660-9571-0513-1A1A-77432CEFEE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9672" y="969717"/>
                <a:ext cx="1680140" cy="369332"/>
              </a:xfrm>
              <a:prstGeom prst="rect">
                <a:avLst/>
              </a:prstGeom>
              <a:blipFill>
                <a:blip r:embed="rId11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3624ACB5-9B40-49AB-03EA-7C3DF10DBCF1}"/>
                  </a:ext>
                </a:extLst>
              </p:cNvPr>
              <p:cNvSpPr/>
              <p:nvPr/>
            </p:nvSpPr>
            <p:spPr>
              <a:xfrm>
                <a:off x="7438839" y="2016263"/>
                <a:ext cx="178754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𝝌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altLang="zh-CN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𝟒𝟎𝟎𝟎</m:t>
                    </m:r>
                    <m:r>
                      <a:rPr lang="en-US" altLang="zh-CN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b="1" dirty="0">
                    <a:solidFill>
                      <a:srgbClr val="0070C0"/>
                    </a:solidFill>
                    <a:latin typeface="+mn-ea"/>
                  </a:rPr>
                  <a:t>:</a:t>
                </a:r>
                <a:r>
                  <a:rPr lang="zh-CN" altLang="en-US" b="1" dirty="0">
                    <a:solidFill>
                      <a:srgbClr val="0070C0"/>
                    </a:solidFill>
                    <a:latin typeface="+mn-ea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p>
                        <m:r>
                          <a:rPr lang="en-US" altLang="zh-CN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endParaRPr lang="zh-CN" altLang="en-US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3624ACB5-9B40-49AB-03EA-7C3DF10DBC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8839" y="2016263"/>
                <a:ext cx="1787541" cy="369332"/>
              </a:xfrm>
              <a:prstGeom prst="rect">
                <a:avLst/>
              </a:prstGeom>
              <a:blipFill>
                <a:blip r:embed="rId12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下箭头 32">
            <a:extLst>
              <a:ext uri="{FF2B5EF4-FFF2-40B4-BE49-F238E27FC236}">
                <a16:creationId xmlns:a16="http://schemas.microsoft.com/office/drawing/2014/main" id="{C3DFB27A-2AC7-576C-03AB-0D223B224849}"/>
              </a:ext>
            </a:extLst>
          </p:cNvPr>
          <p:cNvSpPr/>
          <p:nvPr/>
        </p:nvSpPr>
        <p:spPr>
          <a:xfrm>
            <a:off x="8031677" y="1415310"/>
            <a:ext cx="193447" cy="5614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22E9AB8A-655E-DB3A-9EC6-8F8C4C4D307E}"/>
                  </a:ext>
                </a:extLst>
              </p:cNvPr>
              <p:cNvSpPr txBox="1"/>
              <p:nvPr/>
            </p:nvSpPr>
            <p:spPr>
              <a:xfrm>
                <a:off x="173406" y="2687241"/>
                <a:ext cx="7850711" cy="18466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If replacing EFF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++</m:t>
                        </m:r>
                      </m:sup>
                    </m:sSup>
                  </m:oMath>
                </a14:m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with the tail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𝒁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</m:sub>
                    </m:sSub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𝟑𝟗𝟎𝟎</m:t>
                    </m:r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C parity changed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Due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𝝌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𝟑𝟗𝟑𝟎</m:t>
                    </m:r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𝝍</m:t>
                    </m:r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𝟒𝟎𝟒𝟎</m:t>
                    </m:r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NLL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worse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by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~50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Large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NR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contributions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with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exotic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</a:t>
                </a:r>
                <a:r>
                  <a:rPr lang="en-US" altLang="zh-CN" sz="1600" b="1" baseline="30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PC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−+</m:t>
                        </m:r>
                      </m:sup>
                    </m:sSup>
                  </m:oMath>
                </a14:m>
                <a:endParaRPr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𝜼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d>
                      <m:dPr>
                        <m:ctrlP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𝟑𝟗𝟒𝟓</m:t>
                        </m:r>
                      </m:e>
                    </m:d>
                  </m:oMath>
                </a14:m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also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becomes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6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𝑿</m:t>
                    </m:r>
                    <m:d>
                      <m:dPr>
                        <m:ctrlP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𝟑𝟗𝟒𝟎</m:t>
                        </m:r>
                      </m:e>
                    </m:d>
                  </m:oMath>
                </a14:m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with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exotic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</a:t>
                </a:r>
                <a:r>
                  <a:rPr lang="en-US" altLang="zh-CN" sz="1600" b="1" baseline="30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PC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e>
                      <m:sup>
                        <m: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22E9AB8A-655E-DB3A-9EC6-8F8C4C4D30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406" y="2687241"/>
                <a:ext cx="7850711" cy="1846659"/>
              </a:xfrm>
              <a:prstGeom prst="rect">
                <a:avLst/>
              </a:prstGeom>
              <a:blipFill>
                <a:blip r:embed="rId13"/>
                <a:stretch>
                  <a:fillRect l="-323" t="-680" b="-13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98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8F258-7EED-D46C-8658-11299AB12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96A935AC-0C81-B1EF-55F5-4F7E3ACFE407}"/>
              </a:ext>
            </a:extLst>
          </p:cNvPr>
          <p:cNvGrpSpPr/>
          <p:nvPr/>
        </p:nvGrpSpPr>
        <p:grpSpPr>
          <a:xfrm>
            <a:off x="0" y="36386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A5505CEB-189E-69A7-0F47-9F430644B639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4A7ABE1A-5496-7075-2153-6030BF5A8CD0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1765163" cy="67710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2700" b="1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700" b="1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altLang="zh-CN" sz="2700" b="1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𝒄𝒔</m:t>
                              </m:r>
                            </m:sub>
                          </m:sSub>
                          <m:r>
                            <a:rPr lang="en-US" altLang="zh-CN" sz="27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r>
                            <a:rPr lang="en-US" altLang="zh-CN" sz="27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𝑫𝑲</m:t>
                          </m:r>
                        </m:oMath>
                      </m:oMathPara>
                    </a14:m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4A7ABE1A-5496-7075-2153-6030BF5A8CD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1765163" cy="67710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b="-487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859E43DD-1E6B-97CE-C3FD-E22FCCA03D7F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F5FAD4F4-DAED-9026-2BEE-A0E8402FDF45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598ED010-DAA5-34B0-5BCD-24556CD54AD0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3E87D74E-A0BE-DB8F-70F5-B302B0902B0E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7091E928-6E16-B818-E5EE-05E80F4881FF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2024/10/22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706CAA4F-875F-E1FA-EED0-7C78022A03D5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34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7D817651-5476-3F90-4BB1-226E2B6E0808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E3D5C67-6323-7FDB-DE63-13BF77F47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361" y="633713"/>
            <a:ext cx="7772400" cy="19649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0BB8D8F4-99BB-BCA8-F542-6E981955A0F7}"/>
                  </a:ext>
                </a:extLst>
              </p:cNvPr>
              <p:cNvSpPr txBox="1"/>
              <p:nvPr/>
            </p:nvSpPr>
            <p:spPr>
              <a:xfrm>
                <a:off x="3959405" y="2688196"/>
                <a:ext cx="518459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sz="1200" b="1" i="0" smtClean="0">
                        <a:latin typeface="Cambria Math" panose="02040503050406030204" pitchFamily="18" charset="0"/>
                      </a:rPr>
                      <m:t>𝐅𝐅</m:t>
                    </m:r>
                    <m:d>
                      <m:dPr>
                        <m:ctrlPr>
                          <a:rPr kumimoji="1" lang="en-US" altLang="zh-CN" sz="12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1" lang="en-US" altLang="zh-CN" sz="12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200" b="1" i="1" smtClean="0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kumimoji="1" lang="en-US" altLang="zh-CN" sz="1200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kumimoji="1" lang="en-US" altLang="zh-CN" sz="1200" b="1" i="1" smtClean="0">
                            <a:latin typeface="Cambria Math" panose="020405030504060302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kumimoji="1" lang="en-US" altLang="zh-CN" sz="1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200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kumimoji="1" lang="en-US" altLang="zh-CN" sz="1200" b="1" i="1" smtClean="0">
                                <a:latin typeface="Cambria Math" panose="02040503050406030204" pitchFamily="18" charset="0"/>
                              </a:rPr>
                              <m:t>𝒄</m:t>
                            </m:r>
                            <m:acc>
                              <m:accPr>
                                <m:chr m:val="̅"/>
                                <m:ctrlPr>
                                  <a:rPr kumimoji="1" lang="en-US" altLang="zh-CN" sz="1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1200" b="1" i="1" smtClean="0"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e>
                            </m:acc>
                            <m:r>
                              <a:rPr kumimoji="1" lang="en-US" altLang="zh-CN" sz="1200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sSup>
                          <m:sSupPr>
                            <m:ctrlPr>
                              <a:rPr kumimoji="1" lang="en-US" altLang="zh-CN" sz="12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kumimoji="1" lang="en-US" altLang="zh-CN" sz="1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zh-CN" sz="1200" b="1" i="1" smtClean="0">
                                    <a:latin typeface="Cambria Math" panose="02040503050406030204" pitchFamily="18" charset="0"/>
                                  </a:rPr>
                                  <m:t>𝟐𝟗𝟎𝟎</m:t>
                                </m:r>
                              </m:e>
                            </m:d>
                          </m:e>
                          <m:sup>
                            <m:r>
                              <a:rPr kumimoji="1" lang="en-US" altLang="zh-CN" sz="1200" b="1" i="1" smtClean="0">
                                <a:latin typeface="Cambria Math" panose="02040503050406030204" pitchFamily="18" charset="0"/>
                              </a:rPr>
                              <m:t>++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sz="12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200" b="1" i="1" smtClean="0"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p>
                            <m:r>
                              <a:rPr kumimoji="1" lang="zh-CN" altLang="en-US" sz="1200" b="1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a:rPr kumimoji="1" lang="en-US" altLang="zh-CN" sz="12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kumimoji="1" lang="en-US" altLang="zh-CN" sz="1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kumimoji="1" lang="en-US" altLang="zh-CN" sz="12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200" b="1" i="1"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kumimoji="1" lang="en-US" altLang="zh-CN" sz="1200" b="1" i="1">
                                <a:latin typeface="Cambria Math" panose="02040503050406030204" pitchFamily="18" charset="0"/>
                              </a:rPr>
                              <m:t>𝒄</m:t>
                            </m:r>
                            <m:acc>
                              <m:accPr>
                                <m:chr m:val="̅"/>
                                <m:ctrlPr>
                                  <a:rPr kumimoji="1" lang="en-US" altLang="zh-CN" sz="1200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1200" b="1" i="1"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e>
                            </m:acc>
                            <m:r>
                              <a:rPr kumimoji="1" lang="en-US" altLang="zh-CN" sz="1200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sSup>
                          <m:sSupPr>
                            <m:ctrlPr>
                              <a:rPr kumimoji="1" lang="en-US" altLang="zh-CN" sz="12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kumimoji="1" lang="en-US" altLang="zh-CN" sz="1200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zh-CN" sz="1200" b="1" i="1">
                                    <a:latin typeface="Cambria Math" panose="02040503050406030204" pitchFamily="18" charset="0"/>
                                  </a:rPr>
                                  <m:t>𝟐𝟗𝟎𝟎</m:t>
                                </m:r>
                              </m:e>
                            </m:d>
                          </m:e>
                          <m:sup>
                            <m:r>
                              <a:rPr kumimoji="1" lang="en-US" altLang="zh-CN" sz="1200" b="1" i="1">
                                <a:latin typeface="Cambria Math" panose="02040503050406030204" pitchFamily="18" charset="0"/>
                              </a:rPr>
                              <m:t>++</m:t>
                            </m:r>
                          </m:sup>
                        </m:sSup>
                        <m:r>
                          <a:rPr kumimoji="1" lang="en-US" altLang="zh-CN" sz="1200" b="1" i="1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kumimoji="1" lang="en-US" altLang="zh-CN" sz="12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200" b="1" i="1"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p>
                            <m:r>
                              <a:rPr kumimoji="1" lang="en-US" altLang="zh-CN" sz="1200" b="1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sz="12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200" b="1" i="1"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p>
                            <m:r>
                              <a:rPr kumimoji="1" lang="en-US" altLang="zh-CN" sz="1200" b="1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r>
                      <a:rPr kumimoji="1" lang="en-US" altLang="zh-CN" sz="1200" b="1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kumimoji="1" lang="en-US" altLang="zh-CN" sz="12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kumimoji="1" lang="en-US" altLang="zh-CN" sz="12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zh-CN" sz="12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kumimoji="1" lang="en-US" altLang="zh-CN" sz="1200" b="1" i="1" smtClean="0">
                        <a:latin typeface="Cambria Math" panose="02040503050406030204" pitchFamily="18" charset="0"/>
                      </a:rPr>
                      <m:t>%</m:t>
                    </m:r>
                    <m:r>
                      <a:rPr kumimoji="1" lang="zh-CN" altLang="en-US" sz="12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1200" b="1" i="1" smtClean="0">
                        <a:latin typeface="Cambria Math" panose="02040503050406030204" pitchFamily="18" charset="0"/>
                      </a:rPr>
                      <m:t>@</m:t>
                    </m:r>
                    <m:r>
                      <a:rPr kumimoji="1" lang="zh-CN" altLang="en-US" sz="12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1200" b="1" i="1" smtClean="0">
                        <a:latin typeface="Cambria Math" panose="02040503050406030204" pitchFamily="18" charset="0"/>
                      </a:rPr>
                      <m:t>𝟗𝟓</m:t>
                    </m:r>
                    <m:r>
                      <a:rPr kumimoji="1" lang="en-US" altLang="zh-CN" sz="1200" b="1" i="1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zh-CN" altLang="en-US" sz="1200" b="1" dirty="0"/>
                  <a:t> </a:t>
                </a:r>
                <a:r>
                  <a:rPr lang="en-US" altLang="zh-CN" sz="1200" b="1" dirty="0"/>
                  <a:t>C.L.</a:t>
                </a:r>
                <a:endParaRPr lang="zh-CN" altLang="en-US" sz="1200" b="1" dirty="0"/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0BB8D8F4-99BB-BCA8-F542-6E981955A0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9405" y="2688196"/>
                <a:ext cx="5184595" cy="276999"/>
              </a:xfrm>
              <a:prstGeom prst="rect">
                <a:avLst/>
              </a:prstGeom>
              <a:blipFill>
                <a:blip r:embed="rId5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直线连接符 34">
            <a:extLst>
              <a:ext uri="{FF2B5EF4-FFF2-40B4-BE49-F238E27FC236}">
                <a16:creationId xmlns:a16="http://schemas.microsoft.com/office/drawing/2014/main" id="{925A6954-FA94-C888-8EBD-02D2F0EC761A}"/>
              </a:ext>
            </a:extLst>
          </p:cNvPr>
          <p:cNvCxnSpPr/>
          <p:nvPr/>
        </p:nvCxnSpPr>
        <p:spPr>
          <a:xfrm>
            <a:off x="2990335" y="633713"/>
            <a:ext cx="0" cy="1479292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线连接符 35">
            <a:extLst>
              <a:ext uri="{FF2B5EF4-FFF2-40B4-BE49-F238E27FC236}">
                <a16:creationId xmlns:a16="http://schemas.microsoft.com/office/drawing/2014/main" id="{6F1B6DD4-9499-F0D3-B70A-493FF1163E26}"/>
              </a:ext>
            </a:extLst>
          </p:cNvPr>
          <p:cNvCxnSpPr/>
          <p:nvPr/>
        </p:nvCxnSpPr>
        <p:spPr>
          <a:xfrm>
            <a:off x="6750908" y="724329"/>
            <a:ext cx="0" cy="1479292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B4622F45-0EDD-4D2E-2807-0204503718F1}"/>
                  </a:ext>
                </a:extLst>
              </p:cNvPr>
              <p:cNvSpPr txBox="1"/>
              <p:nvPr/>
            </p:nvSpPr>
            <p:spPr>
              <a:xfrm>
                <a:off x="230446" y="3023134"/>
                <a:ext cx="8566496" cy="3486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Confirming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𝒄</m:t>
                            </m:r>
                          </m:e>
                        </m:acc>
                        <m:acc>
                          <m:accPr>
                            <m:chr m:val="̅"/>
                            <m:ctrlPr>
                              <a:rPr lang="en-US" altLang="zh-CN" sz="16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6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16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b>
                      <m:sup>
                        <m:r>
                          <a:rPr lang="zh-CN" altLang="en-US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𝟐𝟖𝟕𝟎</m:t>
                            </m:r>
                          </m:e>
                        </m:d>
                      </m:e>
                      <m:sup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altLang="zh-CN" sz="1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𝒄</m:t>
                            </m:r>
                          </m:e>
                        </m:acc>
                        <m:acc>
                          <m:accPr>
                            <m:chr m:val="̅"/>
                            <m:ctrlPr>
                              <a:rPr lang="en-US" altLang="zh-CN" sz="1600" b="1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600" b="1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16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sub>
                      <m:sup>
                        <m:r>
                          <a:rPr lang="zh-CN" altLang="en-US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  <m:r>
                              <a:rPr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𝟗𝟎</m:t>
                            </m:r>
                            <m:r>
                              <a:rPr lang="en-US" altLang="zh-CN" sz="1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𝟎</m:t>
                            </m:r>
                          </m:e>
                        </m:d>
                      </m:e>
                      <m:sup>
                        <m: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new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decay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channel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𝑩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p>
                        <m:r>
                          <a:rPr lang="zh-CN" altLang="en-US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bSup>
                      <m:sSub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𝒄</m:t>
                            </m:r>
                          </m:e>
                        </m:acc>
                        <m:acc>
                          <m:accPr>
                            <m:chr m:val="̅"/>
                            <m:ctrlPr>
                              <a:rPr lang="en-US" altLang="zh-CN" sz="16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6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</m:sub>
                      <m:sup>
                        <m:r>
                          <a:rPr lang="zh-CN" altLang="en-US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</m:oMath>
                </a14:m>
                <a:endParaRPr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B4622F45-0EDD-4D2E-2807-0204503718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446" y="3023134"/>
                <a:ext cx="8566496" cy="348622"/>
              </a:xfrm>
              <a:prstGeom prst="rect">
                <a:avLst/>
              </a:prstGeom>
              <a:blipFill>
                <a:blip r:embed="rId6"/>
                <a:stretch>
                  <a:fillRect l="-296" t="-7143" b="-214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18274CC2-D681-C0AE-400F-95C633BCC251}"/>
                  </a:ext>
                </a:extLst>
              </p:cNvPr>
              <p:cNvSpPr txBox="1"/>
              <p:nvPr/>
            </p:nvSpPr>
            <p:spPr>
              <a:xfrm>
                <a:off x="230446" y="2630257"/>
                <a:ext cx="8566496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Negative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search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16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b>
                    </m:sSub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𝟐𝟗𝟎𝟎</m:t>
                            </m:r>
                          </m:e>
                        </m:d>
                      </m:e>
                      <m:sup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++</m:t>
                        </m:r>
                      </m:sup>
                    </m:sSup>
                    <m:r>
                      <a:rPr lang="zh-CN" altLang="en-US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18274CC2-D681-C0AE-400F-95C633BCC2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446" y="2630257"/>
                <a:ext cx="8566496" cy="338554"/>
              </a:xfrm>
              <a:prstGeom prst="rect">
                <a:avLst/>
              </a:prstGeom>
              <a:blipFill>
                <a:blip r:embed="rId7"/>
                <a:stretch>
                  <a:fillRect l="-296" t="-3571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ECA8AA2B-CDEA-8749-0E09-E3302516C96E}"/>
                  </a:ext>
                </a:extLst>
              </p:cNvPr>
              <p:cNvSpPr txBox="1"/>
              <p:nvPr/>
            </p:nvSpPr>
            <p:spPr>
              <a:xfrm>
                <a:off x="1423091" y="3426079"/>
                <a:ext cx="2050108" cy="3806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𝑻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altLang="zh-CN" sz="18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8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𝒄</m:t>
                              </m:r>
                            </m:e>
                          </m:acc>
                          <m:acc>
                            <m:accPr>
                              <m:chr m:val="̅"/>
                              <m:ctrlPr>
                                <a:rPr lang="en-US" altLang="zh-CN" sz="1800" b="1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800" b="1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𝒔</m:t>
                              </m:r>
                            </m:e>
                          </m:acc>
                          <m:r>
                            <a:rPr lang="en-US" altLang="zh-CN" sz="18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𝟎</m:t>
                          </m:r>
                        </m:sub>
                        <m:sup>
                          <m:r>
                            <a:rPr lang="zh-CN" altLang="en-US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∗</m:t>
                          </m:r>
                        </m:sup>
                      </m:sSubSup>
                      <m:sSup>
                        <m:sSupPr>
                          <m:ctrlP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18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altLang="zh-CN" sz="18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𝟐𝟖𝟕𝟎</m:t>
                              </m:r>
                            </m:e>
                          </m:d>
                        </m:e>
                        <m:sup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ECA8AA2B-CDEA-8749-0E09-E3302516C9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3091" y="3426079"/>
                <a:ext cx="2050108" cy="380617"/>
              </a:xfrm>
              <a:prstGeom prst="rect">
                <a:avLst/>
              </a:prstGeom>
              <a:blipFill>
                <a:blip r:embed="rId8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D1EA3155-E203-576F-879F-E65C81698DA2}"/>
                  </a:ext>
                </a:extLst>
              </p:cNvPr>
              <p:cNvSpPr txBox="1"/>
              <p:nvPr/>
            </p:nvSpPr>
            <p:spPr>
              <a:xfrm>
                <a:off x="0" y="3812498"/>
                <a:ext cx="91439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𝒎</m:t>
                          </m:r>
                        </m:e>
                        <m:sub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D1EA3155-E203-576F-879F-E65C81698D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812498"/>
                <a:ext cx="914399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4CE149DD-2D71-89FD-E28B-387C03897346}"/>
                  </a:ext>
                </a:extLst>
              </p:cNvPr>
              <p:cNvSpPr txBox="1"/>
              <p:nvPr/>
            </p:nvSpPr>
            <p:spPr>
              <a:xfrm>
                <a:off x="993748" y="3806696"/>
                <a:ext cx="148819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𝟐𝟗𝟏𝟒</m:t>
                      </m:r>
                      <m:r>
                        <a:rPr lang="en-US" altLang="zh-CN" b="1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±</m:t>
                      </m:r>
                      <m:r>
                        <a:rPr lang="en-US" altLang="zh-CN" b="1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𝟏𝟗</m:t>
                      </m:r>
                    </m:oMath>
                  </m:oMathPara>
                </a14:m>
                <a:endParaRPr lang="zh-CN" alt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4CE149DD-2D71-89FD-E28B-387C038973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748" y="3806696"/>
                <a:ext cx="1488195" cy="369332"/>
              </a:xfrm>
              <a:prstGeom prst="rect">
                <a:avLst/>
              </a:prstGeom>
              <a:blipFill>
                <a:blip r:embed="rId10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2A8C6EAE-7B2F-4BC5-07E7-358E78FA2660}"/>
                  </a:ext>
                </a:extLst>
              </p:cNvPr>
              <p:cNvSpPr txBox="1"/>
              <p:nvPr/>
            </p:nvSpPr>
            <p:spPr>
              <a:xfrm>
                <a:off x="2587418" y="3794577"/>
                <a:ext cx="148819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𝟐𝟖𝟔𝟔</m:t>
                      </m:r>
                      <m:r>
                        <a:rPr lang="en-US" altLang="zh-CN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±</m:t>
                      </m:r>
                      <m:r>
                        <a:rPr lang="en-US" altLang="zh-CN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𝟕</m:t>
                      </m:r>
                    </m:oMath>
                  </m:oMathPara>
                </a14:m>
                <a:endParaRPr lang="zh-CN" alt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2A8C6EAE-7B2F-4BC5-07E7-358E78FA26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7418" y="3794577"/>
                <a:ext cx="1488195" cy="369332"/>
              </a:xfrm>
              <a:prstGeom prst="rect">
                <a:avLst/>
              </a:prstGeom>
              <a:blipFill>
                <a:blip r:embed="rId11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4E24777C-498E-0C54-5423-55FC948EF847}"/>
                  </a:ext>
                </a:extLst>
              </p:cNvPr>
              <p:cNvSpPr txBox="1"/>
              <p:nvPr/>
            </p:nvSpPr>
            <p:spPr>
              <a:xfrm>
                <a:off x="13061" y="4190538"/>
                <a:ext cx="91439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1" i="0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𝚪</m:t>
                          </m:r>
                        </m:e>
                        <m:sub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4E24777C-498E-0C54-5423-55FC948EF8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61" y="4190538"/>
                <a:ext cx="914399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88B4AD75-40D4-9DB7-0414-1F3365D81B0D}"/>
                  </a:ext>
                </a:extLst>
              </p:cNvPr>
              <p:cNvSpPr txBox="1"/>
              <p:nvPr/>
            </p:nvSpPr>
            <p:spPr>
              <a:xfrm>
                <a:off x="1309788" y="4207585"/>
                <a:ext cx="113474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>
                    <a:solidFill>
                      <a:srgbClr val="00B050"/>
                    </a:solidFill>
                    <a:cs typeface="Arial" panose="020B0604020202020204" pitchFamily="34" charset="0"/>
                  </a:rPr>
                  <a:t>128</a:t>
                </a:r>
                <a14:m>
                  <m:oMath xmlns:m="http://schemas.openxmlformats.org/officeDocument/2006/math">
                    <m:r>
                      <a:rPr lang="en-US" altLang="zh-CN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±</m:t>
                    </m:r>
                    <m:r>
                      <a:rPr lang="en-US" altLang="zh-CN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𝟑𝟐</m:t>
                    </m:r>
                  </m:oMath>
                </a14:m>
                <a:endParaRPr lang="zh-CN" alt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88B4AD75-40D4-9DB7-0414-1F3365D81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9788" y="4207585"/>
                <a:ext cx="1134740" cy="369332"/>
              </a:xfrm>
              <a:prstGeom prst="rect">
                <a:avLst/>
              </a:prstGeom>
              <a:blipFill>
                <a:blip r:embed="rId13"/>
                <a:stretch>
                  <a:fillRect l="-5556" t="-6667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D8473CB7-DBC3-E244-AA8F-D5ADE69F4559}"/>
                  </a:ext>
                </a:extLst>
              </p:cNvPr>
              <p:cNvSpPr txBox="1"/>
              <p:nvPr/>
            </p:nvSpPr>
            <p:spPr>
              <a:xfrm>
                <a:off x="2905829" y="4217398"/>
                <a:ext cx="113474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>
                    <a:solidFill>
                      <a:srgbClr val="7030A0"/>
                    </a:solidFill>
                    <a:cs typeface="Arial" panose="020B0604020202020204" pitchFamily="34" charset="0"/>
                  </a:rPr>
                  <a:t>57</a:t>
                </a:r>
                <a14:m>
                  <m:oMath xmlns:m="http://schemas.openxmlformats.org/officeDocument/2006/math">
                    <m:r>
                      <a:rPr lang="en-US" altLang="zh-CN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±</m:t>
                    </m:r>
                    <m:r>
                      <a:rPr lang="en-US" altLang="zh-CN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𝟏𝟑</m:t>
                    </m:r>
                  </m:oMath>
                </a14:m>
                <a:endParaRPr lang="zh-CN" alt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D8473CB7-DBC3-E244-AA8F-D5ADE69F45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5829" y="4217398"/>
                <a:ext cx="1134740" cy="369332"/>
              </a:xfrm>
              <a:prstGeom prst="rect">
                <a:avLst/>
              </a:prstGeom>
              <a:blipFill>
                <a:blip r:embed="rId14"/>
                <a:stretch>
                  <a:fillRect l="-4396" t="-10345" b="-310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CBDB75E5-123A-9490-9EBA-EF269FFEE72B}"/>
                  </a:ext>
                </a:extLst>
              </p:cNvPr>
              <p:cNvSpPr txBox="1"/>
              <p:nvPr/>
            </p:nvSpPr>
            <p:spPr>
              <a:xfrm>
                <a:off x="6075242" y="3394522"/>
                <a:ext cx="2050108" cy="3806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𝑻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altLang="zh-CN" sz="18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8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𝒄</m:t>
                              </m:r>
                            </m:e>
                          </m:acc>
                          <m:acc>
                            <m:accPr>
                              <m:chr m:val="̅"/>
                              <m:ctrlPr>
                                <a:rPr lang="en-US" altLang="zh-CN" sz="1800" b="1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800" b="1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𝒔</m:t>
                              </m:r>
                            </m:e>
                          </m:acc>
                          <m:r>
                            <a:rPr lang="en-US" altLang="zh-CN" sz="18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sub>
                        <m:sup>
                          <m:r>
                            <a:rPr lang="zh-CN" altLang="en-US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∗</m:t>
                          </m:r>
                        </m:sup>
                      </m:sSubSup>
                      <m:sSup>
                        <m:sSupPr>
                          <m:ctrlP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18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altLang="zh-CN" sz="18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𝟐𝟗𝟎𝟎</m:t>
                              </m:r>
                            </m:e>
                          </m:d>
                        </m:e>
                        <m:sup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CBDB75E5-123A-9490-9EBA-EF269FFEE7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5242" y="3394522"/>
                <a:ext cx="2050108" cy="380617"/>
              </a:xfrm>
              <a:prstGeom prst="rect">
                <a:avLst/>
              </a:prstGeom>
              <a:blipFill>
                <a:blip r:embed="rId15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6D812DAF-427E-039C-C0AD-56ED45B96246}"/>
                  </a:ext>
                </a:extLst>
              </p:cNvPr>
              <p:cNvSpPr txBox="1"/>
              <p:nvPr/>
            </p:nvSpPr>
            <p:spPr>
              <a:xfrm>
                <a:off x="4652151" y="3780941"/>
                <a:ext cx="91439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𝒎</m:t>
                          </m:r>
                        </m:e>
                        <m:sub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6D812DAF-427E-039C-C0AD-56ED45B962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2151" y="3780941"/>
                <a:ext cx="914399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9C04B890-0FE9-23CD-7DDF-2DA7B177D21C}"/>
                  </a:ext>
                </a:extLst>
              </p:cNvPr>
              <p:cNvSpPr txBox="1"/>
              <p:nvPr/>
            </p:nvSpPr>
            <p:spPr>
              <a:xfrm>
                <a:off x="5645899" y="3775139"/>
                <a:ext cx="148819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𝟐𝟖𝟖𝟕</m:t>
                      </m:r>
                      <m:r>
                        <a:rPr lang="en-US" altLang="zh-CN" b="1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±</m:t>
                      </m:r>
                      <m:r>
                        <a:rPr lang="en-US" altLang="zh-CN" b="1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𝟏𝟎</m:t>
                      </m:r>
                    </m:oMath>
                  </m:oMathPara>
                </a14:m>
                <a:endParaRPr lang="zh-CN" alt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9C04B890-0FE9-23CD-7DDF-2DA7B177D2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5899" y="3775139"/>
                <a:ext cx="1488195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92535EFC-BA4B-01B4-13B0-E07F468CED11}"/>
                  </a:ext>
                </a:extLst>
              </p:cNvPr>
              <p:cNvSpPr txBox="1"/>
              <p:nvPr/>
            </p:nvSpPr>
            <p:spPr>
              <a:xfrm>
                <a:off x="7239569" y="3763020"/>
                <a:ext cx="148819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𝟐𝟗𝟎𝟒</m:t>
                      </m:r>
                      <m:r>
                        <a:rPr lang="en-US" altLang="zh-CN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±</m:t>
                      </m:r>
                      <m:r>
                        <a:rPr lang="en-US" altLang="zh-CN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𝟓</m:t>
                      </m:r>
                    </m:oMath>
                  </m:oMathPara>
                </a14:m>
                <a:endParaRPr lang="zh-CN" alt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92535EFC-BA4B-01B4-13B0-E07F468CED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569" y="3763020"/>
                <a:ext cx="1488195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DF47289E-6743-8AA7-5528-E859F06D21F4}"/>
                  </a:ext>
                </a:extLst>
              </p:cNvPr>
              <p:cNvSpPr txBox="1"/>
              <p:nvPr/>
            </p:nvSpPr>
            <p:spPr>
              <a:xfrm>
                <a:off x="4665212" y="4158981"/>
                <a:ext cx="91439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1" i="0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𝚪</m:t>
                          </m:r>
                        </m:e>
                        <m:sub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DF47289E-6743-8AA7-5528-E859F06D21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5212" y="4158981"/>
                <a:ext cx="914399" cy="36933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174117B3-EB58-3DFF-3BE4-7016CC70D485}"/>
                  </a:ext>
                </a:extLst>
              </p:cNvPr>
              <p:cNvSpPr txBox="1"/>
              <p:nvPr/>
            </p:nvSpPr>
            <p:spPr>
              <a:xfrm>
                <a:off x="5961939" y="4176028"/>
                <a:ext cx="113474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>
                    <a:solidFill>
                      <a:srgbClr val="00B050"/>
                    </a:solidFill>
                    <a:cs typeface="Arial" panose="020B0604020202020204" pitchFamily="34" charset="0"/>
                  </a:rPr>
                  <a:t>92</a:t>
                </a:r>
                <a14:m>
                  <m:oMath xmlns:m="http://schemas.openxmlformats.org/officeDocument/2006/math">
                    <m:r>
                      <a:rPr lang="en-US" altLang="zh-CN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±</m:t>
                    </m:r>
                    <m:r>
                      <a:rPr lang="en-US" altLang="zh-CN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𝟐𝟑</m:t>
                    </m:r>
                  </m:oMath>
                </a14:m>
                <a:endParaRPr lang="zh-CN" alt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174117B3-EB58-3DFF-3BE4-7016CC70D4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1939" y="4176028"/>
                <a:ext cx="1134740" cy="369332"/>
              </a:xfrm>
              <a:prstGeom prst="rect">
                <a:avLst/>
              </a:prstGeom>
              <a:blipFill>
                <a:blip r:embed="rId20"/>
                <a:stretch>
                  <a:fillRect l="-4444" t="-6452" b="-225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04B8094F-8D53-AB5B-CA43-8EDC5A115A19}"/>
                  </a:ext>
                </a:extLst>
              </p:cNvPr>
              <p:cNvSpPr txBox="1"/>
              <p:nvPr/>
            </p:nvSpPr>
            <p:spPr>
              <a:xfrm>
                <a:off x="7557980" y="4185841"/>
                <a:ext cx="113474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>
                    <a:solidFill>
                      <a:srgbClr val="7030A0"/>
                    </a:solidFill>
                    <a:cs typeface="Arial" panose="020B0604020202020204" pitchFamily="34" charset="0"/>
                  </a:rPr>
                  <a:t>110</a:t>
                </a:r>
                <a14:m>
                  <m:oMath xmlns:m="http://schemas.openxmlformats.org/officeDocument/2006/math">
                    <m:r>
                      <a:rPr lang="en-US" altLang="zh-CN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±</m:t>
                    </m:r>
                    <m:r>
                      <a:rPr lang="en-US" altLang="zh-CN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𝟏𝟐</m:t>
                    </m:r>
                  </m:oMath>
                </a14:m>
                <a:endParaRPr lang="zh-CN" alt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04B8094F-8D53-AB5B-CA43-8EDC5A115A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7980" y="4185841"/>
                <a:ext cx="1134740" cy="369332"/>
              </a:xfrm>
              <a:prstGeom prst="rect">
                <a:avLst/>
              </a:prstGeom>
              <a:blipFill>
                <a:blip r:embed="rId21"/>
                <a:stretch>
                  <a:fillRect l="-5556" t="-6667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AA4C028F-0A7A-3D34-51D3-E6A70C35DCF9}"/>
                  </a:ext>
                </a:extLst>
              </p:cNvPr>
              <p:cNvSpPr txBox="1"/>
              <p:nvPr/>
            </p:nvSpPr>
            <p:spPr>
              <a:xfrm>
                <a:off x="3207358" y="4545360"/>
                <a:ext cx="3543550" cy="3486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Mass</a:t>
                </a:r>
                <a:r>
                  <a:rPr lang="zh-CN" altLang="en-US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width</a:t>
                </a:r>
                <a:r>
                  <a:rPr lang="zh-CN" altLang="en-US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agree</a:t>
                </a:r>
                <a:r>
                  <a:rPr lang="zh-CN" altLang="en-US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within</a:t>
                </a:r>
                <a:r>
                  <a:rPr lang="zh-CN" altLang="en-US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𝝈</m:t>
                    </m:r>
                  </m:oMath>
                </a14:m>
                <a:endParaRPr lang="en-US" altLang="zh-CN" sz="1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AA4C028F-0A7A-3D34-51D3-E6A70C35DC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7358" y="4545360"/>
                <a:ext cx="3543550" cy="348622"/>
              </a:xfrm>
              <a:prstGeom prst="rect">
                <a:avLst/>
              </a:prstGeom>
              <a:blipFill>
                <a:blip r:embed="rId22"/>
                <a:stretch>
                  <a:fillRect l="-714" t="-7143" b="-214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文本框 56">
            <a:extLst>
              <a:ext uri="{FF2B5EF4-FFF2-40B4-BE49-F238E27FC236}">
                <a16:creationId xmlns:a16="http://schemas.microsoft.com/office/drawing/2014/main" id="{5A1EED17-3CF7-A64F-46A1-8A6672CB6104}"/>
              </a:ext>
            </a:extLst>
          </p:cNvPr>
          <p:cNvSpPr txBox="1"/>
          <p:nvPr/>
        </p:nvSpPr>
        <p:spPr>
          <a:xfrm>
            <a:off x="1162401" y="4555173"/>
            <a:ext cx="1303183" cy="348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F9A29228-92D8-E420-0208-0D11F9D162AB}"/>
              </a:ext>
            </a:extLst>
          </p:cNvPr>
          <p:cNvSpPr txBox="1"/>
          <p:nvPr/>
        </p:nvSpPr>
        <p:spPr>
          <a:xfrm>
            <a:off x="7493759" y="4512464"/>
            <a:ext cx="16095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</a:t>
            </a:r>
            <a:r>
              <a:rPr lang="zh-CN" altLang="en-US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</a:p>
        </p:txBody>
      </p:sp>
    </p:spTree>
    <p:extLst>
      <p:ext uri="{BB962C8B-B14F-4D97-AF65-F5344CB8AC3E}">
        <p14:creationId xmlns:p14="http://schemas.microsoft.com/office/powerpoint/2010/main" val="21163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C4CB9-AF04-43EF-8DA8-B9232352B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2EA8BC0A-212D-AB0F-CBB5-2B4B41DF3868}"/>
              </a:ext>
            </a:extLst>
          </p:cNvPr>
          <p:cNvGrpSpPr/>
          <p:nvPr/>
        </p:nvGrpSpPr>
        <p:grpSpPr>
          <a:xfrm>
            <a:off x="0" y="36386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6209AAA0-FCE7-16F8-9CF4-DAF87AB20752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5FFB7770-227C-2CA1-04DA-1203AED8F579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1765163" cy="67710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2700" b="1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700" b="1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altLang="zh-CN" sz="2700" b="1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𝒄𝒔</m:t>
                              </m:r>
                            </m:sub>
                          </m:sSub>
                          <m:r>
                            <a:rPr lang="en-US" altLang="zh-CN" sz="27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r>
                            <a:rPr lang="en-US" altLang="zh-CN" sz="27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𝑫𝑲</m:t>
                          </m:r>
                        </m:oMath>
                      </m:oMathPara>
                    </a14:m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5FFB7770-227C-2CA1-04DA-1203AED8F57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1765163" cy="67710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b="-487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F8E5846D-AFEB-0CBC-7874-478356A8F838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D46E0E1A-BC60-5975-EB8F-7A740ACAE102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1FFB6313-172F-8074-D99F-361E0B6310E9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4D10E61D-A5EC-E68B-987D-1AF64ADF4076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4382C0EC-88F6-93AB-F077-28FC2D18A4CC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2024/10/22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8E382805-DC7E-3445-2486-0C50CB5E1EAD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35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DCDC58DC-489E-6A0D-270E-893642EFC399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042E98F-6DA0-191A-1752-5402F1582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361" y="633713"/>
            <a:ext cx="7772400" cy="19649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C5DA2E2D-7124-D50A-4148-39BE3C6018AF}"/>
                  </a:ext>
                </a:extLst>
              </p:cNvPr>
              <p:cNvSpPr txBox="1"/>
              <p:nvPr/>
            </p:nvSpPr>
            <p:spPr>
              <a:xfrm>
                <a:off x="3959405" y="2688196"/>
                <a:ext cx="518459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sz="1200" b="1" i="0" smtClean="0">
                        <a:latin typeface="Cambria Math" panose="02040503050406030204" pitchFamily="18" charset="0"/>
                      </a:rPr>
                      <m:t>𝐅𝐅</m:t>
                    </m:r>
                    <m:d>
                      <m:dPr>
                        <m:ctrlPr>
                          <a:rPr kumimoji="1" lang="en-US" altLang="zh-CN" sz="12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1" lang="en-US" altLang="zh-CN" sz="12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200" b="1" i="1" smtClean="0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kumimoji="1" lang="en-US" altLang="zh-CN" sz="1200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kumimoji="1" lang="en-US" altLang="zh-CN" sz="1200" b="1" i="1" smtClean="0">
                            <a:latin typeface="Cambria Math" panose="020405030504060302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kumimoji="1" lang="en-US" altLang="zh-CN" sz="1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200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kumimoji="1" lang="en-US" altLang="zh-CN" sz="1200" b="1" i="1" smtClean="0">
                                <a:latin typeface="Cambria Math" panose="02040503050406030204" pitchFamily="18" charset="0"/>
                              </a:rPr>
                              <m:t>𝒄</m:t>
                            </m:r>
                            <m:acc>
                              <m:accPr>
                                <m:chr m:val="̅"/>
                                <m:ctrlPr>
                                  <a:rPr kumimoji="1" lang="en-US" altLang="zh-CN" sz="1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1200" b="1" i="1" smtClean="0"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e>
                            </m:acc>
                            <m:r>
                              <a:rPr kumimoji="1" lang="en-US" altLang="zh-CN" sz="1200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sSup>
                          <m:sSupPr>
                            <m:ctrlPr>
                              <a:rPr kumimoji="1" lang="en-US" altLang="zh-CN" sz="12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kumimoji="1" lang="en-US" altLang="zh-CN" sz="1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zh-CN" sz="1200" b="1" i="1" smtClean="0">
                                    <a:latin typeface="Cambria Math" panose="02040503050406030204" pitchFamily="18" charset="0"/>
                                  </a:rPr>
                                  <m:t>𝟐𝟗𝟎𝟎</m:t>
                                </m:r>
                              </m:e>
                            </m:d>
                          </m:e>
                          <m:sup>
                            <m:r>
                              <a:rPr kumimoji="1" lang="en-US" altLang="zh-CN" sz="1200" b="1" i="1" smtClean="0">
                                <a:latin typeface="Cambria Math" panose="02040503050406030204" pitchFamily="18" charset="0"/>
                              </a:rPr>
                              <m:t>++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sz="12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200" b="1" i="1" smtClean="0"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p>
                            <m:r>
                              <a:rPr kumimoji="1" lang="zh-CN" altLang="en-US" sz="1200" b="1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a:rPr kumimoji="1" lang="en-US" altLang="zh-CN" sz="12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kumimoji="1" lang="en-US" altLang="zh-CN" sz="1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kumimoji="1" lang="en-US" altLang="zh-CN" sz="12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200" b="1" i="1"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kumimoji="1" lang="en-US" altLang="zh-CN" sz="1200" b="1" i="1">
                                <a:latin typeface="Cambria Math" panose="02040503050406030204" pitchFamily="18" charset="0"/>
                              </a:rPr>
                              <m:t>𝒄</m:t>
                            </m:r>
                            <m:acc>
                              <m:accPr>
                                <m:chr m:val="̅"/>
                                <m:ctrlPr>
                                  <a:rPr kumimoji="1" lang="en-US" altLang="zh-CN" sz="1200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1200" b="1" i="1"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e>
                            </m:acc>
                            <m:r>
                              <a:rPr kumimoji="1" lang="en-US" altLang="zh-CN" sz="1200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sSup>
                          <m:sSupPr>
                            <m:ctrlPr>
                              <a:rPr kumimoji="1" lang="en-US" altLang="zh-CN" sz="12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kumimoji="1" lang="en-US" altLang="zh-CN" sz="1200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zh-CN" sz="1200" b="1" i="1">
                                    <a:latin typeface="Cambria Math" panose="02040503050406030204" pitchFamily="18" charset="0"/>
                                  </a:rPr>
                                  <m:t>𝟐𝟗𝟎𝟎</m:t>
                                </m:r>
                              </m:e>
                            </m:d>
                          </m:e>
                          <m:sup>
                            <m:r>
                              <a:rPr kumimoji="1" lang="en-US" altLang="zh-CN" sz="1200" b="1" i="1">
                                <a:latin typeface="Cambria Math" panose="02040503050406030204" pitchFamily="18" charset="0"/>
                              </a:rPr>
                              <m:t>++</m:t>
                            </m:r>
                          </m:sup>
                        </m:sSup>
                        <m:r>
                          <a:rPr kumimoji="1" lang="en-US" altLang="zh-CN" sz="1200" b="1" i="1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kumimoji="1" lang="en-US" altLang="zh-CN" sz="12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200" b="1" i="1"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p>
                            <m:r>
                              <a:rPr kumimoji="1" lang="en-US" altLang="zh-CN" sz="1200" b="1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sz="12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200" b="1" i="1"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p>
                            <m:r>
                              <a:rPr kumimoji="1" lang="en-US" altLang="zh-CN" sz="1200" b="1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r>
                      <a:rPr kumimoji="1" lang="en-US" altLang="zh-CN" sz="1200" b="1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kumimoji="1" lang="en-US" altLang="zh-CN" sz="12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kumimoji="1" lang="en-US" altLang="zh-CN" sz="12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zh-CN" sz="12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kumimoji="1" lang="en-US" altLang="zh-CN" sz="1200" b="1" i="1" smtClean="0">
                        <a:latin typeface="Cambria Math" panose="02040503050406030204" pitchFamily="18" charset="0"/>
                      </a:rPr>
                      <m:t>%</m:t>
                    </m:r>
                    <m:r>
                      <a:rPr kumimoji="1" lang="zh-CN" altLang="en-US" sz="12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1200" b="1" i="1" smtClean="0">
                        <a:latin typeface="Cambria Math" panose="02040503050406030204" pitchFamily="18" charset="0"/>
                      </a:rPr>
                      <m:t>@</m:t>
                    </m:r>
                    <m:r>
                      <a:rPr kumimoji="1" lang="zh-CN" altLang="en-US" sz="12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1200" b="1" i="1" smtClean="0">
                        <a:latin typeface="Cambria Math" panose="02040503050406030204" pitchFamily="18" charset="0"/>
                      </a:rPr>
                      <m:t>𝟗𝟓</m:t>
                    </m:r>
                    <m:r>
                      <a:rPr kumimoji="1" lang="en-US" altLang="zh-CN" sz="1200" b="1" i="1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zh-CN" altLang="en-US" sz="1200" b="1" dirty="0"/>
                  <a:t> </a:t>
                </a:r>
                <a:r>
                  <a:rPr lang="en-US" altLang="zh-CN" sz="1200" b="1" dirty="0"/>
                  <a:t>C.L.</a:t>
                </a:r>
                <a:endParaRPr lang="zh-CN" altLang="en-US" sz="1200" b="1" dirty="0"/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C5DA2E2D-7124-D50A-4148-39BE3C6018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9405" y="2688196"/>
                <a:ext cx="5184595" cy="276999"/>
              </a:xfrm>
              <a:prstGeom prst="rect">
                <a:avLst/>
              </a:prstGeom>
              <a:blipFill>
                <a:blip r:embed="rId5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直线连接符 34">
            <a:extLst>
              <a:ext uri="{FF2B5EF4-FFF2-40B4-BE49-F238E27FC236}">
                <a16:creationId xmlns:a16="http://schemas.microsoft.com/office/drawing/2014/main" id="{CD207E32-1452-EFBF-EEE1-4AA7E54E60A1}"/>
              </a:ext>
            </a:extLst>
          </p:cNvPr>
          <p:cNvCxnSpPr/>
          <p:nvPr/>
        </p:nvCxnSpPr>
        <p:spPr>
          <a:xfrm>
            <a:off x="2990335" y="633713"/>
            <a:ext cx="0" cy="1479292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线连接符 35">
            <a:extLst>
              <a:ext uri="{FF2B5EF4-FFF2-40B4-BE49-F238E27FC236}">
                <a16:creationId xmlns:a16="http://schemas.microsoft.com/office/drawing/2014/main" id="{E6CEA64B-B87B-C4A7-1FAB-8CA9BBE6B0F0}"/>
              </a:ext>
            </a:extLst>
          </p:cNvPr>
          <p:cNvCxnSpPr/>
          <p:nvPr/>
        </p:nvCxnSpPr>
        <p:spPr>
          <a:xfrm>
            <a:off x="6750908" y="724329"/>
            <a:ext cx="0" cy="1479292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479A5E5E-4CE2-3C42-0DCD-71BD8AAA8363}"/>
                  </a:ext>
                </a:extLst>
              </p:cNvPr>
              <p:cNvSpPr txBox="1"/>
              <p:nvPr/>
            </p:nvSpPr>
            <p:spPr>
              <a:xfrm>
                <a:off x="230446" y="3023134"/>
                <a:ext cx="8566496" cy="3486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Confirming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𝒄</m:t>
                            </m:r>
                          </m:e>
                        </m:acc>
                        <m:acc>
                          <m:accPr>
                            <m:chr m:val="̅"/>
                            <m:ctrlPr>
                              <a:rPr lang="en-US" altLang="zh-CN" sz="16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6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16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b>
                      <m:sup>
                        <m:r>
                          <a:rPr lang="zh-CN" altLang="en-US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𝟐𝟖𝟕𝟎</m:t>
                            </m:r>
                          </m:e>
                        </m:d>
                      </m:e>
                      <m:sup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altLang="zh-CN" sz="1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𝒄</m:t>
                            </m:r>
                          </m:e>
                        </m:acc>
                        <m:acc>
                          <m:accPr>
                            <m:chr m:val="̅"/>
                            <m:ctrlPr>
                              <a:rPr lang="en-US" altLang="zh-CN" sz="1600" b="1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600" b="1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16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sub>
                      <m:sup>
                        <m:r>
                          <a:rPr lang="zh-CN" altLang="en-US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  <m:r>
                              <a:rPr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𝟗𝟎</m:t>
                            </m:r>
                            <m:r>
                              <a:rPr lang="en-US" altLang="zh-CN" sz="1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𝟎</m:t>
                            </m:r>
                          </m:e>
                        </m:d>
                      </m:e>
                      <m:sup>
                        <m: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new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decay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channel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𝑩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p>
                        <m:r>
                          <a:rPr lang="zh-CN" altLang="en-US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bSup>
                      <m:sSub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𝒄</m:t>
                            </m:r>
                          </m:e>
                        </m:acc>
                        <m:acc>
                          <m:accPr>
                            <m:chr m:val="̅"/>
                            <m:ctrlPr>
                              <a:rPr lang="en-US" altLang="zh-CN" sz="16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6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</m:sub>
                      <m:sup>
                        <m:r>
                          <a:rPr lang="zh-CN" altLang="en-US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</m:oMath>
                </a14:m>
                <a:endParaRPr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479A5E5E-4CE2-3C42-0DCD-71BD8AAA83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446" y="3023134"/>
                <a:ext cx="8566496" cy="348622"/>
              </a:xfrm>
              <a:prstGeom prst="rect">
                <a:avLst/>
              </a:prstGeom>
              <a:blipFill>
                <a:blip r:embed="rId6"/>
                <a:stretch>
                  <a:fillRect l="-296" t="-7143" b="-214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AD5D1D3C-9AF0-95E0-C067-70044683BF5A}"/>
                  </a:ext>
                </a:extLst>
              </p:cNvPr>
              <p:cNvSpPr txBox="1"/>
              <p:nvPr/>
            </p:nvSpPr>
            <p:spPr>
              <a:xfrm>
                <a:off x="230446" y="2630257"/>
                <a:ext cx="8566496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Negative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search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16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b>
                    </m:sSub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𝟐𝟗𝟎𝟎</m:t>
                            </m:r>
                          </m:e>
                        </m:d>
                      </m:e>
                      <m:sup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++</m:t>
                        </m:r>
                      </m:sup>
                    </m:sSup>
                    <m:r>
                      <a:rPr lang="zh-CN" altLang="en-US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AD5D1D3C-9AF0-95E0-C067-70044683BF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446" y="2630257"/>
                <a:ext cx="8566496" cy="338554"/>
              </a:xfrm>
              <a:prstGeom prst="rect">
                <a:avLst/>
              </a:prstGeom>
              <a:blipFill>
                <a:blip r:embed="rId7"/>
                <a:stretch>
                  <a:fillRect l="-296" t="-3571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8BA0BEC3-D935-5ACD-30B2-37ABECEA72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431" y="3512887"/>
            <a:ext cx="7747000" cy="5588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A646C4A1-ECAA-B0AB-DBB4-7B82273646D7}"/>
              </a:ext>
            </a:extLst>
          </p:cNvPr>
          <p:cNvSpPr txBox="1"/>
          <p:nvPr/>
        </p:nvSpPr>
        <p:spPr>
          <a:xfrm>
            <a:off x="4349931" y="4061993"/>
            <a:ext cx="1303183" cy="348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815B261-B823-4820-48B4-AB93CC0EED94}"/>
              </a:ext>
            </a:extLst>
          </p:cNvPr>
          <p:cNvSpPr txBox="1"/>
          <p:nvPr/>
        </p:nvSpPr>
        <p:spPr>
          <a:xfrm>
            <a:off x="6750908" y="4061993"/>
            <a:ext cx="16095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</a:t>
            </a:r>
            <a:r>
              <a:rPr lang="zh-CN" altLang="en-US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0877EE4-DECB-37CE-728A-93F921BA23E1}"/>
              </a:ext>
            </a:extLst>
          </p:cNvPr>
          <p:cNvSpPr/>
          <p:nvPr/>
        </p:nvSpPr>
        <p:spPr>
          <a:xfrm>
            <a:off x="3762103" y="3497473"/>
            <a:ext cx="2233749" cy="511927"/>
          </a:xfrm>
          <a:prstGeom prst="rect">
            <a:avLst/>
          </a:prstGeom>
          <a:noFill/>
          <a:ln w="3492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151C996-6F39-2BAE-65C3-0F485FFAC52A}"/>
              </a:ext>
            </a:extLst>
          </p:cNvPr>
          <p:cNvSpPr/>
          <p:nvPr/>
        </p:nvSpPr>
        <p:spPr>
          <a:xfrm>
            <a:off x="6433820" y="3494015"/>
            <a:ext cx="2233749" cy="511927"/>
          </a:xfrm>
          <a:prstGeom prst="rect">
            <a:avLst/>
          </a:prstGeom>
          <a:noFill/>
          <a:ln w="3492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CE07244-EB9B-B6A1-0156-B57914EE68DE}"/>
              </a:ext>
            </a:extLst>
          </p:cNvPr>
          <p:cNvSpPr txBox="1"/>
          <p:nvPr/>
        </p:nvSpPr>
        <p:spPr>
          <a:xfrm>
            <a:off x="290977" y="4428488"/>
            <a:ext cx="8566496" cy="348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difference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branching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ratio,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further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hints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structures?</a:t>
            </a:r>
          </a:p>
        </p:txBody>
      </p:sp>
    </p:spTree>
    <p:extLst>
      <p:ext uri="{BB962C8B-B14F-4D97-AF65-F5344CB8AC3E}">
        <p14:creationId xmlns:p14="http://schemas.microsoft.com/office/powerpoint/2010/main" val="379384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55EE24-3399-3008-7611-F4F26E690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D759D21A-1F37-9701-4B14-9997AB249DDE}"/>
              </a:ext>
            </a:extLst>
          </p:cNvPr>
          <p:cNvGrpSpPr/>
          <p:nvPr/>
        </p:nvGrpSpPr>
        <p:grpSpPr>
          <a:xfrm>
            <a:off x="0" y="36386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16E7ABAA-A193-98F9-942A-C61648D61A27}"/>
                </a:ext>
              </a:extLst>
            </p:cNvPr>
            <p:cNvGrpSpPr/>
            <p:nvPr/>
          </p:nvGrpSpPr>
          <p:grpSpPr>
            <a:xfrm>
              <a:off x="110103" y="48516"/>
              <a:ext cx="8885307" cy="718145"/>
              <a:chOff x="110103" y="48516"/>
              <a:chExt cx="8885307" cy="71814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B131F2E0-B1C1-D4FA-7413-85B0B5897A4F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1930207" cy="71814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2700" b="1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700" b="1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altLang="zh-CN" sz="2700" b="1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𝒄𝒔</m:t>
                              </m:r>
                            </m:sub>
                          </m:sSub>
                          <m:r>
                            <a:rPr lang="en-US" altLang="zh-CN" sz="27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r>
                            <a:rPr lang="en-US" altLang="zh-CN" sz="27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𝑫</m:t>
                          </m:r>
                          <m:sSubSup>
                            <m:sSubSupPr>
                              <m:ctrlPr>
                                <a:rPr lang="en-US" altLang="zh-CN" sz="2700" b="1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700" b="1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altLang="zh-CN" sz="2700" b="1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𝑺</m:t>
                              </m:r>
                            </m:sub>
                            <m:sup>
                              <m:r>
                                <a:rPr lang="en-US" altLang="zh-CN" sz="2700" b="1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</m:sup>
                          </m:sSubSup>
                        </m:oMath>
                      </m:oMathPara>
                    </a14:m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B131F2E0-B1C1-D4FA-7413-85B0B5897A4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1930207" cy="718145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b="-9091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A9B0EE54-91FC-3524-F4AD-638758B88735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117D671C-8A0B-3CFF-F14E-CAF783E2C933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3B43ACB9-93E1-B07B-427B-51D4C0B1193D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5A1D4E0C-D9FE-181C-F64D-0435E114D621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B27BD36E-7591-6908-D94D-96D3F0BFF735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2024/10/22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A33F6989-1BC7-30BF-99C2-ADF87E86AF3B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36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5F1D4EEA-1C67-9CAD-BCCF-9AD10B57D0D7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D2481722-765F-592C-226A-E0A7A1682017}"/>
                  </a:ext>
                </a:extLst>
              </p:cNvPr>
              <p:cNvSpPr txBox="1"/>
              <p:nvPr/>
            </p:nvSpPr>
            <p:spPr>
              <a:xfrm>
                <a:off x="230445" y="2954718"/>
                <a:ext cx="8885306" cy="3567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Amplitude analysis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𝑩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p>
                    <m:sSubSup>
                      <m:sSub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𝑲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𝑺</m:t>
                        </m:r>
                      </m:sub>
                      <m:sup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finding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altLang="zh-CN" sz="1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𝒄</m:t>
                            </m:r>
                          </m:e>
                        </m:acc>
                        <m:acc>
                          <m:accPr>
                            <m:chr m:val="̅"/>
                            <m:ctrlPr>
                              <a:rPr lang="en-US" altLang="zh-CN" sz="1600" b="1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600" b="1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1600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b>
                      <m:sup>
                        <m:r>
                          <a:rPr lang="zh-CN" altLang="en-US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𝟐𝟖𝟕𝟎</m:t>
                            </m:r>
                          </m:e>
                        </m:d>
                      </m:e>
                      <m:sup>
                        <m: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but not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altLang="zh-CN" sz="1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𝒄</m:t>
                            </m:r>
                          </m:e>
                        </m:acc>
                        <m:acc>
                          <m:accPr>
                            <m:chr m:val="̅"/>
                            <m:ctrlPr>
                              <a:rPr lang="en-US" altLang="zh-CN" sz="1600" b="1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600" b="1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1600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sub>
                      <m:sup>
                        <m:r>
                          <a:rPr lang="zh-CN" altLang="en-US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𝟐𝟗𝟎𝟎</m:t>
                            </m:r>
                          </m:e>
                        </m:d>
                      </m:e>
                      <m:sup>
                        <m: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p>
                    <m:sSubSup>
                      <m:sSub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𝑲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𝑺</m:t>
                        </m:r>
                      </m:sub>
                      <m:sup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D2481722-765F-592C-226A-E0A7A16820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445" y="2954718"/>
                <a:ext cx="8885306" cy="356764"/>
              </a:xfrm>
              <a:prstGeom prst="rect">
                <a:avLst/>
              </a:prstGeom>
              <a:blipFill>
                <a:blip r:embed="rId4"/>
                <a:stretch>
                  <a:fillRect l="-286" b="-206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7442514E-DCC6-E9C9-4E65-33E63569FD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862" y="545257"/>
            <a:ext cx="7099663" cy="233853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3FC50A2-726D-32AE-F11C-F3C561C92249}"/>
                  </a:ext>
                </a:extLst>
              </p:cNvPr>
              <p:cNvSpPr txBox="1"/>
              <p:nvPr/>
            </p:nvSpPr>
            <p:spPr>
              <a:xfrm>
                <a:off x="776021" y="3448222"/>
                <a:ext cx="3567259" cy="6335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zh-CN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altLang="zh-CN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𝒄𝒔</m:t>
                              </m:r>
                              <m:r>
                                <a:rPr lang="en-US" altLang="zh-CN" b="1" i="1" dirty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𝟎</m:t>
                              </m:r>
                            </m:sub>
                            <m:sup>
                              <m:r>
                                <a:rPr lang="zh-CN" altLang="en-US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∗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zh-CN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CN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𝟐𝟖𝟕𝟎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CN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𝟎</m:t>
                              </m:r>
                            </m:sup>
                          </m:sSup>
                          <m:r>
                            <a:rPr lang="en-US" altLang="zh-CN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altLang="zh-CN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𝑫</m:t>
                              </m:r>
                            </m:e>
                            <m:sup>
                              <m:r>
                                <a:rPr lang="en-US" altLang="zh-CN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𝟎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altLang="zh-CN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altLang="zh-CN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𝑺</m:t>
                              </m:r>
                            </m:sub>
                            <m:sup>
                              <m:r>
                                <a:rPr lang="en-US" altLang="zh-CN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𝟎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altLang="zh-CN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altLang="zh-CN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𝒄𝒔</m:t>
                              </m:r>
                              <m:r>
                                <a:rPr lang="en-US" altLang="zh-CN" b="1" i="1" dirty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𝟎</m:t>
                              </m:r>
                            </m:sub>
                            <m:sup>
                              <m:r>
                                <a:rPr lang="zh-CN" altLang="en-US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∗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zh-CN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CN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𝟐𝟖𝟕𝟎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CN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𝟎</m:t>
                              </m:r>
                            </m:sup>
                          </m:sSup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altLang="zh-CN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𝑫</m:t>
                              </m:r>
                            </m:e>
                            <m:sup>
                              <m:r>
                                <a:rPr lang="en-US" altLang="zh-CN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𝑲</m:t>
                              </m:r>
                            </m:e>
                            <m:sup>
                              <m:r>
                                <a:rPr lang="en-US" altLang="zh-CN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</m:sup>
                          </m:sSup>
                        </m:den>
                      </m:f>
                      <m:r>
                        <a:rPr kumimoji="1" lang="en-US" altLang="zh-CN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kumimoji="1"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kumimoji="1"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kumimoji="1"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kumimoji="1"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</m:oMath>
                  </m:oMathPara>
                </a14:m>
                <a:endParaRPr kumimoji="1" lang="zh-CN" altLang="en-US" b="1" dirty="0"/>
              </a:p>
            </p:txBody>
          </p:sp>
        </mc:Choice>
        <mc:Fallback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3FC50A2-726D-32AE-F11C-F3C561C922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021" y="3448222"/>
                <a:ext cx="3567259" cy="633571"/>
              </a:xfrm>
              <a:prstGeom prst="rect">
                <a:avLst/>
              </a:prstGeom>
              <a:blipFill>
                <a:blip r:embed="rId6"/>
                <a:stretch>
                  <a:fillRect l="-709" r="-1064" b="-58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CA64591C-88B1-2387-CC8B-D457DCB48FA0}"/>
                  </a:ext>
                </a:extLst>
              </p:cNvPr>
              <p:cNvSpPr txBox="1"/>
              <p:nvPr/>
            </p:nvSpPr>
            <p:spPr>
              <a:xfrm>
                <a:off x="4533468" y="3448222"/>
                <a:ext cx="3842975" cy="6335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zh-CN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altLang="zh-CN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𝒄𝒔</m:t>
                              </m:r>
                              <m:r>
                                <a:rPr lang="en-US" altLang="zh-CN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zh-CN" altLang="en-US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∗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zh-CN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CN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𝟐𝟖𝟕𝟎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CN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𝟎</m:t>
                              </m:r>
                            </m:sup>
                          </m:sSup>
                          <m:r>
                            <a:rPr lang="en-US" altLang="zh-CN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altLang="zh-CN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𝑫</m:t>
                              </m:r>
                            </m:e>
                            <m:sup>
                              <m:r>
                                <a:rPr lang="en-US" altLang="zh-CN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𝟎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altLang="zh-CN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altLang="zh-CN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𝑺</m:t>
                              </m:r>
                            </m:sub>
                            <m:sup>
                              <m:r>
                                <a:rPr lang="en-US" altLang="zh-CN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𝟎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altLang="zh-CN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altLang="zh-CN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𝒄𝒔</m:t>
                              </m:r>
                              <m:r>
                                <a:rPr lang="en-US" altLang="zh-CN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zh-CN" altLang="en-US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∗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zh-CN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CN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𝟐𝟖𝟕𝟎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CN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𝟎</m:t>
                              </m:r>
                            </m:sup>
                          </m:sSup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altLang="zh-CN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𝑫</m:t>
                              </m:r>
                            </m:e>
                            <m:sup>
                              <m:r>
                                <a:rPr lang="en-US" altLang="zh-CN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𝑲</m:t>
                              </m:r>
                            </m:e>
                            <m:sup>
                              <m:r>
                                <a:rPr lang="en-US" altLang="zh-CN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</m:sup>
                          </m:sSup>
                        </m:den>
                      </m:f>
                      <m:r>
                        <a:rPr kumimoji="1" lang="en-US" altLang="zh-CN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𝟏𝟓</m:t>
                      </m:r>
                      <m:r>
                        <a:rPr kumimoji="1"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kumimoji="1"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𝟏𝟕</m:t>
                      </m:r>
                    </m:oMath>
                  </m:oMathPara>
                </a14:m>
                <a:endParaRPr kumimoji="1" lang="zh-CN" altLang="en-US" b="1" dirty="0"/>
              </a:p>
            </p:txBody>
          </p:sp>
        </mc:Choice>
        <mc:Fallback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CA64591C-88B1-2387-CC8B-D457DCB48F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3468" y="3448222"/>
                <a:ext cx="3842975" cy="633571"/>
              </a:xfrm>
              <a:prstGeom prst="rect">
                <a:avLst/>
              </a:prstGeom>
              <a:blipFill>
                <a:blip r:embed="rId7"/>
                <a:stretch>
                  <a:fillRect l="-990" r="-990" b="-58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文本框 20">
            <a:extLst>
              <a:ext uri="{FF2B5EF4-FFF2-40B4-BE49-F238E27FC236}">
                <a16:creationId xmlns:a16="http://schemas.microsoft.com/office/drawing/2014/main" id="{2B1452FF-8334-78CE-0553-FBBD9ACF4342}"/>
              </a:ext>
            </a:extLst>
          </p:cNvPr>
          <p:cNvSpPr txBox="1"/>
          <p:nvPr/>
        </p:nvSpPr>
        <p:spPr>
          <a:xfrm>
            <a:off x="5160899" y="4222691"/>
            <a:ext cx="38345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While 1 from Isospin symmetry?</a:t>
            </a:r>
            <a:endParaRPr lang="zh-CN" alt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34272379-8076-27D5-15D7-497C604D02BF}"/>
                  </a:ext>
                </a:extLst>
              </p:cNvPr>
              <p:cNvSpPr txBox="1"/>
              <p:nvPr/>
            </p:nvSpPr>
            <p:spPr>
              <a:xfrm>
                <a:off x="230445" y="4228975"/>
                <a:ext cx="4589749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Similar as 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𝑩</m:t>
                    </m:r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p>
                    <m:sSub>
                      <m:sSub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𝒄𝒔</m:t>
                        </m:r>
                      </m:sub>
                    </m:sSub>
                  </m:oMath>
                </a14:m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more spin 0 contributions than spin 1</a:t>
                </a: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34272379-8076-27D5-15D7-497C604D02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445" y="4228975"/>
                <a:ext cx="4589749" cy="584775"/>
              </a:xfrm>
              <a:prstGeom prst="rect">
                <a:avLst/>
              </a:prstGeom>
              <a:blipFill>
                <a:blip r:embed="rId8"/>
                <a:stretch>
                  <a:fillRect l="-552" t="-4255" b="-127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>
            <a:extLst>
              <a:ext uri="{FF2B5EF4-FFF2-40B4-BE49-F238E27FC236}">
                <a16:creationId xmlns:a16="http://schemas.microsoft.com/office/drawing/2014/main" id="{B22CF115-00AB-2CFE-1B4C-D9FC020FF415}"/>
              </a:ext>
            </a:extLst>
          </p:cNvPr>
          <p:cNvSpPr txBox="1"/>
          <p:nvPr/>
        </p:nvSpPr>
        <p:spPr>
          <a:xfrm>
            <a:off x="7364361" y="71206"/>
            <a:ext cx="15481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Yanxi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Zhang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5439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C1F50-1267-B291-A336-2D1814CEA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CABB09DB-3D25-C1ED-52CE-D65AC2251520}"/>
              </a:ext>
            </a:extLst>
          </p:cNvPr>
          <p:cNvGrpSpPr/>
          <p:nvPr/>
        </p:nvGrpSpPr>
        <p:grpSpPr>
          <a:xfrm>
            <a:off x="0" y="36386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63096E47-AC28-0046-3CEA-287899FCCD74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171DCB1D-83A1-96A6-4EFF-9F40EEACD2C3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1901354" cy="67710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2700" b="1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700" b="1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altLang="zh-CN" sz="2700" b="1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𝒄𝒔</m:t>
                              </m:r>
                            </m:sub>
                          </m:sSub>
                          <m:r>
                            <a:rPr lang="en-US" altLang="zh-CN" sz="27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altLang="zh-CN" sz="2700" b="1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700" b="1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𝑫</m:t>
                              </m:r>
                            </m:e>
                            <m:sup>
                              <m:r>
                                <a:rPr lang="zh-CN" altLang="en-US" sz="2700" b="1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CN" sz="27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oMath>
                      </m:oMathPara>
                    </a14:m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171DCB1D-83A1-96A6-4EFF-9F40EEACD2C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1901354" cy="67710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b="-487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4DCB89A5-F3C6-851D-2749-904088426085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47A9E9CB-1ECB-D388-1C82-1722DCDF23CF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F635E019-E8EB-F39C-6120-39050AF82C68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07E31EB7-95DA-E7F9-FB7E-29784821D82C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78401D95-1E28-7FD0-4C0E-DF64566549D1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2024/10/22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5B57F810-D47D-7041-E61F-444239030AF7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37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8900FE1C-9641-A474-8F83-DFABCFE39712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80E1DB2-7D5B-7062-29B8-CDBAE1DEB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830347"/>
            <a:ext cx="7772400" cy="20197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AED0E00D-CA08-DB73-A428-208089D17285}"/>
                  </a:ext>
                </a:extLst>
              </p:cNvPr>
              <p:cNvSpPr txBox="1"/>
              <p:nvPr/>
            </p:nvSpPr>
            <p:spPr>
              <a:xfrm>
                <a:off x="231515" y="2800052"/>
                <a:ext cx="8566496" cy="8608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r>
                  <a:rPr lang="en-US" altLang="zh-CN" sz="1600" b="1" baseline="30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can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not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decay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into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p>
                        <m:r>
                          <a:rPr lang="zh-CN" altLang="en-US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p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𝑲</m:t>
                    </m:r>
                  </m:oMath>
                </a14:m>
                <a:endParaRPr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not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found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p>
                        <m:r>
                          <a:rPr lang="zh-CN" altLang="en-US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𝑲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decays</a:t>
                </a: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AED0E00D-CA08-DB73-A428-208089D172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515" y="2800052"/>
                <a:ext cx="8566496" cy="860813"/>
              </a:xfrm>
              <a:prstGeom prst="rect">
                <a:avLst/>
              </a:prstGeom>
              <a:blipFill>
                <a:blip r:embed="rId5"/>
                <a:stretch>
                  <a:fillRect l="-296" t="-2899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线连接符 14">
            <a:extLst>
              <a:ext uri="{FF2B5EF4-FFF2-40B4-BE49-F238E27FC236}">
                <a16:creationId xmlns:a16="http://schemas.microsoft.com/office/drawing/2014/main" id="{CCFEC395-6396-FD17-244A-D2E4749C9421}"/>
              </a:ext>
            </a:extLst>
          </p:cNvPr>
          <p:cNvCxnSpPr/>
          <p:nvPr/>
        </p:nvCxnSpPr>
        <p:spPr>
          <a:xfrm>
            <a:off x="2689890" y="934159"/>
            <a:ext cx="0" cy="1479292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线连接符 18">
            <a:extLst>
              <a:ext uri="{FF2B5EF4-FFF2-40B4-BE49-F238E27FC236}">
                <a16:creationId xmlns:a16="http://schemas.microsoft.com/office/drawing/2014/main" id="{B2E5DAFB-2276-5697-E4EF-BFFE3A78B950}"/>
              </a:ext>
            </a:extLst>
          </p:cNvPr>
          <p:cNvCxnSpPr/>
          <p:nvPr/>
        </p:nvCxnSpPr>
        <p:spPr>
          <a:xfrm>
            <a:off x="6552141" y="934159"/>
            <a:ext cx="0" cy="1479292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808C23CE-6016-C47D-BC40-2C3DA446F919}"/>
                  </a:ext>
                </a:extLst>
              </p:cNvPr>
              <p:cNvSpPr txBox="1"/>
              <p:nvPr/>
            </p:nvSpPr>
            <p:spPr>
              <a:xfrm>
                <a:off x="1182192" y="3692422"/>
                <a:ext cx="7429396" cy="4049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b="1" i="0" smtClean="0">
                        <a:latin typeface="Cambria Math" panose="02040503050406030204" pitchFamily="18" charset="0"/>
                      </a:rPr>
                      <m:t>𝐅𝐅</m:t>
                    </m:r>
                    <m:d>
                      <m:d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→</m:t>
                        </m:r>
                        <m:sSubSup>
                          <m:sSubSupPr>
                            <m:ctrlP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acc>
                              <m:accPr>
                                <m:chr m:val="̅"/>
                                <m:ctrlPr>
                                  <a:rPr kumimoji="1" lang="en-US" altLang="zh-CN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b="1" i="1" smtClean="0"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</m:e>
                            </m:acc>
                            <m:acc>
                              <m:accPr>
                                <m:chr m:val="̅"/>
                                <m:ctrlPr>
                                  <a:rPr kumimoji="1" lang="en-US" altLang="zh-CN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b="1" i="1" smtClean="0"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e>
                            </m:acc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kumimoji="1" lang="zh-CN" altLang="en-US" b="1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sSup>
                          <m:sSupPr>
                            <m:ctrlP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kumimoji="1" lang="en-US" altLang="zh-CN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zh-CN" b="1" i="1" smtClean="0">
                                    <a:latin typeface="Cambria Math" panose="02040503050406030204" pitchFamily="18" charset="0"/>
                                  </a:rPr>
                                  <m:t>𝟐𝟗𝟎𝟎</m:t>
                                </m:r>
                              </m:e>
                            </m:d>
                          </m:e>
                          <m:sup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p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b="1" i="1"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acc>
                              <m:accPr>
                                <m:chr m:val="̅"/>
                                <m:ctrlPr>
                                  <a:rPr kumimoji="1" lang="en-US" altLang="zh-CN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b="1" i="1"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</m:e>
                            </m:acc>
                            <m:acc>
                              <m:accPr>
                                <m:chr m:val="̅"/>
                                <m:ctrlPr>
                                  <a:rPr kumimoji="1" lang="en-US" altLang="zh-CN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b="1" i="1"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e>
                            </m:acc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kumimoji="1" lang="zh-CN" altLang="en-US" b="1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sSup>
                          <m:sSupPr>
                            <m:ctrlPr>
                              <a:rPr kumimoji="1" lang="en-US" altLang="zh-CN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kumimoji="1" lang="en-US" altLang="zh-CN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zh-CN" b="1" i="1">
                                    <a:latin typeface="Cambria Math" panose="02040503050406030204" pitchFamily="18" charset="0"/>
                                  </a:rPr>
                                  <m:t>𝟐𝟗𝟎𝟎</m:t>
                                </m:r>
                              </m:e>
                            </m:d>
                          </m:e>
                          <m:sup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  <m:r>
                          <a:rPr kumimoji="1" lang="en-US" altLang="zh-CN" b="1" i="1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kumimoji="1" lang="en-US" altLang="zh-CN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1" i="1"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p>
                            <m:r>
                              <a:rPr kumimoji="1" lang="zh-CN" altLang="en-US" b="1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1" i="1"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p>
                            <m:r>
                              <a:rPr kumimoji="1" lang="en-US" altLang="zh-CN" b="1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𝟓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%</m:t>
                    </m:r>
                    <m:r>
                      <a:rPr kumimoji="1" lang="zh-CN" altLang="en-US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@</m:t>
                    </m:r>
                    <m:r>
                      <a:rPr kumimoji="1" lang="zh-CN" altLang="en-US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𝟗𝟓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zh-CN" altLang="en-US" b="1" dirty="0"/>
                  <a:t> </a:t>
                </a:r>
                <a:r>
                  <a:rPr lang="en-US" altLang="zh-CN" b="1" dirty="0"/>
                  <a:t>C.L.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808C23CE-6016-C47D-BC40-2C3DA446F9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2192" y="3692422"/>
                <a:ext cx="7429396" cy="404983"/>
              </a:xfrm>
              <a:prstGeom prst="rect">
                <a:avLst/>
              </a:prstGeom>
              <a:blipFill>
                <a:blip r:embed="rId6"/>
                <a:stretch>
                  <a:fillRect b="-212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1F59F956-41B7-9081-C622-FB474F4EFA6C}"/>
                  </a:ext>
                </a:extLst>
              </p:cNvPr>
              <p:cNvSpPr txBox="1"/>
              <p:nvPr/>
            </p:nvSpPr>
            <p:spPr>
              <a:xfrm>
                <a:off x="2026747" y="4197876"/>
                <a:ext cx="4394665" cy="6250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𝐵𝑟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kumimoji="1" lang="en-US" altLang="zh-CN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b="1" i="1"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kumimoji="1" lang="en-US" altLang="zh-CN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b="1" i="1"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</m:acc>
                              <m:acc>
                                <m:accPr>
                                  <m:chr m:val="̅"/>
                                  <m:ctrlPr>
                                    <a:rPr kumimoji="1" lang="en-US" altLang="zh-CN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b="1" i="1"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e>
                              </m:acc>
                              <m:r>
                                <a:rPr kumimoji="1" lang="en-US" altLang="zh-CN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  <m:sup>
                              <m:r>
                                <a:rPr kumimoji="1" lang="zh-CN" altLang="en-US" b="1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sSup>
                            <m:sSupPr>
                              <m:ctrlPr>
                                <a:rPr kumimoji="1" lang="en-US" altLang="zh-CN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zh-CN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zh-CN" b="1" i="1">
                                      <a:latin typeface="Cambria Math" panose="02040503050406030204" pitchFamily="18" charset="0"/>
                                    </a:rPr>
                                    <m:t>𝟐𝟗𝟎𝟎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1" lang="en-US" altLang="zh-CN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p>
                          <m:r>
                            <a:rPr kumimoji="1" lang="en-US" altLang="zh-CN" b="1" i="1">
                              <a:latin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kumimoji="1" lang="en-US" altLang="zh-CN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b="1" i="1"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e>
                            <m:sup>
                              <m:r>
                                <a:rPr kumimoji="1" lang="zh-CN" altLang="en-US" b="1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kumimoji="1" lang="en-US" altLang="zh-CN" b="1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zh-CN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p>
                              <m:r>
                                <a:rPr kumimoji="1" lang="en-US" altLang="zh-CN" b="1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𝐵𝑟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kumimoji="1" lang="en-US" altLang="zh-CN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b="1" i="1"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kumimoji="1" lang="en-US" altLang="zh-CN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b="1" i="1"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</m:acc>
                              <m:acc>
                                <m:accPr>
                                  <m:chr m:val="̅"/>
                                  <m:ctrlPr>
                                    <a:rPr kumimoji="1" lang="en-US" altLang="zh-CN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b="1" i="1"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e>
                              </m:acc>
                              <m:r>
                                <a:rPr kumimoji="1" lang="en-US" altLang="zh-CN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  <m:sup>
                              <m:r>
                                <a:rPr kumimoji="1" lang="zh-CN" altLang="en-US" b="1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sSup>
                            <m:sSupPr>
                              <m:ctrlPr>
                                <a:rPr kumimoji="1" lang="en-US" altLang="zh-CN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zh-CN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zh-CN" b="1" i="1">
                                      <a:latin typeface="Cambria Math" panose="02040503050406030204" pitchFamily="18" charset="0"/>
                                    </a:rPr>
                                    <m:t>𝟐𝟗𝟎𝟎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1" lang="en-US" altLang="zh-CN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p>
                          <m:r>
                            <a:rPr kumimoji="1" lang="en-US" altLang="zh-CN" b="1" i="1">
                              <a:latin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kumimoji="1" lang="en-US" altLang="zh-CN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b="1" i="1"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e>
                            <m:sup>
                              <m:r>
                                <a:rPr kumimoji="1" lang="en-US" altLang="zh-CN" b="1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zh-CN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p>
                              <m:r>
                                <a:rPr kumimoji="1" lang="en-US" altLang="zh-CN" b="1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kumimoji="1" lang="en-US" altLang="zh-CN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kumimoji="1" lang="en-US" altLang="zh-CN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b="1" i="1" smtClean="0">
                          <a:latin typeface="Cambria Math" panose="02040503050406030204" pitchFamily="18" charset="0"/>
                        </a:rPr>
                        <m:t>𝟐𝟏</m:t>
                      </m:r>
                      <m:r>
                        <a:rPr kumimoji="1" lang="zh-CN" altLang="en-US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zh-CN" b="1" i="1" smtClean="0">
                          <a:latin typeface="Cambria Math" panose="02040503050406030204" pitchFamily="18" charset="0"/>
                        </a:rPr>
                        <m:t>@</m:t>
                      </m:r>
                      <m:r>
                        <a:rPr kumimoji="1" lang="zh-CN" altLang="en-US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zh-CN" b="1" i="1" smtClean="0">
                          <a:latin typeface="Cambria Math" panose="02040503050406030204" pitchFamily="18" charset="0"/>
                        </a:rPr>
                        <m:t>𝟗𝟓</m:t>
                      </m:r>
                      <m:r>
                        <a:rPr kumimoji="1" lang="en-US" altLang="zh-CN" b="1" i="1" smtClean="0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kumimoji="1" lang="zh-CN" altLang="en-US" b="1" dirty="0"/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1F59F956-41B7-9081-C622-FB474F4EFA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6747" y="4197876"/>
                <a:ext cx="4394665" cy="625043"/>
              </a:xfrm>
              <a:prstGeom prst="rect">
                <a:avLst/>
              </a:prstGeom>
              <a:blipFill>
                <a:blip r:embed="rId7"/>
                <a:stretch>
                  <a:fillRect l="-865" r="-1153" b="-16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42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B3611-B747-5150-4C69-3734DF2DF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024FC889-7C1A-A3DF-5346-CAA81123D0EE}"/>
              </a:ext>
            </a:extLst>
          </p:cNvPr>
          <p:cNvGrpSpPr/>
          <p:nvPr/>
        </p:nvGrpSpPr>
        <p:grpSpPr>
          <a:xfrm>
            <a:off x="0" y="36386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918A43A7-F359-A54B-DA56-B0EB1EE11949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A94427D1-5960-AECC-D0FC-9BF4AC745BDC}"/>
                  </a:ext>
                </a:extLst>
              </p:cNvPr>
              <p:cNvSpPr/>
              <p:nvPr/>
            </p:nvSpPr>
            <p:spPr>
              <a:xfrm>
                <a:off x="231515" y="48516"/>
                <a:ext cx="3804503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state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around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2.7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GeV?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90891814-6C90-6C79-E634-33A07CD32CF9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71299BA6-D0EA-9BC8-FF95-A9BB7B565F4B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A9E4F158-BECF-6341-C522-388A649C53C5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A5014C3C-0317-E001-4A0A-97EBD4A760DA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130478C3-36DA-AE07-8FE5-F53105CDEB9A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2024/10/22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D26F62E4-257B-163A-C4AD-CE9497D426B0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38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6716DD65-5DE5-76A8-7F27-D340EE5143D3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5858D42-BD1D-065B-DE33-A8135EBB3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7591" y="702695"/>
            <a:ext cx="4686300" cy="2413000"/>
          </a:xfrm>
          <a:prstGeom prst="rect">
            <a:avLst/>
          </a:prstGeom>
        </p:spPr>
      </p:pic>
      <p:cxnSp>
        <p:nvCxnSpPr>
          <p:cNvPr id="3" name="直线箭头连接符 2">
            <a:extLst>
              <a:ext uri="{FF2B5EF4-FFF2-40B4-BE49-F238E27FC236}">
                <a16:creationId xmlns:a16="http://schemas.microsoft.com/office/drawing/2014/main" id="{4FCF3F67-16E4-40F5-A005-316A31E76CCC}"/>
              </a:ext>
            </a:extLst>
          </p:cNvPr>
          <p:cNvCxnSpPr>
            <a:cxnSpLocks/>
          </p:cNvCxnSpPr>
          <p:nvPr/>
        </p:nvCxnSpPr>
        <p:spPr>
          <a:xfrm>
            <a:off x="3733412" y="1718505"/>
            <a:ext cx="0" cy="442530"/>
          </a:xfrm>
          <a:prstGeom prst="straightConnector1">
            <a:avLst/>
          </a:prstGeom>
          <a:ln w="25400">
            <a:solidFill>
              <a:srgbClr val="ED7D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66A474B4-A441-5CB7-69D3-B7C56A45807F}"/>
              </a:ext>
            </a:extLst>
          </p:cNvPr>
          <p:cNvSpPr txBox="1"/>
          <p:nvPr/>
        </p:nvSpPr>
        <p:spPr>
          <a:xfrm>
            <a:off x="2750686" y="1315930"/>
            <a:ext cx="23639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zh-CN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zh-CN" altLang="en-US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</a:t>
            </a:r>
            <a:r>
              <a:rPr lang="zh-CN" altLang="en-US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modeled</a:t>
            </a:r>
            <a:endParaRPr lang="zh-CN" altLang="en-US" b="1" dirty="0">
              <a:solidFill>
                <a:srgbClr val="ED7D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07C96271-C560-3772-457E-982A009EEB2C}"/>
                  </a:ext>
                </a:extLst>
              </p:cNvPr>
              <p:cNvSpPr txBox="1"/>
              <p:nvPr/>
            </p:nvSpPr>
            <p:spPr>
              <a:xfrm>
                <a:off x="269508" y="3138520"/>
                <a:ext cx="8566496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Possibly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broad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state,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however,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when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added,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fit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not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stable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due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interference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with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NR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𝑴</m:t>
                    </m:r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p>
                        <m:r>
                          <a:rPr lang="zh-CN" altLang="en-US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p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𝑫</m:t>
                    </m:r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Fixing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mass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2750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MeV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width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MeV,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improving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NLL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by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30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(very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large)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Spin-parity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prefer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US" altLang="zh-CN" sz="1600" b="1" baseline="30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endParaRPr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07C96271-C560-3772-457E-982A009EEB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508" y="3138520"/>
                <a:ext cx="8566496" cy="1569660"/>
              </a:xfrm>
              <a:prstGeom prst="rect">
                <a:avLst/>
              </a:prstGeom>
              <a:blipFill>
                <a:blip r:embed="rId4"/>
                <a:stretch>
                  <a:fillRect l="-296" t="-1613" b="-48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654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0F30F-320D-AB30-D758-19C7AF5F2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6AC7F0AC-638A-C4D3-FA54-1FBE795FB31B}"/>
              </a:ext>
            </a:extLst>
          </p:cNvPr>
          <p:cNvGrpSpPr/>
          <p:nvPr/>
        </p:nvGrpSpPr>
        <p:grpSpPr>
          <a:xfrm>
            <a:off x="0" y="521135"/>
            <a:ext cx="9144000" cy="4622366"/>
            <a:chOff x="0" y="694847"/>
            <a:chExt cx="9144000" cy="6163154"/>
          </a:xfrm>
        </p:grpSpPr>
        <p:cxnSp>
          <p:nvCxnSpPr>
            <p:cNvPr id="12" name="直线连接符 11">
              <a:extLst>
                <a:ext uri="{FF2B5EF4-FFF2-40B4-BE49-F238E27FC236}">
                  <a16:creationId xmlns:a16="http://schemas.microsoft.com/office/drawing/2014/main" id="{696697D5-26B9-0F88-BDC7-54609831967D}"/>
                </a:ext>
              </a:extLst>
            </p:cNvPr>
            <p:cNvCxnSpPr/>
            <p:nvPr/>
          </p:nvCxnSpPr>
          <p:spPr>
            <a:xfrm>
              <a:off x="110103" y="694847"/>
              <a:ext cx="8885307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E1AE5A04-CF50-9DE3-8D37-124D4DE2273B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5CC8A01E-D45F-D906-6BF8-55C2D02B5EDC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6FFB61BA-E11E-9E65-0CC6-67ABD0FD6B3F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926E9AC4-FCF4-7316-03B3-3E0E25F10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9711" y="4870359"/>
            <a:ext cx="1543050" cy="273844"/>
          </a:xfrm>
        </p:spPr>
        <p:txBody>
          <a:bodyPr/>
          <a:lstStyle/>
          <a:p>
            <a:fld id="{C9B75A48-9D91-AD42-8FEF-0106549F2306}" type="slidenum">
              <a:rPr kumimoji="1" lang="zh-CN" altLang="en-US" sz="15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A12878B-3DA7-E5EB-1BD8-2CE083479D72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2024/10/22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13E056F0-ED15-01C7-2DFB-04D88E7B2282}"/>
                  </a:ext>
                </a:extLst>
              </p:cNvPr>
              <p:cNvSpPr txBox="1"/>
              <p:nvPr/>
            </p:nvSpPr>
            <p:spPr>
              <a:xfrm>
                <a:off x="1064591" y="2053473"/>
                <a:ext cx="7195784" cy="8463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2400" b="1" dirty="0">
                  <a:solidFill>
                    <a:srgbClr val="00206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sz="2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Amplitude</a:t>
                </a:r>
                <a:r>
                  <a:rPr lang="zh-CN" altLang="en-US" sz="2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analysis</a:t>
                </a:r>
                <a:r>
                  <a:rPr lang="zh-CN" altLang="en-US" sz="2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2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Arial" panose="020B0604020202020204" pitchFamily="34" charset="0"/>
                      </a:rPr>
                      <m:t>𝑩</m:t>
                    </m:r>
                    <m:r>
                      <a:rPr lang="en-US" altLang="zh-CN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Arial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p>
                        <m:r>
                          <a:rPr lang="en-US" altLang="zh-CN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zh-CN" alt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∗</m:t>
                        </m:r>
                        <m:r>
                          <a:rPr lang="en-US" altLang="zh-CN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)</m:t>
                        </m:r>
                      </m:sup>
                    </m:sSup>
                    <m:sSubSup>
                      <m:sSubSupPr>
                        <m:ctrlPr>
                          <a:rPr lang="en-US" altLang="zh-CN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zh-CN" alt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 </m:t>
                        </m:r>
                      </m:sup>
                    </m:sSubSup>
                    <m:sSup>
                      <m:sSupPr>
                        <m:ctrlPr>
                          <a:rPr lang="en-US" altLang="zh-CN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2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decays</a:t>
                </a: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13E056F0-ED15-01C7-2DFB-04D88E7B22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591" y="2053473"/>
                <a:ext cx="7195784" cy="846322"/>
              </a:xfrm>
              <a:prstGeom prst="rect">
                <a:avLst/>
              </a:prstGeom>
              <a:blipFill>
                <a:blip r:embed="rId3"/>
                <a:stretch>
                  <a:fillRect l="-1411" b="-147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>
            <a:extLst>
              <a:ext uri="{FF2B5EF4-FFF2-40B4-BE49-F238E27FC236}">
                <a16:creationId xmlns:a16="http://schemas.microsoft.com/office/drawing/2014/main" id="{817D32D9-2A9C-82AA-7ED9-BF178C692C18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</p:spTree>
    <p:extLst>
      <p:ext uri="{BB962C8B-B14F-4D97-AF65-F5344CB8AC3E}">
        <p14:creationId xmlns:p14="http://schemas.microsoft.com/office/powerpoint/2010/main" val="82490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9"/>
    </mc:Choice>
    <mc:Fallback xmlns="">
      <p:transition spd="slow" advTm="332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5974713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Hadron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physics: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colorful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tasty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AA916338-D0F4-6E41-B70A-52462DED43BD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2024/10/22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5ED9E9E9-B3D1-F240-8EF8-2BC56DB19FE9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E8CDAE8-95EE-E1B3-7916-9AED0485B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525" y="1092487"/>
            <a:ext cx="3400182" cy="2444121"/>
          </a:xfrm>
          <a:prstGeom prst="rect">
            <a:avLst/>
          </a:prstGeom>
        </p:spPr>
      </p:pic>
      <p:sp>
        <p:nvSpPr>
          <p:cNvPr id="4" name="左大括号 3">
            <a:extLst>
              <a:ext uri="{FF2B5EF4-FFF2-40B4-BE49-F238E27FC236}">
                <a16:creationId xmlns:a16="http://schemas.microsoft.com/office/drawing/2014/main" id="{4CF2E675-A39B-A13E-7DF7-F45899C03866}"/>
              </a:ext>
            </a:extLst>
          </p:cNvPr>
          <p:cNvSpPr/>
          <p:nvPr/>
        </p:nvSpPr>
        <p:spPr>
          <a:xfrm>
            <a:off x="4269825" y="1251651"/>
            <a:ext cx="570367" cy="2977046"/>
          </a:xfrm>
          <a:prstGeom prst="leftBrac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0193FED-9876-1C3F-BF63-590FE88589C7}"/>
              </a:ext>
            </a:extLst>
          </p:cNvPr>
          <p:cNvSpPr txBox="1"/>
          <p:nvPr/>
        </p:nvSpPr>
        <p:spPr>
          <a:xfrm>
            <a:off x="5123310" y="893388"/>
            <a:ext cx="3872100" cy="3608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Spectroscopy</a:t>
            </a:r>
            <a:r>
              <a:rPr lang="zh-CN" altLang="en-US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r>
              <a:rPr lang="zh-CN" altLang="en-US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1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interaction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decay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Fragmentation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Everything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matter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E3BD8DF-FD76-862F-566F-3537D0D5E5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525" y="3667539"/>
            <a:ext cx="2160319" cy="9961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91909D0-F222-C9DA-40A9-41D6D451B7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6844" y="3666519"/>
            <a:ext cx="984410" cy="966512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B0404120-438F-69F8-9859-F5C2E233003E}"/>
              </a:ext>
            </a:extLst>
          </p:cNvPr>
          <p:cNvSpPr txBox="1"/>
          <p:nvPr/>
        </p:nvSpPr>
        <p:spPr>
          <a:xfrm>
            <a:off x="2804468" y="692468"/>
            <a:ext cx="28414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QCD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5E25DC8-DB06-EAF2-71ED-3B80D3D842C5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sp>
        <p:nvSpPr>
          <p:cNvPr id="24" name="上箭头 23">
            <a:extLst>
              <a:ext uri="{FF2B5EF4-FFF2-40B4-BE49-F238E27FC236}">
                <a16:creationId xmlns:a16="http://schemas.microsoft.com/office/drawing/2014/main" id="{6979FA47-B38E-050F-8473-9DB6F72BE85B}"/>
              </a:ext>
            </a:extLst>
          </p:cNvPr>
          <p:cNvSpPr/>
          <p:nvPr/>
        </p:nvSpPr>
        <p:spPr>
          <a:xfrm>
            <a:off x="1314506" y="3293700"/>
            <a:ext cx="217170" cy="307119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5681FFF-BBE6-524A-835E-CB51672EDBCC}"/>
              </a:ext>
            </a:extLst>
          </p:cNvPr>
          <p:cNvSpPr txBox="1"/>
          <p:nvPr/>
        </p:nvSpPr>
        <p:spPr>
          <a:xfrm>
            <a:off x="945265" y="1232241"/>
            <a:ext cx="4679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zh-CN" altLang="en-US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67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51"/>
    </mc:Choice>
    <mc:Fallback xmlns="">
      <p:transition spd="slow" advTm="41251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A192A-DF56-4E16-FAFF-4E8BD5519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ED3B6603-F778-BA85-3C88-927F68FBD747}"/>
              </a:ext>
            </a:extLst>
          </p:cNvPr>
          <p:cNvGrpSpPr/>
          <p:nvPr/>
        </p:nvGrpSpPr>
        <p:grpSpPr>
          <a:xfrm>
            <a:off x="0" y="36386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6996E14B-0D91-73FE-47AB-70117680A978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4772BF91-9451-FAC0-009D-33D5C4126DD9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5583452" cy="67710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Puzzles on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𝒔</m:t>
                            </m:r>
                          </m:sub>
                        </m:sSub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𝟐𝟑𝟏𝟕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oMath>
                    </a14:m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and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𝒔</m:t>
                            </m:r>
                          </m:sub>
                        </m:sSub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𝟐𝟒𝟔𝟎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oMath>
                    </a14:m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4772BF91-9451-FAC0-009D-33D5C4126DD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5583452" cy="67710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2045" t="-9756" r="-455" b="-2926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B2E93533-7F16-D8F3-F2C3-787CA8328C3C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09BCC7DC-11CC-03D3-D50B-4169D85A8A4F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3FFAA00E-04CD-ECCB-D871-DDD737F1F4A0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79C0AD4E-7815-A8BD-FBF5-1DB6A353717D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A6180676-D5D8-5C8C-294C-8590043D68F6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2024/10/22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5C02BC42-2446-BB27-80E6-A93480E23B25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40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254F7FE6-32F8-BCF2-B48D-171045D594ED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5A7E74B5-6BF6-6ACE-E1E3-9F9145836586}"/>
                  </a:ext>
                </a:extLst>
              </p:cNvPr>
              <p:cNvSpPr/>
              <p:nvPr/>
            </p:nvSpPr>
            <p:spPr>
              <a:xfrm>
                <a:off x="438456" y="441111"/>
                <a:ext cx="8267088" cy="5513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b="1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Under HQSS,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𝒋</m:t>
                        </m:r>
                      </m:e>
                    </m:acc>
                    <m:r>
                      <a:rPr kumimoji="1"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charset="0"/>
                      </a:rPr>
                      <m:t>= </m:t>
                    </m:r>
                    <m:acc>
                      <m:accPr>
                        <m:chr m:val="⃗"/>
                        <m:ctrlP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kumimoji="1" lang="en-US" altLang="zh-CN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𝒔</m:t>
                            </m:r>
                          </m:e>
                          <m:sub>
                            <m:r>
                              <a:rPr kumimoji="1" lang="en-US" altLang="zh-CN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𝑸</m:t>
                            </m:r>
                          </m:sub>
                        </m:sSub>
                      </m:e>
                    </m:acc>
                    <m:r>
                      <a:rPr kumimoji="1"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charset="0"/>
                      </a:rPr>
                      <m:t>+(</m:t>
                    </m:r>
                    <m:acc>
                      <m:accPr>
                        <m:chr m:val="⃗"/>
                        <m:ctrlP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𝑳</m:t>
                        </m:r>
                      </m:e>
                    </m:acc>
                  </m:oMath>
                </a14:m>
                <a:r>
                  <a:rPr kumimoji="1" lang="en-US" altLang="zh-CN" b="1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+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kumimoji="1" lang="en-US" altLang="zh-CN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𝒔</m:t>
                            </m:r>
                          </m:e>
                          <m:sub>
                            <m:r>
                              <a:rPr kumimoji="1" lang="en-US" altLang="zh-CN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𝒒</m:t>
                            </m:r>
                          </m:sub>
                        </m:sSub>
                      </m:e>
                    </m:acc>
                  </m:oMath>
                </a14:m>
                <a:r>
                  <a:rPr kumimoji="1" lang="en-US" altLang="zh-CN" b="1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)</a:t>
                </a:r>
                <a:r>
                  <a:rPr kumimoji="1" lang="zh-CN" altLang="en-US" b="1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b="1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=</a:t>
                </a:r>
                <a:r>
                  <a:rPr kumimoji="1" lang="zh-CN" altLang="en-US" b="1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kumimoji="1" lang="en-US" altLang="zh-CN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𝒔</m:t>
                            </m:r>
                          </m:e>
                          <m:sub>
                            <m:r>
                              <a:rPr kumimoji="1" lang="en-US" altLang="zh-CN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𝑸</m:t>
                            </m:r>
                          </m:sub>
                        </m:sSub>
                      </m:e>
                    </m:acc>
                  </m:oMath>
                </a14:m>
                <a:r>
                  <a:rPr kumimoji="1" lang="zh-CN" altLang="en-US" b="1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b="1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+</a:t>
                </a:r>
                <a:r>
                  <a:rPr kumimoji="1" lang="zh-CN" altLang="en-US" b="1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kumimoji="1" lang="en-US" altLang="zh-CN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𝒔</m:t>
                            </m:r>
                          </m:e>
                          <m:sub>
                            <m:r>
                              <a:rPr kumimoji="1" lang="en-US" altLang="zh-CN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𝒍</m:t>
                            </m:r>
                          </m:sub>
                        </m:sSub>
                      </m:e>
                    </m:acc>
                  </m:oMath>
                </a14:m>
                <a:r>
                  <a:rPr kumimoji="1" lang="en-US" altLang="zh-CN" b="1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14:m>
                  <m:oMath xmlns:m="http://schemas.openxmlformats.org/officeDocument/2006/math">
                    <m:r>
                      <a:rPr kumimoji="1"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𝑸</m:t>
                    </m:r>
                    <m:r>
                      <a:rPr kumimoji="1"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=</m:t>
                    </m:r>
                    <m:r>
                      <a:rPr kumimoji="1"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𝒄</m:t>
                    </m:r>
                    <m:r>
                      <a:rPr kumimoji="1"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,</m:t>
                    </m:r>
                    <m:r>
                      <a:rPr kumimoji="1"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𝒃</m:t>
                    </m:r>
                    <m:r>
                      <a:rPr kumimoji="1"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 , </m:t>
                    </m:r>
                    <m:r>
                      <a:rPr kumimoji="1"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𝒒</m:t>
                    </m:r>
                    <m:r>
                      <a:rPr kumimoji="1"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=</m:t>
                    </m:r>
                    <m:r>
                      <a:rPr kumimoji="1"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𝒖</m:t>
                    </m:r>
                    <m:r>
                      <a:rPr kumimoji="1"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,</m:t>
                    </m:r>
                    <m:r>
                      <a:rPr kumimoji="1"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𝒅</m:t>
                    </m:r>
                    <m:r>
                      <a:rPr kumimoji="1"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,</m:t>
                    </m:r>
                    <m:r>
                      <a:rPr kumimoji="1"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𝒔</m:t>
                    </m:r>
                  </m:oMath>
                </a14:m>
                <a:endParaRPr kumimoji="1" lang="en-US" altLang="zh-CN" b="1" dirty="0">
                  <a:solidFill>
                    <a:srgbClr val="0070C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5A7E74B5-6BF6-6ACE-E1E3-9F91458365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456" y="441111"/>
                <a:ext cx="8267088" cy="551305"/>
              </a:xfrm>
              <a:prstGeom prst="rect">
                <a:avLst/>
              </a:prstGeom>
              <a:blipFill>
                <a:blip r:embed="rId4"/>
                <a:stretch>
                  <a:fillRect l="-460" b="-1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椭圆 6">
            <a:extLst>
              <a:ext uri="{FF2B5EF4-FFF2-40B4-BE49-F238E27FC236}">
                <a16:creationId xmlns:a16="http://schemas.microsoft.com/office/drawing/2014/main" id="{EF7E98A1-FB1E-A120-AB90-E259E50494EF}"/>
              </a:ext>
            </a:extLst>
          </p:cNvPr>
          <p:cNvSpPr/>
          <p:nvPr/>
        </p:nvSpPr>
        <p:spPr>
          <a:xfrm>
            <a:off x="1639954" y="1588856"/>
            <a:ext cx="288235" cy="29817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8" name="直线箭头连接符 7">
            <a:extLst>
              <a:ext uri="{FF2B5EF4-FFF2-40B4-BE49-F238E27FC236}">
                <a16:creationId xmlns:a16="http://schemas.microsoft.com/office/drawing/2014/main" id="{03ED060C-FD2D-18E2-C86A-98DC17F502A9}"/>
              </a:ext>
            </a:extLst>
          </p:cNvPr>
          <p:cNvCxnSpPr/>
          <p:nvPr/>
        </p:nvCxnSpPr>
        <p:spPr>
          <a:xfrm flipV="1">
            <a:off x="1779102" y="1360256"/>
            <a:ext cx="0" cy="74543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椭圆 8">
            <a:extLst>
              <a:ext uri="{FF2B5EF4-FFF2-40B4-BE49-F238E27FC236}">
                <a16:creationId xmlns:a16="http://schemas.microsoft.com/office/drawing/2014/main" id="{91E2A07E-1CCD-E935-D650-56099176FB6B}"/>
              </a:ext>
            </a:extLst>
          </p:cNvPr>
          <p:cNvSpPr/>
          <p:nvPr/>
        </p:nvSpPr>
        <p:spPr>
          <a:xfrm>
            <a:off x="586406" y="1012386"/>
            <a:ext cx="3309731" cy="145111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1" name="直线箭头连接符 10">
            <a:extLst>
              <a:ext uri="{FF2B5EF4-FFF2-40B4-BE49-F238E27FC236}">
                <a16:creationId xmlns:a16="http://schemas.microsoft.com/office/drawing/2014/main" id="{4E317AC5-5F9A-4C75-163A-71461C60FBB7}"/>
              </a:ext>
            </a:extLst>
          </p:cNvPr>
          <p:cNvCxnSpPr>
            <a:cxnSpLocks/>
          </p:cNvCxnSpPr>
          <p:nvPr/>
        </p:nvCxnSpPr>
        <p:spPr>
          <a:xfrm flipV="1">
            <a:off x="3213650" y="1216138"/>
            <a:ext cx="0" cy="472109"/>
          </a:xfrm>
          <a:prstGeom prst="straightConnector1">
            <a:avLst/>
          </a:prstGeom>
          <a:ln w="317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椭圆 14">
            <a:extLst>
              <a:ext uri="{FF2B5EF4-FFF2-40B4-BE49-F238E27FC236}">
                <a16:creationId xmlns:a16="http://schemas.microsoft.com/office/drawing/2014/main" id="{35BDDA5A-F5F4-724B-1A63-009D305E96AB}"/>
              </a:ext>
            </a:extLst>
          </p:cNvPr>
          <p:cNvSpPr/>
          <p:nvPr/>
        </p:nvSpPr>
        <p:spPr>
          <a:xfrm>
            <a:off x="3119227" y="1370195"/>
            <a:ext cx="180000" cy="180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20" name="直线连接符 19">
            <a:extLst>
              <a:ext uri="{FF2B5EF4-FFF2-40B4-BE49-F238E27FC236}">
                <a16:creationId xmlns:a16="http://schemas.microsoft.com/office/drawing/2014/main" id="{D5E211BE-FA1D-737B-332D-AD009A36E2B3}"/>
              </a:ext>
            </a:extLst>
          </p:cNvPr>
          <p:cNvCxnSpPr>
            <a:cxnSpLocks/>
          </p:cNvCxnSpPr>
          <p:nvPr/>
        </p:nvCxnSpPr>
        <p:spPr>
          <a:xfrm flipV="1">
            <a:off x="1928189" y="1449708"/>
            <a:ext cx="1191038" cy="268357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C1A2B6C0-4DEC-1E3C-0CAD-5890D295BF67}"/>
                  </a:ext>
                </a:extLst>
              </p:cNvPr>
              <p:cNvSpPr txBox="1"/>
              <p:nvPr/>
            </p:nvSpPr>
            <p:spPr>
              <a:xfrm>
                <a:off x="2300906" y="1630357"/>
                <a:ext cx="357809" cy="4029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1" lang="en-US" altLang="zh-CN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𝑳</m:t>
                        </m:r>
                      </m:e>
                    </m:acc>
                  </m:oMath>
                </a14:m>
                <a:r>
                  <a:rPr kumimoji="1" lang="en-US" altLang="zh-CN" b="1" dirty="0">
                    <a:solidFill>
                      <a:srgbClr val="00B05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endParaRPr lang="zh-CN" alt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C1A2B6C0-4DEC-1E3C-0CAD-5890D295BF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0906" y="1630357"/>
                <a:ext cx="357809" cy="4029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3F8AA11D-A79A-21B4-1185-76ADCD0D95A5}"/>
                  </a:ext>
                </a:extLst>
              </p:cNvPr>
              <p:cNvSpPr txBox="1"/>
              <p:nvPr/>
            </p:nvSpPr>
            <p:spPr>
              <a:xfrm>
                <a:off x="1175300" y="1920448"/>
                <a:ext cx="626165" cy="3903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1"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kumimoji="1" lang="en-US" altLang="zh-CN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charset="0"/>
                                </a:rPr>
                                <m:t>𝒔</m:t>
                              </m:r>
                            </m:e>
                            <m:sub>
                              <m:r>
                                <a:rPr kumimoji="1" lang="en-US" altLang="zh-CN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charset="0"/>
                                </a:rPr>
                                <m:t>𝑸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3F8AA11D-A79A-21B4-1185-76ADCD0D95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5300" y="1920448"/>
                <a:ext cx="626165" cy="390363"/>
              </a:xfrm>
              <a:prstGeom prst="rect">
                <a:avLst/>
              </a:prstGeom>
              <a:blipFill>
                <a:blip r:embed="rId6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C613957B-2850-0114-C399-B6A7D1D51E6A}"/>
                  </a:ext>
                </a:extLst>
              </p:cNvPr>
              <p:cNvSpPr txBox="1"/>
              <p:nvPr/>
            </p:nvSpPr>
            <p:spPr>
              <a:xfrm>
                <a:off x="3242699" y="1588856"/>
                <a:ext cx="422413" cy="3943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kumimoji="1" lang="en-US" altLang="zh-CN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𝒔</m:t>
                            </m:r>
                          </m:e>
                          <m:sub>
                            <m:r>
                              <a:rPr kumimoji="1" lang="en-US" altLang="zh-CN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𝒒</m:t>
                            </m:r>
                          </m:sub>
                        </m:sSub>
                      </m:e>
                    </m:acc>
                  </m:oMath>
                </a14:m>
                <a:r>
                  <a:rPr kumimoji="1" lang="en-US" altLang="zh-CN" b="1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C613957B-2850-0114-C399-B6A7D1D51E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2699" y="1588856"/>
                <a:ext cx="422413" cy="394339"/>
              </a:xfrm>
              <a:prstGeom prst="rect">
                <a:avLst/>
              </a:prstGeom>
              <a:blipFill>
                <a:blip r:embed="rId7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椭圆 25">
            <a:extLst>
              <a:ext uri="{FF2B5EF4-FFF2-40B4-BE49-F238E27FC236}">
                <a16:creationId xmlns:a16="http://schemas.microsoft.com/office/drawing/2014/main" id="{1A11FA40-663E-0EB0-6C07-5800792DF72F}"/>
              </a:ext>
            </a:extLst>
          </p:cNvPr>
          <p:cNvSpPr/>
          <p:nvPr/>
        </p:nvSpPr>
        <p:spPr>
          <a:xfrm>
            <a:off x="6202017" y="1588856"/>
            <a:ext cx="288235" cy="29817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27" name="直线箭头连接符 26">
            <a:extLst>
              <a:ext uri="{FF2B5EF4-FFF2-40B4-BE49-F238E27FC236}">
                <a16:creationId xmlns:a16="http://schemas.microsoft.com/office/drawing/2014/main" id="{263ACC2D-1351-DCB6-C779-FE084D4B616A}"/>
              </a:ext>
            </a:extLst>
          </p:cNvPr>
          <p:cNvCxnSpPr/>
          <p:nvPr/>
        </p:nvCxnSpPr>
        <p:spPr>
          <a:xfrm flipV="1">
            <a:off x="6341165" y="1449707"/>
            <a:ext cx="0" cy="74543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椭圆 27">
            <a:extLst>
              <a:ext uri="{FF2B5EF4-FFF2-40B4-BE49-F238E27FC236}">
                <a16:creationId xmlns:a16="http://schemas.microsoft.com/office/drawing/2014/main" id="{E5B9E088-74EA-7C5B-1F52-7616BC0D777A}"/>
              </a:ext>
            </a:extLst>
          </p:cNvPr>
          <p:cNvSpPr/>
          <p:nvPr/>
        </p:nvSpPr>
        <p:spPr>
          <a:xfrm>
            <a:off x="5148469" y="1012386"/>
            <a:ext cx="3309731" cy="145111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29" name="直线箭头连接符 28">
            <a:extLst>
              <a:ext uri="{FF2B5EF4-FFF2-40B4-BE49-F238E27FC236}">
                <a16:creationId xmlns:a16="http://schemas.microsoft.com/office/drawing/2014/main" id="{85F2E453-3B89-64B0-7DE2-3E285FF91AA4}"/>
              </a:ext>
            </a:extLst>
          </p:cNvPr>
          <p:cNvCxnSpPr>
            <a:cxnSpLocks/>
          </p:cNvCxnSpPr>
          <p:nvPr/>
        </p:nvCxnSpPr>
        <p:spPr>
          <a:xfrm flipV="1">
            <a:off x="7775713" y="1216138"/>
            <a:ext cx="0" cy="472109"/>
          </a:xfrm>
          <a:prstGeom prst="straightConnector1">
            <a:avLst/>
          </a:prstGeom>
          <a:ln w="317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椭圆 29">
            <a:extLst>
              <a:ext uri="{FF2B5EF4-FFF2-40B4-BE49-F238E27FC236}">
                <a16:creationId xmlns:a16="http://schemas.microsoft.com/office/drawing/2014/main" id="{0CE77A8F-DF17-D1F4-BF44-332785316469}"/>
              </a:ext>
            </a:extLst>
          </p:cNvPr>
          <p:cNvSpPr/>
          <p:nvPr/>
        </p:nvSpPr>
        <p:spPr>
          <a:xfrm>
            <a:off x="7681290" y="1370195"/>
            <a:ext cx="180000" cy="180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31" name="直线连接符 30">
            <a:extLst>
              <a:ext uri="{FF2B5EF4-FFF2-40B4-BE49-F238E27FC236}">
                <a16:creationId xmlns:a16="http://schemas.microsoft.com/office/drawing/2014/main" id="{1ED3B70E-99D4-08A5-9886-82A0153CA31D}"/>
              </a:ext>
            </a:extLst>
          </p:cNvPr>
          <p:cNvCxnSpPr>
            <a:cxnSpLocks/>
          </p:cNvCxnSpPr>
          <p:nvPr/>
        </p:nvCxnSpPr>
        <p:spPr>
          <a:xfrm flipV="1">
            <a:off x="6490252" y="1449708"/>
            <a:ext cx="1191038" cy="268357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FCD07BCE-DB2D-DA98-A2B8-2D2ACF70E603}"/>
                  </a:ext>
                </a:extLst>
              </p:cNvPr>
              <p:cNvSpPr txBox="1"/>
              <p:nvPr/>
            </p:nvSpPr>
            <p:spPr>
              <a:xfrm>
                <a:off x="6862969" y="1630357"/>
                <a:ext cx="357809" cy="4029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1" lang="en-US" altLang="zh-CN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𝑳</m:t>
                        </m:r>
                      </m:e>
                    </m:acc>
                  </m:oMath>
                </a14:m>
                <a:r>
                  <a:rPr kumimoji="1" lang="en-US" altLang="zh-CN" b="1" dirty="0">
                    <a:solidFill>
                      <a:srgbClr val="00B05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endParaRPr lang="zh-CN" alt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FCD07BCE-DB2D-DA98-A2B8-2D2ACF70E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2969" y="1630357"/>
                <a:ext cx="357809" cy="4029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B38B5355-23EF-730F-6966-5BDB435E1FC9}"/>
                  </a:ext>
                </a:extLst>
              </p:cNvPr>
              <p:cNvSpPr txBox="1"/>
              <p:nvPr/>
            </p:nvSpPr>
            <p:spPr>
              <a:xfrm>
                <a:off x="5737363" y="1920448"/>
                <a:ext cx="626165" cy="3903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1"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kumimoji="1" lang="en-US" altLang="zh-CN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charset="0"/>
                                </a:rPr>
                                <m:t>𝒔</m:t>
                              </m:r>
                            </m:e>
                            <m:sub>
                              <m:r>
                                <a:rPr kumimoji="1" lang="en-US" altLang="zh-CN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charset="0"/>
                                </a:rPr>
                                <m:t>𝑸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B38B5355-23EF-730F-6966-5BDB435E1F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7363" y="1920448"/>
                <a:ext cx="626165" cy="390363"/>
              </a:xfrm>
              <a:prstGeom prst="rect">
                <a:avLst/>
              </a:prstGeom>
              <a:blipFill>
                <a:blip r:embed="rId9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CD4B7F06-6880-4E02-EA6F-530C57F3D3C9}"/>
                  </a:ext>
                </a:extLst>
              </p:cNvPr>
              <p:cNvSpPr txBox="1"/>
              <p:nvPr/>
            </p:nvSpPr>
            <p:spPr>
              <a:xfrm>
                <a:off x="7804762" y="1588856"/>
                <a:ext cx="422413" cy="3943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kumimoji="1" lang="en-US" altLang="zh-CN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𝒔</m:t>
                            </m:r>
                          </m:e>
                          <m:sub>
                            <m:r>
                              <a:rPr kumimoji="1" lang="en-US" altLang="zh-CN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charset="0"/>
                              </a:rPr>
                              <m:t>𝒒</m:t>
                            </m:r>
                          </m:sub>
                        </m:sSub>
                      </m:e>
                    </m:acc>
                  </m:oMath>
                </a14:m>
                <a:r>
                  <a:rPr kumimoji="1" lang="en-US" altLang="zh-CN" b="1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CD4B7F06-6880-4E02-EA6F-530C57F3D3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4762" y="1588856"/>
                <a:ext cx="422413" cy="394339"/>
              </a:xfrm>
              <a:prstGeom prst="rect">
                <a:avLst/>
              </a:prstGeom>
              <a:blipFill>
                <a:blip r:embed="rId10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878CE796-390A-FFA0-5B0F-57A607477225}"/>
                  </a:ext>
                </a:extLst>
              </p:cNvPr>
              <p:cNvSpPr txBox="1"/>
              <p:nvPr/>
            </p:nvSpPr>
            <p:spPr>
              <a:xfrm>
                <a:off x="213691" y="2626127"/>
                <a:ext cx="37271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1" lang="en-US" altLang="zh-CN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kumimoji="1" lang="en-US" altLang="zh-CN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charset="0"/>
                                </a:rPr>
                                <m:t>𝒔</m:t>
                              </m:r>
                            </m:e>
                            <m:sub>
                              <m:r>
                                <a:rPr kumimoji="1" lang="en-US" altLang="zh-CN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charset="0"/>
                                </a:rPr>
                                <m:t>𝒍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878CE796-390A-FFA0-5B0F-57A607477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691" y="2626127"/>
                <a:ext cx="372715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1DB74C84-FE50-6375-7591-87400EF74758}"/>
                  </a:ext>
                </a:extLst>
              </p:cNvPr>
              <p:cNvSpPr txBox="1"/>
              <p:nvPr/>
            </p:nvSpPr>
            <p:spPr>
              <a:xfrm>
                <a:off x="163993" y="3196573"/>
                <a:ext cx="472109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1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11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zh-CN" sz="11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zh-CN" altLang="en-US" sz="11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1DB74C84-FE50-6375-7591-87400EF747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993" y="3196573"/>
                <a:ext cx="472109" cy="2616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471C0057-AC1E-10E1-3F7D-E0FE1E4E9B1F}"/>
                  </a:ext>
                </a:extLst>
              </p:cNvPr>
              <p:cNvSpPr txBox="1"/>
              <p:nvPr/>
            </p:nvSpPr>
            <p:spPr>
              <a:xfrm>
                <a:off x="145249" y="3697025"/>
                <a:ext cx="472109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1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11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zh-CN" sz="11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zh-CN" altLang="en-US" sz="11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471C0057-AC1E-10E1-3F7D-E0FE1E4E9B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249" y="3697025"/>
                <a:ext cx="472109" cy="2616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0F7E2008-7244-7B8B-2402-FAD5BA72A400}"/>
                  </a:ext>
                </a:extLst>
              </p:cNvPr>
              <p:cNvSpPr txBox="1"/>
              <p:nvPr/>
            </p:nvSpPr>
            <p:spPr>
              <a:xfrm>
                <a:off x="146383" y="4193913"/>
                <a:ext cx="472109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1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11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zh-CN" sz="11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zh-CN" altLang="en-US" sz="11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0F7E2008-7244-7B8B-2402-FAD5BA72A4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383" y="4193913"/>
                <a:ext cx="472109" cy="26161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图片 40">
            <a:extLst>
              <a:ext uri="{FF2B5EF4-FFF2-40B4-BE49-F238E27FC236}">
                <a16:creationId xmlns:a16="http://schemas.microsoft.com/office/drawing/2014/main" id="{119D73CC-3FA9-7615-3A8F-9F2A3F45D3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6766" y="2504462"/>
            <a:ext cx="6394012" cy="212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56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C4A10-7E39-673C-9B73-FA1701BB1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B262BB2A-798B-B5AA-4FB5-174F1989B1C9}"/>
              </a:ext>
            </a:extLst>
          </p:cNvPr>
          <p:cNvGrpSpPr/>
          <p:nvPr/>
        </p:nvGrpSpPr>
        <p:grpSpPr>
          <a:xfrm>
            <a:off x="0" y="36386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00B80092-E9DA-7F84-F969-37CCFD22CE97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B390D155-7028-74A4-76AB-D1F9B963B8E6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6019597" cy="67710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Properties of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𝒔</m:t>
                            </m:r>
                          </m:sub>
                        </m:sSub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𝟐𝟑𝟏𝟕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oMath>
                    </a14:m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and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𝒔</m:t>
                            </m:r>
                          </m:sub>
                        </m:sSub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𝟐𝟒𝟔𝟎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oMath>
                    </a14:m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B390D155-7028-74A4-76AB-D1F9B963B8E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6019597" cy="67710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895" t="-9756" b="-2926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455588DE-A289-04AD-4F15-E4F983AEC9DA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9696B271-F4FA-AD7A-FEB1-804B0435B519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FFD71E69-FDB2-23DE-0B56-A91726C19E7B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309C125D-F65B-2CF5-DF7A-2FBA3A56E989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FC44C3E9-E55E-C8D1-BDF8-5F33CCBFD288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2024/10/22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4F9E8816-3897-94E2-52C3-282C66B05159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41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481AE254-A798-B92E-B355-E85E9A7069A2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BA1CF22D-CDD4-7D84-EEBE-251B9B479D7F}"/>
                  </a:ext>
                </a:extLst>
              </p:cNvPr>
              <p:cNvSpPr txBox="1"/>
              <p:nvPr/>
            </p:nvSpPr>
            <p:spPr>
              <a:xfrm>
                <a:off x="1227762" y="821217"/>
                <a:ext cx="153598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𝒔</m:t>
                          </m:r>
                        </m:sub>
                      </m:sSub>
                      <m:sSup>
                        <m:sSupPr>
                          <m:ctrlP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18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8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𝟐𝟑𝟏𝟕</m:t>
                              </m:r>
                            </m:e>
                          </m:d>
                        </m:e>
                        <m:sup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BA1CF22D-CDD4-7D84-EEBE-251B9B479D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7762" y="821217"/>
                <a:ext cx="1535987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5830009E-186D-54BC-E20A-B2F59F529434}"/>
              </a:ext>
            </a:extLst>
          </p:cNvPr>
          <p:cNvCxnSpPr/>
          <p:nvPr/>
        </p:nvCxnSpPr>
        <p:spPr>
          <a:xfrm>
            <a:off x="4357547" y="544217"/>
            <a:ext cx="0" cy="4268007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24F2FFBB-D3A6-01A1-6D3B-6581889F54D6}"/>
                  </a:ext>
                </a:extLst>
              </p:cNvPr>
              <p:cNvSpPr/>
              <p:nvPr/>
            </p:nvSpPr>
            <p:spPr>
              <a:xfrm>
                <a:off x="-14100" y="1304139"/>
                <a:ext cx="4503908" cy="22710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Mass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below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DK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threshold</a:t>
                </a: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Width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very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narrow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(&lt;3.8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MeV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@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95%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CL)</a:t>
                </a: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Dominant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decay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channel: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𝒔</m:t>
                        </m:r>
                      </m:sub>
                      <m:sup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,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Isospin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breaking?</a:t>
                </a: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Neutral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and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doubly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charged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partner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not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found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previously</a:t>
                </a:r>
              </a:p>
            </p:txBody>
          </p:sp>
        </mc:Choice>
        <mc:Fallback xmlns="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24F2FFBB-D3A6-01A1-6D3B-6581889F54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4100" y="1304139"/>
                <a:ext cx="4503908" cy="2271071"/>
              </a:xfrm>
              <a:prstGeom prst="rect">
                <a:avLst/>
              </a:prstGeom>
              <a:blipFill>
                <a:blip r:embed="rId5"/>
                <a:stretch>
                  <a:fillRect l="-845" b="-2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C2515FAE-35C4-51CB-761E-C416F01FADA1}"/>
                  </a:ext>
                </a:extLst>
              </p:cNvPr>
              <p:cNvSpPr txBox="1"/>
              <p:nvPr/>
            </p:nvSpPr>
            <p:spPr>
              <a:xfrm>
                <a:off x="6176620" y="818251"/>
                <a:ext cx="153598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𝒔</m:t>
                          </m:r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sub>
                      </m:sSub>
                      <m:sSup>
                        <m:sSupPr>
                          <m:ctrlP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𝟐𝟒𝟔𝟎</m:t>
                          </m:r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C2515FAE-35C4-51CB-761E-C416F01FAD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6620" y="818251"/>
                <a:ext cx="1535987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0820A71C-A8E0-D393-1228-AF9FCAA13277}"/>
                  </a:ext>
                </a:extLst>
              </p:cNvPr>
              <p:cNvSpPr/>
              <p:nvPr/>
            </p:nvSpPr>
            <p:spPr>
              <a:xfrm>
                <a:off x="4530904" y="1304138"/>
                <a:ext cx="4503908" cy="15324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Mass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above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DK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threshold</a:t>
                </a: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Width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very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narrow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(&lt;3.5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MeV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@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95%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CL)</a:t>
                </a: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Dominant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decay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channel: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𝒔</m:t>
                        </m:r>
                      </m:sub>
                      <m:sup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,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Isospin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breaking?</a:t>
                </a:r>
              </a:p>
            </p:txBody>
          </p:sp>
        </mc:Choice>
        <mc:Fallback xmlns=""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0820A71C-A8E0-D393-1228-AF9FCAA13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904" y="1304138"/>
                <a:ext cx="4503908" cy="1532407"/>
              </a:xfrm>
              <a:prstGeom prst="rect">
                <a:avLst/>
              </a:prstGeom>
              <a:blipFill>
                <a:blip r:embed="rId7"/>
                <a:stretch>
                  <a:fillRect l="-562" b="-409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图片 44">
            <a:extLst>
              <a:ext uri="{FF2B5EF4-FFF2-40B4-BE49-F238E27FC236}">
                <a16:creationId xmlns:a16="http://schemas.microsoft.com/office/drawing/2014/main" id="{C49D5D2C-DC8E-60C0-7990-14DE255705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4194" y="2953100"/>
            <a:ext cx="2209800" cy="14859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450FA556-D0A9-E560-A334-CA60D83E4E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40716" y="2970065"/>
            <a:ext cx="15748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81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135B1-63CC-5878-55A6-7117677F4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5C7D8F76-7868-5284-9C5E-1784091F3E14}"/>
              </a:ext>
            </a:extLst>
          </p:cNvPr>
          <p:cNvGrpSpPr/>
          <p:nvPr/>
        </p:nvGrpSpPr>
        <p:grpSpPr>
          <a:xfrm>
            <a:off x="0" y="36386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7C7AECB1-369D-19A2-8E17-92777B0374B5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5C67C890-3AE7-6CA8-C6F0-C03DCB49E601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7516994" cy="67710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Search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for neutral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and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doubly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charged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𝒔</m:t>
                            </m:r>
                          </m:sub>
                        </m:sSub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𝟐𝟑𝟏𝟕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oMath>
                    </a14:m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5C67C890-3AE7-6CA8-C6F0-C03DCB49E60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7516994" cy="67710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518" t="-9756" b="-2926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C6125ACF-1D18-2493-7E03-19C42BAA2B10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E02A493B-E840-55B1-F369-AE17B5B7FD5E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48DD3085-43FB-DCE4-88EA-4B5CFEED7AC7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730F94DD-44B2-4B68-767D-38397DF492AB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9D50722E-CE2C-422F-DF04-51B203E74C13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2024/10/22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F5B068BF-CBB2-BDB4-6CDE-8BAFE9310FE2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42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DB4A0433-C366-F0FC-1A2D-D39513162352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75BE483B-70BF-AC71-A8B3-95F5E54896B1}"/>
                  </a:ext>
                </a:extLst>
              </p:cNvPr>
              <p:cNvSpPr/>
              <p:nvPr/>
            </p:nvSpPr>
            <p:spPr>
              <a:xfrm>
                <a:off x="363184" y="667140"/>
                <a:ext cx="8400671" cy="26909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BaBar,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2006,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searched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in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𝒆</m:t>
                        </m:r>
                      </m:e>
                      <m:sup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𝒆</m:t>
                        </m:r>
                      </m:e>
                      <m:sup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→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𝒄</m:t>
                    </m:r>
                    <m:acc>
                      <m:accPr>
                        <m:chr m:val="̅"/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𝒄</m:t>
                        </m:r>
                      </m:e>
                    </m:acc>
                    <m:r>
                      <a:rPr kumimoji="1" lang="en-US" altLang="zh-CN" sz="16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+</m:t>
                    </m:r>
                    <m:r>
                      <a:rPr kumimoji="1" lang="en-US" altLang="zh-CN" sz="16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𝑿</m:t>
                    </m:r>
                  </m:oMath>
                </a14:m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@10.6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GeV, not found</a:t>
                </a: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Belle,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2015,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searched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in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𝑩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→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𝑫</m:t>
                    </m:r>
                    <m:sSubSup>
                      <m:sSubSup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𝒔</m:t>
                        </m:r>
                      </m:sub>
                      <m:sup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𝝅</m:t>
                    </m:r>
                  </m:oMath>
                </a14:m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, not found</a:t>
                </a: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LHCb, 2023, searched in </a:t>
                </a:r>
                <a14:m>
                  <m:oMath xmlns:m="http://schemas.openxmlformats.org/officeDocument/2006/math"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𝑩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→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𝑫</m:t>
                    </m:r>
                    <m:sSubSup>
                      <m:sSubSup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𝒔</m:t>
                        </m:r>
                      </m:sub>
                      <m:sup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𝝅</m:t>
                    </m:r>
                  </m:oMath>
                </a14:m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, found neutral and doubly charged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</m:sub>
                    </m:sSub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(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𝟐𝟗𝟎𝟎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kumimoji="1"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𝟐𝟗𝟎𝟎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−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𝟐𝟑𝟏𝟕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𝟓𝟖𝟑</m:t>
                    </m:r>
                  </m:oMath>
                </a14:m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MeV similar as </a:t>
                </a:r>
                <a14:m>
                  <m:oMath xmlns:m="http://schemas.openxmlformats.org/officeDocument/2006/math"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𝑴</m:t>
                    </m:r>
                    <m:d>
                      <m:d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𝝍</m:t>
                        </m:r>
                        <m:d>
                          <m:dPr>
                            <m:ctrlP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𝟐</m:t>
                            </m:r>
                            <m: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𝑺</m:t>
                            </m:r>
                          </m:e>
                        </m:d>
                      </m:e>
                    </m:d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−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𝑴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(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𝝍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(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𝟏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𝑺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))</m:t>
                    </m:r>
                  </m:oMath>
                </a14:m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: radial excitation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𝒔</m:t>
                        </m:r>
                      </m:sub>
                    </m:sSub>
                    <m:sSup>
                      <m:sSup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𝟐𝟑𝟏𝟕</m:t>
                            </m:r>
                          </m:e>
                        </m:d>
                      </m:e>
                      <m:sup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endParaRPr kumimoji="1"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Many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other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theoretical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discussions</a:t>
                </a: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We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look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into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𝑩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p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kumimoji="1" lang="zh-CN" altLang="en-US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∗</m:t>
                        </m:r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)</m:t>
                        </m:r>
                      </m:sup>
                    </m:sSup>
                    <m:sSubSup>
                      <m:sSubSup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𝒔</m:t>
                        </m:r>
                      </m:sub>
                      <m:sup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,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where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𝒔</m:t>
                        </m:r>
                      </m:sub>
                    </m:sSub>
                    <m:sSup>
                      <m:sSup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𝟐𝟒𝟔𝟎</m:t>
                            </m:r>
                          </m:e>
                        </m:d>
                      </m:e>
                      <m:sup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→</m:t>
                    </m:r>
                    <m:sSubSup>
                      <m:sSubSup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𝒔</m:t>
                        </m:r>
                      </m:sub>
                      <m:sup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endParaRPr kumimoji="1"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75BE483B-70BF-AC71-A8B3-95F5E54896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184" y="667140"/>
                <a:ext cx="8400671" cy="2690993"/>
              </a:xfrm>
              <a:prstGeom prst="rect">
                <a:avLst/>
              </a:prstGeom>
              <a:blipFill>
                <a:blip r:embed="rId4"/>
                <a:stretch>
                  <a:fillRect l="-302" b="-18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461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EB020-C039-DAB5-15B6-9FFFD6317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ACB98AA8-0CBF-FCE8-8731-A308280F7991}"/>
              </a:ext>
            </a:extLst>
          </p:cNvPr>
          <p:cNvGrpSpPr/>
          <p:nvPr/>
        </p:nvGrpSpPr>
        <p:grpSpPr>
          <a:xfrm>
            <a:off x="0" y="36386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4BB48FDF-90E3-9E98-D9AD-32E53DEC33FE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A0C1968F-D2CE-1BB6-E04B-950354E7C0EF}"/>
                  </a:ext>
                </a:extLst>
              </p:cNvPr>
              <p:cNvSpPr/>
              <p:nvPr/>
            </p:nvSpPr>
            <p:spPr>
              <a:xfrm>
                <a:off x="231515" y="48516"/>
                <a:ext cx="2040943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Signal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yields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9B4E4279-0BF6-89C1-D6A3-EB7689C2EB14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9003B6F1-D356-15F4-E67A-0B3D619BCFD4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F18731BF-B6B3-3BE8-7ADF-B702D7AEE2DC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8C3EB693-5476-1E60-8A25-20FDC1578131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DD45CAF3-7337-5438-AA31-670C18AB2F18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2024/10/22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A2675AA2-FCD4-E901-6C82-130087A90AAD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43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9934B4E4-FEF0-5DEC-4B52-F02B2106FF92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BFAC118-3FC1-1FB9-579D-E66F82D3F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515" y="575774"/>
            <a:ext cx="2998790" cy="215702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92F95A-1AB7-CE45-1B63-331566D62C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3091" y="2703607"/>
            <a:ext cx="5824160" cy="210836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A065172-15D9-8D80-7A2F-ADFD19CCAF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2078" y="594947"/>
            <a:ext cx="2920810" cy="211867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C2AA45B-D2FE-B478-19D9-0E6C65E499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2888" y="604180"/>
            <a:ext cx="2920810" cy="209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7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29890-C827-E6CD-0D6C-B762334EC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A384AA1F-B6B1-A1E8-B8C6-8300846EAA94}"/>
              </a:ext>
            </a:extLst>
          </p:cNvPr>
          <p:cNvGrpSpPr/>
          <p:nvPr/>
        </p:nvGrpSpPr>
        <p:grpSpPr>
          <a:xfrm>
            <a:off x="0" y="36386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9A1258F9-A058-1895-32BA-58E7ACFC0564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A0248D70-B4DF-99EA-51E2-F85ED625FA63}"/>
                  </a:ext>
                </a:extLst>
              </p:cNvPr>
              <p:cNvSpPr/>
              <p:nvPr/>
            </p:nvSpPr>
            <p:spPr>
              <a:xfrm>
                <a:off x="231515" y="48516"/>
                <a:ext cx="1733167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Dalitz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plot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C062AE4F-DDB7-3AD8-6C8A-AF96DCAE3656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AE51E1B4-3E0D-0EE6-117C-EBF8D3802F25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16490427-FCD4-F446-942A-1FDDBF370D65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F2D5E9EF-E03F-F98C-3479-7A87A6DBA145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A67E8539-19A4-DDE1-0CE3-0BB3A535A472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2024/10/22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6E683679-EF2B-EA25-F0AB-A8902BCE052E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44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D6225551-60C0-0030-6554-DA4F2A2B59D0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DF55C27-8BB8-9120-877C-92A7FBFFB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749922"/>
            <a:ext cx="7772400" cy="3294336"/>
          </a:xfrm>
          <a:prstGeom prst="rect">
            <a:avLst/>
          </a:prstGeom>
        </p:spPr>
      </p:pic>
      <p:sp>
        <p:nvSpPr>
          <p:cNvPr id="7" name="椭圆 6">
            <a:extLst>
              <a:ext uri="{FF2B5EF4-FFF2-40B4-BE49-F238E27FC236}">
                <a16:creationId xmlns:a16="http://schemas.microsoft.com/office/drawing/2014/main" id="{96AF4CDD-8408-449F-A17F-18984996FAEA}"/>
              </a:ext>
            </a:extLst>
          </p:cNvPr>
          <p:cNvSpPr/>
          <p:nvPr/>
        </p:nvSpPr>
        <p:spPr>
          <a:xfrm rot="19515817">
            <a:off x="1341649" y="1263411"/>
            <a:ext cx="1748778" cy="92165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D2EFB3CB-A62D-D2F2-DA82-21FEA79AEF89}"/>
              </a:ext>
            </a:extLst>
          </p:cNvPr>
          <p:cNvSpPr/>
          <p:nvPr/>
        </p:nvSpPr>
        <p:spPr>
          <a:xfrm rot="3251233">
            <a:off x="2757485" y="1383386"/>
            <a:ext cx="1793626" cy="92165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EB695399-09AA-6E3B-EEE5-75784D2AC814}"/>
              </a:ext>
            </a:extLst>
          </p:cNvPr>
          <p:cNvSpPr/>
          <p:nvPr/>
        </p:nvSpPr>
        <p:spPr>
          <a:xfrm rot="474346">
            <a:off x="1570839" y="2362041"/>
            <a:ext cx="2563682" cy="921650"/>
          </a:xfrm>
          <a:prstGeom prst="ellipse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C03BA189-4A66-5EFD-E07A-FA790C0D0D64}"/>
                  </a:ext>
                </a:extLst>
              </p:cNvPr>
              <p:cNvSpPr/>
              <p:nvPr/>
            </p:nvSpPr>
            <p:spPr>
              <a:xfrm>
                <a:off x="363185" y="3922565"/>
                <a:ext cx="8400671" cy="7853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Clear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gathering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of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events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in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three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different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regions,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possible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contributions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from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</m:sub>
                    </m:sSub>
                    <m:d>
                      <m:d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𝟐𝟑𝟏𝟕</m:t>
                        </m:r>
                      </m:e>
                    </m:d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?</m:t>
                    </m:r>
                  </m:oMath>
                </a14:m>
                <a:endParaRPr kumimoji="1"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C03BA189-4A66-5EFD-E07A-FA790C0D0D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185" y="3922565"/>
                <a:ext cx="8400671" cy="785343"/>
              </a:xfrm>
              <a:prstGeom prst="rect">
                <a:avLst/>
              </a:prstGeom>
              <a:blipFill>
                <a:blip r:embed="rId4"/>
                <a:stretch>
                  <a:fillRect l="-30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C6E839C4-17AF-4C0C-5311-CD3FF9C31C3E}"/>
              </a:ext>
            </a:extLst>
          </p:cNvPr>
          <p:cNvCxnSpPr/>
          <p:nvPr/>
        </p:nvCxnSpPr>
        <p:spPr>
          <a:xfrm>
            <a:off x="4175890" y="1052052"/>
            <a:ext cx="0" cy="2383905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283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734B0-3E54-A689-56F0-801DD2280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F3E9DDAA-00DE-EBAA-08DE-761EE7259473}"/>
              </a:ext>
            </a:extLst>
          </p:cNvPr>
          <p:cNvGrpSpPr/>
          <p:nvPr/>
        </p:nvGrpSpPr>
        <p:grpSpPr>
          <a:xfrm>
            <a:off x="0" y="36386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1AC793F5-AB63-CF89-C134-1DC439345C70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C4F66C8C-C3EF-5704-914B-62A471E41C8D}"/>
                  </a:ext>
                </a:extLst>
              </p:cNvPr>
              <p:cNvSpPr/>
              <p:nvPr/>
            </p:nvSpPr>
            <p:spPr>
              <a:xfrm>
                <a:off x="231515" y="48516"/>
                <a:ext cx="3862083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Projections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Dalitz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plot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47D44CEE-B9A6-9DD7-E15A-18AF9D9957DA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137E2074-0E8B-DF27-15DA-79FF4291F0CB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4FC59B0A-751A-63C3-E817-48012F2213DB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0030D003-C221-91AF-1276-21DFA03B99D9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90CD157B-570F-068F-1406-CB40B897AC7C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2024/10/22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278DDDEC-6899-7762-5E5C-D5BE21FAD1BE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45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EB77B1A4-F24D-0064-4427-230031859DC2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9C18FC31-CCDF-C355-D340-7B10C095109C}"/>
                  </a:ext>
                </a:extLst>
              </p:cNvPr>
              <p:cNvSpPr/>
              <p:nvPr/>
            </p:nvSpPr>
            <p:spPr>
              <a:xfrm>
                <a:off x="352420" y="2940393"/>
                <a:ext cx="8400671" cy="15240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Double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peak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structures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in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𝒎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(</m:t>
                    </m:r>
                    <m:sSup>
                      <m:sSup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,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quite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interesting</a:t>
                </a: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Some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studies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by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Guo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et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al.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which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shows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double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peak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structures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from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𝒔</m:t>
                        </m:r>
                      </m:sub>
                    </m:sSub>
                    <m:sSup>
                      <m:sSup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𝟐𝟒𝟔𝟎</m:t>
                            </m:r>
                          </m:e>
                        </m:d>
                      </m:e>
                      <m:sup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→</m:t>
                    </m:r>
                    <m:sSubSup>
                      <m:sSubSup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𝒔</m:t>
                        </m:r>
                      </m:sub>
                      <m:sup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decays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assuming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molecular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structure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of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𝒔</m:t>
                        </m:r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𝟏</m:t>
                        </m:r>
                      </m:sub>
                      <m:sup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(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𝟐𝟒𝟔𝟎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 </a:t>
                </a:r>
                <a:endParaRPr kumimoji="1"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Amplitude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analysis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needed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endParaRPr kumimoji="1"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9C18FC31-CCDF-C355-D340-7B10C09510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420" y="2940393"/>
                <a:ext cx="8400671" cy="1524007"/>
              </a:xfrm>
              <a:prstGeom prst="rect">
                <a:avLst/>
              </a:prstGeom>
              <a:blipFill>
                <a:blip r:embed="rId3"/>
                <a:stretch>
                  <a:fillRect l="-302" b="-41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>
            <a:extLst>
              <a:ext uri="{FF2B5EF4-FFF2-40B4-BE49-F238E27FC236}">
                <a16:creationId xmlns:a16="http://schemas.microsoft.com/office/drawing/2014/main" id="{96C17187-FCBA-F08A-B465-07A178827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185" y="705647"/>
            <a:ext cx="8573825" cy="1910778"/>
          </a:xfrm>
          <a:prstGeom prst="rect">
            <a:avLst/>
          </a:prstGeom>
        </p:spPr>
      </p:pic>
      <p:cxnSp>
        <p:nvCxnSpPr>
          <p:cNvPr id="4" name="直线连接符 3">
            <a:extLst>
              <a:ext uri="{FF2B5EF4-FFF2-40B4-BE49-F238E27FC236}">
                <a16:creationId xmlns:a16="http://schemas.microsoft.com/office/drawing/2014/main" id="{2CF5E9BE-7708-90D6-36E1-2256F1339678}"/>
              </a:ext>
            </a:extLst>
          </p:cNvPr>
          <p:cNvCxnSpPr/>
          <p:nvPr/>
        </p:nvCxnSpPr>
        <p:spPr>
          <a:xfrm>
            <a:off x="6743700" y="1108710"/>
            <a:ext cx="811530" cy="1005840"/>
          </a:xfrm>
          <a:prstGeom prst="line">
            <a:avLst/>
          </a:prstGeom>
          <a:ln w="2222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C0A0A43B-1216-A93F-BAE0-D3659A782756}"/>
              </a:ext>
            </a:extLst>
          </p:cNvPr>
          <p:cNvCxnSpPr>
            <a:cxnSpLocks/>
          </p:cNvCxnSpPr>
          <p:nvPr/>
        </p:nvCxnSpPr>
        <p:spPr>
          <a:xfrm flipH="1">
            <a:off x="7555230" y="1748711"/>
            <a:ext cx="662940" cy="343025"/>
          </a:xfrm>
          <a:prstGeom prst="line">
            <a:avLst/>
          </a:prstGeom>
          <a:ln w="2222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833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F3D347-594F-9857-3BEE-2103EC27C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2AF8B12D-C681-9D04-8F66-32B7D62997A8}"/>
              </a:ext>
            </a:extLst>
          </p:cNvPr>
          <p:cNvGrpSpPr/>
          <p:nvPr/>
        </p:nvGrpSpPr>
        <p:grpSpPr>
          <a:xfrm>
            <a:off x="0" y="36386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3E30ED1B-7E7D-1AA2-1750-DD81F0B5406D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40E52DFE-2C31-07D5-7A35-C7C8C519AD53}"/>
                  </a:ext>
                </a:extLst>
              </p:cNvPr>
              <p:cNvSpPr/>
              <p:nvPr/>
            </p:nvSpPr>
            <p:spPr>
              <a:xfrm>
                <a:off x="231515" y="48516"/>
                <a:ext cx="4089581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Possible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amplitude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models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DE300BC9-8EF8-87F6-1776-3637D852543A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36FDCD74-31EE-BBE1-B91E-E02572E2D480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1176CEF5-DB91-E661-535C-7B18ABDE53A0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6A07469E-655A-41A8-FFEF-489E6A2DBB8C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1BB3E2CF-09E2-1C48-DC05-64D5179E8B61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2024/10/22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5C973CC9-8B34-3C27-4D0E-5C7DE238056F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46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C17898F8-306F-0D81-3E16-1D44853860C4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F11CECB-C046-BBC5-6F06-F8BA31571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185" y="643439"/>
            <a:ext cx="6310901" cy="39174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C934AC24-815A-9680-503B-C71F7CF9EA25}"/>
                  </a:ext>
                </a:extLst>
              </p:cNvPr>
              <p:cNvSpPr txBox="1"/>
              <p:nvPr/>
            </p:nvSpPr>
            <p:spPr>
              <a:xfrm>
                <a:off x="6827562" y="1821865"/>
                <a:ext cx="216784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18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Model</a:t>
                </a:r>
                <a:r>
                  <a:rPr kumimoji="1" lang="zh-CN" altLang="en-US" sz="18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8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with</a:t>
                </a:r>
                <a:r>
                  <a:rPr kumimoji="1"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out</a:t>
                </a:r>
                <a:r>
                  <a:rPr kumimoji="1"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kumimoji="1" lang="en-US" altLang="zh-CN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kumimoji="1" lang="en-US" altLang="zh-CN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</m:sub>
                    </m:sSub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C934AC24-815A-9680-503B-C71F7CF9EA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7562" y="1821865"/>
                <a:ext cx="2167848" cy="369332"/>
              </a:xfrm>
              <a:prstGeom prst="rect">
                <a:avLst/>
              </a:prstGeom>
              <a:blipFill>
                <a:blip r:embed="rId4"/>
                <a:stretch>
                  <a:fillRect l="-2326" t="-10000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0D542A36-E699-301D-01A8-65540FBE8CE8}"/>
                  </a:ext>
                </a:extLst>
              </p:cNvPr>
              <p:cNvSpPr txBox="1"/>
              <p:nvPr/>
            </p:nvSpPr>
            <p:spPr>
              <a:xfrm>
                <a:off x="6984435" y="3486636"/>
                <a:ext cx="185410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18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Model</a:t>
                </a:r>
                <a:r>
                  <a:rPr kumimoji="1" lang="zh-CN" altLang="en-US" sz="18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8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with</a:t>
                </a:r>
                <a:r>
                  <a:rPr kumimoji="1"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kumimoji="1" lang="en-US" altLang="zh-CN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kumimoji="1" lang="en-US" altLang="zh-CN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</m:sub>
                    </m:sSub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0D542A36-E699-301D-01A8-65540FBE8C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4435" y="3486636"/>
                <a:ext cx="1854101" cy="369332"/>
              </a:xfrm>
              <a:prstGeom prst="rect">
                <a:avLst/>
              </a:prstGeom>
              <a:blipFill>
                <a:blip r:embed="rId5"/>
                <a:stretch>
                  <a:fillRect l="-3425" t="-10000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126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25E79-7B5E-6625-2BB9-2A5D9C6A2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10219E97-50C4-1A3A-C740-39AF7ED96E4A}"/>
              </a:ext>
            </a:extLst>
          </p:cNvPr>
          <p:cNvGrpSpPr/>
          <p:nvPr/>
        </p:nvGrpSpPr>
        <p:grpSpPr>
          <a:xfrm>
            <a:off x="0" y="36386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F2997573-D99F-3D3D-2A40-1D72766B34E2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EB658817-1A77-1BE5-5BD7-41C26DA6FD41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4999958" cy="67710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Discussions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on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oMath>
                    </a14:m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only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model</a:t>
                    </a:r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EB658817-1A77-1BE5-5BD7-41C26DA6FD4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4999958" cy="67710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2284" t="-9756" r="-1523" b="-2926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DCB20CB5-C368-39AB-4D18-CBD55860986A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CA20D2ED-2FD2-F5B4-79B7-E70889500DF9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BA9E6B22-2E01-EA80-32E7-49F447D4DADC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38FB21DA-41B9-B2DD-65AF-5A2483BB24DF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DBC6B5BF-9327-C9F0-6135-B3529A289A98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2024/10/22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407A43D3-224C-0693-1EAC-9AC09F1643F7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47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641C3187-A22E-6DF5-33B0-71690D27DB63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3E5DFA1-4A74-3D1B-049A-96A12A55D6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781" y="591441"/>
            <a:ext cx="5257158" cy="18744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582FFD11-6510-D427-C3F6-4BCAD75871CF}"/>
                  </a:ext>
                </a:extLst>
              </p:cNvPr>
              <p:cNvSpPr/>
              <p:nvPr/>
            </p:nvSpPr>
            <p:spPr>
              <a:xfrm>
                <a:off x="352420" y="2513109"/>
                <a:ext cx="8400671" cy="18933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Chiral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model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from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Guo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et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al.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failed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to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describe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data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(worse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NLL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by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~252)</a:t>
                </a: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Models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with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𝝅𝝅</m:t>
                    </m:r>
                  </m:oMath>
                </a14:m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S-wave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also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failed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(K-Matrix: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5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pole,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5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channels)</a:t>
                </a: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𝝅𝝅</m:t>
                    </m:r>
                  </m:oMath>
                </a14:m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S-wave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+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𝝆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(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𝟕𝟕𝟎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helps,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but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still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not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good</a:t>
                </a: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Only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when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𝝅𝝅</m:t>
                    </m:r>
                  </m:oMath>
                </a14:m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S-wave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+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𝒇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(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𝟏𝟐𝟕𝟎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gives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good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fit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(both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Isobar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and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K-Matrix)</a:t>
                </a: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𝝆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(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𝟕𝟕𝟎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contributions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not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important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endParaRPr kumimoji="1"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582FFD11-6510-D427-C3F6-4BCAD75871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420" y="2513109"/>
                <a:ext cx="8400671" cy="1893339"/>
              </a:xfrm>
              <a:prstGeom prst="rect">
                <a:avLst/>
              </a:prstGeom>
              <a:blipFill>
                <a:blip r:embed="rId5"/>
                <a:stretch>
                  <a:fillRect l="-302" b="-33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FFCCE47E-D9D5-BCDD-76D9-A70BABB5E623}"/>
                  </a:ext>
                </a:extLst>
              </p:cNvPr>
              <p:cNvSpPr txBox="1"/>
              <p:nvPr/>
            </p:nvSpPr>
            <p:spPr>
              <a:xfrm>
                <a:off x="5866099" y="166302"/>
                <a:ext cx="309014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𝑚</m:t>
                    </m:r>
                    <m:d>
                      <m:d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279.2,</m:t>
                        </m:r>
                        <m:r>
                          <a:rPr kumimoji="1" lang="zh-CN" alt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491.2</m:t>
                        </m:r>
                      </m:e>
                    </m:d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MeV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FFCCE47E-D9D5-BCDD-76D9-A70BABB5E6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6099" y="166302"/>
                <a:ext cx="3090141" cy="276999"/>
              </a:xfrm>
              <a:prstGeom prst="rect">
                <a:avLst/>
              </a:prstGeom>
              <a:blipFill>
                <a:blip r:embed="rId6"/>
                <a:stretch>
                  <a:fillRect l="-2041" t="-20833" r="-3673" b="-458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91C57819-9F17-D235-A0D0-C1AA9A4919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3404" y="915687"/>
            <a:ext cx="3275530" cy="14745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FDEE95E1-A885-7BFA-4C67-988D7E521BDD}"/>
                  </a:ext>
                </a:extLst>
              </p:cNvPr>
              <p:cNvSpPr txBox="1"/>
              <p:nvPr/>
            </p:nvSpPr>
            <p:spPr>
              <a:xfrm>
                <a:off x="6443179" y="598968"/>
                <a:ext cx="220804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𝒎</m:t>
                    </m:r>
                    <m:d>
                      <m:d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𝟑𝟗𝟎</m:t>
                    </m:r>
                  </m:oMath>
                </a14:m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MeV</a:t>
                </a:r>
                <a:endParaRPr kumimoji="1" lang="zh-CN" altLang="en-US" b="1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FDEE95E1-A885-7BFA-4C67-988D7E521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3179" y="598968"/>
                <a:ext cx="2208040" cy="276999"/>
              </a:xfrm>
              <a:prstGeom prst="rect">
                <a:avLst/>
              </a:prstGeom>
              <a:blipFill>
                <a:blip r:embed="rId8"/>
                <a:stretch>
                  <a:fillRect l="-2857" t="-26087" r="-5143" b="-478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图片 19">
            <a:extLst>
              <a:ext uri="{FF2B5EF4-FFF2-40B4-BE49-F238E27FC236}">
                <a16:creationId xmlns:a16="http://schemas.microsoft.com/office/drawing/2014/main" id="{DE97CDA3-9860-3291-689B-1AF92FB00B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88261" y="2397058"/>
            <a:ext cx="8890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78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9AFD0-BE71-720F-2279-261BE964A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B5AF23FE-88D0-93C6-5A41-798FD6FBE3BD}"/>
              </a:ext>
            </a:extLst>
          </p:cNvPr>
          <p:cNvGrpSpPr/>
          <p:nvPr/>
        </p:nvGrpSpPr>
        <p:grpSpPr>
          <a:xfrm>
            <a:off x="0" y="36386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80BC3E52-F62C-1CA1-E41C-C41433C26BC5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4914CB48-BEB2-90E1-638E-0EAC41EED10E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4817473" cy="67710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Fit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results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with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𝝅𝝅</m:t>
                        </m:r>
                      </m:oMath>
                    </a14:m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only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models</a:t>
                    </a:r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4914CB48-BEB2-90E1-638E-0EAC41EED10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4817473" cy="67710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2368" t="-9756" r="-1316" b="-2926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6E988771-4814-C1C3-4196-F3D61B54784C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E6A97136-89D3-45DB-515D-6353693B141C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50AEAAD2-0B1E-5448-2CD0-E326CF5DD92B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8DA12915-A64C-DDBB-577D-F38FB31CB9E1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D01596CF-73D5-0519-6FB6-FBCF08A8E5E0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2024/10/22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488056CD-CB8B-F10A-A68A-68903321E378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48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6D017C32-55EC-9AC9-23A3-45C26105F911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CE3C79C1-53E4-4CAA-8780-68CC49C8CDE7}"/>
                  </a:ext>
                </a:extLst>
              </p:cNvPr>
              <p:cNvSpPr txBox="1"/>
              <p:nvPr/>
            </p:nvSpPr>
            <p:spPr>
              <a:xfrm>
                <a:off x="5866099" y="166302"/>
                <a:ext cx="309014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𝑚</m:t>
                    </m:r>
                    <m:d>
                      <m:d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279.2,</m:t>
                        </m:r>
                        <m:r>
                          <a:rPr kumimoji="1" lang="zh-CN" alt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491.2</m:t>
                        </m:r>
                      </m:e>
                    </m:d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MeV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CE3C79C1-53E4-4CAA-8780-68CC49C8CD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6099" y="166302"/>
                <a:ext cx="3090141" cy="276999"/>
              </a:xfrm>
              <a:prstGeom prst="rect">
                <a:avLst/>
              </a:prstGeom>
              <a:blipFill>
                <a:blip r:embed="rId4"/>
                <a:stretch>
                  <a:fillRect l="-2041" t="-20833" r="-3673" b="-458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>
            <a:extLst>
              <a:ext uri="{FF2B5EF4-FFF2-40B4-BE49-F238E27FC236}">
                <a16:creationId xmlns:a16="http://schemas.microsoft.com/office/drawing/2014/main" id="{8B0D9658-6922-9B83-1AE2-36F34B2813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515" y="548998"/>
            <a:ext cx="4507094" cy="3363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5556A1E6-A409-0068-24B3-E4E5F46EFF9B}"/>
                  </a:ext>
                </a:extLst>
              </p:cNvPr>
              <p:cNvSpPr/>
              <p:nvPr/>
            </p:nvSpPr>
            <p:spPr>
              <a:xfrm>
                <a:off x="4996778" y="703033"/>
                <a:ext cx="4082316" cy="4109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Both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𝒇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𝟎</m:t>
                        </m:r>
                      </m:sub>
                    </m:sSub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(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𝟗𝟖𝟎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and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𝒇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(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𝟏𝟐𝟕𝟎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far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away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from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threshold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(492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MeV)</a:t>
                </a: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Very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puzzling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𝒇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𝟎</m:t>
                        </m:r>
                      </m:sub>
                    </m:sSub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(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𝟓𝟎𝟎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parameters</a:t>
                </a: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kumimoji="1"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kumimoji="1"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kumimoji="1"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kumimoji="1"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kumimoji="1"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kumimoji="1"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𝝅𝝅</m:t>
                    </m:r>
                  </m:oMath>
                </a14:m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S-wave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line shapes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quite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different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from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other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processes</a:t>
                </a:r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5556A1E6-A409-0068-24B3-E4E5F46EFF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6778" y="703033"/>
                <a:ext cx="4082316" cy="4109330"/>
              </a:xfrm>
              <a:prstGeom prst="rect">
                <a:avLst/>
              </a:prstGeom>
              <a:blipFill>
                <a:blip r:embed="rId6"/>
                <a:stretch>
                  <a:fillRect l="-621" r="-311" b="-12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F73C64B0-2884-F22D-5A22-8A29734FDA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5560" y="1889265"/>
            <a:ext cx="3151065" cy="191314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6751688-6647-0E28-9A69-3D418C58F88D}"/>
              </a:ext>
            </a:extLst>
          </p:cNvPr>
          <p:cNvSpPr/>
          <p:nvPr/>
        </p:nvSpPr>
        <p:spPr>
          <a:xfrm>
            <a:off x="8157681" y="3285793"/>
            <a:ext cx="534256" cy="576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26A3497-0423-2112-95BA-B0CDCFCAF9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06" y="3961667"/>
            <a:ext cx="5016357" cy="82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83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0319DA-5317-9353-8A34-4540580F9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D0A920BC-6B12-A451-7747-986FAE8641A0}"/>
              </a:ext>
            </a:extLst>
          </p:cNvPr>
          <p:cNvGrpSpPr/>
          <p:nvPr/>
        </p:nvGrpSpPr>
        <p:grpSpPr>
          <a:xfrm>
            <a:off x="0" y="36386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1A6C8042-3469-D404-1840-621F4AE73345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CFA1F68A-2A0D-8339-D96A-AF944B63D607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4767587" cy="67710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Discussions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on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models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with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𝒄</m:t>
                            </m:r>
                            <m:acc>
                              <m:accPr>
                                <m:chr m:val="̅"/>
                                <m:ctrlPr>
                                  <a:rPr lang="en-US" altLang="zh-CN" sz="2700" b="1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700" b="1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𝒔</m:t>
                                </m:r>
                              </m:e>
                            </m:acc>
                          </m:sub>
                        </m:sSub>
                      </m:oMath>
                    </a14:m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CFA1F68A-2A0D-8339-D96A-AF944B63D60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4767587" cy="67710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2394" t="-9756" b="-2926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7DA31204-3E8B-95AE-1F90-11F93E1218FC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94929B0F-826A-BEE7-1FC2-05EA3574D36A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52FF4C0E-2FA4-46A4-BB4D-9296B4E45E0E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78739520-DB41-AA97-7E4A-C0085DB08AB8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F14D8DAF-628D-3AE1-3243-FEFCBCDDD14F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2024/10/22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67FCF7CA-0C04-7DF5-CD17-2EB4A790FFC6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49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B7E0C035-DD29-F9EC-B2A2-D4BE49BD1DE2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2375C3E6-24F0-FBC0-F4E9-5D4C15CBC5E5}"/>
                  </a:ext>
                </a:extLst>
              </p:cNvPr>
              <p:cNvSpPr txBox="1"/>
              <p:nvPr/>
            </p:nvSpPr>
            <p:spPr>
              <a:xfrm>
                <a:off x="5866099" y="166302"/>
                <a:ext cx="309014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𝑚</m:t>
                    </m:r>
                    <m:d>
                      <m:d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279.2,</m:t>
                        </m:r>
                        <m:r>
                          <a:rPr kumimoji="1" lang="zh-CN" alt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491.2</m:t>
                        </m:r>
                      </m:e>
                    </m:d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MeV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2375C3E6-24F0-FBC0-F4E9-5D4C15CBC5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6099" y="166302"/>
                <a:ext cx="3090141" cy="276999"/>
              </a:xfrm>
              <a:prstGeom prst="rect">
                <a:avLst/>
              </a:prstGeom>
              <a:blipFill>
                <a:blip r:embed="rId4"/>
                <a:stretch>
                  <a:fillRect l="-2041" t="-20833" r="-3673" b="-458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BFF5FB04-7738-A6BE-3A0D-25A6B37013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291" y="1128889"/>
            <a:ext cx="4478004" cy="13798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7964BC0-D787-39C8-86A8-35D244726B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521" y="737052"/>
            <a:ext cx="5186266" cy="32669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946E20C-AD73-4049-EEA5-8A348BD6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3455" y="1401078"/>
            <a:ext cx="1600200" cy="774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31FBF2C0-59B2-32B6-26A5-F22BE37CCB97}"/>
                  </a:ext>
                </a:extLst>
              </p:cNvPr>
              <p:cNvSpPr txBox="1"/>
              <p:nvPr/>
            </p:nvSpPr>
            <p:spPr>
              <a:xfrm>
                <a:off x="5866099" y="636551"/>
                <a:ext cx="253258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1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zh-CN" sz="1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kumimoji="1" lang="en-US" altLang="zh-CN" sz="18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8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  <m:r>
                          <a:rPr kumimoji="1" lang="zh-CN" altLang="en-US" sz="1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kumimoji="1" lang="en-US" altLang="zh-CN" sz="18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K-Matrix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31FBF2C0-59B2-32B6-26A5-F22BE37CCB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6099" y="636551"/>
                <a:ext cx="2532580" cy="369332"/>
              </a:xfrm>
              <a:prstGeom prst="rect">
                <a:avLst/>
              </a:prstGeom>
              <a:blipFill>
                <a:blip r:embed="rId8"/>
                <a:stretch>
                  <a:fillRect t="-6452" b="-193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3289164E-27EE-01A3-48CE-20A398D4800C}"/>
                  </a:ext>
                </a:extLst>
              </p:cNvPr>
              <p:cNvSpPr txBox="1"/>
              <p:nvPr/>
            </p:nvSpPr>
            <p:spPr>
              <a:xfrm>
                <a:off x="5650787" y="1121299"/>
                <a:ext cx="151242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18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Elastic</a:t>
                </a:r>
                <a:r>
                  <a:rPr kumimoji="1" lang="zh-CN" altLang="en-US" sz="18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8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𝑫𝑲</m:t>
                    </m:r>
                  </m:oMath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3289164E-27EE-01A3-48CE-20A398D480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0787" y="1121299"/>
                <a:ext cx="1512424" cy="369332"/>
              </a:xfrm>
              <a:prstGeom prst="rect">
                <a:avLst/>
              </a:prstGeom>
              <a:blipFill>
                <a:blip r:embed="rId9"/>
                <a:stretch>
                  <a:fillRect l="-2500" t="-13333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矩形 23">
            <a:extLst>
              <a:ext uri="{FF2B5EF4-FFF2-40B4-BE49-F238E27FC236}">
                <a16:creationId xmlns:a16="http://schemas.microsoft.com/office/drawing/2014/main" id="{828A1E9B-DADF-8794-67E1-4D84957620C6}"/>
              </a:ext>
            </a:extLst>
          </p:cNvPr>
          <p:cNvSpPr/>
          <p:nvPr/>
        </p:nvSpPr>
        <p:spPr>
          <a:xfrm>
            <a:off x="7253555" y="1490631"/>
            <a:ext cx="157614" cy="32818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26" name="直线箭头连接符 25">
            <a:extLst>
              <a:ext uri="{FF2B5EF4-FFF2-40B4-BE49-F238E27FC236}">
                <a16:creationId xmlns:a16="http://schemas.microsoft.com/office/drawing/2014/main" id="{91BE73C3-04EB-2CA2-8B4A-0E08E79DAB55}"/>
              </a:ext>
            </a:extLst>
          </p:cNvPr>
          <p:cNvCxnSpPr>
            <a:cxnSpLocks/>
          </p:cNvCxnSpPr>
          <p:nvPr/>
        </p:nvCxnSpPr>
        <p:spPr>
          <a:xfrm flipH="1" flipV="1">
            <a:off x="6920533" y="1386996"/>
            <a:ext cx="242678" cy="103635"/>
          </a:xfrm>
          <a:prstGeom prst="straightConnector1">
            <a:avLst/>
          </a:prstGeom>
          <a:ln w="1905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>
            <a:extLst>
              <a:ext uri="{FF2B5EF4-FFF2-40B4-BE49-F238E27FC236}">
                <a16:creationId xmlns:a16="http://schemas.microsoft.com/office/drawing/2014/main" id="{69046D5F-7897-B13B-9089-8CA6F24FFC62}"/>
              </a:ext>
            </a:extLst>
          </p:cNvPr>
          <p:cNvSpPr/>
          <p:nvPr/>
        </p:nvSpPr>
        <p:spPr>
          <a:xfrm>
            <a:off x="7611436" y="1499196"/>
            <a:ext cx="157614" cy="328183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7F14C57C-20C7-A02E-4336-3DF960B3A745}"/>
              </a:ext>
            </a:extLst>
          </p:cNvPr>
          <p:cNvSpPr/>
          <p:nvPr/>
        </p:nvSpPr>
        <p:spPr>
          <a:xfrm>
            <a:off x="7260405" y="1815980"/>
            <a:ext cx="157614" cy="328183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339ADC75-3523-FABB-0FFE-986262ACF9DE}"/>
                  </a:ext>
                </a:extLst>
              </p:cNvPr>
              <p:cNvSpPr txBox="1"/>
              <p:nvPr/>
            </p:nvSpPr>
            <p:spPr>
              <a:xfrm>
                <a:off x="7615383" y="1069956"/>
                <a:ext cx="132581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8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𝑫𝑲</m:t>
                      </m:r>
                      <m:r>
                        <a:rPr kumimoji="1" lang="en-US" altLang="zh-CN" sz="18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↔</m:t>
                      </m:r>
                      <m:sSub>
                        <m:sSubPr>
                          <m:ctrlPr>
                            <a:rPr kumimoji="1" lang="en-US" altLang="zh-CN" sz="1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1" lang="en-US" altLang="zh-CN" sz="1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𝑫</m:t>
                          </m:r>
                        </m:e>
                        <m:sub>
                          <m:r>
                            <a:rPr kumimoji="1" lang="en-US" altLang="zh-CN" sz="1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𝒔</m:t>
                          </m:r>
                        </m:sub>
                      </m:sSub>
                      <m:r>
                        <a:rPr kumimoji="1" lang="en-US" altLang="zh-CN" sz="18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𝝅</m:t>
                      </m:r>
                    </m:oMath>
                  </m:oMathPara>
                </a14:m>
                <a:endParaRPr lang="zh-CN" alt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339ADC75-3523-FABB-0FFE-986262ACF9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5383" y="1069956"/>
                <a:ext cx="1325811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直线箭头连接符 31">
            <a:extLst>
              <a:ext uri="{FF2B5EF4-FFF2-40B4-BE49-F238E27FC236}">
                <a16:creationId xmlns:a16="http://schemas.microsoft.com/office/drawing/2014/main" id="{BB2A17F2-B246-8960-B46E-B183448A36AC}"/>
              </a:ext>
            </a:extLst>
          </p:cNvPr>
          <p:cNvCxnSpPr>
            <a:cxnSpLocks/>
          </p:cNvCxnSpPr>
          <p:nvPr/>
        </p:nvCxnSpPr>
        <p:spPr>
          <a:xfrm flipV="1">
            <a:off x="7790341" y="1367371"/>
            <a:ext cx="172126" cy="142337"/>
          </a:xfrm>
          <a:prstGeom prst="straightConnector1">
            <a:avLst/>
          </a:prstGeom>
          <a:ln w="19050" cmpd="sng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80464100-E4C0-8A8E-74A0-95D58C3E6881}"/>
                  </a:ext>
                </a:extLst>
              </p:cNvPr>
              <p:cNvSpPr txBox="1"/>
              <p:nvPr/>
            </p:nvSpPr>
            <p:spPr>
              <a:xfrm>
                <a:off x="7765088" y="2205412"/>
                <a:ext cx="151242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1800" b="1" dirty="0">
                    <a:solidFill>
                      <a:srgbClr val="7030A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Elastic</a:t>
                </a:r>
                <a:r>
                  <a:rPr kumimoji="1" lang="zh-CN" altLang="en-US" sz="1800" b="1" dirty="0">
                    <a:solidFill>
                      <a:srgbClr val="7030A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8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18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b>
                        <m:r>
                          <a:rPr kumimoji="1" lang="en-US" altLang="zh-CN" sz="18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𝒔</m:t>
                        </m:r>
                      </m:sub>
                    </m:sSub>
                    <m:r>
                      <a:rPr kumimoji="1" lang="en-US" altLang="zh-CN" sz="18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𝝅</m:t>
                    </m:r>
                  </m:oMath>
                </a14:m>
                <a:endParaRPr lang="zh-CN" alt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80464100-E4C0-8A8E-74A0-95D58C3E68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5088" y="2205412"/>
                <a:ext cx="1512424" cy="369332"/>
              </a:xfrm>
              <a:prstGeom prst="rect">
                <a:avLst/>
              </a:prstGeom>
              <a:blipFill>
                <a:blip r:embed="rId11"/>
                <a:stretch>
                  <a:fillRect l="-3333" t="-10000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矩形 35">
            <a:extLst>
              <a:ext uri="{FF2B5EF4-FFF2-40B4-BE49-F238E27FC236}">
                <a16:creationId xmlns:a16="http://schemas.microsoft.com/office/drawing/2014/main" id="{64364548-D998-E31E-9F93-8EF8FFDC4BC2}"/>
              </a:ext>
            </a:extLst>
          </p:cNvPr>
          <p:cNvSpPr/>
          <p:nvPr/>
        </p:nvSpPr>
        <p:spPr>
          <a:xfrm>
            <a:off x="7608011" y="1824543"/>
            <a:ext cx="182330" cy="328183"/>
          </a:xfrm>
          <a:prstGeom prst="rect">
            <a:avLst/>
          </a:pr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507171A9-4F6A-E5EB-2DB9-FBC3D087C89C}"/>
                  </a:ext>
                </a:extLst>
              </p:cNvPr>
              <p:cNvSpPr txBox="1"/>
              <p:nvPr/>
            </p:nvSpPr>
            <p:spPr>
              <a:xfrm>
                <a:off x="5341587" y="2644049"/>
                <a:ext cx="34932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𝜸</m:t>
                        </m:r>
                      </m:e>
                      <m:sub>
                        <m: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kumimoji="1" lang="zh-CN" altLang="en-US" dirty="0">
                    <a:solidFill>
                      <a:srgbClr val="0070C0"/>
                    </a:solidFill>
                  </a:rPr>
                  <a:t> </a:t>
                </a:r>
                <a:r>
                  <a:rPr kumimoji="1"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very</a:t>
                </a:r>
                <a:r>
                  <a:rPr kumimoji="1"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small,</a:t>
                </a:r>
                <a:r>
                  <a:rPr kumimoji="1"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set</a:t>
                </a:r>
                <a:r>
                  <a:rPr kumimoji="1"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</a:t>
                </a:r>
                <a:r>
                  <a:rPr kumimoji="1"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r>
                  <a:rPr kumimoji="1"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by</a:t>
                </a:r>
                <a:r>
                  <a:rPr kumimoji="1"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default</a:t>
                </a:r>
                <a:endParaRPr kumimoji="1" lang="zh-CN" altLang="en-US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507171A9-4F6A-E5EB-2DB9-FBC3D087C8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1587" y="2644049"/>
                <a:ext cx="3493200" cy="276999"/>
              </a:xfrm>
              <a:prstGeom prst="rect">
                <a:avLst/>
              </a:prstGeom>
              <a:blipFill>
                <a:blip r:embed="rId12"/>
                <a:stretch>
                  <a:fillRect l="-2536" t="-31818" r="-3986" b="-5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图片 37">
            <a:extLst>
              <a:ext uri="{FF2B5EF4-FFF2-40B4-BE49-F238E27FC236}">
                <a16:creationId xmlns:a16="http://schemas.microsoft.com/office/drawing/2014/main" id="{EDCB8147-73ED-0952-1FDC-BCBF7FAA4F1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99738" y="3174908"/>
            <a:ext cx="3576898" cy="708631"/>
          </a:xfrm>
          <a:prstGeom prst="rect">
            <a:avLst/>
          </a:prstGeom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30FC25ED-E27C-A350-971C-3151FD219FD5}"/>
              </a:ext>
            </a:extLst>
          </p:cNvPr>
          <p:cNvSpPr txBox="1"/>
          <p:nvPr/>
        </p:nvSpPr>
        <p:spPr>
          <a:xfrm>
            <a:off x="5330560" y="2992551"/>
            <a:ext cx="128240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</a:t>
            </a:r>
            <a:r>
              <a:rPr kumimoji="1" lang="zh-CN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shape:</a:t>
            </a:r>
            <a:endParaRPr kumimoji="1" lang="zh-CN" altLang="en-US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5E9B4554-C653-3679-1EBA-340A6DDC9D9D}"/>
              </a:ext>
            </a:extLst>
          </p:cNvPr>
          <p:cNvSpPr txBox="1"/>
          <p:nvPr/>
        </p:nvSpPr>
        <p:spPr>
          <a:xfrm>
            <a:off x="5365560" y="3966083"/>
            <a:ext cx="196207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Scattering</a:t>
            </a:r>
            <a:r>
              <a:rPr kumimoji="1" lang="zh-CN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length:</a:t>
            </a:r>
            <a:endParaRPr kumimoji="1" lang="zh-CN" altLang="en-US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14C2F417-7299-8E9E-96E5-E906AB825E7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99738" y="4271186"/>
            <a:ext cx="2648466" cy="5357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FBC63E9E-2F08-492D-E3D0-0CAC1A9AC3DE}"/>
                  </a:ext>
                </a:extLst>
              </p:cNvPr>
              <p:cNvSpPr/>
              <p:nvPr/>
            </p:nvSpPr>
            <p:spPr>
              <a:xfrm>
                <a:off x="267364" y="2698245"/>
                <a:ext cx="5032374" cy="194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Both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RBW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and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K-Matrix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</m:sub>
                    </m:sSub>
                  </m:oMath>
                </a14:m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+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𝒇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𝟎</m:t>
                        </m:r>
                      </m:sub>
                    </m:sSub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(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𝟓𝟎𝟎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gives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good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description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to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data</a:t>
                </a: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Contributions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from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𝒇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𝟎</m:t>
                        </m:r>
                      </m:sub>
                    </m:sSub>
                    <m:d>
                      <m:d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𝟗𝟖𝟎</m:t>
                        </m:r>
                      </m:e>
                    </m:d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,</m:t>
                    </m:r>
                    <m:r>
                      <a:rPr kumimoji="1" lang="zh-CN" altLang="en-US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 </m:t>
                    </m:r>
                    <m:sSub>
                      <m:sSub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𝒇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(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𝟏𝟐𝟕𝟎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and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𝝆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(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𝟕𝟕𝟎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not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significant</a:t>
                </a: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zh-CN" sz="16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𝐅𝐅</m:t>
                    </m:r>
                    <m:d>
                      <m:d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𝑫</m:t>
                            </m:r>
                          </m:e>
                          <m:sub>
                            <m: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𝒔</m:t>
                            </m:r>
                            <m: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𝟏</m:t>
                            </m:r>
                          </m:sub>
                        </m:sSub>
                        <m:sSup>
                          <m:sSupPr>
                            <m:ctrlP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kumimoji="1" lang="en-US" altLang="zh-CN" sz="1600" b="1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zh-CN" sz="1600" b="1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Arial" panose="020B0604020202020204" pitchFamily="34" charset="0"/>
                                  </a:rPr>
                                  <m:t>𝟐𝟒𝟔𝟎</m:t>
                                </m:r>
                              </m:e>
                            </m:d>
                          </m:e>
                          <m:sup>
                            <m: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+</m:t>
                            </m:r>
                          </m:sup>
                        </m:sSup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→</m:t>
                        </m:r>
                        <m:sSubSup>
                          <m:sSubSupPr>
                            <m:ctrlP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𝑫</m:t>
                            </m:r>
                          </m:e>
                          <m:sub>
                            <m: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sub>
                          <m:sup>
                            <m: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+</m:t>
                            </m:r>
                          </m:sup>
                        </m:sSubSup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𝝆</m:t>
                        </m:r>
                        <m:d>
                          <m:dPr>
                            <m:ctrlP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𝟕𝟕𝟎</m:t>
                            </m:r>
                          </m:e>
                        </m:d>
                      </m:e>
                    </m:d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&lt;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𝟐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.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𝟖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%</m:t>
                    </m:r>
                    <m:r>
                      <a:rPr kumimoji="1" lang="zh-CN" altLang="en-US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 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@</m:t>
                    </m:r>
                    <m:r>
                      <a:rPr kumimoji="1" lang="zh-CN" altLang="en-US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 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𝟗𝟎</m:t>
                    </m:r>
                  </m:oMath>
                </a14:m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CL</a:t>
                </a:r>
              </a:p>
            </p:txBody>
          </p:sp>
        </mc:Choice>
        <mc:Fallback xmlns=""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FBC63E9E-2F08-492D-E3D0-0CAC1A9AC3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364" y="2698245"/>
                <a:ext cx="5032374" cy="1947777"/>
              </a:xfrm>
              <a:prstGeom prst="rect">
                <a:avLst/>
              </a:prstGeom>
              <a:blipFill>
                <a:blip r:embed="rId15"/>
                <a:stretch>
                  <a:fillRect l="-504" b="-25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493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2704587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Particle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zoo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2.0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AA916338-D0F4-6E41-B70A-52462DED43BD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2024/10/22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5ED9E9E9-B3D1-F240-8EF8-2BC56DB19FE9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A5A0321E-10F5-791B-3445-1EEEAECD43AA}"/>
                  </a:ext>
                </a:extLst>
              </p:cNvPr>
              <p:cNvSpPr txBox="1"/>
              <p:nvPr/>
            </p:nvSpPr>
            <p:spPr>
              <a:xfrm>
                <a:off x="173490" y="636906"/>
                <a:ext cx="8912485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Many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new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hadrons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discovered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since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discovery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𝛘</m:t>
                        </m:r>
                      </m:e>
                      <m:sub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𝐜𝟏</m:t>
                        </m:r>
                      </m:sub>
                    </m:sSub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𝟑𝟖𝟕𝟐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2003: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renaissance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revolution?</a:t>
                </a: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A5A0321E-10F5-791B-3445-1EEEAECD43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490" y="636906"/>
                <a:ext cx="8912485" cy="307777"/>
              </a:xfrm>
              <a:prstGeom prst="rect">
                <a:avLst/>
              </a:prstGeom>
              <a:blipFill>
                <a:blip r:embed="rId3"/>
                <a:stretch>
                  <a:fillRect l="-142" r="-1422" b="-192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04303888-C5F7-8252-4590-38D40D370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490" y="1106773"/>
            <a:ext cx="4182533" cy="231759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DC37C35-8F54-E282-A516-67462D332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8067" y="1098033"/>
            <a:ext cx="4688754" cy="250144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2612228-99E1-168B-0D8C-A221AF7F0485}"/>
              </a:ext>
            </a:extLst>
          </p:cNvPr>
          <p:cNvSpPr txBox="1"/>
          <p:nvPr/>
        </p:nvSpPr>
        <p:spPr>
          <a:xfrm>
            <a:off x="1028623" y="3518680"/>
            <a:ext cx="18258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LHC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(mainly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LHCb)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8CADB94-8F20-8725-08EE-AFE0E545E2AA}"/>
              </a:ext>
            </a:extLst>
          </p:cNvPr>
          <p:cNvSpPr txBox="1"/>
          <p:nvPr/>
        </p:nvSpPr>
        <p:spPr>
          <a:xfrm>
            <a:off x="6430355" y="3535982"/>
            <a:ext cx="9187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BESIII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E9EDC47-454E-2C2D-6180-A21950943A4E}"/>
              </a:ext>
            </a:extLst>
          </p:cNvPr>
          <p:cNvSpPr txBox="1"/>
          <p:nvPr/>
        </p:nvSpPr>
        <p:spPr>
          <a:xfrm>
            <a:off x="173490" y="3789072"/>
            <a:ext cx="5969780" cy="10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+ 17 new hadrons from Belle (&gt;35 from its start)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(only selected ones are shown)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explained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conventional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quark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480CCD92-2B5E-50AE-9988-F0216BC3A582}"/>
              </a:ext>
            </a:extLst>
          </p:cNvPr>
          <p:cNvSpPr txBox="1"/>
          <p:nvPr/>
        </p:nvSpPr>
        <p:spPr>
          <a:xfrm>
            <a:off x="893138" y="1427118"/>
            <a:ext cx="1850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  <a:r>
              <a:rPr lang="zh-CN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</a:t>
            </a:r>
            <a:r>
              <a:rPr lang="zh-CN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hadrons</a:t>
            </a:r>
            <a:endParaRPr lang="zh-CN" altLang="en-US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1347E1C7-CE49-1DA0-E93B-1FF413414190}"/>
              </a:ext>
            </a:extLst>
          </p:cNvPr>
          <p:cNvSpPr txBox="1"/>
          <p:nvPr/>
        </p:nvSpPr>
        <p:spPr>
          <a:xfrm>
            <a:off x="6083530" y="2733530"/>
            <a:ext cx="1850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zh-CN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</a:t>
            </a:r>
            <a:r>
              <a:rPr lang="zh-CN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hadrons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A434329-1167-8B0F-03AE-361653FBC774}"/>
              </a:ext>
            </a:extLst>
          </p:cNvPr>
          <p:cNvSpPr txBox="1"/>
          <p:nvPr/>
        </p:nvSpPr>
        <p:spPr>
          <a:xfrm>
            <a:off x="6341806" y="4060605"/>
            <a:ext cx="27750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140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hadrons</a:t>
            </a:r>
            <a:endParaRPr lang="zh-CN" alt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5654CBC-1EB7-0ADE-F8F7-B88C2A2307D2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</p:spTree>
    <p:extLst>
      <p:ext uri="{BB962C8B-B14F-4D97-AF65-F5344CB8AC3E}">
        <p14:creationId xmlns:p14="http://schemas.microsoft.com/office/powerpoint/2010/main" val="115494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13"/>
    </mc:Choice>
    <mc:Fallback xmlns="">
      <p:transition spd="slow" advTm="29013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DB4D7-C81A-25CD-368F-6F0176781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8BCF4538-3209-E5AB-A338-3B7CB456989B}"/>
              </a:ext>
            </a:extLst>
          </p:cNvPr>
          <p:cNvGrpSpPr/>
          <p:nvPr/>
        </p:nvGrpSpPr>
        <p:grpSpPr>
          <a:xfrm>
            <a:off x="0" y="36386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9B3C116C-4AB2-1496-8EBD-CC78EDC8EC76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F3072F95-CEA9-DD84-819D-A8F76ECB2222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4629985" cy="67710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Fit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results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for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models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with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7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7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altLang="zh-CN" sz="27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𝒄</m:t>
                            </m:r>
                            <m:acc>
                              <m:accPr>
                                <m:chr m:val="̅"/>
                                <m:ctrlPr>
                                  <a:rPr lang="en-US" altLang="zh-CN" sz="27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7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𝒔</m:t>
                                </m:r>
                              </m:e>
                            </m:acc>
                          </m:sub>
                        </m:sSub>
                      </m:oMath>
                    </a14:m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F3072F95-CEA9-DD84-819D-A8F76ECB222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4629985" cy="67710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2466" t="-9756" b="-2926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FCAD6E95-304E-6E62-505D-6D1C5F3C2404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2462D434-A197-32E6-13F9-B5EBCC85C1B7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82F286B8-E789-DACE-0596-5076E8E86661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E0BD8C52-6191-00A2-AFBD-D752D3B4FF03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61F40E51-E1C3-EA77-6DF6-81626FFFA6D5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2024/10/22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3E6C8149-767A-AADA-C837-1C0B72D20D53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50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D7086D7A-39D7-9046-FCFE-D269336E6199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0CA82730-CA0A-1219-2A5A-26B08630BD72}"/>
                  </a:ext>
                </a:extLst>
              </p:cNvPr>
              <p:cNvSpPr txBox="1"/>
              <p:nvPr/>
            </p:nvSpPr>
            <p:spPr>
              <a:xfrm>
                <a:off x="5866099" y="166302"/>
                <a:ext cx="309014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𝑚</m:t>
                    </m:r>
                    <m:d>
                      <m:d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279.2,</m:t>
                        </m:r>
                        <m:r>
                          <a:rPr kumimoji="1" lang="zh-CN" alt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491.2</m:t>
                        </m:r>
                      </m:e>
                    </m:d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MeV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0CA82730-CA0A-1219-2A5A-26B08630BD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6099" y="166302"/>
                <a:ext cx="3090141" cy="276999"/>
              </a:xfrm>
              <a:prstGeom prst="rect">
                <a:avLst/>
              </a:prstGeom>
              <a:blipFill>
                <a:blip r:embed="rId4"/>
                <a:stretch>
                  <a:fillRect l="-2041" t="-20833" r="-3673" b="-458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A230CDD2-03B5-3C88-A883-D3AE8D14728F}"/>
                  </a:ext>
                </a:extLst>
              </p:cNvPr>
              <p:cNvSpPr/>
              <p:nvPr/>
            </p:nvSpPr>
            <p:spPr>
              <a:xfrm>
                <a:off x="4777483" y="703033"/>
                <a:ext cx="4301611" cy="37626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𝒇</m:t>
                        </m:r>
                      </m:e>
                      <m:sub>
                        <m:r>
                          <a:rPr kumimoji="1"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𝟎</m:t>
                        </m:r>
                      </m:sub>
                    </m:sSub>
                    <m:d>
                      <m:dPr>
                        <m:ctrlPr>
                          <a:rPr kumimoji="1"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1"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𝟓𝟎𝟎</m:t>
                        </m:r>
                      </m:e>
                    </m:d>
                  </m:oMath>
                </a14:m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mass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and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width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agree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with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other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measurements</a:t>
                </a: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Scattering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length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in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K-Matrix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determined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to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be</a:t>
                </a: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kumimoji="1"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Significance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of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</m:sub>
                    </m:sSub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&gt;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𝟏𝟎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𝝈</m:t>
                    </m:r>
                  </m:oMath>
                </a14:m>
                <a:endParaRPr kumimoji="1"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Coupling,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masses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and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widths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of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</m:sub>
                      <m:sup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and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kumimoji="1"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kumimoji="1" lang="en-US" altLang="zh-CN" sz="1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</m:sub>
                      <m:sup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++</m:t>
                        </m:r>
                      </m:sup>
                    </m:sSubSup>
                  </m:oMath>
                </a14:m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fixed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to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be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the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same;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if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free,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consistent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with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each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other</a:t>
                </a: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kumimoji="1"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A230CDD2-03B5-3C88-A883-D3AE8D1472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7483" y="703033"/>
                <a:ext cx="4301611" cy="3762633"/>
              </a:xfrm>
              <a:prstGeom prst="rect">
                <a:avLst/>
              </a:prstGeom>
              <a:blipFill>
                <a:blip r:embed="rId5"/>
                <a:stretch>
                  <a:fillRect l="-8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A9CA6221-C66A-3D54-E362-026037E2F1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710" y="760831"/>
            <a:ext cx="4492773" cy="338675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073001B-73BE-DC91-12F8-094B04F2F3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3600" y="2308158"/>
            <a:ext cx="44704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56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53336-792C-4E4A-DD04-ACEADF743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42F6DC49-4F65-9FF4-4BE3-C348B53ABBF0}"/>
              </a:ext>
            </a:extLst>
          </p:cNvPr>
          <p:cNvGrpSpPr/>
          <p:nvPr/>
        </p:nvGrpSpPr>
        <p:grpSpPr>
          <a:xfrm>
            <a:off x="0" y="36386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99339C86-59F7-02BF-6DB6-917FC2046A72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2C2547DD-2C12-23F3-1AC8-0292103B3E13}"/>
                  </a:ext>
                </a:extLst>
              </p:cNvPr>
              <p:cNvSpPr/>
              <p:nvPr/>
            </p:nvSpPr>
            <p:spPr>
              <a:xfrm>
                <a:off x="231515" y="48516"/>
                <a:ext cx="6372385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Comparison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between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RBW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K-Matrix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57D76493-3773-DD28-D00B-2EB5947A6FF2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5771E851-2374-FD39-0711-0C3C8687315A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EA843D90-8715-5961-E38C-C499079C1EA4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9485DF07-1619-85E0-264C-C5E5F19841E0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628BDD03-358A-37B8-D1FF-A4F90827D155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2024/10/22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D59209B8-25D3-FEA7-23BB-BC327F951309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51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3D919A3D-7F58-119C-192A-927A2B0C611A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F3FE7602-E32D-358C-DF0A-820F8744A424}"/>
                  </a:ext>
                </a:extLst>
              </p:cNvPr>
              <p:cNvSpPr/>
              <p:nvPr/>
            </p:nvSpPr>
            <p:spPr>
              <a:xfrm>
                <a:off x="3317395" y="801779"/>
                <a:ext cx="5678015" cy="15240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Reasonably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good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agreement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between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two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line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shapes</a:t>
                </a: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Though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pole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width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differ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by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around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100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MeV</a:t>
                </a: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Masses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from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both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models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consistent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with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𝒔</m:t>
                        </m:r>
                      </m:sub>
                    </m:sSub>
                    <m:sSup>
                      <m:sSup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𝟐𝟑𝟏𝟕</m:t>
                            </m:r>
                          </m:e>
                        </m:d>
                      </m:e>
                      <m:sup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,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however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widths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significantly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larger</a:t>
                </a:r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F3FE7602-E32D-358C-DF0A-820F8744A4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7395" y="801779"/>
                <a:ext cx="5678015" cy="1524007"/>
              </a:xfrm>
              <a:prstGeom prst="rect">
                <a:avLst/>
              </a:prstGeom>
              <a:blipFill>
                <a:blip r:embed="rId3"/>
                <a:stretch>
                  <a:fillRect l="-446" b="-41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>
            <a:extLst>
              <a:ext uri="{FF2B5EF4-FFF2-40B4-BE49-F238E27FC236}">
                <a16:creationId xmlns:a16="http://schemas.microsoft.com/office/drawing/2014/main" id="{94627205-DED8-AA06-108A-AA612C7C10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979" y="699433"/>
            <a:ext cx="3078655" cy="278322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CDFCE64-D2E9-8C7E-DDBF-CA0EF5CBD5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6558" y="3452554"/>
            <a:ext cx="6846907" cy="36190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741C240-DF9D-20DF-606C-57F8FF841D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142" y="3815483"/>
            <a:ext cx="6819227" cy="102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29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0BAE2-F962-F79D-424B-78C7C9DEE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C354B350-703F-67F2-BD76-A62C1A3CCB83}"/>
              </a:ext>
            </a:extLst>
          </p:cNvPr>
          <p:cNvGrpSpPr/>
          <p:nvPr/>
        </p:nvGrpSpPr>
        <p:grpSpPr>
          <a:xfrm>
            <a:off x="0" y="36386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7DE5B06D-19F2-2C36-F967-DD9D09E85D9F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BBDE2719-4F99-BC9D-55DF-461A96A0332E}"/>
                  </a:ext>
                </a:extLst>
              </p:cNvPr>
              <p:cNvSpPr/>
              <p:nvPr/>
            </p:nvSpPr>
            <p:spPr>
              <a:xfrm>
                <a:off x="231515" y="48516"/>
                <a:ext cx="1463862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Spin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test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ADF25A3D-3141-F988-C9B4-12473DE97099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0CC428AC-C202-C253-DDFB-B4B412AF3952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4B99CA38-7CC0-4666-04B9-52147C9261E0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A7403DA7-0FAB-667C-B60A-CC0E1643D80B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6DD53598-D8D8-63C2-1F4A-6FF5EB68993B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2024/10/22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9CE0F3E9-62C7-FEC0-84BE-CE4B08F472AB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52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167E6B7D-056A-1EB6-9F89-545F915540BF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B33DCF6-843F-7401-0E67-DC98FB89E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101" y="542265"/>
            <a:ext cx="4682425" cy="33529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EDFF1F6C-151C-E51F-FFBC-B3FA014AFBE1}"/>
                  </a:ext>
                </a:extLst>
              </p:cNvPr>
              <p:cNvSpPr/>
              <p:nvPr/>
            </p:nvSpPr>
            <p:spPr>
              <a:xfrm>
                <a:off x="455653" y="3657292"/>
                <a:ext cx="5934873" cy="11546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Spin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test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based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on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RBW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model</a:t>
                </a: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Spin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0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clearly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favored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compared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to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spin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1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&gt;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𝟏𝟎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𝝈</m:t>
                    </m:r>
                  </m:oMath>
                </a14:m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)</a:t>
                </a: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Though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spin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1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has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much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smaller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interference</a:t>
                </a:r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EDFF1F6C-151C-E51F-FFBC-B3FA014AFB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653" y="3657292"/>
                <a:ext cx="5934873" cy="1154675"/>
              </a:xfrm>
              <a:prstGeom prst="rect">
                <a:avLst/>
              </a:prstGeom>
              <a:blipFill>
                <a:blip r:embed="rId4"/>
                <a:stretch>
                  <a:fillRect l="-641" b="-65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510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23612-6116-CDAA-70E6-2D1E8BBD5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C06B2FE3-F33D-999B-54BC-0857BA61DE36}"/>
              </a:ext>
            </a:extLst>
          </p:cNvPr>
          <p:cNvGrpSpPr/>
          <p:nvPr/>
        </p:nvGrpSpPr>
        <p:grpSpPr>
          <a:xfrm>
            <a:off x="0" y="36386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204F132E-3A75-54C9-D6A1-010F964EADE5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8A74378C-0853-2C24-9DA6-3CE07EFCACD1}"/>
                  </a:ext>
                </a:extLst>
              </p:cNvPr>
              <p:cNvSpPr/>
              <p:nvPr/>
            </p:nvSpPr>
            <p:spPr>
              <a:xfrm>
                <a:off x="231515" y="48516"/>
                <a:ext cx="1742785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Discussion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8B212155-BD1C-3F71-466F-424A0EB924F0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1EA60DA7-E00C-6323-A6F8-E002A54FEDA0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A1D06711-5D6C-598B-4BAA-BC56442FD6AB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5F92FD49-80C1-945F-762A-773357813108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B0D48E6E-0271-F3A2-1884-90C472267D87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2024/10/22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FC9393A3-4B74-6CAC-21F1-36E919DD29C8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53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971B41C3-5202-1CB8-CEAC-83CAF9B34B1A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EA9A0F96-C3CC-6B17-DB15-A4907F5CAAB8}"/>
                  </a:ext>
                </a:extLst>
              </p:cNvPr>
              <p:cNvSpPr/>
              <p:nvPr/>
            </p:nvSpPr>
            <p:spPr>
              <a:xfrm>
                <a:off x="435104" y="677786"/>
                <a:ext cx="8560305" cy="30013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Both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models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with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and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without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</m:sub>
                    </m:sSub>
                  </m:oMath>
                </a14:m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states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can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describe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data</a:t>
                </a: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However,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models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without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</m:sub>
                    </m:sSub>
                  </m:oMath>
                </a14:m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states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have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some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deficiencies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and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implausible</a:t>
                </a: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Model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with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</m:sub>
                    </m:sSub>
                  </m:oMath>
                </a14:m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states:</a:t>
                </a: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kumimoji="1"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kumimoji="1"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endParaRPr kumimoji="1"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Relationship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with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𝒔</m:t>
                        </m:r>
                      </m:sub>
                    </m:sSub>
                    <m:sSup>
                      <m:sSup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𝟐𝟑𝟏𝟕</m:t>
                            </m:r>
                          </m:e>
                        </m:d>
                      </m:e>
                      <m:sup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16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?</m:t>
                    </m:r>
                  </m:oMath>
                </a14:m>
                <a:endParaRPr kumimoji="1"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Indication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of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exotic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structures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in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𝒔</m:t>
                        </m:r>
                      </m:sub>
                    </m:sSub>
                    <m:sSup>
                      <m:sSup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𝟐𝟒𝟔𝟎</m:t>
                            </m:r>
                          </m:e>
                        </m:d>
                      </m:e>
                      <m:sup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EA9A0F96-C3CC-6B17-DB15-A4907F5CAA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104" y="677786"/>
                <a:ext cx="8560305" cy="3001334"/>
              </a:xfrm>
              <a:prstGeom prst="rect">
                <a:avLst/>
              </a:prstGeom>
              <a:blipFill>
                <a:blip r:embed="rId3"/>
                <a:stretch>
                  <a:fillRect l="-296" b="-16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E6C2C6ED-EF5F-E0D5-C474-530BDC26D781}"/>
                  </a:ext>
                </a:extLst>
              </p:cNvPr>
              <p:cNvSpPr txBox="1"/>
              <p:nvPr/>
            </p:nvSpPr>
            <p:spPr>
              <a:xfrm>
                <a:off x="706975" y="1723006"/>
                <a:ext cx="4572000" cy="11546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Mass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consistent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with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𝒔</m:t>
                        </m:r>
                      </m:sub>
                    </m:sSub>
                    <m:sSup>
                      <m:sSup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𝟐𝟑𝟏𝟕</m:t>
                            </m:r>
                          </m:e>
                        </m:d>
                      </m:e>
                      <m:sup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endParaRPr kumimoji="1"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Width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significantly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larger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than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𝒔</m:t>
                        </m:r>
                      </m:sub>
                    </m:sSub>
                    <m:sSup>
                      <m:sSup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𝟐𝟑𝟏𝟕</m:t>
                            </m:r>
                          </m:e>
                        </m:d>
                      </m:e>
                      <m:sup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endParaRPr kumimoji="1"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Spin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0</a:t>
                </a:r>
                <a:r>
                  <a:rPr kumimoji="1" lang="en-US" altLang="zh-CN" sz="1600" b="1" baseline="30000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+</a:t>
                </a:r>
                <a:endParaRPr kumimoji="1"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E6C2C6ED-EF5F-E0D5-C474-530BDC26D7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975" y="1723006"/>
                <a:ext cx="4572000" cy="1154675"/>
              </a:xfrm>
              <a:prstGeom prst="rect">
                <a:avLst/>
              </a:prstGeom>
              <a:blipFill>
                <a:blip r:embed="rId4"/>
                <a:stretch>
                  <a:fillRect l="-554" b="-54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735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14BAE-E615-8805-FBAD-48D8F2A7C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E9E3D9A1-1B74-A620-D432-EEE6549A0A3D}"/>
              </a:ext>
            </a:extLst>
          </p:cNvPr>
          <p:cNvGrpSpPr/>
          <p:nvPr/>
        </p:nvGrpSpPr>
        <p:grpSpPr>
          <a:xfrm>
            <a:off x="0" y="36386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8A2C1B6D-AA2E-AFDD-0BCF-6BA94DE409C2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9684317C-1B1C-7267-55FD-A66E2ADF8DE1}"/>
                  </a:ext>
                </a:extLst>
              </p:cNvPr>
              <p:cNvSpPr/>
              <p:nvPr/>
            </p:nvSpPr>
            <p:spPr>
              <a:xfrm>
                <a:off x="231515" y="48516"/>
                <a:ext cx="1838965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Conclusion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3C54413E-FD80-1479-EE6F-1CDC656CCC1B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AB65A9CB-3333-95E2-BF85-DDAFAFFA2427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D4B871A6-FBE9-B697-9BCD-724150A2FEE4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9184A1E7-A79B-885C-B094-739381A0C0E6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84444026-2133-8F08-0A05-FEF74AB0CD3F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2024/10/22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8F7F53C1-5201-BA76-51FF-E369F8554D42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54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C4835E0A-8B8C-FAAD-CE20-C58741AEE177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1DFC9DE7-EA4E-940B-D564-AB474C1E33E2}"/>
                  </a:ext>
                </a:extLst>
              </p:cNvPr>
              <p:cNvSpPr/>
              <p:nvPr/>
            </p:nvSpPr>
            <p:spPr>
              <a:xfrm>
                <a:off x="352420" y="863451"/>
                <a:ext cx="8400671" cy="22839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Understanding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QCD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at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low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energy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important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for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almost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all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aspects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of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high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energy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physics</a:t>
                </a: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Hadron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structures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provide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a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unique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environment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endParaRPr kumimoji="1"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Less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studied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𝑩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→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𝑫𝑫𝑿</m:t>
                    </m:r>
                  </m:oMath>
                </a14:m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system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offers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complementary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information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to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other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studies</a:t>
                </a: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Fresh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results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from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𝑩</m:t>
                        </m:r>
                      </m:e>
                      <m:sup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p>
                        <m:r>
                          <a:rPr kumimoji="1" lang="zh-CN" altLang="en-US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∗</m:t>
                        </m:r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p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∓</m:t>
                        </m:r>
                      </m:sup>
                    </m:sSup>
                    <m:sSup>
                      <m:sSup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𝑲</m:t>
                        </m:r>
                      </m:e>
                      <m:sup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and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𝑩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p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kumimoji="1" lang="zh-CN" altLang="en-US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∗</m:t>
                        </m:r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)</m:t>
                        </m:r>
                      </m:sup>
                    </m:sSup>
                    <m:sSubSup>
                      <m:sSubSup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𝒔</m:t>
                        </m:r>
                      </m:sub>
                      <m:sup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studies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may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shed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new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lights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on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long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standing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puzzles</a:t>
                </a:r>
              </a:p>
            </p:txBody>
          </p:sp>
        </mc:Choice>
        <mc:Fallback xmlns="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1DFC9DE7-EA4E-940B-D564-AB474C1E33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420" y="863451"/>
                <a:ext cx="8400671" cy="2283959"/>
              </a:xfrm>
              <a:prstGeom prst="rect">
                <a:avLst/>
              </a:prstGeom>
              <a:blipFill>
                <a:blip r:embed="rId3"/>
                <a:stretch>
                  <a:fillRect l="-302" b="-2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>
            <a:extLst>
              <a:ext uri="{FF2B5EF4-FFF2-40B4-BE49-F238E27FC236}">
                <a16:creationId xmlns:a16="http://schemas.microsoft.com/office/drawing/2014/main" id="{3A32CD03-95BE-8E9A-7453-7F377B21990B}"/>
              </a:ext>
            </a:extLst>
          </p:cNvPr>
          <p:cNvSpPr/>
          <p:nvPr/>
        </p:nvSpPr>
        <p:spPr>
          <a:xfrm>
            <a:off x="1896872" y="3604728"/>
            <a:ext cx="58721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Thank</a:t>
            </a:r>
            <a:r>
              <a:rPr kumimoji="1" lang="zh-C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you</a:t>
            </a:r>
            <a:r>
              <a:rPr kumimoji="1" lang="zh-C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for</a:t>
            </a:r>
            <a:r>
              <a:rPr kumimoji="1" lang="zh-C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your</a:t>
            </a:r>
            <a:r>
              <a:rPr kumimoji="1" lang="zh-C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attention!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71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2012089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21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years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ago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AA916338-D0F4-6E41-B70A-52462DED43BD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2024/10/22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5ED9E9E9-B3D1-F240-8EF8-2BC56DB19FE9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55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A5A0321E-10F5-791B-3445-1EEEAECD43AA}"/>
                  </a:ext>
                </a:extLst>
              </p:cNvPr>
              <p:cNvSpPr txBox="1"/>
              <p:nvPr/>
            </p:nvSpPr>
            <p:spPr>
              <a:xfrm>
                <a:off x="231515" y="636552"/>
                <a:ext cx="8885306" cy="24622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First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heavy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exotic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candidate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containing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𝒄</m:t>
                    </m:r>
                    <m:acc>
                      <m:accPr>
                        <m:chr m:val="̅"/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e>
                    </m:acc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𝝌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𝟑𝟖𝟕𝟐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opening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new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field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research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zh-CN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same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year,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open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charmed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exotic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candidate,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𝒔</m:t>
                        </m:r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b>
                      <m:sup>
                        <m:r>
                          <a:rPr lang="zh-CN" altLang="en-US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𝟐𝟑𝟏𝟕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also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discovered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CN" altLang="en-US" sz="1400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A5A0321E-10F5-791B-3445-1EEEAECD43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515" y="636552"/>
                <a:ext cx="8885306" cy="2462213"/>
              </a:xfrm>
              <a:prstGeom prst="rect">
                <a:avLst/>
              </a:prstGeom>
              <a:blipFill>
                <a:blip r:embed="rId3"/>
                <a:stretch>
                  <a:fillRect l="-143" b="-15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>
            <a:extLst>
              <a:ext uri="{FF2B5EF4-FFF2-40B4-BE49-F238E27FC236}">
                <a16:creationId xmlns:a16="http://schemas.microsoft.com/office/drawing/2014/main" id="{5CB286AD-AEF3-EAC5-59BE-E664608AAC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8278" y="1028966"/>
            <a:ext cx="5703069" cy="169678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D889EE-9B79-C55F-BF80-52F89EDAA1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8278" y="3236674"/>
            <a:ext cx="5775259" cy="155578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E4CEA32F-C85C-CAC6-36B9-E3CCA95853AA}"/>
              </a:ext>
            </a:extLst>
          </p:cNvPr>
          <p:cNvSpPr txBox="1"/>
          <p:nvPr/>
        </p:nvSpPr>
        <p:spPr>
          <a:xfrm>
            <a:off x="6470884" y="1857039"/>
            <a:ext cx="16223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2562 citations</a:t>
            </a:r>
            <a:endParaRPr lang="zh-CN" altLang="en-US" sz="14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1A0AB1C-5938-C960-D48C-1CC1390876BD}"/>
              </a:ext>
            </a:extLst>
          </p:cNvPr>
          <p:cNvSpPr txBox="1"/>
          <p:nvPr/>
        </p:nvSpPr>
        <p:spPr>
          <a:xfrm>
            <a:off x="6470884" y="3576901"/>
            <a:ext cx="16223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1002 citations</a:t>
            </a:r>
            <a:endParaRPr lang="zh-CN" altLang="en-US" sz="14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5F777E1-364B-DA4D-7043-FE95B357DE97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</p:spTree>
    <p:extLst>
      <p:ext uri="{BB962C8B-B14F-4D97-AF65-F5344CB8AC3E}">
        <p14:creationId xmlns:p14="http://schemas.microsoft.com/office/powerpoint/2010/main" val="386352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7"/>
    </mc:Choice>
    <mc:Fallback xmlns="">
      <p:transition spd="slow" advTm="1030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133195" y="48516"/>
                <a:ext cx="4608954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history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understanding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AA916338-D0F4-6E41-B70A-52462DED43BD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2024/10/22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5ED9E9E9-B3D1-F240-8EF8-2BC56DB19FE9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6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DE1CE0FF-3152-F3B4-F2FE-C599CB49A04E}"/>
              </a:ext>
            </a:extLst>
          </p:cNvPr>
          <p:cNvSpPr txBox="1"/>
          <p:nvPr/>
        </p:nvSpPr>
        <p:spPr>
          <a:xfrm>
            <a:off x="6654170" y="1083455"/>
            <a:ext cx="2043494" cy="6987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states</a:t>
            </a:r>
          </a:p>
          <a:p>
            <a:pPr algn="ctr">
              <a:lnSpc>
                <a:spcPct val="150000"/>
              </a:lnSpc>
            </a:pP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Better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</a:t>
            </a:r>
            <a:endParaRPr lang="zh-CN" alt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9DB2E21-06C3-0DC9-333A-0F7AC640CD35}"/>
              </a:ext>
            </a:extLst>
          </p:cNvPr>
          <p:cNvSpPr/>
          <p:nvPr/>
        </p:nvSpPr>
        <p:spPr>
          <a:xfrm>
            <a:off x="-11272" y="4216101"/>
            <a:ext cx="1499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Particle</a:t>
            </a:r>
            <a:r>
              <a:rPr kumimoji="1"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X</a:t>
            </a:r>
            <a:r>
              <a:rPr kumimoji="1"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=</a:t>
            </a:r>
            <a:r>
              <a:rPr kumimoji="1"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id="{74EB92DE-1500-FD5E-B533-199EC38A2AA6}"/>
                  </a:ext>
                </a:extLst>
              </p:cNvPr>
              <p:cNvSpPr/>
              <p:nvPr/>
            </p:nvSpPr>
            <p:spPr>
              <a:xfrm>
                <a:off x="1392921" y="4067637"/>
                <a:ext cx="653218" cy="623214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kumimoji="1" lang="en-US" altLang="zh-CN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</m:oMath>
                  </m:oMathPara>
                </a14:m>
                <a:endParaRPr kumimoji="1" lang="zh-CN" alt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id="{74EB92DE-1500-FD5E-B533-199EC38A2A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921" y="4067637"/>
                <a:ext cx="653218" cy="623214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>
            <a:extLst>
              <a:ext uri="{FF2B5EF4-FFF2-40B4-BE49-F238E27FC236}">
                <a16:creationId xmlns:a16="http://schemas.microsoft.com/office/drawing/2014/main" id="{76B37D1A-202D-CAE9-86BB-EAA0ECF5B1A0}"/>
              </a:ext>
            </a:extLst>
          </p:cNvPr>
          <p:cNvSpPr/>
          <p:nvPr/>
        </p:nvSpPr>
        <p:spPr>
          <a:xfrm>
            <a:off x="2000220" y="4105988"/>
            <a:ext cx="3898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+</a:t>
            </a:r>
            <a:endParaRPr lang="zh-CN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椭圆 7">
                <a:extLst>
                  <a:ext uri="{FF2B5EF4-FFF2-40B4-BE49-F238E27FC236}">
                    <a16:creationId xmlns:a16="http://schemas.microsoft.com/office/drawing/2014/main" id="{D408E121-C587-A652-4293-196709B6DC81}"/>
                  </a:ext>
                </a:extLst>
              </p:cNvPr>
              <p:cNvSpPr/>
              <p:nvPr/>
            </p:nvSpPr>
            <p:spPr>
              <a:xfrm>
                <a:off x="2349641" y="4064170"/>
                <a:ext cx="1254681" cy="623214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kumimoji="1" lang="en-US" altLang="zh-CN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  <m:r>
                        <a:rPr kumimoji="1" lang="en-US" altLang="zh-CN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𝑞𝑞</m:t>
                      </m:r>
                    </m:oMath>
                  </m:oMathPara>
                </a14:m>
                <a:endParaRPr kumimoji="1" lang="zh-CN" alt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" name="椭圆 7">
                <a:extLst>
                  <a:ext uri="{FF2B5EF4-FFF2-40B4-BE49-F238E27FC236}">
                    <a16:creationId xmlns:a16="http://schemas.microsoft.com/office/drawing/2014/main" id="{D408E121-C587-A652-4293-196709B6DC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9641" y="4064170"/>
                <a:ext cx="1254681" cy="623214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>
            <a:extLst>
              <a:ext uri="{FF2B5EF4-FFF2-40B4-BE49-F238E27FC236}">
                <a16:creationId xmlns:a16="http://schemas.microsoft.com/office/drawing/2014/main" id="{B7097C3C-8624-7A44-01A2-C66133E60954}"/>
              </a:ext>
            </a:extLst>
          </p:cNvPr>
          <p:cNvSpPr/>
          <p:nvPr/>
        </p:nvSpPr>
        <p:spPr>
          <a:xfrm>
            <a:off x="3621409" y="4086986"/>
            <a:ext cx="316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+</a:t>
            </a:r>
            <a:endParaRPr lang="zh-CN" altLang="en-US" sz="2800" dirty="0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9A62F9E-E28B-25B4-013D-05BBB67019D6}"/>
              </a:ext>
            </a:extLst>
          </p:cNvPr>
          <p:cNvGrpSpPr/>
          <p:nvPr/>
        </p:nvGrpSpPr>
        <p:grpSpPr>
          <a:xfrm>
            <a:off x="4033489" y="4034543"/>
            <a:ext cx="1254682" cy="617461"/>
            <a:chOff x="1238553" y="3544866"/>
            <a:chExt cx="1806793" cy="1515649"/>
          </a:xfrm>
        </p:grpSpPr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86B4A3DE-67FD-D942-0DA4-DA4E4B12EBAC}"/>
                </a:ext>
              </a:extLst>
            </p:cNvPr>
            <p:cNvSpPr/>
            <p:nvPr/>
          </p:nvSpPr>
          <p:spPr>
            <a:xfrm>
              <a:off x="1315233" y="3544866"/>
              <a:ext cx="1645650" cy="1515649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椭圆 33">
                  <a:extLst>
                    <a:ext uri="{FF2B5EF4-FFF2-40B4-BE49-F238E27FC236}">
                      <a16:creationId xmlns:a16="http://schemas.microsoft.com/office/drawing/2014/main" id="{A132C997-392D-D2BC-84A1-6F2F60B6AF89}"/>
                    </a:ext>
                  </a:extLst>
                </p:cNvPr>
                <p:cNvSpPr/>
                <p:nvPr/>
              </p:nvSpPr>
              <p:spPr>
                <a:xfrm>
                  <a:off x="1238553" y="3816082"/>
                  <a:ext cx="992602" cy="9665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𝑐𝑞</m:t>
                        </m:r>
                      </m:oMath>
                    </m:oMathPara>
                  </a14:m>
                  <a:endParaRPr kumimoji="1" lang="zh-CN" altLang="en-US" sz="2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48" name="椭圆 47">
                  <a:extLst>
                    <a:ext uri="{FF2B5EF4-FFF2-40B4-BE49-F238E27FC236}">
                      <a16:creationId xmlns:a16="http://schemas.microsoft.com/office/drawing/2014/main" id="{2B5AFE80-45BD-20AF-68DD-F72203173ED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8553" y="3816082"/>
                  <a:ext cx="992602" cy="966554"/>
                </a:xfrm>
                <a:prstGeom prst="ellipse">
                  <a:avLst/>
                </a:prstGeom>
                <a:blipFill>
                  <a:blip r:embed="rId10"/>
                  <a:stretch>
                    <a:fillRect b="-1818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椭圆 38">
                  <a:extLst>
                    <a:ext uri="{FF2B5EF4-FFF2-40B4-BE49-F238E27FC236}">
                      <a16:creationId xmlns:a16="http://schemas.microsoft.com/office/drawing/2014/main" id="{AA00468F-5BF8-F79B-B783-7F41A191EE41}"/>
                    </a:ext>
                  </a:extLst>
                </p:cNvPr>
                <p:cNvSpPr/>
                <p:nvPr/>
              </p:nvSpPr>
              <p:spPr>
                <a:xfrm>
                  <a:off x="2052744" y="3815597"/>
                  <a:ext cx="992602" cy="9665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kumimoji="1" lang="en-US" altLang="zh-CN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  <m:r>
                          <a:rPr kumimoji="1" lang="en-US" altLang="zh-CN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kumimoji="1" lang="zh-CN" altLang="en-US" sz="2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49" name="椭圆 48">
                  <a:extLst>
                    <a:ext uri="{FF2B5EF4-FFF2-40B4-BE49-F238E27FC236}">
                      <a16:creationId xmlns:a16="http://schemas.microsoft.com/office/drawing/2014/main" id="{BAF68B20-DC70-0338-684B-06A30978978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2744" y="3815597"/>
                  <a:ext cx="992602" cy="966554"/>
                </a:xfrm>
                <a:prstGeom prst="ellipse">
                  <a:avLst/>
                </a:prstGeom>
                <a:blipFill>
                  <a:blip r:embed="rId11"/>
                  <a:stretch>
                    <a:fillRect b="-1818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DB77F846-2E2E-0AA9-7298-E8FB87327362}"/>
              </a:ext>
            </a:extLst>
          </p:cNvPr>
          <p:cNvGrpSpPr/>
          <p:nvPr/>
        </p:nvGrpSpPr>
        <p:grpSpPr>
          <a:xfrm>
            <a:off x="5653863" y="3998037"/>
            <a:ext cx="1215072" cy="616159"/>
            <a:chOff x="1238553" y="3544866"/>
            <a:chExt cx="1905479" cy="1515649"/>
          </a:xfrm>
        </p:grpSpPr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1849EF57-DC15-78A7-BED0-FF5F7B0DD6B8}"/>
                </a:ext>
              </a:extLst>
            </p:cNvPr>
            <p:cNvSpPr/>
            <p:nvPr/>
          </p:nvSpPr>
          <p:spPr>
            <a:xfrm>
              <a:off x="1315233" y="3544866"/>
              <a:ext cx="1645650" cy="1515649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椭圆 43">
                  <a:extLst>
                    <a:ext uri="{FF2B5EF4-FFF2-40B4-BE49-F238E27FC236}">
                      <a16:creationId xmlns:a16="http://schemas.microsoft.com/office/drawing/2014/main" id="{662CE24C-F026-6C84-55D5-EB14AB2AEFFB}"/>
                    </a:ext>
                  </a:extLst>
                </p:cNvPr>
                <p:cNvSpPr/>
                <p:nvPr/>
              </p:nvSpPr>
              <p:spPr>
                <a:xfrm>
                  <a:off x="1238553" y="3816082"/>
                  <a:ext cx="992602" cy="9665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acc>
                          <m:accPr>
                            <m:chr m:val="̅"/>
                            <m:ctrlPr>
                              <a:rPr kumimoji="1" lang="en-US" altLang="zh-CN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</m:oMath>
                    </m:oMathPara>
                  </a14:m>
                  <a:endParaRPr kumimoji="1" lang="zh-CN" altLang="en-US" sz="2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椭圆 51">
                  <a:extLst>
                    <a:ext uri="{FF2B5EF4-FFF2-40B4-BE49-F238E27FC236}">
                      <a16:creationId xmlns:a16="http://schemas.microsoft.com/office/drawing/2014/main" id="{8D1DB8D5-A4AD-7AB3-D054-027C8C709E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8553" y="3816082"/>
                  <a:ext cx="992602" cy="966554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椭圆 44">
                  <a:extLst>
                    <a:ext uri="{FF2B5EF4-FFF2-40B4-BE49-F238E27FC236}">
                      <a16:creationId xmlns:a16="http://schemas.microsoft.com/office/drawing/2014/main" id="{DB8B292C-C59F-D2CA-8968-EBF2E5680E31}"/>
                    </a:ext>
                  </a:extLst>
                </p:cNvPr>
                <p:cNvSpPr/>
                <p:nvPr/>
              </p:nvSpPr>
              <p:spPr>
                <a:xfrm>
                  <a:off x="2099717" y="3815597"/>
                  <a:ext cx="1044315" cy="9665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𝑞𝑞</m:t>
                        </m:r>
                      </m:oMath>
                    </m:oMathPara>
                  </a14:m>
                  <a:endParaRPr kumimoji="1" lang="zh-CN" altLang="en-US" sz="2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53" name="椭圆 52">
                  <a:extLst>
                    <a:ext uri="{FF2B5EF4-FFF2-40B4-BE49-F238E27FC236}">
                      <a16:creationId xmlns:a16="http://schemas.microsoft.com/office/drawing/2014/main" id="{D07D807C-B635-7D39-6186-4A0568BC429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9717" y="3815597"/>
                  <a:ext cx="1044315" cy="966554"/>
                </a:xfrm>
                <a:prstGeom prst="ellipse">
                  <a:avLst/>
                </a:prstGeom>
                <a:blipFill>
                  <a:blip r:embed="rId13"/>
                  <a:stretch>
                    <a:fillRect b="-1818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6" name="矩形 45">
            <a:extLst>
              <a:ext uri="{FF2B5EF4-FFF2-40B4-BE49-F238E27FC236}">
                <a16:creationId xmlns:a16="http://schemas.microsoft.com/office/drawing/2014/main" id="{4DB15EBB-7E7F-74DE-B0C5-BB2A9B0D81D8}"/>
              </a:ext>
            </a:extLst>
          </p:cNvPr>
          <p:cNvSpPr/>
          <p:nvPr/>
        </p:nvSpPr>
        <p:spPr>
          <a:xfrm>
            <a:off x="5280407" y="4060884"/>
            <a:ext cx="316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+</a:t>
            </a:r>
            <a:endParaRPr lang="zh-CN" altLang="en-US" sz="2800" dirty="0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69D02D71-C4A3-B4D5-3491-BD17A5B8D73B}"/>
              </a:ext>
            </a:extLst>
          </p:cNvPr>
          <p:cNvSpPr/>
          <p:nvPr/>
        </p:nvSpPr>
        <p:spPr>
          <a:xfrm>
            <a:off x="6924734" y="4028772"/>
            <a:ext cx="22192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+</a:t>
            </a:r>
            <a:r>
              <a:rPr kumimoji="1"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              </a:t>
            </a:r>
            <a:r>
              <a:rPr kumimoji="1"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…</a:t>
            </a:r>
            <a:endParaRPr lang="zh-CN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5E80BE75-F236-0504-5A18-3541849EBC2C}"/>
                  </a:ext>
                </a:extLst>
              </p:cNvPr>
              <p:cNvSpPr/>
              <p:nvPr/>
            </p:nvSpPr>
            <p:spPr>
              <a:xfrm>
                <a:off x="7313526" y="3982018"/>
                <a:ext cx="1254681" cy="623214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kumimoji="1" lang="en-US" altLang="zh-CN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  <m:r>
                        <a:rPr kumimoji="1" lang="en-US" altLang="zh-CN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kumimoji="1" lang="zh-CN" alt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5E80BE75-F236-0504-5A18-3541849EBC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3526" y="3982018"/>
                <a:ext cx="1254681" cy="623214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下箭头 48">
            <a:extLst>
              <a:ext uri="{FF2B5EF4-FFF2-40B4-BE49-F238E27FC236}">
                <a16:creationId xmlns:a16="http://schemas.microsoft.com/office/drawing/2014/main" id="{C4B13C95-C53F-0C62-F1FD-DA653185B830}"/>
              </a:ext>
            </a:extLst>
          </p:cNvPr>
          <p:cNvSpPr/>
          <p:nvPr/>
        </p:nvSpPr>
        <p:spPr>
          <a:xfrm>
            <a:off x="4566373" y="3516934"/>
            <a:ext cx="240031" cy="381771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0" name="下箭头 49">
            <a:extLst>
              <a:ext uri="{FF2B5EF4-FFF2-40B4-BE49-F238E27FC236}">
                <a16:creationId xmlns:a16="http://schemas.microsoft.com/office/drawing/2014/main" id="{1403D2FF-3C65-2433-7D74-7144D7C63F1D}"/>
              </a:ext>
            </a:extLst>
          </p:cNvPr>
          <p:cNvSpPr/>
          <p:nvPr/>
        </p:nvSpPr>
        <p:spPr>
          <a:xfrm>
            <a:off x="7575526" y="2040773"/>
            <a:ext cx="200782" cy="381771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848F8B74-E691-DD7A-9F49-0F45F86507D2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EB2BA7D-9769-50E0-7CC9-C397BA5DC9C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555" y="618182"/>
            <a:ext cx="6409553" cy="27510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AF1AB302-FDE8-6F1A-8206-BBE02603DFDB}"/>
                  </a:ext>
                </a:extLst>
              </p:cNvPr>
              <p:cNvSpPr txBox="1"/>
              <p:nvPr/>
            </p:nvSpPr>
            <p:spPr>
              <a:xfrm>
                <a:off x="5800842" y="631676"/>
                <a:ext cx="139140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𝒄</m:t>
                    </m:r>
                    <m:acc>
                      <m:accPr>
                        <m:chr m:val="̅"/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</m:acc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zh-CN" b="1" dirty="0"/>
                  <a:t>+</a:t>
                </a:r>
                <a:r>
                  <a:rPr kumimoji="1" lang="zh-CN" altLang="en-US" b="1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b="1" i="1" dirty="0" smtClean="0">
                        <a:latin typeface="Cambria Math" panose="02040503050406030204" pitchFamily="18" charset="0"/>
                      </a:rPr>
                      <m:t>𝒄</m:t>
                    </m:r>
                    <m:acc>
                      <m:accPr>
                        <m:chr m:val="̅"/>
                        <m:ctrlPr>
                          <a:rPr kumimoji="1" lang="en-US" altLang="zh-CN" b="1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b="1" i="1" dirty="0" smtClean="0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acc>
                    <m:r>
                      <a:rPr kumimoji="1" lang="en-US" altLang="zh-CN" b="1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zh-CN" altLang="en-US" b="1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AF1AB302-FDE8-6F1A-8206-BBE02603DF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0842" y="631676"/>
                <a:ext cx="1391407" cy="276999"/>
              </a:xfrm>
              <a:prstGeom prst="rect">
                <a:avLst/>
              </a:prstGeom>
              <a:blipFill>
                <a:blip r:embed="rId16"/>
                <a:stretch>
                  <a:fillRect l="-3604" t="-21739" r="-7207" b="-521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>
            <a:extLst>
              <a:ext uri="{FF2B5EF4-FFF2-40B4-BE49-F238E27FC236}">
                <a16:creationId xmlns:a16="http://schemas.microsoft.com/office/drawing/2014/main" id="{11A46C74-D051-978A-61D8-7304115A1E3F}"/>
              </a:ext>
            </a:extLst>
          </p:cNvPr>
          <p:cNvSpPr txBox="1"/>
          <p:nvPr/>
        </p:nvSpPr>
        <p:spPr>
          <a:xfrm>
            <a:off x="6362843" y="2654105"/>
            <a:ext cx="2689709" cy="3755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Unified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hadrons?</a:t>
            </a:r>
            <a:endParaRPr lang="zh-CN" alt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64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95"/>
    </mc:Choice>
    <mc:Fallback xmlns="">
      <p:transition spd="slow" advTm="59695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5B3F4-ED7A-3ABA-6971-8CCFDA45D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8FDF779C-88E2-EB30-DF8B-0C21400594B2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18E590A5-6A22-0963-F1F8-621F0EEBD47F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5E71F85D-A17D-9E08-60F4-1FF567BC4B94}"/>
                  </a:ext>
                </a:extLst>
              </p:cNvPr>
              <p:cNvSpPr/>
              <p:nvPr/>
            </p:nvSpPr>
            <p:spPr>
              <a:xfrm>
                <a:off x="231515" y="48516"/>
                <a:ext cx="3493264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Experimental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inputs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D9F17122-D203-90F6-FC14-6DE474FAA6AA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57211708-2612-7AB2-9D3E-ECC17271902A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6E3EC0AE-2446-BC85-7E60-CB0C9FE67482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ECC5605E-8A8B-BB08-53A3-7972D97A6EB0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08D0AE93-65DD-69BA-FA4C-C9426035854C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2024/10/22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E8260430-820E-0156-A22B-9A38BC213D5B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7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89701495-2531-11E6-75BA-CAF7EE3E2390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ED113A30-3A0A-50EB-D6E2-43A2472557A8}"/>
              </a:ext>
            </a:extLst>
          </p:cNvPr>
          <p:cNvSpPr/>
          <p:nvPr/>
        </p:nvSpPr>
        <p:spPr>
          <a:xfrm>
            <a:off x="-1" y="869290"/>
            <a:ext cx="16854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Particle</a:t>
            </a:r>
            <a:r>
              <a:rPr kumimoji="1"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X</a:t>
            </a:r>
            <a:r>
              <a:rPr kumimoji="1"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=</a:t>
            </a:r>
            <a:r>
              <a:rPr kumimoji="1"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C9D8C7AF-DD7E-FAF1-C68B-82A16C2CC228}"/>
                  </a:ext>
                </a:extLst>
              </p:cNvPr>
              <p:cNvSpPr/>
              <p:nvPr/>
            </p:nvSpPr>
            <p:spPr>
              <a:xfrm>
                <a:off x="1404193" y="720826"/>
                <a:ext cx="653218" cy="623214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kumimoji="1" lang="en-US" altLang="zh-CN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</m:oMath>
                  </m:oMathPara>
                </a14:m>
                <a:endParaRPr kumimoji="1" lang="zh-CN" alt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C9D8C7AF-DD7E-FAF1-C68B-82A16C2CC2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4193" y="720826"/>
                <a:ext cx="653218" cy="623214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矩形 53">
            <a:extLst>
              <a:ext uri="{FF2B5EF4-FFF2-40B4-BE49-F238E27FC236}">
                <a16:creationId xmlns:a16="http://schemas.microsoft.com/office/drawing/2014/main" id="{D33CF9C3-199D-25FD-A127-B8423771F99F}"/>
              </a:ext>
            </a:extLst>
          </p:cNvPr>
          <p:cNvSpPr/>
          <p:nvPr/>
        </p:nvSpPr>
        <p:spPr>
          <a:xfrm>
            <a:off x="2011492" y="759177"/>
            <a:ext cx="3898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+</a:t>
            </a:r>
            <a:endParaRPr lang="zh-CN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96771267-8EE4-7F79-53D6-78D7DB45DD1B}"/>
                  </a:ext>
                </a:extLst>
              </p:cNvPr>
              <p:cNvSpPr/>
              <p:nvPr/>
            </p:nvSpPr>
            <p:spPr>
              <a:xfrm>
                <a:off x="2360913" y="717359"/>
                <a:ext cx="1254681" cy="623214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kumimoji="1" lang="en-US" altLang="zh-CN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  <m:r>
                        <a:rPr kumimoji="1" lang="en-US" altLang="zh-CN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𝑞𝑞</m:t>
                      </m:r>
                    </m:oMath>
                  </m:oMathPara>
                </a14:m>
                <a:endParaRPr kumimoji="1" lang="zh-CN" alt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96771267-8EE4-7F79-53D6-78D7DB45DD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0913" y="717359"/>
                <a:ext cx="1254681" cy="623214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矩形 55">
            <a:extLst>
              <a:ext uri="{FF2B5EF4-FFF2-40B4-BE49-F238E27FC236}">
                <a16:creationId xmlns:a16="http://schemas.microsoft.com/office/drawing/2014/main" id="{9B27C3E3-1D2F-372E-C30A-940C8BC53CE3}"/>
              </a:ext>
            </a:extLst>
          </p:cNvPr>
          <p:cNvSpPr/>
          <p:nvPr/>
        </p:nvSpPr>
        <p:spPr>
          <a:xfrm>
            <a:off x="3632681" y="740175"/>
            <a:ext cx="316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+</a:t>
            </a:r>
            <a:endParaRPr lang="zh-CN" altLang="en-US" sz="2800" dirty="0"/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58CCAE91-8635-27C6-6C01-92F31BC545E6}"/>
              </a:ext>
            </a:extLst>
          </p:cNvPr>
          <p:cNvGrpSpPr/>
          <p:nvPr/>
        </p:nvGrpSpPr>
        <p:grpSpPr>
          <a:xfrm>
            <a:off x="4044761" y="687732"/>
            <a:ext cx="1254682" cy="617461"/>
            <a:chOff x="1238553" y="3544866"/>
            <a:chExt cx="1806793" cy="1515649"/>
          </a:xfrm>
        </p:grpSpPr>
        <p:sp>
          <p:nvSpPr>
            <p:cNvPr id="58" name="椭圆 57">
              <a:extLst>
                <a:ext uri="{FF2B5EF4-FFF2-40B4-BE49-F238E27FC236}">
                  <a16:creationId xmlns:a16="http://schemas.microsoft.com/office/drawing/2014/main" id="{E0B03302-7A2F-4966-8C42-77D094F6D2B4}"/>
                </a:ext>
              </a:extLst>
            </p:cNvPr>
            <p:cNvSpPr/>
            <p:nvPr/>
          </p:nvSpPr>
          <p:spPr>
            <a:xfrm>
              <a:off x="1315233" y="3544866"/>
              <a:ext cx="1645650" cy="1515649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椭圆 58">
                  <a:extLst>
                    <a:ext uri="{FF2B5EF4-FFF2-40B4-BE49-F238E27FC236}">
                      <a16:creationId xmlns:a16="http://schemas.microsoft.com/office/drawing/2014/main" id="{401E6D95-7673-1257-4953-14F114723C1D}"/>
                    </a:ext>
                  </a:extLst>
                </p:cNvPr>
                <p:cNvSpPr/>
                <p:nvPr/>
              </p:nvSpPr>
              <p:spPr>
                <a:xfrm>
                  <a:off x="1238553" y="3816082"/>
                  <a:ext cx="992602" cy="9665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𝑐𝑞</m:t>
                        </m:r>
                      </m:oMath>
                    </m:oMathPara>
                  </a14:m>
                  <a:endParaRPr kumimoji="1" lang="zh-CN" altLang="en-US" sz="2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48" name="椭圆 47">
                  <a:extLst>
                    <a:ext uri="{FF2B5EF4-FFF2-40B4-BE49-F238E27FC236}">
                      <a16:creationId xmlns:a16="http://schemas.microsoft.com/office/drawing/2014/main" id="{2B5AFE80-45BD-20AF-68DD-F72203173ED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8553" y="3816082"/>
                  <a:ext cx="992602" cy="966554"/>
                </a:xfrm>
                <a:prstGeom prst="ellipse">
                  <a:avLst/>
                </a:prstGeom>
                <a:blipFill>
                  <a:blip r:embed="rId10"/>
                  <a:stretch>
                    <a:fillRect b="-1818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椭圆 59">
                  <a:extLst>
                    <a:ext uri="{FF2B5EF4-FFF2-40B4-BE49-F238E27FC236}">
                      <a16:creationId xmlns:a16="http://schemas.microsoft.com/office/drawing/2014/main" id="{E723CE1F-7E64-CC3E-4F19-4AFBD8FFFDDA}"/>
                    </a:ext>
                  </a:extLst>
                </p:cNvPr>
                <p:cNvSpPr/>
                <p:nvPr/>
              </p:nvSpPr>
              <p:spPr>
                <a:xfrm>
                  <a:off x="2052744" y="3815597"/>
                  <a:ext cx="992602" cy="9665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kumimoji="1" lang="en-US" altLang="zh-CN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  <m:r>
                          <a:rPr kumimoji="1" lang="en-US" altLang="zh-CN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kumimoji="1" lang="zh-CN" altLang="en-US" sz="2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49" name="椭圆 48">
                  <a:extLst>
                    <a:ext uri="{FF2B5EF4-FFF2-40B4-BE49-F238E27FC236}">
                      <a16:creationId xmlns:a16="http://schemas.microsoft.com/office/drawing/2014/main" id="{BAF68B20-DC70-0338-684B-06A30978978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2744" y="3815597"/>
                  <a:ext cx="992602" cy="966554"/>
                </a:xfrm>
                <a:prstGeom prst="ellipse">
                  <a:avLst/>
                </a:prstGeom>
                <a:blipFill>
                  <a:blip r:embed="rId11"/>
                  <a:stretch>
                    <a:fillRect b="-1818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E9528ED3-9AA6-61C9-DC03-125EE7ADB9EA}"/>
              </a:ext>
            </a:extLst>
          </p:cNvPr>
          <p:cNvGrpSpPr/>
          <p:nvPr/>
        </p:nvGrpSpPr>
        <p:grpSpPr>
          <a:xfrm>
            <a:off x="5665135" y="651226"/>
            <a:ext cx="1215072" cy="616159"/>
            <a:chOff x="1238553" y="3544866"/>
            <a:chExt cx="1905479" cy="1515649"/>
          </a:xfrm>
        </p:grpSpPr>
        <p:sp>
          <p:nvSpPr>
            <p:cNvPr id="62" name="椭圆 61">
              <a:extLst>
                <a:ext uri="{FF2B5EF4-FFF2-40B4-BE49-F238E27FC236}">
                  <a16:creationId xmlns:a16="http://schemas.microsoft.com/office/drawing/2014/main" id="{0DADBF29-EB72-19F8-A487-5F23337DAEAB}"/>
                </a:ext>
              </a:extLst>
            </p:cNvPr>
            <p:cNvSpPr/>
            <p:nvPr/>
          </p:nvSpPr>
          <p:spPr>
            <a:xfrm>
              <a:off x="1315233" y="3544866"/>
              <a:ext cx="1645650" cy="1515649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椭圆 62">
                  <a:extLst>
                    <a:ext uri="{FF2B5EF4-FFF2-40B4-BE49-F238E27FC236}">
                      <a16:creationId xmlns:a16="http://schemas.microsoft.com/office/drawing/2014/main" id="{7D38C0C5-EF4C-13AA-7C18-F9AF81A1E441}"/>
                    </a:ext>
                  </a:extLst>
                </p:cNvPr>
                <p:cNvSpPr/>
                <p:nvPr/>
              </p:nvSpPr>
              <p:spPr>
                <a:xfrm>
                  <a:off x="1238553" y="3816082"/>
                  <a:ext cx="992602" cy="9665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acc>
                          <m:accPr>
                            <m:chr m:val="̅"/>
                            <m:ctrlPr>
                              <a:rPr kumimoji="1" lang="en-US" altLang="zh-CN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</m:oMath>
                    </m:oMathPara>
                  </a14:m>
                  <a:endParaRPr kumimoji="1" lang="zh-CN" altLang="en-US" sz="2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椭圆 51">
                  <a:extLst>
                    <a:ext uri="{FF2B5EF4-FFF2-40B4-BE49-F238E27FC236}">
                      <a16:creationId xmlns:a16="http://schemas.microsoft.com/office/drawing/2014/main" id="{8D1DB8D5-A4AD-7AB3-D054-027C8C709E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8553" y="3816082"/>
                  <a:ext cx="992602" cy="966554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椭圆 63">
                  <a:extLst>
                    <a:ext uri="{FF2B5EF4-FFF2-40B4-BE49-F238E27FC236}">
                      <a16:creationId xmlns:a16="http://schemas.microsoft.com/office/drawing/2014/main" id="{44D29F00-D1C4-BFB8-86FD-97B397416735}"/>
                    </a:ext>
                  </a:extLst>
                </p:cNvPr>
                <p:cNvSpPr/>
                <p:nvPr/>
              </p:nvSpPr>
              <p:spPr>
                <a:xfrm>
                  <a:off x="2099717" y="3815597"/>
                  <a:ext cx="1044315" cy="9665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𝑞𝑞</m:t>
                        </m:r>
                      </m:oMath>
                    </m:oMathPara>
                  </a14:m>
                  <a:endParaRPr kumimoji="1" lang="zh-CN" altLang="en-US" sz="2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53" name="椭圆 52">
                  <a:extLst>
                    <a:ext uri="{FF2B5EF4-FFF2-40B4-BE49-F238E27FC236}">
                      <a16:creationId xmlns:a16="http://schemas.microsoft.com/office/drawing/2014/main" id="{D07D807C-B635-7D39-6186-4A0568BC429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9717" y="3815597"/>
                  <a:ext cx="1044315" cy="966554"/>
                </a:xfrm>
                <a:prstGeom prst="ellipse">
                  <a:avLst/>
                </a:prstGeom>
                <a:blipFill>
                  <a:blip r:embed="rId13"/>
                  <a:stretch>
                    <a:fillRect b="-1818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5" name="矩形 64">
            <a:extLst>
              <a:ext uri="{FF2B5EF4-FFF2-40B4-BE49-F238E27FC236}">
                <a16:creationId xmlns:a16="http://schemas.microsoft.com/office/drawing/2014/main" id="{3652445D-85C7-D143-CFEF-F4FB5A7068A2}"/>
              </a:ext>
            </a:extLst>
          </p:cNvPr>
          <p:cNvSpPr/>
          <p:nvPr/>
        </p:nvSpPr>
        <p:spPr>
          <a:xfrm>
            <a:off x="5291679" y="714073"/>
            <a:ext cx="316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+</a:t>
            </a:r>
            <a:endParaRPr lang="zh-CN" altLang="en-US" sz="2800" dirty="0"/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F45611E2-D4D0-26D9-E9DD-7E15A8F6897C}"/>
              </a:ext>
            </a:extLst>
          </p:cNvPr>
          <p:cNvSpPr/>
          <p:nvPr/>
        </p:nvSpPr>
        <p:spPr>
          <a:xfrm>
            <a:off x="6936006" y="681961"/>
            <a:ext cx="22192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+</a:t>
            </a:r>
            <a:r>
              <a:rPr kumimoji="1"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              </a:t>
            </a:r>
            <a:r>
              <a:rPr kumimoji="1"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…</a:t>
            </a:r>
            <a:endParaRPr lang="zh-CN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36152D09-03AA-B8E8-9C0E-FC62368768DF}"/>
                  </a:ext>
                </a:extLst>
              </p:cNvPr>
              <p:cNvSpPr/>
              <p:nvPr/>
            </p:nvSpPr>
            <p:spPr>
              <a:xfrm>
                <a:off x="7324798" y="635207"/>
                <a:ext cx="1254681" cy="623214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kumimoji="1" lang="en-US" altLang="zh-CN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  <m:r>
                        <a:rPr kumimoji="1" lang="en-US" altLang="zh-CN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kumimoji="1" lang="zh-CN" alt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36152D09-03AA-B8E8-9C0E-FC62368768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4798" y="635207"/>
                <a:ext cx="1254681" cy="623214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下箭头 67">
            <a:extLst>
              <a:ext uri="{FF2B5EF4-FFF2-40B4-BE49-F238E27FC236}">
                <a16:creationId xmlns:a16="http://schemas.microsoft.com/office/drawing/2014/main" id="{C3DA09F6-1494-D7A0-B6D3-AAEFE69F604A}"/>
              </a:ext>
            </a:extLst>
          </p:cNvPr>
          <p:cNvSpPr/>
          <p:nvPr/>
        </p:nvSpPr>
        <p:spPr>
          <a:xfrm>
            <a:off x="7026886" y="1366006"/>
            <a:ext cx="200782" cy="381771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879F0E1A-3925-03B7-1430-B5EAB0460E02}"/>
              </a:ext>
            </a:extLst>
          </p:cNvPr>
          <p:cNvSpPr txBox="1"/>
          <p:nvPr/>
        </p:nvSpPr>
        <p:spPr>
          <a:xfrm>
            <a:off x="6523588" y="1810973"/>
            <a:ext cx="15752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charmonium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zh-CN" altLang="en-US" sz="1400" dirty="0"/>
          </a:p>
        </p:txBody>
      </p:sp>
      <p:sp>
        <p:nvSpPr>
          <p:cNvPr id="71" name="下箭头 70">
            <a:extLst>
              <a:ext uri="{FF2B5EF4-FFF2-40B4-BE49-F238E27FC236}">
                <a16:creationId xmlns:a16="http://schemas.microsoft.com/office/drawing/2014/main" id="{339B8889-B680-0C58-90CD-5056D4F1CF99}"/>
              </a:ext>
            </a:extLst>
          </p:cNvPr>
          <p:cNvSpPr/>
          <p:nvPr/>
        </p:nvSpPr>
        <p:spPr>
          <a:xfrm>
            <a:off x="4552756" y="1415486"/>
            <a:ext cx="200782" cy="381771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56831FC8-54B3-2998-A710-7C74D50246A7}"/>
              </a:ext>
            </a:extLst>
          </p:cNvPr>
          <p:cNvSpPr txBox="1"/>
          <p:nvPr/>
        </p:nvSpPr>
        <p:spPr>
          <a:xfrm>
            <a:off x="3730972" y="1810973"/>
            <a:ext cx="18689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Charm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charm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zh-CN" altLang="en-US" sz="1400" dirty="0"/>
          </a:p>
        </p:txBody>
      </p:sp>
      <p:pic>
        <p:nvPicPr>
          <p:cNvPr id="75" name="图片 74">
            <a:extLst>
              <a:ext uri="{FF2B5EF4-FFF2-40B4-BE49-F238E27FC236}">
                <a16:creationId xmlns:a16="http://schemas.microsoft.com/office/drawing/2014/main" id="{E2C599B9-DC74-CC13-1C7A-28B2308BE13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96244" y="2331394"/>
            <a:ext cx="3879524" cy="2191977"/>
          </a:xfrm>
          <a:prstGeom prst="rect">
            <a:avLst/>
          </a:prstGeom>
        </p:spPr>
      </p:pic>
      <p:sp>
        <p:nvSpPr>
          <p:cNvPr id="76" name="矩形 75">
            <a:extLst>
              <a:ext uri="{FF2B5EF4-FFF2-40B4-BE49-F238E27FC236}">
                <a16:creationId xmlns:a16="http://schemas.microsoft.com/office/drawing/2014/main" id="{F835CA40-E8DA-C069-0524-1B0C5A4320DC}"/>
              </a:ext>
            </a:extLst>
          </p:cNvPr>
          <p:cNvSpPr/>
          <p:nvPr/>
        </p:nvSpPr>
        <p:spPr>
          <a:xfrm>
            <a:off x="198309" y="1945259"/>
            <a:ext cx="2658676" cy="368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795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Experimental tasks:</a:t>
            </a:r>
            <a:endParaRPr lang="zh-CN" altLang="en-US" sz="1795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7" name="图片 76">
            <a:extLst>
              <a:ext uri="{FF2B5EF4-FFF2-40B4-BE49-F238E27FC236}">
                <a16:creationId xmlns:a16="http://schemas.microsoft.com/office/drawing/2014/main" id="{734CD844-998C-4F9E-EFF0-D5518EA536F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4776" y="3066395"/>
            <a:ext cx="3115723" cy="1121264"/>
          </a:xfrm>
          <a:prstGeom prst="rect">
            <a:avLst/>
          </a:prstGeom>
        </p:spPr>
      </p:pic>
      <p:sp>
        <p:nvSpPr>
          <p:cNvPr id="78" name="矩形 77">
            <a:extLst>
              <a:ext uri="{FF2B5EF4-FFF2-40B4-BE49-F238E27FC236}">
                <a16:creationId xmlns:a16="http://schemas.microsoft.com/office/drawing/2014/main" id="{E3AE83A0-6C23-9152-6013-3AA0432BFAF7}"/>
              </a:ext>
            </a:extLst>
          </p:cNvPr>
          <p:cNvSpPr/>
          <p:nvPr/>
        </p:nvSpPr>
        <p:spPr>
          <a:xfrm>
            <a:off x="456020" y="2343932"/>
            <a:ext cx="4374229" cy="644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795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Discover more and understand them through production and decays</a:t>
            </a:r>
            <a:endParaRPr lang="zh-CN" altLang="en-US" sz="1795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矩形 78">
                <a:extLst>
                  <a:ext uri="{FF2B5EF4-FFF2-40B4-BE49-F238E27FC236}">
                    <a16:creationId xmlns:a16="http://schemas.microsoft.com/office/drawing/2014/main" id="{546624B6-A35B-A0F0-48C4-B638FFA96C74}"/>
                  </a:ext>
                </a:extLst>
              </p:cNvPr>
              <p:cNvSpPr/>
              <p:nvPr/>
            </p:nvSpPr>
            <p:spPr>
              <a:xfrm>
                <a:off x="294605" y="4391911"/>
                <a:ext cx="6393871" cy="3685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1795" b="1" dirty="0">
                    <a:solidFill>
                      <a:srgbClr val="FF000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However,</a:t>
                </a:r>
                <a:r>
                  <a:rPr kumimoji="1" lang="zh-CN" altLang="en-US" sz="1795" b="1" dirty="0">
                    <a:solidFill>
                      <a:srgbClr val="FF000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795" b="1" dirty="0">
                    <a:solidFill>
                      <a:srgbClr val="FF000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studies</a:t>
                </a:r>
                <a:r>
                  <a:rPr kumimoji="1" lang="zh-CN" altLang="en-US" sz="1795" b="1" dirty="0">
                    <a:solidFill>
                      <a:srgbClr val="FF000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795" b="1" dirty="0">
                    <a:solidFill>
                      <a:srgbClr val="FF000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with</a:t>
                </a:r>
                <a:r>
                  <a:rPr kumimoji="1" lang="zh-CN" altLang="en-US" sz="1795" b="1" dirty="0">
                    <a:solidFill>
                      <a:srgbClr val="FF000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795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𝑩</m:t>
                    </m:r>
                    <m:r>
                      <a:rPr kumimoji="1" lang="en-US" altLang="zh-CN" sz="1795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→</m:t>
                    </m:r>
                    <m:r>
                      <a:rPr kumimoji="1" lang="en-US" altLang="zh-CN" sz="1795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𝑫𝑫𝑿</m:t>
                    </m:r>
                    <m:r>
                      <a:rPr kumimoji="1" lang="zh-CN" altLang="en-US" sz="1795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1" lang="en-US" altLang="zh-CN" sz="1795" b="1" dirty="0">
                    <a:solidFill>
                      <a:srgbClr val="FF000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decays</a:t>
                </a:r>
                <a:r>
                  <a:rPr kumimoji="1" lang="zh-CN" altLang="en-US" sz="1795" b="1" dirty="0">
                    <a:solidFill>
                      <a:srgbClr val="FF000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 </a:t>
                </a:r>
                <a:r>
                  <a:rPr kumimoji="1" lang="en-US" altLang="zh-CN" sz="1795" b="1" dirty="0">
                    <a:solidFill>
                      <a:srgbClr val="FF000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rather</a:t>
                </a:r>
                <a:r>
                  <a:rPr kumimoji="1" lang="zh-CN" altLang="en-US" sz="1795" b="1" dirty="0">
                    <a:solidFill>
                      <a:srgbClr val="FF000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795" b="1" dirty="0">
                    <a:solidFill>
                      <a:srgbClr val="FF000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limited</a:t>
                </a:r>
                <a:r>
                  <a:rPr lang="zh-CN" altLang="en-US" sz="1795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9" name="矩形 78">
                <a:extLst>
                  <a:ext uri="{FF2B5EF4-FFF2-40B4-BE49-F238E27FC236}">
                    <a16:creationId xmlns:a16="http://schemas.microsoft.com/office/drawing/2014/main" id="{546624B6-A35B-A0F0-48C4-B638FFA96C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605" y="4391911"/>
                <a:ext cx="6393871" cy="368562"/>
              </a:xfrm>
              <a:prstGeom prst="rect">
                <a:avLst/>
              </a:prstGeom>
              <a:blipFill>
                <a:blip r:embed="rId17"/>
                <a:stretch>
                  <a:fillRect l="-794" t="-6667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338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B55B6-3DB0-F2C1-993A-B1AEE29E7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E1A73EBA-4996-90BD-9388-7D0F5DE66B1F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5CF2828C-FAB4-776A-BA0F-F7F781B57FD6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D8FBFBE2-908D-1ED7-891A-75D2AD423A31}"/>
                  </a:ext>
                </a:extLst>
              </p:cNvPr>
              <p:cNvSpPr/>
              <p:nvPr/>
            </p:nvSpPr>
            <p:spPr>
              <a:xfrm>
                <a:off x="231515" y="48516"/>
                <a:ext cx="2820003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Related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physics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297B0ED9-BDDD-574F-C57C-CD708D1E0B7D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8900693A-153C-7885-8F37-28A756FCF6FF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08805D33-84B5-8185-7C0B-6166C7D299EE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3D3C861B-5CA7-81DF-6ED7-7677FD5F20FD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4E09748B-68CF-85AA-3EBF-36D899262C70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2024/10/22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5C5B524C-9742-CA5C-0E27-81564BE8A944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8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1F5BF4A1-30C2-A514-295F-873C7A1C3C6C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ED4DA0E-7692-64AB-7875-383CC9A84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541" y="656686"/>
            <a:ext cx="5872792" cy="20764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69FBC647-9A2E-1FF7-554D-91953A3461D0}"/>
                  </a:ext>
                </a:extLst>
              </p:cNvPr>
              <p:cNvSpPr txBox="1"/>
              <p:nvPr/>
            </p:nvSpPr>
            <p:spPr>
              <a:xfrm>
                <a:off x="793257" y="3007291"/>
                <a:ext cx="7518997" cy="1756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Charmonium(-like)</a:t>
                </a:r>
                <a:r>
                  <a:rPr kumimoji="1"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spectra</a:t>
                </a:r>
                <a:r>
                  <a:rPr kumimoji="1"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from</a:t>
                </a:r>
                <a:r>
                  <a:rPr kumimoji="1"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kumimoji="1" lang="zh-CN" alt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)</m:t>
                        </m:r>
                      </m:sup>
                    </m:sSup>
                    <m:sSup>
                      <m:sSupPr>
                        <m:ctrlP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kumimoji="1" lang="zh-CN" alt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)</m:t>
                        </m:r>
                      </m:sup>
                    </m:sSup>
                    <m:r>
                      <a:rPr kumimoji="1"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,</m:t>
                    </m:r>
                    <m:r>
                      <a:rPr kumimoji="1" lang="zh-CN" altLang="en-US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kumimoji="1" lang="zh-CN" alt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)</m:t>
                        </m:r>
                      </m:sup>
                    </m:sSup>
                    <m:sSub>
                      <m:sSubPr>
                        <m:ctrlP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𝜦</m:t>
                        </m:r>
                      </m:e>
                      <m:sub>
                        <m: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𝒄</m:t>
                        </m:r>
                      </m:sub>
                    </m:sSub>
                    <m:r>
                      <a:rPr kumimoji="1"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,</m:t>
                    </m:r>
                    <m:r>
                      <a:rPr kumimoji="1" lang="zh-CN" altLang="en-US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𝜦</m:t>
                        </m:r>
                      </m:e>
                      <m:sub>
                        <m: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𝒄</m:t>
                        </m:r>
                      </m:sub>
                    </m:sSub>
                    <m:sSub>
                      <m:sSubPr>
                        <m:ctrlP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𝜦</m:t>
                        </m:r>
                      </m:e>
                      <m:sub>
                        <m: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𝒄</m:t>
                        </m:r>
                      </m:sub>
                    </m:sSub>
                    <m:r>
                      <a:rPr kumimoji="1" lang="zh-CN" altLang="en-US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zh-CN" altLang="en-US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etc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b>
                        <m: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𝒔</m:t>
                        </m:r>
                      </m:sub>
                    </m:sSub>
                    <m:r>
                      <a:rPr kumimoji="1" lang="en-US" altLang="zh-CN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,</m:t>
                    </m:r>
                    <m:r>
                      <a:rPr kumimoji="1" lang="zh-CN" altLang="en-US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,</m:t>
                    </m:r>
                    <m:r>
                      <a:rPr kumimoji="1" lang="zh-CN" altLang="en-US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  <m:r>
                      <a:rPr kumimoji="1"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,</m:t>
                    </m:r>
                    <m:r>
                      <a:rPr kumimoji="1" lang="zh-CN" altLang="en-US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𝜦</m:t>
                        </m:r>
                      </m:e>
                      <m:sub>
                        <m: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excited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states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from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kumimoji="1" lang="zh-CN" altLang="en-US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)</m:t>
                        </m:r>
                      </m:sup>
                    </m:sSup>
                    <m:sSup>
                      <m:sSupPr>
                        <m:ctrlP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𝑲</m:t>
                        </m:r>
                        <m: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𝝅</m:t>
                        </m:r>
                        <m: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kumimoji="1" lang="zh-CN" altLang="en-US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)</m:t>
                        </m:r>
                      </m:sup>
                    </m:sSup>
                    <m:r>
                      <a:rPr kumimoji="1" lang="en-US" altLang="zh-CN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,</m:t>
                    </m:r>
                    <m:r>
                      <a:rPr kumimoji="1" lang="zh-CN" altLang="en-US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𝑲</m:t>
                        </m:r>
                        <m: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𝝅</m:t>
                        </m:r>
                        <m: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kumimoji="1" lang="zh-CN" altLang="en-US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)</m:t>
                        </m:r>
                      </m:sup>
                    </m:sSup>
                    <m:sSub>
                      <m:sSubPr>
                        <m:ctrlP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𝜦</m:t>
                        </m:r>
                      </m:e>
                      <m:sub>
                        <m: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zh-CN" altLang="en-US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etc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Exotic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structures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from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kumimoji="1" lang="zh-CN" altLang="en-US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)</m:t>
                        </m:r>
                      </m:sup>
                    </m:sSup>
                    <m:sSup>
                      <m:sSupPr>
                        <m:ctrlP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𝑲</m:t>
                        </m:r>
                        <m: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𝝅</m:t>
                        </m:r>
                        <m: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kumimoji="1" lang="zh-CN" altLang="en-US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)</m:t>
                        </m:r>
                      </m:sup>
                    </m:sSup>
                    <m:r>
                      <a:rPr kumimoji="1" lang="en-US" altLang="zh-CN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,</m:t>
                    </m:r>
                    <m:r>
                      <a:rPr kumimoji="1" lang="zh-CN" altLang="en-US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𝑲</m:t>
                        </m:r>
                        <m: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𝝅</m:t>
                        </m:r>
                        <m: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kumimoji="1" lang="zh-CN" altLang="en-US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)</m:t>
                        </m:r>
                      </m:sup>
                    </m:sSup>
                    <m:sSub>
                      <m:sSubPr>
                        <m:ctrlP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𝜦</m:t>
                        </m:r>
                      </m:e>
                      <m:sub>
                        <m: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zh-CN" altLang="en-US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etc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Also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important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to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understand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charm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loop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in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𝒔</m:t>
                    </m:r>
                    <m:r>
                      <a:rPr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𝝁𝝁</m:t>
                    </m:r>
                  </m:oMath>
                </a14:m>
                <a:endParaRPr lang="zh-CN" altLang="en-US" b="1" i="1" dirty="0">
                  <a:solidFill>
                    <a:srgbClr val="0070C0"/>
                  </a:solidFill>
                  <a:latin typeface="Arial" panose="020B0604020202020204" pitchFamily="34" charset="0"/>
                  <a:ea typeface="SimHei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69FBC647-9A2E-1FF7-554D-91953A3461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257" y="3007291"/>
                <a:ext cx="7518997" cy="1756315"/>
              </a:xfrm>
              <a:prstGeom prst="rect">
                <a:avLst/>
              </a:prstGeom>
              <a:blipFill>
                <a:blip r:embed="rId4"/>
                <a:stretch>
                  <a:fillRect l="-506" b="-50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>
            <a:extLst>
              <a:ext uri="{FF2B5EF4-FFF2-40B4-BE49-F238E27FC236}">
                <a16:creationId xmlns:a16="http://schemas.microsoft.com/office/drawing/2014/main" id="{217CE507-D74D-E1AC-A7D3-BF19B66EB8E7}"/>
              </a:ext>
            </a:extLst>
          </p:cNvPr>
          <p:cNvSpPr/>
          <p:nvPr/>
        </p:nvSpPr>
        <p:spPr>
          <a:xfrm>
            <a:off x="5954257" y="2563875"/>
            <a:ext cx="14450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200" b="1" dirty="0">
                <a:solidFill>
                  <a:srgbClr val="0070C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From</a:t>
            </a:r>
            <a:r>
              <a:rPr kumimoji="1" lang="zh-CN" altLang="en-US" sz="1200" b="1" dirty="0">
                <a:solidFill>
                  <a:srgbClr val="0070C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200" b="1" dirty="0">
                <a:solidFill>
                  <a:srgbClr val="0070C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Dan Johnson</a:t>
            </a:r>
            <a:endParaRPr lang="zh-CN" altLang="en-US" sz="1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10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3762568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LHCb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experiment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AA916338-D0F4-6E41-B70A-52462DED43BD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2024/10/22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5ED9E9E9-B3D1-F240-8EF8-2BC56DB19FE9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9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866AFBAE-C8C9-D1F4-258F-C835C6D57E01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pic>
        <p:nvPicPr>
          <p:cNvPr id="80" name="图片 79">
            <a:extLst>
              <a:ext uri="{FF2B5EF4-FFF2-40B4-BE49-F238E27FC236}">
                <a16:creationId xmlns:a16="http://schemas.microsoft.com/office/drawing/2014/main" id="{06887F1E-3802-D17F-271B-4AB95C4B8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03" y="575776"/>
            <a:ext cx="7924288" cy="4178114"/>
          </a:xfrm>
          <a:prstGeom prst="rect">
            <a:avLst/>
          </a:prstGeom>
        </p:spPr>
      </p:pic>
      <p:pic>
        <p:nvPicPr>
          <p:cNvPr id="81" name="图片 80">
            <a:extLst>
              <a:ext uri="{FF2B5EF4-FFF2-40B4-BE49-F238E27FC236}">
                <a16:creationId xmlns:a16="http://schemas.microsoft.com/office/drawing/2014/main" id="{99F02DB3-0CB8-1673-FB6C-0B2AB6569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7776" y="543962"/>
            <a:ext cx="2636121" cy="2563120"/>
          </a:xfrm>
          <a:prstGeom prst="rect">
            <a:avLst/>
          </a:prstGeom>
        </p:spPr>
      </p:pic>
      <p:sp>
        <p:nvSpPr>
          <p:cNvPr id="82" name="矩形 81">
            <a:extLst>
              <a:ext uri="{FF2B5EF4-FFF2-40B4-BE49-F238E27FC236}">
                <a16:creationId xmlns:a16="http://schemas.microsoft.com/office/drawing/2014/main" id="{2E8CF44B-D993-D3DA-DE05-7718A0F1E248}"/>
              </a:ext>
            </a:extLst>
          </p:cNvPr>
          <p:cNvSpPr/>
          <p:nvPr/>
        </p:nvSpPr>
        <p:spPr>
          <a:xfrm>
            <a:off x="4012980" y="4495476"/>
            <a:ext cx="51310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Designed</a:t>
            </a:r>
            <a:r>
              <a:rPr kumimoji="1"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for</a:t>
            </a:r>
            <a:r>
              <a:rPr kumimoji="1"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CP</a:t>
            </a:r>
            <a:r>
              <a:rPr kumimoji="1"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violation</a:t>
            </a:r>
            <a:r>
              <a:rPr kumimoji="1"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and</a:t>
            </a:r>
            <a:r>
              <a:rPr kumimoji="1"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heavy</a:t>
            </a:r>
            <a:r>
              <a:rPr kumimoji="1"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flavor</a:t>
            </a:r>
            <a:r>
              <a:rPr kumimoji="1"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studies</a:t>
            </a:r>
            <a:endParaRPr lang="zh-CN" altLang="en-U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A2274E96-B500-6B0F-23D3-762697C69E4E}"/>
              </a:ext>
            </a:extLst>
          </p:cNvPr>
          <p:cNvSpPr txBox="1"/>
          <p:nvPr/>
        </p:nvSpPr>
        <p:spPr>
          <a:xfrm>
            <a:off x="-5017" y="659634"/>
            <a:ext cx="21317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Run 1+2 detector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32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716,&quot;width&quot;:6613}"/>
</p:tagLst>
</file>

<file path=ppt/theme/theme1.xml><?xml version="1.0" encoding="utf-8"?>
<a:theme xmlns:a="http://schemas.openxmlformats.org/drawingml/2006/main" name="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74016</TotalTime>
  <Words>3529</Words>
  <Application>Microsoft Macintosh PowerPoint</Application>
  <PresentationFormat>全屏显示(16:9)</PresentationFormat>
  <Paragraphs>745</Paragraphs>
  <Slides>55</Slides>
  <Notes>55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55</vt:i4>
      </vt:variant>
    </vt:vector>
  </HeadingPairs>
  <TitlesOfParts>
    <vt:vector size="63" baseType="lpstr">
      <vt:lpstr>DengXian</vt:lpstr>
      <vt:lpstr>Microsoft YaHei</vt:lpstr>
      <vt:lpstr>Arial</vt:lpstr>
      <vt:lpstr>Calibri</vt:lpstr>
      <vt:lpstr>Calibri Light</vt:lpstr>
      <vt:lpstr>Cambria Math</vt:lpstr>
      <vt:lpstr>Times New Roman</vt:lpstr>
      <vt:lpstr>Office 主题</vt:lpstr>
      <vt:lpstr>Recent spectroscopy results from B→DDX decays at LHCb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Wenbin Qian</cp:lastModifiedBy>
  <cp:revision>677</cp:revision>
  <cp:lastPrinted>2020-12-04T23:54:58Z</cp:lastPrinted>
  <dcterms:created xsi:type="dcterms:W3CDTF">2016-11-07T09:39:16Z</dcterms:created>
  <dcterms:modified xsi:type="dcterms:W3CDTF">2024-10-22T03:54:20Z</dcterms:modified>
</cp:coreProperties>
</file>