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96" r:id="rId4"/>
    <p:sldId id="257" r:id="rId5"/>
    <p:sldId id="258" r:id="rId6"/>
    <p:sldId id="259" r:id="rId7"/>
    <p:sldId id="260" r:id="rId8"/>
    <p:sldId id="261" r:id="rId9"/>
    <p:sldId id="262" r:id="rId10"/>
    <p:sldId id="266" r:id="rId11"/>
    <p:sldId id="263" r:id="rId12"/>
    <p:sldId id="264" r:id="rId13"/>
    <p:sldId id="265" r:id="rId14"/>
    <p:sldId id="267" r:id="rId15"/>
    <p:sldId id="271" r:id="rId16"/>
    <p:sldId id="272" r:id="rId17"/>
    <p:sldId id="273" r:id="rId18"/>
    <p:sldId id="274" r:id="rId19"/>
    <p:sldId id="327" r:id="rId20"/>
    <p:sldId id="275" r:id="rId21"/>
    <p:sldId id="276" r:id="rId22"/>
    <p:sldId id="343" r:id="rId23"/>
    <p:sldId id="277" r:id="rId24"/>
    <p:sldId id="278" r:id="rId25"/>
    <p:sldId id="279" r:id="rId26"/>
    <p:sldId id="284" r:id="rId27"/>
    <p:sldId id="280" r:id="rId28"/>
    <p:sldId id="289" r:id="rId29"/>
    <p:sldId id="285" r:id="rId30"/>
    <p:sldId id="281" r:id="rId31"/>
    <p:sldId id="282" r:id="rId32"/>
    <p:sldId id="283" r:id="rId33"/>
    <p:sldId id="287" r:id="rId34"/>
    <p:sldId id="297" r:id="rId35"/>
    <p:sldId id="288" r:id="rId36"/>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tags" Target="tags/tag1.xml"/><Relationship Id="rId4" Type="http://schemas.openxmlformats.org/officeDocument/2006/relationships/slide" Target="slides/slide2.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GIF"/><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9.png"/><Relationship Id="rId7" Type="http://schemas.openxmlformats.org/officeDocument/2006/relationships/image" Target="../media/image38.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image" Target="../media/image42.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10.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1.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6.png"/><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0.png"/><Relationship Id="rId3" Type="http://schemas.openxmlformats.org/officeDocument/2006/relationships/image" Target="../media/image48.png"/><Relationship Id="rId2" Type="http://schemas.openxmlformats.org/officeDocument/2006/relationships/image" Target="../media/image53.png"/><Relationship Id="rId1"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9.png"/><Relationship Id="rId1"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1.png"/><Relationship Id="rId1" Type="http://schemas.openxmlformats.org/officeDocument/2006/relationships/image" Target="../media/image60.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6.png"/><Relationship Id="rId2" Type="http://schemas.microsoft.com/office/2007/relationships/media" Target="../media/media1.mp4"/><Relationship Id="rId1" Type="http://schemas.openxmlformats.org/officeDocument/2006/relationships/video" Target="../media/media1.mp4"/></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8.png"/><Relationship Id="rId1" Type="http://schemas.openxmlformats.org/officeDocument/2006/relationships/image" Target="../media/image6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1461770" y="317183"/>
            <a:ext cx="9144000" cy="2387600"/>
          </a:xfrm>
        </p:spPr>
        <p:txBody>
          <a:bodyPr/>
          <a:p>
            <a:r>
              <a:rPr lang="en-US" altLang="zh-CN"/>
              <a:t>Pattern formation from Gauge/Gravity duality</a:t>
            </a:r>
            <a:endParaRPr lang="en-US" altLang="zh-CN"/>
          </a:p>
        </p:txBody>
      </p:sp>
      <p:sp>
        <p:nvSpPr>
          <p:cNvPr id="3" name="副标题 2"/>
          <p:cNvSpPr>
            <a:spLocks noGrp="1"/>
          </p:cNvSpPr>
          <p:nvPr>
            <p:ph type="subTitle" idx="1"/>
          </p:nvPr>
        </p:nvSpPr>
        <p:spPr>
          <a:xfrm>
            <a:off x="3249295" y="3607753"/>
            <a:ext cx="9144000" cy="1655762"/>
          </a:xfrm>
        </p:spPr>
        <p:txBody>
          <a:bodyPr>
            <a:normAutofit fontScale="25000"/>
          </a:bodyPr>
          <a:p>
            <a:r>
              <a:rPr lang="en-US" altLang="zh-CN" sz="8000"/>
              <a:t>Hua Bi Zeng</a:t>
            </a:r>
            <a:r>
              <a:rPr lang="zh-CN" altLang="en-US" sz="8000"/>
              <a:t>（曾化碧）</a:t>
            </a:r>
            <a:endParaRPr lang="zh-CN" altLang="en-US" sz="8000"/>
          </a:p>
          <a:p>
            <a:r>
              <a:rPr lang="en-US" altLang="zh-CN" sz="8000"/>
              <a:t>Center for Theoretical Physics</a:t>
            </a:r>
            <a:r>
              <a:rPr lang="zh-CN" altLang="en-US" sz="8000"/>
              <a:t>，</a:t>
            </a:r>
            <a:r>
              <a:rPr lang="en-US" altLang="zh-CN" sz="8000"/>
              <a:t>Hainan University</a:t>
            </a:r>
            <a:endParaRPr lang="en-US" altLang="zh-CN" sz="8000"/>
          </a:p>
          <a:p>
            <a:endParaRPr lang="en-US" altLang="zh-CN" sz="8000"/>
          </a:p>
          <a:p>
            <a:r>
              <a:rPr lang="en-US" altLang="zh-CN" sz="8000"/>
              <a:t>With  Chuan Yin Xia</a:t>
            </a:r>
            <a:r>
              <a:rPr lang="zh-CN" altLang="en-US" sz="8000"/>
              <a:t>（夏传印），</a:t>
            </a:r>
            <a:r>
              <a:rPr lang="en-US" altLang="zh-CN" sz="8000">
                <a:sym typeface="+mn-ea"/>
              </a:rPr>
              <a:t>e-Print: 2404.04274 [hep-th]</a:t>
            </a:r>
            <a:endParaRPr lang="en-US" altLang="zh-CN" sz="8000"/>
          </a:p>
          <a:p>
            <a:endParaRPr lang="en-US" altLang="zh-CN" sz="9600"/>
          </a:p>
          <a:p>
            <a:endParaRPr lang="en-US" altLang="zh-CN" sz="6000"/>
          </a:p>
          <a:p>
            <a:r>
              <a:rPr lang="en-US" altLang="zh-CN" sz="8000"/>
              <a:t>@Gauge/Gravity Duality 2024, Sanya</a:t>
            </a:r>
            <a:endParaRPr lang="en-US" altLang="zh-CN" sz="8000"/>
          </a:p>
        </p:txBody>
      </p:sp>
      <p:pic>
        <p:nvPicPr>
          <p:cNvPr id="5" name="图片 4"/>
          <p:cNvPicPr>
            <a:picLocks noChangeAspect="1"/>
          </p:cNvPicPr>
          <p:nvPr/>
        </p:nvPicPr>
        <p:blipFill>
          <a:blip r:embed="rId1"/>
          <a:stretch>
            <a:fillRect/>
          </a:stretch>
        </p:blipFill>
        <p:spPr>
          <a:xfrm>
            <a:off x="955675" y="4946650"/>
            <a:ext cx="2293620" cy="1768475"/>
          </a:xfrm>
          <a:prstGeom prst="rect">
            <a:avLst/>
          </a:prstGeom>
        </p:spPr>
      </p:pic>
      <p:pic>
        <p:nvPicPr>
          <p:cNvPr id="8" name="图片 7"/>
          <p:cNvPicPr/>
          <p:nvPr/>
        </p:nvPicPr>
        <p:blipFill>
          <a:blip r:embed="rId2"/>
          <a:stretch>
            <a:fillRect/>
          </a:stretch>
        </p:blipFill>
        <p:spPr>
          <a:xfrm>
            <a:off x="955675" y="3151505"/>
            <a:ext cx="2292985" cy="15671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a:t>Patterns of 1D complex Ginzburg-Landau equation. </a:t>
            </a:r>
            <a:endParaRPr lang="en-US" altLang="zh-CN" sz="2220" i="1">
              <a:solidFill>
                <a:srgbClr val="FF0000"/>
              </a:solidFill>
            </a:endParaRPr>
          </a:p>
        </p:txBody>
      </p:sp>
      <p:pic>
        <p:nvPicPr>
          <p:cNvPr id="4" name="图片 3"/>
          <p:cNvPicPr>
            <a:picLocks noChangeAspect="1"/>
          </p:cNvPicPr>
          <p:nvPr/>
        </p:nvPicPr>
        <p:blipFill>
          <a:blip r:embed="rId1"/>
          <a:stretch>
            <a:fillRect/>
          </a:stretch>
        </p:blipFill>
        <p:spPr>
          <a:xfrm>
            <a:off x="2501265" y="3671570"/>
            <a:ext cx="6066790" cy="855980"/>
          </a:xfrm>
          <a:prstGeom prst="rect">
            <a:avLst/>
          </a:prstGeom>
        </p:spPr>
      </p:pic>
      <p:sp>
        <p:nvSpPr>
          <p:cNvPr id="5" name="文本框 4"/>
          <p:cNvSpPr txBox="1"/>
          <p:nvPr/>
        </p:nvSpPr>
        <p:spPr>
          <a:xfrm>
            <a:off x="966470" y="2821305"/>
            <a:ext cx="7098665" cy="398780"/>
          </a:xfrm>
          <a:prstGeom prst="rect">
            <a:avLst/>
          </a:prstGeom>
          <a:noFill/>
        </p:spPr>
        <p:txBody>
          <a:bodyPr wrap="square" rtlCol="0">
            <a:spAutoFit/>
          </a:bodyPr>
          <a:p>
            <a:r>
              <a:rPr lang="en-US" altLang="zh-CN" sz="2000">
                <a:solidFill>
                  <a:schemeClr val="tx1"/>
                </a:solidFill>
              </a:rPr>
              <a:t>Plane wave solution (trivial solution) and instability analysis:</a:t>
            </a:r>
            <a:endParaRPr lang="en-US" altLang="zh-CN" sz="2000">
              <a:solidFill>
                <a:schemeClr val="tx1"/>
              </a:solidFill>
            </a:endParaRPr>
          </a:p>
        </p:txBody>
      </p:sp>
      <p:sp>
        <p:nvSpPr>
          <p:cNvPr id="6" name="文本框 5"/>
          <p:cNvSpPr txBox="1"/>
          <p:nvPr/>
        </p:nvSpPr>
        <p:spPr>
          <a:xfrm>
            <a:off x="1254760" y="4848225"/>
            <a:ext cx="9742805" cy="1014730"/>
          </a:xfrm>
          <a:prstGeom prst="rect">
            <a:avLst/>
          </a:prstGeom>
          <a:noFill/>
        </p:spPr>
        <p:txBody>
          <a:bodyPr wrap="square" rtlCol="0">
            <a:spAutoFit/>
          </a:bodyPr>
          <a:p>
            <a:r>
              <a:rPr lang="en-US" altLang="zh-CN" sz="2000">
                <a:sym typeface="+mn-ea"/>
              </a:rPr>
              <a:t>See review : </a:t>
            </a:r>
            <a:r>
              <a:rPr lang="en-US" altLang="zh-CN" sz="2000">
                <a:solidFill>
                  <a:srgbClr val="FF0000"/>
                </a:solidFill>
                <a:sym typeface="+mn-ea"/>
              </a:rPr>
              <a:t>Aranson, I. and Kramer, L. (2001) The World of the Complex Ginzburg-Landau Equation. Reviews of Modern Physics, 74, 99-143. (Preprint cond-mat/0106115)</a:t>
            </a:r>
            <a:br>
              <a:rPr lang="en-US" altLang="zh-CN" sz="2000">
                <a:solidFill>
                  <a:srgbClr val="FF0000"/>
                </a:solidFill>
                <a:sym typeface="+mn-ea"/>
              </a:rPr>
            </a:br>
            <a:r>
              <a:rPr lang="en-US" altLang="zh-CN" sz="2000">
                <a:solidFill>
                  <a:srgbClr val="FF0000"/>
                </a:solidFill>
                <a:sym typeface="+mn-ea"/>
              </a:rPr>
              <a:t>https://doi.org/10.1103/RevModPhys.74.99)</a:t>
            </a:r>
            <a:r>
              <a:rPr lang="en-US" altLang="zh-CN" sz="2000" b="1" i="1">
                <a:solidFill>
                  <a:srgbClr val="FF0000"/>
                </a:solidFill>
                <a:sym typeface="+mn-ea"/>
              </a:rPr>
              <a:t> Cited by 2251 times</a:t>
            </a:r>
            <a:r>
              <a:rPr lang="en-US" altLang="zh-CN" sz="2000" i="1">
                <a:solidFill>
                  <a:srgbClr val="FF0000"/>
                </a:solidFill>
                <a:sym typeface="+mn-ea"/>
              </a:rPr>
              <a:t>.</a:t>
            </a:r>
            <a:endParaRPr lang="zh-CN" altLang="en-US" sz="2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168525" y="1242060"/>
            <a:ext cx="7717790" cy="5005705"/>
          </a:xfrm>
          <a:prstGeom prst="rect">
            <a:avLst/>
          </a:prstGeom>
        </p:spPr>
      </p:pic>
      <p:pic>
        <p:nvPicPr>
          <p:cNvPr id="5" name="图片 4"/>
          <p:cNvPicPr>
            <a:picLocks noChangeAspect="1"/>
          </p:cNvPicPr>
          <p:nvPr/>
        </p:nvPicPr>
        <p:blipFill>
          <a:blip r:embed="rId2"/>
          <a:stretch>
            <a:fillRect/>
          </a:stretch>
        </p:blipFill>
        <p:spPr>
          <a:xfrm>
            <a:off x="3062605" y="132080"/>
            <a:ext cx="6066790" cy="8559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362710" y="996315"/>
            <a:ext cx="8898890" cy="3984625"/>
          </a:xfrm>
          <a:prstGeom prst="rect">
            <a:avLst/>
          </a:prstGeom>
        </p:spPr>
      </p:pic>
      <p:sp>
        <p:nvSpPr>
          <p:cNvPr id="6" name="文本框 5"/>
          <p:cNvSpPr txBox="1"/>
          <p:nvPr/>
        </p:nvSpPr>
        <p:spPr>
          <a:xfrm>
            <a:off x="1635760" y="5381625"/>
            <a:ext cx="10052050" cy="1476375"/>
          </a:xfrm>
          <a:prstGeom prst="rect">
            <a:avLst/>
          </a:prstGeom>
          <a:noFill/>
        </p:spPr>
        <p:txBody>
          <a:bodyPr wrap="square" rtlCol="0">
            <a:spAutoFit/>
          </a:bodyPr>
          <a:p>
            <a:r>
              <a:rPr lang="zh-CN" altLang="en-US"/>
              <a:t>T. B. Benjamin, Instability of Periodic Wavetrains in</a:t>
            </a:r>
            <a:r>
              <a:rPr lang="en-US" altLang="zh-CN"/>
              <a:t> </a:t>
            </a:r>
            <a:r>
              <a:rPr lang="zh-CN" altLang="en-US"/>
              <a:t>Nonlinear Dispersive Systems, Proceedings of the Royal</a:t>
            </a:r>
            <a:endParaRPr lang="zh-CN" altLang="en-US"/>
          </a:p>
          <a:p>
            <a:r>
              <a:rPr lang="zh-CN" altLang="en-US"/>
              <a:t>Society of London Series A 299, 59 (1967).</a:t>
            </a:r>
            <a:endParaRPr lang="zh-CN" altLang="en-US"/>
          </a:p>
          <a:p>
            <a:endParaRPr lang="zh-CN" altLang="en-US"/>
          </a:p>
          <a:p>
            <a:r>
              <a:rPr lang="zh-CN" altLang="en-US"/>
              <a:t>T. B. Benjamin and J. E. Feir, The disintegration of wave</a:t>
            </a:r>
            <a:r>
              <a:rPr lang="en-US" altLang="zh-CN"/>
              <a:t> </a:t>
            </a:r>
            <a:r>
              <a:rPr lang="zh-CN" altLang="en-US"/>
              <a:t>trains on deep water. Part 1. Theory, Journal of FluidMechanics 27, 417 (1967).</a:t>
            </a: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Phase diagram of 1D CGLE:</a:t>
            </a:r>
            <a:endParaRPr lang="en-US" altLang="zh-CN"/>
          </a:p>
        </p:txBody>
      </p:sp>
      <p:pic>
        <p:nvPicPr>
          <p:cNvPr id="4" name="内容占位符 3"/>
          <p:cNvPicPr>
            <a:picLocks noChangeAspect="1"/>
          </p:cNvPicPr>
          <p:nvPr>
            <p:ph idx="1"/>
          </p:nvPr>
        </p:nvPicPr>
        <p:blipFill>
          <a:blip r:embed="rId1"/>
          <a:stretch>
            <a:fillRect/>
          </a:stretch>
        </p:blipFill>
        <p:spPr>
          <a:xfrm>
            <a:off x="1248410" y="1445260"/>
            <a:ext cx="5143500" cy="3857625"/>
          </a:xfrm>
          <a:prstGeom prst="rect">
            <a:avLst/>
          </a:prstGeom>
        </p:spPr>
      </p:pic>
      <p:sp>
        <p:nvSpPr>
          <p:cNvPr id="5" name="文本框 4"/>
          <p:cNvSpPr txBox="1"/>
          <p:nvPr/>
        </p:nvSpPr>
        <p:spPr>
          <a:xfrm>
            <a:off x="1151890" y="5302885"/>
            <a:ext cx="8611870" cy="1568450"/>
          </a:xfrm>
          <a:prstGeom prst="rect">
            <a:avLst/>
          </a:prstGeom>
          <a:noFill/>
        </p:spPr>
        <p:txBody>
          <a:bodyPr wrap="square" rtlCol="0">
            <a:spAutoFit/>
          </a:bodyPr>
          <a:p>
            <a:r>
              <a:rPr lang="zh-CN" altLang="en-US" sz="1600">
                <a:solidFill>
                  <a:srgbClr val="FF0000"/>
                </a:solidFill>
              </a:rPr>
              <a:t>Spatiotemporal chaos in the one-dimensional complex Ginzburg-Landau equation</a:t>
            </a:r>
            <a:endParaRPr lang="zh-CN" altLang="en-US" sz="1600">
              <a:solidFill>
                <a:srgbClr val="FF0000"/>
              </a:solidFill>
            </a:endParaRPr>
          </a:p>
          <a:p>
            <a:r>
              <a:rPr lang="zh-CN" altLang="en-US" sz="1600">
                <a:solidFill>
                  <a:srgbClr val="FF0000"/>
                </a:solidFill>
              </a:rPr>
              <a:t>B.I. Shraiman, A. Pumir, W. van Saarloos, P.C. Hohenberg, H. Chate and M. Holen, Physica D 57:241-248, 1992</a:t>
            </a:r>
            <a:endParaRPr lang="zh-CN" altLang="en-US" sz="1600">
              <a:solidFill>
                <a:srgbClr val="FF0000"/>
              </a:solidFill>
            </a:endParaRPr>
          </a:p>
          <a:p>
            <a:endParaRPr lang="zh-CN" altLang="en-US" sz="1600">
              <a:solidFill>
                <a:srgbClr val="FF0000"/>
              </a:solidFill>
            </a:endParaRPr>
          </a:p>
          <a:p>
            <a:r>
              <a:rPr lang="zh-CN" altLang="en-US" sz="1600">
                <a:solidFill>
                  <a:srgbClr val="FF0000"/>
                </a:solidFill>
              </a:rPr>
              <a:t>Spatiotemporal intermittency regimes of the one-dimensional complex Ginzburg-Landau equationH. Chaté, Nonlinearity 7:185-204, 1994</a:t>
            </a:r>
            <a:endParaRPr lang="zh-CN" altLang="en-US" sz="1600">
              <a:solidFill>
                <a:srgbClr val="FF0000"/>
              </a:solidFill>
            </a:endParaRPr>
          </a:p>
        </p:txBody>
      </p:sp>
      <p:sp>
        <p:nvSpPr>
          <p:cNvPr id="6" name="文本框 5"/>
          <p:cNvSpPr txBox="1"/>
          <p:nvPr/>
        </p:nvSpPr>
        <p:spPr>
          <a:xfrm>
            <a:off x="7171055" y="1449705"/>
            <a:ext cx="4742815" cy="3415030"/>
          </a:xfrm>
          <a:prstGeom prst="rect">
            <a:avLst/>
          </a:prstGeom>
          <a:noFill/>
        </p:spPr>
        <p:txBody>
          <a:bodyPr wrap="square" rtlCol="0">
            <a:spAutoFit/>
          </a:bodyPr>
          <a:p>
            <a:r>
              <a:rPr lang="zh-CN" altLang="en-US"/>
              <a:t>Aside from plane waves, a host of other exotic solutions have been observed in the CGLE. In particular, several different forms of spatiotemporal</a:t>
            </a:r>
            <a:r>
              <a:rPr lang="zh-CN" altLang="en-US">
                <a:solidFill>
                  <a:srgbClr val="FF0000"/>
                </a:solidFill>
              </a:rPr>
              <a:t> chaotic </a:t>
            </a:r>
            <a:r>
              <a:rPr lang="zh-CN" altLang="en-US"/>
              <a:t>or disordered states have been found. Shraiman et al. (1992) distinguished between </a:t>
            </a:r>
            <a:r>
              <a:rPr lang="zh-CN" altLang="en-US">
                <a:solidFill>
                  <a:srgbClr val="FF0000"/>
                </a:solidFill>
              </a:rPr>
              <a:t>two forms of chaotic behaviour</a:t>
            </a:r>
            <a:r>
              <a:rPr lang="zh-CN" altLang="en-US"/>
              <a:t> found beyond the regime of stable plane waves. These are defect-mediated turbulence and phase turbulence, an example of each is given below. This picture was extended by Chaté (1994) who identified </a:t>
            </a:r>
            <a:r>
              <a:rPr lang="zh-CN" altLang="en-US">
                <a:solidFill>
                  <a:srgbClr val="FF0000"/>
                </a:solidFill>
              </a:rPr>
              <a:t>spatiotemporal intermittency</a:t>
            </a:r>
            <a:r>
              <a:rPr lang="zh-CN" altLang="en-US"/>
              <a:t> in the regime where plane waves are stable.</a:t>
            </a: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t>Defect-mediated turbulence</a:t>
            </a:r>
            <a:endParaRPr lang="zh-CN" altLang="en-US" sz="3200"/>
          </a:p>
        </p:txBody>
      </p:sp>
      <p:pic>
        <p:nvPicPr>
          <p:cNvPr id="4" name="内容占位符 3"/>
          <p:cNvPicPr>
            <a:picLocks noChangeAspect="1"/>
          </p:cNvPicPr>
          <p:nvPr>
            <p:ph idx="1"/>
          </p:nvPr>
        </p:nvPicPr>
        <p:blipFill>
          <a:blip r:embed="rId1"/>
          <a:stretch>
            <a:fillRect/>
          </a:stretch>
        </p:blipFill>
        <p:spPr>
          <a:xfrm>
            <a:off x="1421130" y="1825625"/>
            <a:ext cx="3731895" cy="4351655"/>
          </a:xfrm>
          <a:prstGeom prst="rect">
            <a:avLst/>
          </a:prstGeom>
        </p:spPr>
      </p:pic>
      <p:pic>
        <p:nvPicPr>
          <p:cNvPr id="5" name="图片 4"/>
          <p:cNvPicPr>
            <a:picLocks noChangeAspect="1"/>
          </p:cNvPicPr>
          <p:nvPr/>
        </p:nvPicPr>
        <p:blipFill>
          <a:blip r:embed="rId2"/>
          <a:stretch>
            <a:fillRect/>
          </a:stretch>
        </p:blipFill>
        <p:spPr>
          <a:xfrm>
            <a:off x="4857115" y="2811145"/>
            <a:ext cx="6373495" cy="2562225"/>
          </a:xfrm>
          <a:prstGeom prst="rect">
            <a:avLst/>
          </a:prstGeom>
        </p:spPr>
      </p:pic>
      <p:pic>
        <p:nvPicPr>
          <p:cNvPr id="6" name="图片 5"/>
          <p:cNvPicPr>
            <a:picLocks noChangeAspect="1"/>
          </p:cNvPicPr>
          <p:nvPr/>
        </p:nvPicPr>
        <p:blipFill>
          <a:blip r:embed="rId3"/>
          <a:stretch>
            <a:fillRect/>
          </a:stretch>
        </p:blipFill>
        <p:spPr>
          <a:xfrm>
            <a:off x="7999095" y="174625"/>
            <a:ext cx="2733040" cy="2052955"/>
          </a:xfrm>
          <a:prstGeom prst="rect">
            <a:avLst/>
          </a:prstGeom>
        </p:spPr>
      </p:pic>
      <p:pic>
        <p:nvPicPr>
          <p:cNvPr id="8" name="图片 7"/>
          <p:cNvPicPr/>
          <p:nvPr/>
        </p:nvPicPr>
        <p:blipFill>
          <a:blip r:embed="rId4"/>
          <a:stretch>
            <a:fillRect/>
          </a:stretch>
        </p:blipFill>
        <p:spPr>
          <a:xfrm>
            <a:off x="3032126" y="3157538"/>
            <a:ext cx="1047749" cy="161925"/>
          </a:xfrm>
          <a:prstGeom prst="rect">
            <a:avLst/>
          </a:prstGeom>
        </p:spPr>
      </p:pic>
      <p:sp>
        <p:nvSpPr>
          <p:cNvPr id="9" name="文本框 8"/>
          <p:cNvSpPr txBox="1"/>
          <p:nvPr/>
        </p:nvSpPr>
        <p:spPr>
          <a:xfrm>
            <a:off x="3556000" y="3619500"/>
            <a:ext cx="5080000" cy="337185"/>
          </a:xfrm>
          <a:prstGeom prst="rect">
            <a:avLst/>
          </a:prstGeom>
        </p:spPr>
        <p:txBody>
          <a:bodyPr>
            <a:spAutoFit/>
          </a:bodyPr>
          <a:p>
            <a:pPr marL="0" indent="0" algn="ctr"/>
            <a:r>
              <a:rPr lang="en-US" altLang="zh-CN" sz="1600" b="0" i="0">
                <a:solidFill>
                  <a:srgbClr val="000000"/>
                </a:solidFill>
                <a:latin typeface="helvetica"/>
                <a:ea typeface="helvetica"/>
              </a:rPr>
              <a:t>.</a:t>
            </a:r>
            <a:endParaRPr lang="en-US" altLang="zh-CN" sz="1600" b="0" i="0">
              <a:solidFill>
                <a:srgbClr val="000000"/>
              </a:solidFill>
              <a:latin typeface="helvetica"/>
              <a:ea typeface="helvetica"/>
            </a:endParaRPr>
          </a:p>
        </p:txBody>
      </p:sp>
      <p:pic>
        <p:nvPicPr>
          <p:cNvPr id="10" name="图片 9"/>
          <p:cNvPicPr>
            <a:picLocks noChangeAspect="1"/>
          </p:cNvPicPr>
          <p:nvPr/>
        </p:nvPicPr>
        <p:blipFill>
          <a:blip r:embed="rId5"/>
          <a:stretch>
            <a:fillRect/>
          </a:stretch>
        </p:blipFill>
        <p:spPr>
          <a:xfrm>
            <a:off x="7387590" y="2553970"/>
            <a:ext cx="1688465" cy="260985"/>
          </a:xfrm>
          <a:prstGeom prst="rect">
            <a:avLst/>
          </a:prstGeom>
        </p:spPr>
      </p:pic>
      <p:sp>
        <p:nvSpPr>
          <p:cNvPr id="11" name="文本框 10"/>
          <p:cNvSpPr txBox="1"/>
          <p:nvPr/>
        </p:nvSpPr>
        <p:spPr>
          <a:xfrm>
            <a:off x="1440180" y="5876925"/>
            <a:ext cx="9897745" cy="922020"/>
          </a:xfrm>
          <a:prstGeom prst="rect">
            <a:avLst/>
          </a:prstGeom>
          <a:noFill/>
        </p:spPr>
        <p:txBody>
          <a:bodyPr wrap="square" rtlCol="0">
            <a:spAutoFit/>
          </a:bodyPr>
          <a:p>
            <a:r>
              <a:rPr lang="zh-CN" altLang="en-US"/>
              <a:t>Turbulence in this region is characterised by 'defects' (i.e., points in space-time where A=0). At these points, the phase is not defined and can vary by multiples of 2pi over L when going through them (L is the container size).</a:t>
            </a: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200660"/>
            <a:ext cx="10515600" cy="1325563"/>
          </a:xfrm>
        </p:spPr>
        <p:txBody>
          <a:bodyPr/>
          <a:p>
            <a:r>
              <a:rPr lang="zh-CN" altLang="en-US" sz="3200"/>
              <a:t>Phase turbulence</a:t>
            </a:r>
            <a:endParaRPr lang="zh-CN" altLang="en-US" sz="3200"/>
          </a:p>
        </p:txBody>
      </p:sp>
      <p:pic>
        <p:nvPicPr>
          <p:cNvPr id="4" name="图片 3"/>
          <p:cNvPicPr/>
          <p:nvPr/>
        </p:nvPicPr>
        <p:blipFill>
          <a:blip r:embed="rId1"/>
          <a:stretch>
            <a:fillRect/>
          </a:stretch>
        </p:blipFill>
        <p:spPr>
          <a:xfrm>
            <a:off x="1183640" y="1128395"/>
            <a:ext cx="3909060" cy="4442460"/>
          </a:xfrm>
          <a:prstGeom prst="rect">
            <a:avLst/>
          </a:prstGeom>
        </p:spPr>
      </p:pic>
      <p:pic>
        <p:nvPicPr>
          <p:cNvPr id="5" name="图片 4"/>
          <p:cNvPicPr>
            <a:picLocks noChangeAspect="1"/>
          </p:cNvPicPr>
          <p:nvPr/>
        </p:nvPicPr>
        <p:blipFill>
          <a:blip r:embed="rId2"/>
          <a:stretch>
            <a:fillRect/>
          </a:stretch>
        </p:blipFill>
        <p:spPr>
          <a:xfrm>
            <a:off x="5186045" y="3345815"/>
            <a:ext cx="4762500" cy="1914525"/>
          </a:xfrm>
          <a:prstGeom prst="rect">
            <a:avLst/>
          </a:prstGeom>
        </p:spPr>
      </p:pic>
      <p:pic>
        <p:nvPicPr>
          <p:cNvPr id="6" name="图片 5"/>
          <p:cNvPicPr>
            <a:picLocks noChangeAspect="1"/>
          </p:cNvPicPr>
          <p:nvPr/>
        </p:nvPicPr>
        <p:blipFill>
          <a:blip r:embed="rId3"/>
          <a:stretch>
            <a:fillRect/>
          </a:stretch>
        </p:blipFill>
        <p:spPr>
          <a:xfrm>
            <a:off x="6559550" y="2901950"/>
            <a:ext cx="2015490" cy="311785"/>
          </a:xfrm>
          <a:prstGeom prst="rect">
            <a:avLst/>
          </a:prstGeom>
        </p:spPr>
      </p:pic>
      <p:pic>
        <p:nvPicPr>
          <p:cNvPr id="7" name="图片 6"/>
          <p:cNvPicPr>
            <a:picLocks noChangeAspect="1"/>
          </p:cNvPicPr>
          <p:nvPr/>
        </p:nvPicPr>
        <p:blipFill>
          <a:blip r:embed="rId4"/>
          <a:stretch>
            <a:fillRect/>
          </a:stretch>
        </p:blipFill>
        <p:spPr>
          <a:xfrm>
            <a:off x="6744970" y="365125"/>
            <a:ext cx="2992755" cy="2251075"/>
          </a:xfrm>
          <a:prstGeom prst="rect">
            <a:avLst/>
          </a:prstGeom>
        </p:spPr>
      </p:pic>
      <p:sp>
        <p:nvSpPr>
          <p:cNvPr id="8" name="文本框 7"/>
          <p:cNvSpPr txBox="1"/>
          <p:nvPr/>
        </p:nvSpPr>
        <p:spPr>
          <a:xfrm>
            <a:off x="1933575" y="5392420"/>
            <a:ext cx="7510780" cy="1476375"/>
          </a:xfrm>
          <a:prstGeom prst="rect">
            <a:avLst/>
          </a:prstGeom>
          <a:noFill/>
        </p:spPr>
        <p:txBody>
          <a:bodyPr wrap="square" rtlCol="0">
            <a:spAutoFit/>
          </a:bodyPr>
          <a:p>
            <a:r>
              <a:rPr lang="zh-CN" altLang="en-US"/>
              <a:t>In this form of chaotic behaviour, |A| never reaches zero and the total phase is conserved. This behaviour occurs just above the BF line in the phase diagram where the amplitude |A| can be seen to be strongly slaved to the marginal phase mode. This allows a description of the dynamics to be formulated based on a systematic expansion in gradients of the phase.</a:t>
            </a: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t>Spatio-temporal intermittency</a:t>
            </a:r>
            <a:endParaRPr lang="zh-CN" altLang="en-US" sz="3200"/>
          </a:p>
        </p:txBody>
      </p:sp>
      <p:pic>
        <p:nvPicPr>
          <p:cNvPr id="4" name="内容占位符 3"/>
          <p:cNvPicPr>
            <a:picLocks noChangeAspect="1"/>
          </p:cNvPicPr>
          <p:nvPr>
            <p:ph idx="1"/>
          </p:nvPr>
        </p:nvPicPr>
        <p:blipFill>
          <a:blip r:embed="rId1"/>
          <a:stretch>
            <a:fillRect/>
          </a:stretch>
        </p:blipFill>
        <p:spPr>
          <a:xfrm>
            <a:off x="741680" y="1309370"/>
            <a:ext cx="3691255" cy="4072255"/>
          </a:xfrm>
          <a:prstGeom prst="rect">
            <a:avLst/>
          </a:prstGeom>
        </p:spPr>
      </p:pic>
      <p:pic>
        <p:nvPicPr>
          <p:cNvPr id="5" name="图片 4"/>
          <p:cNvPicPr>
            <a:picLocks noChangeAspect="1"/>
          </p:cNvPicPr>
          <p:nvPr/>
        </p:nvPicPr>
        <p:blipFill>
          <a:blip r:embed="rId2"/>
          <a:stretch>
            <a:fillRect/>
          </a:stretch>
        </p:blipFill>
        <p:spPr>
          <a:xfrm>
            <a:off x="4866640" y="2986405"/>
            <a:ext cx="5892165" cy="2369185"/>
          </a:xfrm>
          <a:prstGeom prst="rect">
            <a:avLst/>
          </a:prstGeom>
        </p:spPr>
      </p:pic>
      <p:pic>
        <p:nvPicPr>
          <p:cNvPr id="6" name="图片 5"/>
          <p:cNvPicPr>
            <a:picLocks noChangeAspect="1"/>
          </p:cNvPicPr>
          <p:nvPr/>
        </p:nvPicPr>
        <p:blipFill>
          <a:blip r:embed="rId3"/>
          <a:stretch>
            <a:fillRect/>
          </a:stretch>
        </p:blipFill>
        <p:spPr>
          <a:xfrm>
            <a:off x="6491605" y="274320"/>
            <a:ext cx="2994660" cy="2255520"/>
          </a:xfrm>
          <a:prstGeom prst="rect">
            <a:avLst/>
          </a:prstGeom>
        </p:spPr>
      </p:pic>
      <p:pic>
        <p:nvPicPr>
          <p:cNvPr id="8" name="图片 7"/>
          <p:cNvPicPr>
            <a:picLocks noChangeAspect="1"/>
          </p:cNvPicPr>
          <p:nvPr/>
        </p:nvPicPr>
        <p:blipFill>
          <a:blip r:embed="rId4"/>
          <a:stretch>
            <a:fillRect/>
          </a:stretch>
        </p:blipFill>
        <p:spPr>
          <a:xfrm>
            <a:off x="6992620" y="2635885"/>
            <a:ext cx="1581785" cy="244475"/>
          </a:xfrm>
          <a:prstGeom prst="rect">
            <a:avLst/>
          </a:prstGeom>
        </p:spPr>
      </p:pic>
      <p:sp>
        <p:nvSpPr>
          <p:cNvPr id="9" name="文本框 8"/>
          <p:cNvSpPr txBox="1"/>
          <p:nvPr/>
        </p:nvSpPr>
        <p:spPr>
          <a:xfrm>
            <a:off x="1234440" y="5381625"/>
            <a:ext cx="9156700" cy="1476375"/>
          </a:xfrm>
          <a:prstGeom prst="rect">
            <a:avLst/>
          </a:prstGeom>
          <a:noFill/>
        </p:spPr>
        <p:txBody>
          <a:bodyPr wrap="square" rtlCol="0">
            <a:spAutoFit/>
          </a:bodyPr>
          <a:p>
            <a:r>
              <a:rPr lang="en-US" altLang="zh-CN"/>
              <a:t>I</a:t>
            </a:r>
            <a:r>
              <a:rPr lang="zh-CN" altLang="en-US"/>
              <a:t>n the region of the phase diagram below the Benjamin-Feir instability line, plane waves attract most initial conditions. However, using a suitably large and localised initial condition, spatio-temporally intermittent states, such as the one above, have been found. These are characterised by localised structures  which evolve in a complicated fashion and delimit regions of uniform amplitude.</a:t>
            </a: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t>Coherent structures</a:t>
            </a:r>
            <a:endParaRPr lang="zh-CN" altLang="en-US" sz="3200"/>
          </a:p>
        </p:txBody>
      </p:sp>
      <p:pic>
        <p:nvPicPr>
          <p:cNvPr id="4" name="内容占位符 3"/>
          <p:cNvPicPr>
            <a:picLocks noChangeAspect="1"/>
          </p:cNvPicPr>
          <p:nvPr>
            <p:ph idx="1"/>
          </p:nvPr>
        </p:nvPicPr>
        <p:blipFill>
          <a:blip r:embed="rId1"/>
          <a:stretch>
            <a:fillRect/>
          </a:stretch>
        </p:blipFill>
        <p:spPr>
          <a:xfrm>
            <a:off x="1046480" y="1139825"/>
            <a:ext cx="3821430" cy="4351655"/>
          </a:xfrm>
          <a:prstGeom prst="rect">
            <a:avLst/>
          </a:prstGeom>
        </p:spPr>
      </p:pic>
      <p:pic>
        <p:nvPicPr>
          <p:cNvPr id="5" name="图片 4"/>
          <p:cNvPicPr>
            <a:picLocks noChangeAspect="1"/>
          </p:cNvPicPr>
          <p:nvPr/>
        </p:nvPicPr>
        <p:blipFill>
          <a:blip r:embed="rId2"/>
          <a:stretch>
            <a:fillRect/>
          </a:stretch>
        </p:blipFill>
        <p:spPr>
          <a:xfrm>
            <a:off x="5391785" y="3365500"/>
            <a:ext cx="4762500" cy="1914525"/>
          </a:xfrm>
          <a:prstGeom prst="rect">
            <a:avLst/>
          </a:prstGeom>
        </p:spPr>
      </p:pic>
      <p:pic>
        <p:nvPicPr>
          <p:cNvPr id="6" name="图片 5"/>
          <p:cNvPicPr>
            <a:picLocks noChangeAspect="1"/>
          </p:cNvPicPr>
          <p:nvPr/>
        </p:nvPicPr>
        <p:blipFill>
          <a:blip r:embed="rId3"/>
          <a:stretch>
            <a:fillRect/>
          </a:stretch>
        </p:blipFill>
        <p:spPr>
          <a:xfrm>
            <a:off x="6939915" y="2926080"/>
            <a:ext cx="1910080" cy="295275"/>
          </a:xfrm>
          <a:prstGeom prst="rect">
            <a:avLst/>
          </a:prstGeom>
        </p:spPr>
      </p:pic>
      <p:pic>
        <p:nvPicPr>
          <p:cNvPr id="7" name="图片 6"/>
          <p:cNvPicPr>
            <a:picLocks noChangeAspect="1"/>
          </p:cNvPicPr>
          <p:nvPr/>
        </p:nvPicPr>
        <p:blipFill>
          <a:blip r:embed="rId4"/>
          <a:stretch>
            <a:fillRect/>
          </a:stretch>
        </p:blipFill>
        <p:spPr>
          <a:xfrm>
            <a:off x="6491605" y="274320"/>
            <a:ext cx="2994660" cy="2255520"/>
          </a:xfrm>
          <a:prstGeom prst="rect">
            <a:avLst/>
          </a:prstGeom>
        </p:spPr>
      </p:pic>
      <p:sp>
        <p:nvSpPr>
          <p:cNvPr id="8" name="文本框 7"/>
          <p:cNvSpPr txBox="1"/>
          <p:nvPr/>
        </p:nvSpPr>
        <p:spPr>
          <a:xfrm>
            <a:off x="730250" y="5372735"/>
            <a:ext cx="10494010" cy="1476375"/>
          </a:xfrm>
          <a:prstGeom prst="rect">
            <a:avLst/>
          </a:prstGeom>
          <a:noFill/>
        </p:spPr>
        <p:txBody>
          <a:bodyPr wrap="square" rtlCol="0">
            <a:spAutoFit/>
          </a:bodyPr>
          <a:p>
            <a:r>
              <a:rPr lang="zh-CN" altLang="en-US"/>
              <a:t>Aside from plane waves, many other nonlinear solutions exist. The best known are </a:t>
            </a:r>
            <a:r>
              <a:rPr lang="zh-CN" altLang="en-US">
                <a:solidFill>
                  <a:srgbClr val="FF0000"/>
                </a:solidFill>
              </a:rPr>
              <a:t>Bekki-Nozaki holes</a:t>
            </a:r>
            <a:r>
              <a:rPr lang="zh-CN" altLang="en-US"/>
              <a:t> (Bekki and Nozaki, 1985), which are illustrated above (the holes are the sharp dips in amplitude). These structures asymptotically connect plane waves of different amplitude and wavenumber. Holes are part of a family of solutions called coherent structures which are comprised of fixed spatial profiles that can vary through propagation and oscillation.</a:t>
            </a: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en-US" altLang="zh-CN" sz="3555"/>
              <a:t>Patterns of CGLE realized in real systems: one example </a:t>
            </a:r>
            <a:endParaRPr lang="en-US" altLang="zh-CN" sz="3555"/>
          </a:p>
        </p:txBody>
      </p:sp>
      <p:pic>
        <p:nvPicPr>
          <p:cNvPr id="4" name="内容占位符 3"/>
          <p:cNvPicPr>
            <a:picLocks noChangeAspect="1"/>
          </p:cNvPicPr>
          <p:nvPr>
            <p:ph idx="1"/>
          </p:nvPr>
        </p:nvPicPr>
        <p:blipFill>
          <a:blip r:embed="rId1"/>
          <a:stretch>
            <a:fillRect/>
          </a:stretch>
        </p:blipFill>
        <p:spPr>
          <a:xfrm>
            <a:off x="568325" y="1958340"/>
            <a:ext cx="7071995" cy="2941955"/>
          </a:xfrm>
          <a:prstGeom prst="rect">
            <a:avLst/>
          </a:prstGeom>
        </p:spPr>
      </p:pic>
      <p:pic>
        <p:nvPicPr>
          <p:cNvPr id="5" name="图片 4"/>
          <p:cNvPicPr>
            <a:picLocks noChangeAspect="1"/>
          </p:cNvPicPr>
          <p:nvPr/>
        </p:nvPicPr>
        <p:blipFill>
          <a:blip r:embed="rId2"/>
          <a:stretch>
            <a:fillRect/>
          </a:stretch>
        </p:blipFill>
        <p:spPr>
          <a:xfrm>
            <a:off x="8039100" y="1223645"/>
            <a:ext cx="3314700" cy="52578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r>
              <a:rPr lang="en-US" altLang="zh-CN"/>
              <a:t>Move to Holography:</a:t>
            </a:r>
            <a:endParaRPr lang="en-US" altLang="zh-CN"/>
          </a:p>
        </p:txBody>
      </p:sp>
      <p:sp>
        <p:nvSpPr>
          <p:cNvPr id="4" name="文本框 3"/>
          <p:cNvSpPr txBox="1"/>
          <p:nvPr/>
        </p:nvSpPr>
        <p:spPr>
          <a:xfrm>
            <a:off x="2157095" y="3279140"/>
            <a:ext cx="8557260" cy="460375"/>
          </a:xfrm>
          <a:prstGeom prst="rect">
            <a:avLst/>
          </a:prstGeom>
          <a:noFill/>
        </p:spPr>
        <p:txBody>
          <a:bodyPr wrap="square" rtlCol="0">
            <a:spAutoFit/>
          </a:bodyPr>
          <a:p>
            <a:r>
              <a:rPr lang="en-US" altLang="zh-CN" sz="2400"/>
              <a:t>Build a Reaction-Diffusion model from black hole physics</a:t>
            </a:r>
            <a:endParaRPr lang="en-US" altLang="zh-CN" sz="2400"/>
          </a:p>
        </p:txBody>
      </p:sp>
      <p:sp>
        <p:nvSpPr>
          <p:cNvPr id="2" name="文本框 1"/>
          <p:cNvSpPr txBox="1"/>
          <p:nvPr/>
        </p:nvSpPr>
        <p:spPr>
          <a:xfrm>
            <a:off x="1790700" y="4231005"/>
            <a:ext cx="9022080" cy="1076325"/>
          </a:xfrm>
          <a:prstGeom prst="rect">
            <a:avLst/>
          </a:prstGeom>
          <a:noFill/>
        </p:spPr>
        <p:txBody>
          <a:bodyPr wrap="square" rtlCol="0">
            <a:spAutoFit/>
          </a:bodyPr>
          <a:p>
            <a:r>
              <a:rPr lang="en-US" altLang="zh-CN" sz="3200">
                <a:solidFill>
                  <a:srgbClr val="FF0000"/>
                </a:solidFill>
              </a:rPr>
              <a:t>Reaction-Diffusion effect in the bulk will induce pattern formation on the boundary</a:t>
            </a:r>
            <a:endParaRPr lang="en-US" altLang="zh-CN" sz="32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pPr marL="0" indent="0">
              <a:buNone/>
            </a:pPr>
            <a:endParaRPr lang="en-US" altLang="zh-CN">
              <a:sym typeface="+mn-ea"/>
            </a:endParaRPr>
          </a:p>
          <a:p>
            <a:pPr marL="0" indent="0">
              <a:buNone/>
            </a:pPr>
            <a:r>
              <a:rPr lang="en-US" altLang="zh-CN">
                <a:sym typeface="+mn-ea"/>
              </a:rPr>
              <a:t>Gauge/Gravity duality has been applied to many fields of physics,</a:t>
            </a:r>
            <a:endParaRPr lang="en-US" altLang="zh-CN">
              <a:sym typeface="+mn-ea"/>
            </a:endParaRPr>
          </a:p>
          <a:p>
            <a:pPr marL="0" indent="0">
              <a:buNone/>
            </a:pPr>
            <a:r>
              <a:rPr lang="en-US" altLang="zh-CN">
                <a:sym typeface="+mn-ea"/>
              </a:rPr>
              <a:t>here we show an attempt to apply the duality to a pattern formation</a:t>
            </a:r>
            <a:endParaRPr lang="en-US" altLang="zh-CN">
              <a:sym typeface="+mn-ea"/>
            </a:endParaRPr>
          </a:p>
          <a:p>
            <a:pPr marL="0" indent="0">
              <a:buNone/>
            </a:pPr>
            <a:r>
              <a:rPr lang="en-US" altLang="zh-CN">
                <a:sym typeface="+mn-ea"/>
              </a:rPr>
              <a:t>system similar to the complex Ginzburg-Landau equation (CGLE).</a:t>
            </a:r>
            <a:endParaRPr lang="en-US" altLang="zh-CN"/>
          </a:p>
          <a:p>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a:t>A Holographic model whose behavior near T_c is a G-L theory</a:t>
            </a:r>
            <a:endParaRPr lang="en-US" altLang="zh-CN"/>
          </a:p>
        </p:txBody>
      </p:sp>
      <p:pic>
        <p:nvPicPr>
          <p:cNvPr id="4" name="内容占位符 3"/>
          <p:cNvPicPr>
            <a:picLocks noChangeAspect="1"/>
          </p:cNvPicPr>
          <p:nvPr>
            <p:ph idx="1"/>
          </p:nvPr>
        </p:nvPicPr>
        <p:blipFill>
          <a:blip r:embed="rId1"/>
          <a:stretch>
            <a:fillRect/>
          </a:stretch>
        </p:blipFill>
        <p:spPr>
          <a:xfrm>
            <a:off x="549275" y="1926590"/>
            <a:ext cx="7417435" cy="3335020"/>
          </a:xfrm>
          <a:prstGeom prst="rect">
            <a:avLst/>
          </a:prstGeom>
        </p:spPr>
      </p:pic>
      <p:sp>
        <p:nvSpPr>
          <p:cNvPr id="5" name="文本框 4"/>
          <p:cNvSpPr txBox="1"/>
          <p:nvPr/>
        </p:nvSpPr>
        <p:spPr>
          <a:xfrm>
            <a:off x="2271395" y="5583555"/>
            <a:ext cx="7960995" cy="1076325"/>
          </a:xfrm>
          <a:prstGeom prst="rect">
            <a:avLst/>
          </a:prstGeom>
        </p:spPr>
        <p:txBody>
          <a:bodyPr wrap="square">
            <a:spAutoFit/>
          </a:bodyPr>
          <a:p>
            <a:endParaRPr lang="en-US" altLang="zh-CN" sz="1600">
              <a:solidFill>
                <a:srgbClr val="FF0000"/>
              </a:solidFill>
            </a:endParaRPr>
          </a:p>
          <a:p>
            <a:r>
              <a:rPr lang="en-US" altLang="zh-CN" sz="1600">
                <a:sym typeface="+mn-ea"/>
              </a:rPr>
              <a:t>Neutral scalar living in a </a:t>
            </a:r>
            <a:r>
              <a:rPr lang="en-US" altLang="zh-CN" sz="1600">
                <a:solidFill>
                  <a:srgbClr val="FF0000"/>
                </a:solidFill>
                <a:sym typeface="+mn-ea"/>
              </a:rPr>
              <a:t>3+1 dimensional</a:t>
            </a:r>
            <a:r>
              <a:rPr lang="en-US" altLang="zh-CN" sz="1600">
                <a:sym typeface="+mn-ea"/>
              </a:rPr>
              <a:t> charged  black hole show a temperature induced second phase transition </a:t>
            </a:r>
            <a:endParaRPr lang="en-US" altLang="zh-CN" sz="1600"/>
          </a:p>
          <a:p>
            <a:endParaRPr lang="en-US" altLang="zh-CN" sz="1600">
              <a:solidFill>
                <a:srgbClr val="FF0000"/>
              </a:solidFill>
            </a:endParaRPr>
          </a:p>
        </p:txBody>
      </p:sp>
      <p:pic>
        <p:nvPicPr>
          <p:cNvPr id="3" name="图片 2"/>
          <p:cNvPicPr>
            <a:picLocks noChangeAspect="1"/>
          </p:cNvPicPr>
          <p:nvPr/>
        </p:nvPicPr>
        <p:blipFill>
          <a:blip r:embed="rId2"/>
          <a:stretch>
            <a:fillRect/>
          </a:stretch>
        </p:blipFill>
        <p:spPr>
          <a:xfrm>
            <a:off x="8544560" y="1691005"/>
            <a:ext cx="2951480" cy="4052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nvPicPr>
        <p:blipFill>
          <a:blip r:embed="rId1"/>
          <a:stretch>
            <a:fillRect/>
          </a:stretch>
        </p:blipFill>
        <p:spPr>
          <a:xfrm>
            <a:off x="405765" y="260985"/>
            <a:ext cx="4815205" cy="2164715"/>
          </a:xfrm>
          <a:prstGeom prst="rect">
            <a:avLst/>
          </a:prstGeom>
        </p:spPr>
      </p:pic>
      <p:pic>
        <p:nvPicPr>
          <p:cNvPr id="5" name="图片 4"/>
          <p:cNvPicPr>
            <a:picLocks noChangeAspect="1"/>
          </p:cNvPicPr>
          <p:nvPr/>
        </p:nvPicPr>
        <p:blipFill>
          <a:blip r:embed="rId2"/>
          <a:stretch>
            <a:fillRect/>
          </a:stretch>
        </p:blipFill>
        <p:spPr>
          <a:xfrm>
            <a:off x="9820275" y="-31115"/>
            <a:ext cx="1789430" cy="2456815"/>
          </a:xfrm>
          <a:prstGeom prst="rect">
            <a:avLst/>
          </a:prstGeom>
        </p:spPr>
      </p:pic>
      <p:sp>
        <p:nvSpPr>
          <p:cNvPr id="6" name="文本框 5"/>
          <p:cNvSpPr txBox="1"/>
          <p:nvPr/>
        </p:nvSpPr>
        <p:spPr>
          <a:xfrm>
            <a:off x="349250" y="2635885"/>
            <a:ext cx="2952115" cy="645160"/>
          </a:xfrm>
          <a:prstGeom prst="rect">
            <a:avLst/>
          </a:prstGeom>
          <a:noFill/>
        </p:spPr>
        <p:txBody>
          <a:bodyPr wrap="square" rtlCol="0">
            <a:spAutoFit/>
          </a:bodyPr>
          <a:p>
            <a:r>
              <a:rPr lang="en-US" altLang="zh-CN"/>
              <a:t>Charged black hole background:</a:t>
            </a:r>
            <a:endParaRPr lang="en-US" altLang="zh-CN"/>
          </a:p>
        </p:txBody>
      </p:sp>
      <p:pic>
        <p:nvPicPr>
          <p:cNvPr id="7" name="图片 6"/>
          <p:cNvPicPr>
            <a:picLocks noChangeAspect="1"/>
          </p:cNvPicPr>
          <p:nvPr/>
        </p:nvPicPr>
        <p:blipFill>
          <a:blip r:embed="rId3"/>
          <a:stretch>
            <a:fillRect/>
          </a:stretch>
        </p:blipFill>
        <p:spPr>
          <a:xfrm>
            <a:off x="925195" y="3491230"/>
            <a:ext cx="3284220" cy="510540"/>
          </a:xfrm>
          <a:prstGeom prst="rect">
            <a:avLst/>
          </a:prstGeom>
        </p:spPr>
      </p:pic>
      <p:pic>
        <p:nvPicPr>
          <p:cNvPr id="9" name="图片 8"/>
          <p:cNvPicPr>
            <a:picLocks noChangeAspect="1"/>
          </p:cNvPicPr>
          <p:nvPr/>
        </p:nvPicPr>
        <p:blipFill>
          <a:blip r:embed="rId4"/>
          <a:stretch>
            <a:fillRect/>
          </a:stretch>
        </p:blipFill>
        <p:spPr>
          <a:xfrm>
            <a:off x="925195" y="4290695"/>
            <a:ext cx="3436620" cy="601980"/>
          </a:xfrm>
          <a:prstGeom prst="rect">
            <a:avLst/>
          </a:prstGeom>
        </p:spPr>
      </p:pic>
      <p:pic>
        <p:nvPicPr>
          <p:cNvPr id="10" name="图片 9"/>
          <p:cNvPicPr>
            <a:picLocks noChangeAspect="1"/>
          </p:cNvPicPr>
          <p:nvPr/>
        </p:nvPicPr>
        <p:blipFill>
          <a:blip r:embed="rId5"/>
          <a:stretch>
            <a:fillRect/>
          </a:stretch>
        </p:blipFill>
        <p:spPr>
          <a:xfrm>
            <a:off x="833755" y="5067300"/>
            <a:ext cx="3619500" cy="762000"/>
          </a:xfrm>
          <a:prstGeom prst="rect">
            <a:avLst/>
          </a:prstGeom>
        </p:spPr>
      </p:pic>
      <p:sp>
        <p:nvSpPr>
          <p:cNvPr id="11" name="文本框 10"/>
          <p:cNvSpPr txBox="1"/>
          <p:nvPr/>
        </p:nvSpPr>
        <p:spPr>
          <a:xfrm>
            <a:off x="5401310" y="519430"/>
            <a:ext cx="1203325" cy="368300"/>
          </a:xfrm>
          <a:prstGeom prst="rect">
            <a:avLst/>
          </a:prstGeom>
          <a:noFill/>
        </p:spPr>
        <p:txBody>
          <a:bodyPr wrap="square" rtlCol="0">
            <a:spAutoFit/>
          </a:bodyPr>
          <a:p>
            <a:r>
              <a:rPr lang="en-US" altLang="zh-CN"/>
              <a:t>Scalar field:</a:t>
            </a:r>
            <a:endParaRPr lang="en-US" altLang="zh-CN"/>
          </a:p>
        </p:txBody>
      </p:sp>
      <p:pic>
        <p:nvPicPr>
          <p:cNvPr id="12" name="图片 11"/>
          <p:cNvPicPr>
            <a:picLocks noChangeAspect="1"/>
          </p:cNvPicPr>
          <p:nvPr/>
        </p:nvPicPr>
        <p:blipFill>
          <a:blip r:embed="rId6"/>
          <a:stretch>
            <a:fillRect/>
          </a:stretch>
        </p:blipFill>
        <p:spPr>
          <a:xfrm>
            <a:off x="5939155" y="1264285"/>
            <a:ext cx="3162300" cy="1371600"/>
          </a:xfrm>
          <a:prstGeom prst="rect">
            <a:avLst/>
          </a:prstGeom>
        </p:spPr>
      </p:pic>
      <p:pic>
        <p:nvPicPr>
          <p:cNvPr id="13" name="图片 12"/>
          <p:cNvPicPr>
            <a:picLocks noChangeAspect="1"/>
          </p:cNvPicPr>
          <p:nvPr/>
        </p:nvPicPr>
        <p:blipFill>
          <a:blip r:embed="rId7"/>
          <a:stretch>
            <a:fillRect/>
          </a:stretch>
        </p:blipFill>
        <p:spPr>
          <a:xfrm>
            <a:off x="6137275" y="3186430"/>
            <a:ext cx="3086100" cy="815340"/>
          </a:xfrm>
          <a:prstGeom prst="rect">
            <a:avLst/>
          </a:prstGeom>
        </p:spPr>
      </p:pic>
      <p:pic>
        <p:nvPicPr>
          <p:cNvPr id="14" name="图片 13"/>
          <p:cNvPicPr>
            <a:picLocks noChangeAspect="1"/>
          </p:cNvPicPr>
          <p:nvPr/>
        </p:nvPicPr>
        <p:blipFill>
          <a:blip r:embed="rId8"/>
          <a:stretch>
            <a:fillRect/>
          </a:stretch>
        </p:blipFill>
        <p:spPr>
          <a:xfrm>
            <a:off x="5638165" y="2635885"/>
            <a:ext cx="4084320" cy="38023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724535" y="361950"/>
            <a:ext cx="10515600" cy="4351338"/>
          </a:xfrm>
        </p:spPr>
        <p:txBody>
          <a:bodyPr/>
          <a:p>
            <a:pPr marL="0" indent="0">
              <a:buNone/>
            </a:pPr>
            <a:endParaRPr lang="en-US" altLang="zh-CN"/>
          </a:p>
          <a:p>
            <a:pPr marL="0" indent="0">
              <a:buNone/>
            </a:pPr>
            <a:r>
              <a:rPr lang="en-US" altLang="zh-CN" sz="2000">
                <a:solidFill>
                  <a:srgbClr val="FF0000"/>
                </a:solidFill>
              </a:rPr>
              <a:t>2+1 dimensional Charged black hole:</a:t>
            </a:r>
            <a:endParaRPr lang="en-US" altLang="zh-CN" sz="2000">
              <a:solidFill>
                <a:srgbClr val="FF0000"/>
              </a:solidFill>
            </a:endParaRPr>
          </a:p>
        </p:txBody>
      </p:sp>
      <p:pic>
        <p:nvPicPr>
          <p:cNvPr id="6" name="图片 5"/>
          <p:cNvPicPr>
            <a:picLocks noChangeAspect="1"/>
          </p:cNvPicPr>
          <p:nvPr/>
        </p:nvPicPr>
        <p:blipFill>
          <a:blip r:embed="rId1"/>
          <a:stretch>
            <a:fillRect/>
          </a:stretch>
        </p:blipFill>
        <p:spPr>
          <a:xfrm>
            <a:off x="1056640" y="1511935"/>
            <a:ext cx="4371340" cy="5121910"/>
          </a:xfrm>
          <a:prstGeom prst="rect">
            <a:avLst/>
          </a:prstGeom>
        </p:spPr>
      </p:pic>
      <p:pic>
        <p:nvPicPr>
          <p:cNvPr id="7" name="图片 6"/>
          <p:cNvPicPr>
            <a:picLocks noChangeAspect="1"/>
          </p:cNvPicPr>
          <p:nvPr/>
        </p:nvPicPr>
        <p:blipFill>
          <a:blip r:embed="rId2"/>
          <a:stretch>
            <a:fillRect/>
          </a:stretch>
        </p:blipFill>
        <p:spPr>
          <a:xfrm>
            <a:off x="6133465" y="1828800"/>
            <a:ext cx="5036820" cy="448818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88010" y="576580"/>
            <a:ext cx="2531745" cy="398780"/>
          </a:xfrm>
          <a:prstGeom prst="rect">
            <a:avLst/>
          </a:prstGeom>
          <a:noFill/>
        </p:spPr>
        <p:txBody>
          <a:bodyPr wrap="square" rtlCol="0">
            <a:spAutoFit/>
          </a:bodyPr>
          <a:p>
            <a:r>
              <a:rPr lang="en-US" altLang="zh-CN" sz="2000"/>
              <a:t>Neutral scalar:</a:t>
            </a:r>
            <a:endParaRPr lang="en-US" altLang="zh-CN" sz="2000"/>
          </a:p>
        </p:txBody>
      </p:sp>
      <p:pic>
        <p:nvPicPr>
          <p:cNvPr id="6" name="图片 5"/>
          <p:cNvPicPr>
            <a:picLocks noChangeAspect="1"/>
          </p:cNvPicPr>
          <p:nvPr/>
        </p:nvPicPr>
        <p:blipFill>
          <a:blip r:embed="rId1"/>
          <a:stretch>
            <a:fillRect/>
          </a:stretch>
        </p:blipFill>
        <p:spPr>
          <a:xfrm>
            <a:off x="946785" y="1491615"/>
            <a:ext cx="5074920" cy="2362200"/>
          </a:xfrm>
          <a:prstGeom prst="rect">
            <a:avLst/>
          </a:prstGeom>
        </p:spPr>
      </p:pic>
      <p:pic>
        <p:nvPicPr>
          <p:cNvPr id="7" name="图片 6"/>
          <p:cNvPicPr>
            <a:picLocks noChangeAspect="1"/>
          </p:cNvPicPr>
          <p:nvPr/>
        </p:nvPicPr>
        <p:blipFill>
          <a:blip r:embed="rId2"/>
          <a:stretch>
            <a:fillRect/>
          </a:stretch>
        </p:blipFill>
        <p:spPr>
          <a:xfrm>
            <a:off x="6133465" y="975360"/>
            <a:ext cx="5036820" cy="4488180"/>
          </a:xfrm>
          <a:prstGeom prst="rect">
            <a:avLst/>
          </a:prstGeom>
        </p:spPr>
      </p:pic>
      <p:pic>
        <p:nvPicPr>
          <p:cNvPr id="8" name="图片 7"/>
          <p:cNvPicPr>
            <a:picLocks noChangeAspect="1"/>
          </p:cNvPicPr>
          <p:nvPr/>
        </p:nvPicPr>
        <p:blipFill>
          <a:blip r:embed="rId3"/>
          <a:stretch>
            <a:fillRect/>
          </a:stretch>
        </p:blipFill>
        <p:spPr>
          <a:xfrm>
            <a:off x="850265" y="635635"/>
            <a:ext cx="5047615" cy="5104130"/>
          </a:xfrm>
          <a:prstGeom prst="rect">
            <a:avLst/>
          </a:prstGeom>
        </p:spPr>
      </p:pic>
      <p:sp>
        <p:nvSpPr>
          <p:cNvPr id="9" name="文本框 8"/>
          <p:cNvSpPr txBox="1"/>
          <p:nvPr/>
        </p:nvSpPr>
        <p:spPr>
          <a:xfrm>
            <a:off x="1053465" y="5875972"/>
            <a:ext cx="5080000" cy="829945"/>
          </a:xfrm>
          <a:prstGeom prst="rect">
            <a:avLst/>
          </a:prstGeom>
        </p:spPr>
        <p:txBody>
          <a:bodyPr>
            <a:spAutoFit/>
          </a:bodyPr>
          <a:p>
            <a:r>
              <a:rPr lang="en-US" altLang="zh-CN" sz="1600"/>
              <a:t> </a:t>
            </a:r>
            <a:r>
              <a:rPr lang="en-US" altLang="zh-CN" sz="1600">
                <a:solidFill>
                  <a:srgbClr val="FF0000"/>
                </a:solidFill>
              </a:rPr>
              <a:t>C.-Y. Xia, H.-B. Zeng, C.-M. Chen, and A. del Campo, Structural phase transition and its critical dynamics from holography, Phys. Rev. D 108, 026017 (2023)</a:t>
            </a:r>
            <a:endParaRPr lang="en-US" altLang="zh-CN" sz="1600">
              <a:solidFill>
                <a:srgbClr val="FF0000"/>
              </a:solidFill>
            </a:endParaRPr>
          </a:p>
        </p:txBody>
      </p:sp>
      <p:pic>
        <p:nvPicPr>
          <p:cNvPr id="2" name="图片 1"/>
          <p:cNvPicPr>
            <a:picLocks noChangeAspect="1"/>
          </p:cNvPicPr>
          <p:nvPr/>
        </p:nvPicPr>
        <p:blipFill>
          <a:blip r:embed="rId4"/>
          <a:stretch>
            <a:fillRect/>
          </a:stretch>
        </p:blipFill>
        <p:spPr>
          <a:xfrm>
            <a:off x="6798310" y="5463540"/>
            <a:ext cx="4015740" cy="853440"/>
          </a:xfrm>
          <a:prstGeom prst="rect">
            <a:avLst/>
          </a:prstGeom>
        </p:spPr>
      </p:pic>
      <p:pic>
        <p:nvPicPr>
          <p:cNvPr id="3" name="图片 2"/>
          <p:cNvPicPr>
            <a:picLocks noChangeAspect="1"/>
          </p:cNvPicPr>
          <p:nvPr/>
        </p:nvPicPr>
        <p:blipFill>
          <a:blip r:embed="rId5"/>
          <a:stretch>
            <a:fillRect/>
          </a:stretch>
        </p:blipFill>
        <p:spPr>
          <a:xfrm>
            <a:off x="850265" y="2199005"/>
            <a:ext cx="448945" cy="5264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sz="4000">
                <a:solidFill>
                  <a:srgbClr val="FF0000"/>
                </a:solidFill>
              </a:rPr>
              <a:t>Reaction-Diffusion in the bulk:</a:t>
            </a:r>
            <a:endParaRPr lang="en-US" altLang="zh-CN" sz="4000">
              <a:solidFill>
                <a:srgbClr val="FF0000"/>
              </a:solidFill>
            </a:endParaRPr>
          </a:p>
        </p:txBody>
      </p:sp>
      <p:pic>
        <p:nvPicPr>
          <p:cNvPr id="4" name="内容占位符 3"/>
          <p:cNvPicPr>
            <a:picLocks noChangeAspect="1"/>
          </p:cNvPicPr>
          <p:nvPr>
            <p:ph idx="1"/>
          </p:nvPr>
        </p:nvPicPr>
        <p:blipFill>
          <a:blip r:embed="rId1"/>
          <a:stretch>
            <a:fillRect/>
          </a:stretch>
        </p:blipFill>
        <p:spPr>
          <a:xfrm>
            <a:off x="1823720" y="1691005"/>
            <a:ext cx="4993005" cy="899160"/>
          </a:xfrm>
          <a:prstGeom prst="rect">
            <a:avLst/>
          </a:prstGeom>
        </p:spPr>
      </p:pic>
      <p:pic>
        <p:nvPicPr>
          <p:cNvPr id="5" name="图片 4"/>
          <p:cNvPicPr>
            <a:picLocks noChangeAspect="1"/>
          </p:cNvPicPr>
          <p:nvPr/>
        </p:nvPicPr>
        <p:blipFill>
          <a:blip r:embed="rId2"/>
          <a:stretch>
            <a:fillRect/>
          </a:stretch>
        </p:blipFill>
        <p:spPr>
          <a:xfrm>
            <a:off x="2167890" y="2590165"/>
            <a:ext cx="5471160" cy="838835"/>
          </a:xfrm>
          <a:prstGeom prst="rect">
            <a:avLst/>
          </a:prstGeom>
        </p:spPr>
      </p:pic>
      <p:sp>
        <p:nvSpPr>
          <p:cNvPr id="6" name="文本框 5"/>
          <p:cNvSpPr txBox="1"/>
          <p:nvPr/>
        </p:nvSpPr>
        <p:spPr>
          <a:xfrm>
            <a:off x="483235" y="3952875"/>
            <a:ext cx="2376805" cy="368300"/>
          </a:xfrm>
          <a:prstGeom prst="rect">
            <a:avLst/>
          </a:prstGeom>
          <a:noFill/>
        </p:spPr>
        <p:txBody>
          <a:bodyPr wrap="square" rtlCol="0">
            <a:spAutoFit/>
          </a:bodyPr>
          <a:p>
            <a:r>
              <a:rPr lang="en-US" altLang="zh-CN"/>
              <a:t>Equation of motion:</a:t>
            </a:r>
            <a:endParaRPr lang="en-US" altLang="zh-CN"/>
          </a:p>
        </p:txBody>
      </p:sp>
      <p:pic>
        <p:nvPicPr>
          <p:cNvPr id="7" name="图片 6"/>
          <p:cNvPicPr>
            <a:picLocks noChangeAspect="1"/>
          </p:cNvPicPr>
          <p:nvPr/>
        </p:nvPicPr>
        <p:blipFill>
          <a:blip r:embed="rId3"/>
          <a:stretch>
            <a:fillRect/>
          </a:stretch>
        </p:blipFill>
        <p:spPr>
          <a:xfrm>
            <a:off x="3318510" y="3952875"/>
            <a:ext cx="6279515" cy="996315"/>
          </a:xfrm>
          <a:prstGeom prst="rect">
            <a:avLst/>
          </a:prstGeom>
        </p:spPr>
      </p:pic>
      <p:pic>
        <p:nvPicPr>
          <p:cNvPr id="8" name="图片 7"/>
          <p:cNvPicPr>
            <a:picLocks noChangeAspect="1"/>
          </p:cNvPicPr>
          <p:nvPr/>
        </p:nvPicPr>
        <p:blipFill>
          <a:blip r:embed="rId4"/>
          <a:stretch>
            <a:fillRect/>
          </a:stretch>
        </p:blipFill>
        <p:spPr>
          <a:xfrm>
            <a:off x="4466590" y="5608955"/>
            <a:ext cx="6066790" cy="855980"/>
          </a:xfrm>
          <a:prstGeom prst="rect">
            <a:avLst/>
          </a:prstGeom>
        </p:spPr>
      </p:pic>
      <p:sp>
        <p:nvSpPr>
          <p:cNvPr id="9" name="文本框 8"/>
          <p:cNvSpPr txBox="1"/>
          <p:nvPr/>
        </p:nvSpPr>
        <p:spPr>
          <a:xfrm>
            <a:off x="3117215" y="5708650"/>
            <a:ext cx="1707515" cy="368300"/>
          </a:xfrm>
          <a:prstGeom prst="rect">
            <a:avLst/>
          </a:prstGeom>
          <a:noFill/>
        </p:spPr>
        <p:txBody>
          <a:bodyPr wrap="square" rtlCol="0">
            <a:spAutoFit/>
          </a:bodyPr>
          <a:p>
            <a:r>
              <a:rPr lang="en-US" altLang="zh-CN">
                <a:solidFill>
                  <a:srgbClr val="FF0000"/>
                </a:solidFill>
              </a:rPr>
              <a:t>similar to CGLE:</a:t>
            </a:r>
            <a:endParaRPr lang="en-US" altLang="zh-CN">
              <a:solidFill>
                <a:srgbClr val="FF0000"/>
              </a:solidFill>
            </a:endParaRPr>
          </a:p>
        </p:txBody>
      </p:sp>
      <p:pic>
        <p:nvPicPr>
          <p:cNvPr id="3" name="图片 2"/>
          <p:cNvPicPr>
            <a:picLocks noChangeAspect="1"/>
          </p:cNvPicPr>
          <p:nvPr/>
        </p:nvPicPr>
        <p:blipFill>
          <a:blip r:embed="rId5"/>
          <a:stretch>
            <a:fillRect/>
          </a:stretch>
        </p:blipFill>
        <p:spPr>
          <a:xfrm>
            <a:off x="7482205" y="730885"/>
            <a:ext cx="3272155" cy="5949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Numerical scheme:</a:t>
            </a:r>
            <a:endParaRPr lang="en-US" altLang="zh-CN"/>
          </a:p>
        </p:txBody>
      </p:sp>
      <p:pic>
        <p:nvPicPr>
          <p:cNvPr id="4" name="内容占位符 3"/>
          <p:cNvPicPr>
            <a:picLocks noChangeAspect="1"/>
          </p:cNvPicPr>
          <p:nvPr>
            <p:ph idx="1"/>
          </p:nvPr>
        </p:nvPicPr>
        <p:blipFill>
          <a:blip r:embed="rId1"/>
          <a:stretch>
            <a:fillRect/>
          </a:stretch>
        </p:blipFill>
        <p:spPr>
          <a:xfrm>
            <a:off x="6696710" y="2155825"/>
            <a:ext cx="4808220" cy="4000500"/>
          </a:xfrm>
          <a:prstGeom prst="rect">
            <a:avLst/>
          </a:prstGeom>
        </p:spPr>
      </p:pic>
      <p:pic>
        <p:nvPicPr>
          <p:cNvPr id="7" name="图片 6"/>
          <p:cNvPicPr>
            <a:picLocks noChangeAspect="1"/>
          </p:cNvPicPr>
          <p:nvPr/>
        </p:nvPicPr>
        <p:blipFill>
          <a:blip r:embed="rId2"/>
          <a:stretch>
            <a:fillRect/>
          </a:stretch>
        </p:blipFill>
        <p:spPr>
          <a:xfrm>
            <a:off x="746125" y="2155825"/>
            <a:ext cx="5343525" cy="847725"/>
          </a:xfrm>
          <a:prstGeom prst="rect">
            <a:avLst/>
          </a:prstGeom>
        </p:spPr>
      </p:pic>
      <p:pic>
        <p:nvPicPr>
          <p:cNvPr id="5" name="图片 4"/>
          <p:cNvPicPr>
            <a:picLocks noChangeAspect="1"/>
          </p:cNvPicPr>
          <p:nvPr/>
        </p:nvPicPr>
        <p:blipFill>
          <a:blip r:embed="rId3"/>
          <a:stretch>
            <a:fillRect/>
          </a:stretch>
        </p:blipFill>
        <p:spPr>
          <a:xfrm>
            <a:off x="2038985" y="3206750"/>
            <a:ext cx="3272155" cy="594995"/>
          </a:xfrm>
          <a:prstGeom prst="rect">
            <a:avLst/>
          </a:prstGeom>
        </p:spPr>
      </p:pic>
      <p:pic>
        <p:nvPicPr>
          <p:cNvPr id="3" name="图片 2"/>
          <p:cNvPicPr>
            <a:picLocks noChangeAspect="1"/>
          </p:cNvPicPr>
          <p:nvPr/>
        </p:nvPicPr>
        <p:blipFill>
          <a:blip r:embed="rId4"/>
          <a:stretch>
            <a:fillRect/>
          </a:stretch>
        </p:blipFill>
        <p:spPr>
          <a:xfrm>
            <a:off x="1898015" y="3935095"/>
            <a:ext cx="3762375" cy="282829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Plane wave solution and instability analysis</a:t>
            </a:r>
            <a:endParaRPr lang="en-US" altLang="zh-CN"/>
          </a:p>
        </p:txBody>
      </p:sp>
      <p:pic>
        <p:nvPicPr>
          <p:cNvPr id="4" name="内容占位符 3"/>
          <p:cNvPicPr>
            <a:picLocks noChangeAspect="1"/>
          </p:cNvPicPr>
          <p:nvPr>
            <p:ph idx="1"/>
          </p:nvPr>
        </p:nvPicPr>
        <p:blipFill>
          <a:blip r:embed="rId1"/>
          <a:stretch>
            <a:fillRect/>
          </a:stretch>
        </p:blipFill>
        <p:spPr>
          <a:xfrm>
            <a:off x="1957705" y="2396490"/>
            <a:ext cx="3050540" cy="789305"/>
          </a:xfrm>
          <a:prstGeom prst="rect">
            <a:avLst/>
          </a:prstGeom>
        </p:spPr>
      </p:pic>
      <p:sp>
        <p:nvSpPr>
          <p:cNvPr id="5" name="文本框 4"/>
          <p:cNvSpPr txBox="1"/>
          <p:nvPr/>
        </p:nvSpPr>
        <p:spPr>
          <a:xfrm>
            <a:off x="935990" y="2644140"/>
            <a:ext cx="1790065" cy="368300"/>
          </a:xfrm>
          <a:prstGeom prst="rect">
            <a:avLst/>
          </a:prstGeom>
          <a:noFill/>
        </p:spPr>
        <p:txBody>
          <a:bodyPr wrap="square" rtlCol="0">
            <a:spAutoFit/>
          </a:bodyPr>
          <a:p>
            <a:r>
              <a:rPr lang="en-US" altLang="zh-CN"/>
              <a:t>Ansatz:</a:t>
            </a:r>
            <a:endParaRPr lang="en-US" altLang="zh-CN"/>
          </a:p>
        </p:txBody>
      </p:sp>
      <p:pic>
        <p:nvPicPr>
          <p:cNvPr id="6" name="图片 5"/>
          <p:cNvPicPr>
            <a:picLocks noChangeAspect="1"/>
          </p:cNvPicPr>
          <p:nvPr/>
        </p:nvPicPr>
        <p:blipFill>
          <a:blip r:embed="rId2"/>
          <a:stretch>
            <a:fillRect/>
          </a:stretch>
        </p:blipFill>
        <p:spPr>
          <a:xfrm>
            <a:off x="1509395" y="3366135"/>
            <a:ext cx="4419600" cy="1303020"/>
          </a:xfrm>
          <a:prstGeom prst="rect">
            <a:avLst/>
          </a:prstGeom>
        </p:spPr>
      </p:pic>
      <p:cxnSp>
        <p:nvCxnSpPr>
          <p:cNvPr id="7" name="直接连接符 6"/>
          <p:cNvCxnSpPr/>
          <p:nvPr/>
        </p:nvCxnSpPr>
        <p:spPr>
          <a:xfrm>
            <a:off x="6101080" y="1884680"/>
            <a:ext cx="40640" cy="3210560"/>
          </a:xfrm>
          <a:prstGeom prst="line">
            <a:avLst/>
          </a:prstGeom>
        </p:spPr>
        <p:style>
          <a:lnRef idx="2">
            <a:schemeClr val="accent1"/>
          </a:lnRef>
          <a:fillRef idx="0">
            <a:srgbClr val="FFFFFF"/>
          </a:fillRef>
          <a:effectRef idx="0">
            <a:srgbClr val="FFFFFF"/>
          </a:effectRef>
          <a:fontRef idx="minor">
            <a:schemeClr val="tx1"/>
          </a:fontRef>
        </p:style>
      </p:cxnSp>
      <p:sp>
        <p:nvSpPr>
          <p:cNvPr id="8" name="文本框 7"/>
          <p:cNvSpPr txBox="1"/>
          <p:nvPr/>
        </p:nvSpPr>
        <p:spPr>
          <a:xfrm>
            <a:off x="6419850" y="1946910"/>
            <a:ext cx="1481455" cy="368300"/>
          </a:xfrm>
          <a:prstGeom prst="rect">
            <a:avLst/>
          </a:prstGeom>
          <a:noFill/>
        </p:spPr>
        <p:txBody>
          <a:bodyPr wrap="square" rtlCol="0">
            <a:spAutoFit/>
          </a:bodyPr>
          <a:p>
            <a:r>
              <a:rPr lang="en-US" altLang="zh-CN"/>
              <a:t>CGLE:</a:t>
            </a:r>
            <a:endParaRPr lang="en-US" altLang="zh-CN"/>
          </a:p>
        </p:txBody>
      </p:sp>
      <p:sp>
        <p:nvSpPr>
          <p:cNvPr id="9" name="文本框 8"/>
          <p:cNvSpPr txBox="1"/>
          <p:nvPr/>
        </p:nvSpPr>
        <p:spPr>
          <a:xfrm>
            <a:off x="554990" y="1750695"/>
            <a:ext cx="1615440" cy="368300"/>
          </a:xfrm>
          <a:prstGeom prst="rect">
            <a:avLst/>
          </a:prstGeom>
          <a:noFill/>
        </p:spPr>
        <p:txBody>
          <a:bodyPr wrap="square" rtlCol="0">
            <a:spAutoFit/>
          </a:bodyPr>
          <a:p>
            <a:r>
              <a:rPr lang="en-US" altLang="zh-CN"/>
              <a:t>Holography:</a:t>
            </a:r>
            <a:endParaRPr lang="en-US" altLang="zh-CN"/>
          </a:p>
        </p:txBody>
      </p:sp>
      <p:pic>
        <p:nvPicPr>
          <p:cNvPr id="3" name="图片 2"/>
          <p:cNvPicPr>
            <a:picLocks noChangeAspect="1"/>
          </p:cNvPicPr>
          <p:nvPr/>
        </p:nvPicPr>
        <p:blipFill>
          <a:blip r:embed="rId3"/>
          <a:stretch>
            <a:fillRect/>
          </a:stretch>
        </p:blipFill>
        <p:spPr>
          <a:xfrm>
            <a:off x="2101215" y="1750060"/>
            <a:ext cx="3932555" cy="623570"/>
          </a:xfrm>
          <a:prstGeom prst="rect">
            <a:avLst/>
          </a:prstGeom>
        </p:spPr>
      </p:pic>
      <p:pic>
        <p:nvPicPr>
          <p:cNvPr id="12" name="图片 11"/>
          <p:cNvPicPr>
            <a:picLocks noChangeAspect="1"/>
          </p:cNvPicPr>
          <p:nvPr/>
        </p:nvPicPr>
        <p:blipFill>
          <a:blip r:embed="rId4"/>
          <a:stretch>
            <a:fillRect/>
          </a:stretch>
        </p:blipFill>
        <p:spPr>
          <a:xfrm>
            <a:off x="7082790" y="1750695"/>
            <a:ext cx="4575810" cy="645795"/>
          </a:xfrm>
          <a:prstGeom prst="rect">
            <a:avLst/>
          </a:prstGeom>
        </p:spPr>
      </p:pic>
      <p:pic>
        <p:nvPicPr>
          <p:cNvPr id="13" name="图片 12"/>
          <p:cNvPicPr>
            <a:picLocks noChangeAspect="1"/>
          </p:cNvPicPr>
          <p:nvPr/>
        </p:nvPicPr>
        <p:blipFill>
          <a:blip r:embed="rId5"/>
          <a:stretch>
            <a:fillRect/>
          </a:stretch>
        </p:blipFill>
        <p:spPr>
          <a:xfrm>
            <a:off x="7901305" y="2572385"/>
            <a:ext cx="1494790" cy="528955"/>
          </a:xfrm>
          <a:prstGeom prst="rect">
            <a:avLst/>
          </a:prstGeom>
        </p:spPr>
      </p:pic>
      <p:sp>
        <p:nvSpPr>
          <p:cNvPr id="14" name="文本框 13"/>
          <p:cNvSpPr txBox="1"/>
          <p:nvPr/>
        </p:nvSpPr>
        <p:spPr>
          <a:xfrm>
            <a:off x="6334760" y="2644140"/>
            <a:ext cx="1790065" cy="368300"/>
          </a:xfrm>
          <a:prstGeom prst="rect">
            <a:avLst/>
          </a:prstGeom>
          <a:noFill/>
        </p:spPr>
        <p:txBody>
          <a:bodyPr wrap="square" rtlCol="0">
            <a:spAutoFit/>
          </a:bodyPr>
          <a:p>
            <a:r>
              <a:rPr lang="en-US" altLang="zh-CN"/>
              <a:t>                Ansatz:</a:t>
            </a:r>
            <a:endParaRPr lang="en-US" altLang="zh-CN"/>
          </a:p>
        </p:txBody>
      </p:sp>
      <p:pic>
        <p:nvPicPr>
          <p:cNvPr id="15" name="图片 14"/>
          <p:cNvPicPr>
            <a:picLocks noChangeAspect="1"/>
          </p:cNvPicPr>
          <p:nvPr/>
        </p:nvPicPr>
        <p:blipFill>
          <a:blip r:embed="rId6"/>
          <a:stretch>
            <a:fillRect/>
          </a:stretch>
        </p:blipFill>
        <p:spPr>
          <a:xfrm>
            <a:off x="7255510" y="3429000"/>
            <a:ext cx="995680" cy="450215"/>
          </a:xfrm>
          <a:prstGeom prst="rect">
            <a:avLst/>
          </a:prstGeom>
        </p:spPr>
      </p:pic>
      <p:pic>
        <p:nvPicPr>
          <p:cNvPr id="16" name="图片 15"/>
          <p:cNvPicPr>
            <a:picLocks noChangeAspect="1"/>
          </p:cNvPicPr>
          <p:nvPr/>
        </p:nvPicPr>
        <p:blipFill>
          <a:blip r:embed="rId7"/>
          <a:stretch>
            <a:fillRect/>
          </a:stretch>
        </p:blipFill>
        <p:spPr>
          <a:xfrm>
            <a:off x="7124700" y="4212590"/>
            <a:ext cx="1647190" cy="509270"/>
          </a:xfrm>
          <a:prstGeom prst="rect">
            <a:avLst/>
          </a:prstGeom>
        </p:spPr>
      </p:pic>
      <p:sp>
        <p:nvSpPr>
          <p:cNvPr id="17" name="文本框 16"/>
          <p:cNvSpPr txBox="1"/>
          <p:nvPr/>
        </p:nvSpPr>
        <p:spPr>
          <a:xfrm>
            <a:off x="5256530" y="5661660"/>
            <a:ext cx="2273935" cy="368300"/>
          </a:xfrm>
          <a:prstGeom prst="rect">
            <a:avLst/>
          </a:prstGeom>
          <a:noFill/>
        </p:spPr>
        <p:txBody>
          <a:bodyPr wrap="square" rtlCol="0">
            <a:spAutoFit/>
          </a:bodyPr>
          <a:p>
            <a:r>
              <a:rPr lang="en-US" altLang="zh-CN">
                <a:solidFill>
                  <a:srgbClr val="FF0000"/>
                </a:solidFill>
              </a:rPr>
              <a:t>Different from CGLE</a:t>
            </a:r>
            <a:endParaRPr lang="en-US" altLang="zh-CN">
              <a:solidFill>
                <a:srgbClr val="FF0000"/>
              </a:solidFill>
            </a:endParaRPr>
          </a:p>
        </p:txBody>
      </p:sp>
      <p:cxnSp>
        <p:nvCxnSpPr>
          <p:cNvPr id="18" name="直接连接符 17"/>
          <p:cNvCxnSpPr/>
          <p:nvPr/>
        </p:nvCxnSpPr>
        <p:spPr>
          <a:xfrm flipV="1">
            <a:off x="113030" y="2409825"/>
            <a:ext cx="12099290" cy="41275"/>
          </a:xfrm>
          <a:prstGeom prst="line">
            <a:avLst/>
          </a:prstGeom>
        </p:spPr>
        <p:style>
          <a:lnRef idx="2">
            <a:schemeClr val="accent1"/>
          </a:lnRef>
          <a:fillRef idx="0">
            <a:srgbClr val="FFFFFF"/>
          </a:fillRef>
          <a:effectRef idx="0">
            <a:srgbClr val="FFFFFF"/>
          </a:effectRef>
          <a:fontRef idx="minor">
            <a:schemeClr val="tx1"/>
          </a:fontRef>
        </p:style>
      </p:cxnSp>
      <p:cxnSp>
        <p:nvCxnSpPr>
          <p:cNvPr id="19" name="直接连接符 18"/>
          <p:cNvCxnSpPr/>
          <p:nvPr/>
        </p:nvCxnSpPr>
        <p:spPr>
          <a:xfrm flipV="1">
            <a:off x="81915" y="3150235"/>
            <a:ext cx="12058015" cy="123825"/>
          </a:xfrm>
          <a:prstGeom prst="line">
            <a:avLst/>
          </a:prstGeom>
        </p:spPr>
        <p:style>
          <a:lnRef idx="2">
            <a:schemeClr val="accent1"/>
          </a:lnRef>
          <a:fillRef idx="0">
            <a:srgbClr val="FFFFFF"/>
          </a:fillRef>
          <a:effectRef idx="0">
            <a:srgbClr val="FFFFFF"/>
          </a:effectRef>
          <a:fontRef idx="minor">
            <a:schemeClr val="tx1"/>
          </a:fontRef>
        </p:style>
      </p:cxnSp>
      <p:cxnSp>
        <p:nvCxnSpPr>
          <p:cNvPr id="20" name="直接连接符 19"/>
          <p:cNvCxnSpPr/>
          <p:nvPr/>
        </p:nvCxnSpPr>
        <p:spPr>
          <a:xfrm flipV="1">
            <a:off x="102235" y="4128135"/>
            <a:ext cx="12120245" cy="51435"/>
          </a:xfrm>
          <a:prstGeom prst="line">
            <a:avLst/>
          </a:prstGeom>
        </p:spPr>
        <p:style>
          <a:lnRef idx="2">
            <a:schemeClr val="accent1"/>
          </a:lnRef>
          <a:fillRef idx="0">
            <a:srgbClr val="FFFFFF"/>
          </a:fillRef>
          <a:effectRef idx="0">
            <a:srgbClr val="FFFFFF"/>
          </a:effectRef>
          <a:fontRef idx="minor">
            <a:schemeClr val="tx1"/>
          </a:fontRef>
        </p:style>
      </p:cxnSp>
      <p:cxnSp>
        <p:nvCxnSpPr>
          <p:cNvPr id="21" name="直接连接符 20"/>
          <p:cNvCxnSpPr/>
          <p:nvPr/>
        </p:nvCxnSpPr>
        <p:spPr>
          <a:xfrm flipV="1">
            <a:off x="81915" y="5022850"/>
            <a:ext cx="12027535" cy="113030"/>
          </a:xfrm>
          <a:prstGeom prst="line">
            <a:avLst/>
          </a:prstGeom>
        </p:spPr>
        <p:style>
          <a:lnRef idx="2">
            <a:schemeClr val="accent1"/>
          </a:lnRef>
          <a:fillRef idx="0">
            <a:srgbClr val="FFFFFF"/>
          </a:fillRef>
          <a:effectRef idx="0">
            <a:srgbClr val="FFFFFF"/>
          </a:effectRef>
          <a:fontRef idx="minor">
            <a:schemeClr val="tx1"/>
          </a:fontRef>
        </p:style>
      </p:cxnSp>
      <p:sp>
        <p:nvSpPr>
          <p:cNvPr id="22" name="矩形 21"/>
          <p:cNvSpPr/>
          <p:nvPr/>
        </p:nvSpPr>
        <p:spPr>
          <a:xfrm>
            <a:off x="1509395" y="3965575"/>
            <a:ext cx="534670" cy="20574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文本框 22"/>
          <p:cNvSpPr txBox="1"/>
          <p:nvPr/>
        </p:nvSpPr>
        <p:spPr>
          <a:xfrm>
            <a:off x="1218565" y="1390650"/>
            <a:ext cx="5864225" cy="368300"/>
          </a:xfrm>
          <a:prstGeom prst="rect">
            <a:avLst/>
          </a:prstGeom>
          <a:noFill/>
        </p:spPr>
        <p:txBody>
          <a:bodyPr wrap="square" rtlCol="0">
            <a:spAutoFit/>
          </a:bodyPr>
          <a:p>
            <a:r>
              <a:rPr lang="zh-CN" altLang="en-US"/>
              <a:t> </a:t>
            </a:r>
            <a:r>
              <a:rPr lang="zh-CN" altLang="en-US">
                <a:solidFill>
                  <a:srgbClr val="FF0000"/>
                </a:solidFill>
              </a:rPr>
              <a:t>solved by the Newton_x0002_Raphson iteration method</a:t>
            </a:r>
            <a:endParaRPr lang="zh-CN" altLang="en-US">
              <a:solidFill>
                <a:srgbClr val="FF0000"/>
              </a:solidFill>
            </a:endParaRPr>
          </a:p>
        </p:txBody>
      </p:sp>
      <p:cxnSp>
        <p:nvCxnSpPr>
          <p:cNvPr id="24" name="直接箭头连接符 23"/>
          <p:cNvCxnSpPr/>
          <p:nvPr/>
        </p:nvCxnSpPr>
        <p:spPr>
          <a:xfrm flipV="1">
            <a:off x="2067560" y="1833245"/>
            <a:ext cx="31115" cy="81280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sz="3600"/>
              <a:t>Stability analysis of plane wave solution:</a:t>
            </a:r>
            <a:endParaRPr lang="en-US" altLang="zh-CN" sz="3600"/>
          </a:p>
        </p:txBody>
      </p:sp>
      <p:pic>
        <p:nvPicPr>
          <p:cNvPr id="4" name="内容占位符 3"/>
          <p:cNvPicPr>
            <a:picLocks noChangeAspect="1"/>
          </p:cNvPicPr>
          <p:nvPr>
            <p:ph idx="1"/>
          </p:nvPr>
        </p:nvPicPr>
        <p:blipFill>
          <a:blip r:embed="rId1"/>
          <a:stretch>
            <a:fillRect/>
          </a:stretch>
        </p:blipFill>
        <p:spPr>
          <a:xfrm>
            <a:off x="2587625" y="1483360"/>
            <a:ext cx="5596255" cy="3891280"/>
          </a:xfrm>
          <a:prstGeom prst="rect">
            <a:avLst/>
          </a:prstGeom>
        </p:spPr>
      </p:pic>
      <p:sp>
        <p:nvSpPr>
          <p:cNvPr id="6" name="文本框 5"/>
          <p:cNvSpPr txBox="1"/>
          <p:nvPr/>
        </p:nvSpPr>
        <p:spPr>
          <a:xfrm>
            <a:off x="3996690" y="5514975"/>
            <a:ext cx="6096000" cy="1198880"/>
          </a:xfrm>
          <a:prstGeom prst="rect">
            <a:avLst/>
          </a:prstGeom>
          <a:noFill/>
        </p:spPr>
        <p:txBody>
          <a:bodyPr wrap="square" rtlCol="0" anchor="t">
            <a:spAutoFit/>
          </a:bodyPr>
          <a:p>
            <a:r>
              <a:rPr lang="zh-CN" altLang="en-US">
                <a:solidFill>
                  <a:srgbClr val="FF0000"/>
                </a:solidFill>
              </a:rPr>
              <a:t>The zero q plane wave solution will</a:t>
            </a:r>
            <a:endParaRPr lang="zh-CN" altLang="en-US">
              <a:solidFill>
                <a:srgbClr val="FF0000"/>
              </a:solidFill>
            </a:endParaRPr>
          </a:p>
          <a:p>
            <a:r>
              <a:rPr lang="zh-CN" altLang="en-US">
                <a:solidFill>
                  <a:srgbClr val="FF0000"/>
                </a:solidFill>
              </a:rPr>
              <a:t>be destroyed by the growing perturbations if there are</a:t>
            </a:r>
            <a:endParaRPr lang="zh-CN" altLang="en-US">
              <a:solidFill>
                <a:srgbClr val="FF0000"/>
              </a:solidFill>
            </a:endParaRPr>
          </a:p>
          <a:p>
            <a:r>
              <a:rPr lang="zh-CN" altLang="en-US">
                <a:solidFill>
                  <a:srgbClr val="FF0000"/>
                </a:solidFill>
              </a:rPr>
              <a:t>Re(λ(k)) &gt; 0, corresponding to the linear unstable region in the phase diagram</a:t>
            </a:r>
            <a:endParaRPr lang="zh-CN" altLang="en-US">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Phase diagram:</a:t>
            </a:r>
            <a:endParaRPr lang="en-US" altLang="zh-CN"/>
          </a:p>
        </p:txBody>
      </p:sp>
      <p:pic>
        <p:nvPicPr>
          <p:cNvPr id="4" name="内容占位符 3"/>
          <p:cNvPicPr>
            <a:picLocks noChangeAspect="1"/>
          </p:cNvPicPr>
          <p:nvPr>
            <p:ph idx="1"/>
          </p:nvPr>
        </p:nvPicPr>
        <p:blipFill>
          <a:blip r:embed="rId1"/>
          <a:stretch>
            <a:fillRect/>
          </a:stretch>
        </p:blipFill>
        <p:spPr>
          <a:xfrm>
            <a:off x="1878965" y="1619885"/>
            <a:ext cx="4585970" cy="4351655"/>
          </a:xfrm>
          <a:prstGeom prst="rect">
            <a:avLst/>
          </a:prstGeom>
        </p:spPr>
      </p:pic>
      <p:pic>
        <p:nvPicPr>
          <p:cNvPr id="5" name="图片 4"/>
          <p:cNvPicPr>
            <a:picLocks noChangeAspect="1"/>
          </p:cNvPicPr>
          <p:nvPr/>
        </p:nvPicPr>
        <p:blipFill>
          <a:blip r:embed="rId2"/>
          <a:stretch>
            <a:fillRect/>
          </a:stretch>
        </p:blipFill>
        <p:spPr>
          <a:xfrm>
            <a:off x="8559165" y="4472305"/>
            <a:ext cx="1638300" cy="732790"/>
          </a:xfrm>
          <a:prstGeom prst="rect">
            <a:avLst/>
          </a:prstGeom>
        </p:spPr>
      </p:pic>
      <p:cxnSp>
        <p:nvCxnSpPr>
          <p:cNvPr id="6" name="直接连接符 5"/>
          <p:cNvCxnSpPr/>
          <p:nvPr/>
        </p:nvCxnSpPr>
        <p:spPr>
          <a:xfrm>
            <a:off x="6964680" y="64135"/>
            <a:ext cx="0" cy="6738620"/>
          </a:xfrm>
          <a:prstGeom prst="line">
            <a:avLst/>
          </a:prstGeom>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499985" y="3695700"/>
            <a:ext cx="3713480" cy="368300"/>
          </a:xfrm>
          <a:prstGeom prst="rect">
            <a:avLst/>
          </a:prstGeom>
          <a:noFill/>
        </p:spPr>
        <p:txBody>
          <a:bodyPr wrap="square" rtlCol="0">
            <a:spAutoFit/>
          </a:bodyPr>
          <a:p>
            <a:r>
              <a:rPr lang="en-US" altLang="zh-CN"/>
              <a:t>For CGLE: the BFN line</a:t>
            </a:r>
            <a:endParaRPr lang="en-US" altLang="zh-CN"/>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Other patterns: similar to CGLE</a:t>
            </a:r>
            <a:endParaRPr lang="en-US" altLang="zh-CN"/>
          </a:p>
        </p:txBody>
      </p:sp>
      <p:pic>
        <p:nvPicPr>
          <p:cNvPr id="4" name="内容占位符 3"/>
          <p:cNvPicPr>
            <a:picLocks noChangeAspect="1"/>
          </p:cNvPicPr>
          <p:nvPr>
            <p:ph idx="1"/>
          </p:nvPr>
        </p:nvPicPr>
        <p:blipFill>
          <a:blip r:embed="rId1"/>
          <a:stretch>
            <a:fillRect/>
          </a:stretch>
        </p:blipFill>
        <p:spPr>
          <a:xfrm>
            <a:off x="1462405" y="1825625"/>
            <a:ext cx="4760595" cy="4351655"/>
          </a:xfrm>
          <a:prstGeom prst="rect">
            <a:avLst/>
          </a:prstGeom>
        </p:spPr>
      </p:pic>
      <p:pic>
        <p:nvPicPr>
          <p:cNvPr id="5" name="图片 4"/>
          <p:cNvPicPr>
            <a:picLocks noChangeAspect="1"/>
          </p:cNvPicPr>
          <p:nvPr/>
        </p:nvPicPr>
        <p:blipFill>
          <a:blip r:embed="rId2"/>
          <a:stretch>
            <a:fillRect/>
          </a:stretch>
        </p:blipFill>
        <p:spPr>
          <a:xfrm>
            <a:off x="7026910" y="1943100"/>
            <a:ext cx="4591685" cy="423418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a:t>Reaction-Diffusion Model for  pattern formation</a:t>
            </a:r>
            <a:endParaRPr lang="zh-CN" altLang="en-US"/>
          </a:p>
        </p:txBody>
      </p:sp>
      <p:sp>
        <p:nvSpPr>
          <p:cNvPr id="3" name="内容占位符 2"/>
          <p:cNvSpPr>
            <a:spLocks noGrp="1"/>
          </p:cNvSpPr>
          <p:nvPr>
            <p:ph idx="1"/>
          </p:nvPr>
        </p:nvSpPr>
        <p:spPr/>
        <p:txBody>
          <a:bodyPr/>
          <a:p>
            <a:r>
              <a:rPr lang="zh-CN" altLang="en-US"/>
              <a:t>Alan Turing</a:t>
            </a:r>
            <a:endParaRPr lang="zh-CN" altLang="en-US"/>
          </a:p>
          <a:p>
            <a:endParaRPr lang="zh-CN" altLang="en-US"/>
          </a:p>
          <a:p>
            <a:endParaRPr lang="zh-CN" altLang="en-US"/>
          </a:p>
        </p:txBody>
      </p:sp>
      <p:pic>
        <p:nvPicPr>
          <p:cNvPr id="4" name="图片 3"/>
          <p:cNvPicPr>
            <a:picLocks noChangeAspect="1"/>
          </p:cNvPicPr>
          <p:nvPr/>
        </p:nvPicPr>
        <p:blipFill>
          <a:blip r:embed="rId1"/>
          <a:stretch>
            <a:fillRect/>
          </a:stretch>
        </p:blipFill>
        <p:spPr>
          <a:xfrm>
            <a:off x="912495" y="2671445"/>
            <a:ext cx="2095500" cy="2790825"/>
          </a:xfrm>
          <a:prstGeom prst="rect">
            <a:avLst/>
          </a:prstGeom>
        </p:spPr>
      </p:pic>
      <p:pic>
        <p:nvPicPr>
          <p:cNvPr id="7" name="图片 6"/>
          <p:cNvPicPr>
            <a:picLocks noChangeAspect="1"/>
          </p:cNvPicPr>
          <p:nvPr/>
        </p:nvPicPr>
        <p:blipFill>
          <a:blip r:embed="rId2"/>
          <a:stretch>
            <a:fillRect/>
          </a:stretch>
        </p:blipFill>
        <p:spPr>
          <a:xfrm>
            <a:off x="3676015" y="1497330"/>
            <a:ext cx="4211955" cy="1818640"/>
          </a:xfrm>
          <a:prstGeom prst="rect">
            <a:avLst/>
          </a:prstGeom>
        </p:spPr>
      </p:pic>
      <p:sp>
        <p:nvSpPr>
          <p:cNvPr id="8" name="文本框 7"/>
          <p:cNvSpPr txBox="1"/>
          <p:nvPr/>
        </p:nvSpPr>
        <p:spPr>
          <a:xfrm>
            <a:off x="3769995" y="3315970"/>
            <a:ext cx="6697980" cy="2861310"/>
          </a:xfrm>
          <a:prstGeom prst="rect">
            <a:avLst/>
          </a:prstGeom>
          <a:noFill/>
        </p:spPr>
        <p:txBody>
          <a:bodyPr wrap="square" rtlCol="0">
            <a:spAutoFit/>
          </a:bodyPr>
          <a:p>
            <a:r>
              <a:rPr lang="en-US" altLang="zh-CN"/>
              <a:t>from wikipedia</a:t>
            </a:r>
            <a:r>
              <a:rPr lang="zh-CN" altLang="en-US"/>
              <a:t>：The Turing pattern is a concept introduced by English mathematician Alan Turing in a 1952 paper titled "The Chemical Basis of Morphogenesis" which describes how patterns in nature, such as stripes and spots, can arise naturally and autonomously from a homogeneous, uniform state.</a:t>
            </a:r>
            <a:r>
              <a:rPr lang="en-US" altLang="zh-CN"/>
              <a:t> </a:t>
            </a:r>
            <a:r>
              <a:rPr lang="zh-CN" altLang="en-US"/>
              <a:t>The pattern arises due to Turing instability which in turn arises due to the </a:t>
            </a:r>
            <a:r>
              <a:rPr lang="zh-CN" altLang="en-US">
                <a:solidFill>
                  <a:srgbClr val="FF0000"/>
                </a:solidFill>
              </a:rPr>
              <a:t>interplay between differential diffusion (i.e., different values of diffusion coefficients) of chemical species and chemical reaction. </a:t>
            </a:r>
            <a:r>
              <a:rPr lang="zh-CN" altLang="en-US"/>
              <a:t>The instability mechanism is unforeseen because a pure diffusion process would be anticipated to have a stabilizing influence on the system.</a:t>
            </a:r>
            <a:endParaRPr lang="zh-CN" altLang="en-US"/>
          </a:p>
        </p:txBody>
      </p:sp>
      <p:pic>
        <p:nvPicPr>
          <p:cNvPr id="9" name="图片 8"/>
          <p:cNvPicPr>
            <a:picLocks noChangeAspect="1"/>
          </p:cNvPicPr>
          <p:nvPr/>
        </p:nvPicPr>
        <p:blipFill>
          <a:blip r:embed="rId3"/>
          <a:stretch>
            <a:fillRect/>
          </a:stretch>
        </p:blipFill>
        <p:spPr>
          <a:xfrm>
            <a:off x="8019415" y="1697990"/>
            <a:ext cx="4104640" cy="132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a:t>General CGLE and holographic model near T_c</a:t>
            </a:r>
            <a:endParaRPr lang="en-US" altLang="zh-CN"/>
          </a:p>
        </p:txBody>
      </p:sp>
      <p:pic>
        <p:nvPicPr>
          <p:cNvPr id="4" name="内容占位符 3"/>
          <p:cNvPicPr>
            <a:picLocks noChangeAspect="1"/>
          </p:cNvPicPr>
          <p:nvPr>
            <p:ph idx="1"/>
          </p:nvPr>
        </p:nvPicPr>
        <p:blipFill>
          <a:blip r:embed="rId1"/>
          <a:stretch>
            <a:fillRect/>
          </a:stretch>
        </p:blipFill>
        <p:spPr>
          <a:xfrm>
            <a:off x="1214120" y="1207135"/>
            <a:ext cx="7433310" cy="1090295"/>
          </a:xfrm>
          <a:prstGeom prst="rect">
            <a:avLst/>
          </a:prstGeom>
        </p:spPr>
      </p:pic>
      <p:pic>
        <p:nvPicPr>
          <p:cNvPr id="5" name="图片 4"/>
          <p:cNvPicPr>
            <a:picLocks noChangeAspect="1"/>
          </p:cNvPicPr>
          <p:nvPr/>
        </p:nvPicPr>
        <p:blipFill>
          <a:blip r:embed="rId2"/>
          <a:stretch>
            <a:fillRect/>
          </a:stretch>
        </p:blipFill>
        <p:spPr>
          <a:xfrm>
            <a:off x="2052320" y="2122170"/>
            <a:ext cx="4269105" cy="4749165"/>
          </a:xfrm>
          <a:prstGeom prst="rect">
            <a:avLst/>
          </a:prstGeom>
        </p:spPr>
      </p:pic>
      <p:pic>
        <p:nvPicPr>
          <p:cNvPr id="6" name="图片 5"/>
          <p:cNvPicPr>
            <a:picLocks noChangeAspect="1"/>
          </p:cNvPicPr>
          <p:nvPr/>
        </p:nvPicPr>
        <p:blipFill>
          <a:blip r:embed="rId3"/>
          <a:stretch>
            <a:fillRect/>
          </a:stretch>
        </p:blipFill>
        <p:spPr>
          <a:xfrm>
            <a:off x="7011670" y="2122170"/>
            <a:ext cx="4523105" cy="691515"/>
          </a:xfrm>
          <a:prstGeom prst="rect">
            <a:avLst/>
          </a:prstGeom>
        </p:spPr>
      </p:pic>
      <p:sp>
        <p:nvSpPr>
          <p:cNvPr id="3" name="文本框 2"/>
          <p:cNvSpPr txBox="1"/>
          <p:nvPr/>
        </p:nvSpPr>
        <p:spPr>
          <a:xfrm>
            <a:off x="380365" y="4145280"/>
            <a:ext cx="1285875" cy="922020"/>
          </a:xfrm>
          <a:prstGeom prst="rect">
            <a:avLst/>
          </a:prstGeom>
          <a:noFill/>
        </p:spPr>
        <p:txBody>
          <a:bodyPr wrap="square" rtlCol="0">
            <a:spAutoFit/>
          </a:bodyPr>
          <a:p>
            <a:r>
              <a:rPr lang="en-US" altLang="zh-CN"/>
              <a:t>Defect turbulence region</a:t>
            </a:r>
            <a:endParaRPr lang="en-US" altLang="zh-CN"/>
          </a:p>
        </p:txBody>
      </p:sp>
      <p:pic>
        <p:nvPicPr>
          <p:cNvPr id="7" name="图片 6"/>
          <p:cNvPicPr>
            <a:picLocks noChangeAspect="1"/>
          </p:cNvPicPr>
          <p:nvPr/>
        </p:nvPicPr>
        <p:blipFill>
          <a:blip r:embed="rId4"/>
          <a:stretch>
            <a:fillRect/>
          </a:stretch>
        </p:blipFill>
        <p:spPr>
          <a:xfrm>
            <a:off x="7325360" y="2721610"/>
            <a:ext cx="3323590" cy="40582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Summary and  outlooks</a:t>
            </a:r>
            <a:endParaRPr lang="en-US" altLang="zh-CN"/>
          </a:p>
        </p:txBody>
      </p:sp>
      <p:sp>
        <p:nvSpPr>
          <p:cNvPr id="3" name="内容占位符 2"/>
          <p:cNvSpPr>
            <a:spLocks noGrp="1"/>
          </p:cNvSpPr>
          <p:nvPr>
            <p:ph idx="1"/>
          </p:nvPr>
        </p:nvSpPr>
        <p:spPr/>
        <p:txBody>
          <a:bodyPr/>
          <a:p>
            <a:r>
              <a:rPr lang="en-US" altLang="zh-CN">
                <a:solidFill>
                  <a:srgbClr val="FF0000"/>
                </a:solidFill>
              </a:rPr>
              <a:t>Reaction-Diffusion effect in the bulk will induce pattern formation on the boundary</a:t>
            </a:r>
            <a:endParaRPr lang="en-US" altLang="zh-CN">
              <a:solidFill>
                <a:srgbClr val="FF0000"/>
              </a:solidFill>
            </a:endParaRPr>
          </a:p>
          <a:p>
            <a:endParaRPr lang="en-US" altLang="zh-CN"/>
          </a:p>
          <a:p>
            <a:r>
              <a:rPr lang="en-US" altLang="zh-CN"/>
              <a:t>Holographic model near T_c is dual to CGLE </a:t>
            </a:r>
            <a:endParaRPr lang="en-US" altLang="zh-CN"/>
          </a:p>
          <a:p>
            <a:endParaRPr lang="en-US" altLang="zh-CN"/>
          </a:p>
          <a:p>
            <a:r>
              <a:rPr lang="en-US" altLang="zh-CN"/>
              <a:t>Lower  temperature effective theory</a:t>
            </a:r>
            <a:r>
              <a:rPr lang="zh-CN" altLang="en-US"/>
              <a:t>（</a:t>
            </a:r>
            <a:r>
              <a:rPr lang="en-US" altLang="zh-CN"/>
              <a:t>Different from CGLE</a:t>
            </a:r>
            <a:r>
              <a:rPr lang="zh-CN" altLang="en-US"/>
              <a:t>）</a:t>
            </a:r>
            <a:r>
              <a:rPr lang="en-US" altLang="zh-CN"/>
              <a:t>?</a:t>
            </a:r>
            <a:endParaRPr lang="en-US" altLang="zh-CN"/>
          </a:p>
          <a:p>
            <a:endParaRPr lang="en-US" altLang="zh-CN"/>
          </a:p>
          <a:p>
            <a:r>
              <a:rPr lang="en-US" altLang="zh-CN"/>
              <a:t>Higher dimension cases</a:t>
            </a:r>
            <a:endParaRPr lang="en-US" altLang="zh-CN"/>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patternforamtion">
            <a:hlinkClick r:id="" action="ppaction://media"/>
          </p:cNvPr>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988185" y="1534160"/>
            <a:ext cx="8561705" cy="4288155"/>
          </a:xfrm>
          <a:prstGeom prst="rect">
            <a:avLst/>
          </a:prstGeom>
        </p:spPr>
      </p:pic>
      <p:sp>
        <p:nvSpPr>
          <p:cNvPr id="4" name="文本框 3"/>
          <p:cNvSpPr txBox="1"/>
          <p:nvPr/>
        </p:nvSpPr>
        <p:spPr>
          <a:xfrm>
            <a:off x="1007745" y="495935"/>
            <a:ext cx="5493385" cy="645160"/>
          </a:xfrm>
          <a:prstGeom prst="rect">
            <a:avLst/>
          </a:prstGeom>
          <a:noFill/>
        </p:spPr>
        <p:txBody>
          <a:bodyPr wrap="square" rtlCol="0">
            <a:spAutoFit/>
          </a:bodyPr>
          <a:p>
            <a:r>
              <a:rPr lang="en-US" altLang="zh-CN" sz="3600"/>
              <a:t>Spiral wave in AdS_4:</a:t>
            </a:r>
            <a:endParaRPr lang="en-US" altLang="zh-CN"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indefinite"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7" repeatCount="indefinite" fill="hold" display="1">
                  <p:stCondLst>
                    <p:cond delay="indefinite"/>
                  </p:stCondLst>
                  <p:endCondLst>
                    <p:cond evt="onNext">
                      <p:tgtEl>
                        <p:sldTgt/>
                      </p:tgtEl>
                    </p:cond>
                    <p:cond evt="onPrev">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84200" y="1037590"/>
            <a:ext cx="10515600" cy="4351338"/>
          </a:xfrm>
        </p:spPr>
        <p:txBody>
          <a:bodyPr/>
          <a:p>
            <a:pPr marL="0" indent="0">
              <a:buNone/>
            </a:pPr>
            <a:r>
              <a:rPr lang="en-US" altLang="zh-CN">
                <a:ln w="22225">
                  <a:solidFill>
                    <a:schemeClr val="accent2"/>
                  </a:solidFill>
                  <a:prstDash val="solid"/>
                </a:ln>
                <a:solidFill>
                  <a:schemeClr val="accent2">
                    <a:lumMod val="40000"/>
                    <a:lumOff val="60000"/>
                  </a:schemeClr>
                </a:solidFill>
                <a:effectLst/>
              </a:rPr>
              <a:t>  Many aspects deserved to be studied in future: holography may</a:t>
            </a:r>
            <a:endParaRPr lang="en-US" altLang="zh-CN">
              <a:ln w="22225">
                <a:solidFill>
                  <a:schemeClr val="accent2"/>
                </a:solidFill>
                <a:prstDash val="solid"/>
              </a:ln>
              <a:solidFill>
                <a:schemeClr val="accent2">
                  <a:lumMod val="40000"/>
                  <a:lumOff val="60000"/>
                </a:schemeClr>
              </a:solidFill>
              <a:effectLst/>
            </a:endParaRPr>
          </a:p>
          <a:p>
            <a:pPr marL="0" indent="0">
              <a:buNone/>
            </a:pPr>
            <a:r>
              <a:rPr lang="en-US" altLang="zh-CN">
                <a:ln w="22225">
                  <a:solidFill>
                    <a:schemeClr val="accent2"/>
                  </a:solidFill>
                  <a:prstDash val="solid"/>
                </a:ln>
                <a:solidFill>
                  <a:schemeClr val="accent2">
                    <a:lumMod val="40000"/>
                    <a:lumOff val="60000"/>
                  </a:schemeClr>
                </a:solidFill>
                <a:effectLst/>
              </a:rPr>
              <a:t>provide new insights about the pattern formation dynamics </a:t>
            </a:r>
            <a:endParaRPr lang="zh-CN" altLang="en-US"/>
          </a:p>
          <a:p>
            <a:endParaRPr lang="zh-CN" altLang="en-US"/>
          </a:p>
        </p:txBody>
      </p:sp>
      <p:pic>
        <p:nvPicPr>
          <p:cNvPr id="4" name="图片 3"/>
          <p:cNvPicPr>
            <a:picLocks noChangeAspect="1"/>
          </p:cNvPicPr>
          <p:nvPr/>
        </p:nvPicPr>
        <p:blipFill>
          <a:blip r:embed="rId1"/>
          <a:stretch>
            <a:fillRect/>
          </a:stretch>
        </p:blipFill>
        <p:spPr>
          <a:xfrm>
            <a:off x="2403475" y="2270760"/>
            <a:ext cx="7542530" cy="3355975"/>
          </a:xfrm>
          <a:prstGeom prst="rect">
            <a:avLst/>
          </a:prstGeom>
        </p:spPr>
      </p:pic>
      <p:cxnSp>
        <p:nvCxnSpPr>
          <p:cNvPr id="5" name="直接连接符 4"/>
          <p:cNvCxnSpPr/>
          <p:nvPr/>
        </p:nvCxnSpPr>
        <p:spPr>
          <a:xfrm>
            <a:off x="4948555" y="4090670"/>
            <a:ext cx="4468495" cy="0"/>
          </a:xfrm>
          <a:prstGeom prst="line">
            <a:avLst/>
          </a:prstGeom>
          <a:ln w="57150"/>
        </p:spPr>
        <p:style>
          <a:lnRef idx="3">
            <a:schemeClr val="dk1"/>
          </a:lnRef>
          <a:fillRef idx="0">
            <a:schemeClr val="dk1"/>
          </a:fillRef>
          <a:effectRef idx="2">
            <a:schemeClr val="dk1"/>
          </a:effectRef>
          <a:fontRef idx="minor">
            <a:schemeClr val="tx1"/>
          </a:fontRef>
        </p:style>
      </p:cxnSp>
      <p:sp>
        <p:nvSpPr>
          <p:cNvPr id="6" name="文本框 5"/>
          <p:cNvSpPr txBox="1"/>
          <p:nvPr/>
        </p:nvSpPr>
        <p:spPr>
          <a:xfrm>
            <a:off x="5327015" y="3570605"/>
            <a:ext cx="4815840" cy="368300"/>
          </a:xfrm>
          <a:prstGeom prst="rect">
            <a:avLst/>
          </a:prstGeom>
          <a:noFill/>
        </p:spPr>
        <p:txBody>
          <a:bodyPr wrap="square" rtlCol="0">
            <a:spAutoFit/>
          </a:bodyPr>
          <a:p>
            <a:r>
              <a:rPr lang="en-US" altLang="zh-CN"/>
              <a:t>holographic U(1) theory dynamics</a:t>
            </a:r>
            <a:endParaRPr lang="en-US" altLang="zh-CN"/>
          </a:p>
        </p:txBody>
      </p:sp>
      <p:pic>
        <p:nvPicPr>
          <p:cNvPr id="7" name="图片 6"/>
          <p:cNvPicPr>
            <a:picLocks noChangeAspect="1"/>
          </p:cNvPicPr>
          <p:nvPr/>
        </p:nvPicPr>
        <p:blipFill>
          <a:blip r:embed="rId2"/>
          <a:stretch>
            <a:fillRect/>
          </a:stretch>
        </p:blipFill>
        <p:spPr>
          <a:xfrm>
            <a:off x="10001885" y="1738630"/>
            <a:ext cx="2144395" cy="30594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pPr marL="0" indent="0">
              <a:buNone/>
            </a:pPr>
            <a:r>
              <a:rPr lang="en-US" altLang="zh-CN" sz="7200"/>
              <a:t>        </a:t>
            </a:r>
            <a:endParaRPr lang="en-US" altLang="zh-CN" sz="7200"/>
          </a:p>
          <a:p>
            <a:pPr marL="0" indent="0">
              <a:buNone/>
            </a:pPr>
            <a:r>
              <a:rPr lang="en-US" altLang="zh-CN" sz="7200"/>
              <a:t>      Thanks very much!</a:t>
            </a:r>
            <a:endParaRPr lang="en-US" altLang="zh-CN" sz="7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520700" y="480060"/>
            <a:ext cx="5763895" cy="1433830"/>
          </a:xfrm>
          <a:prstGeom prst="rect">
            <a:avLst/>
          </a:prstGeom>
        </p:spPr>
      </p:pic>
      <p:pic>
        <p:nvPicPr>
          <p:cNvPr id="5" name="图片 4"/>
          <p:cNvPicPr>
            <a:picLocks noChangeAspect="1"/>
          </p:cNvPicPr>
          <p:nvPr/>
        </p:nvPicPr>
        <p:blipFill>
          <a:blip r:embed="rId2"/>
          <a:stretch>
            <a:fillRect/>
          </a:stretch>
        </p:blipFill>
        <p:spPr>
          <a:xfrm>
            <a:off x="5882005" y="2034540"/>
            <a:ext cx="4419600" cy="4312920"/>
          </a:xfrm>
          <a:prstGeom prst="rect">
            <a:avLst/>
          </a:prstGeom>
        </p:spPr>
      </p:pic>
      <p:pic>
        <p:nvPicPr>
          <p:cNvPr id="6" name="图片 5"/>
          <p:cNvPicPr>
            <a:picLocks noChangeAspect="1"/>
          </p:cNvPicPr>
          <p:nvPr/>
        </p:nvPicPr>
        <p:blipFill>
          <a:blip r:embed="rId3"/>
          <a:stretch>
            <a:fillRect/>
          </a:stretch>
        </p:blipFill>
        <p:spPr>
          <a:xfrm>
            <a:off x="988695" y="2644140"/>
            <a:ext cx="3145155" cy="1993265"/>
          </a:xfrm>
          <a:prstGeom prst="rect">
            <a:avLst/>
          </a:prstGeom>
        </p:spPr>
      </p:pic>
      <p:sp>
        <p:nvSpPr>
          <p:cNvPr id="7" name="椭圆 6"/>
          <p:cNvSpPr/>
          <p:nvPr/>
        </p:nvSpPr>
        <p:spPr>
          <a:xfrm>
            <a:off x="2036445" y="2852420"/>
            <a:ext cx="875030" cy="1820545"/>
          </a:xfrm>
          <a:prstGeom prst="ellipse">
            <a:avLst/>
          </a:prstGeom>
          <a:noFill/>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1784985" y="4637405"/>
            <a:ext cx="1553210" cy="645160"/>
          </a:xfrm>
          <a:prstGeom prst="rect">
            <a:avLst/>
          </a:prstGeom>
          <a:noFill/>
        </p:spPr>
        <p:txBody>
          <a:bodyPr wrap="square" rtlCol="0">
            <a:spAutoFit/>
          </a:bodyPr>
          <a:p>
            <a:r>
              <a:rPr lang="en-US" altLang="zh-CN"/>
              <a:t>Diffusion terms</a:t>
            </a:r>
            <a:endParaRPr lang="en-US" altLang="zh-CN"/>
          </a:p>
        </p:txBody>
      </p:sp>
      <p:sp>
        <p:nvSpPr>
          <p:cNvPr id="9" name="文本框 8"/>
          <p:cNvSpPr txBox="1"/>
          <p:nvPr/>
        </p:nvSpPr>
        <p:spPr>
          <a:xfrm>
            <a:off x="3463925" y="4431665"/>
            <a:ext cx="2499995" cy="922020"/>
          </a:xfrm>
          <a:prstGeom prst="rect">
            <a:avLst/>
          </a:prstGeom>
          <a:noFill/>
        </p:spPr>
        <p:txBody>
          <a:bodyPr wrap="square" rtlCol="0">
            <a:spAutoFit/>
          </a:bodyPr>
          <a:p>
            <a:r>
              <a:rPr lang="zh-CN" altLang="en-US"/>
              <a:t>Gray-Scott</a:t>
            </a:r>
            <a:r>
              <a:rPr lang="en-US" altLang="zh-CN"/>
              <a:t> model</a:t>
            </a:r>
            <a:r>
              <a:rPr lang="zh-CN" altLang="en-US"/>
              <a:t>、Gierer-Meinhardt</a:t>
            </a:r>
            <a:r>
              <a:rPr lang="en-US" altLang="zh-CN"/>
              <a:t> model ...</a:t>
            </a:r>
            <a:endParaRPr lang="en-US" altLang="zh-CN"/>
          </a:p>
        </p:txBody>
      </p:sp>
      <p:sp>
        <p:nvSpPr>
          <p:cNvPr id="10" name="矩形 9"/>
          <p:cNvSpPr/>
          <p:nvPr/>
        </p:nvSpPr>
        <p:spPr>
          <a:xfrm>
            <a:off x="3096260" y="2995930"/>
            <a:ext cx="709930" cy="144081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a:t>Complex Ginzburg-Landau equation as a Reaction-Diffusion model</a:t>
            </a:r>
            <a:endParaRPr lang="en-US" altLang="zh-CN"/>
          </a:p>
        </p:txBody>
      </p:sp>
      <p:sp>
        <p:nvSpPr>
          <p:cNvPr id="3" name="内容占位符 2"/>
          <p:cNvSpPr>
            <a:spLocks noGrp="1"/>
          </p:cNvSpPr>
          <p:nvPr>
            <p:ph idx="1"/>
          </p:nvPr>
        </p:nvSpPr>
        <p:spPr/>
        <p:txBody>
          <a:bodyPr/>
          <a:p>
            <a:pPr marL="0" indent="0">
              <a:buNone/>
            </a:pPr>
            <a:r>
              <a:rPr lang="zh-CN" altLang="en-US" sz="2000">
                <a:ln w="22225">
                  <a:solidFill>
                    <a:schemeClr val="accent2"/>
                  </a:solidFill>
                  <a:prstDash val="solid"/>
                </a:ln>
                <a:solidFill>
                  <a:schemeClr val="accent2">
                    <a:lumMod val="40000"/>
                    <a:lumOff val="60000"/>
                  </a:schemeClr>
                </a:solidFill>
                <a:effectLst/>
              </a:rPr>
              <a:t>The complex Ginzburg–Landau equation (CGLE), probably the most celebrated nonlinear equation in physics,describes generically the dynamics of oscillating, spatially extended systems close to the onset of oscillations.</a:t>
            </a:r>
            <a:endParaRPr lang="zh-CN" altLang="en-US" sz="2000">
              <a:ln w="22225">
                <a:solidFill>
                  <a:schemeClr val="accent2"/>
                </a:solidFill>
                <a:prstDash val="solid"/>
              </a:ln>
              <a:solidFill>
                <a:schemeClr val="accent2">
                  <a:lumMod val="40000"/>
                  <a:lumOff val="60000"/>
                </a:schemeClr>
              </a:solidFill>
              <a:effectLst/>
            </a:endParaRPr>
          </a:p>
        </p:txBody>
      </p:sp>
      <p:sp>
        <p:nvSpPr>
          <p:cNvPr id="16" name="文本框 15"/>
          <p:cNvSpPr txBox="1"/>
          <p:nvPr/>
        </p:nvSpPr>
        <p:spPr>
          <a:xfrm>
            <a:off x="1360805" y="3018790"/>
            <a:ext cx="10830560" cy="2245360"/>
          </a:xfrm>
          <a:prstGeom prst="rect">
            <a:avLst/>
          </a:prstGeom>
          <a:noFill/>
        </p:spPr>
        <p:txBody>
          <a:bodyPr wrap="square" rtlCol="0" anchor="t">
            <a:spAutoFit/>
          </a:bodyPr>
          <a:p>
            <a:r>
              <a:rPr lang="zh-CN" altLang="en-US" sz="2000"/>
              <a:t>The Ginzburg–Landau equation, named after Vitaly Ginzburg and Lev Landau, describes the nonlinear evolution of small disturbances near a finite wavelength bifurcation from a stable to an unstable state of a system. At the onset of finite wavelength bifurcation, the system becomes unstable for a critical wavenumber k</a:t>
            </a:r>
            <a:r>
              <a:rPr lang="en-US" altLang="zh-CN" sz="2000"/>
              <a:t>_</a:t>
            </a:r>
            <a:r>
              <a:rPr lang="zh-CN" altLang="en-US" sz="2000"/>
              <a:t>c which is non-zero. In the neighbourhood of this bifurcation, the evolution of disturbances is characterised by the particular Fourier mode for k</a:t>
            </a:r>
            <a:r>
              <a:rPr lang="en-US" altLang="zh-CN" sz="2000"/>
              <a:t>_</a:t>
            </a:r>
            <a:r>
              <a:rPr lang="zh-CN" altLang="en-US" sz="2000"/>
              <a:t>c with slowly varying amplitude A (more precisely the real part of A). The Ginzburg–Landau equation is the governing equation for </a:t>
            </a:r>
            <a:endParaRPr lang="zh-CN" altLang="en-US" sz="2000"/>
          </a:p>
          <a:p>
            <a:r>
              <a:rPr lang="zh-CN" altLang="en-US" sz="2000"/>
              <a:t>A. The unstable modes can either be non-oscillatory (stationary) or oscillatory.</a:t>
            </a:r>
            <a:endParaRPr lang="zh-CN" altLang="en-US" sz="2000"/>
          </a:p>
        </p:txBody>
      </p:sp>
      <p:sp>
        <p:nvSpPr>
          <p:cNvPr id="17" name="文本框 16"/>
          <p:cNvSpPr txBox="1"/>
          <p:nvPr/>
        </p:nvSpPr>
        <p:spPr>
          <a:xfrm>
            <a:off x="1871980" y="5381625"/>
            <a:ext cx="8107045" cy="1476375"/>
          </a:xfrm>
          <a:prstGeom prst="rect">
            <a:avLst/>
          </a:prstGeom>
          <a:noFill/>
        </p:spPr>
        <p:txBody>
          <a:bodyPr wrap="square" rtlCol="0">
            <a:spAutoFit/>
          </a:bodyPr>
          <a:p>
            <a:r>
              <a:rPr lang="zh-CN" altLang="en-US">
                <a:solidFill>
                  <a:srgbClr val="FF0000"/>
                </a:solidFill>
              </a:rPr>
              <a:t>Cross, M. C., &amp; Hohenberg, P. C. (1993). Pattern formation outside of equilibrium. Reviews of modern physics, 65(3), 851.</a:t>
            </a:r>
            <a:endParaRPr lang="zh-CN" altLang="en-US">
              <a:solidFill>
                <a:srgbClr val="FF0000"/>
              </a:solidFill>
            </a:endParaRPr>
          </a:p>
          <a:p>
            <a:r>
              <a:rPr lang="zh-CN" altLang="en-US">
                <a:solidFill>
                  <a:srgbClr val="FF0000"/>
                </a:solidFill>
              </a:rPr>
              <a:t> </a:t>
            </a:r>
            <a:endParaRPr lang="zh-CN" altLang="en-US">
              <a:solidFill>
                <a:srgbClr val="FF0000"/>
              </a:solidFill>
            </a:endParaRPr>
          </a:p>
          <a:p>
            <a:r>
              <a:rPr lang="zh-CN" altLang="en-US">
                <a:solidFill>
                  <a:srgbClr val="FF0000"/>
                </a:solidFill>
              </a:rPr>
              <a:t>Cross, M., &amp; Greenside, H. (2009). Pattern formation and dynamics in nonequilibrium systems. Cambridge University Press.</a:t>
            </a:r>
            <a:endParaRPr lang="zh-CN" altLang="en-US">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440940" y="3869055"/>
            <a:ext cx="6096000" cy="2306955"/>
          </a:xfrm>
          <a:prstGeom prst="rect">
            <a:avLst/>
          </a:prstGeom>
          <a:noFill/>
        </p:spPr>
        <p:txBody>
          <a:bodyPr wrap="square" rtlCol="0" anchor="t">
            <a:spAutoFit/>
          </a:bodyPr>
          <a:p>
            <a:r>
              <a:rPr lang="zh-CN" altLang="en-US"/>
              <a:t> </a:t>
            </a:r>
            <a:r>
              <a:rPr lang="zh-CN" altLang="en-US">
                <a:solidFill>
                  <a:srgbClr val="FF0000"/>
                </a:solidFill>
              </a:rPr>
              <a:t> Newell, A. C., &amp; Whitehead, J. A. (1969). Finite bandwidth, finite amplitude convection. Journal of Fluid Mechanics, 38(2), 279-303.</a:t>
            </a:r>
            <a:endParaRPr lang="zh-CN" altLang="en-US">
              <a:solidFill>
                <a:srgbClr val="FF0000"/>
              </a:solidFill>
            </a:endParaRPr>
          </a:p>
          <a:p>
            <a:r>
              <a:rPr lang="zh-CN" altLang="en-US">
                <a:solidFill>
                  <a:srgbClr val="FF0000"/>
                </a:solidFill>
              </a:rPr>
              <a:t> </a:t>
            </a:r>
            <a:endParaRPr lang="zh-CN" altLang="en-US">
              <a:solidFill>
                <a:srgbClr val="FF0000"/>
              </a:solidFill>
            </a:endParaRPr>
          </a:p>
          <a:p>
            <a:r>
              <a:rPr lang="zh-CN" altLang="en-US">
                <a:solidFill>
                  <a:srgbClr val="FF0000"/>
                </a:solidFill>
              </a:rPr>
              <a:t>Segel, L. A. (1969). Distant side-walls cause slow amplitude modulation of cellular convection. Journal of Fluid Mechanics, 38(1), 203-224.</a:t>
            </a:r>
            <a:endParaRPr lang="zh-CN" altLang="en-US">
              <a:solidFill>
                <a:srgbClr val="FF0000"/>
              </a:solidFill>
            </a:endParaRPr>
          </a:p>
          <a:p>
            <a:r>
              <a:rPr lang="zh-CN" altLang="en-US">
                <a:solidFill>
                  <a:srgbClr val="FF0000"/>
                </a:solidFill>
              </a:rPr>
              <a:t> </a:t>
            </a:r>
            <a:endParaRPr lang="zh-CN" altLang="en-US">
              <a:solidFill>
                <a:srgbClr val="FF0000"/>
              </a:solidFill>
            </a:endParaRPr>
          </a:p>
        </p:txBody>
      </p:sp>
      <p:pic>
        <p:nvPicPr>
          <p:cNvPr id="5" name="图片 4"/>
          <p:cNvPicPr>
            <a:picLocks noChangeAspect="1"/>
          </p:cNvPicPr>
          <p:nvPr/>
        </p:nvPicPr>
        <p:blipFill>
          <a:blip r:embed="rId1"/>
          <a:stretch>
            <a:fillRect/>
          </a:stretch>
        </p:blipFill>
        <p:spPr>
          <a:xfrm>
            <a:off x="2146935" y="2112010"/>
            <a:ext cx="3062605" cy="791210"/>
          </a:xfrm>
          <a:prstGeom prst="rect">
            <a:avLst/>
          </a:prstGeom>
        </p:spPr>
      </p:pic>
      <p:sp>
        <p:nvSpPr>
          <p:cNvPr id="6" name="文本框 5"/>
          <p:cNvSpPr txBox="1"/>
          <p:nvPr/>
        </p:nvSpPr>
        <p:spPr>
          <a:xfrm>
            <a:off x="1810385" y="1041400"/>
            <a:ext cx="6203315" cy="829945"/>
          </a:xfrm>
          <a:prstGeom prst="rect">
            <a:avLst/>
          </a:prstGeom>
          <a:noFill/>
        </p:spPr>
        <p:txBody>
          <a:bodyPr wrap="square" rtlCol="0">
            <a:spAutoFit/>
          </a:bodyPr>
          <a:p>
            <a:r>
              <a:rPr lang="zh-CN" altLang="en-US" sz="2400"/>
              <a:t>For non-oscillatory bifurcation, </a:t>
            </a:r>
            <a:endParaRPr lang="zh-CN" altLang="en-US" sz="2400"/>
          </a:p>
          <a:p>
            <a:r>
              <a:rPr lang="zh-CN" altLang="en-US" sz="2400"/>
              <a:t>A</a:t>
            </a:r>
            <a:r>
              <a:rPr lang="en-US" altLang="zh-CN" sz="2400"/>
              <a:t> </a:t>
            </a:r>
            <a:r>
              <a:rPr lang="zh-CN" altLang="en-US" sz="2400"/>
              <a:t>satisfies the real Ginzburg–Landau equation</a:t>
            </a:r>
            <a:endParaRPr lang="zh-CN" altLang="en-US" sz="2400"/>
          </a:p>
        </p:txBody>
      </p:sp>
      <p:sp>
        <p:nvSpPr>
          <p:cNvPr id="7" name="文本框 6"/>
          <p:cNvSpPr txBox="1"/>
          <p:nvPr/>
        </p:nvSpPr>
        <p:spPr>
          <a:xfrm>
            <a:off x="2440940" y="3233420"/>
            <a:ext cx="5196205" cy="635635"/>
          </a:xfrm>
          <a:prstGeom prst="rect">
            <a:avLst/>
          </a:prstGeom>
          <a:noFill/>
        </p:spPr>
        <p:txBody>
          <a:bodyPr wrap="square" rtlCol="0">
            <a:noAutofit/>
          </a:bodyPr>
          <a:p>
            <a:r>
              <a:rPr lang="zh-CN" altLang="en-US"/>
              <a:t>which was first derived by Alan C. Newell and John A. Whitehead and by Lee Segel</a:t>
            </a:r>
            <a:r>
              <a:rPr lang="en-US" altLang="zh-CN"/>
              <a:t> </a:t>
            </a:r>
            <a:r>
              <a:rPr lang="zh-CN" altLang="en-US"/>
              <a:t>in 1969. </a:t>
            </a:r>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sz="3555"/>
              <a:t>For oscillatory bifurcation, </a:t>
            </a:r>
            <a:br>
              <a:rPr lang="zh-CN" altLang="en-US" sz="3555"/>
            </a:br>
            <a:r>
              <a:rPr lang="en-US" altLang="zh-CN" sz="3555"/>
              <a:t>A </a:t>
            </a:r>
            <a:r>
              <a:rPr lang="zh-CN" altLang="en-US" sz="3555"/>
              <a:t>satisfies the complex Ginzburg–Landau equation</a:t>
            </a:r>
            <a:endParaRPr lang="zh-CN" altLang="en-US" sz="3555"/>
          </a:p>
        </p:txBody>
      </p:sp>
      <p:sp>
        <p:nvSpPr>
          <p:cNvPr id="3" name="内容占位符 2"/>
          <p:cNvSpPr>
            <a:spLocks noGrp="1"/>
          </p:cNvSpPr>
          <p:nvPr>
            <p:ph idx="1"/>
          </p:nvPr>
        </p:nvSpPr>
        <p:spPr>
          <a:xfrm>
            <a:off x="1054100" y="4027805"/>
            <a:ext cx="10515600" cy="4351338"/>
          </a:xfrm>
        </p:spPr>
        <p:txBody>
          <a:bodyPr/>
          <a:p>
            <a:pPr marL="0" indent="0">
              <a:buNone/>
            </a:pPr>
            <a:r>
              <a:rPr lang="zh-CN" altLang="en-US" sz="1800">
                <a:solidFill>
                  <a:srgbClr val="FF0000"/>
                </a:solidFill>
              </a:rPr>
              <a:t>Stewartson, K., &amp; Stuart, J. T. (1971). A non-linear instability theory for a wave system in plane Poiseuille flow. Journal of Fluid Mechanics, 48(3), 529-545.</a:t>
            </a:r>
            <a:endParaRPr lang="zh-CN" altLang="en-US" sz="1800">
              <a:solidFill>
                <a:srgbClr val="FF0000"/>
              </a:solidFill>
            </a:endParaRPr>
          </a:p>
          <a:p>
            <a:pPr marL="0" indent="0">
              <a:buNone/>
            </a:pPr>
            <a:r>
              <a:rPr lang="zh-CN" altLang="en-US" sz="1800">
                <a:solidFill>
                  <a:srgbClr val="FF0000"/>
                </a:solidFill>
              </a:rPr>
              <a:t>Hocking, L. M., &amp; Stewartson, K. (1972). On the nonlinear response of a marginally unstable plane parallel flow to a two-dimensional disturbance. Proceedings of the Royal Society of London. A. Mathematical and Physical Sciences, 326(1566), 289-313.</a:t>
            </a:r>
            <a:endParaRPr lang="zh-CN" altLang="en-US" sz="1800">
              <a:solidFill>
                <a:srgbClr val="FF0000"/>
              </a:solidFill>
            </a:endParaRPr>
          </a:p>
        </p:txBody>
      </p:sp>
      <p:pic>
        <p:nvPicPr>
          <p:cNvPr id="4" name="图片 3"/>
          <p:cNvPicPr>
            <a:picLocks noChangeAspect="1"/>
          </p:cNvPicPr>
          <p:nvPr/>
        </p:nvPicPr>
        <p:blipFill>
          <a:blip r:embed="rId1"/>
          <a:stretch>
            <a:fillRect/>
          </a:stretch>
        </p:blipFill>
        <p:spPr>
          <a:xfrm>
            <a:off x="1804670" y="2286000"/>
            <a:ext cx="6066790" cy="855980"/>
          </a:xfrm>
          <a:prstGeom prst="rect">
            <a:avLst/>
          </a:prstGeom>
        </p:spPr>
      </p:pic>
      <p:sp>
        <p:nvSpPr>
          <p:cNvPr id="5" name="文本框 4"/>
          <p:cNvSpPr txBox="1"/>
          <p:nvPr/>
        </p:nvSpPr>
        <p:spPr>
          <a:xfrm>
            <a:off x="2489200" y="3261360"/>
            <a:ext cx="5741035" cy="645160"/>
          </a:xfrm>
          <a:prstGeom prst="rect">
            <a:avLst/>
          </a:prstGeom>
          <a:noFill/>
        </p:spPr>
        <p:txBody>
          <a:bodyPr wrap="square" rtlCol="0">
            <a:spAutoFit/>
          </a:bodyPr>
          <a:p>
            <a:r>
              <a:rPr lang="zh-CN" altLang="en-US"/>
              <a:t>which was first derived by Keith Stewartson and John Trevor Stuart in 1971. Here α</a:t>
            </a:r>
            <a:r>
              <a:rPr lang="en-US" altLang="zh-CN"/>
              <a:t> </a:t>
            </a:r>
            <a:r>
              <a:rPr lang="zh-CN" altLang="en-US"/>
              <a:t>and β are real constants.</a:t>
            </a: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Autofit/>
          </a:bodyPr>
          <a:p>
            <a:r>
              <a:rPr lang="zh-CN" altLang="en-US" sz="3200"/>
              <a:t>The complex Ginzburg-landau equation (CGLE) has been used to describe the travelling wave behaviour in</a:t>
            </a:r>
            <a:r>
              <a:rPr lang="en-US" altLang="zh-CN" sz="3200"/>
              <a:t> </a:t>
            </a:r>
            <a:r>
              <a:rPr lang="zh-CN" altLang="en-US" sz="3200"/>
              <a:t>reaction-difusion (RD) systems.</a:t>
            </a:r>
            <a:endParaRPr lang="zh-CN" altLang="en-US" sz="3200"/>
          </a:p>
        </p:txBody>
      </p:sp>
      <p:sp>
        <p:nvSpPr>
          <p:cNvPr id="3" name="内容占位符 2"/>
          <p:cNvSpPr>
            <a:spLocks noGrp="1"/>
          </p:cNvSpPr>
          <p:nvPr>
            <p:ph idx="1"/>
          </p:nvPr>
        </p:nvSpPr>
        <p:spPr>
          <a:xfrm>
            <a:off x="838200" y="2506345"/>
            <a:ext cx="10515600" cy="4351338"/>
          </a:xfrm>
        </p:spPr>
        <p:txBody>
          <a:bodyPr/>
          <a:p>
            <a:pPr marL="0" indent="0">
              <a:buNone/>
            </a:pPr>
            <a:r>
              <a:rPr lang="zh-CN" altLang="en-US" sz="2000"/>
              <a:t>Kuramoto</a:t>
            </a:r>
            <a:r>
              <a:rPr lang="en-US" altLang="zh-CN" sz="2000"/>
              <a:t> showed </a:t>
            </a:r>
            <a:r>
              <a:rPr lang="zh-CN" altLang="en-US" sz="2000"/>
              <a:t>all RD equations with a reaction dynamics</a:t>
            </a:r>
            <a:r>
              <a:rPr lang="en-US" altLang="zh-CN" sz="2000"/>
              <a:t> </a:t>
            </a:r>
            <a:r>
              <a:rPr lang="zh-CN" altLang="en-US" sz="2000"/>
              <a:t>close to the onset of oscillations, can be mapped to a</a:t>
            </a:r>
            <a:r>
              <a:rPr lang="en-US" altLang="zh-CN" sz="2000"/>
              <a:t> </a:t>
            </a:r>
            <a:r>
              <a:rPr lang="zh-CN" altLang="en-US" sz="2000"/>
              <a:t>universal model with a great predictive power, the</a:t>
            </a:r>
            <a:r>
              <a:rPr lang="en-US" altLang="zh-CN" sz="2000"/>
              <a:t> </a:t>
            </a:r>
            <a:r>
              <a:rPr lang="zh-CN" altLang="en-US" sz="2000"/>
              <a:t>complex Ginzburg–Landau equation (CGLE). </a:t>
            </a:r>
            <a:endParaRPr lang="zh-CN" altLang="en-US" sz="2000"/>
          </a:p>
        </p:txBody>
      </p:sp>
      <p:sp>
        <p:nvSpPr>
          <p:cNvPr id="4" name="文本框 3"/>
          <p:cNvSpPr txBox="1"/>
          <p:nvPr/>
        </p:nvSpPr>
        <p:spPr>
          <a:xfrm>
            <a:off x="1152525" y="4065905"/>
            <a:ext cx="9700895" cy="368300"/>
          </a:xfrm>
          <a:prstGeom prst="rect">
            <a:avLst/>
          </a:prstGeom>
          <a:noFill/>
        </p:spPr>
        <p:txBody>
          <a:bodyPr wrap="square" rtlCol="0">
            <a:spAutoFit/>
          </a:bodyPr>
          <a:p>
            <a:r>
              <a:rPr lang="zh-CN" altLang="en-US">
                <a:solidFill>
                  <a:srgbClr val="FF0000"/>
                </a:solidFill>
              </a:rPr>
              <a:t> Kuramoto, Y. Chemical Oscillations, Waves and Turbulence, 1st ed., Springer-Verlag, Berlin, 1984.</a:t>
            </a:r>
            <a:endParaRPr lang="zh-CN" altLang="en-US">
              <a:solidFill>
                <a:srgbClr val="FF0000"/>
              </a:solidFill>
            </a:endParaRPr>
          </a:p>
        </p:txBody>
      </p:sp>
      <p:pic>
        <p:nvPicPr>
          <p:cNvPr id="5" name="图片 4"/>
          <p:cNvPicPr>
            <a:picLocks noChangeAspect="1"/>
          </p:cNvPicPr>
          <p:nvPr/>
        </p:nvPicPr>
        <p:blipFill>
          <a:blip r:embed="rId1"/>
          <a:stretch>
            <a:fillRect/>
          </a:stretch>
        </p:blipFill>
        <p:spPr>
          <a:xfrm>
            <a:off x="2792730" y="3209925"/>
            <a:ext cx="6066790" cy="85598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Few comments about CGLE</a:t>
            </a:r>
            <a:endParaRPr lang="en-US" altLang="zh-CN"/>
          </a:p>
        </p:txBody>
      </p:sp>
      <p:sp>
        <p:nvSpPr>
          <p:cNvPr id="3" name="内容占位符 2"/>
          <p:cNvSpPr>
            <a:spLocks noGrp="1"/>
          </p:cNvSpPr>
          <p:nvPr>
            <p:ph idx="1"/>
          </p:nvPr>
        </p:nvSpPr>
        <p:spPr/>
        <p:txBody>
          <a:bodyPr>
            <a:normAutofit fontScale="60000"/>
          </a:bodyPr>
          <a:p>
            <a:pPr marL="0" indent="0">
              <a:buNone/>
            </a:pPr>
            <a:r>
              <a:rPr lang="en-US" altLang="zh-CN"/>
              <a:t>1. CGLE </a:t>
            </a:r>
            <a:r>
              <a:rPr lang="zh-CN" altLang="en-US"/>
              <a:t>describes a variety of physical phenomena at a qualitative or even quantitative level, from nonlinear waves to</a:t>
            </a:r>
            <a:endParaRPr lang="zh-CN" altLang="en-US"/>
          </a:p>
          <a:p>
            <a:pPr marL="0" indent="0">
              <a:buNone/>
            </a:pPr>
            <a:r>
              <a:rPr lang="zh-CN" altLang="en-US"/>
              <a:t>second-order phase transitions, from superconductivity,superfluidity, Bose-Einstein condensation to liquid crystal strings in field theory. </a:t>
            </a:r>
            <a:endParaRPr lang="zh-CN" altLang="en-US"/>
          </a:p>
          <a:p>
            <a:pPr marL="0" indent="0">
              <a:buNone/>
            </a:pPr>
            <a:endParaRPr lang="zh-CN" altLang="en-US"/>
          </a:p>
          <a:p>
            <a:pPr marL="0" indent="0">
              <a:buNone/>
            </a:pPr>
            <a:r>
              <a:rPr lang="en-US" altLang="zh-CN"/>
              <a:t>2. </a:t>
            </a:r>
            <a:r>
              <a:rPr lang="zh-CN" altLang="en-US"/>
              <a:t>Formally, it is a semi-parabolic</a:t>
            </a:r>
            <a:r>
              <a:rPr lang="en-US" altLang="zh-CN"/>
              <a:t> </a:t>
            </a:r>
            <a:r>
              <a:rPr lang="zh-CN" altLang="en-US"/>
              <a:t>nonlinear partial differential equation that can describea single-component reaction-diffusion system, also actual</a:t>
            </a:r>
            <a:r>
              <a:rPr lang="en-US" altLang="zh-CN"/>
              <a:t> </a:t>
            </a:r>
            <a:r>
              <a:rPr lang="zh-CN" altLang="en-US"/>
              <a:t>chemical systems</a:t>
            </a:r>
            <a:r>
              <a:rPr lang="en-US" altLang="zh-CN"/>
              <a:t>.</a:t>
            </a:r>
            <a:endParaRPr lang="zh-CN" altLang="en-US"/>
          </a:p>
          <a:p>
            <a:pPr marL="0" indent="0">
              <a:buNone/>
            </a:pPr>
            <a:endParaRPr lang="zh-CN" altLang="en-US"/>
          </a:p>
          <a:p>
            <a:pPr marL="0" indent="0">
              <a:buNone/>
            </a:pPr>
            <a:r>
              <a:rPr lang="en-US" altLang="zh-CN"/>
              <a:t>3. A</a:t>
            </a:r>
            <a:r>
              <a:rPr lang="zh-CN" altLang="en-US"/>
              <a:t> is a complex</a:t>
            </a:r>
            <a:r>
              <a:rPr lang="en-US" altLang="zh-CN"/>
              <a:t> </a:t>
            </a:r>
            <a:r>
              <a:rPr lang="zh-CN" altLang="en-US"/>
              <a:t>field to describe spatio-temporal phenomena in continuous media, in a chemical system </a:t>
            </a:r>
            <a:r>
              <a:rPr lang="en-US" altLang="zh-CN"/>
              <a:t>A</a:t>
            </a:r>
            <a:r>
              <a:rPr lang="zh-CN" altLang="en-US"/>
              <a:t> is the concentration.</a:t>
            </a:r>
            <a:endParaRPr lang="zh-CN" altLang="en-US"/>
          </a:p>
          <a:p>
            <a:pPr marL="0" indent="0">
              <a:buNone/>
            </a:pPr>
            <a:endParaRPr lang="zh-CN" altLang="en-US"/>
          </a:p>
          <a:p>
            <a:pPr marL="0" indent="0">
              <a:buNone/>
            </a:pPr>
            <a:r>
              <a:rPr lang="en-US" altLang="zh-CN"/>
              <a:t>4. T</a:t>
            </a:r>
            <a:r>
              <a:rPr lang="zh-CN" altLang="en-US"/>
              <a:t>he real parameters α</a:t>
            </a:r>
            <a:r>
              <a:rPr lang="en-US" altLang="zh-CN"/>
              <a:t> </a:t>
            </a:r>
            <a:r>
              <a:rPr lang="zh-CN" altLang="en-US"/>
              <a:t>and β can both determine the properties of the pattern,in principle can be decided from experiments</a:t>
            </a:r>
            <a:r>
              <a:rPr lang="en-US" altLang="zh-CN"/>
              <a:t>. See:</a:t>
            </a:r>
            <a:r>
              <a:rPr lang="en-US" altLang="zh-CN">
                <a:solidFill>
                  <a:srgbClr val="FF0000"/>
                </a:solidFill>
              </a:rPr>
              <a:t> F. Hynne and P. Graae Sørensen, Experimental determination of ginzburg-landau parameters for reaction-diffusion systems, Phys. Rev. E 48, 4106 (1993)</a:t>
            </a:r>
            <a:endParaRPr lang="en-US" altLang="zh-CN">
              <a:solidFill>
                <a:srgbClr val="FF0000"/>
              </a:solidFill>
            </a:endParaRPr>
          </a:p>
        </p:txBody>
      </p:sp>
      <p:pic>
        <p:nvPicPr>
          <p:cNvPr id="5" name="图片 4"/>
          <p:cNvPicPr>
            <a:picLocks noChangeAspect="1"/>
          </p:cNvPicPr>
          <p:nvPr/>
        </p:nvPicPr>
        <p:blipFill>
          <a:blip r:embed="rId1"/>
          <a:stretch>
            <a:fillRect/>
          </a:stretch>
        </p:blipFill>
        <p:spPr>
          <a:xfrm>
            <a:off x="7271385" y="1078865"/>
            <a:ext cx="4339590" cy="612140"/>
          </a:xfrm>
          <a:prstGeom prst="rect">
            <a:avLst/>
          </a:prstGeom>
        </p:spPr>
      </p:pic>
    </p:spTree>
  </p:cSld>
  <p:clrMapOvr>
    <a:masterClrMapping/>
  </p:clrMapOvr>
</p:sld>
</file>

<file path=ppt/tags/tag1.xml><?xml version="1.0" encoding="utf-8"?>
<p:tagLst xmlns:p="http://schemas.openxmlformats.org/presentationml/2006/main">
  <p:tag name="commondata" val="eyJoZGlkIjoiNjQ3MmVhYWQ3YzVjNjJhMDJiNzY4MjBmOWJhMjA5MTIifQ=="/>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9363</Words>
  <Application>WPS 演示</Application>
  <PresentationFormat>宽屏</PresentationFormat>
  <Paragraphs>192</Paragraphs>
  <Slides>34</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34</vt:i4>
      </vt:variant>
    </vt:vector>
  </HeadingPairs>
  <TitlesOfParts>
    <vt:vector size="43" baseType="lpstr">
      <vt:lpstr>Arial</vt:lpstr>
      <vt:lpstr>宋体</vt:lpstr>
      <vt:lpstr>Wingdings</vt:lpstr>
      <vt:lpstr>Calibri</vt:lpstr>
      <vt:lpstr>微软雅黑</vt:lpstr>
      <vt:lpstr>Arial Unicode MS</vt:lpstr>
      <vt:lpstr>helvetica</vt:lpstr>
      <vt:lpstr>Segoe Print</vt:lpstr>
      <vt:lpstr>WPS</vt:lpstr>
      <vt:lpstr>Pattern formation from Gauge/Gravity duality</vt:lpstr>
      <vt:lpstr>PowerPoint 演示文稿</vt:lpstr>
      <vt:lpstr>Reaction-Diffusion Model for  pattern formation</vt:lpstr>
      <vt:lpstr>PowerPoint 演示文稿</vt:lpstr>
      <vt:lpstr>Complex Ginzburg-Landau equation as a Reaction-Diffusion model</vt:lpstr>
      <vt:lpstr>PowerPoint 演示文稿</vt:lpstr>
      <vt:lpstr>For oscillatory bifurcation,  A satisfies the complex Ginzburg–Landau equation</vt:lpstr>
      <vt:lpstr>The complex Ginzburg-landau equation (CGLE) has been used to describe the travelling wave behaviour inreaction-difusion (RD) systems.</vt:lpstr>
      <vt:lpstr>Few comments about CGLE</vt:lpstr>
      <vt:lpstr>Patterns of 1D complex Ginzburg-Landau equation. </vt:lpstr>
      <vt:lpstr>PowerPoint 演示文稿</vt:lpstr>
      <vt:lpstr>PowerPoint 演示文稿</vt:lpstr>
      <vt:lpstr>Phase diagram of 1D CGLE:</vt:lpstr>
      <vt:lpstr>Defect-mediated turbulence</vt:lpstr>
      <vt:lpstr>Phase turbulence</vt:lpstr>
      <vt:lpstr>Spatio-temporal intermittency</vt:lpstr>
      <vt:lpstr>Coherent structures</vt:lpstr>
      <vt:lpstr>Patterns of CGLE realized in real systems: one example </vt:lpstr>
      <vt:lpstr>PowerPoint 演示文稿</vt:lpstr>
      <vt:lpstr>A Holographic model whose behavior near T_c is a G-L theory</vt:lpstr>
      <vt:lpstr>PowerPoint 演示文稿</vt:lpstr>
      <vt:lpstr>PowerPoint 演示文稿</vt:lpstr>
      <vt:lpstr>PowerPoint 演示文稿</vt:lpstr>
      <vt:lpstr>Reaction-Diffusion in the bulk:</vt:lpstr>
      <vt:lpstr>Numerical scheme:</vt:lpstr>
      <vt:lpstr>Plane wave solution and instability analysis</vt:lpstr>
      <vt:lpstr>Stability analysis of plane wave solution:</vt:lpstr>
      <vt:lpstr>Phase diagram:</vt:lpstr>
      <vt:lpstr>Other patterns: similar to CGLE</vt:lpstr>
      <vt:lpstr>General CGLE and holographic model near T_c</vt:lpstr>
      <vt:lpstr>Summary and  outlooks</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农夫</cp:lastModifiedBy>
  <cp:revision>111</cp:revision>
  <dcterms:created xsi:type="dcterms:W3CDTF">2023-08-09T12:44:00Z</dcterms:created>
  <dcterms:modified xsi:type="dcterms:W3CDTF">2024-12-01T06:14:42Z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0DCAA77661644BCDA4164D87AC141690_12</vt:lpwstr>
  </property>
  <property fmtid="{D5CDD505-2E9C-101B-9397-08002B2CF9AE}" pid="3" name="KSOProductBuildVer">
    <vt:lpwstr>2052-12.1.0.18276</vt:lpwstr>
  </property>
</Properties>
</file>