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Override PartName="/customXml/itemProps12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70" r:id="rId3"/>
    <p:sldId id="271" r:id="rId5"/>
    <p:sldId id="294" r:id="rId6"/>
    <p:sldId id="319" r:id="rId7"/>
    <p:sldId id="29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92" r:id="rId19"/>
    <p:sldId id="297" r:id="rId20"/>
    <p:sldId id="293" r:id="rId21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5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405"/>
        <p:guide pos="3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29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2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0.png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33.png"/><Relationship Id="rId7" Type="http://schemas.openxmlformats.org/officeDocument/2006/relationships/tags" Target="../tags/tag87.xml"/><Relationship Id="rId6" Type="http://schemas.openxmlformats.org/officeDocument/2006/relationships/image" Target="../media/image19.pn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34.png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image" Target="../media/image19.png"/><Relationship Id="rId3" Type="http://schemas.openxmlformats.org/officeDocument/2006/relationships/tags" Target="../tags/tag98.xml"/><Relationship Id="rId2" Type="http://schemas.openxmlformats.org/officeDocument/2006/relationships/image" Target="../media/image36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../media/image19.png"/><Relationship Id="rId3" Type="http://schemas.openxmlformats.org/officeDocument/2006/relationships/tags" Target="../tags/tag108.xml"/><Relationship Id="rId2" Type="http://schemas.openxmlformats.org/officeDocument/2006/relationships/image" Target="../media/image3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0.xml"/><Relationship Id="rId6" Type="http://schemas.openxmlformats.org/officeDocument/2006/relationships/image" Target="../media/image30.png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4.png"/><Relationship Id="rId7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7.pn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5.GIF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0.png"/><Relationship Id="rId3" Type="http://schemas.openxmlformats.org/officeDocument/2006/relationships/tags" Target="../tags/tag35.xml"/><Relationship Id="rId2" Type="http://schemas.openxmlformats.org/officeDocument/2006/relationships/image" Target="../media/image9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13.png"/><Relationship Id="rId3" Type="http://schemas.openxmlformats.org/officeDocument/2006/relationships/tags" Target="../tags/tag44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image" Target="../media/image16.png"/><Relationship Id="rId14" Type="http://schemas.openxmlformats.org/officeDocument/2006/relationships/tags" Target="../tags/tag52.xml"/><Relationship Id="rId13" Type="http://schemas.openxmlformats.org/officeDocument/2006/relationships/image" Target="../media/image15.png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image" Target="../media/image14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image" Target="../media/image19.png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image" Target="../media/image18.png"/><Relationship Id="rId4" Type="http://schemas.openxmlformats.org/officeDocument/2006/relationships/tags" Target="../tags/tag58.xml"/><Relationship Id="rId3" Type="http://schemas.openxmlformats.org/officeDocument/2006/relationships/image" Target="../media/image17.png"/><Relationship Id="rId2" Type="http://schemas.openxmlformats.org/officeDocument/2006/relationships/tags" Target="../tags/tag57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20.png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tags" Target="../tags/tag69.xml"/><Relationship Id="rId4" Type="http://schemas.openxmlformats.org/officeDocument/2006/relationships/image" Target="../media/image22.png"/><Relationship Id="rId3" Type="http://schemas.openxmlformats.org/officeDocument/2006/relationships/tags" Target="../tags/tag68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image" Target="../media/image29.png"/><Relationship Id="rId16" Type="http://schemas.openxmlformats.org/officeDocument/2006/relationships/tags" Target="../tags/tag74.xml"/><Relationship Id="rId15" Type="http://schemas.openxmlformats.org/officeDocument/2006/relationships/image" Target="../media/image28.png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image" Target="../media/image27.png"/><Relationship Id="rId10" Type="http://schemas.openxmlformats.org/officeDocument/2006/relationships/tags" Target="../tags/tag70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8978" y="842010"/>
            <a:ext cx="10991215" cy="1945005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100" dirty="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 Regular" panose="02020503050405090304" charset="0"/>
                <a:ea typeface="楷体" charset="0"/>
                <a:cs typeface="Times New Roman Regular" panose="02020503050405090304" charset="0"/>
              </a:rPr>
              <a:t>Black hole interiors and holographic topological properties</a:t>
            </a:r>
            <a:endParaRPr lang="en-US" sz="5400" spc="100" dirty="0">
              <a:solidFill>
                <a:schemeClr val="accent1">
                  <a:lumMod val="75000"/>
                </a:schemeClr>
              </a:solidFill>
              <a:effectLst/>
              <a:uFillTx/>
              <a:latin typeface="Times New Roman Regular" panose="02020503050405090304" charset="0"/>
              <a:ea typeface="楷体" charset="0"/>
              <a:cs typeface="Times New Roman Regular" panose="0202050305040509030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559050" y="3356610"/>
            <a:ext cx="7194550" cy="6985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b="1" dirty="0">
                <a:latin typeface="Times New Roman Regular" panose="02020503050405090304" charset="0"/>
                <a:ea typeface="华文楷体" panose="02010600040101010101" charset="-122"/>
                <a:cs typeface="Times New Roman Regular" panose="02020503050405090304" charset="0"/>
              </a:rPr>
              <a:t>Ling-Long </a:t>
            </a:r>
            <a:r>
              <a:rPr lang="en-US" altLang="zh-CN" sz="4000" b="1" dirty="0">
                <a:latin typeface="Times New Roman Bold" panose="02020503050405090304" charset="0"/>
                <a:ea typeface="华文楷体" panose="02010600040101010101" charset="-122"/>
                <a:cs typeface="Times New Roman Bold" panose="02020503050405090304" charset="0"/>
              </a:rPr>
              <a:t>Gao</a:t>
            </a:r>
            <a:r>
              <a:rPr lang="en-US" altLang="zh-CN" sz="4000" b="1" dirty="0">
                <a:latin typeface="Times New Roman Regular" panose="02020503050405090304" charset="0"/>
                <a:ea typeface="华文楷体" panose="02010600040101010101" charset="-122"/>
                <a:cs typeface="Times New Roman Regular" panose="02020503050405090304" charset="0"/>
              </a:rPr>
              <a:t> (</a:t>
            </a:r>
            <a:r>
              <a:rPr lang="zh-CN" altLang="en-US" sz="4000" b="1" dirty="0">
                <a:latin typeface="Times New Roman Regular" panose="02020503050405090304" charset="0"/>
                <a:ea typeface="华文楷体" panose="02010600040101010101" charset="-122"/>
                <a:cs typeface="Times New Roman Regular" panose="02020503050405090304" charset="0"/>
              </a:rPr>
              <a:t>高凌龙</a:t>
            </a:r>
            <a:r>
              <a:rPr lang="en-US" altLang="zh-CN" sz="4000" b="1" dirty="0">
                <a:latin typeface="Times New Roman Regular" panose="02020503050405090304" charset="0"/>
                <a:ea typeface="华文楷体" panose="02010600040101010101" charset="-122"/>
                <a:cs typeface="Times New Roman Regular" panose="02020503050405090304" charset="0"/>
              </a:rPr>
              <a:t>)  </a:t>
            </a:r>
            <a:endParaRPr lang="en-US" altLang="zh-CN" sz="4000" b="1" dirty="0">
              <a:latin typeface="Times New Roman Bold" panose="02020503050405090304" charset="0"/>
              <a:ea typeface="华文楷体" panose="02010600040101010101" charset="-122"/>
              <a:cs typeface="Times New Roman Bold" panose="0202050305040509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272223" y="4502785"/>
            <a:ext cx="9719945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90204" pitchFamily="34" charset="0"/>
            </a:pPr>
            <a:r>
              <a:rPr lang="zh-CN" altLang="en-US" sz="2800">
                <a:latin typeface="Times New Roman Regular" panose="02020503050405090304" charset="0"/>
                <a:ea typeface="华文楷体" panose="02010600040101010101" charset="-122"/>
                <a:cs typeface="Times New Roman Regular" panose="02020503050405090304" charset="0"/>
              </a:rPr>
              <a:t>Gauge/Gravity Duality</a:t>
            </a:r>
            <a:r>
              <a:rPr lang="en-US" altLang="zh-CN" sz="2800">
                <a:latin typeface="Times New Roman Regular" panose="02020503050405090304" charset="0"/>
                <a:ea typeface="华文楷体" panose="02010600040101010101" charset="-122"/>
                <a:cs typeface="Times New Roman Regular" panose="02020503050405090304" charset="0"/>
              </a:rPr>
              <a:t> 2024, Sanya, Hainan, China </a:t>
            </a:r>
            <a:endParaRPr lang="en-US" altLang="zh-CN" sz="2800">
              <a:latin typeface="Times New Roman Regular" panose="02020503050405090304" charset="0"/>
              <a:ea typeface="华文楷体" panose="02010600040101010101" charset="-122"/>
              <a:cs typeface="Times New Roman Regular" panose="0202050305040509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0220" y="5446395"/>
            <a:ext cx="3481705" cy="750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34110" y="550545"/>
            <a:ext cx="992378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Summary 1   </a:t>
            </a:r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65885" y="1605915"/>
            <a:ext cx="9923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The interior</a:t>
            </a:r>
            <a:r>
              <a:rPr lang="en-US" altLang="zh-CN" sz="3200">
                <a:cs typeface="+mn-lt"/>
              </a:rPr>
              <a:t>s of 3D hairy rotating BHs</a:t>
            </a:r>
            <a:endParaRPr lang="en-US" altLang="zh-CN" sz="3200">
              <a:cs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89480" y="2367915"/>
            <a:ext cx="476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</a:rPr>
              <a:t> ER collapse</a:t>
            </a:r>
            <a:endParaRPr lang="en-US" altLang="zh-CN" sz="2800" b="1">
              <a:cs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313305" y="3075305"/>
            <a:ext cx="3666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  <a:sym typeface="+mn-ea"/>
              </a:rPr>
              <a:t>Kasner inversion</a:t>
            </a:r>
            <a:endParaRPr lang="en-US" altLang="zh-CN" sz="2800">
              <a:cs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216785" y="3818890"/>
            <a:ext cx="345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</a:rPr>
              <a:t> Relation of </a:t>
            </a:r>
            <a:endParaRPr lang="en-US" altLang="zh-CN" sz="2800">
              <a:cs typeface="+mn-lt"/>
            </a:endParaRPr>
          </a:p>
        </p:txBody>
      </p:sp>
      <p:pic>
        <p:nvPicPr>
          <p:cNvPr id="8" name="334E55B0-647D-440b-865C-3EC943EB4CBC-13" descr="/Users/gaolinglong/Library/Containers/com.kingsoft.wpsoffice.mac/Data/tmp/wpsoffice.dYulca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355" y="3951605"/>
            <a:ext cx="1779270" cy="3238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365885" y="4747895"/>
            <a:ext cx="96913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Next step: what happens to interiors </a:t>
            </a:r>
            <a:r>
              <a:rPr lang="en-US" altLang="zh-CN" sz="3200" b="1">
                <a:cs typeface="+mn-lt"/>
              </a:rPr>
              <a:t>during phase transitions at boundary</a:t>
            </a:r>
            <a:r>
              <a:rPr lang="en-US" altLang="zh-CN" sz="3200">
                <a:cs typeface="+mn-lt"/>
              </a:rPr>
              <a:t> ? (another model)</a:t>
            </a:r>
            <a:endParaRPr lang="en-US" altLang="zh-CN" sz="3200">
              <a:cs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8/15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328420" y="507683"/>
            <a:ext cx="10106660" cy="7067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 fontAlgn="ctr">
              <a:lnSpc>
                <a:spcPct val="100000"/>
              </a:lnSpc>
            </a:pPr>
            <a:r>
              <a:rPr lang="en-US" altLang="zh-CN" sz="4000">
                <a:solidFill>
                  <a:schemeClr val="accent1">
                    <a:lumMod val="75000"/>
                  </a:schemeClr>
                </a:solidFill>
              </a:rPr>
              <a:t>Singularity during Landau phase transition</a:t>
            </a:r>
            <a:endParaRPr lang="en-US" altLang="zh-CN" sz="4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 descr="/Users/gaolinglong/Library/Containers/com.kingsoft.wpsoffice.mac/Data/tmp/photoeditapp/20240613234904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38" y="1647825"/>
            <a:ext cx="4751070" cy="3197860"/>
          </a:xfrm>
          <a:prstGeom prst="rect">
            <a:avLst/>
          </a:prstGeom>
        </p:spPr>
      </p:pic>
      <p:pic>
        <p:nvPicPr>
          <p:cNvPr id="5" name="图片 4" descr="/Users/gaolinglong/Library/Containers/com.kingsoft.wpsoffice.mac/Data/tmp/photoeditapp/20240613234916/temp.pngtemp"/>
          <p:cNvPicPr>
            <a:picLocks noChangeAspect="1"/>
          </p:cNvPicPr>
          <p:nvPr/>
        </p:nvPicPr>
        <p:blipFill>
          <a:blip r:embed="rId3"/>
          <a:srcRect b="12583"/>
          <a:stretch>
            <a:fillRect/>
          </a:stretch>
        </p:blipFill>
        <p:spPr>
          <a:xfrm>
            <a:off x="6096635" y="1661160"/>
            <a:ext cx="4911090" cy="2832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76450" y="2842260"/>
            <a:ext cx="23812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continuous</a:t>
            </a:r>
            <a:endParaRPr lang="zh-CN" altLang="en-US" sz="2400"/>
          </a:p>
          <a:p>
            <a:r>
              <a:rPr lang="en-US" altLang="zh-CN" sz="2400"/>
              <a:t>phase transition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7720965" y="3009265"/>
            <a:ext cx="23818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first-order</a:t>
            </a:r>
            <a:endParaRPr lang="zh-CN" altLang="en-US" sz="2400"/>
          </a:p>
          <a:p>
            <a:r>
              <a:rPr lang="en-US" altLang="zh-CN" sz="2400"/>
              <a:t>phase transition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8610600" y="5746115"/>
            <a:ext cx="26244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[Liu,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Lyu,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Raju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.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cs typeface="+mn-lt"/>
              </a:rPr>
              <a:t>2021]</a:t>
            </a:r>
            <a:endParaRPr sz="2000">
              <a:solidFill>
                <a:schemeClr val="accent1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64210" y="4962525"/>
            <a:ext cx="10984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Kasner exponents are analogous to thermodynamic quantit</a:t>
            </a:r>
            <a:r>
              <a:rPr lang="en-US" sz="2800"/>
              <a:t>ies: S...</a:t>
            </a:r>
            <a:endParaRPr lang="en-US" sz="2800"/>
          </a:p>
        </p:txBody>
      </p:sp>
      <p:pic>
        <p:nvPicPr>
          <p:cNvPr id="2" name="334E55B0-647D-440b-865C-3EC943EB4CBC-21" descr="/Users/gaolinglong/Library/Containers/com.kingsoft.wpsoffice.mac/Data/tmp/wpsoffice.lsktuQwpsoffic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3750" y="2717165"/>
            <a:ext cx="396875" cy="315595"/>
          </a:xfrm>
          <a:prstGeom prst="rect">
            <a:avLst/>
          </a:prstGeom>
        </p:spPr>
      </p:pic>
      <p:pic>
        <p:nvPicPr>
          <p:cNvPr id="3" name="334E55B0-647D-440b-865C-3EC943EB4CBC-22" descr="/Users/gaolinglong/Library/Containers/com.kingsoft.wpsoffice.mac/Data/tmp/wpsoffice.RgETuXwpsoffic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18865" y="4503420"/>
            <a:ext cx="283845" cy="30543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9/15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287780" y="460375"/>
            <a:ext cx="961644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Topological phase transition</a:t>
            </a:r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7420" y="1525270"/>
            <a:ext cx="91592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Weyl semimetal,</a:t>
            </a:r>
            <a:r>
              <a:rPr lang="en-US" altLang="zh-CN" sz="2800"/>
              <a:t> </a:t>
            </a:r>
            <a:r>
              <a:rPr lang="zh-CN" altLang="en-US" sz="2800"/>
              <a:t>nodal line semimetal</a:t>
            </a:r>
            <a:r>
              <a:rPr lang="en-US" altLang="zh-CN" sz="2800"/>
              <a:t>  (WSM, NLSM)</a:t>
            </a:r>
            <a:r>
              <a:rPr lang="zh-CN" altLang="en-US" sz="2800"/>
              <a:t>...</a:t>
            </a:r>
            <a:endParaRPr lang="zh-CN" altLang="en-US" sz="2800"/>
          </a:p>
        </p:txBody>
      </p:sp>
      <p:pic>
        <p:nvPicPr>
          <p:cNvPr id="6" name="图片 5" descr="截屏2024-06-04 19.30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2296795"/>
            <a:ext cx="7686675" cy="22212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4240" y="4494530"/>
            <a:ext cx="3262630" cy="706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00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zh-CN" altLang="en-US" sz="4000">
              <a:solidFill>
                <a:schemeClr val="accent1">
                  <a:lumMod val="75000"/>
                </a:schemeClr>
              </a:solidFill>
            </a:endParaRPr>
          </a:p>
          <a:p>
            <a:endParaRPr lang="zh-CN" altLang="en-US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0175" y="5272405"/>
            <a:ext cx="88436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What happens to s</a:t>
            </a:r>
            <a:r>
              <a:rPr lang="zh-CN" altLang="en-US" sz="2800">
                <a:sym typeface="+mn-ea"/>
              </a:rPr>
              <a:t>ingularity during </a:t>
            </a:r>
            <a:r>
              <a:rPr lang="zh-CN" altLang="en-US" sz="2800" b="1">
                <a:sym typeface="+mn-ea"/>
              </a:rPr>
              <a:t>topological phase transition</a:t>
            </a:r>
            <a:r>
              <a:rPr lang="en-US" altLang="zh-CN" sz="2800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at boundary</a:t>
            </a:r>
            <a:r>
              <a:rPr lang="zh-CN" altLang="en-US" sz="2800" b="1">
                <a:sym typeface="+mn-ea"/>
              </a:rPr>
              <a:t> ?</a:t>
            </a:r>
            <a:endParaRPr lang="zh-CN" altLang="en-US" sz="2800" b="1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719185" y="2852420"/>
            <a:ext cx="27165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C00000"/>
                </a:solidFill>
              </a:rPr>
              <a:t>Beyond Landau paradiam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637520" y="6189345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10/15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/Users/gaolinglong/Library/Containers/com.kingsoft.wpsoffice.mac/Data/tmp/photoeditapp/20241127213719/temp.pngtemp"/>
          <p:cNvPicPr>
            <a:picLocks noChangeAspect="1"/>
          </p:cNvPicPr>
          <p:nvPr/>
        </p:nvPicPr>
        <p:blipFill>
          <a:blip r:embed="rId1"/>
          <a:srcRect b="5342"/>
          <a:stretch>
            <a:fillRect/>
          </a:stretch>
        </p:blipFill>
        <p:spPr>
          <a:xfrm>
            <a:off x="1291273" y="2188210"/>
            <a:ext cx="5532755" cy="3804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98055" y="3429000"/>
            <a:ext cx="36899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Phase transition is clear</a:t>
            </a:r>
            <a:r>
              <a:rPr lang="en-US" altLang="zh-CN" sz="2800"/>
              <a:t>ly observable at </a:t>
            </a:r>
            <a:r>
              <a:rPr lang="zh-CN" altLang="en-US" sz="2800" b="1"/>
              <a:t>low temperature</a:t>
            </a:r>
            <a:endParaRPr lang="zh-CN" altLang="en-US" sz="2800" b="1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17650" y="377190"/>
            <a:ext cx="9201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cs typeface="+mn-lt"/>
              </a:rPr>
              <a:t>HWSM  &amp; HNLSM  </a:t>
            </a:r>
            <a:endParaRPr lang="en-US" altLang="zh-CN" sz="4400" b="1" spc="50">
              <a:solidFill>
                <a:schemeClr val="accent1">
                  <a:lumMod val="75000"/>
                </a:schemeClr>
              </a:solidFill>
              <a:uFillTx/>
              <a:cs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755650" y="1393825"/>
            <a:ext cx="7597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We choose the HWSM and HNLSM models in </a:t>
            </a:r>
            <a:endParaRPr 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8256270" y="1454150"/>
            <a:ext cx="32270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Landsteiner,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Liu,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Sun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,</a:t>
            </a:r>
            <a:endParaRPr lang="en-US" sz="20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r>
              <a:rPr lang="zh-CN" altLang="en-US" sz="2000">
                <a:solidFill>
                  <a:schemeClr val="accent1">
                    <a:lumMod val="75000"/>
                  </a:schemeClr>
                </a:solidFill>
              </a:rPr>
              <a:t>1511.05505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2012.12602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zh-CN" alt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637520" y="6189345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11/15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971040" y="4330700"/>
            <a:ext cx="20910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topological phase</a:t>
            </a:r>
            <a:endParaRPr lang="en-US" altLang="zh-CN" sz="2400" b="1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361815" y="4345940"/>
            <a:ext cx="2091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trival phase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524000" y="533400"/>
            <a:ext cx="9144635" cy="8039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Kasner exponents in HWSM</a:t>
            </a:r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96785" y="1773555"/>
            <a:ext cx="38557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Arial" panose="020B0604020202090204" pitchFamily="34" charset="0"/>
                <a:cs typeface="Arial" panose="020B0604020202090204" pitchFamily="34" charset="0"/>
              </a:rPr>
              <a:t>Kasner exponents are constant in topo-phase</a:t>
            </a:r>
            <a:endParaRPr lang="en-US" sz="2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6785" y="2818765"/>
            <a:ext cx="44259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ym typeface="+mn-ea"/>
              </a:rPr>
              <a:t>Exactly the </a:t>
            </a:r>
            <a:r>
              <a:rPr lang="zh-CN" altLang="en-US" sz="2400">
                <a:sym typeface="+mn-ea"/>
              </a:rPr>
              <a:t>Schwarzschild </a:t>
            </a:r>
            <a:r>
              <a:rPr lang="en-US" altLang="zh-CN" sz="2400">
                <a:sym typeface="+mn-ea"/>
              </a:rPr>
              <a:t>singularity</a:t>
            </a:r>
            <a:endParaRPr lang="en-US" altLang="zh-CN" sz="2400">
              <a:sym typeface="+mn-ea"/>
            </a:endParaRPr>
          </a:p>
        </p:txBody>
      </p:sp>
      <p:pic>
        <p:nvPicPr>
          <p:cNvPr id="12" name="图片 11" descr="/Users/gaolinglong/Library/Containers/com.kingsoft.wpsoffice.mac/Data/tmp/photoeditapp/20240613235322/temp.pngtemp"/>
          <p:cNvPicPr>
            <a:picLocks noChangeAspect="1"/>
          </p:cNvPicPr>
          <p:nvPr/>
        </p:nvPicPr>
        <p:blipFill>
          <a:blip r:embed="rId2"/>
          <a:srcRect l="4275" r="49524" b="13983"/>
          <a:stretch>
            <a:fillRect/>
          </a:stretch>
        </p:blipFill>
        <p:spPr>
          <a:xfrm>
            <a:off x="1033145" y="1663065"/>
            <a:ext cx="5984240" cy="3870960"/>
          </a:xfrm>
          <a:prstGeom prst="rect">
            <a:avLst/>
          </a:prstGeom>
        </p:spPr>
      </p:pic>
      <p:pic>
        <p:nvPicPr>
          <p:cNvPr id="2" name="334E55B0-647D-440b-865C-3EC943EB4CBC-24" descr="/Users/gaolinglong/Library/Containers/com.kingsoft.wpsoffice.mac/Data/tmp/wpsoffice.lsktuQwpsoffic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3440" y="1608455"/>
            <a:ext cx="44640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0637520" y="6189345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12/15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299845" y="5318125"/>
            <a:ext cx="20485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topo phase</a:t>
            </a:r>
            <a:endParaRPr lang="en-US" altLang="zh-CN" sz="2400" b="1"/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732655" y="5342255"/>
            <a:ext cx="19151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trival phase</a:t>
            </a:r>
            <a:endParaRPr lang="en-US" altLang="zh-CN" sz="2400" b="1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7296785" y="3968115"/>
            <a:ext cx="3855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ym typeface="+mn-ea"/>
              </a:rPr>
              <a:t>matter doesn’t matter </a:t>
            </a:r>
            <a:endParaRPr lang="en-US" sz="2400">
              <a:sym typeface="+mn-ea"/>
            </a:endParaRPr>
          </a:p>
        </p:txBody>
      </p:sp>
      <p:pic>
        <p:nvPicPr>
          <p:cNvPr id="18" name="图片 17" descr="截屏2024-12-02 22.04.50"/>
          <p:cNvPicPr>
            <a:picLocks noChangeAspect="1"/>
          </p:cNvPicPr>
          <p:nvPr/>
        </p:nvPicPr>
        <p:blipFill>
          <a:blip r:embed="rId9"/>
          <a:srcRect r="40139" b="45455"/>
          <a:stretch>
            <a:fillRect/>
          </a:stretch>
        </p:blipFill>
        <p:spPr>
          <a:xfrm>
            <a:off x="7345045" y="4578985"/>
            <a:ext cx="3930015" cy="594360"/>
          </a:xfrm>
          <a:prstGeom prst="rect">
            <a:avLst/>
          </a:prstGeom>
        </p:spPr>
      </p:pic>
      <p:pic>
        <p:nvPicPr>
          <p:cNvPr id="19" name="图片 18" descr="截屏2024-12-02 22.04.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11258" t="51515" r="55237"/>
          <a:stretch>
            <a:fillRect/>
          </a:stretch>
        </p:blipFill>
        <p:spPr>
          <a:xfrm>
            <a:off x="7731125" y="5657850"/>
            <a:ext cx="2199640" cy="528320"/>
          </a:xfrm>
          <a:prstGeom prst="rect">
            <a:avLst/>
          </a:prstGeom>
        </p:spPr>
      </p:pic>
      <p:pic>
        <p:nvPicPr>
          <p:cNvPr id="20" name="图片 19" descr="截屏2024-12-02 22.04.5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rcRect l="60006" b="51515"/>
          <a:stretch>
            <a:fillRect/>
          </a:stretch>
        </p:blipFill>
        <p:spPr>
          <a:xfrm>
            <a:off x="7731125" y="5129530"/>
            <a:ext cx="2625725" cy="52832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10048875" y="4603750"/>
            <a:ext cx="1283335" cy="50863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2"/>
            </p:custDataLst>
          </p:nvPr>
        </p:nvCxnSpPr>
        <p:spPr>
          <a:xfrm>
            <a:off x="8582660" y="5153660"/>
            <a:ext cx="1283335" cy="50863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3"/>
            </p:custDataLst>
          </p:nvPr>
        </p:nvCxnSpPr>
        <p:spPr>
          <a:xfrm>
            <a:off x="8249285" y="5669915"/>
            <a:ext cx="1283335" cy="50863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704658" y="582930"/>
            <a:ext cx="8782685" cy="8039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Kasner exponents in HNLSM</a:t>
            </a:r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  <a:p>
            <a:endParaRPr lang="zh-CN" alt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图片 5" descr="/Users/gaolinglong/Library/Containers/com.kingsoft.wpsoffice.mac/Data/tmp/photoeditapp/20240613235501/temp.pngtemp"/>
          <p:cNvPicPr>
            <a:picLocks noChangeAspect="1"/>
          </p:cNvPicPr>
          <p:nvPr/>
        </p:nvPicPr>
        <p:blipFill>
          <a:blip r:embed="rId2"/>
          <a:srcRect l="5056" r="48935" b="16771"/>
          <a:stretch>
            <a:fillRect/>
          </a:stretch>
        </p:blipFill>
        <p:spPr>
          <a:xfrm>
            <a:off x="1018540" y="1717040"/>
            <a:ext cx="5822950" cy="3625215"/>
          </a:xfrm>
          <a:prstGeom prst="rect">
            <a:avLst/>
          </a:prstGeom>
        </p:spPr>
      </p:pic>
      <p:pic>
        <p:nvPicPr>
          <p:cNvPr id="2" name="334E55B0-647D-440b-865C-3EC943EB4CBC-28" descr="/Users/gaolinglong/Library/Containers/com.kingsoft.wpsoffice.mac/Data/tmp/wpsoffice.lsktuQwpsoffic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9955" y="1697355"/>
            <a:ext cx="463550" cy="3683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0637520" y="6189345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13/15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46250" y="5318125"/>
            <a:ext cx="20485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topo phase</a:t>
            </a:r>
            <a:endParaRPr lang="en-US" altLang="zh-CN" sz="2400" b="1"/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575175" y="5342255"/>
            <a:ext cx="20485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trival phase</a:t>
            </a:r>
            <a:endParaRPr lang="en-US" altLang="zh-CN" sz="2400" b="1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7405370" y="1979930"/>
            <a:ext cx="38557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Arial" panose="020B0604020202090204" pitchFamily="34" charset="0"/>
                <a:cs typeface="Arial" panose="020B0604020202090204" pitchFamily="34" charset="0"/>
              </a:rPr>
              <a:t>Kasner exponents are constant in topo-phase</a:t>
            </a:r>
            <a:endParaRPr lang="en-US" sz="28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7417435" y="3296285"/>
            <a:ext cx="3614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non-</a:t>
            </a:r>
            <a:r>
              <a:rPr lang="zh-CN" altLang="en-US" sz="2800">
                <a:sym typeface="+mn-ea"/>
              </a:rPr>
              <a:t>Schwarzschild</a:t>
            </a:r>
            <a:r>
              <a:rPr lang="en-US" altLang="zh-CN" sz="2800">
                <a:sym typeface="+mn-ea"/>
              </a:rPr>
              <a:t> </a:t>
            </a:r>
            <a:endParaRPr lang="en-US" altLang="zh-CN" sz="2800"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7405370" y="4205605"/>
            <a:ext cx="38550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ym typeface="+mn-ea"/>
              </a:rPr>
              <a:t>matter backreacts to the IR geometry </a:t>
            </a:r>
            <a:endParaRPr lang="en-US" sz="280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32840" y="350203"/>
            <a:ext cx="9923780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800">
                <a:solidFill>
                  <a:schemeClr val="accent1">
                    <a:lumMod val="75000"/>
                  </a:schemeClr>
                </a:solidFill>
              </a:rPr>
              <a:t>Conclusion   </a:t>
            </a:r>
            <a:endParaRPr lang="en-US" altLang="zh-CN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22425" y="5274945"/>
            <a:ext cx="9498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</a:rPr>
              <a:t>Topological behaviors </a:t>
            </a:r>
            <a:r>
              <a:rPr lang="en-US" altLang="zh-CN" sz="2800">
                <a:cs typeface="+mn-lt"/>
              </a:rPr>
              <a:t>of Kasner singularity in topo-phase</a:t>
            </a:r>
            <a:endParaRPr lang="en-US" altLang="zh-CN" sz="2800">
              <a:cs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89965" y="1385570"/>
            <a:ext cx="7357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The interiors of 3D hairy rotating BHs </a:t>
            </a:r>
            <a:endParaRPr lang="en-US" altLang="zh-CN" sz="3200">
              <a:cs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629410" y="2108835"/>
            <a:ext cx="78568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</a:rPr>
              <a:t>ER collapse </a:t>
            </a:r>
            <a:r>
              <a:rPr lang="en-US" altLang="zh-CN" sz="2800" b="1">
                <a:cs typeface="+mn-lt"/>
              </a:rPr>
              <a:t>(maybe universal in hairy charged and rotating BHs) </a:t>
            </a:r>
            <a:endParaRPr lang="en-US" altLang="zh-CN" sz="2800" b="1">
              <a:cs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9410" y="3108960"/>
            <a:ext cx="9231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cs typeface="+mn-lt"/>
                <a:sym typeface="+mn-ea"/>
              </a:rPr>
              <a:t>Kasner inversion </a:t>
            </a:r>
            <a:r>
              <a:rPr lang="en-US" altLang="zh-CN" sz="2800" b="1">
                <a:cs typeface="+mn-lt"/>
                <a:sym typeface="+mn-ea"/>
              </a:rPr>
              <a:t>(only complex scalar)</a:t>
            </a:r>
            <a:endParaRPr lang="en-US" altLang="zh-CN" sz="2800">
              <a:cs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9965" y="4582795"/>
            <a:ext cx="105727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BH i</a:t>
            </a:r>
            <a:r>
              <a:rPr lang="zh-CN" altLang="en-US" sz="3200">
                <a:sym typeface="+mn-ea"/>
              </a:rPr>
              <a:t>nteriors</a:t>
            </a:r>
            <a:r>
              <a:rPr lang="en-US" altLang="zh-CN" sz="3200">
                <a:sym typeface="+mn-ea"/>
              </a:rPr>
              <a:t> of holographic topological semimetals</a:t>
            </a:r>
            <a:endParaRPr lang="en-US" altLang="zh-CN" sz="32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9410" y="3810000"/>
            <a:ext cx="1955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cs typeface="+mn-lt"/>
                <a:sym typeface="+mn-ea"/>
              </a:rPr>
              <a:t>Relation of </a:t>
            </a:r>
            <a:endParaRPr lang="en-US" altLang="zh-CN" sz="2800">
              <a:cs typeface="+mn-lt"/>
              <a:sym typeface="+mn-ea"/>
            </a:endParaRPr>
          </a:p>
        </p:txBody>
      </p:sp>
      <p:pic>
        <p:nvPicPr>
          <p:cNvPr id="3" name="334E55B0-647D-440b-865C-3EC943EB4CBC-13" descr="/Users/gaolinglong/Library/Containers/com.kingsoft.wpsoffice.mac/Data/tmp/wpsoffice.dYulcawpsoffic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61080" y="3945255"/>
            <a:ext cx="1876425" cy="34163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637520" y="6189345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14/15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052195" y="541338"/>
            <a:ext cx="9923780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800">
                <a:solidFill>
                  <a:schemeClr val="accent1">
                    <a:lumMod val="75000"/>
                  </a:schemeClr>
                </a:solidFill>
              </a:rPr>
              <a:t>Future  work</a:t>
            </a:r>
            <a:endParaRPr lang="en-US" altLang="zh-CN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99820" y="1562735"/>
            <a:ext cx="9514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Are topological behaviors of singularities </a:t>
            </a:r>
            <a:r>
              <a:rPr lang="en-US" altLang="zh-CN" sz="3200" b="1">
                <a:cs typeface="+mn-lt"/>
              </a:rPr>
              <a:t>universal</a:t>
            </a:r>
            <a:r>
              <a:rPr lang="en-US" altLang="zh-CN" sz="3200">
                <a:cs typeface="+mn-lt"/>
              </a:rPr>
              <a:t> </a:t>
            </a:r>
            <a:endParaRPr lang="en-US" altLang="zh-CN" sz="3200">
              <a:cs typeface="+mn-lt"/>
            </a:endParaRPr>
          </a:p>
          <a:p>
            <a:r>
              <a:rPr lang="en-US" altLang="zh-CN" sz="3200">
                <a:cs typeface="+mn-lt"/>
              </a:rPr>
              <a:t>inside holographic topological matters ?</a:t>
            </a:r>
            <a:endParaRPr lang="en-US" altLang="zh-CN" sz="3200">
              <a:cs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099820" y="4759325"/>
            <a:ext cx="9768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The effect of quantum matter on singularity ? </a:t>
            </a:r>
            <a:endParaRPr lang="en-US" altLang="zh-CN" sz="3200">
              <a:cs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25805" y="2952750"/>
            <a:ext cx="8756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 </a:t>
            </a:r>
            <a:r>
              <a:rPr lang="zh-CN" altLang="en-US" sz="3200">
                <a:cs typeface="+mn-lt"/>
              </a:rPr>
              <a:t>“</a:t>
            </a:r>
            <a:r>
              <a:rPr lang="en-US" altLang="zh-CN" sz="3200" b="1">
                <a:cs typeface="+mn-lt"/>
              </a:rPr>
              <a:t>Relation of N</a:t>
            </a:r>
            <a:r>
              <a:rPr lang="zh-CN" altLang="en-US" sz="3200">
                <a:cs typeface="+mn-lt"/>
              </a:rPr>
              <a:t>”</a:t>
            </a:r>
            <a:r>
              <a:rPr lang="en-US" altLang="zh-CN" sz="3200">
                <a:cs typeface="+mn-lt"/>
              </a:rPr>
              <a:t>in other rotating BHs ?</a:t>
            </a:r>
            <a:endParaRPr lang="en-US" altLang="zh-CN" sz="3200">
              <a:cs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652270" y="3647440"/>
            <a:ext cx="8756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</a:rPr>
              <a:t>still holds in 3D rotating BHs with super-expotential V</a:t>
            </a:r>
            <a:endParaRPr lang="en-US" altLang="zh-CN" sz="2800">
              <a:cs typeface="+mn-lt"/>
            </a:endParaRPr>
          </a:p>
          <a:p>
            <a:r>
              <a:rPr lang="en-US" altLang="zh-CN" sz="2800">
                <a:cs typeface="+mn-lt"/>
              </a:rPr>
              <a:t>(many Kasner </a:t>
            </a:r>
            <a:r>
              <a:rPr lang="en-US" altLang="zh-CN" sz="2800">
                <a:cs typeface="+mn-lt"/>
              </a:rPr>
              <a:t>regions)</a:t>
            </a:r>
            <a:endParaRPr lang="en-US" altLang="zh-CN" sz="2800">
              <a:cs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0637520" y="6189345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15/15</a:t>
            </a:r>
            <a:endParaRPr lang="en-US" altLang="zh-CN"/>
          </a:p>
        </p:txBody>
      </p:sp>
      <p:pic>
        <p:nvPicPr>
          <p:cNvPr id="5" name="334E55B0-647D-440b-865C-3EC943EB4CBC-4" descr="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620" y="5622290"/>
            <a:ext cx="2351405" cy="469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96530" y="5670550"/>
            <a:ext cx="25120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[</a:t>
            </a:r>
            <a:r>
              <a:rPr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Kiritsis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, 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et,al., 2023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]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9255" y="5608955"/>
            <a:ext cx="3535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obtained from AdS/CFT</a:t>
            </a:r>
            <a:endParaRPr lang="en-US" altLang="zh-CN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0910" y="1762760"/>
            <a:ext cx="8248650" cy="2186940"/>
          </a:xfrm>
        </p:spPr>
        <p:txBody>
          <a:bodyPr anchor="ctr" anchorCtr="0"/>
          <a:p>
            <a:pPr algn="ctr"/>
            <a:r>
              <a:rPr lang="en-US" altLang="zh-CN" sz="8000">
                <a:latin typeface="+mn-lt"/>
                <a:ea typeface="楷体" charset="0"/>
                <a:cs typeface="+mn-lt"/>
              </a:rPr>
              <a:t>Thank you </a:t>
            </a:r>
            <a:r>
              <a:rPr lang="zh-CN" altLang="en-US" sz="8000">
                <a:latin typeface="+mn-lt"/>
                <a:ea typeface="楷体" charset="0"/>
                <a:cs typeface="+mn-lt"/>
              </a:rPr>
              <a:t>！</a:t>
            </a:r>
            <a:endParaRPr lang="zh-CN" altLang="en-US" sz="8000">
              <a:latin typeface="+mn-lt"/>
              <a:ea typeface="楷体" charset="0"/>
              <a:cs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62265" y="5639435"/>
            <a:ext cx="3614420" cy="779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04690" y="365125"/>
            <a:ext cx="3182620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sz="6000" spc="100" dirty="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 panose="02020503050405090304" charset="0"/>
                <a:ea typeface="楷体" charset="0"/>
                <a:cs typeface="Times New Roman" panose="02020503050405090304" charset="0"/>
                <a:sym typeface="+mn-ea"/>
              </a:rPr>
              <a:t>Based on</a:t>
            </a:r>
            <a:endParaRPr lang="en-US" altLang="en-US" sz="6000" spc="100" dirty="0">
              <a:solidFill>
                <a:schemeClr val="accent1">
                  <a:lumMod val="75000"/>
                </a:schemeClr>
              </a:solidFill>
              <a:effectLst/>
              <a:uFillTx/>
              <a:latin typeface="Times New Roman" panose="02020503050405090304" charset="0"/>
              <a:ea typeface="楷体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7925" y="1585595"/>
            <a:ext cx="988949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sz="2400"/>
              <a:t>Internal structure of </a:t>
            </a:r>
            <a:r>
              <a:rPr lang="zh-CN" altLang="en-US" sz="2400" b="1"/>
              <a:t>hairy rotating</a:t>
            </a:r>
            <a:r>
              <a:rPr lang="zh-CN" altLang="en-US" sz="2400"/>
              <a:t> black holes in three dimensions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189355" y="2921000"/>
            <a:ext cx="7772400" cy="450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  <a:spcBef>
                <a:spcPts val="600"/>
              </a:spcBef>
            </a:pPr>
            <a:r>
              <a:rPr lang="en-US" altLang="zh-CN">
                <a:sym typeface="+mn-ea"/>
              </a:rPr>
              <a:t>Published in: </a:t>
            </a:r>
            <a:r>
              <a:rPr lang="en-US" altLang="zh-CN" i="1">
                <a:sym typeface="+mn-ea"/>
              </a:rPr>
              <a:t>JHEP</a:t>
            </a:r>
            <a:r>
              <a:rPr lang="en-US" altLang="zh-CN">
                <a:sym typeface="+mn-ea"/>
              </a:rPr>
              <a:t> 01 (2024) 063    e-Print: 2310.15781 [hep-th]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199515" y="3818255"/>
            <a:ext cx="988949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sz="2400"/>
              <a:t>Black hole interiors</a:t>
            </a:r>
            <a:r>
              <a:rPr lang="en-US" altLang="zh-CN" sz="2400"/>
              <a:t> in holographic </a:t>
            </a:r>
            <a:r>
              <a:rPr lang="en-US" altLang="zh-CN" sz="2400" b="1"/>
              <a:t>topological semimetals</a:t>
            </a:r>
            <a:endParaRPr lang="en-US" altLang="zh-CN" sz="2400" b="1"/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199515" y="5109845"/>
            <a:ext cx="7772400" cy="450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30000"/>
              </a:lnSpc>
              <a:spcBef>
                <a:spcPts val="600"/>
              </a:spcBef>
            </a:pPr>
            <a:r>
              <a:rPr lang="en-US" altLang="zh-CN">
                <a:sym typeface="+mn-ea"/>
              </a:rPr>
              <a:t>Published in: </a:t>
            </a:r>
            <a:r>
              <a:rPr lang="en-US" altLang="zh-CN" i="1">
                <a:sym typeface="+mn-ea"/>
              </a:rPr>
              <a:t>JHEP</a:t>
            </a:r>
            <a:r>
              <a:rPr lang="en-US" altLang="zh-CN">
                <a:sym typeface="+mn-ea"/>
              </a:rPr>
              <a:t> 03 (2023) 034    e-Print: 2301.01468 [hep-th]</a:t>
            </a:r>
            <a:endParaRPr lang="en-US" altLang="zh-CN">
              <a:sym typeface="+mn-ea"/>
            </a:endParaRPr>
          </a:p>
        </p:txBody>
      </p:sp>
      <p:pic>
        <p:nvPicPr>
          <p:cNvPr id="2" name="图片 1" descr="截屏2024-11-24 14.37.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90" y="2301240"/>
            <a:ext cx="10233025" cy="588010"/>
          </a:xfrm>
          <a:prstGeom prst="rect">
            <a:avLst/>
          </a:prstGeom>
        </p:spPr>
      </p:pic>
      <p:pic>
        <p:nvPicPr>
          <p:cNvPr id="3" name="图片 2" descr="截屏2024-11-24 14.37.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1580" y="4503420"/>
            <a:ext cx="10233025" cy="588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02715" y="489585"/>
            <a:ext cx="968438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800">
                <a:solidFill>
                  <a:schemeClr val="accent1">
                    <a:lumMod val="75000"/>
                  </a:schemeClr>
                </a:solidFill>
              </a:rPr>
              <a:t>Black hole interior</a:t>
            </a:r>
            <a:r>
              <a:rPr lang="en-US" altLang="zh-CN" sz="480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n-US" altLang="zh-CN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487795" y="2939415"/>
            <a:ext cx="49860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description of </a:t>
            </a:r>
            <a:r>
              <a:rPr lang="en-US" altLang="zh-CN" sz="2400" b="1">
                <a:ea typeface="华文楷体" panose="02010600040101010101" charset="-122"/>
                <a:cs typeface="+mn-lt"/>
                <a:sym typeface="+mn-ea"/>
              </a:rPr>
              <a:t>singularity</a:t>
            </a:r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 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[Kasner, 1921; Belinski, Khalatnikov, Lifshitz, 1970] 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6499860" y="1975485"/>
            <a:ext cx="44977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inevitability of </a:t>
            </a:r>
            <a:r>
              <a:rPr lang="en-US" altLang="zh-CN" sz="2400" b="1">
                <a:ea typeface="华文楷体" panose="02010600040101010101" charset="-122"/>
                <a:cs typeface="+mn-lt"/>
                <a:sym typeface="+mn-ea"/>
              </a:rPr>
              <a:t>singularity</a:t>
            </a:r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 and event </a:t>
            </a:r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horizon</a:t>
            </a:r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 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[Penrose, 1970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s] 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130290" y="4396740"/>
            <a:ext cx="41954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 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99860" y="3977640"/>
            <a:ext cx="48602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ea typeface="华文楷体" panose="02010600040101010101" charset="-122"/>
                <a:cs typeface="+mn-lt"/>
                <a:sym typeface="+mn-ea"/>
              </a:rPr>
              <a:t>it’s still challenging to extract the internal information, via AdS/CFT or...</a:t>
            </a:r>
            <a:endParaRPr lang="en-US" altLang="zh-CN" sz="2400"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499860" y="5344160"/>
            <a:ext cx="49745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ea typeface="华文楷体" panose="02010600040101010101" charset="-122"/>
                <a:cs typeface="+mn-lt"/>
                <a:sym typeface="+mn-ea"/>
              </a:rPr>
              <a:t>the dynamic evolution of interior </a:t>
            </a:r>
            <a:endParaRPr lang="en-US" altLang="zh-CN" sz="2400" b="1">
              <a:ea typeface="华文楷体" panose="02010600040101010101" charset="-122"/>
              <a:cs typeface="+mn-lt"/>
              <a:sym typeface="+mn-ea"/>
            </a:endParaRPr>
          </a:p>
          <a:p>
            <a:r>
              <a:rPr lang="en-US" altLang="zh-CN" sz="2400" b="1">
                <a:ea typeface="华文楷体" panose="02010600040101010101" charset="-122"/>
                <a:cs typeface="+mn-lt"/>
                <a:sym typeface="+mn-ea"/>
              </a:rPr>
              <a:t>is fundamentally important !</a:t>
            </a:r>
            <a:endParaRPr lang="zh-CN" altLang="en-US" sz="2400" b="1">
              <a:ea typeface="华文楷体" panose="02010600040101010101" charset="-122"/>
              <a:cs typeface="+mn-lt"/>
              <a:sym typeface="+mn-ea"/>
            </a:endParaRPr>
          </a:p>
        </p:txBody>
      </p:sp>
      <p:pic>
        <p:nvPicPr>
          <p:cNvPr id="5" name="图片 4" descr="/Users/gaolinglong/Library/Containers/com.kingsoft.wpsoffice.mac/Data/tmp/photoeditapp/20241126213214/temp.pngte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02715" y="2084070"/>
            <a:ext cx="4271010" cy="4276090"/>
          </a:xfrm>
          <a:prstGeom prst="rect">
            <a:avLst/>
          </a:prstGeom>
        </p:spPr>
      </p:pic>
      <p:pic>
        <p:nvPicPr>
          <p:cNvPr id="8" name="334E55B0-647D-440b-865C-3EC943EB4CBC-1" descr="wpsoffic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7830" y="3964940"/>
            <a:ext cx="869315" cy="3346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59535" y="1685290"/>
            <a:ext cx="35794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ea typeface="华文楷体" panose="02010600040101010101" charset="-122"/>
                <a:cs typeface="+mn-lt"/>
                <a:sym typeface="+mn-ea"/>
              </a:rPr>
              <a:t>Singularity </a:t>
            </a:r>
            <a:r>
              <a:rPr lang="en-US" altLang="zh-CN" sz="2000"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  <a:sym typeface="+mn-ea"/>
              </a:rPr>
              <a:t>↔ 2</a:t>
            </a:r>
            <a:r>
              <a:rPr lang="en-US" altLang="zh-CN" sz="2000">
                <a:ea typeface="华文楷体" panose="02010600040101010101" charset="-122"/>
                <a:cs typeface="+mn-lt"/>
                <a:sym typeface="+mn-ea"/>
              </a:rPr>
              <a:t>-point function</a:t>
            </a:r>
            <a:endParaRPr lang="en-US" altLang="zh-CN" sz="2000"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24" name="任意多边形 23"/>
          <p:cNvSpPr/>
          <p:nvPr/>
        </p:nvSpPr>
        <p:spPr>
          <a:xfrm flipV="1">
            <a:off x="1403350" y="2927985"/>
            <a:ext cx="4243705" cy="462280"/>
          </a:xfrm>
          <a:custGeom>
            <a:avLst/>
            <a:gdLst>
              <a:gd name="connisteX0" fmla="*/ 0 w 4177030"/>
              <a:gd name="connsiteY0" fmla="*/ 1101747 h 1101747"/>
              <a:gd name="connisteX1" fmla="*/ 2058035 w 4177030"/>
              <a:gd name="connsiteY1" fmla="*/ 22 h 1101747"/>
              <a:gd name="connisteX2" fmla="*/ 4177030 w 4177030"/>
              <a:gd name="connsiteY2" fmla="*/ 1076982 h 110174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177030" h="1101748">
                <a:moveTo>
                  <a:pt x="0" y="1101748"/>
                </a:moveTo>
                <a:cubicBezTo>
                  <a:pt x="368935" y="859813"/>
                  <a:pt x="1222375" y="5103"/>
                  <a:pt x="2058035" y="23"/>
                </a:cubicBezTo>
                <a:cubicBezTo>
                  <a:pt x="2893695" y="-5057"/>
                  <a:pt x="3794125" y="839493"/>
                  <a:pt x="4177030" y="1076983"/>
                </a:cubicBezTo>
              </a:path>
            </a:pathLst>
          </a:custGeom>
          <a:noFill/>
          <a:ln w="34925">
            <a:solidFill>
              <a:srgbClr val="CC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1/15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4810760" y="1713865"/>
            <a:ext cx="86868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[H. Liu]</a:t>
            </a:r>
            <a:endParaRPr lang="en-US" altLang="zh-CN">
              <a:solidFill>
                <a:schemeClr val="accent1">
                  <a:lumMod val="75000"/>
                </a:schemeClr>
              </a:solidFill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25800" y="2910840"/>
            <a:ext cx="128968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en-US" altLang="zh-CN" b="0" i="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</a:rPr>
              <a:t>[Susskind]</a:t>
            </a:r>
            <a:endParaRPr lang="en-US" altLang="zh-CN" b="0" i="0">
              <a:solidFill>
                <a:schemeClr val="accent1">
                  <a:lumMod val="75000"/>
                </a:schemeClr>
              </a:solidFill>
              <a:ea typeface="华文楷体" panose="02010600040101010101" charset="-122"/>
              <a:cs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440180" y="2313940"/>
            <a:ext cx="1682750" cy="1791970"/>
          </a:xfrm>
          <a:prstGeom prst="line">
            <a:avLst/>
          </a:prstGeom>
          <a:ln w="28575" cmpd="sng">
            <a:solidFill>
              <a:schemeClr val="tx2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9"/>
            </p:custDataLst>
          </p:nvPr>
        </p:nvCxnSpPr>
        <p:spPr>
          <a:xfrm flipH="1" flipV="1">
            <a:off x="1440180" y="4105910"/>
            <a:ext cx="1731645" cy="199771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3825240" y="2313940"/>
            <a:ext cx="1791970" cy="184023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11"/>
            </p:custDataLst>
          </p:nvPr>
        </p:nvCxnSpPr>
        <p:spPr>
          <a:xfrm flipV="1">
            <a:off x="3837305" y="4154805"/>
            <a:ext cx="1791970" cy="196088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2188210" y="2302510"/>
            <a:ext cx="279336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ea typeface="华文楷体" panose="02010600040101010101" charset="-122"/>
                <a:cs typeface="+mn-lt"/>
                <a:sym typeface="+mn-ea"/>
              </a:rPr>
              <a:t>CV:</a:t>
            </a:r>
            <a:endParaRPr lang="en-US" altLang="zh-CN">
              <a:solidFill>
                <a:schemeClr val="tx1"/>
              </a:solidFill>
              <a:highlight>
                <a:srgbClr val="FFFF00"/>
              </a:highlight>
              <a:ea typeface="华文楷体" panose="02010600040101010101" charset="-122"/>
              <a:cs typeface="+mn-lt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ea typeface="华文楷体" panose="02010600040101010101" charset="-122"/>
                <a:cs typeface="+mn-lt"/>
                <a:sym typeface="+mn-ea"/>
              </a:rPr>
              <a:t>ER bridge 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  <a:sym typeface="+mn-ea"/>
              </a:rPr>
              <a:t>↔ Complexity</a:t>
            </a:r>
            <a:endParaRPr lang="en-US" altLang="zh-CN">
              <a:solidFill>
                <a:schemeClr val="tx1"/>
              </a:solidFill>
              <a:highlight>
                <a:srgbClr val="FFFF00"/>
              </a:highlight>
              <a:latin typeface="Arial" panose="020B0604020202090204" pitchFamily="34" charset="0"/>
              <a:ea typeface="华文楷体" panose="02010600040101010101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1991360" y="3621405"/>
            <a:ext cx="29984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highlight>
                  <a:srgbClr val="FFFF00"/>
                </a:highlight>
                <a:ea typeface="华文楷体" panose="02010600040101010101" charset="-122"/>
                <a:cs typeface="+mn-lt"/>
                <a:sym typeface="+mn-ea"/>
              </a:rPr>
              <a:t>CA:</a:t>
            </a:r>
            <a:endParaRPr lang="en-US" altLang="zh-CN">
              <a:highlight>
                <a:srgbClr val="FFFF00"/>
              </a:highlight>
              <a:ea typeface="华文楷体" panose="02010600040101010101" charset="-122"/>
              <a:cs typeface="+mn-lt"/>
              <a:sym typeface="+mn-ea"/>
            </a:endParaRPr>
          </a:p>
          <a:p>
            <a:pPr algn="l"/>
            <a:r>
              <a:rPr lang="en-US" altLang="zh-CN">
                <a:highlight>
                  <a:srgbClr val="FFFF00"/>
                </a:highlight>
                <a:ea typeface="华文楷体" panose="02010600040101010101" charset="-122"/>
                <a:cs typeface="+mn-lt"/>
                <a:sym typeface="+mn-ea"/>
              </a:rPr>
              <a:t>WDW action </a:t>
            </a:r>
            <a:r>
              <a:rPr lang="en-US" altLang="zh-CN">
                <a:highlight>
                  <a:srgbClr val="FFFF00"/>
                </a:highlight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  <a:sym typeface="+mn-ea"/>
              </a:rPr>
              <a:t>↔ Complexity</a:t>
            </a:r>
            <a:endParaRPr lang="en-US" altLang="zh-CN">
              <a:highlight>
                <a:srgbClr val="FFFF00"/>
              </a:highlight>
              <a:latin typeface="Arial" panose="020B0604020202090204" pitchFamily="34" charset="0"/>
              <a:ea typeface="华文楷体" panose="02010600040101010101" charset="-122"/>
              <a:cs typeface="Arial" panose="020B0604020202090204" pitchFamily="34" charset="0"/>
              <a:sym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522345" y="4239260"/>
            <a:ext cx="0" cy="1004570"/>
          </a:xfrm>
          <a:prstGeom prst="line">
            <a:avLst/>
          </a:prstGeom>
          <a:ln w="3175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14"/>
            </p:custDataLst>
          </p:nvPr>
        </p:nvSpPr>
        <p:spPr>
          <a:xfrm>
            <a:off x="2691765" y="4949825"/>
            <a:ext cx="1791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highlight>
                  <a:srgbClr val="FFFF00"/>
                </a:highlight>
                <a:ea typeface="华文楷体" panose="02010600040101010101" charset="-122"/>
                <a:cs typeface="+mn-lt"/>
                <a:sym typeface="+mn-ea"/>
              </a:rPr>
              <a:t>Proper time </a:t>
            </a:r>
            <a:r>
              <a:rPr lang="en-US" altLang="zh-CN">
                <a:highlight>
                  <a:srgbClr val="FFFF00"/>
                </a:highlight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  <a:sym typeface="+mn-ea"/>
              </a:rPr>
              <a:t>↔   </a:t>
            </a:r>
            <a:endParaRPr lang="en-US" altLang="zh-CN">
              <a:highlight>
                <a:srgbClr val="FFFF00"/>
              </a:highlight>
              <a:latin typeface="Arial" panose="020B0604020202090204" pitchFamily="34" charset="0"/>
              <a:ea typeface="华文楷体" panose="02010600040101010101" charset="-122"/>
              <a:cs typeface="Arial" panose="020B0604020202090204" pitchFamily="34" charset="0"/>
              <a:sym typeface="+mn-ea"/>
            </a:endParaRPr>
          </a:p>
          <a:p>
            <a:pPr algn="l"/>
            <a:r>
              <a:rPr lang="en-US" altLang="zh-CN">
                <a:highlight>
                  <a:srgbClr val="FFFF00"/>
                </a:highlight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  <a:sym typeface="+mn-ea"/>
              </a:rPr>
              <a:t>1-point function</a:t>
            </a:r>
            <a:endParaRPr lang="en-US" altLang="zh-CN">
              <a:highlight>
                <a:srgbClr val="FFFF00"/>
              </a:highlight>
              <a:latin typeface="Arial" panose="020B0604020202090204" pitchFamily="34" charset="0"/>
              <a:ea typeface="华文楷体" panose="02010600040101010101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5"/>
            </p:custDataLst>
          </p:nvPr>
        </p:nvSpPr>
        <p:spPr>
          <a:xfrm>
            <a:off x="2896870" y="5489575"/>
            <a:ext cx="1525905" cy="3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marL="0" algn="l">
              <a:buClrTx/>
              <a:buSzTx/>
              <a:buFontTx/>
            </a:pPr>
            <a:r>
              <a:rPr lang="en-US" altLang="zh-CN" sz="1600" b="0" i="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</a:rPr>
              <a:t>[Maldacena]</a:t>
            </a:r>
            <a:endParaRPr lang="en-US" altLang="zh-CN" sz="1600" b="0" i="0">
              <a:solidFill>
                <a:schemeClr val="accent1">
                  <a:lumMod val="75000"/>
                </a:schemeClr>
              </a:solidFill>
              <a:ea typeface="华文楷体" panose="02010600040101010101" charset="-122"/>
              <a:cs typeface="+mn-lt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16"/>
            </p:custDataLst>
          </p:nvPr>
        </p:nvCxnSpPr>
        <p:spPr>
          <a:xfrm>
            <a:off x="3516630" y="5764530"/>
            <a:ext cx="0" cy="351155"/>
          </a:xfrm>
          <a:prstGeom prst="line">
            <a:avLst/>
          </a:prstGeom>
          <a:ln w="3175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81145" y="294640"/>
            <a:ext cx="41268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BKL </a:t>
            </a: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singularity </a:t>
            </a:r>
            <a:endParaRPr lang="en-US" altLang="zh-CN" sz="4400">
              <a:solidFill>
                <a:schemeClr val="accent1">
                  <a:lumMod val="75000"/>
                </a:schemeClr>
              </a:solidFill>
              <a:cs typeface="+mn-lt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52475" y="1389380"/>
            <a:ext cx="8907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a typeface="华文楷体" panose="02010600040101010101" charset="-122"/>
                <a:cs typeface="+mn-lt"/>
                <a:sym typeface="+mn-ea"/>
              </a:rPr>
              <a:t>Kasner singularity: </a:t>
            </a:r>
            <a:r>
              <a:rPr lang="en-US" altLang="zh-CN" sz="2800" b="1">
                <a:ea typeface="华文楷体" panose="02010600040101010101" charset="-122"/>
                <a:cs typeface="+mn-lt"/>
                <a:sym typeface="+mn-ea"/>
              </a:rPr>
              <a:t>deterministic </a:t>
            </a:r>
            <a:r>
              <a:rPr lang="en-US" altLang="zh-CN" sz="2800">
                <a:ea typeface="华文楷体" panose="02010600040101010101" charset="-122"/>
                <a:cs typeface="+mn-lt"/>
                <a:sym typeface="+mn-ea"/>
              </a:rPr>
              <a:t>dynamic 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[Kasner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, 1921]</a:t>
            </a:r>
            <a:endParaRPr lang="en-US" altLang="zh-CN" sz="2800">
              <a:solidFill>
                <a:srgbClr val="C00000"/>
              </a:solidFill>
              <a:ea typeface="华文楷体" panose="02010600040101010101" charset="-122"/>
              <a:cs typeface="+mn-lt"/>
              <a:sym typeface="+mn-ea"/>
            </a:endParaRPr>
          </a:p>
        </p:txBody>
      </p:sp>
      <p:pic>
        <p:nvPicPr>
          <p:cNvPr id="7" name="图片 6" descr="IMG_13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15" y="3026410"/>
            <a:ext cx="3525520" cy="34671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34110" y="4573270"/>
            <a:ext cx="4961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a typeface="华文楷体" panose="02010600040101010101" charset="-122"/>
                <a:cs typeface="+mn-lt"/>
                <a:sym typeface="+mn-ea"/>
              </a:rPr>
              <a:t>many quasi-Kasner regions</a:t>
            </a:r>
            <a:endParaRPr lang="en-US" altLang="zh-CN" sz="2800" b="1">
              <a:ea typeface="华文楷体" panose="02010600040101010101" charset="-122"/>
              <a:cs typeface="+mn-lt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134110" y="5386070"/>
            <a:ext cx="3336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a typeface="华文楷体" panose="02010600040101010101" charset="-122"/>
                <a:cs typeface="+mn-lt"/>
                <a:sym typeface="+mn-ea"/>
              </a:rPr>
              <a:t>chaotic dynamics</a:t>
            </a:r>
            <a:endParaRPr lang="en-US" altLang="zh-CN" sz="2800" b="1">
              <a:ea typeface="华文楷体" panose="02010600040101010101" charset="-122"/>
              <a:cs typeface="+mn-lt"/>
              <a:sym typeface="+mn-ea"/>
            </a:endParaRPr>
          </a:p>
        </p:txBody>
      </p:sp>
      <p:pic>
        <p:nvPicPr>
          <p:cNvPr id="11" name="334E55B0-647D-440b-865C-3EC943EB4CBC-2" descr="wpsoffice"/>
          <p:cNvPicPr>
            <a:picLocks noChangeAspect="1"/>
          </p:cNvPicPr>
          <p:nvPr/>
        </p:nvPicPr>
        <p:blipFill>
          <a:blip r:embed="rId5"/>
          <a:srcRect r="35105"/>
          <a:stretch>
            <a:fillRect/>
          </a:stretch>
        </p:blipFill>
        <p:spPr>
          <a:xfrm>
            <a:off x="1243330" y="3213735"/>
            <a:ext cx="6226175" cy="62293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52475" y="2557145"/>
            <a:ext cx="8411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a typeface="华文楷体" panose="02010600040101010101" charset="-122"/>
                <a:cs typeface="+mn-lt"/>
                <a:sym typeface="+mn-ea"/>
              </a:rPr>
              <a:t>BKL singularity: generic description in GR 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[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a typeface="华文楷体" panose="02010600040101010101" charset="-122"/>
                <a:cs typeface="+mn-lt"/>
                <a:sym typeface="+mn-ea"/>
              </a:rPr>
              <a:t>BKL, 1970]</a:t>
            </a:r>
            <a:endParaRPr lang="en-US" altLang="zh-CN" sz="2800">
              <a:solidFill>
                <a:srgbClr val="C00000"/>
              </a:solidFill>
              <a:ea typeface="华文楷体" panose="02010600040101010101" charset="-122"/>
              <a:cs typeface="+mn-lt"/>
              <a:sym typeface="+mn-ea"/>
            </a:endParaRPr>
          </a:p>
        </p:txBody>
      </p:sp>
      <p:pic>
        <p:nvPicPr>
          <p:cNvPr id="4" name="334E55B0-647D-440b-865C-3EC943EB4CBC-9" descr="/Users/gaolinglong/Library/Containers/com.kingsoft.wpsoffice.mac/Data/tmp/wpsoffice.OFatqcwpsoffic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43330" y="2072005"/>
            <a:ext cx="6059805" cy="35687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2/15</a:t>
            </a:r>
            <a:endParaRPr lang="en-US" altLang="zh-CN"/>
          </a:p>
        </p:txBody>
      </p:sp>
      <p:pic>
        <p:nvPicPr>
          <p:cNvPr id="13" name="334E55B0-647D-440b-865C-3EC943EB4CBC-2" descr="wpsoffic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rcRect l="65636" t="-23344"/>
          <a:stretch>
            <a:fillRect/>
          </a:stretch>
        </p:blipFill>
        <p:spPr>
          <a:xfrm>
            <a:off x="2178050" y="3703320"/>
            <a:ext cx="3130550" cy="72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64540" y="4518025"/>
            <a:ext cx="4820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cs typeface="+mn-lt"/>
              </a:rPr>
              <a:t>Motivation</a:t>
            </a:r>
            <a:endParaRPr lang="en-US" altLang="zh-CN" sz="4400" b="1" spc="50">
              <a:solidFill>
                <a:schemeClr val="accent1">
                  <a:lumMod val="75000"/>
                </a:schemeClr>
              </a:solidFill>
              <a:uFillTx/>
              <a:cs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593850" y="5492115"/>
            <a:ext cx="947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cs typeface="+mn-lt"/>
              </a:rPr>
              <a:t>What are the interiors </a:t>
            </a:r>
            <a:r>
              <a:rPr lang="en-US" altLang="zh-CN" sz="3600">
                <a:cs typeface="+mn-lt"/>
              </a:rPr>
              <a:t>of </a:t>
            </a:r>
            <a:r>
              <a:rPr lang="en-US" altLang="zh-CN" sz="3600">
                <a:solidFill>
                  <a:srgbClr val="C00000"/>
                </a:solidFill>
                <a:cs typeface="+mn-lt"/>
              </a:rPr>
              <a:t>stationary</a:t>
            </a:r>
            <a:r>
              <a:rPr lang="en-US" altLang="zh-CN" sz="3600">
                <a:cs typeface="+mn-lt"/>
              </a:rPr>
              <a:t> BHs ? </a:t>
            </a:r>
            <a:endParaRPr lang="en-US" altLang="zh-CN" sz="3600">
              <a:cs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520825" y="554355"/>
            <a:ext cx="91420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cs typeface="+mn-lt"/>
              </a:rPr>
              <a:t>Recent studies: </a:t>
            </a:r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cs typeface="+mn-lt"/>
              </a:rPr>
              <a:t>static black holes  </a:t>
            </a:r>
            <a:endParaRPr lang="en-US" altLang="zh-CN" sz="4400" spc="50">
              <a:solidFill>
                <a:schemeClr val="accent1">
                  <a:lumMod val="75000"/>
                </a:schemeClr>
              </a:solidFill>
              <a:uFillTx/>
              <a:cs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028065" y="1757045"/>
            <a:ext cx="9373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hairy charged black holes 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cs typeface="+mn-lt"/>
              </a:rPr>
              <a:t>[Cai, Li, Yang, et al.]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028065" y="3231515"/>
            <a:ext cx="10183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holographic superconductor 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cs typeface="+mn-lt"/>
              </a:rPr>
              <a:t>[Hartnoll, et al.; Sword, Vegh.] 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cs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028065" y="2501900"/>
            <a:ext cx="8665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helical black holes 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[Liu, Lyu, 2022]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cs typeface="+mn-lt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028065" y="3785870"/>
            <a:ext cx="856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cs typeface="+mn-lt"/>
              </a:rPr>
              <a:t>...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3/15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截屏2024-04-17 20.2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870" y="2778760"/>
            <a:ext cx="6445885" cy="866775"/>
          </a:xfrm>
          <a:prstGeom prst="rect">
            <a:avLst/>
          </a:prstGeom>
        </p:spPr>
      </p:pic>
      <p:pic>
        <p:nvPicPr>
          <p:cNvPr id="13" name="图片 12" descr="截屏2024-04-17 20.24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870" y="4511040"/>
            <a:ext cx="2945130" cy="6610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91870" y="3908425"/>
            <a:ext cx="2600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ea typeface="华文楷体" panose="02010600040101010101" charset="-122"/>
                <a:cs typeface="+mn-lt"/>
              </a:rPr>
              <a:t>Case 1</a:t>
            </a:r>
            <a:r>
              <a:rPr lang="en-US" altLang="zh-CN" sz="2800">
                <a:ea typeface="华文楷体" panose="02010600040101010101" charset="-122"/>
                <a:cs typeface="+mn-lt"/>
              </a:rPr>
              <a:t>:</a:t>
            </a:r>
            <a:r>
              <a:rPr lang="en-US" altLang="zh-CN" sz="2800" b="1">
                <a:ea typeface="华文楷体" panose="02010600040101010101" charset="-122"/>
                <a:cs typeface="+mn-lt"/>
              </a:rPr>
              <a:t>  </a:t>
            </a:r>
            <a:r>
              <a:rPr lang="en-US" altLang="zh-CN" sz="2800">
                <a:ea typeface="华文楷体" panose="02010600040101010101" charset="-122"/>
                <a:cs typeface="+mn-lt"/>
              </a:rPr>
              <a:t>real </a:t>
            </a:r>
            <a:endParaRPr lang="en-US" altLang="zh-CN" sz="2800">
              <a:solidFill>
                <a:srgbClr val="FF0000"/>
              </a:solidFill>
              <a:ea typeface="华文楷体" panose="02010600040101010101" charset="-122"/>
              <a:cs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400175" y="574040"/>
            <a:ext cx="9201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4400" spc="50">
                <a:solidFill>
                  <a:schemeClr val="accent1">
                    <a:lumMod val="75000"/>
                  </a:schemeClr>
                </a:solidFill>
                <a:uFillTx/>
                <a:cs typeface="+mn-lt"/>
              </a:rPr>
              <a:t>3D hairy rotating BHs  </a:t>
            </a:r>
            <a:endParaRPr lang="en-US" altLang="zh-CN" sz="4400" b="1" spc="50">
              <a:solidFill>
                <a:schemeClr val="accent1">
                  <a:lumMod val="75000"/>
                </a:schemeClr>
              </a:solidFill>
              <a:uFillTx/>
              <a:cs typeface="+mn-lt"/>
            </a:endParaRPr>
          </a:p>
        </p:txBody>
      </p:sp>
      <p:pic>
        <p:nvPicPr>
          <p:cNvPr id="4" name="图片 3" descr="截屏2024-06-04 17.04.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5" y="1673225"/>
            <a:ext cx="5819140" cy="1000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49945" y="5796915"/>
            <a:ext cx="2743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[Gao, Liu, Lyu, 2023]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7503160" y="1757045"/>
            <a:ext cx="4066540" cy="1000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2800">
                <a:ea typeface="华文楷体" panose="02010600040101010101" charset="-122"/>
                <a:cs typeface="+mn-lt"/>
              </a:rPr>
              <a:t>lower symmetry, </a:t>
            </a:r>
            <a:r>
              <a:rPr lang="en-US" altLang="zh-CN" sz="2800"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</a:rPr>
              <a:t>richer interiors</a:t>
            </a:r>
            <a:endParaRPr lang="en-US" altLang="zh-CN" sz="2800">
              <a:solidFill>
                <a:srgbClr val="FF0000"/>
              </a:solidFill>
              <a:ea typeface="华文楷体" panose="02010600040101010101" charset="-122"/>
              <a:cs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991870" y="4577080"/>
            <a:ext cx="3050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ea typeface="华文楷体" panose="02010600040101010101" charset="-122"/>
                <a:cs typeface="+mn-lt"/>
              </a:rPr>
              <a:t>Case 2</a:t>
            </a:r>
            <a:r>
              <a:rPr lang="en-US" altLang="zh-CN" sz="2800">
                <a:ea typeface="华文楷体" panose="02010600040101010101" charset="-122"/>
                <a:cs typeface="+mn-lt"/>
              </a:rPr>
              <a:t>:</a:t>
            </a:r>
            <a:r>
              <a:rPr lang="en-US" altLang="zh-CN" sz="2800" b="1">
                <a:ea typeface="华文楷体" panose="02010600040101010101" charset="-122"/>
                <a:cs typeface="+mn-lt"/>
              </a:rPr>
              <a:t>  </a:t>
            </a:r>
            <a:r>
              <a:rPr lang="en-US" altLang="zh-CN" sz="2800">
                <a:ea typeface="华文楷体" panose="02010600040101010101" charset="-122"/>
                <a:cs typeface="+mn-lt"/>
              </a:rPr>
              <a:t>complex</a:t>
            </a:r>
            <a:r>
              <a:rPr lang="en-US" altLang="zh-CN" sz="2800" b="1">
                <a:ea typeface="华文楷体" panose="02010600040101010101" charset="-122"/>
                <a:cs typeface="+mn-lt"/>
              </a:rPr>
              <a:t> </a:t>
            </a:r>
            <a:endParaRPr lang="en-US" altLang="zh-CN" sz="2800" b="1">
              <a:solidFill>
                <a:srgbClr val="FF0000"/>
              </a:solidFill>
              <a:ea typeface="华文楷体" panose="02010600040101010101" charset="-122"/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86015" y="3013710"/>
            <a:ext cx="3533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chemeClr val="tx1"/>
                </a:solidFill>
                <a:sym typeface="+mn-ea"/>
              </a:rPr>
              <a:t>no Cauchy horizon</a:t>
            </a:r>
            <a:endParaRPr lang="en-US" altLang="en-US" sz="28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24070" y="3535680"/>
            <a:ext cx="2506345" cy="0"/>
          </a:xfrm>
          <a:prstGeom prst="line">
            <a:avLst/>
          </a:prstGeom>
          <a:ln w="41275" cap="flat" cmpd="sng">
            <a:solidFill>
              <a:srgbClr val="99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5005070" y="2567940"/>
            <a:ext cx="1435100" cy="0"/>
          </a:xfrm>
          <a:prstGeom prst="line">
            <a:avLst/>
          </a:prstGeom>
          <a:ln w="41275" cap="flat" cmpd="sng">
            <a:solidFill>
              <a:srgbClr val="99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 descr="截屏2024-04-17 20.24.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rcRect r="47824"/>
          <a:stretch>
            <a:fillRect/>
          </a:stretch>
        </p:blipFill>
        <p:spPr>
          <a:xfrm>
            <a:off x="3237230" y="3855720"/>
            <a:ext cx="1480185" cy="63690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4/15</a:t>
            </a:r>
            <a:endParaRPr lang="en-US" altLang="zh-CN"/>
          </a:p>
        </p:txBody>
      </p:sp>
      <p:pic>
        <p:nvPicPr>
          <p:cNvPr id="14" name="图片 13" descr="截屏2024-12-04 09.31.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085" y="5245735"/>
            <a:ext cx="3952875" cy="91440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473950" y="4511040"/>
            <a:ext cx="35331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chemeClr val="tx1"/>
                </a:solidFill>
                <a:sym typeface="+mn-ea"/>
              </a:rPr>
              <a:t>triggers a Kasner inversion</a:t>
            </a:r>
            <a:endParaRPr lang="en-US" sz="28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2"/>
            </p:custDataLst>
          </p:nvPr>
        </p:nvCxnSpPr>
        <p:spPr>
          <a:xfrm>
            <a:off x="5095875" y="5996305"/>
            <a:ext cx="1435100" cy="0"/>
          </a:xfrm>
          <a:prstGeom prst="line">
            <a:avLst/>
          </a:prstGeom>
          <a:ln w="41275" cap="flat" cmpd="sng">
            <a:solidFill>
              <a:srgbClr val="99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/>
      <p:bldP spid="5" grpId="0"/>
      <p:bldP spid="15" grpId="1"/>
      <p:bldP spid="5" grpId="1"/>
      <p:bldP spid="26" grpId="0"/>
      <p:bldP spid="26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/Users/gaolinglong/Library/Containers/com.kingsoft.wpsoffice.mac/Data/tmp/photoeditapp/20240705171127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850" t="1442" b="20552"/>
          <a:stretch>
            <a:fillRect/>
          </a:stretch>
        </p:blipFill>
        <p:spPr>
          <a:xfrm>
            <a:off x="6144260" y="2348230"/>
            <a:ext cx="5220970" cy="263461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85520" y="441325"/>
            <a:ext cx="1051814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ER </a:t>
            </a: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bridge collapse </a:t>
            </a:r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334E55B0-647D-440b-865C-3EC943EB4CBC-3" descr="/Users/gaolinglong/Library/Containers/com.kingsoft.wpsoffice.mac/Data/tmp/wpsoffice.LpJPOawpsoffice"/>
          <p:cNvPicPr>
            <a:picLocks noChangeAspect="1"/>
          </p:cNvPicPr>
          <p:nvPr/>
        </p:nvPicPr>
        <p:blipFill>
          <a:blip r:embed="rId4"/>
          <a:srcRect l="17601" t="-6329"/>
          <a:stretch>
            <a:fillRect/>
          </a:stretch>
        </p:blipFill>
        <p:spPr>
          <a:xfrm>
            <a:off x="7411085" y="1640205"/>
            <a:ext cx="3724910" cy="4267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85520" y="5416550"/>
            <a:ext cx="105321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Could be </a:t>
            </a:r>
            <a:r>
              <a:rPr lang="en-US" altLang="zh-CN" sz="2800">
                <a:solidFill>
                  <a:srgbClr val="C00000"/>
                </a:solidFill>
              </a:rPr>
              <a:t>a universal behavior</a:t>
            </a:r>
            <a:r>
              <a:rPr lang="en-US" altLang="zh-CN" sz="2800">
                <a:solidFill>
                  <a:schemeClr val="tx1"/>
                </a:solidFill>
              </a:rPr>
              <a:t> inside BHs with the Cauchy horizon destroyed ? (</a:t>
            </a:r>
            <a:r>
              <a:rPr lang="en-US" altLang="zh-CN" sz="2400">
                <a:solidFill>
                  <a:schemeClr val="tx1"/>
                </a:solidFill>
              </a:rPr>
              <a:t>ER collapse in hairy charged BHs 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[Hartnoll,2020] </a:t>
            </a:r>
            <a:r>
              <a:rPr lang="en-US" altLang="zh-CN" sz="2800">
                <a:solidFill>
                  <a:schemeClr val="tx1"/>
                </a:solidFill>
              </a:rPr>
              <a:t>)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106410" y="3310255"/>
            <a:ext cx="20250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>
                <a:ea typeface="华文楷体" panose="02010600040101010101" charset="-122"/>
                <a:cs typeface="+mn-lt"/>
              </a:rPr>
              <a:t>would-be </a:t>
            </a:r>
            <a:endParaRPr lang="en-US" altLang="zh-CN" sz="2000">
              <a:ea typeface="华文楷体" panose="02010600040101010101" charset="-122"/>
              <a:cs typeface="+mn-lt"/>
            </a:endParaRPr>
          </a:p>
          <a:p>
            <a:pPr algn="ctr"/>
            <a:r>
              <a:rPr lang="en-US" altLang="zh-CN" sz="2000">
                <a:ea typeface="华文楷体" panose="02010600040101010101" charset="-122"/>
                <a:cs typeface="+mn-lt"/>
              </a:rPr>
              <a:t>Cauchy horizon</a:t>
            </a:r>
            <a:endParaRPr lang="en-US" altLang="zh-CN" sz="2000" b="1">
              <a:solidFill>
                <a:srgbClr val="FF0000"/>
              </a:solidFill>
              <a:ea typeface="华文楷体" panose="02010600040101010101" charset="-122"/>
              <a:cs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7"/>
            </p:custDataLst>
          </p:nvPr>
        </p:nvCxnSpPr>
        <p:spPr>
          <a:xfrm>
            <a:off x="10069830" y="2520950"/>
            <a:ext cx="0" cy="2339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049010" y="1522730"/>
            <a:ext cx="1362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Length of </a:t>
            </a:r>
            <a:endParaRPr lang="en-US" altLang="zh-CN" sz="2000"/>
          </a:p>
          <a:p>
            <a:r>
              <a:rPr lang="en-US" altLang="zh-CN" sz="2000"/>
              <a:t>ER bridge</a:t>
            </a:r>
            <a:endParaRPr lang="en-US" altLang="zh-CN" sz="2000"/>
          </a:p>
        </p:txBody>
      </p:sp>
      <p:pic>
        <p:nvPicPr>
          <p:cNvPr id="24" name="图片 23" descr="/Users/gaolinglong/Library/Containers/com.kingsoft.wpsoffice.mac/Data/tmp/photoeditapp/20240613234157/temp.pngte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29005" y="1772285"/>
            <a:ext cx="4540250" cy="29591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2599055" y="1739900"/>
            <a:ext cx="19723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>
                <a:ea typeface="华文楷体" panose="02010600040101010101" charset="-122"/>
                <a:cs typeface="+mn-lt"/>
              </a:rPr>
              <a:t>Would-be </a:t>
            </a:r>
            <a:endParaRPr lang="en-US" altLang="zh-CN" sz="2000">
              <a:ea typeface="华文楷体" panose="02010600040101010101" charset="-122"/>
              <a:cs typeface="+mn-lt"/>
            </a:endParaRPr>
          </a:p>
          <a:p>
            <a:pPr algn="l"/>
            <a:r>
              <a:rPr lang="en-US" altLang="zh-CN" sz="2000">
                <a:ea typeface="华文楷体" panose="02010600040101010101" charset="-122"/>
                <a:cs typeface="+mn-lt"/>
              </a:rPr>
              <a:t>Cauchy horizon</a:t>
            </a:r>
            <a:endParaRPr lang="en-US" altLang="zh-CN" sz="2000" b="1">
              <a:solidFill>
                <a:srgbClr val="FF0000"/>
              </a:solidFill>
              <a:ea typeface="华文楷体" panose="02010600040101010101" charset="-122"/>
              <a:cs typeface="+mn-lt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2"/>
            </p:custDataLst>
          </p:nvPr>
        </p:nvCxnSpPr>
        <p:spPr>
          <a:xfrm>
            <a:off x="4531360" y="2133600"/>
            <a:ext cx="0" cy="2506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334E55B0-647D-440b-865C-3EC943EB4CBC-17" descr="/Users/gaolinglong/Library/Containers/com.kingsoft.wpsoffice.mac/Data/tmp/wpsoffice.hOIcdZwpsoffi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725" y="1739900"/>
            <a:ext cx="321945" cy="411480"/>
          </a:xfrm>
          <a:prstGeom prst="rect">
            <a:avLst/>
          </a:prstGeom>
        </p:spPr>
      </p:pic>
      <p:pic>
        <p:nvPicPr>
          <p:cNvPr id="12" name="334E55B0-647D-440b-865C-3EC943EB4CBC-18" descr="/Users/gaolinglong/Library/Containers/com.kingsoft.wpsoffice.mac/Data/tmp/wpsoffice.nKCpSmwpsoffice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21275" y="3295650"/>
            <a:ext cx="239395" cy="25146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3825240" y="4982845"/>
            <a:ext cx="860425" cy="0"/>
          </a:xfrm>
          <a:prstGeom prst="straightConnector1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4685665" y="4731385"/>
            <a:ext cx="1437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singularity</a:t>
            </a:r>
            <a:endParaRPr lang="en-US" altLang="zh-CN" sz="2000"/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5/15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1169670" y="3148330"/>
            <a:ext cx="19723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>
                <a:ea typeface="华文楷体" panose="02010600040101010101" charset="-122"/>
                <a:cs typeface="+mn-lt"/>
              </a:rPr>
              <a:t>event horizon</a:t>
            </a:r>
            <a:endParaRPr lang="en-US" altLang="zh-CN" sz="2000" b="1">
              <a:solidFill>
                <a:srgbClr val="FF0000"/>
              </a:solidFill>
              <a:ea typeface="华文楷体" panose="02010600040101010101" charset="-122"/>
              <a:cs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2547620" y="2821305"/>
            <a:ext cx="99695" cy="11747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34670" y="502920"/>
            <a:ext cx="108940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Singularity:  </a:t>
            </a: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One Kasner </a:t>
            </a:r>
            <a:r>
              <a:rPr lang="en-US" altLang="zh-CN" sz="4400">
                <a:solidFill>
                  <a:schemeClr val="accent1">
                    <a:lumMod val="75000"/>
                  </a:schemeClr>
                </a:solidFill>
              </a:rPr>
              <a:t>inversion </a:t>
            </a:r>
            <a:endParaRPr lang="en-US" altLang="zh-CN" sz="4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图片 5" descr="/Users/gaolinglong/Library/Containers/com.kingsoft.wpsoffice.mac/Data/tmp/photoeditapp/20240613234736/temp.pngte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1865" y="1998980"/>
            <a:ext cx="5326380" cy="3877945"/>
          </a:xfrm>
          <a:prstGeom prst="rect">
            <a:avLst/>
          </a:prstGeom>
        </p:spPr>
      </p:pic>
      <p:pic>
        <p:nvPicPr>
          <p:cNvPr id="8" name="334E55B0-647D-440b-865C-3EC943EB4CBC-4" descr="/Users/gaolinglong/Library/Containers/com.kingsoft.wpsoffice.mac/Data/tmp/wpsoffice.lqdlbBwpsoffic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42443" y="2818765"/>
            <a:ext cx="3919220" cy="3676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764020" y="3538855"/>
            <a:ext cx="4879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existence: parameter dependent</a:t>
            </a:r>
            <a:endParaRPr lang="en-US" altLang="zh-CN" sz="2400"/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6764020" y="1573530"/>
            <a:ext cx="46647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only exists for complex scalar field</a:t>
            </a:r>
            <a:endParaRPr lang="en-US" altLang="zh-CN" sz="2800"/>
          </a:p>
        </p:txBody>
      </p:sp>
      <p:pic>
        <p:nvPicPr>
          <p:cNvPr id="2" name="334E55B0-647D-440b-865C-3EC943EB4CBC-15" descr="/Users/gaolinglong/Library/Containers/com.kingsoft.wpsoffice.mac/Data/tmp/wpsoffice.lsktuQ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230" y="1663065"/>
            <a:ext cx="481965" cy="38290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6/15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1731010" y="2917825"/>
            <a:ext cx="1909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intermidiate</a:t>
            </a:r>
            <a:endParaRPr lang="en-US" altLang="zh-CN" sz="2400"/>
          </a:p>
          <a:p>
            <a:r>
              <a:rPr lang="en-US" altLang="zh-CN" sz="2400"/>
              <a:t>Kasner </a:t>
            </a:r>
            <a:endParaRPr lang="en-US" altLang="zh-CN" sz="2400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357370" y="2917825"/>
            <a:ext cx="1523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final Kasner</a:t>
            </a:r>
            <a:endParaRPr lang="en-US" altLang="zh-CN" sz="2400"/>
          </a:p>
        </p:txBody>
      </p:sp>
      <p:cxnSp>
        <p:nvCxnSpPr>
          <p:cNvPr id="14" name="直接箭头连接符 13"/>
          <p:cNvCxnSpPr/>
          <p:nvPr>
            <p:custDataLst>
              <p:tags r:id="rId12"/>
            </p:custDataLst>
          </p:nvPr>
        </p:nvCxnSpPr>
        <p:spPr>
          <a:xfrm>
            <a:off x="4128135" y="5793105"/>
            <a:ext cx="881380" cy="0"/>
          </a:xfrm>
          <a:prstGeom prst="straightConnector1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5009515" y="5541645"/>
            <a:ext cx="1437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singularity</a:t>
            </a:r>
            <a:endParaRPr lang="en-US" altLang="zh-CN" sz="2000"/>
          </a:p>
        </p:txBody>
      </p:sp>
      <p:pic>
        <p:nvPicPr>
          <p:cNvPr id="18" name="图片 17" descr="截屏2024-04-09 20.43.4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33260" y="4083050"/>
            <a:ext cx="3623310" cy="247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/Users/gaolinglong/Library/Containers/com.kingsoft.wpsoffice.mac/Data/tmp/photoeditapp/20240613235026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1423"/>
          <a:stretch>
            <a:fillRect/>
          </a:stretch>
        </p:blipFill>
        <p:spPr>
          <a:xfrm>
            <a:off x="1152525" y="2047875"/>
            <a:ext cx="4564380" cy="3185795"/>
          </a:xfrm>
          <a:prstGeom prst="rect">
            <a:avLst/>
          </a:prstGeom>
        </p:spPr>
      </p:pic>
      <p:pic>
        <p:nvPicPr>
          <p:cNvPr id="12" name="334E55B0-647D-440b-865C-3EC943EB4CBC-5" descr="/Users/gaolinglong/Library/Containers/com.kingsoft.wpsoffice.mac/Data/tmp/wpsoffice.jCPPVjwpsoffic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0270" y="3631565"/>
            <a:ext cx="1259840" cy="68453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138555" y="423228"/>
            <a:ext cx="429958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ctr">
              <a:lnSpc>
                <a:spcPct val="100000"/>
              </a:lnSpc>
            </a:pPr>
            <a:r>
              <a:rPr lang="en-US" altLang="zh-CN" sz="4800">
                <a:solidFill>
                  <a:schemeClr val="accent1">
                    <a:lumMod val="75000"/>
                  </a:schemeClr>
                </a:solidFill>
              </a:rPr>
              <a:t>Relation of N    </a:t>
            </a:r>
            <a:endParaRPr lang="en-US" altLang="zh-CN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49135" y="1513205"/>
            <a:ext cx="2589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inversion exists  </a:t>
            </a:r>
            <a:endParaRPr lang="en-US" altLang="zh-CN" sz="2400"/>
          </a:p>
        </p:txBody>
      </p:sp>
      <p:pic>
        <p:nvPicPr>
          <p:cNvPr id="13" name="图片 12" descr="/Users/gaolinglong/Library/Containers/com.kingsoft.wpsoffice.mac/Data/tmp/photoeditapp/20240613235034/temp.pngtemp"/>
          <p:cNvPicPr>
            <a:picLocks noChangeAspect="1"/>
          </p:cNvPicPr>
          <p:nvPr/>
        </p:nvPicPr>
        <p:blipFill>
          <a:blip r:embed="rId6"/>
          <a:srcRect b="11878"/>
          <a:stretch>
            <a:fillRect/>
          </a:stretch>
        </p:blipFill>
        <p:spPr>
          <a:xfrm>
            <a:off x="6448425" y="1973580"/>
            <a:ext cx="4903470" cy="3373120"/>
          </a:xfrm>
          <a:prstGeom prst="rect">
            <a:avLst/>
          </a:prstGeom>
        </p:spPr>
      </p:pic>
      <p:pic>
        <p:nvPicPr>
          <p:cNvPr id="14" name="334E55B0-647D-440b-865C-3EC943EB4CBC-6" descr="/Users/gaolinglong/Library/Containers/com.kingsoft.wpsoffice.mac/Data/tmp/wpsoffice.zKsXGA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355" y="3665855"/>
            <a:ext cx="1546860" cy="685165"/>
          </a:xfrm>
          <a:prstGeom prst="rect">
            <a:avLst/>
          </a:prstGeom>
        </p:spPr>
      </p:pic>
      <p:pic>
        <p:nvPicPr>
          <p:cNvPr id="17" name="334E55B0-647D-440b-865C-3EC943EB4CBC-7" descr="/Users/gaolinglong/Library/Containers/com.kingsoft.wpsoffice.mac/Data/tmp/wpsoffice.KfbNcw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210" y="2714625"/>
            <a:ext cx="1678940" cy="356870"/>
          </a:xfrm>
          <a:prstGeom prst="rect">
            <a:avLst/>
          </a:prstGeom>
        </p:spPr>
      </p:pic>
      <p:pic>
        <p:nvPicPr>
          <p:cNvPr id="18" name="334E55B0-647D-440b-865C-3EC943EB4CBC-8" descr="/Users/gaolinglong/Library/Containers/com.kingsoft.wpsoffice.mac/Data/tmp/wpsoffice.Aulzkewpsoffice"/>
          <p:cNvPicPr>
            <a:picLocks noChangeAspect="1"/>
          </p:cNvPicPr>
          <p:nvPr/>
        </p:nvPicPr>
        <p:blipFill>
          <a:blip r:embed="rId9"/>
          <a:srcRect l="29812" t="-8285"/>
          <a:stretch>
            <a:fillRect/>
          </a:stretch>
        </p:blipFill>
        <p:spPr>
          <a:xfrm>
            <a:off x="4888865" y="5495290"/>
            <a:ext cx="6007100" cy="829945"/>
          </a:xfrm>
          <a:prstGeom prst="rect">
            <a:avLst/>
          </a:prstGeom>
        </p:spPr>
      </p:pic>
      <p:pic>
        <p:nvPicPr>
          <p:cNvPr id="21" name="图片 20" descr="截屏2024-04-17 20.24.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01945" y="454025"/>
            <a:ext cx="5557520" cy="86614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130030" y="581025"/>
            <a:ext cx="581660" cy="605155"/>
          </a:xfrm>
          <a:prstGeom prst="ellipse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138555" y="1513205"/>
            <a:ext cx="2211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if no inversion</a:t>
            </a:r>
            <a:endParaRPr lang="en-US" altLang="zh-CN" sz="2400"/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1416685" y="5680075"/>
            <a:ext cx="3545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A possible connection:  </a:t>
            </a:r>
            <a:endParaRPr lang="en-US" altLang="zh-CN" sz="2400" b="1"/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10808335" y="6189345"/>
            <a:ext cx="665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7/15</a:t>
            </a:r>
            <a:endParaRPr lang="en-US" altLang="zh-CN"/>
          </a:p>
        </p:txBody>
      </p:sp>
      <p:pic>
        <p:nvPicPr>
          <p:cNvPr id="10" name="334E55B0-647D-440b-865C-3EC943EB4CBC-2" descr="/Users/gaolinglong/Library/Containers/com.kingsoft.wpsoffice.mac/Data/tmp/wpsoffice.yGjQQTwpsoffi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3245" y="2277745"/>
            <a:ext cx="1375410" cy="228600"/>
          </a:xfrm>
          <a:prstGeom prst="rect">
            <a:avLst/>
          </a:prstGeom>
        </p:spPr>
      </p:pic>
      <p:pic>
        <p:nvPicPr>
          <p:cNvPr id="19" name="334E55B0-647D-440b-865C-3EC943EB4CBC-3" descr="/Users/gaolinglong/Library/Containers/com.kingsoft.wpsoffice.mac/Data/tmp/wpsoffice.vkXKGMwpsoffice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273925" y="2339658"/>
            <a:ext cx="1252855" cy="230505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>
            <p:custDataLst>
              <p:tags r:id="rId18"/>
            </p:custDataLst>
          </p:nvPr>
        </p:nvCxnSpPr>
        <p:spPr>
          <a:xfrm>
            <a:off x="3397885" y="5408295"/>
            <a:ext cx="881380" cy="0"/>
          </a:xfrm>
          <a:prstGeom prst="straightConnector1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>
            <a:off x="4279265" y="5156835"/>
            <a:ext cx="1437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singularity</a:t>
            </a:r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0"/>
      <p:bldP spid="16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572,&quot;width&quot;:1486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commondata" val="eyJoZGlkIjoiYmFlNmExYWQ0NTNmY2RiZjkwNmJhODk0ODY4ZWU4NzY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WEd4MlpYSjBJRngwWlhoMGUxUkdSSDBnWEhKaGJtZHNaU0JjWFE9PSIsCgkiTGF0ZXhJbWdCYXNlNjQiIDogImlWQk9SdzBLR2dvQUFBQU5TVWhFVWdBQUFOZ0FBQUJUQkFNQUFBQVBlZFRGQUFBQU1GQk1WRVgvLy84QUFBQUFBQUFBQUFBQUFBQUFBQUFBQUFBQUFBQUFBQUFBQUFBQUFBQUFBQUFBQUFBQUFBQUFBQUFBQUFBdjNhQjdBQUFBRDNSU1RsTUFpZStaRUNKVXF6SjJSR2E3emQxUlhxY0xBQUFBQ1hCSVdYTUFBQTdFQUFBT3hBR1ZLdzRiQUFBRnprbEVRVlJvQmIyYVRXZ2tSUlRISzhsTU1wUHZ1Q2plUnRTVFlpWmhEem5KakxoN1VwbGRGRmtRU1E2Q0Z5R0JSVThMbWNzZUJERVJ2SGh4Z2pkQm1ZQ2V2R1Exd2w2Q3lWRVFuYmpnd1lPWmRWWmRQN2Y4djZwNjlkSGRtNWswMDEySGRGVzlWL1dyZXZYUnI5OUVqRHdtTWs0dlBHRUJjOUptTThyczNiTWROMlRkNXJQSmJNazE3bmhWWHVKc1JzOVplWU43emg1V2xyL0ZZRzkvY0ovMFBsVGZPVWhNVFlnYU1reUxYNzdHZmV0blFmN0ZGWFptbGJDTksvME4xYllyK3JsZGlLSXd5TC9qenZYejBPNFFDNnY1dmZqNWY5RGszWk9xcnVxZHFHUks4eEE5ZS81YVI4bHVua2RhK1laRXZ3YTB0bXlhc29VZFFtbi9pK3N2WGJ6eUNiVjkrUHFGaTFjK2ZobzVZNFRuT3NnVFdLWFNaMTBVTjNTaDBFS2VGNmI0SVFwUEdqWDFHR1U5WVdFZDJhUFZvUVR0LzNST3ZPaUcyVUQxa2FuR1k3emppak1RR1RBa2FDTy9kb3BpUk40MkpRdXJ5cDlZQVphNHkvbVBiSFkyNkZHZ0QvbUkwWnFBYUlsYkNQR3FsTDJtS3hhdFFTeE05dW9zNzBoNWgvTWwrYS9KaHNOSDVaNGQ4UmhnODl3Q3o1cVV0SzA0ZGRoT0RtYlhRL2d3VVdQTmFmUzR3ZTNwT1MxL04wVk1Nb0NWVWQ0eE1qejIrT0pnV0ZFZVcya0FhL1JNZlF4V3NNT1B3a1JMeWo5dGQyS09SOEt3RWxkQUo0RE44RTBkZzRrYUd5TUd3eUs2VlJFVHZMZ01tN1NISVFJcjgwMGRoMjN4ZVlyQkJBNkdNM21KVGNDd0taNUFkR1lsTm5nY05zdDdOZzVyUy9tSHMyUFhLREtzYk8rVXlNd0tQT1U0Ykl6M1RoeEd5cGNzcldXc3c3QVJIbVYwWnFLNnBodkZZVk84ZCtLd0VtRE9qZzI1cmZwZzJBVGJQd1k3M0wwZnJNaW1qOE1FTmhrZkREb2t4d0ZzbW5kV0RMYXBSNFVXL21CVlk3WlVBcXppWFF4aTNCd0VudG1NZCtReEtudURDRkZaVWgwbndibzdXcFFBMjhMUTZscUt2MVhkSDhOR3ZVTVl3dlkyZEJ0L1pxL3NxRHEyY0FKc0ZMQjUzUkIvYTNwMUdUYkhyd2lJUXRqNmtXN2p3MXA2QUxWdExVcUEwZDE4cktYNGE1d2VodGw2WkVJWVMzeFlSY011MUxVd0FUWUZtQnYvakhaNjBzRnFHc2JqU0lCTkF1YjIzSlFHcDROdDlvVVZBWE5IMXpnOTZXQ2R2akI2M2ZPWmh3RTIxUVdWRGliN3cvQzY1Mk1JV0Z1OTMxTEJ5Z1BBY085N0wxRHQ5S1NDYlEwQTZ3QzJ5enRJYUtjbkRleHk5TjVLMkkxMGZyeFRyWjJlczhGK1hGZzR0L0lWdXVtL1pvY0JUQ2luNTJ3d2RLRFRZTEFsYTBheFRyc2xMNWh5ZXM0R293a1ZYbjRnaFJuSHlPazVPd3k4MmdCcjFvRzk1NTBabGRPVENqWTlBSXpPMmE2RENYSjZVc0dLQThEb0J0bnhZT1QwcElLSkxpMmVTMG5uakdCMXA0S1B4dTJVc00zK01MQTg3NUNjbnFPVXNGcGZHUGx5bmlNalJCbmZQT25NV09rTG96ZTE1ME1KUVMvcmRMQldYeGd0NDIxdnlRQmFTd2w3WTl2dkIzZDZjS1pJUmg3TGthOVV3YXMwM2N6OFhwQlBnTTBCdHVhcmtldVlGV3c5c2htVlU1d1Y3REQ0WmpMdWZrYXdBcXg0N0Z1eFFYZFhSakJhUmZUdUV0MVdXY0ZXcFExcGFLRDYrTXhvWmxpeXg5MjBoTkNmMWRuQTZQNW8rakFkTU1nRzFyYnhOVVBVb1pCTVlQUlZNZTlQekFSNWhnS0x4cTVhTHBabmtNcVRTOXlOVmY4RHhBNlFBbVUzYkNuSVJLSnl6ME56TFZBbzZxaEl3c3pvUUFidlBkMk9QbHlQZ3k1c0lRellQUVBGYjYxTVpVeklNUUgyS1pUbG02RTJQTGdhYXU4Mm85VlVMclFnNHAxZWVCMkZJSklLalZFZGpneGg3NTFiT2VoQUdlbXBtMWVYSCtLdUwzTWd1SGR3ZGZsQnJsWFBFUmJ0THkvQU9iK0dOWkIzNm9HS2dEL2NwSm9RMWxVYys4ZSsxN0dWWFFwZXdFblI3NS9yMUxPZlRBQThBdXN0L3ZLOVNTZTNUUFFDcmRxOVJWUDd3NjNxNmJCSDl6LzNNU3JQb2YwUUZsTWJUZ1gvYUpFTGJGWnVxRkhuQXRzeXZuRXVNQk5OaXV6RzRTeFJyQmYrdlNTUG1VMXg2REVQMkF4N2tIbkFWdGtkeVFOVzRmQnVIakI3RStVQW16UVI0dWhGSE51MHc2amcySGN1TUk3cTV3SlR6ckF5VVE1cjF1V2YrM0s0cmtydUo2RHNaNllDU1hxalpRK3p2d3ZTRCtqMVlXenZVL3BvdTFCeDl2OFBzbTczaHhoLzY1UkJEVVUwWWwzUS93RXUvSjVncWtZTnFRQUFBQUJKUlU1RXJrSmdnZz09Igp9Cg=="/>
    </extobj>
    <extobj name="334E55B0-647D-440b-865C-3EC943EB4CBC-2">
      <extobjdata type="334E55B0-647D-440b-865C-3EC943EB4CBC" data="ewoJIkltZ1NldHRpbmdKc29uIiA6ICJ7XCJkcGlcIjpcIjYwMFwiLFwiZm9ybWF0XCI6XCJQTkdcIixcInRyYW5zcGFyZW50XCI6dHJ1ZSxcImF1dG9cIjpmYWxzZX0iLAoJIkxhdGV4IiA6ICJYRnNnVGw5b1BTMHdMakExSUZ4ZCIsCgkiTGF0ZXhJbWdCYXNlNjQiIDogImlWQk9SdzBLR2dvQUFBQU5TVWhFVWdBQUFhc0FBQUJIQkFNQUFBQkx6blVUQUFBQU1GQk1WRVgvLy84QUFBQUFBQUFBQUFBQUFBQUFBQUFBQUFBQUFBQUFBQUFBQUFBQUFBQUFBQUFBQUFBQUFBQUFBQUFBQUFBdjNhQjdBQUFBRDNSU1RsTUF6ZS9kUkJBeWRvbVpxN3NpVkdhWkJtOUJBQUFBQ1hCSVdYTUFBQTdFQUFBT3hBR1ZLdzRiQUFBS1ZVbEVRVlJvQmQxYVQ0aWpTUlgvK2s5Nko5UHA2ZDVkVUpnNXBHZFFsdlZnbXBuMTRtRy9IRHdJQ29rcklydmlKaXg2OHRDTm9IaFFPcUFYRVVrTG9zaWc2VG5QSVMyS0NncUpJNG9udTFjUXhFc2FaTkgxMGpOcGQ5ZlptYlg4dmFwNnIxNTluYStudDBreUd6OW12dS9WcTZwWDcxZjE2cjFYMVVrUzl6eGw3UE9jTCtMemFYUHR4cE5QUG4yOWNoeDRzMFl0T1ZSR1FhaDVsakd6QmticCs3VWYzVTRKUjFWNG43MXBHZWJ5OTRVMUxhTHcrcytHVjc1NnltZ3YzMHl2L3JLcEdpeXAxaTl2cVlva2VZSmc3U2xXcVd2TWZkMVoxVTJTWE9vWmd5bDlQbmVNTHhsempIK0hvVUhSUEYvM3BiK1pqY0FIVlNSWUR6VnIyUXlidWp3ZHV0QWxIVDlmTnUvTEdlOGxjL3hhVW5qVjNBdktRZmZqbjN5eVh2akRYekVsMWFqZnd2MFVxNk5aS3pGS1hUVkIrbzU1aTZTdlZNemh5RkZLRldQTjdNL212MUp2bHdTclFzOS9oR3VKeGpzRE1EVnYwZlhYck1uVFN4VnpZRWZ4OEU2TStJcDV4L0lZSGhVMHJKYXRsZGZnalhuQU9wUnlrbHd5ZlZXYUV2bUNXNndrZ1hkMitPS0JDMzZ4a21UVDQwTzlnaFdXMFBYcmJGd0FMTDNmaXZkaWlWTXBsYzJhSDJmYnZEbGl4RG5EV3NISE5YMkRBRXR0T0ZlWDdoUUFTMHRhc0VZK1F2UUVXZEMxNnNYUEN3QTkzcmI1Tnhjck1nTUNhN2pGbGY1YndKTERvNyt0MkEyTlVmRW5TYzZIbEFBSVIxaGhKUmpVdGxoaDBWU3dKTWJjTzh6cXRtTHFDV1VXOVZBeHVCdm9hVkZ0M2xwSlVqSm0vY1N3MkNpeUlQdG02T3VMdzlMcnQyNWMvcTVTbm11UU9DMEFWaXRJNnV3RmVscFVSVzJETk5pYkRBKzMxdVFDMUswNnVzajR1RXErQ3doWmx3QnJYVGhKS3ZNU2VCT21GbzI1SzBOMG9pM2gyREFvcWNlTzJuV0ZmRmdOaWdhQTVZSUN0UzZFZVhHZHAvQythTVFOSk1tMmdzQmpkNVVmd2ViemM1QVBhL0FHZW5hdzYxaEFzaExtUlhpVEpsWmxBVERTSUE2amRtenQxRllNSnhyNXNOb2I2TGFQNVdyYTduZ1ZIekExdlMrUTdNaG9teHFqNHdKSnlPOFFzTDNqem9kVkpuSExnQ1ZpSDBmWWFtdWYxWWgydXNVRlJ4aHlQc1JaN3lweVlWSFlRbjRKV0dTTTltbEkzR1BPNUw5bDViOFRXS1FvNDRlZU15RUFXRmRRdHhXNXNCWmR3S3FvYm84amJHRmFhWHJkQTFqWm1RVXIrRFR5Y0ZYYk5CZldCWGZlMzhiQnhRdE5PbXRNVGUyTENPd1ZwU0VSbzRMRk9SMzJJNlJZaEpibDU4S2FjenV4b2VTbXJvdVRONTAzd2xad1daUWQ2RnlPVktoRldXdktQaVVYMXFwYlc4UU5QdmdYMUx4TkI1VExCL295R0dCbG5mRlJkSUFIckQzYjJzTDYrTzByUHd5ZG5aU2EyNXgwQmZYUWNSNUgyRUtBVldjOHdKSWQ0WFNpQ08zVkl3WmdiZGdLd0NwMTBOZmMyL0lOL2NlR0xkQmxzZWZIY2RxaUEwWmZGQU9zYks3WHljSmF0NjBCcXpQODhlOUxmemZIVmVsT2hBMWIrR0tWdmFpRjdIYU4yayttUUh1Z0w2TGh6Yk9KVGplQ1ZlYnNxVGo4M2ZFQjlldW9hRTFsUHUySGcvK1p3MWJoQ3gvTGUvb2srbDA4bEE3MHBmMElXTDBjV0theWE3dkJpaDNoaEN5eXRIRHdQM1BZZWdHNjVEenY5bmg5RWxiZDZjZnZYaGFXY3dsRmlRVGR5SGxlWUNPbXlPRU94V2NPVzdVY1RHQm5IUmxybC9jbFdBRUlyVllvMlQ2OUtQRW9jNm5vNDFlU05LTDBlRTRDQkRvNk9vU3QwaisrL2RNYnpUeFZrb3NWay9jOGw5dHBkRVVNSkM3WkhtVUdFcGN1eUxrRDFxWmM1YXJjUTlIYzB4U3BzTFZQV2pldG9BbS9ZaUJVNnNjamxyT3dISWJDYTl3TUVVb2dJbm9MUkhoVmUxdWd3dGJucm9QSC9TYjZqWUhFSU8zQWdDV2EybWlVellVVG1FNVRkR3l2TTBrUmtRcFIyR3JvS2VDV0UvaWUxMlVvVmJxY2VSQ3Z2TXMxZEZsSWlWUVV0aHJpYWJqWlpMNWpnTFd0elpUREZyVHRPT3VNd2xidHhBbmh2TEJLT1NIdWkxWmdESXYyUTJhY1htU0VLWWRqMWVwSWJnS1NSTUlXNmpjaHJJK0xoTHVxYlp2dlFoVHZmQ1EwR2YxVVNWNmNaWXlBQlJOVGV3dkN0SlpXb3dGN2NwUWtiSUdtamJxRFJWdXpyZHdyWEl3cjVybkkwWmpBM1NKeGxCTTJSZTRJV0IyT3FyWlJPZ0pXVGJJL1FKR3dKUWYvRUxZZ2dZOXJNdUs1aVc5QzhWSFAxVDZKSkgvVkpNSStnRFVpZzFjMzZDbG44TndEWHpJMkxvYXdCVTZGRHY0cWJKR05UdW5zUmZldlRWYUtqcEVxQmxuMlVYYTF0RTNaRmdTcjdrV0VzQVZHbXlaSmhTM1lhSmdBMzJGQ0h6b2RWMFUyMG01bFJaWmR5eDc2ZDRuOTRyV2YyMXA2N1VORTM1ZEMyQUtqUWJLanNMVjhZdFo4djNGLzZCUjdJRUpYNWV3bnJNM3NGVTJMcWxLVkNLS0ZMSGdJVzJoa0QvNVIyRnFkVXRpeVYyU0hwS2g5QUlzaXFIN0FralRQdHFaSm9GUEhPcmNpV0d5RUttelpuV1FlUm1GTC9UbVRlK3Z2K001YmREamZFdEdOeUp0Yk50eDBPT3hRNXRBSG0zeTNPSklhQ2w3Q2tsaWpaYVJZL0Noc2JaKzRodlFkN1dlTTV5M2ExeTJSalltL0t3VkhZR0hDb1oxTWx0Z1VDT1JDY1JBYy9CTjgybko5ajFBVGhhMGVia0lXdjFlNStoVlhuM25UL09ROER6Sk5IMWtjNk5NdENtdVpIcmgyRGw0RUJlc3BhYlVrNVlYeTNHS1pDU2RrbFpSc0tZR0l6eXZwdlYvTDM5aFZGY2d4bnJmSVhRVWsyOW9pM1ppd3UrRHpFZVdzUlpJemFMRk83YkQ3b3JEbGZ3NVE1WGJ1cHdRZENGalcyelZVajVQQ3hLK0x2RTV3MWNJcjh3MFNPTWhKSGxJRkxQUEQwcUFYVm03VDFrb05IZng1MnhFVHMvTGJ0K3NnZ28rUnRtTW1NSlNZRS94MldCa2VaMXZwZ0QxbGwzYkpmSWFyYlRMQjZ4MkZMYlFBWWkzd29obVdXOVN4cDl3VWxjZi93TWlDVHcvbXRIVHpCMzZzaGdwczJDeUhsbDA1RUUzMExYNjZKMnhMRExTL3NWZjg5eTIvRS83NEZYY1lYNmtqRzU1U05sNDVyRkhMalJIK1htd3Y1T3VXMitiMXNRYjV3R3V6eEgxOG1mNVVJUTRUdkgzZXgxMituK2VHNC85aUxCWUtUN0RsYU1xcHZFSllqYnZjb01zeHJCRldHS3B6Q0p2TExnSXNYUHBDeGhIYmM5bnNzc2hKZmJIOUQ3M3NodVR2NU9wNERkcml0MkN3RzY1cE1jUmRyS3VmaTBMUGZERFdFaDNXRktmTGtpclpaVldOeGtXbW9reVhWOGpHV3o2aUxKaGgzWTBGc0ZVL2F2b1JUeUJDKzJCVitESWNCTmY3Mm02a1AvOGVCMmdQZllQSmZlNndYckE4UCsvMlQ5cThXdmk5M2E0YnZjWTJpRzF5N0tIZThRdnl4OXNWckxBWlh2NjYxblJUNWdGY21MT1RqOU5RVTdlYUNJMzVibG5CbThiNUtSVG9HQ1laN3FaUG45QndoelZZTkIrd0pINk02QmFyUzZEb0VSbFVQeWY3RmdVSTdSTVRxWDJjWkZubTJGK3ZPRldRR2JWRU5yVGM0d0pVdDNBR0hwN2wxOHd2OEMxMGVBWGE5SFAzcDI5YzgzQjkzNlZuV1FpK1JVWXp6L2FoS3NkUDRyZTZ6L1NUbGJMVzZGTDUvV0dnbDh3UXB2V3FHVllEcjlRenozN2puejFqZmhONGo2QVdHTTBqemllUEVIUG02a1ZvaDN2a1ozSTdmQUxIOTRxSmZ6cUlhYUFubkpKemUzTkZnN2RtSjNMN1hEMytiK2xmVHcydmZPc1V1WCs2VmJuNnEycmNvUFNkNjhlWC94THpUaTBOT01DSkR6cTErYXhVOGlMQjR4N01pczVuMERQbFh3bll2T2JXR1hyTVFoTUU0UzJyNXlxNWpoSkgrMWxRL1RRZEVVQ2F0bjVBeVV3eFhDV2MxdW05WDRmazB5blpwWVByUEo4VjN2dUtuNjdoSENmUEtVWDNJL3ovdjNoV09XeVZzY2NLNFFndzQrQnFITGJheU4vbnd1WGpqTU9TUDludG01MVN1anZqYUVUOWp2RlFWc3lEY3BUblM1TlpKRDcxb2JwWCs4WDBvODNaUVBBLzFwZkk0b1RzMWNvQUFBQUFTVVZPUks1Q1lJST0iCn0K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VGw5b1BTMHdMalVnWEYwPSIsCgkiTGF0ZXhJbWdCYXNlNjQiIDogImlWQk9SdzBLR2dvQUFBQU5TVWhFVWdBQUFZRUFBQUJIQkFNQUFBQVRzZVlLQUFBQU1GQk1WRVgvLy84QUFBQUFBQUFBQUFBQUFBQUFBQUFBQUFBQUFBQUFBQUFBQUFBQUFBQUFBQUFBQUFBQUFBQUFBQUFBQUFBdjNhQjdBQUFBRDNSU1RsTUF6ZS9kUkJBeWRvbVpxN3NpVkdhWkJtOUJBQUFBQ1hCSVdYTUFBQTdFQUFBT3hBR1ZLdzRiQUFBSXFVbEVRVlJvQmRWYVMyaWNWUlQrODVocHBwbDAwaFlVMHNXa1JaRzZjRXBUTnk3Nno4S0ZDMkhHaWtnUm5VRjBuU0FvTHBRTTZFWkVKb0lvVW5UU2RSY1RVZHdvWkt3bzdwS05JRzRtSUtKMWsyWml0ZW5ENjNmdTQ5eDc1NTgvajNiK1NYdWh2ZWVlZSs5NTNNZjV6djBuUWFES0VTSExHZDFFOWF3NE1YUDQ4TkhUaFUzTHU0ZXB0SEpBT05hV05FdUllOWh1eDdRM1A3MFVrc2xGNWoxL1FUTEUxRWZNR2hTUnV2Smw1OWdiTWRyU1RzZExjOTZnQStUQmtzUEtOb1hZcWpxTUFaSHBaU0d3ZW1kN3E4dUlzMlhkODZzNDVZM0prQWUzWE5hNDZGVGQ5bURvVkpOc2ZERXZIdWlwRDJadWZ2NTBPZlhqTDNDMDZBMFoyUXF4NWk1cnduZkk3VXFRdml6K0pla1RCYkhXUzR0Y2FLdzFsZXYrZ01ydE5wZ3ViMVQ0NTh6dFM0eE9GOFNxRks0OTZWYmtlbER6Tzl2WGh1SEJtc004SkZwT2EwRGtPYlVGUVlENHFGenhGVHNlL09mM0JJMVRZL0RBdlJ1WmphNGhnMmpteGFSV015Lys2YUhRZXJCUjdlb09GMUx3d0owMElnOWsxN0NFbTRpSVJhMWlXUFJhUWZhZ005ZGxTZ3A3aHZCNXcyRlhYSGNjZnBMa3NFVlZPTlBqR0dWRUFRc3R4TVphdHhrVG9od1FEcGR0Ui91cXBRZEYxYzAxQ0lLc0VOTlJ0WmxPOXNyRm1ha1BIRHYxb0F3eWloRjRVTE9UR2t1V0hoUlZjTTV4S1A2T3FzMTBvanpGR1FFVUhJSUgwM1pBT0dmcEFWR2pRdGlOYjNobldsc1E3MEhsTm9iQUE2cFVTWW1xSVFkV0h4UWNpb0pnM29jblpVUzhCKzFyR05IQURXRnJKeng0WTNhaVJFNklSVmJROXVGSjhlTTlxSi9DaUJWc1F0Vkl5TncwMU9CcUdMM0EybVpkZHd3MzNvTTh6UnlIQnl4aFArQ2c3b2FTaW5jcnRRdXhIaEFjSUoyQ0IzU2FaS24waUFTbUw2azZMNXhjREVlS2pXR0ZzUjZNS2lBb0NCdVA5d01Pc0lLMGtxckFnK2dpeG5vd3BoNlk4OGkrallER3BLRUdWZ1BFT0trSUFtU2FYZmt6REluMVlFaTlEQ3FPaUxBMk1NdU5Jc0NCalNRRXNHNlNvd2JGZXBCVE9JQjRiRjZhS1djMWpJYWthNExVRml1QkI5RndLRDE0NnRLeFQrdzROYUdrN2d4OXROQXZ6ZjJBQTNxclc4dmdBUjlwZGdzZVpCc1lKamJtbUNjSkNRZWc4bnoyOXVOMVFLbHppdzJEQjlFa0NCNDBPcC85a1AxTmJCWjVKQkVTRGxDdjg2eVI2QzN5WmlUUm9FUGNZc0ZEYUhIREVKbk85NXN5WERYRWx1SEoyand2N1V0ejEzQ1FldVhKdU5MeWRPemNJRVMxYzNwN0lBcUxVaEJPbkNKa0t4ZzFFKzFMYzlkd2NBNXFZOHBlSDNsUkQ4cktQdnQvaGlOczA0dFVZK2JBVVVSV1Q3TmR3MEVweG55d282SEVtdEtMSWcrc3piUUh0cVhIWjBSTlV4VXY4UnZpd0x0c2dyQ0ZnK3dmNzMweFU5WHpvdFhCQWpUMUxtZWlvN2ZsK0RiN0xUMXhqSk5uSEJjZE5xa3J4MTh1YUVYSmNRY09Wc2k4S2cxTHV2ZzJVNnZWclRMMXUrRWc4ck0zUVZCaWJ4RENaSExsd01FTHA4RXo4eEt0Zlp0OWY2S0tzZmRWNXRhbkRVbWdRZzBQRGlxdXQyWmtBdlV1YnJLanRjbjVBNWo1UmROREg0MG93L0Rnb01JQndBeExwdDZiQi9OdTltM2dBSVkxMVBIeTRLRFVJODI5TXgreU1kRHhxaFRuZTBBSGVqc3Q2MEx3OVdVNHdJUlp6R3NGZ1FjSGRlY0x3bll5ZCs0TEliMW5LZEpjSDVOMzhxQnR3aVptTWh5QXB2dXpnSzJZSkpHNjJJK1pobk9uZFUvcmlUbEhFaWt2cXJMb25Ud29jUVlFcXhrTytLVnA0UUFTM2Rjcks3Z2o0cDBZRjQ2M1NCeUZrU29Sc3NDRGFHNXFPbEhUYVRGTkN3ZmdGT2lsNmNCQmdKeGpRRzhGZWg5VWpWSDB3bkVDUHJPWklBOEl1cWhZT0VDalRxNDdjSUJEWm4yVnd4UDdqOTVvUlphT0xOTTVHNHA5L3NSWDNMK0MwUzNkc25BQVJvWEVlSEF3dnYxYXNNaTdKdWlCdGNwU2N2eFdZVllRT3NrUTdVRlZkMWs0QUVPK05EMDR5QTBJRHVSbnp6VnRFMUlkOXh1bzRsTHFQRzBHa0FmbUZEbHdJRSs5dU9YQndhekVPRE14VXZmdmZVQlBSQm1VcEk2S2w3cEpGZ1ZLL2xXamhJWTJKczNIU1RKQzdKNEhCL005dmp6cHFhajYrRDZnTzFoanlWampxOXhRQkFWWS9vYlV0dEgwZ0hrZHFHSHI2UEhnWUJrL3I0MStXRGorZXBjODFhU2xpQ2szZTA3WWh0bDJIMTVvVEhhTnBUM2c3M2l3MDl6MGNVT284VG15cCtiTUJjUk5oQnZmRkp3ZGRucjcrRDZnS0dLTm5uZVBsRkpJZDVRdHE5dXN3b01EaFl4T1VKTy9pemJ3WUJ5M2FZampRRjlKclBFMEMyellZR2w0dU1tUEdUcFl0dnN4ZTR1NVJOQkwwMXdSYWdNcHY3dFJCbUd2UHJHVEtGREZod1NSTXdKb2FmR2NWVnV3RytiQkFVYkFPWGZ1UWRISjEyamljdTlqUkYxOUtzanRLYlZYeFI2UzlJV1BOYSt3YW5ybFFoZDFLMXhpdGlUYVBwUUFHN2NrdjJGL1hQQW45Sy9WNE10SnVZelpqM2srL1hWN1RYQ2lUS1JJMjh1aFRJSEpITExBV1RHNzFUVGZWUHRuY2JjazZESXMzTm81UlZPeW9RMnEyQzJDbFFZYWhycVhGcWZ4cXBHRGV0MmMvN3hZZE5pSmtGallOUzI0d3BrcFJTQzkzQmtMWGRnWTdXRnFXVHpzVzRQVGFEY3J3RS85K2lsVTZONHNmMXBmV2lFYjB6VHJUa2txZXhNK3J0VWdoOUlna0hvTjk3Ym9hMjk2cGhiMDM0dkFzVFYvWEFLdHk4WXVIQjI5eFBMblBiMEh3Y3BtV1dtOXJKZjVwMHVJU2NEZ3FiZGNhMlpkT0VCd1ZhS1F2VmZkVVluUVdOcWFGRHlyd3djYTlHd3dMK0pSOFpEc3h0OGhxUzFva3YxVVZMU1JuZlRTMUFSVm1OK1NUVVJWV1NmNzM4dktGUHdvV1dORnNITEpORXJpYTVDcGhsblhPdjFaNmRHWkU5b3pQU3g5MG94SG5UR0dENXNOZGpyN1QrTHY3QjVwQlJONTE2SkQrUWRaVVhaWm5Iejd6MlVodm1YV1RzU0lNWHlISkhzbk9idnRINFYxK0VyNFNOeDRPRWZGdnRYaUJqSy9ZbjZnYlhneGx2djdUbVQvT3RJNTltNjgyT3o3cHplbmZvN3ZqL1MwRFhBVWtvZURpUEsrTU16U0k3eXQ5a1hnd0lXRU9nN2djeFIwWHh5NC9ydFdDQnhUY0pDakc1M2Q5aHZVWFN0TFJBQUNjMVVLYmhQS1o2NG5vaVJSb2NpMWxQd21QWitHVGNLYnFNNytDaDh5YVdGSUtldzYvdDF2SldmZ0lJLzdrTExKN2YzalI4bkFRUjJaNmRCZWZ5RytGL3prWHo5V3hFSTJYTHdYVE5xakRRMkR4QlBpWnQ3TFlQY29hTitHUC9Ob1dlcytIejVSM1RjejRoVC9EN2lzaGZ5MTVKVXdBQUFBQUVsRlRrU3VRbUNDIgp9Cg=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UjE5N1hHMTFYRzUxZlQxY2JHRnVaMnhsSUZSZmUxeHRkVnh1ZFgwZ1hISmhibWRzWlNCY1hRPT0iLAoJIkxhdGV4SW1nQmFzZTY0IiA6ICJpVkJPUncwS0dnb0FBQUFOU1VoRVVnQUFBYmdBQUFCWUJBTUFBQUIxMS8rMkFBQUFNRkJNVkVYLy8vOEFBQUFBQUFBQUFBQUFBQUFBQUFBQUFBQUFBQUFBQUFBQUFBQUFBQUFBQUFBQUFBQUFBQUFBQUFBQUFBQXYzYUI3QUFBQUQzUlNUbE1BTWxTSnU5M3Z6WGFyWnBsRUVDSkpRL1NQQUFBQUNYQklXWE1BQUE3RUFBQU94QUdWS3c0YkFBQUtoVWxFUVZSNEFjMWJUWXdqUnhXdStmL1o4Y3lBQ0VpQXNJazRjSW04VVhMZzVya1FJUVhrRVdLSFF4QWVEdGtWQk9RRkNWWWN3Qk9DeEFxRUpvY1ZDQUd4aGNTQkhQQWM0QkFoNGJuQkFja0RFVVFJcld3T0VFQUtua0IyTnJ1YjdPTlZkYitxNnVyWGR2WGZCQittWDcycSt1cXI2cTczWHIzdUVlTC81L2UzVHhmQzVhWFBGd0pUTUVqenY0VUE5bThWQWxNc3lDYjhweERBS3RRS3dTa1VaQUhlTEFSdkNYWVNjTjcrNkI1YytjaDJVTHR3TmFGVktlcGxlTFlRM05XRVJaci9IcWpmclo0YVpyQmJ5R2llSUhVNERscis5anIvKzdZZlVBVmU1eHErUjg3c3lnOXZ0T0NzaHZVTGNNUzFLa3ZYUEF1UU40SUZadjdXL0ladWNoYmxONGozMUVNSVVQa0EzTU5MLzF4M1pnVkNZN25HVEN0UWJmdE5iZ2p4aHU5QWhCK0YzUi9BNTM4ZTRNUVByWkJXcTNBL3dObENIazk4NDMydjNMejUrME1VUDRyU3Y5LzJ3UzZLbm5TWXpYc0JleituYVhidmlDRnd0MWUzS0ZyUVJxNE84T3NRdklxY2FKeUJFVW1WY0YyQVU2ZG1vdzN3UmFPN0FFK0RlamFOcW1SSnU2Y3VmSjJHNmdQY0lYa0JicE00NDdvSmQ1MFdEWWdhbWM0WkZPUlVuWUdTaWdPNlIzQmJQMzVkbTBOYnp6TUpndlFkWnhsZUFyaTFUWlh5T3NFbm9oaW5hcU5Pa2VrNW1ZY3Y2RmI0TkJrT1hkYkM2N2FXMElleFZSS2JDUE0xV3lIa0Z0eU5hTW90ck1PcndRQ0xVS09STmlNY0RyMmpzeTI0U0JEeStrNkExK3l5RUJMNEtLb3F0YlJDUzdsbGlLeEhPUFR2K3hKWWczMnJxZlNiTzFaWmloMHdTK2hVbFZHY3dFRUFXdy92SUpha3g2c0ZXdnpiUDlYaURHRU8zckJhVkNGdWlnNjkvWW9GbEYxc2tCZHI3bWlRWlp6Y2lTNDFkclU0UzJoWnRrZnVPTE9MdzU3VjgzVnpaQXNyRkdFaWpRbGFPVE9Qd1k2UlowaUgxcHI4Q1ZmbzJHMi9SZWJMclNpbHZFRlAwcm8xblg3RTFUWXZlbzg4b21jY2UzU0E0anFyKy9LNXVqbHRBeFl0ZzkrMTNaem85Q3gyMDhWRnNrNHkrdWVzL3BMbFlxWkRGVkU3SXVzOXNtd2k3aGJqNWtUNzJIdWdlZklyQW9OSVlPSm9hL2Jlb05rYkhwTGY3Vi9WSU5JYjdldVNzUGFSVVNaSWJYbXFVVDljSU11NmtIYnhYTjFjaXlLbVpvOElpS2liMnd5UGU3cDZtakNneGpJV3NaNEY2bU5GQ3FRcTd6cW5OL2hsTTRoMGN6MWQzR1J1Z0s1MGhTcjV4d2xpSExtMVFxeWtlUXppM2ROcEx1aFR5azNUVWJxNXNTbStZc1NaMGdyRkpFM0VPSWszWDdKc2NyeTJZTTB5dDd5NDZ2UjBwUjF1UGJSRWN6ZzM3bzR2RjVNaTlhTlZaeXdhcGpsWVlqNklsQ1JheE1tWmNNNzBuS3NadVhTSnplbDBJWGJxOUNiU0RaNDd1ZVYydlR1VjA1QVdPb3JlWmcxZHRFMVNhUmlFWEEyY1hDK3B6VG5wMlR5cTQrYlNVUW1UUkxnK25EMUpoNVd6OVJLWGJKWnU3dG1zd0VHU1NCN2x5SUZtUllyMXE3ejNkMG0vY2F3eEtzS0hLRm9WZFhQUnVwbWxJRWtrQTh2QzdhSThaaVQ4ckxqWU1PeHlKdDl4YzZhMWw2U1NSRXRJZ2pPV1hnaEpqWVlKTTBPMVNTSlluZG5sUlV2SHpkbnFOazJzUy84L3dnRlBwN1hLVXJjbU56TC8reFNEdDg2RmYzbmNISTZoa2tSeWtkOXFUN0FDVjVrcGQzTzRPWUhadTMwaERuRnltVzBTUXltTGFzTDZJcno3VER6dmk2K1NSQU9jM0lGdmo1TGFOU2paYk9QbmNuTUkxTUtZc29tVE83WkIzd0xaSEMydHdYTzVPY1NSU2FJT1R1N0V4bnprUTllZi84bUREejUvL1ptSExYV1pvcFVVc0liSjVlWVFSeWFKV283QnJlSmt3eDlydGEzaGl4TFhXSXVXejgwSnNZaFdxaFhKRGFyRU9rM3VibEhzWitBc2NZYzVtYlRNNGVhRVdFVVBoM3ZPaWI0cWYvMlpuTjdEOXNNNmcxNis2Z1U3RGFTaCt0bFBjd3BESHNhN1hOQ0FjOVBwSXoxYWFZSkpvTmhEREhLNU9abXVyZ25FaU8ydENrNHVoNHV4S1hySnJSZ0Q3TmJLeWFHQkQvV2hzK2NrRzNsUzJKZkNPZjM2RVhzZERDb1hlRC9QK05LL0RKbDlLMDhLUjNtQVUvYTFVL3ZVRmIrbHlCVTVLZit5aFNBRVNOY1YxTldva09tYTdqekgrUUtaVGUxbEdqdm9wQkxtTWo4MGRrRGtoSFBaeXBUbnVRM20wQ1dQWWk0dmgrYlU0a2d1elNxelFsVm5INjd1SFFkQWxmY0gxejk4NThZZW5YRFg5eERGK2VHem52VGpiSWRnNHE4UnMxMUVDaUxxRloyTVQzY2Nib2VPSnhqUzFxWjBRQWM3a2ErWU1NZkJsT2M1d1VUT2RjN05wU0FpNDJZaEhkMnBNN2xtNUwyWWJMSWJ0R2lGZHVhYmU2WkZnMmJ1Z0tRcE1tZWVBZWZtL0ltRXI4VW5NUlJwaGQrMHVaSHR4SXBlcU8vcUZ1MWNSaTJBWTA2ckxjN04rUk1KWDJhaVdYSmlPT2tKd2x1bHhzYUVlMDBKYUo3SFNwQXZZOE1XNkJPRHlyQWkwMlUrRmpPd2JpNEZrZkJUbEVvYjZLMW1TRXphdWlPTEpOcWNzU3JpT3BCYU82RTFkMm1vUmFwckxFUEV1cmtVUk9nam9pckFHeEVtdU9VaWQyT1IrQy9wU0EzdlZ5L29VOHgzQVFQbjRWR2ZvSVFqR0c0cGlLak1IdmFVUjk1dGc2QmVrVWZjM0RLOWJCbkI2MkU3dllabzZPNWJmYk9LVlRjYklFOXpOaWtGN0UvRWZPaytBUGlNeFdyd1d0LysvRU9JS3R3TnF1dmEyZW8xeEwxaFA4RVdUQ294bGsrdjQrUk9YQWgvSXVhVFMrbkhEelRReTdDem9wMlkwdmJwNWd5MDA5aWltNG5HSjhaQlEva0w3cHVRZnlBbCtLN2IzNStJOVRKemlBZldXb2owVDZRZC9YWUszZHgrVU5uUzdsNnY0WVR1YXRnOTQ4VjZoL1h1WjE2NDhaaWNHOEFuZnZDclIzb1dvajhSNjJYbUpwcVFzNmNseXR5MzRPeFlpTUdwQlNuYTRaendFVHdJOVlkME16dHNQdFh1N1NlYnQ0OHROUy85eDk3Ui9rUU1ITTVKR3NqYmo3L3dZUXdxZThobWNjZWloQUhhZ1NxaWlkd085YzN3WnE3QzJZblZOTHRvbHJvSmw1Kzg5TWxyMTY1OStkS2x5MkN2blQ4UjYwRkFTbk8vREpmcUthSnZlS0kxRFpTNHYwaExibTZvVFF6VlpMeGFteVFSd1orSXU0WC85WXV2d0pPUC81eEJ4Z1Jpb0YzUnFTUU1GWHBTaDJ0Wms5ZjhQejVKRk1YMUp4SXp2bEVncTdSTWM5clNjUVN0NFIrTE1TYzRtSEZNMXNpTzZFOGs1allkSkZPYzBKeUdPcElKMTdEU29qakZ0TTRxZGRpRFhnVE5uMGdzNEluZzJJVSt6YWtoVHdJUDFMQnVPWWpEL3E0L2FyTGJaNU81SkpHRDVFK0Vib2NEd0JTN3h1enZDdEdvWVpPSmlzTTIybWR4ODhNQWVLbTJ0SnRKYk81TmhIK1p5ZUsyd3Jna2lMUmFKOWlvcjR4a0EzN01kc2lrNUpKRURwQTNFZVo0NkVCUkVlZDBxbVRjYUQyeHFYTHZYYWw2R1Q1SGJRcTQ2dStBRTdIOGlUQUgrd1JVUEZrRlVVSWZNSFJmVlRHMGpNUCs0djlnSnlCSDFTMlY5SWpxSWlWL0lreEtKb0prQ25oQ1ZST1N4OGV4V0pKM1VjWmhMN2J2eUFlMHVKOUtWMDJEOHlmQ0pOTVNnREdCcUQ0UzY3L2F3VWlsZm9UTmNKNlB3cjF4UW9lTTZ0RXN0K0pOaEV1REpwQWE0UjM3bUJEdnVqVWV3dEdjT3VEZ0dzS1hFcHBuVnN1WGhWTi8za1JTZkoxZGgzdHQrT3BqYUtubjRYWlRKU1RXNEltSHB2TElVaGxQRWprbzNrUkdzNzBLUVEvZ2RQNzc3U3Z5NVBoaTY3TmpwYjVKbFVWZTI1VERUZ0QxSmpKejk1b0JXck1lRjlNMG56UXJadkltd3I3dVk3bWhaYnpJVmhTdXJFNC9ZWGdUNFYvVXNuVFJNaDZ6RllVcjlYL2s4c2plUk5TSFVUeUdxN1ZPcUc1VndXWDZvandCMXB1STgzK1BDWEJLYlU2bzAxb1ZVVmNKZ29Va0tHOGlRNTN6VDRMU2VuTkMxYXF5aE1GVWMrbE5wRDc3WkVnek1DZFUwcFIyL2JPTWZoSi8za1FXbmt2RWNDc2E0Wm5BMVo5N3VRd2lSU1VtY3k5R0dVUW9hWm1iWEY2QU1vZ1U4eTRnNzh5d2Z4bEVmdnJ4QW9nVkFaR0J5UDhBY1A4ZXNWMmkxc0FBQUFBQVNVVk9SSzVDWUlJPSIKfQo="/>
    </extobj>
  </extobjs>
</s:customData>
</file>

<file path=customXml/itemProps12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3559</Words>
  <Application>WPS 演示</Application>
  <PresentationFormat>宽屏</PresentationFormat>
  <Paragraphs>260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Times New Roman Regular</vt:lpstr>
      <vt:lpstr>楷体</vt:lpstr>
      <vt:lpstr>汉仪楷体KW</vt:lpstr>
      <vt:lpstr>华文楷体</vt:lpstr>
      <vt:lpstr>Times New Roman Bold</vt:lpstr>
      <vt:lpstr>Times New Roman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微软雅黑</vt:lpstr>
      <vt:lpstr>WPS</vt:lpstr>
      <vt:lpstr>Black hole interiors and holographic topological properties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月球下的人</cp:lastModifiedBy>
  <cp:revision>231</cp:revision>
  <dcterms:created xsi:type="dcterms:W3CDTF">2024-12-04T02:07:23Z</dcterms:created>
  <dcterms:modified xsi:type="dcterms:W3CDTF">2024-12-04T02:07:23Z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3F593C37618E84BE30C14267551361E4_43</vt:lpwstr>
  </property>
</Properties>
</file>