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1" r:id="rId3"/>
    <p:sldMasterId id="2147483683" r:id="rId4"/>
  </p:sldMasterIdLst>
  <p:notesMasterIdLst>
    <p:notesMasterId r:id="rId6"/>
  </p:notesMasterIdLst>
  <p:sldIdLst>
    <p:sldId id="327" r:id="rId5"/>
    <p:sldId id="639" r:id="rId7"/>
    <p:sldId id="502" r:id="rId8"/>
    <p:sldId id="521" r:id="rId9"/>
    <p:sldId id="511" r:id="rId10"/>
    <p:sldId id="512" r:id="rId11"/>
    <p:sldId id="664" r:id="rId12"/>
    <p:sldId id="268" r:id="rId13"/>
    <p:sldId id="648" r:id="rId14"/>
    <p:sldId id="508" r:id="rId15"/>
    <p:sldId id="666" r:id="rId16"/>
    <p:sldId id="513" r:id="rId17"/>
    <p:sldId id="652" r:id="rId18"/>
    <p:sldId id="653" r:id="rId19"/>
    <p:sldId id="654" r:id="rId20"/>
    <p:sldId id="655" r:id="rId21"/>
    <p:sldId id="656" r:id="rId22"/>
    <p:sldId id="667" r:id="rId23"/>
    <p:sldId id="657" r:id="rId24"/>
    <p:sldId id="668" r:id="rId25"/>
    <p:sldId id="658" r:id="rId26"/>
    <p:sldId id="659" r:id="rId27"/>
    <p:sldId id="661" r:id="rId28"/>
    <p:sldId id="660" r:id="rId29"/>
    <p:sldId id="663" r:id="rId30"/>
    <p:sldId id="662" r:id="rId31"/>
  </p:sldIdLst>
  <p:sldSz cx="9144000" cy="5143500" type="screen16x9"/>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C0CEA"/>
    <a:srgbClr val="FF0000"/>
    <a:srgbClr val="FFD579"/>
    <a:srgbClr val="FF5050"/>
    <a:srgbClr val="CC0000"/>
    <a:srgbClr val="CC0066"/>
    <a:srgbClr val="990033"/>
    <a:srgbClr val="FF0066"/>
    <a:srgbClr val="8C0000"/>
    <a:srgbClr val="445E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88829" autoAdjust="0"/>
  </p:normalViewPr>
  <p:slideViewPr>
    <p:cSldViewPr snapToGrid="0" snapToObjects="1">
      <p:cViewPr varScale="1">
        <p:scale>
          <a:sx n="104" d="100"/>
          <a:sy n="104" d="100"/>
        </p:scale>
        <p:origin x="669" y="51"/>
      </p:cViewPr>
      <p:guideLst/>
    </p:cSldViewPr>
  </p:slideViewPr>
  <p:notesTextViewPr>
    <p:cViewPr>
      <p:scale>
        <a:sx n="1" d="1"/>
        <a:sy n="1" d="1"/>
      </p:scale>
      <p:origin x="0" y="0"/>
    </p:cViewPr>
  </p:notesTextViewPr>
  <p:sorterViewPr>
    <p:cViewPr>
      <p:scale>
        <a:sx n="100" d="100"/>
        <a:sy n="100" d="100"/>
      </p:scale>
      <p:origin x="0" y="-217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6" Type="http://schemas.openxmlformats.org/officeDocument/2006/relationships/tags" Target="tags/tag1.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53C83C-CC17-46CF-8F54-F4192B30A8F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505BFE-D654-44CA-9C0F-47986ED72E7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505BFE-D654-44CA-9C0F-47986ED72E7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505BFE-D654-44CA-9C0F-47986ED72E7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505BFE-D654-44CA-9C0F-47986ED72E7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505BFE-D654-44CA-9C0F-47986ED72E7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505BFE-D654-44CA-9C0F-47986ED72E7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505BFE-D654-44CA-9C0F-47986ED72E7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505BFE-D654-44CA-9C0F-47986ED72E7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505BFE-D654-44CA-9C0F-47986ED72E7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505BFE-D654-44CA-9C0F-47986ED72E7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505BFE-D654-44CA-9C0F-47986ED72E7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505BFE-D654-44CA-9C0F-47986ED72E7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505BFE-D654-44CA-9C0F-47986ED72E7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505BFE-D654-44CA-9C0F-47986ED72E7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505BFE-D654-44CA-9C0F-47986ED72E7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505BFE-D654-44CA-9C0F-47986ED72E7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1"/>
            <a:ext cx="2057400" cy="438864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5981"/>
            <a:ext cx="6019800" cy="4388644"/>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5A1B501-369F-5D46-BDDE-9E330D159573}"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D54B2DBD-643E-0943-AE6D-ECE3D583A51F}" type="slidenum">
              <a:rPr kumimoji="1" lang="zh-CN" altLang="en-US" smtClean="0"/>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封面-1">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9144000" cy="2517913"/>
          </a:xfrm>
          <a:prstGeom prst="rect">
            <a:avLst/>
          </a:prstGeom>
        </p:spPr>
      </p:pic>
      <p:sp>
        <p:nvSpPr>
          <p:cNvPr id="4" name="矩形 3"/>
          <p:cNvSpPr/>
          <p:nvPr userDrawn="1"/>
        </p:nvSpPr>
        <p:spPr>
          <a:xfrm>
            <a:off x="-600" y="-5935"/>
            <a:ext cx="9144000" cy="2520906"/>
          </a:xfrm>
          <a:prstGeom prst="rect">
            <a:avLst/>
          </a:prstGeom>
          <a:solidFill>
            <a:srgbClr val="9A0001">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椭圆 4"/>
          <p:cNvSpPr/>
          <p:nvPr userDrawn="1"/>
        </p:nvSpPr>
        <p:spPr>
          <a:xfrm>
            <a:off x="3977640" y="1921572"/>
            <a:ext cx="1188720" cy="1188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6" name="组合 5"/>
          <p:cNvGrpSpPr/>
          <p:nvPr userDrawn="1"/>
        </p:nvGrpSpPr>
        <p:grpSpPr>
          <a:xfrm>
            <a:off x="4057650" y="2002781"/>
            <a:ext cx="1028700" cy="1026302"/>
            <a:chOff x="2105799" y="20055838"/>
            <a:chExt cx="6748090" cy="6732363"/>
          </a:xfrm>
          <a:solidFill>
            <a:srgbClr val="8B0012">
              <a:alpha val="80000"/>
            </a:srgbClr>
          </a:solidFill>
        </p:grpSpPr>
        <p:sp>
          <p:nvSpPr>
            <p:cNvPr id="7"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8"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9"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0"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1"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2"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3"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4"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5"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6"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7"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8"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9"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0"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1"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2"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3"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4"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5"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6"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7"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8"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9"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grpSp>
      <p:sp>
        <p:nvSpPr>
          <p:cNvPr id="36" name="文本占位符 35"/>
          <p:cNvSpPr>
            <a:spLocks noGrp="1"/>
          </p:cNvSpPr>
          <p:nvPr userDrawn="1">
            <p:ph type="body" sz="quarter" idx="10" hasCustomPrompt="1"/>
          </p:nvPr>
        </p:nvSpPr>
        <p:spPr>
          <a:xfrm>
            <a:off x="1204913" y="3198133"/>
            <a:ext cx="6731794" cy="585788"/>
          </a:xfrm>
        </p:spPr>
        <p:txBody>
          <a:bodyPr>
            <a:normAutofit/>
          </a:bodyPr>
          <a:lstStyle>
            <a:lvl1pPr marL="0" indent="0" algn="ctr" defTabSz="685800" rtl="0" eaLnBrk="1" latinLnBrk="0" hangingPunct="1">
              <a:lnSpc>
                <a:spcPct val="120000"/>
              </a:lnSpc>
              <a:buNone/>
              <a:defRPr lang="zh-CN" altLang="en-US" sz="3000" b="1" kern="1200" spc="225">
                <a:solidFill>
                  <a:schemeClr val="tx1">
                    <a:lumMod val="85000"/>
                    <a:lumOff val="15000"/>
                  </a:schemeClr>
                </a:solidFill>
                <a:latin typeface="+mn-lt"/>
                <a:ea typeface="微软雅黑" panose="020B0503020204020204" pitchFamily="34" charset="-122"/>
                <a:cs typeface="微软雅黑" panose="020B0503020204020204" pitchFamily="34" charset="-122"/>
              </a:defRPr>
            </a:lvl1pPr>
          </a:lstStyle>
          <a:p>
            <a:pPr algn="ctr">
              <a:lnSpc>
                <a:spcPct val="120000"/>
              </a:lnSpc>
              <a:defRPr/>
            </a:pPr>
            <a:r>
              <a:rPr lang="zh-CN" altLang="en-US" sz="3000" b="1" spc="225"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anose="020B0503020204020204" pitchFamily="34" charset="-122"/>
              </a:rPr>
              <a:t>北京大学学术答辩通用</a:t>
            </a:r>
            <a:r>
              <a:rPr lang="en-US" altLang="zh-CN" sz="3000" b="1" spc="225"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anose="020B0503020204020204" pitchFamily="34" charset="-122"/>
              </a:rPr>
              <a:t>PPT</a:t>
            </a:r>
            <a:r>
              <a:rPr lang="zh-CN" altLang="en-US" sz="3000" b="1" spc="225"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anose="020B0503020204020204" pitchFamily="34" charset="-122"/>
              </a:rPr>
              <a:t>模板</a:t>
            </a:r>
            <a:endParaRPr lang="zh-CN" altLang="en-US" sz="3000" b="1" spc="225"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anose="020B0503020204020204" pitchFamily="34" charset="-122"/>
            </a:endParaRPr>
          </a:p>
        </p:txBody>
      </p:sp>
      <p:sp>
        <p:nvSpPr>
          <p:cNvPr id="41" name="文本占位符 37"/>
          <p:cNvSpPr>
            <a:spLocks noGrp="1"/>
          </p:cNvSpPr>
          <p:nvPr>
            <p:ph type="body" sz="quarter" idx="11" hasCustomPrompt="1"/>
          </p:nvPr>
        </p:nvSpPr>
        <p:spPr>
          <a:xfrm>
            <a:off x="1683743" y="4041868"/>
            <a:ext cx="1490663" cy="279307"/>
          </a:xfrm>
          <a:noFill/>
        </p:spPr>
        <p:txBody>
          <a:bodyPr wrap="square" rtlCol="0">
            <a:spAutoFit/>
          </a:bodyPr>
          <a:lstStyle>
            <a:lvl1pPr marL="0" indent="0">
              <a:buNone/>
              <a:defRPr lang="zh-CN" altLang="en-US" sz="135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答辩人：</a:t>
            </a:r>
            <a:r>
              <a:rPr lang="en-US" altLang="zh-CN" dirty="0"/>
              <a:t>XXX</a:t>
            </a:r>
            <a:endParaRPr lang="zh-CN" altLang="en-US" dirty="0"/>
          </a:p>
        </p:txBody>
      </p:sp>
      <p:sp>
        <p:nvSpPr>
          <p:cNvPr id="42" name="文本占位符 37"/>
          <p:cNvSpPr>
            <a:spLocks noGrp="1"/>
          </p:cNvSpPr>
          <p:nvPr>
            <p:ph type="body" sz="quarter" idx="12" hasCustomPrompt="1"/>
          </p:nvPr>
        </p:nvSpPr>
        <p:spPr>
          <a:xfrm>
            <a:off x="3826669" y="4041868"/>
            <a:ext cx="1490663" cy="279307"/>
          </a:xfrm>
          <a:noFill/>
        </p:spPr>
        <p:txBody>
          <a:bodyPr wrap="square" rtlCol="0">
            <a:spAutoFit/>
          </a:bodyPr>
          <a:lstStyle>
            <a:lvl1pPr marL="0" indent="0" algn="ctr">
              <a:buNone/>
              <a:defRPr lang="zh-CN" altLang="en-US" sz="135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指导教师：</a:t>
            </a:r>
            <a:r>
              <a:rPr lang="en-US" altLang="zh-CN" dirty="0"/>
              <a:t>XXX</a:t>
            </a:r>
            <a:endParaRPr lang="zh-CN" altLang="en-US" dirty="0"/>
          </a:p>
        </p:txBody>
      </p:sp>
      <p:sp>
        <p:nvSpPr>
          <p:cNvPr id="43" name="文本占位符 37"/>
          <p:cNvSpPr>
            <a:spLocks noGrp="1"/>
          </p:cNvSpPr>
          <p:nvPr>
            <p:ph type="body" sz="quarter" idx="13" hasCustomPrompt="1"/>
          </p:nvPr>
        </p:nvSpPr>
        <p:spPr>
          <a:xfrm>
            <a:off x="5969595" y="4041868"/>
            <a:ext cx="1490663" cy="279307"/>
          </a:xfrm>
          <a:noFill/>
        </p:spPr>
        <p:txBody>
          <a:bodyPr wrap="square" rtlCol="0">
            <a:spAutoFit/>
          </a:bodyPr>
          <a:lstStyle>
            <a:lvl1pPr marL="0" indent="0" algn="r">
              <a:buNone/>
              <a:defRPr lang="zh-CN" altLang="en-US" sz="135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院系：</a:t>
            </a:r>
            <a:r>
              <a:rPr lang="en-US" altLang="zh-CN" dirty="0"/>
              <a:t>XXX</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录-4部分">
    <p:spTree>
      <p:nvGrpSpPr>
        <p:cNvPr id="1" name=""/>
        <p:cNvGrpSpPr/>
        <p:nvPr/>
      </p:nvGrpSpPr>
      <p:grpSpPr>
        <a:xfrm>
          <a:off x="0" y="0"/>
          <a:ext cx="0" cy="0"/>
          <a:chOff x="0" y="0"/>
          <a:chExt cx="0" cy="0"/>
        </a:xfrm>
      </p:grpSpPr>
      <p:sp>
        <p:nvSpPr>
          <p:cNvPr id="55" name="矩形 54"/>
          <p:cNvSpPr/>
          <p:nvPr userDrawn="1"/>
        </p:nvSpPr>
        <p:spPr>
          <a:xfrm>
            <a:off x="-1" y="0"/>
            <a:ext cx="457200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pic>
        <p:nvPicPr>
          <p:cNvPr id="35" name="图形 3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01374" y="2524340"/>
            <a:ext cx="4998968" cy="3613715"/>
          </a:xfrm>
          <a:prstGeom prst="rect">
            <a:avLst/>
          </a:prstGeom>
        </p:spPr>
      </p:pic>
      <p:sp>
        <p:nvSpPr>
          <p:cNvPr id="7" name="矩形 6"/>
          <p:cNvSpPr/>
          <p:nvPr userDrawn="1"/>
        </p:nvSpPr>
        <p:spPr>
          <a:xfrm>
            <a:off x="441961" y="357188"/>
            <a:ext cx="8260080" cy="4429125"/>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grpSp>
        <p:nvGrpSpPr>
          <p:cNvPr id="8" name="组合 7"/>
          <p:cNvGrpSpPr/>
          <p:nvPr userDrawn="1"/>
        </p:nvGrpSpPr>
        <p:grpSpPr>
          <a:xfrm>
            <a:off x="1722160" y="774916"/>
            <a:ext cx="1766171" cy="1430387"/>
            <a:chOff x="2202591" y="1033221"/>
            <a:chExt cx="2354895" cy="1907183"/>
          </a:xfrm>
        </p:grpSpPr>
        <p:sp>
          <p:nvSpPr>
            <p:cNvPr id="9" name="标题 1"/>
            <p:cNvSpPr txBox="1"/>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685800" rtl="0" eaLnBrk="1" fontAlgn="auto" latinLnBrk="0" hangingPunct="1">
                <a:lnSpc>
                  <a:spcPct val="90000"/>
                </a:lnSpc>
                <a:spcBef>
                  <a:spcPct val="0"/>
                </a:spcBef>
                <a:spcAft>
                  <a:spcPts val="0"/>
                </a:spcAft>
                <a:buClrTx/>
                <a:buSzTx/>
                <a:buFontTx/>
                <a:buNone/>
                <a:defRPr/>
              </a:pPr>
              <a:r>
                <a:rPr kumimoji="0" lang="zh-CN" altLang="en-US" sz="405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目  录</a:t>
              </a:r>
              <a:endParaRPr kumimoji="0" lang="en-US" altLang="zh-CN" sz="405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sp>
          <p:nvSpPr>
            <p:cNvPr id="10" name="文本框 9"/>
            <p:cNvSpPr txBox="1"/>
            <p:nvPr/>
          </p:nvSpPr>
          <p:spPr>
            <a:xfrm>
              <a:off x="2389402" y="2078629"/>
              <a:ext cx="2168084" cy="861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800" b="0" i="0" u="none" strike="noStrike" kern="2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CONTENTS</a:t>
              </a:r>
              <a:endParaRPr kumimoji="0" lang="zh-CN" altLang="en-US" sz="1800" b="0" i="0" u="none" strike="noStrike" kern="2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grpSp>
      <p:sp>
        <p:nvSpPr>
          <p:cNvPr id="45" name="文本占位符 40"/>
          <p:cNvSpPr>
            <a:spLocks noGrp="1"/>
          </p:cNvSpPr>
          <p:nvPr>
            <p:ph type="body" sz="quarter" idx="10" hasCustomPrompt="1"/>
          </p:nvPr>
        </p:nvSpPr>
        <p:spPr>
          <a:xfrm>
            <a:off x="5491079" y="1170863"/>
            <a:ext cx="2291884"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6" name="文本占位符 40"/>
          <p:cNvSpPr>
            <a:spLocks noGrp="1"/>
          </p:cNvSpPr>
          <p:nvPr>
            <p:ph type="body" sz="quarter" idx="11" hasCustomPrompt="1"/>
          </p:nvPr>
        </p:nvSpPr>
        <p:spPr>
          <a:xfrm>
            <a:off x="5491079" y="1988180"/>
            <a:ext cx="2291884"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7" name="文本占位符 40"/>
          <p:cNvSpPr>
            <a:spLocks noGrp="1"/>
          </p:cNvSpPr>
          <p:nvPr>
            <p:ph type="body" sz="quarter" idx="12" hasCustomPrompt="1"/>
          </p:nvPr>
        </p:nvSpPr>
        <p:spPr>
          <a:xfrm>
            <a:off x="5491079" y="2805495"/>
            <a:ext cx="2291884"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9" name="文本占位符 40"/>
          <p:cNvSpPr>
            <a:spLocks noGrp="1"/>
          </p:cNvSpPr>
          <p:nvPr>
            <p:ph type="body" sz="quarter" idx="14" hasCustomPrompt="1"/>
          </p:nvPr>
        </p:nvSpPr>
        <p:spPr>
          <a:xfrm>
            <a:off x="5491079" y="3622811"/>
            <a:ext cx="2291884"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50" name="文本框 49"/>
          <p:cNvSpPr txBox="1"/>
          <p:nvPr userDrawn="1"/>
        </p:nvSpPr>
        <p:spPr>
          <a:xfrm>
            <a:off x="4791756" y="1134453"/>
            <a:ext cx="506867" cy="830997"/>
          </a:xfrm>
          <a:prstGeom prst="rect">
            <a:avLst/>
          </a:prstGeom>
          <a:noFill/>
        </p:spPr>
        <p:txBody>
          <a:bodyPr wrap="square" rtlCol="0">
            <a:spAutoFit/>
          </a:bodyPr>
          <a:lstStyle/>
          <a:p>
            <a:r>
              <a:rPr lang="en-US" altLang="zh-CN" sz="2400" b="1" dirty="0">
                <a:solidFill>
                  <a:srgbClr val="9A0001"/>
                </a:solidFill>
              </a:rPr>
              <a:t>01.</a:t>
            </a:r>
            <a:endParaRPr lang="zh-CN" altLang="en-US" sz="2400" b="1" dirty="0">
              <a:solidFill>
                <a:srgbClr val="9A0001"/>
              </a:solidFill>
            </a:endParaRPr>
          </a:p>
        </p:txBody>
      </p:sp>
      <p:sp>
        <p:nvSpPr>
          <p:cNvPr id="51" name="文本框 50"/>
          <p:cNvSpPr txBox="1"/>
          <p:nvPr userDrawn="1"/>
        </p:nvSpPr>
        <p:spPr>
          <a:xfrm>
            <a:off x="4791756" y="1947038"/>
            <a:ext cx="506867" cy="830997"/>
          </a:xfrm>
          <a:prstGeom prst="rect">
            <a:avLst/>
          </a:prstGeom>
          <a:noFill/>
        </p:spPr>
        <p:txBody>
          <a:bodyPr wrap="square" rtlCol="0">
            <a:spAutoFit/>
          </a:bodyPr>
          <a:lstStyle/>
          <a:p>
            <a:r>
              <a:rPr lang="en-US" altLang="zh-CN" sz="2400" b="1" dirty="0">
                <a:solidFill>
                  <a:srgbClr val="9A0001"/>
                </a:solidFill>
              </a:rPr>
              <a:t>02.</a:t>
            </a:r>
            <a:endParaRPr lang="zh-CN" altLang="en-US" sz="2400" b="1" dirty="0">
              <a:solidFill>
                <a:srgbClr val="9A0001"/>
              </a:solidFill>
            </a:endParaRPr>
          </a:p>
        </p:txBody>
      </p:sp>
      <p:sp>
        <p:nvSpPr>
          <p:cNvPr id="52" name="文本框 51"/>
          <p:cNvSpPr txBox="1"/>
          <p:nvPr userDrawn="1"/>
        </p:nvSpPr>
        <p:spPr>
          <a:xfrm>
            <a:off x="4791756" y="2759622"/>
            <a:ext cx="506867" cy="830997"/>
          </a:xfrm>
          <a:prstGeom prst="rect">
            <a:avLst/>
          </a:prstGeom>
          <a:noFill/>
        </p:spPr>
        <p:txBody>
          <a:bodyPr wrap="square" rtlCol="0">
            <a:spAutoFit/>
          </a:bodyPr>
          <a:lstStyle/>
          <a:p>
            <a:r>
              <a:rPr lang="en-US" altLang="zh-CN" sz="2400" b="1" dirty="0">
                <a:solidFill>
                  <a:srgbClr val="9A0001"/>
                </a:solidFill>
              </a:rPr>
              <a:t>03.</a:t>
            </a:r>
            <a:endParaRPr lang="zh-CN" altLang="en-US" sz="2400" b="1" dirty="0">
              <a:solidFill>
                <a:srgbClr val="9A0001"/>
              </a:solidFill>
            </a:endParaRPr>
          </a:p>
        </p:txBody>
      </p:sp>
      <p:sp>
        <p:nvSpPr>
          <p:cNvPr id="53" name="文本框 52"/>
          <p:cNvSpPr txBox="1"/>
          <p:nvPr userDrawn="1"/>
        </p:nvSpPr>
        <p:spPr>
          <a:xfrm>
            <a:off x="4791756" y="3572207"/>
            <a:ext cx="506867" cy="830997"/>
          </a:xfrm>
          <a:prstGeom prst="rect">
            <a:avLst/>
          </a:prstGeom>
          <a:noFill/>
        </p:spPr>
        <p:txBody>
          <a:bodyPr wrap="square" rtlCol="0">
            <a:spAutoFit/>
          </a:bodyPr>
          <a:lstStyle/>
          <a:p>
            <a:r>
              <a:rPr lang="en-US" altLang="zh-CN" sz="2400" b="1" dirty="0">
                <a:solidFill>
                  <a:srgbClr val="9A0001"/>
                </a:solidFill>
              </a:rPr>
              <a:t>04.</a:t>
            </a:r>
            <a:endParaRPr lang="zh-CN" altLang="en-US" sz="2400" b="1" dirty="0">
              <a:solidFill>
                <a:srgbClr val="9A0001"/>
              </a:solidFill>
            </a:endParaRPr>
          </a:p>
        </p:txBody>
      </p:sp>
      <p:grpSp>
        <p:nvGrpSpPr>
          <p:cNvPr id="56" name="组合 55"/>
          <p:cNvGrpSpPr/>
          <p:nvPr userDrawn="1"/>
        </p:nvGrpSpPr>
        <p:grpSpPr>
          <a:xfrm>
            <a:off x="1818849" y="2387866"/>
            <a:ext cx="1459275" cy="1455872"/>
            <a:chOff x="2105799" y="20055838"/>
            <a:chExt cx="6748090" cy="6732363"/>
          </a:xfrm>
          <a:solidFill>
            <a:schemeClr val="accent1"/>
          </a:solidFill>
        </p:grpSpPr>
        <p:sp>
          <p:nvSpPr>
            <p:cNvPr id="57"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8"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9"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0"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1"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2"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3"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4"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5"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6"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7"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8"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9"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0"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1"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2"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3"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4"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5"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6"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7"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8"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9" name="Freeform 71"/>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目录-5部分">
    <p:spTree>
      <p:nvGrpSpPr>
        <p:cNvPr id="1" name=""/>
        <p:cNvGrpSpPr/>
        <p:nvPr/>
      </p:nvGrpSpPr>
      <p:grpSpPr>
        <a:xfrm>
          <a:off x="0" y="0"/>
          <a:ext cx="0" cy="0"/>
          <a:chOff x="0" y="0"/>
          <a:chExt cx="0" cy="0"/>
        </a:xfrm>
      </p:grpSpPr>
      <p:sp>
        <p:nvSpPr>
          <p:cNvPr id="6" name="矩形 5"/>
          <p:cNvSpPr/>
          <p:nvPr userDrawn="1"/>
        </p:nvSpPr>
        <p:spPr>
          <a:xfrm>
            <a:off x="-1" y="0"/>
            <a:ext cx="457200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71" name="矩形 70"/>
          <p:cNvSpPr/>
          <p:nvPr userDrawn="1"/>
        </p:nvSpPr>
        <p:spPr>
          <a:xfrm>
            <a:off x="441961" y="357188"/>
            <a:ext cx="8260080" cy="4429125"/>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pic>
        <p:nvPicPr>
          <p:cNvPr id="35" name="图形 3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01374" y="2524340"/>
            <a:ext cx="4998968" cy="3613715"/>
          </a:xfrm>
          <a:prstGeom prst="rect">
            <a:avLst/>
          </a:prstGeom>
        </p:spPr>
      </p:pic>
      <p:grpSp>
        <p:nvGrpSpPr>
          <p:cNvPr id="8" name="组合 7"/>
          <p:cNvGrpSpPr/>
          <p:nvPr userDrawn="1"/>
        </p:nvGrpSpPr>
        <p:grpSpPr>
          <a:xfrm>
            <a:off x="1722160" y="774916"/>
            <a:ext cx="1766171" cy="1430387"/>
            <a:chOff x="2202591" y="1033221"/>
            <a:chExt cx="2354895" cy="1907183"/>
          </a:xfrm>
        </p:grpSpPr>
        <p:sp>
          <p:nvSpPr>
            <p:cNvPr id="9" name="标题 1"/>
            <p:cNvSpPr txBox="1"/>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685800" rtl="0" eaLnBrk="1" fontAlgn="auto" latinLnBrk="0" hangingPunct="1">
                <a:lnSpc>
                  <a:spcPct val="90000"/>
                </a:lnSpc>
                <a:spcBef>
                  <a:spcPct val="0"/>
                </a:spcBef>
                <a:spcAft>
                  <a:spcPts val="0"/>
                </a:spcAft>
                <a:buClrTx/>
                <a:buSzTx/>
                <a:buFontTx/>
                <a:buNone/>
                <a:defRPr/>
              </a:pPr>
              <a:r>
                <a:rPr kumimoji="0" lang="zh-CN" altLang="en-US" sz="405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目  录</a:t>
              </a:r>
              <a:endParaRPr kumimoji="0" lang="en-US" altLang="zh-CN" sz="405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sp>
          <p:nvSpPr>
            <p:cNvPr id="10" name="文本框 9"/>
            <p:cNvSpPr txBox="1"/>
            <p:nvPr/>
          </p:nvSpPr>
          <p:spPr>
            <a:xfrm>
              <a:off x="2389402" y="2078629"/>
              <a:ext cx="2168084" cy="861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800" b="0" i="0" u="none" strike="noStrike" kern="2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CONTENTS</a:t>
              </a:r>
              <a:endParaRPr kumimoji="0" lang="zh-CN" altLang="en-US" sz="1800" b="0" i="0" u="none" strike="noStrike" kern="2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grpSp>
      <p:sp>
        <p:nvSpPr>
          <p:cNvPr id="41" name="文本占位符 40"/>
          <p:cNvSpPr>
            <a:spLocks noGrp="1"/>
          </p:cNvSpPr>
          <p:nvPr>
            <p:ph type="body" sz="quarter" idx="10" hasCustomPrompt="1"/>
          </p:nvPr>
        </p:nvSpPr>
        <p:spPr>
          <a:xfrm>
            <a:off x="5864929" y="1056564"/>
            <a:ext cx="230371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2" name="文本占位符 40"/>
          <p:cNvSpPr>
            <a:spLocks noGrp="1"/>
          </p:cNvSpPr>
          <p:nvPr>
            <p:ph type="body" sz="quarter" idx="11" hasCustomPrompt="1"/>
          </p:nvPr>
        </p:nvSpPr>
        <p:spPr>
          <a:xfrm>
            <a:off x="5864929" y="1726651"/>
            <a:ext cx="230371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3" name="文本占位符 40"/>
          <p:cNvSpPr>
            <a:spLocks noGrp="1"/>
          </p:cNvSpPr>
          <p:nvPr>
            <p:ph type="body" sz="quarter" idx="12" hasCustomPrompt="1"/>
          </p:nvPr>
        </p:nvSpPr>
        <p:spPr>
          <a:xfrm>
            <a:off x="5864929" y="2396739"/>
            <a:ext cx="230371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4" name="文本占位符 40"/>
          <p:cNvSpPr>
            <a:spLocks noGrp="1"/>
          </p:cNvSpPr>
          <p:nvPr>
            <p:ph type="body" sz="quarter" idx="13" hasCustomPrompt="1"/>
          </p:nvPr>
        </p:nvSpPr>
        <p:spPr>
          <a:xfrm>
            <a:off x="5864929" y="3736913"/>
            <a:ext cx="230371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36" name="文本占位符 40"/>
          <p:cNvSpPr>
            <a:spLocks noGrp="1"/>
          </p:cNvSpPr>
          <p:nvPr>
            <p:ph type="body" sz="quarter" idx="14" hasCustomPrompt="1"/>
          </p:nvPr>
        </p:nvSpPr>
        <p:spPr>
          <a:xfrm>
            <a:off x="5864929" y="3066827"/>
            <a:ext cx="230371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2" name="文本框 1"/>
          <p:cNvSpPr txBox="1"/>
          <p:nvPr userDrawn="1"/>
        </p:nvSpPr>
        <p:spPr>
          <a:xfrm>
            <a:off x="5106942" y="1020153"/>
            <a:ext cx="506867" cy="830997"/>
          </a:xfrm>
          <a:prstGeom prst="rect">
            <a:avLst/>
          </a:prstGeom>
          <a:noFill/>
        </p:spPr>
        <p:txBody>
          <a:bodyPr wrap="square" rtlCol="0">
            <a:spAutoFit/>
          </a:bodyPr>
          <a:lstStyle/>
          <a:p>
            <a:r>
              <a:rPr lang="en-US" altLang="zh-CN" sz="2400" b="1" dirty="0">
                <a:solidFill>
                  <a:srgbClr val="9A0001"/>
                </a:solidFill>
              </a:rPr>
              <a:t>01.</a:t>
            </a:r>
            <a:endParaRPr lang="zh-CN" altLang="en-US" sz="2400" b="1" dirty="0">
              <a:solidFill>
                <a:srgbClr val="9A0001"/>
              </a:solidFill>
            </a:endParaRPr>
          </a:p>
        </p:txBody>
      </p:sp>
      <p:sp>
        <p:nvSpPr>
          <p:cNvPr id="39" name="文本框 38"/>
          <p:cNvSpPr txBox="1"/>
          <p:nvPr userDrawn="1"/>
        </p:nvSpPr>
        <p:spPr>
          <a:xfrm>
            <a:off x="5106942" y="1690241"/>
            <a:ext cx="506867" cy="830997"/>
          </a:xfrm>
          <a:prstGeom prst="rect">
            <a:avLst/>
          </a:prstGeom>
          <a:noFill/>
        </p:spPr>
        <p:txBody>
          <a:bodyPr wrap="square" rtlCol="0">
            <a:spAutoFit/>
          </a:bodyPr>
          <a:lstStyle/>
          <a:p>
            <a:r>
              <a:rPr lang="en-US" altLang="zh-CN" sz="2400" b="1" dirty="0">
                <a:solidFill>
                  <a:srgbClr val="9A0001"/>
                </a:solidFill>
              </a:rPr>
              <a:t>02.</a:t>
            </a:r>
            <a:endParaRPr lang="zh-CN" altLang="en-US" sz="2400" b="1" dirty="0">
              <a:solidFill>
                <a:srgbClr val="9A0001"/>
              </a:solidFill>
            </a:endParaRPr>
          </a:p>
        </p:txBody>
      </p:sp>
      <p:sp>
        <p:nvSpPr>
          <p:cNvPr id="40" name="文本框 39"/>
          <p:cNvSpPr txBox="1"/>
          <p:nvPr userDrawn="1"/>
        </p:nvSpPr>
        <p:spPr>
          <a:xfrm>
            <a:off x="5106942" y="2361285"/>
            <a:ext cx="506867" cy="830997"/>
          </a:xfrm>
          <a:prstGeom prst="rect">
            <a:avLst/>
          </a:prstGeom>
          <a:noFill/>
        </p:spPr>
        <p:txBody>
          <a:bodyPr wrap="square" rtlCol="0">
            <a:spAutoFit/>
          </a:bodyPr>
          <a:lstStyle/>
          <a:p>
            <a:r>
              <a:rPr lang="en-US" altLang="zh-CN" sz="2400" b="1" dirty="0">
                <a:solidFill>
                  <a:srgbClr val="9A0001"/>
                </a:solidFill>
              </a:rPr>
              <a:t>03.</a:t>
            </a:r>
            <a:endParaRPr lang="zh-CN" altLang="en-US" sz="2400" b="1" dirty="0">
              <a:solidFill>
                <a:srgbClr val="9A0001"/>
              </a:solidFill>
            </a:endParaRPr>
          </a:p>
        </p:txBody>
      </p:sp>
      <p:sp>
        <p:nvSpPr>
          <p:cNvPr id="45" name="文本框 44"/>
          <p:cNvSpPr txBox="1"/>
          <p:nvPr userDrawn="1"/>
        </p:nvSpPr>
        <p:spPr>
          <a:xfrm>
            <a:off x="5106942" y="3016222"/>
            <a:ext cx="506867" cy="830997"/>
          </a:xfrm>
          <a:prstGeom prst="rect">
            <a:avLst/>
          </a:prstGeom>
          <a:noFill/>
        </p:spPr>
        <p:txBody>
          <a:bodyPr wrap="square" rtlCol="0">
            <a:spAutoFit/>
          </a:bodyPr>
          <a:lstStyle/>
          <a:p>
            <a:r>
              <a:rPr lang="en-US" altLang="zh-CN" sz="2400" b="1" dirty="0">
                <a:solidFill>
                  <a:srgbClr val="9A0001"/>
                </a:solidFill>
              </a:rPr>
              <a:t>04.</a:t>
            </a:r>
            <a:endParaRPr lang="zh-CN" altLang="en-US" sz="2400" b="1" dirty="0">
              <a:solidFill>
                <a:srgbClr val="9A0001"/>
              </a:solidFill>
            </a:endParaRPr>
          </a:p>
        </p:txBody>
      </p:sp>
      <p:sp>
        <p:nvSpPr>
          <p:cNvPr id="46" name="文本框 45"/>
          <p:cNvSpPr txBox="1"/>
          <p:nvPr userDrawn="1"/>
        </p:nvSpPr>
        <p:spPr>
          <a:xfrm>
            <a:off x="5106942" y="3691136"/>
            <a:ext cx="506867" cy="830997"/>
          </a:xfrm>
          <a:prstGeom prst="rect">
            <a:avLst/>
          </a:prstGeom>
          <a:noFill/>
        </p:spPr>
        <p:txBody>
          <a:bodyPr wrap="square" rtlCol="0">
            <a:spAutoFit/>
          </a:bodyPr>
          <a:lstStyle/>
          <a:p>
            <a:r>
              <a:rPr lang="en-US" altLang="zh-CN" sz="2400" b="1" dirty="0">
                <a:solidFill>
                  <a:srgbClr val="9A0001"/>
                </a:solidFill>
              </a:rPr>
              <a:t>05.</a:t>
            </a:r>
            <a:endParaRPr lang="zh-CN" altLang="en-US" sz="2400" b="1" dirty="0">
              <a:solidFill>
                <a:srgbClr val="9A0001"/>
              </a:solidFill>
            </a:endParaRPr>
          </a:p>
        </p:txBody>
      </p:sp>
      <p:grpSp>
        <p:nvGrpSpPr>
          <p:cNvPr id="47" name="组合 46"/>
          <p:cNvGrpSpPr/>
          <p:nvPr userDrawn="1"/>
        </p:nvGrpSpPr>
        <p:grpSpPr>
          <a:xfrm>
            <a:off x="1818849" y="2387866"/>
            <a:ext cx="1459275" cy="1455872"/>
            <a:chOff x="2105799" y="20055838"/>
            <a:chExt cx="6748090" cy="6732363"/>
          </a:xfrm>
          <a:solidFill>
            <a:schemeClr val="accent1"/>
          </a:solidFill>
        </p:grpSpPr>
        <p:sp>
          <p:nvSpPr>
            <p:cNvPr id="48"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49"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0"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1"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2"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3"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4"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5"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6"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7"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8"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9"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0"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1"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2"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3"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4"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5"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6"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7"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8"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9"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0" name="Freeform 71"/>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6部分">
    <p:spTree>
      <p:nvGrpSpPr>
        <p:cNvPr id="1" name=""/>
        <p:cNvGrpSpPr/>
        <p:nvPr/>
      </p:nvGrpSpPr>
      <p:grpSpPr>
        <a:xfrm>
          <a:off x="0" y="0"/>
          <a:ext cx="0" cy="0"/>
          <a:chOff x="0" y="0"/>
          <a:chExt cx="0" cy="0"/>
        </a:xfrm>
      </p:grpSpPr>
      <p:sp>
        <p:nvSpPr>
          <p:cNvPr id="6" name="矩形 5"/>
          <p:cNvSpPr/>
          <p:nvPr userDrawn="1"/>
        </p:nvSpPr>
        <p:spPr>
          <a:xfrm>
            <a:off x="-1" y="0"/>
            <a:ext cx="457200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pic>
        <p:nvPicPr>
          <p:cNvPr id="35" name="图形 3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01374" y="2524340"/>
            <a:ext cx="4998968" cy="3613715"/>
          </a:xfrm>
          <a:prstGeom prst="rect">
            <a:avLst/>
          </a:prstGeom>
        </p:spPr>
      </p:pic>
      <p:sp>
        <p:nvSpPr>
          <p:cNvPr id="49" name="矩形 48"/>
          <p:cNvSpPr/>
          <p:nvPr userDrawn="1"/>
        </p:nvSpPr>
        <p:spPr>
          <a:xfrm>
            <a:off x="441961" y="357188"/>
            <a:ext cx="8260080" cy="4429125"/>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grpSp>
        <p:nvGrpSpPr>
          <p:cNvPr id="8" name="组合 7"/>
          <p:cNvGrpSpPr/>
          <p:nvPr userDrawn="1"/>
        </p:nvGrpSpPr>
        <p:grpSpPr>
          <a:xfrm>
            <a:off x="1722160" y="774916"/>
            <a:ext cx="1766171" cy="1430387"/>
            <a:chOff x="2202591" y="1033221"/>
            <a:chExt cx="2354895" cy="1907183"/>
          </a:xfrm>
        </p:grpSpPr>
        <p:sp>
          <p:nvSpPr>
            <p:cNvPr id="9" name="标题 1"/>
            <p:cNvSpPr txBox="1"/>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685800" rtl="0" eaLnBrk="1" fontAlgn="auto" latinLnBrk="0" hangingPunct="1">
                <a:lnSpc>
                  <a:spcPct val="90000"/>
                </a:lnSpc>
                <a:spcBef>
                  <a:spcPct val="0"/>
                </a:spcBef>
                <a:spcAft>
                  <a:spcPts val="0"/>
                </a:spcAft>
                <a:buClrTx/>
                <a:buSzTx/>
                <a:buFontTx/>
                <a:buNone/>
                <a:defRPr/>
              </a:pPr>
              <a:r>
                <a:rPr kumimoji="0" lang="zh-CN" altLang="en-US" sz="405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目  录</a:t>
              </a:r>
              <a:endParaRPr kumimoji="0" lang="en-US" altLang="zh-CN" sz="405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sp>
          <p:nvSpPr>
            <p:cNvPr id="10" name="文本框 9"/>
            <p:cNvSpPr txBox="1"/>
            <p:nvPr/>
          </p:nvSpPr>
          <p:spPr>
            <a:xfrm>
              <a:off x="2389402" y="2078629"/>
              <a:ext cx="2168084" cy="861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800" b="0" i="0" u="none" strike="noStrike" kern="2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CONTENTS</a:t>
              </a:r>
              <a:endParaRPr kumimoji="0" lang="zh-CN" altLang="en-US" sz="1800" b="0" i="0" u="none" strike="noStrike" kern="2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grpSp>
      <p:grpSp>
        <p:nvGrpSpPr>
          <p:cNvPr id="11" name="组合 10"/>
          <p:cNvGrpSpPr/>
          <p:nvPr userDrawn="1"/>
        </p:nvGrpSpPr>
        <p:grpSpPr>
          <a:xfrm>
            <a:off x="1818849" y="2387866"/>
            <a:ext cx="1459275" cy="1455872"/>
            <a:chOff x="2105799" y="20055838"/>
            <a:chExt cx="6748090" cy="6732363"/>
          </a:xfrm>
          <a:solidFill>
            <a:schemeClr val="accent1"/>
          </a:solidFill>
        </p:grpSpPr>
        <p:sp>
          <p:nvSpPr>
            <p:cNvPr id="12"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5"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6"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7"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8"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9"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0"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1"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2"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3"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4"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5"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6"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7"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8"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9"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0"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1"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2"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3"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4" name="Freeform 71"/>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sp>
        <p:nvSpPr>
          <p:cNvPr id="41" name="文本占位符 40"/>
          <p:cNvSpPr>
            <a:spLocks noGrp="1"/>
          </p:cNvSpPr>
          <p:nvPr>
            <p:ph type="body" sz="quarter" idx="10" hasCustomPrompt="1"/>
          </p:nvPr>
        </p:nvSpPr>
        <p:spPr>
          <a:xfrm>
            <a:off x="5864929" y="987984"/>
            <a:ext cx="229609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2" name="文本占位符 40"/>
          <p:cNvSpPr>
            <a:spLocks noGrp="1"/>
          </p:cNvSpPr>
          <p:nvPr>
            <p:ph type="body" sz="quarter" idx="11" hasCustomPrompt="1"/>
          </p:nvPr>
        </p:nvSpPr>
        <p:spPr>
          <a:xfrm>
            <a:off x="5864929" y="1550912"/>
            <a:ext cx="229609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3" name="文本占位符 40"/>
          <p:cNvSpPr>
            <a:spLocks noGrp="1"/>
          </p:cNvSpPr>
          <p:nvPr>
            <p:ph type="body" sz="quarter" idx="12" hasCustomPrompt="1"/>
          </p:nvPr>
        </p:nvSpPr>
        <p:spPr>
          <a:xfrm>
            <a:off x="5864929" y="2113839"/>
            <a:ext cx="229609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4" name="文本占位符 40"/>
          <p:cNvSpPr>
            <a:spLocks noGrp="1"/>
          </p:cNvSpPr>
          <p:nvPr>
            <p:ph type="body" sz="quarter" idx="13" hasCustomPrompt="1"/>
          </p:nvPr>
        </p:nvSpPr>
        <p:spPr>
          <a:xfrm>
            <a:off x="5864929" y="3239694"/>
            <a:ext cx="229609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36" name="文本占位符 40"/>
          <p:cNvSpPr>
            <a:spLocks noGrp="1"/>
          </p:cNvSpPr>
          <p:nvPr>
            <p:ph type="body" sz="quarter" idx="14" hasCustomPrompt="1"/>
          </p:nvPr>
        </p:nvSpPr>
        <p:spPr>
          <a:xfrm>
            <a:off x="5864929" y="2676767"/>
            <a:ext cx="229609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2" name="文本框 1"/>
          <p:cNvSpPr txBox="1"/>
          <p:nvPr userDrawn="1"/>
        </p:nvSpPr>
        <p:spPr>
          <a:xfrm>
            <a:off x="5106942" y="951573"/>
            <a:ext cx="506867" cy="830997"/>
          </a:xfrm>
          <a:prstGeom prst="rect">
            <a:avLst/>
          </a:prstGeom>
          <a:noFill/>
        </p:spPr>
        <p:txBody>
          <a:bodyPr wrap="square" rtlCol="0">
            <a:spAutoFit/>
          </a:bodyPr>
          <a:lstStyle/>
          <a:p>
            <a:r>
              <a:rPr lang="en-US" altLang="zh-CN" sz="2400" b="1" dirty="0">
                <a:solidFill>
                  <a:srgbClr val="9A0001"/>
                </a:solidFill>
              </a:rPr>
              <a:t>01.</a:t>
            </a:r>
            <a:endParaRPr lang="zh-CN" altLang="en-US" sz="2400" b="1" dirty="0">
              <a:solidFill>
                <a:srgbClr val="9A0001"/>
              </a:solidFill>
            </a:endParaRPr>
          </a:p>
        </p:txBody>
      </p:sp>
      <p:sp>
        <p:nvSpPr>
          <p:cNvPr id="39" name="文本框 38"/>
          <p:cNvSpPr txBox="1"/>
          <p:nvPr userDrawn="1"/>
        </p:nvSpPr>
        <p:spPr>
          <a:xfrm>
            <a:off x="5106942" y="1512627"/>
            <a:ext cx="506867" cy="830997"/>
          </a:xfrm>
          <a:prstGeom prst="rect">
            <a:avLst/>
          </a:prstGeom>
          <a:noFill/>
        </p:spPr>
        <p:txBody>
          <a:bodyPr wrap="square" rtlCol="0">
            <a:spAutoFit/>
          </a:bodyPr>
          <a:lstStyle/>
          <a:p>
            <a:r>
              <a:rPr lang="en-US" altLang="zh-CN" sz="2400" b="1" dirty="0">
                <a:solidFill>
                  <a:srgbClr val="9A0001"/>
                </a:solidFill>
              </a:rPr>
              <a:t>02.</a:t>
            </a:r>
            <a:endParaRPr lang="zh-CN" altLang="en-US" sz="2400" b="1" dirty="0">
              <a:solidFill>
                <a:srgbClr val="9A0001"/>
              </a:solidFill>
            </a:endParaRPr>
          </a:p>
        </p:txBody>
      </p:sp>
      <p:sp>
        <p:nvSpPr>
          <p:cNvPr id="40" name="文本框 39"/>
          <p:cNvSpPr txBox="1"/>
          <p:nvPr userDrawn="1"/>
        </p:nvSpPr>
        <p:spPr>
          <a:xfrm>
            <a:off x="5106942" y="2073681"/>
            <a:ext cx="506867" cy="830997"/>
          </a:xfrm>
          <a:prstGeom prst="rect">
            <a:avLst/>
          </a:prstGeom>
          <a:noFill/>
        </p:spPr>
        <p:txBody>
          <a:bodyPr wrap="square" rtlCol="0">
            <a:spAutoFit/>
          </a:bodyPr>
          <a:lstStyle/>
          <a:p>
            <a:r>
              <a:rPr lang="en-US" altLang="zh-CN" sz="2400" b="1" dirty="0">
                <a:solidFill>
                  <a:srgbClr val="9A0001"/>
                </a:solidFill>
              </a:rPr>
              <a:t>03.</a:t>
            </a:r>
            <a:endParaRPr lang="zh-CN" altLang="en-US" sz="2400" b="1" dirty="0">
              <a:solidFill>
                <a:srgbClr val="9A0001"/>
              </a:solidFill>
            </a:endParaRPr>
          </a:p>
        </p:txBody>
      </p:sp>
      <p:sp>
        <p:nvSpPr>
          <p:cNvPr id="45" name="文本框 44"/>
          <p:cNvSpPr txBox="1"/>
          <p:nvPr userDrawn="1"/>
        </p:nvSpPr>
        <p:spPr>
          <a:xfrm>
            <a:off x="5106942" y="2634735"/>
            <a:ext cx="506867" cy="830997"/>
          </a:xfrm>
          <a:prstGeom prst="rect">
            <a:avLst/>
          </a:prstGeom>
          <a:noFill/>
        </p:spPr>
        <p:txBody>
          <a:bodyPr wrap="square" rtlCol="0">
            <a:spAutoFit/>
          </a:bodyPr>
          <a:lstStyle/>
          <a:p>
            <a:r>
              <a:rPr lang="en-US" altLang="zh-CN" sz="2400" b="1" dirty="0">
                <a:solidFill>
                  <a:srgbClr val="9A0001"/>
                </a:solidFill>
              </a:rPr>
              <a:t>04.</a:t>
            </a:r>
            <a:endParaRPr lang="zh-CN" altLang="en-US" sz="2400" b="1" dirty="0">
              <a:solidFill>
                <a:srgbClr val="9A0001"/>
              </a:solidFill>
            </a:endParaRPr>
          </a:p>
        </p:txBody>
      </p:sp>
      <p:sp>
        <p:nvSpPr>
          <p:cNvPr id="46" name="文本框 45"/>
          <p:cNvSpPr txBox="1"/>
          <p:nvPr userDrawn="1"/>
        </p:nvSpPr>
        <p:spPr>
          <a:xfrm>
            <a:off x="5106942" y="3195789"/>
            <a:ext cx="506867" cy="830997"/>
          </a:xfrm>
          <a:prstGeom prst="rect">
            <a:avLst/>
          </a:prstGeom>
          <a:noFill/>
        </p:spPr>
        <p:txBody>
          <a:bodyPr wrap="square" rtlCol="0">
            <a:spAutoFit/>
          </a:bodyPr>
          <a:lstStyle/>
          <a:p>
            <a:r>
              <a:rPr lang="en-US" altLang="zh-CN" sz="2400" b="1" dirty="0">
                <a:solidFill>
                  <a:srgbClr val="9A0001"/>
                </a:solidFill>
              </a:rPr>
              <a:t>05.</a:t>
            </a:r>
            <a:endParaRPr lang="zh-CN" altLang="en-US" sz="2400" b="1" dirty="0">
              <a:solidFill>
                <a:srgbClr val="9A0001"/>
              </a:solidFill>
            </a:endParaRPr>
          </a:p>
        </p:txBody>
      </p:sp>
      <p:sp>
        <p:nvSpPr>
          <p:cNvPr id="47" name="文本占位符 40"/>
          <p:cNvSpPr>
            <a:spLocks noGrp="1"/>
          </p:cNvSpPr>
          <p:nvPr>
            <p:ph type="body" sz="quarter" idx="15" hasCustomPrompt="1"/>
          </p:nvPr>
        </p:nvSpPr>
        <p:spPr>
          <a:xfrm>
            <a:off x="5864929" y="3802622"/>
            <a:ext cx="229609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8" name="文本框 47"/>
          <p:cNvSpPr txBox="1"/>
          <p:nvPr userDrawn="1"/>
        </p:nvSpPr>
        <p:spPr>
          <a:xfrm>
            <a:off x="5106942" y="3756845"/>
            <a:ext cx="506867" cy="830997"/>
          </a:xfrm>
          <a:prstGeom prst="rect">
            <a:avLst/>
          </a:prstGeom>
          <a:noFill/>
        </p:spPr>
        <p:txBody>
          <a:bodyPr wrap="square" rtlCol="0">
            <a:spAutoFit/>
          </a:bodyPr>
          <a:lstStyle/>
          <a:p>
            <a:r>
              <a:rPr lang="en-US" altLang="zh-CN" sz="2400" b="1" dirty="0">
                <a:solidFill>
                  <a:srgbClr val="9A0001"/>
                </a:solidFill>
              </a:rPr>
              <a:t>06.</a:t>
            </a:r>
            <a:endParaRPr lang="zh-CN" altLang="en-US" sz="2400" b="1" dirty="0">
              <a:solidFill>
                <a:srgbClr val="9A000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sp>
        <p:nvSpPr>
          <p:cNvPr id="66" name="矩形 65"/>
          <p:cNvSpPr/>
          <p:nvPr userDrawn="1"/>
        </p:nvSpPr>
        <p:spPr>
          <a:xfrm>
            <a:off x="0" y="1323654"/>
            <a:ext cx="9144000" cy="2496193"/>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cxnSp>
        <p:nvCxnSpPr>
          <p:cNvPr id="70" name="直接连接符 69"/>
          <p:cNvCxnSpPr/>
          <p:nvPr/>
        </p:nvCxnSpPr>
        <p:spPr>
          <a:xfrm>
            <a:off x="747302" y="2571749"/>
            <a:ext cx="2830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占位符 3"/>
          <p:cNvSpPr>
            <a:spLocks noGrp="1"/>
          </p:cNvSpPr>
          <p:nvPr userDrawn="1">
            <p:ph type="body" sz="quarter" idx="10" hasCustomPrompt="1"/>
          </p:nvPr>
        </p:nvSpPr>
        <p:spPr>
          <a:xfrm>
            <a:off x="1849126" y="1914183"/>
            <a:ext cx="4287515" cy="530915"/>
          </a:xfrm>
        </p:spPr>
        <p:txBody>
          <a:bodyPr anchor="ctr" anchorCtr="0">
            <a:normAutofit/>
          </a:bodyPr>
          <a:lstStyle>
            <a:lvl1pPr marL="0" indent="0">
              <a:buFontTx/>
              <a:buNone/>
              <a:defRPr kumimoji="0" lang="zh-CN" altLang="en-US" sz="3000" b="1" i="0" u="none" strike="noStrike" kern="1200" cap="none" spc="0" normalizeH="0" baseline="0" dirty="0" smtClean="0">
                <a:ln>
                  <a:noFill/>
                </a:ln>
                <a:solidFill>
                  <a:prstClr val="white"/>
                </a:solidFill>
                <a:effectLst/>
                <a:uLnTx/>
                <a:uFillTx/>
                <a:latin typeface="Arial" panose="020B0604020202020204"/>
                <a:ea typeface="微软雅黑" panose="020B0503020204020204" pitchFamily="34" charset="-122"/>
                <a:cs typeface="+mn-ea"/>
              </a:defRPr>
            </a:lvl1pPr>
          </a:lstStyle>
          <a:p>
            <a:pPr marL="0" marR="0" lvl="0" indent="0" algn="l" defTabSz="685800" rtl="0" eaLnBrk="1" fontAlgn="auto" latinLnBrk="0" hangingPunct="1">
              <a:lnSpc>
                <a:spcPct val="100000"/>
              </a:lnSpc>
              <a:spcBef>
                <a:spcPts val="0"/>
              </a:spcBef>
              <a:spcAft>
                <a:spcPts val="0"/>
              </a:spcAft>
              <a:buClrTx/>
              <a:buSzTx/>
              <a:buFontTx/>
              <a:buNone/>
              <a:defRPr/>
            </a:pPr>
            <a:r>
              <a:rPr lang="en-US" altLang="zh-CN" dirty="0"/>
              <a:t>XX</a:t>
            </a:r>
            <a:endParaRPr lang="zh-CN" altLang="en-US" dirty="0"/>
          </a:p>
        </p:txBody>
      </p:sp>
      <p:sp>
        <p:nvSpPr>
          <p:cNvPr id="127" name="文本占位符 3"/>
          <p:cNvSpPr>
            <a:spLocks noGrp="1"/>
          </p:cNvSpPr>
          <p:nvPr>
            <p:ph type="body" sz="quarter" idx="11" hasCustomPrompt="1"/>
          </p:nvPr>
        </p:nvSpPr>
        <p:spPr>
          <a:xfrm>
            <a:off x="661642" y="2763246"/>
            <a:ext cx="5474999" cy="665750"/>
          </a:xfrm>
        </p:spPr>
        <p:txBody>
          <a:bodyPr>
            <a:noAutofit/>
          </a:bodyPr>
          <a:lstStyle>
            <a:lvl1pPr marL="0" indent="0">
              <a:buFontTx/>
              <a:buNone/>
              <a:defRPr lang="zh-CN" altLang="en-US" sz="3600" b="1" kern="1200" spc="300" dirty="0" smtClean="0">
                <a:solidFill>
                  <a:prstClr val="white"/>
                </a:solidFill>
                <a:latin typeface="Arial" panose="020B0604020202020204"/>
                <a:ea typeface="微软雅黑" panose="020B0503020204020204" pitchFamily="34" charset="-122"/>
                <a:cs typeface="+mn-ea"/>
              </a:defRPr>
            </a:lvl1p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dirty="0"/>
              <a:t>输入标题文本</a:t>
            </a:r>
            <a:endParaRPr lang="zh-CN" altLang="en-US" dirty="0"/>
          </a:p>
        </p:txBody>
      </p:sp>
      <p:pic>
        <p:nvPicPr>
          <p:cNvPr id="128" name="图形 127"/>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47765" y="1169615"/>
            <a:ext cx="3879237" cy="2804270"/>
          </a:xfrm>
          <a:prstGeom prst="rect">
            <a:avLst/>
          </a:prstGeom>
        </p:spPr>
      </p:pic>
      <p:grpSp>
        <p:nvGrpSpPr>
          <p:cNvPr id="62" name="组合 61"/>
          <p:cNvGrpSpPr/>
          <p:nvPr userDrawn="1"/>
        </p:nvGrpSpPr>
        <p:grpSpPr>
          <a:xfrm>
            <a:off x="1240568" y="859096"/>
            <a:ext cx="1108150" cy="81566"/>
            <a:chOff x="4616246" y="3878362"/>
            <a:chExt cx="5571416" cy="410087"/>
          </a:xfrm>
          <a:solidFill>
            <a:schemeClr val="tx1">
              <a:alpha val="80000"/>
            </a:schemeClr>
          </a:solidFill>
        </p:grpSpPr>
        <p:sp>
          <p:nvSpPr>
            <p:cNvPr id="63"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4"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5"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7"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8"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9"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1"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29"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0"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1"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2"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3"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4"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5"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6"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7"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38" name="组合 137"/>
          <p:cNvGrpSpPr/>
          <p:nvPr userDrawn="1"/>
        </p:nvGrpSpPr>
        <p:grpSpPr>
          <a:xfrm>
            <a:off x="1238656" y="495235"/>
            <a:ext cx="1112611" cy="317980"/>
            <a:chOff x="4606634" y="2048989"/>
            <a:chExt cx="5593843" cy="1598699"/>
          </a:xfrm>
          <a:solidFill>
            <a:schemeClr val="accent1">
              <a:alpha val="80000"/>
            </a:schemeClr>
          </a:solidFill>
        </p:grpSpPr>
        <p:sp>
          <p:nvSpPr>
            <p:cNvPr id="139"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0"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1"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2"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3"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4"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5"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6"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7"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8"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51" name="组合 150"/>
          <p:cNvGrpSpPr/>
          <p:nvPr userDrawn="1"/>
        </p:nvGrpSpPr>
        <p:grpSpPr>
          <a:xfrm>
            <a:off x="661641" y="460130"/>
            <a:ext cx="498317" cy="497156"/>
            <a:chOff x="2105799" y="20055838"/>
            <a:chExt cx="6748090" cy="6732363"/>
          </a:xfrm>
          <a:solidFill>
            <a:schemeClr val="accent1">
              <a:alpha val="80000"/>
            </a:schemeClr>
          </a:solidFill>
        </p:grpSpPr>
        <p:sp>
          <p:nvSpPr>
            <p:cNvPr id="152"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3"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4"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5"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6"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7"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8"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9"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0"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1"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2"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3"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4"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5"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6"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7"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8"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9"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70"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71"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72"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73"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74"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sp>
        <p:nvSpPr>
          <p:cNvPr id="5" name="矩形 4"/>
          <p:cNvSpPr/>
          <p:nvPr userDrawn="1"/>
        </p:nvSpPr>
        <p:spPr>
          <a:xfrm>
            <a:off x="656481" y="1902683"/>
            <a:ext cx="1175130" cy="553998"/>
          </a:xfrm>
          <a:prstGeom prst="rect">
            <a:avLst/>
          </a:prstGeom>
        </p:spPr>
        <p:txBody>
          <a:bodyPr wrap="none">
            <a:spAutoFit/>
          </a:bodyPr>
          <a:lstStyle/>
          <a:p>
            <a:r>
              <a:rPr kumimoji="0" lang="en-US" altLang="zh-CN" sz="3000" b="0" i="0" u="none" strike="noStrike" kern="1200" cap="none" spc="0" normalizeH="0" baseline="0" dirty="0">
                <a:ln>
                  <a:noFill/>
                </a:ln>
                <a:solidFill>
                  <a:prstClr val="white"/>
                </a:solidFill>
                <a:effectLst/>
                <a:uLnTx/>
                <a:uFillTx/>
                <a:latin typeface="Arial" panose="020B0604020202020204"/>
                <a:ea typeface="微软雅黑" panose="020B0503020204020204" pitchFamily="34" charset="-122"/>
                <a:cs typeface="+mn-ea"/>
              </a:rPr>
              <a:t>PART</a:t>
            </a:r>
            <a:endParaRPr kumimoji="0" lang="zh-CN" altLang="en-US" sz="3000" b="0" i="0" u="none" strike="noStrike" kern="1200" cap="none" spc="0" normalizeH="0" baseline="0" dirty="0">
              <a:ln>
                <a:noFill/>
              </a:ln>
              <a:solidFill>
                <a:prstClr val="white"/>
              </a:solidFill>
              <a:effectLst/>
              <a:uLnTx/>
              <a:uFillTx/>
              <a:latin typeface="Arial" panose="020B0604020202020204"/>
              <a:ea typeface="微软雅黑" panose="020B0503020204020204" pitchFamily="34" charset="-122"/>
              <a:cs typeface="+mn-e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sp>
        <p:nvSpPr>
          <p:cNvPr id="66" name="矩形 65"/>
          <p:cNvSpPr/>
          <p:nvPr userDrawn="1"/>
        </p:nvSpPr>
        <p:spPr>
          <a:xfrm>
            <a:off x="0" y="1323654"/>
            <a:ext cx="9144000" cy="2496193"/>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63" name="椭圆 62"/>
          <p:cNvSpPr/>
          <p:nvPr/>
        </p:nvSpPr>
        <p:spPr>
          <a:xfrm>
            <a:off x="3897841" y="468613"/>
            <a:ext cx="1370087" cy="1370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grpSp>
        <p:nvGrpSpPr>
          <p:cNvPr id="64" name="组合 63"/>
          <p:cNvGrpSpPr/>
          <p:nvPr/>
        </p:nvGrpSpPr>
        <p:grpSpPr>
          <a:xfrm>
            <a:off x="3988361" y="556180"/>
            <a:ext cx="1210824" cy="1208000"/>
            <a:chOff x="2105799" y="20055838"/>
            <a:chExt cx="6748090" cy="6732363"/>
          </a:xfrm>
          <a:solidFill>
            <a:schemeClr val="accent1"/>
          </a:solidFill>
        </p:grpSpPr>
        <p:sp>
          <p:nvSpPr>
            <p:cNvPr id="6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7"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8"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9"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1"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29"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0"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1"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2"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3"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4"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5"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6"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7"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8"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9"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0"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1"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2"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3"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4"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5"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6"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sp>
        <p:nvSpPr>
          <p:cNvPr id="147" name="标题 1"/>
          <p:cNvSpPr>
            <a:spLocks noGrp="1"/>
          </p:cNvSpPr>
          <p:nvPr userDrawn="1">
            <p:ph type="ctrTitle" hasCustomPrompt="1"/>
          </p:nvPr>
        </p:nvSpPr>
        <p:spPr>
          <a:xfrm>
            <a:off x="1211580" y="2197148"/>
            <a:ext cx="6720840" cy="910232"/>
          </a:xfrm>
        </p:spPr>
        <p:txBody>
          <a:bodyPr anchor="ctr">
            <a:noAutofit/>
          </a:bodyPr>
          <a:lstStyle>
            <a:lvl1pPr algn="ctr">
              <a:defRPr kumimoji="0" lang="zh-CN" altLang="en-US" sz="4500" b="1" i="0" u="none" strike="noStrike" kern="1200" cap="none" spc="300" normalizeH="0" baseline="0" dirty="0">
                <a:ln>
                  <a:noFill/>
                </a:ln>
                <a:solidFill>
                  <a:prstClr val="white"/>
                </a:solidFill>
                <a:effectLst/>
                <a:uLnTx/>
                <a:uFillTx/>
                <a:latin typeface="Arial" panose="020B0604020202020204"/>
                <a:ea typeface="微软雅黑" panose="020B0503020204020204" pitchFamily="34" charset="-122"/>
                <a:cs typeface="+mn-ea"/>
              </a:defRPr>
            </a:lvl1pPr>
          </a:lstStyle>
          <a:p>
            <a:pPr marL="0" marR="0" lvl="0" indent="0" algn="ctr" defTabSz="685800" rtl="0" eaLnBrk="1" fontAlgn="auto" latinLnBrk="0" hangingPunct="1">
              <a:lnSpc>
                <a:spcPct val="110000"/>
              </a:lnSpc>
              <a:spcBef>
                <a:spcPts val="0"/>
              </a:spcBef>
              <a:spcAft>
                <a:spcPts val="0"/>
              </a:spcAft>
              <a:buClrTx/>
              <a:buSzTx/>
              <a:buFontTx/>
              <a:buNone/>
              <a:defRPr/>
            </a:pPr>
            <a:r>
              <a:rPr lang="zh-CN" altLang="en-US" dirty="0"/>
              <a:t>单击此处编辑结束语</a:t>
            </a:r>
            <a:endParaRPr lang="zh-CN" altLang="en-US" dirty="0"/>
          </a:p>
        </p:txBody>
      </p:sp>
      <p:sp>
        <p:nvSpPr>
          <p:cNvPr id="148" name="副标题 2"/>
          <p:cNvSpPr>
            <a:spLocks noGrp="1"/>
          </p:cNvSpPr>
          <p:nvPr userDrawn="1">
            <p:ph type="subTitle" idx="1" hasCustomPrompt="1"/>
          </p:nvPr>
        </p:nvSpPr>
        <p:spPr>
          <a:xfrm>
            <a:off x="2328863" y="4222732"/>
            <a:ext cx="4486275" cy="270053"/>
          </a:xfrm>
        </p:spPr>
        <p:txBody>
          <a:bodyPr>
            <a:normAutofit/>
          </a:bodyPr>
          <a:lstStyle>
            <a:lvl1pPr marL="0" indent="0" algn="ctr">
              <a:buNone/>
              <a:defRPr lang="zh-CN" altLang="en-US" sz="1350" kern="1200" dirty="0">
                <a:solidFill>
                  <a:prstClr val="black">
                    <a:lumMod val="75000"/>
                    <a:lumOff val="25000"/>
                  </a:prstClr>
                </a:solidFill>
                <a:latin typeface="Arial" panose="020B0604020202020204"/>
                <a:ea typeface="微软雅黑" panose="020B0503020204020204" pitchFamily="34" charset="-122"/>
                <a:cs typeface="+mn-ea"/>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单击此处编辑作者信息</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页-标题">
    <p:spTree>
      <p:nvGrpSpPr>
        <p:cNvPr id="1" name=""/>
        <p:cNvGrpSpPr/>
        <p:nvPr/>
      </p:nvGrpSpPr>
      <p:grpSpPr>
        <a:xfrm>
          <a:off x="0" y="0"/>
          <a:ext cx="0" cy="0"/>
          <a:chOff x="0" y="0"/>
          <a:chExt cx="0" cy="0"/>
        </a:xfrm>
      </p:grpSpPr>
      <p:sp>
        <p:nvSpPr>
          <p:cNvPr id="176"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7200" y="141480"/>
            <a:ext cx="8229600" cy="415229"/>
          </a:xfrm>
        </p:spPr>
        <p:txBody>
          <a:bodyPr>
            <a:normAutofit/>
          </a:bodyPr>
          <a:lstStyle>
            <a:lvl1pPr>
              <a:defRPr sz="1575" b="1">
                <a:solidFill>
                  <a:srgbClr val="990000"/>
                </a:solidFill>
                <a:latin typeface="+mj-lt"/>
              </a:defRPr>
            </a:lvl1pPr>
          </a:lstStyle>
          <a:p>
            <a:r>
              <a:rPr lang="en-US" altLang="zh-CN" dirty="0"/>
              <a:t>Contents</a:t>
            </a:r>
            <a:endParaRPr lang="zh-CN" altLang="en-US" dirty="0"/>
          </a:p>
        </p:txBody>
      </p:sp>
      <p:sp>
        <p:nvSpPr>
          <p:cNvPr id="3" name="内容占位符 2"/>
          <p:cNvSpPr>
            <a:spLocks noGrp="1"/>
          </p:cNvSpPr>
          <p:nvPr>
            <p:ph idx="1"/>
          </p:nvPr>
        </p:nvSpPr>
        <p:spPr>
          <a:xfrm>
            <a:off x="457200" y="626534"/>
            <a:ext cx="8229600" cy="4388834"/>
          </a:xfrm>
        </p:spPr>
        <p:txBody>
          <a:bodyPr/>
          <a:lstStyle>
            <a:lvl1pPr marL="193040" indent="-193040">
              <a:buClr>
                <a:schemeClr val="accent2">
                  <a:lumMod val="75000"/>
                </a:schemeClr>
              </a:buClr>
              <a:buSzPct val="70000"/>
              <a:buFont typeface="Wingdings" panose="05000000000000000000" pitchFamily="2" charset="2"/>
              <a:buChar char="l"/>
              <a:defRPr sz="1350">
                <a:latin typeface="+mn-lt"/>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cxnSp>
        <p:nvCxnSpPr>
          <p:cNvPr id="7" name="直接连接符 6"/>
          <p:cNvCxnSpPr/>
          <p:nvPr userDrawn="1"/>
        </p:nvCxnSpPr>
        <p:spPr>
          <a:xfrm>
            <a:off x="323530" y="586876"/>
            <a:ext cx="8496944" cy="0"/>
          </a:xfrm>
          <a:prstGeom prst="line">
            <a:avLst/>
          </a:prstGeom>
          <a:ln w="19050">
            <a:solidFill>
              <a:srgbClr val="1D8CB3"/>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页-标题&amp;副标题">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
        <p:nvSpPr>
          <p:cNvPr id="3" name="文本占位符 2"/>
          <p:cNvSpPr>
            <a:spLocks noGrp="1"/>
          </p:cNvSpPr>
          <p:nvPr>
            <p:ph type="body" sz="quarter" idx="10" hasCustomPrompt="1"/>
          </p:nvPr>
        </p:nvSpPr>
        <p:spPr>
          <a:xfrm>
            <a:off x="332185" y="708458"/>
            <a:ext cx="6792515" cy="286222"/>
          </a:xfrm>
        </p:spPr>
        <p:txBody>
          <a:bodyPr vert="horz" lIns="91440" tIns="45720" rIns="91440" bIns="45720" rtlCol="0" anchor="ctr">
            <a:normAutofit/>
          </a:bodyPr>
          <a:lstStyle>
            <a:lvl1pPr>
              <a:defRPr lang="zh-CN" altLang="en-US" sz="1500" b="1" dirty="0" smtClean="0">
                <a:solidFill>
                  <a:schemeClr val="tx1">
                    <a:lumMod val="75000"/>
                    <a:lumOff val="25000"/>
                  </a:schemeClr>
                </a:solidFill>
                <a:cs typeface="+mn-ea"/>
              </a:defRPr>
            </a:lvl1pPr>
          </a:lstStyle>
          <a:p>
            <a:pPr marL="257175" marR="0" lvl="0" indent="-257175" fontAlgn="auto">
              <a:spcBef>
                <a:spcPct val="0"/>
              </a:spcBef>
              <a:spcAft>
                <a:spcPts val="0"/>
              </a:spcAft>
              <a:buClrTx/>
              <a:buSzTx/>
            </a:pPr>
            <a:r>
              <a:rPr lang="zh-CN" altLang="en-US" dirty="0"/>
              <a:t>单击此处输入本页的结论单击此处输入本页的结论单击此处输入本页的结论</a:t>
            </a:r>
            <a:endParaRPr lang="zh-CN" altLang="en-US" dirty="0"/>
          </a:p>
        </p:txBody>
      </p:sp>
      <p:sp>
        <p:nvSpPr>
          <p:cNvPr id="64" name="文本框 63"/>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页-上下横线">
    <p:spTree>
      <p:nvGrpSpPr>
        <p:cNvPr id="1" name=""/>
        <p:cNvGrpSpPr/>
        <p:nvPr/>
      </p:nvGrpSpPr>
      <p:grpSpPr>
        <a:xfrm>
          <a:off x="0" y="0"/>
          <a:ext cx="0" cy="0"/>
          <a:chOff x="0" y="0"/>
          <a:chExt cx="0" cy="0"/>
        </a:xfrm>
      </p:grpSpPr>
      <p:grpSp>
        <p:nvGrpSpPr>
          <p:cNvPr id="3" name="组合 2"/>
          <p:cNvGrpSpPr/>
          <p:nvPr userDrawn="1"/>
        </p:nvGrpSpPr>
        <p:grpSpPr>
          <a:xfrm>
            <a:off x="7633335" y="247411"/>
            <a:ext cx="1134002" cy="333669"/>
            <a:chOff x="9556201" y="498129"/>
            <a:chExt cx="1993881" cy="586680"/>
          </a:xfrm>
        </p:grpSpPr>
        <p:grpSp>
          <p:nvGrpSpPr>
            <p:cNvPr id="66" name="组合 65"/>
            <p:cNvGrpSpPr/>
            <p:nvPr userDrawn="1"/>
          </p:nvGrpSpPr>
          <p:grpSpPr>
            <a:xfrm>
              <a:off x="10239376" y="968937"/>
              <a:ext cx="1307697" cy="96254"/>
              <a:chOff x="4616246" y="3878362"/>
              <a:chExt cx="5571416" cy="410087"/>
            </a:xfrm>
            <a:solidFill>
              <a:schemeClr val="tx1">
                <a:alpha val="80000"/>
              </a:schemeClr>
            </a:solidFill>
          </p:grpSpPr>
          <p:sp>
            <p:nvSpPr>
              <p:cNvPr id="68"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9"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0"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2"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3"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4"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5"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6"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7"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8"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9"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0"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1"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2"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3"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4"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85" name="组合 84"/>
            <p:cNvGrpSpPr/>
            <p:nvPr userDrawn="1"/>
          </p:nvGrpSpPr>
          <p:grpSpPr>
            <a:xfrm>
              <a:off x="10237120" y="539555"/>
              <a:ext cx="1312962" cy="375239"/>
              <a:chOff x="4606634" y="2048989"/>
              <a:chExt cx="5593843" cy="1598699"/>
            </a:xfrm>
            <a:solidFill>
              <a:schemeClr val="accent1">
                <a:alpha val="80000"/>
              </a:schemeClr>
            </a:solidFill>
          </p:grpSpPr>
          <p:sp>
            <p:nvSpPr>
              <p:cNvPr id="86"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7"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8"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9"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0"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1"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2"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3"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4"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5"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6"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7"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98" name="组合 97"/>
            <p:cNvGrpSpPr/>
            <p:nvPr userDrawn="1"/>
          </p:nvGrpSpPr>
          <p:grpSpPr>
            <a:xfrm>
              <a:off x="9556201" y="498129"/>
              <a:ext cx="588050" cy="586680"/>
              <a:chOff x="2105799" y="20055838"/>
              <a:chExt cx="6748090" cy="6732363"/>
            </a:xfrm>
            <a:solidFill>
              <a:schemeClr val="accent1">
                <a:alpha val="80000"/>
              </a:schemeClr>
            </a:solidFill>
          </p:grpSpPr>
          <p:sp>
            <p:nvSpPr>
              <p:cNvPr id="99"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0"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1"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2"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3"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4"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5"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6"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7"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8"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9"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0"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1"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2"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3"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4"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5"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6"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7"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8"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9"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0"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1"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cxnSp>
        <p:nvCxnSpPr>
          <p:cNvPr id="122" name="直接连接符 121"/>
          <p:cNvCxnSpPr/>
          <p:nvPr userDrawn="1"/>
        </p:nvCxnSpPr>
        <p:spPr>
          <a:xfrm>
            <a:off x="328613" y="4786313"/>
            <a:ext cx="848677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dirty="0"/>
              <a:t>&lt; </a:t>
            </a:r>
            <a:fld id="{A548B57D-AE10-4CF7-A9DF-59FEFA91B28E}" type="slidenum">
              <a:rPr lang="zh-CN" altLang="en-US" smtClean="0"/>
            </a:fld>
            <a:r>
              <a:rPr lang="zh-CN" altLang="en-US" dirty="0"/>
              <a:t> </a:t>
            </a:r>
            <a:r>
              <a:rPr lang="en-US" altLang="zh-CN" dirty="0"/>
              <a:t>&gt;</a:t>
            </a:r>
            <a:endParaRPr lang="zh-CN" altLang="en-US" dirty="0"/>
          </a:p>
        </p:txBody>
      </p:sp>
      <p:cxnSp>
        <p:nvCxnSpPr>
          <p:cNvPr id="71" name="直接连接符 70"/>
          <p:cNvCxnSpPr/>
          <p:nvPr userDrawn="1"/>
        </p:nvCxnSpPr>
        <p:spPr>
          <a:xfrm>
            <a:off x="558801" y="651272"/>
            <a:ext cx="825658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396530" y="650993"/>
            <a:ext cx="44228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4"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
        <p:nvSpPr>
          <p:cNvPr id="63" name="文本框 62"/>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页-上短下长">
    <p:spTree>
      <p:nvGrpSpPr>
        <p:cNvPr id="1" name=""/>
        <p:cNvGrpSpPr/>
        <p:nvPr/>
      </p:nvGrpSpPr>
      <p:grpSpPr>
        <a:xfrm>
          <a:off x="0" y="0"/>
          <a:ext cx="0" cy="0"/>
          <a:chOff x="0" y="0"/>
          <a:chExt cx="0" cy="0"/>
        </a:xfrm>
      </p:grpSpPr>
      <p:grpSp>
        <p:nvGrpSpPr>
          <p:cNvPr id="63" name="组合 62"/>
          <p:cNvGrpSpPr/>
          <p:nvPr userDrawn="1"/>
        </p:nvGrpSpPr>
        <p:grpSpPr>
          <a:xfrm>
            <a:off x="396530" y="650993"/>
            <a:ext cx="1824770" cy="0"/>
            <a:chOff x="7460343" y="1311756"/>
            <a:chExt cx="2433027" cy="0"/>
          </a:xfrm>
        </p:grpSpPr>
        <p:cxnSp>
          <p:nvCxnSpPr>
            <p:cNvPr id="64" name="直接连接符 63"/>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userDrawn="1"/>
        </p:nvGrpSpPr>
        <p:grpSpPr>
          <a:xfrm>
            <a:off x="7633335" y="247411"/>
            <a:ext cx="1134002" cy="333669"/>
            <a:chOff x="9556201" y="498129"/>
            <a:chExt cx="1993881" cy="586680"/>
          </a:xfrm>
        </p:grpSpPr>
        <p:grpSp>
          <p:nvGrpSpPr>
            <p:cNvPr id="66" name="组合 65"/>
            <p:cNvGrpSpPr/>
            <p:nvPr userDrawn="1"/>
          </p:nvGrpSpPr>
          <p:grpSpPr>
            <a:xfrm>
              <a:off x="10239376" y="968937"/>
              <a:ext cx="1307697" cy="96254"/>
              <a:chOff x="4616246" y="3878362"/>
              <a:chExt cx="5571416" cy="410087"/>
            </a:xfrm>
            <a:solidFill>
              <a:schemeClr val="tx1">
                <a:alpha val="80000"/>
              </a:schemeClr>
            </a:solidFill>
          </p:grpSpPr>
          <p:sp>
            <p:nvSpPr>
              <p:cNvPr id="68"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9"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0"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2"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3"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4"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5"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6"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7"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8"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9"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0"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1"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2"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3"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4"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85" name="组合 84"/>
            <p:cNvGrpSpPr/>
            <p:nvPr userDrawn="1"/>
          </p:nvGrpSpPr>
          <p:grpSpPr>
            <a:xfrm>
              <a:off x="10237120" y="539555"/>
              <a:ext cx="1312962" cy="375239"/>
              <a:chOff x="4606634" y="2048989"/>
              <a:chExt cx="5593843" cy="1598699"/>
            </a:xfrm>
            <a:solidFill>
              <a:schemeClr val="accent1">
                <a:alpha val="80000"/>
              </a:schemeClr>
            </a:solidFill>
          </p:grpSpPr>
          <p:sp>
            <p:nvSpPr>
              <p:cNvPr id="86"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7"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8"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9"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0"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1"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2"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3"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4"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5"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6"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7"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98" name="组合 97"/>
            <p:cNvGrpSpPr/>
            <p:nvPr userDrawn="1"/>
          </p:nvGrpSpPr>
          <p:grpSpPr>
            <a:xfrm>
              <a:off x="9556201" y="498129"/>
              <a:ext cx="588050" cy="586680"/>
              <a:chOff x="2105799" y="20055838"/>
              <a:chExt cx="6748090" cy="6732363"/>
            </a:xfrm>
            <a:solidFill>
              <a:schemeClr val="accent1">
                <a:alpha val="80000"/>
              </a:schemeClr>
            </a:solidFill>
          </p:grpSpPr>
          <p:sp>
            <p:nvSpPr>
              <p:cNvPr id="99"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0"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1"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2"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3"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4"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5"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6"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7"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8"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9"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0"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1"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2"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3"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4"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5"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6"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7"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8"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9"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0"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1"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cxnSp>
        <p:nvCxnSpPr>
          <p:cNvPr id="122" name="直接连接符 121"/>
          <p:cNvCxnSpPr/>
          <p:nvPr userDrawn="1"/>
        </p:nvCxnSpPr>
        <p:spPr>
          <a:xfrm>
            <a:off x="328613" y="4786313"/>
            <a:ext cx="848677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dirty="0"/>
              <a:t>&lt; </a:t>
            </a:r>
            <a:fld id="{A548B57D-AE10-4CF7-A9DF-59FEFA91B28E}" type="slidenum">
              <a:rPr lang="zh-CN" altLang="en-US" smtClean="0"/>
            </a:fld>
            <a:r>
              <a:rPr lang="zh-CN" altLang="en-US" dirty="0"/>
              <a:t> </a:t>
            </a:r>
            <a:r>
              <a:rPr lang="en-US" altLang="zh-CN" dirty="0"/>
              <a:t>&gt;</a:t>
            </a:r>
            <a:endParaRPr lang="zh-CN" altLang="en-US" dirty="0"/>
          </a:p>
        </p:txBody>
      </p:sp>
      <p:sp>
        <p:nvSpPr>
          <p:cNvPr id="125"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
        <p:nvSpPr>
          <p:cNvPr id="71" name="文本框 70"/>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页-仅logo">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57"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全空白">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图片占位1">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
        <p:nvSpPr>
          <p:cNvPr id="3" name="文本占位符 2"/>
          <p:cNvSpPr>
            <a:spLocks noGrp="1"/>
          </p:cNvSpPr>
          <p:nvPr>
            <p:ph type="body" sz="quarter" idx="10" hasCustomPrompt="1"/>
          </p:nvPr>
        </p:nvSpPr>
        <p:spPr>
          <a:xfrm>
            <a:off x="332185" y="708458"/>
            <a:ext cx="6792515" cy="286222"/>
          </a:xfrm>
        </p:spPr>
        <p:txBody>
          <a:bodyPr vert="horz" lIns="91440" tIns="45720" rIns="91440" bIns="45720" rtlCol="0" anchor="ctr">
            <a:normAutofit/>
          </a:bodyPr>
          <a:lstStyle>
            <a:lvl1pPr>
              <a:defRPr lang="zh-CN" altLang="en-US" sz="1500" b="1" dirty="0" smtClean="0">
                <a:solidFill>
                  <a:schemeClr val="tx1">
                    <a:lumMod val="75000"/>
                    <a:lumOff val="25000"/>
                  </a:schemeClr>
                </a:solidFill>
                <a:cs typeface="+mn-ea"/>
              </a:defRPr>
            </a:lvl1pPr>
          </a:lstStyle>
          <a:p>
            <a:pPr marL="257175" marR="0" lvl="0" indent="-257175" fontAlgn="auto">
              <a:spcBef>
                <a:spcPct val="0"/>
              </a:spcBef>
              <a:spcAft>
                <a:spcPts val="0"/>
              </a:spcAft>
              <a:buClrTx/>
              <a:buSzTx/>
            </a:pPr>
            <a:r>
              <a:rPr lang="zh-CN" altLang="en-US" dirty="0"/>
              <a:t>单击此处输入本页的结论单击此处输入本页的结论单击此处输入本页的结论</a:t>
            </a:r>
            <a:endParaRPr lang="zh-CN" altLang="en-US" dirty="0"/>
          </a:p>
        </p:txBody>
      </p:sp>
      <p:sp>
        <p:nvSpPr>
          <p:cNvPr id="64" name="文本框 63"/>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
        <p:nvSpPr>
          <p:cNvPr id="2" name="图片占位符 1"/>
          <p:cNvSpPr>
            <a:spLocks noGrp="1"/>
          </p:cNvSpPr>
          <p:nvPr>
            <p:ph type="pic" sz="quarter" idx="11" hasCustomPrompt="1"/>
          </p:nvPr>
        </p:nvSpPr>
        <p:spPr>
          <a:xfrm>
            <a:off x="0" y="1074679"/>
            <a:ext cx="9144000" cy="2071688"/>
          </a:xfrm>
          <a:prstGeom prst="rect">
            <a:avLst/>
          </a:prstGeom>
        </p:spPr>
        <p:txBody>
          <a:bodyPr vert="horz" lIns="91440" tIns="45720" rIns="91440" bIns="45720" rtlCol="0" anchor="ctr">
            <a:normAutofit/>
          </a:bodyPr>
          <a:lstStyle>
            <a:lvl1pPr marL="0" indent="0">
              <a:buNone/>
              <a:defRPr lang="zh-CN" altLang="en-US"/>
            </a:lvl1pPr>
          </a:lstStyle>
          <a:p>
            <a:pPr lvl="0" algn="ctr"/>
            <a:r>
              <a:rPr lang="zh-CN" altLang="en-US" dirty="0"/>
              <a:t>单击此处修改图片</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图片占位2">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文本框 62"/>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
        <p:nvSpPr>
          <p:cNvPr id="2" name="图片占位符 1"/>
          <p:cNvSpPr>
            <a:spLocks noGrp="1"/>
          </p:cNvSpPr>
          <p:nvPr>
            <p:ph type="pic" idx="10" hasCustomPrompt="1"/>
          </p:nvPr>
        </p:nvSpPr>
        <p:spPr>
          <a:xfrm>
            <a:off x="0" y="897565"/>
            <a:ext cx="9144000" cy="2340864"/>
          </a:xfrm>
        </p:spPr>
        <p:txBody>
          <a:bodyPr anchor="ctr"/>
          <a:lstStyle>
            <a:lvl1pPr algn="ctr">
              <a:defRPr/>
            </a:lvl1pPr>
          </a:lstStyle>
          <a:p>
            <a:r>
              <a:rPr lang="zh-CN" altLang="en-US" dirty="0"/>
              <a:t>单击此处修改图片</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占位3">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
        <p:nvSpPr>
          <p:cNvPr id="3" name="文本占位符 2"/>
          <p:cNvSpPr>
            <a:spLocks noGrp="1"/>
          </p:cNvSpPr>
          <p:nvPr>
            <p:ph type="body" sz="quarter" idx="10" hasCustomPrompt="1"/>
          </p:nvPr>
        </p:nvSpPr>
        <p:spPr>
          <a:xfrm>
            <a:off x="332185" y="708458"/>
            <a:ext cx="6792515" cy="286222"/>
          </a:xfrm>
        </p:spPr>
        <p:txBody>
          <a:bodyPr vert="horz" lIns="91440" tIns="45720" rIns="91440" bIns="45720" rtlCol="0" anchor="ctr">
            <a:normAutofit/>
          </a:bodyPr>
          <a:lstStyle>
            <a:lvl1pPr>
              <a:defRPr lang="zh-CN" altLang="en-US" sz="1500" b="1" dirty="0" smtClean="0">
                <a:solidFill>
                  <a:schemeClr val="tx1">
                    <a:lumMod val="75000"/>
                    <a:lumOff val="25000"/>
                  </a:schemeClr>
                </a:solidFill>
                <a:cs typeface="+mn-ea"/>
              </a:defRPr>
            </a:lvl1pPr>
          </a:lstStyle>
          <a:p>
            <a:pPr marL="257175" marR="0" lvl="0" indent="-257175" fontAlgn="auto">
              <a:spcBef>
                <a:spcPct val="0"/>
              </a:spcBef>
              <a:spcAft>
                <a:spcPts val="0"/>
              </a:spcAft>
              <a:buClrTx/>
              <a:buSzTx/>
            </a:pPr>
            <a:r>
              <a:rPr lang="zh-CN" altLang="en-US" dirty="0"/>
              <a:t>单击此处输入本页的结论单击此处输入本页的结论单击此处输入本页的结论</a:t>
            </a:r>
            <a:endParaRPr lang="zh-CN" altLang="en-US" dirty="0"/>
          </a:p>
        </p:txBody>
      </p:sp>
      <p:sp>
        <p:nvSpPr>
          <p:cNvPr id="64" name="文本框 63"/>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
        <p:nvSpPr>
          <p:cNvPr id="66" name="图片占位符 65"/>
          <p:cNvSpPr>
            <a:spLocks noGrp="1"/>
          </p:cNvSpPr>
          <p:nvPr>
            <p:ph type="pic" sz="quarter" idx="11" hasCustomPrompt="1"/>
          </p:nvPr>
        </p:nvSpPr>
        <p:spPr>
          <a:xfrm>
            <a:off x="3339334" y="1499355"/>
            <a:ext cx="2465333" cy="2465333"/>
          </a:xfrm>
          <a:custGeom>
            <a:avLst/>
            <a:gdLst>
              <a:gd name="connsiteX0" fmla="*/ 1643556 w 3287111"/>
              <a:gd name="connsiteY0" fmla="*/ 0 h 3287111"/>
              <a:gd name="connsiteX1" fmla="*/ 3278627 w 3287111"/>
              <a:gd name="connsiteY1" fmla="*/ 1475512 h 3287111"/>
              <a:gd name="connsiteX2" fmla="*/ 3287111 w 3287111"/>
              <a:gd name="connsiteY2" fmla="*/ 1643536 h 3287111"/>
              <a:gd name="connsiteX3" fmla="*/ 3287111 w 3287111"/>
              <a:gd name="connsiteY3" fmla="*/ 1643576 h 3287111"/>
              <a:gd name="connsiteX4" fmla="*/ 3278627 w 3287111"/>
              <a:gd name="connsiteY4" fmla="*/ 1811600 h 3287111"/>
              <a:gd name="connsiteX5" fmla="*/ 1811600 w 3287111"/>
              <a:gd name="connsiteY5" fmla="*/ 3278627 h 3287111"/>
              <a:gd name="connsiteX6" fmla="*/ 1643576 w 3287111"/>
              <a:gd name="connsiteY6" fmla="*/ 3287111 h 3287111"/>
              <a:gd name="connsiteX7" fmla="*/ 1643537 w 3287111"/>
              <a:gd name="connsiteY7" fmla="*/ 3287111 h 3287111"/>
              <a:gd name="connsiteX8" fmla="*/ 1475512 w 3287111"/>
              <a:gd name="connsiteY8" fmla="*/ 3278627 h 3287111"/>
              <a:gd name="connsiteX9" fmla="*/ 0 w 3287111"/>
              <a:gd name="connsiteY9" fmla="*/ 1643556 h 3287111"/>
              <a:gd name="connsiteX10" fmla="*/ 1643556 w 3287111"/>
              <a:gd name="connsiteY10" fmla="*/ 0 h 328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7111" h="3287111">
                <a:moveTo>
                  <a:pt x="1643556" y="0"/>
                </a:moveTo>
                <a:cubicBezTo>
                  <a:pt x="2494535" y="0"/>
                  <a:pt x="3194460" y="646739"/>
                  <a:pt x="3278627" y="1475512"/>
                </a:cubicBezTo>
                <a:lnTo>
                  <a:pt x="3287111" y="1643536"/>
                </a:lnTo>
                <a:lnTo>
                  <a:pt x="3287111" y="1643576"/>
                </a:lnTo>
                <a:lnTo>
                  <a:pt x="3278627" y="1811600"/>
                </a:lnTo>
                <a:cubicBezTo>
                  <a:pt x="3200071" y="2585122"/>
                  <a:pt x="2585122" y="3200071"/>
                  <a:pt x="1811600" y="3278627"/>
                </a:cubicBezTo>
                <a:lnTo>
                  <a:pt x="1643576" y="3287111"/>
                </a:lnTo>
                <a:lnTo>
                  <a:pt x="1643537" y="3287111"/>
                </a:lnTo>
                <a:lnTo>
                  <a:pt x="1475512" y="3278627"/>
                </a:lnTo>
                <a:cubicBezTo>
                  <a:pt x="646739" y="3194460"/>
                  <a:pt x="0" y="2494535"/>
                  <a:pt x="0" y="1643556"/>
                </a:cubicBezTo>
                <a:cubicBezTo>
                  <a:pt x="0" y="735845"/>
                  <a:pt x="735845" y="0"/>
                  <a:pt x="1643556" y="0"/>
                </a:cubicBezTo>
                <a:close/>
              </a:path>
            </a:pathLst>
          </a:custGeom>
        </p:spPr>
        <p:txBody>
          <a:bodyPr wrap="square" anchor="ctr">
            <a:noAutofit/>
          </a:bodyPr>
          <a:lstStyle>
            <a:lvl1pPr algn="ctr">
              <a:defRPr/>
            </a:lvl1pPr>
          </a:lstStyle>
          <a:p>
            <a:r>
              <a:rPr lang="zh-CN" altLang="en-US" dirty="0"/>
              <a:t>点击此处修改图片</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片占位4">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文本框 62"/>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
        <p:nvSpPr>
          <p:cNvPr id="2" name="图片占位符 1"/>
          <p:cNvSpPr>
            <a:spLocks noGrp="1"/>
          </p:cNvSpPr>
          <p:nvPr>
            <p:ph type="pic" idx="10" hasCustomPrompt="1"/>
          </p:nvPr>
        </p:nvSpPr>
        <p:spPr>
          <a:xfrm>
            <a:off x="790576" y="1437482"/>
            <a:ext cx="3406663" cy="2676049"/>
          </a:xfrm>
          <a:ln>
            <a:noFill/>
          </a:ln>
          <a:effectLst>
            <a:outerShdw blurRad="190500" algn="tl" rotWithShape="0">
              <a:srgbClr val="000000">
                <a:alpha val="70000"/>
              </a:srgbClr>
            </a:outerShdw>
          </a:effectLst>
        </p:spPr>
        <p:txBody>
          <a:bodyPr anchor="ctr">
            <a:normAutofit/>
          </a:bodyPr>
          <a:lstStyle>
            <a:lvl1pPr marL="171450" indent="-171450" algn="ctr" defTabSz="685800" rtl="0" eaLnBrk="1" latinLnBrk="0" hangingPunct="1">
              <a:lnSpc>
                <a:spcPct val="90000"/>
              </a:lnSpc>
              <a:spcBef>
                <a:spcPts val="750"/>
              </a:spcBef>
              <a:buFont typeface="Arial" panose="020B0604020202020204" pitchFamily="34" charset="0"/>
              <a:buChar char="•"/>
              <a:defRPr lang="zh-CN" altLang="en-US" sz="2100" kern="1200" dirty="0">
                <a:solidFill>
                  <a:schemeClr val="tx1"/>
                </a:solidFill>
                <a:latin typeface="+mn-ea"/>
                <a:ea typeface="+mn-ea"/>
                <a:cs typeface="+mn-cs"/>
              </a:defRPr>
            </a:lvl1pPr>
          </a:lstStyle>
          <a:p>
            <a:r>
              <a:rPr lang="zh-CN" altLang="en-US" dirty="0"/>
              <a:t>单击此处修改图片</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占位5">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文本框 62"/>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
        <p:nvSpPr>
          <p:cNvPr id="2" name="图片占位符 1"/>
          <p:cNvSpPr>
            <a:spLocks noGrp="1"/>
          </p:cNvSpPr>
          <p:nvPr>
            <p:ph type="pic" idx="10" hasCustomPrompt="1"/>
          </p:nvPr>
        </p:nvSpPr>
        <p:spPr>
          <a:xfrm>
            <a:off x="733451" y="1047017"/>
            <a:ext cx="1470248" cy="1468365"/>
          </a:xfrm>
        </p:spPr>
        <p:txBody>
          <a:bodyPr vert="horz" lIns="91440" tIns="45720" rIns="91440" bIns="45720" rtlCol="0" anchor="ctr">
            <a:normAutofit/>
          </a:bodyPr>
          <a:lstStyle>
            <a:lvl1pPr>
              <a:defRPr lang="zh-CN" altLang="en-US" sz="1500"/>
            </a:lvl1pPr>
          </a:lstStyle>
          <a:p>
            <a:pPr lvl="0" algn="ctr"/>
            <a:r>
              <a:rPr lang="zh-CN" altLang="en-US" dirty="0"/>
              <a:t>单击修改图片</a:t>
            </a:r>
            <a:endParaRPr lang="zh-CN" altLang="en-US" dirty="0"/>
          </a:p>
        </p:txBody>
      </p:sp>
      <p:sp>
        <p:nvSpPr>
          <p:cNvPr id="3" name="图片占位符 2"/>
          <p:cNvSpPr>
            <a:spLocks noGrp="1"/>
          </p:cNvSpPr>
          <p:nvPr>
            <p:ph type="pic" sz="quarter" idx="11" hasCustomPrompt="1"/>
          </p:nvPr>
        </p:nvSpPr>
        <p:spPr>
          <a:xfrm>
            <a:off x="2805755" y="1047017"/>
            <a:ext cx="1463956" cy="1468365"/>
          </a:xfrm>
          <a:prstGeom prst="rect">
            <a:avLst/>
          </a:prstGeom>
        </p:spPr>
        <p:txBody>
          <a:bodyPr vert="horz" lIns="91440" tIns="45720" rIns="91440" bIns="45720" rtlCol="0" anchor="ctr">
            <a:normAutofit/>
          </a:bodyPr>
          <a:lstStyle>
            <a:lvl1pPr>
              <a:defRPr lang="zh-CN" altLang="en-US" sz="1500"/>
            </a:lvl1pPr>
          </a:lstStyle>
          <a:p>
            <a:pPr lvl="0" algn="ctr"/>
            <a:r>
              <a:rPr lang="zh-CN" altLang="en-US" dirty="0"/>
              <a:t>单击修改图片</a:t>
            </a:r>
            <a:endParaRPr lang="zh-CN" altLang="en-US" dirty="0"/>
          </a:p>
        </p:txBody>
      </p:sp>
      <p:sp>
        <p:nvSpPr>
          <p:cNvPr id="4" name="图片占位符 3"/>
          <p:cNvSpPr>
            <a:spLocks noGrp="1"/>
          </p:cNvSpPr>
          <p:nvPr>
            <p:ph type="pic" sz="quarter" idx="12" hasCustomPrompt="1"/>
          </p:nvPr>
        </p:nvSpPr>
        <p:spPr>
          <a:xfrm>
            <a:off x="4871764" y="1047016"/>
            <a:ext cx="1468364" cy="1468364"/>
          </a:xfrm>
          <a:prstGeom prst="rect">
            <a:avLst/>
          </a:prstGeom>
        </p:spPr>
        <p:txBody>
          <a:bodyPr vert="horz" lIns="91440" tIns="45720" rIns="91440" bIns="45720" rtlCol="0" anchor="ctr">
            <a:normAutofit/>
          </a:bodyPr>
          <a:lstStyle>
            <a:lvl1pPr>
              <a:defRPr lang="zh-CN" altLang="en-US" sz="1500"/>
            </a:lvl1pPr>
          </a:lstStyle>
          <a:p>
            <a:pPr lvl="0" algn="ctr"/>
            <a:r>
              <a:rPr lang="zh-CN" altLang="en-US" dirty="0"/>
              <a:t>单击修改图片</a:t>
            </a:r>
            <a:endParaRPr lang="zh-CN" altLang="en-US" dirty="0"/>
          </a:p>
        </p:txBody>
      </p:sp>
      <p:sp>
        <p:nvSpPr>
          <p:cNvPr id="5" name="图片占位符 4"/>
          <p:cNvSpPr>
            <a:spLocks noGrp="1"/>
          </p:cNvSpPr>
          <p:nvPr>
            <p:ph type="pic" sz="quarter" idx="13" hasCustomPrompt="1"/>
          </p:nvPr>
        </p:nvSpPr>
        <p:spPr>
          <a:xfrm>
            <a:off x="6942182" y="1047017"/>
            <a:ext cx="1468365" cy="1468365"/>
          </a:xfrm>
          <a:prstGeom prst="rect">
            <a:avLst/>
          </a:prstGeom>
        </p:spPr>
        <p:txBody>
          <a:bodyPr vert="horz" lIns="91440" tIns="45720" rIns="91440" bIns="45720" rtlCol="0" anchor="ctr">
            <a:normAutofit/>
          </a:bodyPr>
          <a:lstStyle>
            <a:lvl1pPr>
              <a:defRPr lang="zh-CN" altLang="en-US" sz="1500"/>
            </a:lvl1pPr>
          </a:lstStyle>
          <a:p>
            <a:pPr lvl="0" algn="ctr"/>
            <a:r>
              <a:rPr lang="zh-CN" altLang="en-US" dirty="0"/>
              <a:t>单击修改图片</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8"/>
            <a:ext cx="7772400" cy="1021556"/>
          </a:xfrm>
        </p:spPr>
        <p:txBody>
          <a:bodyPr anchor="t"/>
          <a:lstStyle>
            <a:lvl1pPr algn="l">
              <a:defRPr sz="225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75" indent="0">
              <a:buNone/>
              <a:defRPr sz="1015">
                <a:solidFill>
                  <a:schemeClr val="tx1">
                    <a:tint val="75000"/>
                  </a:schemeClr>
                </a:solidFill>
              </a:defRPr>
            </a:lvl2pPr>
            <a:lvl3pPr marL="514350" indent="0">
              <a:buNone/>
              <a:defRPr sz="900">
                <a:solidFill>
                  <a:schemeClr val="tx1">
                    <a:tint val="75000"/>
                  </a:schemeClr>
                </a:solidFill>
              </a:defRPr>
            </a:lvl3pPr>
            <a:lvl4pPr marL="771525" indent="0">
              <a:buNone/>
              <a:defRPr sz="790">
                <a:solidFill>
                  <a:schemeClr val="tx1">
                    <a:tint val="75000"/>
                  </a:schemeClr>
                </a:solidFill>
              </a:defRPr>
            </a:lvl4pPr>
            <a:lvl5pPr marL="1028700" indent="0">
              <a:buNone/>
              <a:defRPr sz="790">
                <a:solidFill>
                  <a:schemeClr val="tx1">
                    <a:tint val="75000"/>
                  </a:schemeClr>
                </a:solidFill>
              </a:defRPr>
            </a:lvl5pPr>
            <a:lvl6pPr marL="1285875" indent="0">
              <a:buNone/>
              <a:defRPr sz="790">
                <a:solidFill>
                  <a:schemeClr val="tx1">
                    <a:tint val="75000"/>
                  </a:schemeClr>
                </a:solidFill>
              </a:defRPr>
            </a:lvl6pPr>
            <a:lvl7pPr marL="1543050" indent="0">
              <a:buNone/>
              <a:defRPr sz="790">
                <a:solidFill>
                  <a:schemeClr val="tx1">
                    <a:tint val="75000"/>
                  </a:schemeClr>
                </a:solidFill>
              </a:defRPr>
            </a:lvl7pPr>
            <a:lvl8pPr marL="1800225" indent="0">
              <a:buNone/>
              <a:defRPr sz="790">
                <a:solidFill>
                  <a:schemeClr val="tx1">
                    <a:tint val="75000"/>
                  </a:schemeClr>
                </a:solidFill>
              </a:defRPr>
            </a:lvl8pPr>
            <a:lvl9pPr marL="2057400" indent="0">
              <a:buNone/>
              <a:defRPr sz="79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占位6">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
        <p:nvSpPr>
          <p:cNvPr id="3" name="文本占位符 2"/>
          <p:cNvSpPr>
            <a:spLocks noGrp="1"/>
          </p:cNvSpPr>
          <p:nvPr>
            <p:ph type="body" sz="quarter" idx="10" hasCustomPrompt="1"/>
          </p:nvPr>
        </p:nvSpPr>
        <p:spPr>
          <a:xfrm>
            <a:off x="332185" y="708458"/>
            <a:ext cx="6792515" cy="286222"/>
          </a:xfrm>
        </p:spPr>
        <p:txBody>
          <a:bodyPr vert="horz" lIns="91440" tIns="45720" rIns="91440" bIns="45720" rtlCol="0" anchor="ctr">
            <a:normAutofit/>
          </a:bodyPr>
          <a:lstStyle>
            <a:lvl1pPr>
              <a:defRPr lang="zh-CN" altLang="en-US" sz="1500" b="1" dirty="0" smtClean="0">
                <a:solidFill>
                  <a:schemeClr val="tx1">
                    <a:lumMod val="75000"/>
                    <a:lumOff val="25000"/>
                  </a:schemeClr>
                </a:solidFill>
                <a:cs typeface="+mn-ea"/>
              </a:defRPr>
            </a:lvl1pPr>
          </a:lstStyle>
          <a:p>
            <a:pPr marL="257175" marR="0" lvl="0" indent="-257175" fontAlgn="auto">
              <a:spcBef>
                <a:spcPct val="0"/>
              </a:spcBef>
              <a:spcAft>
                <a:spcPts val="0"/>
              </a:spcAft>
              <a:buClrTx/>
              <a:buSzTx/>
            </a:pPr>
            <a:r>
              <a:rPr lang="zh-CN" altLang="en-US" dirty="0"/>
              <a:t>单击此处输入本页的结论单击此处输入本页的结论单击此处输入本页的结论</a:t>
            </a:r>
            <a:endParaRPr lang="zh-CN" altLang="en-US" dirty="0"/>
          </a:p>
        </p:txBody>
      </p:sp>
      <p:sp>
        <p:nvSpPr>
          <p:cNvPr id="64" name="文本框 63"/>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
        <p:nvSpPr>
          <p:cNvPr id="2" name="图片占位符 1"/>
          <p:cNvSpPr>
            <a:spLocks noGrp="1"/>
          </p:cNvSpPr>
          <p:nvPr>
            <p:ph type="pic" sz="quarter" idx="11" hasCustomPrompt="1"/>
          </p:nvPr>
        </p:nvSpPr>
        <p:spPr>
          <a:xfrm>
            <a:off x="4718344" y="1365886"/>
            <a:ext cx="2800151" cy="2800151"/>
          </a:xfrm>
          <a:prstGeom prst="rect">
            <a:avLst/>
          </a:prstGeom>
        </p:spPr>
        <p:txBody>
          <a:bodyPr vert="horz" lIns="91440" tIns="45720" rIns="91440" bIns="45720" rtlCol="0" anchor="ctr">
            <a:normAutofit/>
          </a:bodyPr>
          <a:lstStyle>
            <a:lvl1pPr>
              <a:defRPr lang="zh-CN" altLang="en-US"/>
            </a:lvl1pPr>
          </a:lstStyle>
          <a:p>
            <a:pPr lvl="0" algn="ctr"/>
            <a:r>
              <a:rPr lang="zh-CN" altLang="en-US" dirty="0"/>
              <a:t>单击此处修改图片</a:t>
            </a:r>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占位7">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文本框 62"/>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
        <p:nvSpPr>
          <p:cNvPr id="2" name="图片占位符 1"/>
          <p:cNvSpPr>
            <a:spLocks noGrp="1"/>
          </p:cNvSpPr>
          <p:nvPr>
            <p:ph type="pic" idx="10"/>
          </p:nvPr>
        </p:nvSpPr>
        <p:spPr>
          <a:xfrm>
            <a:off x="1909762" y="890002"/>
            <a:ext cx="4628198" cy="1681748"/>
          </a:xfrm>
        </p:spPr>
        <p:txBody>
          <a:bodyPr/>
          <a:lstStyle/>
          <a:p>
            <a:endParaRPr lang="zh-CN" altLang="en-US"/>
          </a:p>
        </p:txBody>
      </p:sp>
      <p:sp>
        <p:nvSpPr>
          <p:cNvPr id="3" name="图片占位符 2"/>
          <p:cNvSpPr>
            <a:spLocks noGrp="1"/>
          </p:cNvSpPr>
          <p:nvPr>
            <p:ph type="pic" sz="quarter" idx="11"/>
          </p:nvPr>
        </p:nvSpPr>
        <p:spPr>
          <a:xfrm>
            <a:off x="1909763" y="2663738"/>
            <a:ext cx="2266950" cy="1800762"/>
          </a:xfrm>
          <a:prstGeom prst="rect">
            <a:avLst/>
          </a:prstGeom>
        </p:spPr>
        <p:txBody>
          <a:bodyPr/>
          <a:lstStyle/>
          <a:p>
            <a:endParaRPr lang="zh-CN" altLang="en-US"/>
          </a:p>
        </p:txBody>
      </p:sp>
      <p:sp>
        <p:nvSpPr>
          <p:cNvPr id="4" name="图片占位符 3"/>
          <p:cNvSpPr>
            <a:spLocks noGrp="1"/>
          </p:cNvSpPr>
          <p:nvPr>
            <p:ph type="pic" sz="quarter" idx="12"/>
          </p:nvPr>
        </p:nvSpPr>
        <p:spPr>
          <a:xfrm>
            <a:off x="4270059" y="2662920"/>
            <a:ext cx="2267902" cy="1802401"/>
          </a:xfrm>
          <a:prstGeom prst="rect">
            <a:avLst/>
          </a:prstGeom>
        </p:spPr>
        <p:txBody>
          <a:bodyPr/>
          <a:lstStyle/>
          <a:p>
            <a:endParaRPr lang="zh-CN" altLang="en-US"/>
          </a:p>
        </p:txBody>
      </p:sp>
      <p:sp>
        <p:nvSpPr>
          <p:cNvPr id="5" name="图片占位符 4"/>
          <p:cNvSpPr>
            <a:spLocks noGrp="1"/>
          </p:cNvSpPr>
          <p:nvPr>
            <p:ph type="pic" sz="quarter" idx="13"/>
          </p:nvPr>
        </p:nvSpPr>
        <p:spPr>
          <a:xfrm>
            <a:off x="6629400" y="890002"/>
            <a:ext cx="1874520" cy="3575318"/>
          </a:xfrm>
          <a:prstGeom prst="rect">
            <a:avLst/>
          </a:prstGeom>
        </p:spPr>
        <p:txBody>
          <a:bodyPr/>
          <a:lstStyle/>
          <a:p>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占位8">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文本框 62"/>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
        <p:nvSpPr>
          <p:cNvPr id="2" name="图片占位符 1"/>
          <p:cNvSpPr>
            <a:spLocks noGrp="1"/>
          </p:cNvSpPr>
          <p:nvPr>
            <p:ph type="pic" idx="10"/>
          </p:nvPr>
        </p:nvSpPr>
        <p:spPr>
          <a:xfrm>
            <a:off x="4220738" y="848887"/>
            <a:ext cx="1789771" cy="3868080"/>
          </a:xfrm>
          <a:prstGeom prst="roundRect">
            <a:avLst>
              <a:gd name="adj" fmla="val 10149"/>
            </a:avLst>
          </a:prstGeom>
        </p:spPr>
        <p:txBody>
          <a:bodyPr anchor="ctr"/>
          <a:lstStyle/>
          <a:p>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7200" y="141480"/>
            <a:ext cx="8229600" cy="415229"/>
          </a:xfrm>
        </p:spPr>
        <p:txBody>
          <a:bodyPr>
            <a:normAutofit/>
          </a:bodyPr>
          <a:lstStyle>
            <a:lvl1pPr>
              <a:defRPr sz="2100" b="1">
                <a:solidFill>
                  <a:srgbClr val="990000"/>
                </a:solidFill>
                <a:latin typeface="+mj-lt"/>
              </a:defRPr>
            </a:lvl1pPr>
          </a:lstStyle>
          <a:p>
            <a:r>
              <a:rPr lang="en-US" altLang="zh-CN" dirty="0"/>
              <a:t>Contents</a:t>
            </a:r>
            <a:endParaRPr lang="zh-CN" altLang="en-US" dirty="0"/>
          </a:p>
        </p:txBody>
      </p:sp>
      <p:sp>
        <p:nvSpPr>
          <p:cNvPr id="3" name="内容占位符 2"/>
          <p:cNvSpPr>
            <a:spLocks noGrp="1"/>
          </p:cNvSpPr>
          <p:nvPr>
            <p:ph idx="1"/>
          </p:nvPr>
        </p:nvSpPr>
        <p:spPr>
          <a:xfrm>
            <a:off x="457200" y="613186"/>
            <a:ext cx="8229600" cy="4388834"/>
          </a:xfrm>
        </p:spPr>
        <p:txBody>
          <a:bodyPr/>
          <a:lstStyle>
            <a:lvl1pPr marL="257175" indent="-257175">
              <a:buClr>
                <a:schemeClr val="accent2">
                  <a:lumMod val="75000"/>
                </a:schemeClr>
              </a:buClr>
              <a:buSzPct val="70000"/>
              <a:buFont typeface="Wingdings" panose="05000000000000000000" pitchFamily="2" charset="2"/>
              <a:buChar char="l"/>
              <a:defRPr sz="1800">
                <a:latin typeface="+mn-lt"/>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cxnSp>
        <p:nvCxnSpPr>
          <p:cNvPr id="7" name="直接连接符 6"/>
          <p:cNvCxnSpPr/>
          <p:nvPr userDrawn="1"/>
        </p:nvCxnSpPr>
        <p:spPr>
          <a:xfrm>
            <a:off x="323529" y="573528"/>
            <a:ext cx="8496944" cy="0"/>
          </a:xfrm>
          <a:prstGeom prst="line">
            <a:avLst/>
          </a:prstGeom>
          <a:ln w="19050">
            <a:solidFill>
              <a:srgbClr val="1D8CB3"/>
            </a:solidFill>
            <a:prstDash val="dash"/>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userDrawn="1"/>
        </p:nvPicPr>
        <p:blipFill>
          <a:blip r:embed="rId2"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3">
                    <a14:imgEffect>
                      <a14:brightnessContrast bright="43000" contrast="-82000"/>
                    </a14:imgEffect>
                    <a14:imgEffect>
                      <a14:colorTemperature colorTemp="6875"/>
                    </a14:imgEffect>
                  </a14:imgLayer>
                </a14:imgProps>
              </a:ext>
              <a:ext uri="{28A0092B-C50C-407E-A947-70E740481C1C}">
                <a14:useLocalDpi xmlns:a14="http://schemas.microsoft.com/office/drawing/2010/main" val="0"/>
              </a:ext>
            </a:extLst>
          </a:blip>
          <a:srcRect/>
          <a:stretch>
            <a:fillRect/>
          </a:stretch>
        </p:blipFill>
        <p:spPr bwMode="auto">
          <a:xfrm>
            <a:off x="430724" y="167871"/>
            <a:ext cx="468869" cy="351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封面-1">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9144000" cy="2517913"/>
          </a:xfrm>
          <a:prstGeom prst="rect">
            <a:avLst/>
          </a:prstGeom>
        </p:spPr>
      </p:pic>
      <p:sp>
        <p:nvSpPr>
          <p:cNvPr id="4" name="矩形 3"/>
          <p:cNvSpPr/>
          <p:nvPr userDrawn="1"/>
        </p:nvSpPr>
        <p:spPr>
          <a:xfrm>
            <a:off x="-600" y="-5935"/>
            <a:ext cx="9144000" cy="2520906"/>
          </a:xfrm>
          <a:prstGeom prst="rect">
            <a:avLst/>
          </a:prstGeom>
          <a:solidFill>
            <a:srgbClr val="9A0001">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椭圆 4"/>
          <p:cNvSpPr/>
          <p:nvPr userDrawn="1"/>
        </p:nvSpPr>
        <p:spPr>
          <a:xfrm>
            <a:off x="3977640" y="1921572"/>
            <a:ext cx="1188720" cy="1188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6" name="组合 5"/>
          <p:cNvGrpSpPr/>
          <p:nvPr userDrawn="1"/>
        </p:nvGrpSpPr>
        <p:grpSpPr>
          <a:xfrm>
            <a:off x="4057650" y="2002781"/>
            <a:ext cx="1028700" cy="1026302"/>
            <a:chOff x="2105799" y="20055838"/>
            <a:chExt cx="6748090" cy="6732363"/>
          </a:xfrm>
          <a:solidFill>
            <a:srgbClr val="8B0012">
              <a:alpha val="80000"/>
            </a:srgbClr>
          </a:solidFill>
        </p:grpSpPr>
        <p:sp>
          <p:nvSpPr>
            <p:cNvPr id="7"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8"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9"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0"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1"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2"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3"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4"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5"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6"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7"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8"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19"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0"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1"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2"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3"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4"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5"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6"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7"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8"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sp>
          <p:nvSpPr>
            <p:cNvPr id="29"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endParaRPr lang="zh-CN" altLang="en-US" sz="1350">
                <a:solidFill>
                  <a:srgbClr val="FF0000"/>
                </a:solidFill>
              </a:endParaRPr>
            </a:p>
          </p:txBody>
        </p:sp>
      </p:grpSp>
      <p:sp>
        <p:nvSpPr>
          <p:cNvPr id="36" name="文本占位符 35"/>
          <p:cNvSpPr>
            <a:spLocks noGrp="1"/>
          </p:cNvSpPr>
          <p:nvPr userDrawn="1">
            <p:ph type="body" sz="quarter" idx="10" hasCustomPrompt="1"/>
          </p:nvPr>
        </p:nvSpPr>
        <p:spPr>
          <a:xfrm>
            <a:off x="1204913" y="3198133"/>
            <a:ext cx="6731794" cy="585788"/>
          </a:xfrm>
        </p:spPr>
        <p:txBody>
          <a:bodyPr>
            <a:normAutofit/>
          </a:bodyPr>
          <a:lstStyle>
            <a:lvl1pPr marL="0" indent="0" algn="ctr" defTabSz="685800" rtl="0" eaLnBrk="1" latinLnBrk="0" hangingPunct="1">
              <a:lnSpc>
                <a:spcPct val="120000"/>
              </a:lnSpc>
              <a:buNone/>
              <a:defRPr lang="zh-CN" altLang="en-US" sz="3000" b="1" kern="1200" spc="225">
                <a:solidFill>
                  <a:schemeClr val="tx1">
                    <a:lumMod val="85000"/>
                    <a:lumOff val="15000"/>
                  </a:schemeClr>
                </a:solidFill>
                <a:latin typeface="+mn-lt"/>
                <a:ea typeface="微软雅黑" panose="020B0503020204020204" pitchFamily="34" charset="-122"/>
                <a:cs typeface="微软雅黑" panose="020B0503020204020204" pitchFamily="34" charset="-122"/>
              </a:defRPr>
            </a:lvl1pPr>
          </a:lstStyle>
          <a:p>
            <a:pPr algn="ctr">
              <a:lnSpc>
                <a:spcPct val="120000"/>
              </a:lnSpc>
              <a:defRPr/>
            </a:pPr>
            <a:r>
              <a:rPr lang="zh-CN" altLang="en-US" sz="3000" b="1" spc="225"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anose="020B0503020204020204" pitchFamily="34" charset="-122"/>
              </a:rPr>
              <a:t>北京大学学术答辩通用</a:t>
            </a:r>
            <a:r>
              <a:rPr lang="en-US" altLang="zh-CN" sz="3000" b="1" spc="225"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anose="020B0503020204020204" pitchFamily="34" charset="-122"/>
              </a:rPr>
              <a:t>PPT</a:t>
            </a:r>
            <a:r>
              <a:rPr lang="zh-CN" altLang="en-US" sz="3000" b="1" spc="225"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anose="020B0503020204020204" pitchFamily="34" charset="-122"/>
              </a:rPr>
              <a:t>模板</a:t>
            </a:r>
            <a:endParaRPr lang="zh-CN" altLang="en-US" sz="3000" b="1" spc="225"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anose="020B0503020204020204" pitchFamily="34" charset="-122"/>
            </a:endParaRPr>
          </a:p>
        </p:txBody>
      </p:sp>
      <p:sp>
        <p:nvSpPr>
          <p:cNvPr id="41" name="文本占位符 37"/>
          <p:cNvSpPr>
            <a:spLocks noGrp="1"/>
          </p:cNvSpPr>
          <p:nvPr>
            <p:ph type="body" sz="quarter" idx="11" hasCustomPrompt="1"/>
          </p:nvPr>
        </p:nvSpPr>
        <p:spPr>
          <a:xfrm>
            <a:off x="1683743" y="4041868"/>
            <a:ext cx="1490663" cy="279307"/>
          </a:xfrm>
          <a:noFill/>
        </p:spPr>
        <p:txBody>
          <a:bodyPr wrap="square" rtlCol="0">
            <a:spAutoFit/>
          </a:bodyPr>
          <a:lstStyle>
            <a:lvl1pPr marL="0" indent="0">
              <a:buNone/>
              <a:defRPr lang="zh-CN" altLang="en-US" sz="135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答辩人：</a:t>
            </a:r>
            <a:r>
              <a:rPr lang="en-US" altLang="zh-CN" dirty="0"/>
              <a:t>XXX</a:t>
            </a:r>
            <a:endParaRPr lang="zh-CN" altLang="en-US" dirty="0"/>
          </a:p>
        </p:txBody>
      </p:sp>
      <p:sp>
        <p:nvSpPr>
          <p:cNvPr id="42" name="文本占位符 37"/>
          <p:cNvSpPr>
            <a:spLocks noGrp="1"/>
          </p:cNvSpPr>
          <p:nvPr>
            <p:ph type="body" sz="quarter" idx="12" hasCustomPrompt="1"/>
          </p:nvPr>
        </p:nvSpPr>
        <p:spPr>
          <a:xfrm>
            <a:off x="3826669" y="4041868"/>
            <a:ext cx="1490663" cy="279307"/>
          </a:xfrm>
          <a:noFill/>
        </p:spPr>
        <p:txBody>
          <a:bodyPr wrap="square" rtlCol="0">
            <a:spAutoFit/>
          </a:bodyPr>
          <a:lstStyle>
            <a:lvl1pPr marL="0" indent="0" algn="ctr">
              <a:buNone/>
              <a:defRPr lang="zh-CN" altLang="en-US" sz="135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指导教师：</a:t>
            </a:r>
            <a:r>
              <a:rPr lang="en-US" altLang="zh-CN" dirty="0"/>
              <a:t>XXX</a:t>
            </a:r>
            <a:endParaRPr lang="zh-CN" altLang="en-US" dirty="0"/>
          </a:p>
        </p:txBody>
      </p:sp>
      <p:sp>
        <p:nvSpPr>
          <p:cNvPr id="43" name="文本占位符 37"/>
          <p:cNvSpPr>
            <a:spLocks noGrp="1"/>
          </p:cNvSpPr>
          <p:nvPr>
            <p:ph type="body" sz="quarter" idx="13" hasCustomPrompt="1"/>
          </p:nvPr>
        </p:nvSpPr>
        <p:spPr>
          <a:xfrm>
            <a:off x="5969595" y="4041868"/>
            <a:ext cx="1490663" cy="279307"/>
          </a:xfrm>
          <a:noFill/>
        </p:spPr>
        <p:txBody>
          <a:bodyPr wrap="square" rtlCol="0">
            <a:spAutoFit/>
          </a:bodyPr>
          <a:lstStyle>
            <a:lvl1pPr marL="0" indent="0" algn="r">
              <a:buNone/>
              <a:defRPr lang="zh-CN" altLang="en-US" sz="135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院系：</a:t>
            </a:r>
            <a:r>
              <a:rPr lang="en-US" altLang="zh-CN" dirty="0"/>
              <a:t>XXX</a:t>
            </a:r>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目录-4部分">
    <p:spTree>
      <p:nvGrpSpPr>
        <p:cNvPr id="1" name=""/>
        <p:cNvGrpSpPr/>
        <p:nvPr/>
      </p:nvGrpSpPr>
      <p:grpSpPr>
        <a:xfrm>
          <a:off x="0" y="0"/>
          <a:ext cx="0" cy="0"/>
          <a:chOff x="0" y="0"/>
          <a:chExt cx="0" cy="0"/>
        </a:xfrm>
      </p:grpSpPr>
      <p:sp>
        <p:nvSpPr>
          <p:cNvPr id="55" name="矩形 54"/>
          <p:cNvSpPr/>
          <p:nvPr userDrawn="1"/>
        </p:nvSpPr>
        <p:spPr>
          <a:xfrm>
            <a:off x="-1" y="0"/>
            <a:ext cx="457200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pic>
        <p:nvPicPr>
          <p:cNvPr id="35" name="图形 3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01374" y="2524340"/>
            <a:ext cx="4998968" cy="3613715"/>
          </a:xfrm>
          <a:prstGeom prst="rect">
            <a:avLst/>
          </a:prstGeom>
        </p:spPr>
      </p:pic>
      <p:sp>
        <p:nvSpPr>
          <p:cNvPr id="7" name="矩形 6"/>
          <p:cNvSpPr/>
          <p:nvPr userDrawn="1"/>
        </p:nvSpPr>
        <p:spPr>
          <a:xfrm>
            <a:off x="441961" y="357188"/>
            <a:ext cx="8260080" cy="4429125"/>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grpSp>
        <p:nvGrpSpPr>
          <p:cNvPr id="8" name="组合 7"/>
          <p:cNvGrpSpPr/>
          <p:nvPr userDrawn="1"/>
        </p:nvGrpSpPr>
        <p:grpSpPr>
          <a:xfrm>
            <a:off x="1722160" y="774916"/>
            <a:ext cx="1766171" cy="1430387"/>
            <a:chOff x="2202591" y="1033221"/>
            <a:chExt cx="2354895" cy="1907183"/>
          </a:xfrm>
        </p:grpSpPr>
        <p:sp>
          <p:nvSpPr>
            <p:cNvPr id="9" name="标题 1"/>
            <p:cNvSpPr txBox="1"/>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685800" rtl="0" eaLnBrk="1" fontAlgn="auto" latinLnBrk="0" hangingPunct="1">
                <a:lnSpc>
                  <a:spcPct val="90000"/>
                </a:lnSpc>
                <a:spcBef>
                  <a:spcPct val="0"/>
                </a:spcBef>
                <a:spcAft>
                  <a:spcPts val="0"/>
                </a:spcAft>
                <a:buClrTx/>
                <a:buSzTx/>
                <a:buFontTx/>
                <a:buNone/>
                <a:defRPr/>
              </a:pPr>
              <a:r>
                <a:rPr kumimoji="0" lang="zh-CN" altLang="en-US" sz="405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目  录</a:t>
              </a:r>
              <a:endParaRPr kumimoji="0" lang="en-US" altLang="zh-CN" sz="405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sp>
          <p:nvSpPr>
            <p:cNvPr id="10" name="文本框 9"/>
            <p:cNvSpPr txBox="1"/>
            <p:nvPr/>
          </p:nvSpPr>
          <p:spPr>
            <a:xfrm>
              <a:off x="2389402" y="2078629"/>
              <a:ext cx="2168084" cy="861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800" b="0" i="0" u="none" strike="noStrike" kern="2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CONTENTS</a:t>
              </a:r>
              <a:endParaRPr kumimoji="0" lang="zh-CN" altLang="en-US" sz="1800" b="0" i="0" u="none" strike="noStrike" kern="2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grpSp>
      <p:sp>
        <p:nvSpPr>
          <p:cNvPr id="45" name="文本占位符 40"/>
          <p:cNvSpPr>
            <a:spLocks noGrp="1"/>
          </p:cNvSpPr>
          <p:nvPr>
            <p:ph type="body" sz="quarter" idx="10" hasCustomPrompt="1"/>
          </p:nvPr>
        </p:nvSpPr>
        <p:spPr>
          <a:xfrm>
            <a:off x="5491079" y="1170863"/>
            <a:ext cx="2291884"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6" name="文本占位符 40"/>
          <p:cNvSpPr>
            <a:spLocks noGrp="1"/>
          </p:cNvSpPr>
          <p:nvPr>
            <p:ph type="body" sz="quarter" idx="11" hasCustomPrompt="1"/>
          </p:nvPr>
        </p:nvSpPr>
        <p:spPr>
          <a:xfrm>
            <a:off x="5491079" y="1988180"/>
            <a:ext cx="2291884"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7" name="文本占位符 40"/>
          <p:cNvSpPr>
            <a:spLocks noGrp="1"/>
          </p:cNvSpPr>
          <p:nvPr>
            <p:ph type="body" sz="quarter" idx="12" hasCustomPrompt="1"/>
          </p:nvPr>
        </p:nvSpPr>
        <p:spPr>
          <a:xfrm>
            <a:off x="5491079" y="2805495"/>
            <a:ext cx="2291884"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9" name="文本占位符 40"/>
          <p:cNvSpPr>
            <a:spLocks noGrp="1"/>
          </p:cNvSpPr>
          <p:nvPr>
            <p:ph type="body" sz="quarter" idx="14" hasCustomPrompt="1"/>
          </p:nvPr>
        </p:nvSpPr>
        <p:spPr>
          <a:xfrm>
            <a:off x="5491079" y="3622811"/>
            <a:ext cx="2291884"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50" name="文本框 49"/>
          <p:cNvSpPr txBox="1"/>
          <p:nvPr userDrawn="1"/>
        </p:nvSpPr>
        <p:spPr>
          <a:xfrm>
            <a:off x="4791756" y="1134453"/>
            <a:ext cx="506867" cy="830997"/>
          </a:xfrm>
          <a:prstGeom prst="rect">
            <a:avLst/>
          </a:prstGeom>
          <a:noFill/>
        </p:spPr>
        <p:txBody>
          <a:bodyPr wrap="square" rtlCol="0">
            <a:spAutoFit/>
          </a:bodyPr>
          <a:lstStyle/>
          <a:p>
            <a:r>
              <a:rPr lang="en-US" altLang="zh-CN" sz="2400" b="1" dirty="0">
                <a:solidFill>
                  <a:srgbClr val="9A0001"/>
                </a:solidFill>
              </a:rPr>
              <a:t>01.</a:t>
            </a:r>
            <a:endParaRPr lang="zh-CN" altLang="en-US" sz="2400" b="1" dirty="0">
              <a:solidFill>
                <a:srgbClr val="9A0001"/>
              </a:solidFill>
            </a:endParaRPr>
          </a:p>
        </p:txBody>
      </p:sp>
      <p:sp>
        <p:nvSpPr>
          <p:cNvPr id="51" name="文本框 50"/>
          <p:cNvSpPr txBox="1"/>
          <p:nvPr userDrawn="1"/>
        </p:nvSpPr>
        <p:spPr>
          <a:xfrm>
            <a:off x="4791756" y="1947038"/>
            <a:ext cx="506867" cy="830997"/>
          </a:xfrm>
          <a:prstGeom prst="rect">
            <a:avLst/>
          </a:prstGeom>
          <a:noFill/>
        </p:spPr>
        <p:txBody>
          <a:bodyPr wrap="square" rtlCol="0">
            <a:spAutoFit/>
          </a:bodyPr>
          <a:lstStyle/>
          <a:p>
            <a:r>
              <a:rPr lang="en-US" altLang="zh-CN" sz="2400" b="1" dirty="0">
                <a:solidFill>
                  <a:srgbClr val="9A0001"/>
                </a:solidFill>
              </a:rPr>
              <a:t>02.</a:t>
            </a:r>
            <a:endParaRPr lang="zh-CN" altLang="en-US" sz="2400" b="1" dirty="0">
              <a:solidFill>
                <a:srgbClr val="9A0001"/>
              </a:solidFill>
            </a:endParaRPr>
          </a:p>
        </p:txBody>
      </p:sp>
      <p:sp>
        <p:nvSpPr>
          <p:cNvPr id="52" name="文本框 51"/>
          <p:cNvSpPr txBox="1"/>
          <p:nvPr userDrawn="1"/>
        </p:nvSpPr>
        <p:spPr>
          <a:xfrm>
            <a:off x="4791756" y="2759622"/>
            <a:ext cx="506867" cy="830997"/>
          </a:xfrm>
          <a:prstGeom prst="rect">
            <a:avLst/>
          </a:prstGeom>
          <a:noFill/>
        </p:spPr>
        <p:txBody>
          <a:bodyPr wrap="square" rtlCol="0">
            <a:spAutoFit/>
          </a:bodyPr>
          <a:lstStyle/>
          <a:p>
            <a:r>
              <a:rPr lang="en-US" altLang="zh-CN" sz="2400" b="1" dirty="0">
                <a:solidFill>
                  <a:srgbClr val="9A0001"/>
                </a:solidFill>
              </a:rPr>
              <a:t>03.</a:t>
            </a:r>
            <a:endParaRPr lang="zh-CN" altLang="en-US" sz="2400" b="1" dirty="0">
              <a:solidFill>
                <a:srgbClr val="9A0001"/>
              </a:solidFill>
            </a:endParaRPr>
          </a:p>
        </p:txBody>
      </p:sp>
      <p:sp>
        <p:nvSpPr>
          <p:cNvPr id="53" name="文本框 52"/>
          <p:cNvSpPr txBox="1"/>
          <p:nvPr userDrawn="1"/>
        </p:nvSpPr>
        <p:spPr>
          <a:xfrm>
            <a:off x="4791756" y="3572207"/>
            <a:ext cx="506867" cy="830997"/>
          </a:xfrm>
          <a:prstGeom prst="rect">
            <a:avLst/>
          </a:prstGeom>
          <a:noFill/>
        </p:spPr>
        <p:txBody>
          <a:bodyPr wrap="square" rtlCol="0">
            <a:spAutoFit/>
          </a:bodyPr>
          <a:lstStyle/>
          <a:p>
            <a:r>
              <a:rPr lang="en-US" altLang="zh-CN" sz="2400" b="1" dirty="0">
                <a:solidFill>
                  <a:srgbClr val="9A0001"/>
                </a:solidFill>
              </a:rPr>
              <a:t>04.</a:t>
            </a:r>
            <a:endParaRPr lang="zh-CN" altLang="en-US" sz="2400" b="1" dirty="0">
              <a:solidFill>
                <a:srgbClr val="9A0001"/>
              </a:solidFill>
            </a:endParaRPr>
          </a:p>
        </p:txBody>
      </p:sp>
      <p:grpSp>
        <p:nvGrpSpPr>
          <p:cNvPr id="56" name="组合 55"/>
          <p:cNvGrpSpPr/>
          <p:nvPr userDrawn="1"/>
        </p:nvGrpSpPr>
        <p:grpSpPr>
          <a:xfrm>
            <a:off x="1818849" y="2387866"/>
            <a:ext cx="1459275" cy="1455872"/>
            <a:chOff x="2105799" y="20055838"/>
            <a:chExt cx="6748090" cy="6732363"/>
          </a:xfrm>
          <a:solidFill>
            <a:schemeClr val="accent1"/>
          </a:solidFill>
        </p:grpSpPr>
        <p:sp>
          <p:nvSpPr>
            <p:cNvPr id="57"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8"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9"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0"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1"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2"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3"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4"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5"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6"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7"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8"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9"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0"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1"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2"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3"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4"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5"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6"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7"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8"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9" name="Freeform 71"/>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5部分">
    <p:spTree>
      <p:nvGrpSpPr>
        <p:cNvPr id="1" name=""/>
        <p:cNvGrpSpPr/>
        <p:nvPr/>
      </p:nvGrpSpPr>
      <p:grpSpPr>
        <a:xfrm>
          <a:off x="0" y="0"/>
          <a:ext cx="0" cy="0"/>
          <a:chOff x="0" y="0"/>
          <a:chExt cx="0" cy="0"/>
        </a:xfrm>
      </p:grpSpPr>
      <p:sp>
        <p:nvSpPr>
          <p:cNvPr id="6" name="矩形 5"/>
          <p:cNvSpPr/>
          <p:nvPr userDrawn="1"/>
        </p:nvSpPr>
        <p:spPr>
          <a:xfrm>
            <a:off x="-1" y="0"/>
            <a:ext cx="457200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71" name="矩形 70"/>
          <p:cNvSpPr/>
          <p:nvPr userDrawn="1"/>
        </p:nvSpPr>
        <p:spPr>
          <a:xfrm>
            <a:off x="441961" y="357188"/>
            <a:ext cx="8260080" cy="4429125"/>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pic>
        <p:nvPicPr>
          <p:cNvPr id="35" name="图形 3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01374" y="2524340"/>
            <a:ext cx="4998968" cy="3613715"/>
          </a:xfrm>
          <a:prstGeom prst="rect">
            <a:avLst/>
          </a:prstGeom>
        </p:spPr>
      </p:pic>
      <p:grpSp>
        <p:nvGrpSpPr>
          <p:cNvPr id="8" name="组合 7"/>
          <p:cNvGrpSpPr/>
          <p:nvPr userDrawn="1"/>
        </p:nvGrpSpPr>
        <p:grpSpPr>
          <a:xfrm>
            <a:off x="1722160" y="774916"/>
            <a:ext cx="1766171" cy="1430387"/>
            <a:chOff x="2202591" y="1033221"/>
            <a:chExt cx="2354895" cy="1907183"/>
          </a:xfrm>
        </p:grpSpPr>
        <p:sp>
          <p:nvSpPr>
            <p:cNvPr id="9" name="标题 1"/>
            <p:cNvSpPr txBox="1"/>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685800" rtl="0" eaLnBrk="1" fontAlgn="auto" latinLnBrk="0" hangingPunct="1">
                <a:lnSpc>
                  <a:spcPct val="90000"/>
                </a:lnSpc>
                <a:spcBef>
                  <a:spcPct val="0"/>
                </a:spcBef>
                <a:spcAft>
                  <a:spcPts val="0"/>
                </a:spcAft>
                <a:buClrTx/>
                <a:buSzTx/>
                <a:buFontTx/>
                <a:buNone/>
                <a:defRPr/>
              </a:pPr>
              <a:r>
                <a:rPr kumimoji="0" lang="zh-CN" altLang="en-US" sz="405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目  录</a:t>
              </a:r>
              <a:endParaRPr kumimoji="0" lang="en-US" altLang="zh-CN" sz="405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sp>
          <p:nvSpPr>
            <p:cNvPr id="10" name="文本框 9"/>
            <p:cNvSpPr txBox="1"/>
            <p:nvPr/>
          </p:nvSpPr>
          <p:spPr>
            <a:xfrm>
              <a:off x="2389402" y="2078629"/>
              <a:ext cx="2168084" cy="861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800" b="0" i="0" u="none" strike="noStrike" kern="2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CONTENTS</a:t>
              </a:r>
              <a:endParaRPr kumimoji="0" lang="zh-CN" altLang="en-US" sz="1800" b="0" i="0" u="none" strike="noStrike" kern="2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grpSp>
      <p:sp>
        <p:nvSpPr>
          <p:cNvPr id="41" name="文本占位符 40"/>
          <p:cNvSpPr>
            <a:spLocks noGrp="1"/>
          </p:cNvSpPr>
          <p:nvPr>
            <p:ph type="body" sz="quarter" idx="10" hasCustomPrompt="1"/>
          </p:nvPr>
        </p:nvSpPr>
        <p:spPr>
          <a:xfrm>
            <a:off x="5864929" y="1056564"/>
            <a:ext cx="230371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2" name="文本占位符 40"/>
          <p:cNvSpPr>
            <a:spLocks noGrp="1"/>
          </p:cNvSpPr>
          <p:nvPr>
            <p:ph type="body" sz="quarter" idx="11" hasCustomPrompt="1"/>
          </p:nvPr>
        </p:nvSpPr>
        <p:spPr>
          <a:xfrm>
            <a:off x="5864929" y="1726651"/>
            <a:ext cx="230371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3" name="文本占位符 40"/>
          <p:cNvSpPr>
            <a:spLocks noGrp="1"/>
          </p:cNvSpPr>
          <p:nvPr>
            <p:ph type="body" sz="quarter" idx="12" hasCustomPrompt="1"/>
          </p:nvPr>
        </p:nvSpPr>
        <p:spPr>
          <a:xfrm>
            <a:off x="5864929" y="2396739"/>
            <a:ext cx="230371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4" name="文本占位符 40"/>
          <p:cNvSpPr>
            <a:spLocks noGrp="1"/>
          </p:cNvSpPr>
          <p:nvPr>
            <p:ph type="body" sz="quarter" idx="13" hasCustomPrompt="1"/>
          </p:nvPr>
        </p:nvSpPr>
        <p:spPr>
          <a:xfrm>
            <a:off x="5864929" y="3736913"/>
            <a:ext cx="230371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36" name="文本占位符 40"/>
          <p:cNvSpPr>
            <a:spLocks noGrp="1"/>
          </p:cNvSpPr>
          <p:nvPr>
            <p:ph type="body" sz="quarter" idx="14" hasCustomPrompt="1"/>
          </p:nvPr>
        </p:nvSpPr>
        <p:spPr>
          <a:xfrm>
            <a:off x="5864929" y="3066827"/>
            <a:ext cx="230371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2" name="文本框 1"/>
          <p:cNvSpPr txBox="1"/>
          <p:nvPr userDrawn="1"/>
        </p:nvSpPr>
        <p:spPr>
          <a:xfrm>
            <a:off x="5106942" y="1020153"/>
            <a:ext cx="506867" cy="830997"/>
          </a:xfrm>
          <a:prstGeom prst="rect">
            <a:avLst/>
          </a:prstGeom>
          <a:noFill/>
        </p:spPr>
        <p:txBody>
          <a:bodyPr wrap="square" rtlCol="0">
            <a:spAutoFit/>
          </a:bodyPr>
          <a:lstStyle/>
          <a:p>
            <a:r>
              <a:rPr lang="en-US" altLang="zh-CN" sz="2400" b="1" dirty="0">
                <a:solidFill>
                  <a:srgbClr val="9A0001"/>
                </a:solidFill>
              </a:rPr>
              <a:t>01.</a:t>
            </a:r>
            <a:endParaRPr lang="zh-CN" altLang="en-US" sz="2400" b="1" dirty="0">
              <a:solidFill>
                <a:srgbClr val="9A0001"/>
              </a:solidFill>
            </a:endParaRPr>
          </a:p>
        </p:txBody>
      </p:sp>
      <p:sp>
        <p:nvSpPr>
          <p:cNvPr id="39" name="文本框 38"/>
          <p:cNvSpPr txBox="1"/>
          <p:nvPr userDrawn="1"/>
        </p:nvSpPr>
        <p:spPr>
          <a:xfrm>
            <a:off x="5106942" y="1690241"/>
            <a:ext cx="506867" cy="830997"/>
          </a:xfrm>
          <a:prstGeom prst="rect">
            <a:avLst/>
          </a:prstGeom>
          <a:noFill/>
        </p:spPr>
        <p:txBody>
          <a:bodyPr wrap="square" rtlCol="0">
            <a:spAutoFit/>
          </a:bodyPr>
          <a:lstStyle/>
          <a:p>
            <a:r>
              <a:rPr lang="en-US" altLang="zh-CN" sz="2400" b="1" dirty="0">
                <a:solidFill>
                  <a:srgbClr val="9A0001"/>
                </a:solidFill>
              </a:rPr>
              <a:t>02.</a:t>
            </a:r>
            <a:endParaRPr lang="zh-CN" altLang="en-US" sz="2400" b="1" dirty="0">
              <a:solidFill>
                <a:srgbClr val="9A0001"/>
              </a:solidFill>
            </a:endParaRPr>
          </a:p>
        </p:txBody>
      </p:sp>
      <p:sp>
        <p:nvSpPr>
          <p:cNvPr id="40" name="文本框 39"/>
          <p:cNvSpPr txBox="1"/>
          <p:nvPr userDrawn="1"/>
        </p:nvSpPr>
        <p:spPr>
          <a:xfrm>
            <a:off x="5106942" y="2361285"/>
            <a:ext cx="506867" cy="830997"/>
          </a:xfrm>
          <a:prstGeom prst="rect">
            <a:avLst/>
          </a:prstGeom>
          <a:noFill/>
        </p:spPr>
        <p:txBody>
          <a:bodyPr wrap="square" rtlCol="0">
            <a:spAutoFit/>
          </a:bodyPr>
          <a:lstStyle/>
          <a:p>
            <a:r>
              <a:rPr lang="en-US" altLang="zh-CN" sz="2400" b="1" dirty="0">
                <a:solidFill>
                  <a:srgbClr val="9A0001"/>
                </a:solidFill>
              </a:rPr>
              <a:t>03.</a:t>
            </a:r>
            <a:endParaRPr lang="zh-CN" altLang="en-US" sz="2400" b="1" dirty="0">
              <a:solidFill>
                <a:srgbClr val="9A0001"/>
              </a:solidFill>
            </a:endParaRPr>
          </a:p>
        </p:txBody>
      </p:sp>
      <p:sp>
        <p:nvSpPr>
          <p:cNvPr id="45" name="文本框 44"/>
          <p:cNvSpPr txBox="1"/>
          <p:nvPr userDrawn="1"/>
        </p:nvSpPr>
        <p:spPr>
          <a:xfrm>
            <a:off x="5106942" y="3016222"/>
            <a:ext cx="506867" cy="830997"/>
          </a:xfrm>
          <a:prstGeom prst="rect">
            <a:avLst/>
          </a:prstGeom>
          <a:noFill/>
        </p:spPr>
        <p:txBody>
          <a:bodyPr wrap="square" rtlCol="0">
            <a:spAutoFit/>
          </a:bodyPr>
          <a:lstStyle/>
          <a:p>
            <a:r>
              <a:rPr lang="en-US" altLang="zh-CN" sz="2400" b="1" dirty="0">
                <a:solidFill>
                  <a:srgbClr val="9A0001"/>
                </a:solidFill>
              </a:rPr>
              <a:t>04.</a:t>
            </a:r>
            <a:endParaRPr lang="zh-CN" altLang="en-US" sz="2400" b="1" dirty="0">
              <a:solidFill>
                <a:srgbClr val="9A0001"/>
              </a:solidFill>
            </a:endParaRPr>
          </a:p>
        </p:txBody>
      </p:sp>
      <p:sp>
        <p:nvSpPr>
          <p:cNvPr id="46" name="文本框 45"/>
          <p:cNvSpPr txBox="1"/>
          <p:nvPr userDrawn="1"/>
        </p:nvSpPr>
        <p:spPr>
          <a:xfrm>
            <a:off x="5106942" y="3691136"/>
            <a:ext cx="506867" cy="830997"/>
          </a:xfrm>
          <a:prstGeom prst="rect">
            <a:avLst/>
          </a:prstGeom>
          <a:noFill/>
        </p:spPr>
        <p:txBody>
          <a:bodyPr wrap="square" rtlCol="0">
            <a:spAutoFit/>
          </a:bodyPr>
          <a:lstStyle/>
          <a:p>
            <a:r>
              <a:rPr lang="en-US" altLang="zh-CN" sz="2400" b="1" dirty="0">
                <a:solidFill>
                  <a:srgbClr val="9A0001"/>
                </a:solidFill>
              </a:rPr>
              <a:t>05.</a:t>
            </a:r>
            <a:endParaRPr lang="zh-CN" altLang="en-US" sz="2400" b="1" dirty="0">
              <a:solidFill>
                <a:srgbClr val="9A0001"/>
              </a:solidFill>
            </a:endParaRPr>
          </a:p>
        </p:txBody>
      </p:sp>
      <p:grpSp>
        <p:nvGrpSpPr>
          <p:cNvPr id="47" name="组合 46"/>
          <p:cNvGrpSpPr/>
          <p:nvPr userDrawn="1"/>
        </p:nvGrpSpPr>
        <p:grpSpPr>
          <a:xfrm>
            <a:off x="1818849" y="2387866"/>
            <a:ext cx="1459275" cy="1455872"/>
            <a:chOff x="2105799" y="20055838"/>
            <a:chExt cx="6748090" cy="6732363"/>
          </a:xfrm>
          <a:solidFill>
            <a:schemeClr val="accent1"/>
          </a:solidFill>
        </p:grpSpPr>
        <p:sp>
          <p:nvSpPr>
            <p:cNvPr id="48"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49"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0"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1"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2"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3"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4"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5"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6"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7"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8"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9"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0"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1"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2"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3"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4"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5"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6"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7"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8"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9"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0" name="Freeform 71"/>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6部分">
    <p:spTree>
      <p:nvGrpSpPr>
        <p:cNvPr id="1" name=""/>
        <p:cNvGrpSpPr/>
        <p:nvPr/>
      </p:nvGrpSpPr>
      <p:grpSpPr>
        <a:xfrm>
          <a:off x="0" y="0"/>
          <a:ext cx="0" cy="0"/>
          <a:chOff x="0" y="0"/>
          <a:chExt cx="0" cy="0"/>
        </a:xfrm>
      </p:grpSpPr>
      <p:sp>
        <p:nvSpPr>
          <p:cNvPr id="6" name="矩形 5"/>
          <p:cNvSpPr/>
          <p:nvPr userDrawn="1"/>
        </p:nvSpPr>
        <p:spPr>
          <a:xfrm>
            <a:off x="-1" y="0"/>
            <a:ext cx="457200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pic>
        <p:nvPicPr>
          <p:cNvPr id="35" name="图形 3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01374" y="2524340"/>
            <a:ext cx="4998968" cy="3613715"/>
          </a:xfrm>
          <a:prstGeom prst="rect">
            <a:avLst/>
          </a:prstGeom>
        </p:spPr>
      </p:pic>
      <p:sp>
        <p:nvSpPr>
          <p:cNvPr id="49" name="矩形 48"/>
          <p:cNvSpPr/>
          <p:nvPr userDrawn="1"/>
        </p:nvSpPr>
        <p:spPr>
          <a:xfrm>
            <a:off x="441961" y="357188"/>
            <a:ext cx="8260080" cy="4429125"/>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grpSp>
        <p:nvGrpSpPr>
          <p:cNvPr id="8" name="组合 7"/>
          <p:cNvGrpSpPr/>
          <p:nvPr userDrawn="1"/>
        </p:nvGrpSpPr>
        <p:grpSpPr>
          <a:xfrm>
            <a:off x="1722160" y="774916"/>
            <a:ext cx="1766171" cy="1430387"/>
            <a:chOff x="2202591" y="1033221"/>
            <a:chExt cx="2354895" cy="1907183"/>
          </a:xfrm>
        </p:grpSpPr>
        <p:sp>
          <p:nvSpPr>
            <p:cNvPr id="9" name="标题 1"/>
            <p:cNvSpPr txBox="1"/>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685800" rtl="0" eaLnBrk="1" fontAlgn="auto" latinLnBrk="0" hangingPunct="1">
                <a:lnSpc>
                  <a:spcPct val="90000"/>
                </a:lnSpc>
                <a:spcBef>
                  <a:spcPct val="0"/>
                </a:spcBef>
                <a:spcAft>
                  <a:spcPts val="0"/>
                </a:spcAft>
                <a:buClrTx/>
                <a:buSzTx/>
                <a:buFontTx/>
                <a:buNone/>
                <a:defRPr/>
              </a:pPr>
              <a:r>
                <a:rPr kumimoji="0" lang="zh-CN" altLang="en-US" sz="405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目  录</a:t>
              </a:r>
              <a:endParaRPr kumimoji="0" lang="en-US" altLang="zh-CN" sz="405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sp>
          <p:nvSpPr>
            <p:cNvPr id="10" name="文本框 9"/>
            <p:cNvSpPr txBox="1"/>
            <p:nvPr/>
          </p:nvSpPr>
          <p:spPr>
            <a:xfrm>
              <a:off x="2389402" y="2078629"/>
              <a:ext cx="2168084" cy="861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800" b="0" i="0" u="none" strike="noStrike" kern="2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CONTENTS</a:t>
              </a:r>
              <a:endParaRPr kumimoji="0" lang="zh-CN" altLang="en-US" sz="1800" b="0" i="0" u="none" strike="noStrike" kern="2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15"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grpSp>
      <p:grpSp>
        <p:nvGrpSpPr>
          <p:cNvPr id="11" name="组合 10"/>
          <p:cNvGrpSpPr/>
          <p:nvPr userDrawn="1"/>
        </p:nvGrpSpPr>
        <p:grpSpPr>
          <a:xfrm>
            <a:off x="1818849" y="2387866"/>
            <a:ext cx="1459275" cy="1455872"/>
            <a:chOff x="2105799" y="20055838"/>
            <a:chExt cx="6748090" cy="6732363"/>
          </a:xfrm>
          <a:solidFill>
            <a:schemeClr val="accent1"/>
          </a:solidFill>
        </p:grpSpPr>
        <p:sp>
          <p:nvSpPr>
            <p:cNvPr id="12"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5"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6"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7"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8"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9"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0"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1"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2"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3"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4"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5"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6"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7"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8"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9"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0"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1"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2"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3"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4" name="Freeform 71"/>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sp>
        <p:nvSpPr>
          <p:cNvPr id="41" name="文本占位符 40"/>
          <p:cNvSpPr>
            <a:spLocks noGrp="1"/>
          </p:cNvSpPr>
          <p:nvPr>
            <p:ph type="body" sz="quarter" idx="10" hasCustomPrompt="1"/>
          </p:nvPr>
        </p:nvSpPr>
        <p:spPr>
          <a:xfrm>
            <a:off x="5864929" y="987984"/>
            <a:ext cx="229609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2" name="文本占位符 40"/>
          <p:cNvSpPr>
            <a:spLocks noGrp="1"/>
          </p:cNvSpPr>
          <p:nvPr>
            <p:ph type="body" sz="quarter" idx="11" hasCustomPrompt="1"/>
          </p:nvPr>
        </p:nvSpPr>
        <p:spPr>
          <a:xfrm>
            <a:off x="5864929" y="1550912"/>
            <a:ext cx="229609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3" name="文本占位符 40"/>
          <p:cNvSpPr>
            <a:spLocks noGrp="1"/>
          </p:cNvSpPr>
          <p:nvPr>
            <p:ph type="body" sz="quarter" idx="12" hasCustomPrompt="1"/>
          </p:nvPr>
        </p:nvSpPr>
        <p:spPr>
          <a:xfrm>
            <a:off x="5864929" y="2113839"/>
            <a:ext cx="229609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4" name="文本占位符 40"/>
          <p:cNvSpPr>
            <a:spLocks noGrp="1"/>
          </p:cNvSpPr>
          <p:nvPr>
            <p:ph type="body" sz="quarter" idx="13" hasCustomPrompt="1"/>
          </p:nvPr>
        </p:nvSpPr>
        <p:spPr>
          <a:xfrm>
            <a:off x="5864929" y="3239694"/>
            <a:ext cx="229609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36" name="文本占位符 40"/>
          <p:cNvSpPr>
            <a:spLocks noGrp="1"/>
          </p:cNvSpPr>
          <p:nvPr>
            <p:ph type="body" sz="quarter" idx="14" hasCustomPrompt="1"/>
          </p:nvPr>
        </p:nvSpPr>
        <p:spPr>
          <a:xfrm>
            <a:off x="5864929" y="2676767"/>
            <a:ext cx="229609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2" name="文本框 1"/>
          <p:cNvSpPr txBox="1"/>
          <p:nvPr userDrawn="1"/>
        </p:nvSpPr>
        <p:spPr>
          <a:xfrm>
            <a:off x="5106942" y="951573"/>
            <a:ext cx="506867" cy="830997"/>
          </a:xfrm>
          <a:prstGeom prst="rect">
            <a:avLst/>
          </a:prstGeom>
          <a:noFill/>
        </p:spPr>
        <p:txBody>
          <a:bodyPr wrap="square" rtlCol="0">
            <a:spAutoFit/>
          </a:bodyPr>
          <a:lstStyle/>
          <a:p>
            <a:r>
              <a:rPr lang="en-US" altLang="zh-CN" sz="2400" b="1" dirty="0">
                <a:solidFill>
                  <a:srgbClr val="9A0001"/>
                </a:solidFill>
              </a:rPr>
              <a:t>01.</a:t>
            </a:r>
            <a:endParaRPr lang="zh-CN" altLang="en-US" sz="2400" b="1" dirty="0">
              <a:solidFill>
                <a:srgbClr val="9A0001"/>
              </a:solidFill>
            </a:endParaRPr>
          </a:p>
        </p:txBody>
      </p:sp>
      <p:sp>
        <p:nvSpPr>
          <p:cNvPr id="39" name="文本框 38"/>
          <p:cNvSpPr txBox="1"/>
          <p:nvPr userDrawn="1"/>
        </p:nvSpPr>
        <p:spPr>
          <a:xfrm>
            <a:off x="5106942" y="1512627"/>
            <a:ext cx="506867" cy="830997"/>
          </a:xfrm>
          <a:prstGeom prst="rect">
            <a:avLst/>
          </a:prstGeom>
          <a:noFill/>
        </p:spPr>
        <p:txBody>
          <a:bodyPr wrap="square" rtlCol="0">
            <a:spAutoFit/>
          </a:bodyPr>
          <a:lstStyle/>
          <a:p>
            <a:r>
              <a:rPr lang="en-US" altLang="zh-CN" sz="2400" b="1" dirty="0">
                <a:solidFill>
                  <a:srgbClr val="9A0001"/>
                </a:solidFill>
              </a:rPr>
              <a:t>02.</a:t>
            </a:r>
            <a:endParaRPr lang="zh-CN" altLang="en-US" sz="2400" b="1" dirty="0">
              <a:solidFill>
                <a:srgbClr val="9A0001"/>
              </a:solidFill>
            </a:endParaRPr>
          </a:p>
        </p:txBody>
      </p:sp>
      <p:sp>
        <p:nvSpPr>
          <p:cNvPr id="40" name="文本框 39"/>
          <p:cNvSpPr txBox="1"/>
          <p:nvPr userDrawn="1"/>
        </p:nvSpPr>
        <p:spPr>
          <a:xfrm>
            <a:off x="5106942" y="2073681"/>
            <a:ext cx="506867" cy="830997"/>
          </a:xfrm>
          <a:prstGeom prst="rect">
            <a:avLst/>
          </a:prstGeom>
          <a:noFill/>
        </p:spPr>
        <p:txBody>
          <a:bodyPr wrap="square" rtlCol="0">
            <a:spAutoFit/>
          </a:bodyPr>
          <a:lstStyle/>
          <a:p>
            <a:r>
              <a:rPr lang="en-US" altLang="zh-CN" sz="2400" b="1" dirty="0">
                <a:solidFill>
                  <a:srgbClr val="9A0001"/>
                </a:solidFill>
              </a:rPr>
              <a:t>03.</a:t>
            </a:r>
            <a:endParaRPr lang="zh-CN" altLang="en-US" sz="2400" b="1" dirty="0">
              <a:solidFill>
                <a:srgbClr val="9A0001"/>
              </a:solidFill>
            </a:endParaRPr>
          </a:p>
        </p:txBody>
      </p:sp>
      <p:sp>
        <p:nvSpPr>
          <p:cNvPr id="45" name="文本框 44"/>
          <p:cNvSpPr txBox="1"/>
          <p:nvPr userDrawn="1"/>
        </p:nvSpPr>
        <p:spPr>
          <a:xfrm>
            <a:off x="5106942" y="2634735"/>
            <a:ext cx="506867" cy="830997"/>
          </a:xfrm>
          <a:prstGeom prst="rect">
            <a:avLst/>
          </a:prstGeom>
          <a:noFill/>
        </p:spPr>
        <p:txBody>
          <a:bodyPr wrap="square" rtlCol="0">
            <a:spAutoFit/>
          </a:bodyPr>
          <a:lstStyle/>
          <a:p>
            <a:r>
              <a:rPr lang="en-US" altLang="zh-CN" sz="2400" b="1" dirty="0">
                <a:solidFill>
                  <a:srgbClr val="9A0001"/>
                </a:solidFill>
              </a:rPr>
              <a:t>04.</a:t>
            </a:r>
            <a:endParaRPr lang="zh-CN" altLang="en-US" sz="2400" b="1" dirty="0">
              <a:solidFill>
                <a:srgbClr val="9A0001"/>
              </a:solidFill>
            </a:endParaRPr>
          </a:p>
        </p:txBody>
      </p:sp>
      <p:sp>
        <p:nvSpPr>
          <p:cNvPr id="46" name="文本框 45"/>
          <p:cNvSpPr txBox="1"/>
          <p:nvPr userDrawn="1"/>
        </p:nvSpPr>
        <p:spPr>
          <a:xfrm>
            <a:off x="5106942" y="3195789"/>
            <a:ext cx="506867" cy="830997"/>
          </a:xfrm>
          <a:prstGeom prst="rect">
            <a:avLst/>
          </a:prstGeom>
          <a:noFill/>
        </p:spPr>
        <p:txBody>
          <a:bodyPr wrap="square" rtlCol="0">
            <a:spAutoFit/>
          </a:bodyPr>
          <a:lstStyle/>
          <a:p>
            <a:r>
              <a:rPr lang="en-US" altLang="zh-CN" sz="2400" b="1" dirty="0">
                <a:solidFill>
                  <a:srgbClr val="9A0001"/>
                </a:solidFill>
              </a:rPr>
              <a:t>05.</a:t>
            </a:r>
            <a:endParaRPr lang="zh-CN" altLang="en-US" sz="2400" b="1" dirty="0">
              <a:solidFill>
                <a:srgbClr val="9A0001"/>
              </a:solidFill>
            </a:endParaRPr>
          </a:p>
        </p:txBody>
      </p:sp>
      <p:sp>
        <p:nvSpPr>
          <p:cNvPr id="47" name="文本占位符 40"/>
          <p:cNvSpPr>
            <a:spLocks noGrp="1"/>
          </p:cNvSpPr>
          <p:nvPr>
            <p:ph type="body" sz="quarter" idx="15" hasCustomPrompt="1"/>
          </p:nvPr>
        </p:nvSpPr>
        <p:spPr>
          <a:xfrm>
            <a:off x="5864929" y="3802622"/>
            <a:ext cx="2296091" cy="365760"/>
          </a:xfrm>
        </p:spPr>
        <p:txBody>
          <a:bodyPr>
            <a:normAutofit/>
          </a:bodyPr>
          <a:lstStyle>
            <a:lvl1pPr marL="0" indent="0" algn="l" defTabSz="685800" rtl="0" eaLnBrk="1" latinLnBrk="0" hangingPunct="1">
              <a:buNone/>
              <a:defRPr lang="zh-CN" altLang="en-US" sz="2100" kern="1200" dirty="0" smtClean="0">
                <a:solidFill>
                  <a:srgbClr val="000000">
                    <a:lumMod val="85000"/>
                    <a:lumOff val="15000"/>
                  </a:srgbClr>
                </a:solidFill>
                <a:latin typeface="微软雅黑" panose="020B0503020204020204" pitchFamily="34" charset="-122"/>
                <a:ea typeface="+mn-ea"/>
                <a:cs typeface="+mn-cs"/>
              </a:defRPr>
            </a:lvl1pPr>
            <a:lvl2pPr marL="342900" indent="0">
              <a:buNone/>
              <a:defRPr/>
            </a:lvl2pPr>
          </a:lstStyle>
          <a:p>
            <a:pPr lvl="0"/>
            <a:r>
              <a:rPr lang="zh-CN" altLang="en-US" dirty="0"/>
              <a:t>输入目录标题</a:t>
            </a:r>
            <a:endParaRPr lang="zh-CN" altLang="en-US" dirty="0"/>
          </a:p>
        </p:txBody>
      </p:sp>
      <p:sp>
        <p:nvSpPr>
          <p:cNvPr id="48" name="文本框 47"/>
          <p:cNvSpPr txBox="1"/>
          <p:nvPr userDrawn="1"/>
        </p:nvSpPr>
        <p:spPr>
          <a:xfrm>
            <a:off x="5106942" y="3756845"/>
            <a:ext cx="506867" cy="830997"/>
          </a:xfrm>
          <a:prstGeom prst="rect">
            <a:avLst/>
          </a:prstGeom>
          <a:noFill/>
        </p:spPr>
        <p:txBody>
          <a:bodyPr wrap="square" rtlCol="0">
            <a:spAutoFit/>
          </a:bodyPr>
          <a:lstStyle/>
          <a:p>
            <a:r>
              <a:rPr lang="en-US" altLang="zh-CN" sz="2400" b="1" dirty="0">
                <a:solidFill>
                  <a:srgbClr val="9A0001"/>
                </a:solidFill>
              </a:rPr>
              <a:t>06.</a:t>
            </a:r>
            <a:endParaRPr lang="zh-CN" altLang="en-US" sz="2400" b="1" dirty="0">
              <a:solidFill>
                <a:srgbClr val="9A0001"/>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sp>
        <p:nvSpPr>
          <p:cNvPr id="66" name="矩形 65"/>
          <p:cNvSpPr/>
          <p:nvPr userDrawn="1"/>
        </p:nvSpPr>
        <p:spPr>
          <a:xfrm>
            <a:off x="0" y="1323654"/>
            <a:ext cx="9144000" cy="2496193"/>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cxnSp>
        <p:nvCxnSpPr>
          <p:cNvPr id="70" name="直接连接符 69"/>
          <p:cNvCxnSpPr/>
          <p:nvPr/>
        </p:nvCxnSpPr>
        <p:spPr>
          <a:xfrm>
            <a:off x="747302" y="2571749"/>
            <a:ext cx="2830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占位符 3"/>
          <p:cNvSpPr>
            <a:spLocks noGrp="1"/>
          </p:cNvSpPr>
          <p:nvPr userDrawn="1">
            <p:ph type="body" sz="quarter" idx="10" hasCustomPrompt="1"/>
          </p:nvPr>
        </p:nvSpPr>
        <p:spPr>
          <a:xfrm>
            <a:off x="1849126" y="1914183"/>
            <a:ext cx="4287515" cy="530915"/>
          </a:xfrm>
        </p:spPr>
        <p:txBody>
          <a:bodyPr anchor="ctr" anchorCtr="0">
            <a:normAutofit/>
          </a:bodyPr>
          <a:lstStyle>
            <a:lvl1pPr marL="0" indent="0">
              <a:buFontTx/>
              <a:buNone/>
              <a:defRPr kumimoji="0" lang="zh-CN" altLang="en-US" sz="3000" b="1" i="0" u="none" strike="noStrike" kern="1200" cap="none" spc="0" normalizeH="0" baseline="0" dirty="0" smtClean="0">
                <a:ln>
                  <a:noFill/>
                </a:ln>
                <a:solidFill>
                  <a:prstClr val="white"/>
                </a:solidFill>
                <a:effectLst/>
                <a:uLnTx/>
                <a:uFillTx/>
                <a:latin typeface="Arial" panose="020B0604020202020204"/>
                <a:ea typeface="微软雅黑" panose="020B0503020204020204" pitchFamily="34" charset="-122"/>
                <a:cs typeface="+mn-ea"/>
              </a:defRPr>
            </a:lvl1pPr>
          </a:lstStyle>
          <a:p>
            <a:pPr marL="0" marR="0" lvl="0" indent="0" algn="l" defTabSz="685800" rtl="0" eaLnBrk="1" fontAlgn="auto" latinLnBrk="0" hangingPunct="1">
              <a:lnSpc>
                <a:spcPct val="100000"/>
              </a:lnSpc>
              <a:spcBef>
                <a:spcPts val="0"/>
              </a:spcBef>
              <a:spcAft>
                <a:spcPts val="0"/>
              </a:spcAft>
              <a:buClrTx/>
              <a:buSzTx/>
              <a:buFontTx/>
              <a:buNone/>
              <a:defRPr/>
            </a:pPr>
            <a:r>
              <a:rPr lang="en-US" altLang="zh-CN" dirty="0"/>
              <a:t>XX</a:t>
            </a:r>
            <a:endParaRPr lang="zh-CN" altLang="en-US" dirty="0"/>
          </a:p>
        </p:txBody>
      </p:sp>
      <p:sp>
        <p:nvSpPr>
          <p:cNvPr id="127" name="文本占位符 3"/>
          <p:cNvSpPr>
            <a:spLocks noGrp="1"/>
          </p:cNvSpPr>
          <p:nvPr>
            <p:ph type="body" sz="quarter" idx="11" hasCustomPrompt="1"/>
          </p:nvPr>
        </p:nvSpPr>
        <p:spPr>
          <a:xfrm>
            <a:off x="661642" y="2763246"/>
            <a:ext cx="5474999" cy="665750"/>
          </a:xfrm>
        </p:spPr>
        <p:txBody>
          <a:bodyPr>
            <a:noAutofit/>
          </a:bodyPr>
          <a:lstStyle>
            <a:lvl1pPr marL="0" indent="0">
              <a:buFontTx/>
              <a:buNone/>
              <a:defRPr lang="zh-CN" altLang="en-US" sz="3600" b="1" kern="1200" spc="300" dirty="0" smtClean="0">
                <a:solidFill>
                  <a:prstClr val="white"/>
                </a:solidFill>
                <a:latin typeface="Arial" panose="020B0604020202020204"/>
                <a:ea typeface="微软雅黑" panose="020B0503020204020204" pitchFamily="34" charset="-122"/>
                <a:cs typeface="+mn-ea"/>
              </a:defRPr>
            </a:lvl1p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dirty="0"/>
              <a:t>输入标题文本</a:t>
            </a:r>
            <a:endParaRPr lang="zh-CN" altLang="en-US" dirty="0"/>
          </a:p>
        </p:txBody>
      </p:sp>
      <p:pic>
        <p:nvPicPr>
          <p:cNvPr id="128" name="图形 127"/>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47765" y="1169615"/>
            <a:ext cx="3879237" cy="2804270"/>
          </a:xfrm>
          <a:prstGeom prst="rect">
            <a:avLst/>
          </a:prstGeom>
        </p:spPr>
      </p:pic>
      <p:grpSp>
        <p:nvGrpSpPr>
          <p:cNvPr id="62" name="组合 61"/>
          <p:cNvGrpSpPr/>
          <p:nvPr userDrawn="1"/>
        </p:nvGrpSpPr>
        <p:grpSpPr>
          <a:xfrm>
            <a:off x="1240568" y="859096"/>
            <a:ext cx="1108150" cy="81566"/>
            <a:chOff x="4616246" y="3878362"/>
            <a:chExt cx="5571416" cy="410087"/>
          </a:xfrm>
          <a:solidFill>
            <a:schemeClr val="tx1">
              <a:alpha val="80000"/>
            </a:schemeClr>
          </a:solidFill>
        </p:grpSpPr>
        <p:sp>
          <p:nvSpPr>
            <p:cNvPr id="63"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4"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5"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7"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8"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9"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1"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29"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0"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1"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2"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3"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4"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5"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6"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7"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38" name="组合 137"/>
          <p:cNvGrpSpPr/>
          <p:nvPr userDrawn="1"/>
        </p:nvGrpSpPr>
        <p:grpSpPr>
          <a:xfrm>
            <a:off x="1238656" y="495235"/>
            <a:ext cx="1112611" cy="317980"/>
            <a:chOff x="4606634" y="2048989"/>
            <a:chExt cx="5593843" cy="1598699"/>
          </a:xfrm>
          <a:solidFill>
            <a:schemeClr val="accent1">
              <a:alpha val="80000"/>
            </a:schemeClr>
          </a:solidFill>
        </p:grpSpPr>
        <p:sp>
          <p:nvSpPr>
            <p:cNvPr id="139"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0"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1"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2"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3"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4"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5"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6"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7"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8"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51" name="组合 150"/>
          <p:cNvGrpSpPr/>
          <p:nvPr userDrawn="1"/>
        </p:nvGrpSpPr>
        <p:grpSpPr>
          <a:xfrm>
            <a:off x="661641" y="460130"/>
            <a:ext cx="498317" cy="497156"/>
            <a:chOff x="2105799" y="20055838"/>
            <a:chExt cx="6748090" cy="6732363"/>
          </a:xfrm>
          <a:solidFill>
            <a:schemeClr val="accent1">
              <a:alpha val="80000"/>
            </a:schemeClr>
          </a:solidFill>
        </p:grpSpPr>
        <p:sp>
          <p:nvSpPr>
            <p:cNvPr id="152"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3"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4"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5"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6"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7"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8"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9"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0"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1"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2"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3"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4"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5"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6"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7"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8"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9"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70"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71"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72"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73"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74"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sp>
        <p:nvSpPr>
          <p:cNvPr id="5" name="矩形 4"/>
          <p:cNvSpPr/>
          <p:nvPr userDrawn="1"/>
        </p:nvSpPr>
        <p:spPr>
          <a:xfrm>
            <a:off x="656481" y="1902683"/>
            <a:ext cx="1175130" cy="553998"/>
          </a:xfrm>
          <a:prstGeom prst="rect">
            <a:avLst/>
          </a:prstGeom>
        </p:spPr>
        <p:txBody>
          <a:bodyPr wrap="none">
            <a:spAutoFit/>
          </a:bodyPr>
          <a:lstStyle/>
          <a:p>
            <a:r>
              <a:rPr kumimoji="0" lang="en-US" altLang="zh-CN" sz="3000" b="0" i="0" u="none" strike="noStrike" kern="1200" cap="none" spc="0" normalizeH="0" baseline="0" dirty="0">
                <a:ln>
                  <a:noFill/>
                </a:ln>
                <a:solidFill>
                  <a:prstClr val="white"/>
                </a:solidFill>
                <a:effectLst/>
                <a:uLnTx/>
                <a:uFillTx/>
                <a:latin typeface="Arial" panose="020B0604020202020204"/>
                <a:ea typeface="微软雅黑" panose="020B0503020204020204" pitchFamily="34" charset="-122"/>
                <a:cs typeface="+mn-ea"/>
              </a:rPr>
              <a:t>PART</a:t>
            </a:r>
            <a:endParaRPr kumimoji="0" lang="zh-CN" altLang="en-US" sz="3000" b="0" i="0" u="none" strike="noStrike" kern="1200" cap="none" spc="0" normalizeH="0" baseline="0" dirty="0">
              <a:ln>
                <a:noFill/>
              </a:ln>
              <a:solidFill>
                <a:prstClr val="white"/>
              </a:solidFill>
              <a:effectLst/>
              <a:uLnTx/>
              <a:uFillTx/>
              <a:latin typeface="Arial" panose="020B0604020202020204"/>
              <a:ea typeface="微软雅黑" panose="020B0503020204020204" pitchFamily="34" charset="-122"/>
              <a:cs typeface="+mn-ea"/>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sp>
        <p:nvSpPr>
          <p:cNvPr id="66" name="矩形 65"/>
          <p:cNvSpPr/>
          <p:nvPr userDrawn="1"/>
        </p:nvSpPr>
        <p:spPr>
          <a:xfrm>
            <a:off x="0" y="1323654"/>
            <a:ext cx="9144000" cy="2496193"/>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63" name="椭圆 62"/>
          <p:cNvSpPr/>
          <p:nvPr/>
        </p:nvSpPr>
        <p:spPr>
          <a:xfrm>
            <a:off x="3897841" y="468613"/>
            <a:ext cx="1370087" cy="1370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grpSp>
        <p:nvGrpSpPr>
          <p:cNvPr id="64" name="组合 63"/>
          <p:cNvGrpSpPr/>
          <p:nvPr/>
        </p:nvGrpSpPr>
        <p:grpSpPr>
          <a:xfrm>
            <a:off x="3988361" y="556180"/>
            <a:ext cx="1210824" cy="1208000"/>
            <a:chOff x="2105799" y="20055838"/>
            <a:chExt cx="6748090" cy="6732363"/>
          </a:xfrm>
          <a:solidFill>
            <a:schemeClr val="accent1"/>
          </a:solidFill>
        </p:grpSpPr>
        <p:sp>
          <p:nvSpPr>
            <p:cNvPr id="6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7"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8"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9"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1"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29"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0"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1"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2"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3"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4"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5"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6"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7"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8"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9"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0"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1"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2"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3"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4"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5"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6"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sp>
        <p:nvSpPr>
          <p:cNvPr id="147" name="标题 1"/>
          <p:cNvSpPr>
            <a:spLocks noGrp="1"/>
          </p:cNvSpPr>
          <p:nvPr userDrawn="1">
            <p:ph type="ctrTitle" hasCustomPrompt="1"/>
          </p:nvPr>
        </p:nvSpPr>
        <p:spPr>
          <a:xfrm>
            <a:off x="1211580" y="2197148"/>
            <a:ext cx="6720840" cy="910232"/>
          </a:xfrm>
        </p:spPr>
        <p:txBody>
          <a:bodyPr anchor="ctr">
            <a:noAutofit/>
          </a:bodyPr>
          <a:lstStyle>
            <a:lvl1pPr algn="ctr">
              <a:defRPr kumimoji="0" lang="zh-CN" altLang="en-US" sz="4500" b="1" i="0" u="none" strike="noStrike" kern="1200" cap="none" spc="300" normalizeH="0" baseline="0" dirty="0">
                <a:ln>
                  <a:noFill/>
                </a:ln>
                <a:solidFill>
                  <a:prstClr val="white"/>
                </a:solidFill>
                <a:effectLst/>
                <a:uLnTx/>
                <a:uFillTx/>
                <a:latin typeface="Arial" panose="020B0604020202020204"/>
                <a:ea typeface="微软雅黑" panose="020B0503020204020204" pitchFamily="34" charset="-122"/>
                <a:cs typeface="+mn-ea"/>
              </a:defRPr>
            </a:lvl1pPr>
          </a:lstStyle>
          <a:p>
            <a:pPr marL="0" marR="0" lvl="0" indent="0" algn="ctr" defTabSz="685800" rtl="0" eaLnBrk="1" fontAlgn="auto" latinLnBrk="0" hangingPunct="1">
              <a:lnSpc>
                <a:spcPct val="110000"/>
              </a:lnSpc>
              <a:spcBef>
                <a:spcPts val="0"/>
              </a:spcBef>
              <a:spcAft>
                <a:spcPts val="0"/>
              </a:spcAft>
              <a:buClrTx/>
              <a:buSzTx/>
              <a:buFontTx/>
              <a:buNone/>
              <a:defRPr/>
            </a:pPr>
            <a:r>
              <a:rPr lang="zh-CN" altLang="en-US" dirty="0"/>
              <a:t>单击此处编辑结束语</a:t>
            </a:r>
            <a:endParaRPr lang="zh-CN" altLang="en-US" dirty="0"/>
          </a:p>
        </p:txBody>
      </p:sp>
      <p:sp>
        <p:nvSpPr>
          <p:cNvPr id="148" name="副标题 2"/>
          <p:cNvSpPr>
            <a:spLocks noGrp="1"/>
          </p:cNvSpPr>
          <p:nvPr userDrawn="1">
            <p:ph type="subTitle" idx="1" hasCustomPrompt="1"/>
          </p:nvPr>
        </p:nvSpPr>
        <p:spPr>
          <a:xfrm>
            <a:off x="2328863" y="4222732"/>
            <a:ext cx="4486275" cy="270053"/>
          </a:xfrm>
        </p:spPr>
        <p:txBody>
          <a:bodyPr>
            <a:normAutofit/>
          </a:bodyPr>
          <a:lstStyle>
            <a:lvl1pPr marL="0" indent="0" algn="ctr">
              <a:buNone/>
              <a:defRPr lang="zh-CN" altLang="en-US" sz="1350" kern="1200" dirty="0">
                <a:solidFill>
                  <a:prstClr val="black">
                    <a:lumMod val="75000"/>
                    <a:lumOff val="25000"/>
                  </a:prstClr>
                </a:solidFill>
                <a:latin typeface="Arial" panose="020B0604020202020204"/>
                <a:ea typeface="微软雅黑" panose="020B0503020204020204" pitchFamily="34" charset="-122"/>
                <a:cs typeface="+mn-ea"/>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单击此处编辑作者信息</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3"/>
            <a:ext cx="4038600" cy="3394472"/>
          </a:xfrm>
        </p:spPr>
        <p:txBody>
          <a:bodyPr/>
          <a:lstStyle>
            <a:lvl1pPr>
              <a:defRPr sz="1575"/>
            </a:lvl1pPr>
            <a:lvl2pPr>
              <a:defRPr sz="1350"/>
            </a:lvl2pPr>
            <a:lvl3pPr>
              <a:defRPr sz="1125"/>
            </a:lvl3pPr>
            <a:lvl4pPr>
              <a:defRPr sz="1015"/>
            </a:lvl4pPr>
            <a:lvl5pPr>
              <a:defRPr sz="1015"/>
            </a:lvl5pPr>
            <a:lvl6pPr>
              <a:defRPr sz="1015"/>
            </a:lvl6pPr>
            <a:lvl7pPr>
              <a:defRPr sz="1015"/>
            </a:lvl7pPr>
            <a:lvl8pPr>
              <a:defRPr sz="1015"/>
            </a:lvl8pPr>
            <a:lvl9pPr>
              <a:defRPr sz="101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3"/>
            <a:ext cx="4038600" cy="3394472"/>
          </a:xfrm>
        </p:spPr>
        <p:txBody>
          <a:bodyPr/>
          <a:lstStyle>
            <a:lvl1pPr>
              <a:defRPr sz="1575"/>
            </a:lvl1pPr>
            <a:lvl2pPr>
              <a:defRPr sz="1350"/>
            </a:lvl2pPr>
            <a:lvl3pPr>
              <a:defRPr sz="1125"/>
            </a:lvl3pPr>
            <a:lvl4pPr>
              <a:defRPr sz="1015"/>
            </a:lvl4pPr>
            <a:lvl5pPr>
              <a:defRPr sz="1015"/>
            </a:lvl5pPr>
            <a:lvl6pPr>
              <a:defRPr sz="1015"/>
            </a:lvl6pPr>
            <a:lvl7pPr>
              <a:defRPr sz="1015"/>
            </a:lvl7pPr>
            <a:lvl8pPr>
              <a:defRPr sz="1015"/>
            </a:lvl8pPr>
            <a:lvl9pPr>
              <a:defRPr sz="101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页-标题">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页-标题&amp;副标题">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
        <p:nvSpPr>
          <p:cNvPr id="3" name="文本占位符 2"/>
          <p:cNvSpPr>
            <a:spLocks noGrp="1"/>
          </p:cNvSpPr>
          <p:nvPr>
            <p:ph type="body" sz="quarter" idx="10" hasCustomPrompt="1"/>
          </p:nvPr>
        </p:nvSpPr>
        <p:spPr>
          <a:xfrm>
            <a:off x="332185" y="708458"/>
            <a:ext cx="6792515" cy="286222"/>
          </a:xfrm>
        </p:spPr>
        <p:txBody>
          <a:bodyPr vert="horz" lIns="91440" tIns="45720" rIns="91440" bIns="45720" rtlCol="0" anchor="ctr">
            <a:normAutofit/>
          </a:bodyPr>
          <a:lstStyle>
            <a:lvl1pPr>
              <a:defRPr lang="zh-CN" altLang="en-US" sz="1500" b="1" dirty="0" smtClean="0">
                <a:solidFill>
                  <a:schemeClr val="tx1">
                    <a:lumMod val="75000"/>
                    <a:lumOff val="25000"/>
                  </a:schemeClr>
                </a:solidFill>
                <a:cs typeface="+mn-ea"/>
              </a:defRPr>
            </a:lvl1pPr>
          </a:lstStyle>
          <a:p>
            <a:pPr marL="257175" marR="0" lvl="0" indent="-257175" fontAlgn="auto">
              <a:spcBef>
                <a:spcPct val="0"/>
              </a:spcBef>
              <a:spcAft>
                <a:spcPts val="0"/>
              </a:spcAft>
              <a:buClrTx/>
              <a:buSzTx/>
            </a:pPr>
            <a:r>
              <a:rPr lang="zh-CN" altLang="en-US" dirty="0"/>
              <a:t>单击此处输入本页的结论单击此处输入本页的结论单击此处输入本页的结论</a:t>
            </a:r>
            <a:endParaRPr lang="zh-CN" altLang="en-US" dirty="0"/>
          </a:p>
        </p:txBody>
      </p:sp>
      <p:sp>
        <p:nvSpPr>
          <p:cNvPr id="64" name="文本框 63"/>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页-上下横线">
    <p:spTree>
      <p:nvGrpSpPr>
        <p:cNvPr id="1" name=""/>
        <p:cNvGrpSpPr/>
        <p:nvPr/>
      </p:nvGrpSpPr>
      <p:grpSpPr>
        <a:xfrm>
          <a:off x="0" y="0"/>
          <a:ext cx="0" cy="0"/>
          <a:chOff x="0" y="0"/>
          <a:chExt cx="0" cy="0"/>
        </a:xfrm>
      </p:grpSpPr>
      <p:grpSp>
        <p:nvGrpSpPr>
          <p:cNvPr id="3" name="组合 2"/>
          <p:cNvGrpSpPr/>
          <p:nvPr userDrawn="1"/>
        </p:nvGrpSpPr>
        <p:grpSpPr>
          <a:xfrm>
            <a:off x="7633335" y="247411"/>
            <a:ext cx="1134002" cy="333669"/>
            <a:chOff x="9556201" y="498129"/>
            <a:chExt cx="1993881" cy="586680"/>
          </a:xfrm>
        </p:grpSpPr>
        <p:grpSp>
          <p:nvGrpSpPr>
            <p:cNvPr id="66" name="组合 65"/>
            <p:cNvGrpSpPr/>
            <p:nvPr userDrawn="1"/>
          </p:nvGrpSpPr>
          <p:grpSpPr>
            <a:xfrm>
              <a:off x="10239376" y="968937"/>
              <a:ext cx="1307697" cy="96254"/>
              <a:chOff x="4616246" y="3878362"/>
              <a:chExt cx="5571416" cy="410087"/>
            </a:xfrm>
            <a:solidFill>
              <a:schemeClr val="tx1">
                <a:alpha val="80000"/>
              </a:schemeClr>
            </a:solidFill>
          </p:grpSpPr>
          <p:sp>
            <p:nvSpPr>
              <p:cNvPr id="68"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9"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0"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2"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3"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4"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5"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6"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7"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8"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9"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0"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1"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2"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3"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4"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85" name="组合 84"/>
            <p:cNvGrpSpPr/>
            <p:nvPr userDrawn="1"/>
          </p:nvGrpSpPr>
          <p:grpSpPr>
            <a:xfrm>
              <a:off x="10237120" y="539555"/>
              <a:ext cx="1312962" cy="375239"/>
              <a:chOff x="4606634" y="2048989"/>
              <a:chExt cx="5593843" cy="1598699"/>
            </a:xfrm>
            <a:solidFill>
              <a:schemeClr val="accent1">
                <a:alpha val="80000"/>
              </a:schemeClr>
            </a:solidFill>
          </p:grpSpPr>
          <p:sp>
            <p:nvSpPr>
              <p:cNvPr id="86"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7"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8"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9"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0"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1"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2"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3"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4"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5"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6"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7"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98" name="组合 97"/>
            <p:cNvGrpSpPr/>
            <p:nvPr userDrawn="1"/>
          </p:nvGrpSpPr>
          <p:grpSpPr>
            <a:xfrm>
              <a:off x="9556201" y="498129"/>
              <a:ext cx="588050" cy="586680"/>
              <a:chOff x="2105799" y="20055838"/>
              <a:chExt cx="6748090" cy="6732363"/>
            </a:xfrm>
            <a:solidFill>
              <a:schemeClr val="accent1">
                <a:alpha val="80000"/>
              </a:schemeClr>
            </a:solidFill>
          </p:grpSpPr>
          <p:sp>
            <p:nvSpPr>
              <p:cNvPr id="99"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0"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1"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2"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3"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4"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5"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6"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7"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8"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9"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0"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1"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2"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3"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4"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5"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6"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7"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8"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9"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0"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1"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cxnSp>
        <p:nvCxnSpPr>
          <p:cNvPr id="122" name="直接连接符 121"/>
          <p:cNvCxnSpPr/>
          <p:nvPr userDrawn="1"/>
        </p:nvCxnSpPr>
        <p:spPr>
          <a:xfrm>
            <a:off x="328613" y="4786313"/>
            <a:ext cx="848677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dirty="0"/>
              <a:t>&lt; </a:t>
            </a:r>
            <a:fld id="{A548B57D-AE10-4CF7-A9DF-59FEFA91B28E}" type="slidenum">
              <a:rPr lang="zh-CN" altLang="en-US" smtClean="0"/>
            </a:fld>
            <a:r>
              <a:rPr lang="zh-CN" altLang="en-US" dirty="0"/>
              <a:t> </a:t>
            </a:r>
            <a:r>
              <a:rPr lang="en-US" altLang="zh-CN" dirty="0"/>
              <a:t>&gt;</a:t>
            </a:r>
            <a:endParaRPr lang="zh-CN" altLang="en-US" dirty="0"/>
          </a:p>
        </p:txBody>
      </p:sp>
      <p:cxnSp>
        <p:nvCxnSpPr>
          <p:cNvPr id="71" name="直接连接符 70"/>
          <p:cNvCxnSpPr/>
          <p:nvPr userDrawn="1"/>
        </p:nvCxnSpPr>
        <p:spPr>
          <a:xfrm>
            <a:off x="558801" y="651272"/>
            <a:ext cx="825658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396530" y="650993"/>
            <a:ext cx="44228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4"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
        <p:nvSpPr>
          <p:cNvPr id="63" name="文本框 62"/>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页-上短下长">
    <p:spTree>
      <p:nvGrpSpPr>
        <p:cNvPr id="1" name=""/>
        <p:cNvGrpSpPr/>
        <p:nvPr/>
      </p:nvGrpSpPr>
      <p:grpSpPr>
        <a:xfrm>
          <a:off x="0" y="0"/>
          <a:ext cx="0" cy="0"/>
          <a:chOff x="0" y="0"/>
          <a:chExt cx="0" cy="0"/>
        </a:xfrm>
      </p:grpSpPr>
      <p:grpSp>
        <p:nvGrpSpPr>
          <p:cNvPr id="63" name="组合 62"/>
          <p:cNvGrpSpPr/>
          <p:nvPr userDrawn="1"/>
        </p:nvGrpSpPr>
        <p:grpSpPr>
          <a:xfrm>
            <a:off x="396530" y="650993"/>
            <a:ext cx="1824770" cy="0"/>
            <a:chOff x="7460343" y="1311756"/>
            <a:chExt cx="2433027" cy="0"/>
          </a:xfrm>
        </p:grpSpPr>
        <p:cxnSp>
          <p:nvCxnSpPr>
            <p:cNvPr id="64" name="直接连接符 63"/>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userDrawn="1"/>
        </p:nvGrpSpPr>
        <p:grpSpPr>
          <a:xfrm>
            <a:off x="7633335" y="247411"/>
            <a:ext cx="1134002" cy="333669"/>
            <a:chOff x="9556201" y="498129"/>
            <a:chExt cx="1993881" cy="586680"/>
          </a:xfrm>
        </p:grpSpPr>
        <p:grpSp>
          <p:nvGrpSpPr>
            <p:cNvPr id="66" name="组合 65"/>
            <p:cNvGrpSpPr/>
            <p:nvPr userDrawn="1"/>
          </p:nvGrpSpPr>
          <p:grpSpPr>
            <a:xfrm>
              <a:off x="10239376" y="968937"/>
              <a:ext cx="1307697" cy="96254"/>
              <a:chOff x="4616246" y="3878362"/>
              <a:chExt cx="5571416" cy="410087"/>
            </a:xfrm>
            <a:solidFill>
              <a:schemeClr val="tx1">
                <a:alpha val="80000"/>
              </a:schemeClr>
            </a:solidFill>
          </p:grpSpPr>
          <p:sp>
            <p:nvSpPr>
              <p:cNvPr id="68"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9"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0"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2"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3"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4"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5"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6"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7"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8"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9"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0"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1"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2"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3"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4"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85" name="组合 84"/>
            <p:cNvGrpSpPr/>
            <p:nvPr userDrawn="1"/>
          </p:nvGrpSpPr>
          <p:grpSpPr>
            <a:xfrm>
              <a:off x="10237120" y="539555"/>
              <a:ext cx="1312962" cy="375239"/>
              <a:chOff x="4606634" y="2048989"/>
              <a:chExt cx="5593843" cy="1598699"/>
            </a:xfrm>
            <a:solidFill>
              <a:schemeClr val="accent1">
                <a:alpha val="80000"/>
              </a:schemeClr>
            </a:solidFill>
          </p:grpSpPr>
          <p:sp>
            <p:nvSpPr>
              <p:cNvPr id="86"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7"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8"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9"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0"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1"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2"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3"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4"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5"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6"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7"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98" name="组合 97"/>
            <p:cNvGrpSpPr/>
            <p:nvPr userDrawn="1"/>
          </p:nvGrpSpPr>
          <p:grpSpPr>
            <a:xfrm>
              <a:off x="9556201" y="498129"/>
              <a:ext cx="588050" cy="586680"/>
              <a:chOff x="2105799" y="20055838"/>
              <a:chExt cx="6748090" cy="6732363"/>
            </a:xfrm>
            <a:solidFill>
              <a:schemeClr val="accent1">
                <a:alpha val="80000"/>
              </a:schemeClr>
            </a:solidFill>
          </p:grpSpPr>
          <p:sp>
            <p:nvSpPr>
              <p:cNvPr id="99"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0"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1"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2"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3"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4"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5"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6"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7"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8"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9"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0"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1"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2"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3"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4"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5"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6"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7"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8"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9"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0"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1"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cxnSp>
        <p:nvCxnSpPr>
          <p:cNvPr id="122" name="直接连接符 121"/>
          <p:cNvCxnSpPr/>
          <p:nvPr userDrawn="1"/>
        </p:nvCxnSpPr>
        <p:spPr>
          <a:xfrm>
            <a:off x="328613" y="4786313"/>
            <a:ext cx="848677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dirty="0"/>
              <a:t>&lt; </a:t>
            </a:r>
            <a:fld id="{A548B57D-AE10-4CF7-A9DF-59FEFA91B28E}" type="slidenum">
              <a:rPr lang="zh-CN" altLang="en-US" smtClean="0"/>
            </a:fld>
            <a:r>
              <a:rPr lang="zh-CN" altLang="en-US" dirty="0"/>
              <a:t> </a:t>
            </a:r>
            <a:r>
              <a:rPr lang="en-US" altLang="zh-CN" dirty="0"/>
              <a:t>&gt;</a:t>
            </a:r>
            <a:endParaRPr lang="zh-CN" altLang="en-US" dirty="0"/>
          </a:p>
        </p:txBody>
      </p:sp>
      <p:sp>
        <p:nvSpPr>
          <p:cNvPr id="125"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
        <p:nvSpPr>
          <p:cNvPr id="71" name="文本框 70"/>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页-仅logo">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57"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全空白">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图片占位1">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
        <p:nvSpPr>
          <p:cNvPr id="3" name="文本占位符 2"/>
          <p:cNvSpPr>
            <a:spLocks noGrp="1"/>
          </p:cNvSpPr>
          <p:nvPr>
            <p:ph type="body" sz="quarter" idx="10" hasCustomPrompt="1"/>
          </p:nvPr>
        </p:nvSpPr>
        <p:spPr>
          <a:xfrm>
            <a:off x="332185" y="708458"/>
            <a:ext cx="6792515" cy="286222"/>
          </a:xfrm>
        </p:spPr>
        <p:txBody>
          <a:bodyPr vert="horz" lIns="91440" tIns="45720" rIns="91440" bIns="45720" rtlCol="0" anchor="ctr">
            <a:normAutofit/>
          </a:bodyPr>
          <a:lstStyle>
            <a:lvl1pPr>
              <a:defRPr lang="zh-CN" altLang="en-US" sz="1500" b="1" dirty="0" smtClean="0">
                <a:solidFill>
                  <a:schemeClr val="tx1">
                    <a:lumMod val="75000"/>
                    <a:lumOff val="25000"/>
                  </a:schemeClr>
                </a:solidFill>
                <a:cs typeface="+mn-ea"/>
              </a:defRPr>
            </a:lvl1pPr>
          </a:lstStyle>
          <a:p>
            <a:pPr marL="257175" marR="0" lvl="0" indent="-257175" fontAlgn="auto">
              <a:spcBef>
                <a:spcPct val="0"/>
              </a:spcBef>
              <a:spcAft>
                <a:spcPts val="0"/>
              </a:spcAft>
              <a:buClrTx/>
              <a:buSzTx/>
            </a:pPr>
            <a:r>
              <a:rPr lang="zh-CN" altLang="en-US" dirty="0"/>
              <a:t>单击此处输入本页的结论单击此处输入本页的结论单击此处输入本页的结论</a:t>
            </a:r>
            <a:endParaRPr lang="zh-CN" altLang="en-US" dirty="0"/>
          </a:p>
        </p:txBody>
      </p:sp>
      <p:sp>
        <p:nvSpPr>
          <p:cNvPr id="64" name="文本框 63"/>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
        <p:nvSpPr>
          <p:cNvPr id="2" name="图片占位符 1"/>
          <p:cNvSpPr>
            <a:spLocks noGrp="1"/>
          </p:cNvSpPr>
          <p:nvPr>
            <p:ph type="pic" sz="quarter" idx="11" hasCustomPrompt="1"/>
          </p:nvPr>
        </p:nvSpPr>
        <p:spPr>
          <a:xfrm>
            <a:off x="0" y="1074679"/>
            <a:ext cx="9144000" cy="2071688"/>
          </a:xfrm>
          <a:prstGeom prst="rect">
            <a:avLst/>
          </a:prstGeom>
        </p:spPr>
        <p:txBody>
          <a:bodyPr vert="horz" lIns="91440" tIns="45720" rIns="91440" bIns="45720" rtlCol="0" anchor="ctr">
            <a:normAutofit/>
          </a:bodyPr>
          <a:lstStyle>
            <a:lvl1pPr marL="0" indent="0">
              <a:buNone/>
              <a:defRPr lang="zh-CN" altLang="en-US"/>
            </a:lvl1pPr>
          </a:lstStyle>
          <a:p>
            <a:pPr lvl="0" algn="ctr"/>
            <a:r>
              <a:rPr lang="zh-CN" altLang="en-US" dirty="0"/>
              <a:t>单击此处修改图片</a:t>
            </a:r>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图片占位2">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文本框 62"/>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
        <p:nvSpPr>
          <p:cNvPr id="2" name="图片占位符 1"/>
          <p:cNvSpPr>
            <a:spLocks noGrp="1"/>
          </p:cNvSpPr>
          <p:nvPr>
            <p:ph type="pic" idx="10" hasCustomPrompt="1"/>
          </p:nvPr>
        </p:nvSpPr>
        <p:spPr>
          <a:xfrm>
            <a:off x="0" y="897565"/>
            <a:ext cx="9144000" cy="2340864"/>
          </a:xfrm>
        </p:spPr>
        <p:txBody>
          <a:bodyPr anchor="ctr"/>
          <a:lstStyle>
            <a:lvl1pPr algn="ctr">
              <a:defRPr/>
            </a:lvl1pPr>
          </a:lstStyle>
          <a:p>
            <a:r>
              <a:rPr lang="zh-CN" altLang="en-US" dirty="0"/>
              <a:t>单击此处修改图片</a:t>
            </a:r>
            <a:endParaRPr lang="zh-CN"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图片占位3">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
        <p:nvSpPr>
          <p:cNvPr id="3" name="文本占位符 2"/>
          <p:cNvSpPr>
            <a:spLocks noGrp="1"/>
          </p:cNvSpPr>
          <p:nvPr>
            <p:ph type="body" sz="quarter" idx="10" hasCustomPrompt="1"/>
          </p:nvPr>
        </p:nvSpPr>
        <p:spPr>
          <a:xfrm>
            <a:off x="332185" y="708458"/>
            <a:ext cx="6792515" cy="286222"/>
          </a:xfrm>
        </p:spPr>
        <p:txBody>
          <a:bodyPr vert="horz" lIns="91440" tIns="45720" rIns="91440" bIns="45720" rtlCol="0" anchor="ctr">
            <a:normAutofit/>
          </a:bodyPr>
          <a:lstStyle>
            <a:lvl1pPr>
              <a:defRPr lang="zh-CN" altLang="en-US" sz="1500" b="1" dirty="0" smtClean="0">
                <a:solidFill>
                  <a:schemeClr val="tx1">
                    <a:lumMod val="75000"/>
                    <a:lumOff val="25000"/>
                  </a:schemeClr>
                </a:solidFill>
                <a:cs typeface="+mn-ea"/>
              </a:defRPr>
            </a:lvl1pPr>
          </a:lstStyle>
          <a:p>
            <a:pPr marL="257175" marR="0" lvl="0" indent="-257175" fontAlgn="auto">
              <a:spcBef>
                <a:spcPct val="0"/>
              </a:spcBef>
              <a:spcAft>
                <a:spcPts val="0"/>
              </a:spcAft>
              <a:buClrTx/>
              <a:buSzTx/>
            </a:pPr>
            <a:r>
              <a:rPr lang="zh-CN" altLang="en-US" dirty="0"/>
              <a:t>单击此处输入本页的结论单击此处输入本页的结论单击此处输入本页的结论</a:t>
            </a:r>
            <a:endParaRPr lang="zh-CN" altLang="en-US" dirty="0"/>
          </a:p>
        </p:txBody>
      </p:sp>
      <p:sp>
        <p:nvSpPr>
          <p:cNvPr id="64" name="文本框 63"/>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
        <p:nvSpPr>
          <p:cNvPr id="66" name="图片占位符 65"/>
          <p:cNvSpPr>
            <a:spLocks noGrp="1"/>
          </p:cNvSpPr>
          <p:nvPr>
            <p:ph type="pic" sz="quarter" idx="11" hasCustomPrompt="1"/>
          </p:nvPr>
        </p:nvSpPr>
        <p:spPr>
          <a:xfrm>
            <a:off x="3339334" y="1499355"/>
            <a:ext cx="2465333" cy="2465333"/>
          </a:xfrm>
          <a:custGeom>
            <a:avLst/>
            <a:gdLst>
              <a:gd name="connsiteX0" fmla="*/ 1643556 w 3287111"/>
              <a:gd name="connsiteY0" fmla="*/ 0 h 3287111"/>
              <a:gd name="connsiteX1" fmla="*/ 3278627 w 3287111"/>
              <a:gd name="connsiteY1" fmla="*/ 1475512 h 3287111"/>
              <a:gd name="connsiteX2" fmla="*/ 3287111 w 3287111"/>
              <a:gd name="connsiteY2" fmla="*/ 1643536 h 3287111"/>
              <a:gd name="connsiteX3" fmla="*/ 3287111 w 3287111"/>
              <a:gd name="connsiteY3" fmla="*/ 1643576 h 3287111"/>
              <a:gd name="connsiteX4" fmla="*/ 3278627 w 3287111"/>
              <a:gd name="connsiteY4" fmla="*/ 1811600 h 3287111"/>
              <a:gd name="connsiteX5" fmla="*/ 1811600 w 3287111"/>
              <a:gd name="connsiteY5" fmla="*/ 3278627 h 3287111"/>
              <a:gd name="connsiteX6" fmla="*/ 1643576 w 3287111"/>
              <a:gd name="connsiteY6" fmla="*/ 3287111 h 3287111"/>
              <a:gd name="connsiteX7" fmla="*/ 1643537 w 3287111"/>
              <a:gd name="connsiteY7" fmla="*/ 3287111 h 3287111"/>
              <a:gd name="connsiteX8" fmla="*/ 1475512 w 3287111"/>
              <a:gd name="connsiteY8" fmla="*/ 3278627 h 3287111"/>
              <a:gd name="connsiteX9" fmla="*/ 0 w 3287111"/>
              <a:gd name="connsiteY9" fmla="*/ 1643556 h 3287111"/>
              <a:gd name="connsiteX10" fmla="*/ 1643556 w 3287111"/>
              <a:gd name="connsiteY10" fmla="*/ 0 h 328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7111" h="3287111">
                <a:moveTo>
                  <a:pt x="1643556" y="0"/>
                </a:moveTo>
                <a:cubicBezTo>
                  <a:pt x="2494535" y="0"/>
                  <a:pt x="3194460" y="646739"/>
                  <a:pt x="3278627" y="1475512"/>
                </a:cubicBezTo>
                <a:lnTo>
                  <a:pt x="3287111" y="1643536"/>
                </a:lnTo>
                <a:lnTo>
                  <a:pt x="3287111" y="1643576"/>
                </a:lnTo>
                <a:lnTo>
                  <a:pt x="3278627" y="1811600"/>
                </a:lnTo>
                <a:cubicBezTo>
                  <a:pt x="3200071" y="2585122"/>
                  <a:pt x="2585122" y="3200071"/>
                  <a:pt x="1811600" y="3278627"/>
                </a:cubicBezTo>
                <a:lnTo>
                  <a:pt x="1643576" y="3287111"/>
                </a:lnTo>
                <a:lnTo>
                  <a:pt x="1643537" y="3287111"/>
                </a:lnTo>
                <a:lnTo>
                  <a:pt x="1475512" y="3278627"/>
                </a:lnTo>
                <a:cubicBezTo>
                  <a:pt x="646739" y="3194460"/>
                  <a:pt x="0" y="2494535"/>
                  <a:pt x="0" y="1643556"/>
                </a:cubicBezTo>
                <a:cubicBezTo>
                  <a:pt x="0" y="735845"/>
                  <a:pt x="735845" y="0"/>
                  <a:pt x="1643556" y="0"/>
                </a:cubicBezTo>
                <a:close/>
              </a:path>
            </a:pathLst>
          </a:custGeom>
        </p:spPr>
        <p:txBody>
          <a:bodyPr wrap="square" anchor="ctr">
            <a:noAutofit/>
          </a:bodyPr>
          <a:lstStyle>
            <a:lvl1pPr algn="ctr">
              <a:defRPr/>
            </a:lvl1pPr>
          </a:lstStyle>
          <a:p>
            <a:r>
              <a:rPr lang="zh-CN" altLang="en-US" dirty="0"/>
              <a:t>点击此处修改图片</a:t>
            </a:r>
            <a:endParaRPr lang="zh-CN"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图片占位4">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文本框 62"/>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
        <p:nvSpPr>
          <p:cNvPr id="2" name="图片占位符 1"/>
          <p:cNvSpPr>
            <a:spLocks noGrp="1"/>
          </p:cNvSpPr>
          <p:nvPr>
            <p:ph type="pic" idx="10" hasCustomPrompt="1"/>
          </p:nvPr>
        </p:nvSpPr>
        <p:spPr>
          <a:xfrm>
            <a:off x="790576" y="1437482"/>
            <a:ext cx="3406663" cy="2676049"/>
          </a:xfrm>
          <a:ln>
            <a:noFill/>
          </a:ln>
          <a:effectLst>
            <a:outerShdw blurRad="190500" algn="tl" rotWithShape="0">
              <a:srgbClr val="000000">
                <a:alpha val="70000"/>
              </a:srgbClr>
            </a:outerShdw>
          </a:effectLst>
        </p:spPr>
        <p:txBody>
          <a:bodyPr anchor="ctr">
            <a:normAutofit/>
          </a:bodyPr>
          <a:lstStyle>
            <a:lvl1pPr marL="171450" indent="-171450" algn="ctr" defTabSz="685800" rtl="0" eaLnBrk="1" latinLnBrk="0" hangingPunct="1">
              <a:lnSpc>
                <a:spcPct val="90000"/>
              </a:lnSpc>
              <a:spcBef>
                <a:spcPts val="750"/>
              </a:spcBef>
              <a:buFont typeface="Arial" panose="020B0604020202020204" pitchFamily="34" charset="0"/>
              <a:buChar char="•"/>
              <a:defRPr lang="zh-CN" altLang="en-US" sz="2100" kern="1200" dirty="0">
                <a:solidFill>
                  <a:schemeClr val="tx1"/>
                </a:solidFill>
                <a:latin typeface="+mn-ea"/>
                <a:ea typeface="+mn-ea"/>
                <a:cs typeface="+mn-cs"/>
              </a:defRPr>
            </a:lvl1pPr>
          </a:lstStyle>
          <a:p>
            <a:r>
              <a:rPr lang="zh-CN" altLang="en-US" dirty="0"/>
              <a:t>单击此处修改图片</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p:spPr>
        <p:txBody>
          <a:bodyPr/>
          <a:lstStyle>
            <a:lvl1pPr>
              <a:defRPr sz="1350"/>
            </a:lvl1pPr>
            <a:lvl2pPr>
              <a:defRPr sz="1125"/>
            </a:lvl2pPr>
            <a:lvl3pPr>
              <a:defRPr sz="1015"/>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7" y="1631156"/>
            <a:ext cx="4041775" cy="2963466"/>
          </a:xfrm>
        </p:spPr>
        <p:txBody>
          <a:bodyPr/>
          <a:lstStyle>
            <a:lvl1pPr>
              <a:defRPr sz="1350"/>
            </a:lvl1pPr>
            <a:lvl2pPr>
              <a:defRPr sz="1125"/>
            </a:lvl2pPr>
            <a:lvl3pPr>
              <a:defRPr sz="1015"/>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图片占位5">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文本框 62"/>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
        <p:nvSpPr>
          <p:cNvPr id="2" name="图片占位符 1"/>
          <p:cNvSpPr>
            <a:spLocks noGrp="1"/>
          </p:cNvSpPr>
          <p:nvPr>
            <p:ph type="pic" idx="10" hasCustomPrompt="1"/>
          </p:nvPr>
        </p:nvSpPr>
        <p:spPr>
          <a:xfrm>
            <a:off x="733451" y="1047017"/>
            <a:ext cx="1470248" cy="1468365"/>
          </a:xfrm>
        </p:spPr>
        <p:txBody>
          <a:bodyPr vert="horz" lIns="91440" tIns="45720" rIns="91440" bIns="45720" rtlCol="0" anchor="ctr">
            <a:normAutofit/>
          </a:bodyPr>
          <a:lstStyle>
            <a:lvl1pPr>
              <a:defRPr lang="zh-CN" altLang="en-US" sz="1500"/>
            </a:lvl1pPr>
          </a:lstStyle>
          <a:p>
            <a:pPr lvl="0" algn="ctr"/>
            <a:r>
              <a:rPr lang="zh-CN" altLang="en-US" dirty="0"/>
              <a:t>单击修改图片</a:t>
            </a:r>
            <a:endParaRPr lang="zh-CN" altLang="en-US" dirty="0"/>
          </a:p>
        </p:txBody>
      </p:sp>
      <p:sp>
        <p:nvSpPr>
          <p:cNvPr id="3" name="图片占位符 2"/>
          <p:cNvSpPr>
            <a:spLocks noGrp="1"/>
          </p:cNvSpPr>
          <p:nvPr>
            <p:ph type="pic" sz="quarter" idx="11" hasCustomPrompt="1"/>
          </p:nvPr>
        </p:nvSpPr>
        <p:spPr>
          <a:xfrm>
            <a:off x="2805755" y="1047017"/>
            <a:ext cx="1463956" cy="1468365"/>
          </a:xfrm>
          <a:prstGeom prst="rect">
            <a:avLst/>
          </a:prstGeom>
        </p:spPr>
        <p:txBody>
          <a:bodyPr vert="horz" lIns="91440" tIns="45720" rIns="91440" bIns="45720" rtlCol="0" anchor="ctr">
            <a:normAutofit/>
          </a:bodyPr>
          <a:lstStyle>
            <a:lvl1pPr>
              <a:defRPr lang="zh-CN" altLang="en-US" sz="1500"/>
            </a:lvl1pPr>
          </a:lstStyle>
          <a:p>
            <a:pPr lvl="0" algn="ctr"/>
            <a:r>
              <a:rPr lang="zh-CN" altLang="en-US" dirty="0"/>
              <a:t>单击修改图片</a:t>
            </a:r>
            <a:endParaRPr lang="zh-CN" altLang="en-US" dirty="0"/>
          </a:p>
        </p:txBody>
      </p:sp>
      <p:sp>
        <p:nvSpPr>
          <p:cNvPr id="4" name="图片占位符 3"/>
          <p:cNvSpPr>
            <a:spLocks noGrp="1"/>
          </p:cNvSpPr>
          <p:nvPr>
            <p:ph type="pic" sz="quarter" idx="12" hasCustomPrompt="1"/>
          </p:nvPr>
        </p:nvSpPr>
        <p:spPr>
          <a:xfrm>
            <a:off x="4871764" y="1047016"/>
            <a:ext cx="1468364" cy="1468364"/>
          </a:xfrm>
          <a:prstGeom prst="rect">
            <a:avLst/>
          </a:prstGeom>
        </p:spPr>
        <p:txBody>
          <a:bodyPr vert="horz" lIns="91440" tIns="45720" rIns="91440" bIns="45720" rtlCol="0" anchor="ctr">
            <a:normAutofit/>
          </a:bodyPr>
          <a:lstStyle>
            <a:lvl1pPr>
              <a:defRPr lang="zh-CN" altLang="en-US" sz="1500"/>
            </a:lvl1pPr>
          </a:lstStyle>
          <a:p>
            <a:pPr lvl="0" algn="ctr"/>
            <a:r>
              <a:rPr lang="zh-CN" altLang="en-US" dirty="0"/>
              <a:t>单击修改图片</a:t>
            </a:r>
            <a:endParaRPr lang="zh-CN" altLang="en-US" dirty="0"/>
          </a:p>
        </p:txBody>
      </p:sp>
      <p:sp>
        <p:nvSpPr>
          <p:cNvPr id="5" name="图片占位符 4"/>
          <p:cNvSpPr>
            <a:spLocks noGrp="1"/>
          </p:cNvSpPr>
          <p:nvPr>
            <p:ph type="pic" sz="quarter" idx="13" hasCustomPrompt="1"/>
          </p:nvPr>
        </p:nvSpPr>
        <p:spPr>
          <a:xfrm>
            <a:off x="6942182" y="1047017"/>
            <a:ext cx="1468365" cy="1468365"/>
          </a:xfrm>
          <a:prstGeom prst="rect">
            <a:avLst/>
          </a:prstGeom>
        </p:spPr>
        <p:txBody>
          <a:bodyPr vert="horz" lIns="91440" tIns="45720" rIns="91440" bIns="45720" rtlCol="0" anchor="ctr">
            <a:normAutofit/>
          </a:bodyPr>
          <a:lstStyle>
            <a:lvl1pPr>
              <a:defRPr lang="zh-CN" altLang="en-US" sz="1500"/>
            </a:lvl1pPr>
          </a:lstStyle>
          <a:p>
            <a:pPr lvl="0" algn="ctr"/>
            <a:r>
              <a:rPr lang="zh-CN" altLang="en-US" dirty="0"/>
              <a:t>单击修改图片</a:t>
            </a:r>
            <a:endParaRPr lang="zh-CN" alt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图片占位6">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
        <p:nvSpPr>
          <p:cNvPr id="3" name="文本占位符 2"/>
          <p:cNvSpPr>
            <a:spLocks noGrp="1"/>
          </p:cNvSpPr>
          <p:nvPr>
            <p:ph type="body" sz="quarter" idx="10" hasCustomPrompt="1"/>
          </p:nvPr>
        </p:nvSpPr>
        <p:spPr>
          <a:xfrm>
            <a:off x="332185" y="708458"/>
            <a:ext cx="6792515" cy="286222"/>
          </a:xfrm>
        </p:spPr>
        <p:txBody>
          <a:bodyPr vert="horz" lIns="91440" tIns="45720" rIns="91440" bIns="45720" rtlCol="0" anchor="ctr">
            <a:normAutofit/>
          </a:bodyPr>
          <a:lstStyle>
            <a:lvl1pPr>
              <a:defRPr lang="zh-CN" altLang="en-US" sz="1500" b="1" dirty="0" smtClean="0">
                <a:solidFill>
                  <a:schemeClr val="tx1">
                    <a:lumMod val="75000"/>
                    <a:lumOff val="25000"/>
                  </a:schemeClr>
                </a:solidFill>
                <a:cs typeface="+mn-ea"/>
              </a:defRPr>
            </a:lvl1pPr>
          </a:lstStyle>
          <a:p>
            <a:pPr marL="257175" marR="0" lvl="0" indent="-257175" fontAlgn="auto">
              <a:spcBef>
                <a:spcPct val="0"/>
              </a:spcBef>
              <a:spcAft>
                <a:spcPts val="0"/>
              </a:spcAft>
              <a:buClrTx/>
              <a:buSzTx/>
            </a:pPr>
            <a:r>
              <a:rPr lang="zh-CN" altLang="en-US" dirty="0"/>
              <a:t>单击此处输入本页的结论单击此处输入本页的结论单击此处输入本页的结论</a:t>
            </a:r>
            <a:endParaRPr lang="zh-CN" altLang="en-US" dirty="0"/>
          </a:p>
        </p:txBody>
      </p:sp>
      <p:sp>
        <p:nvSpPr>
          <p:cNvPr id="64" name="文本框 63"/>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
        <p:nvSpPr>
          <p:cNvPr id="2" name="图片占位符 1"/>
          <p:cNvSpPr>
            <a:spLocks noGrp="1"/>
          </p:cNvSpPr>
          <p:nvPr>
            <p:ph type="pic" sz="quarter" idx="11" hasCustomPrompt="1"/>
          </p:nvPr>
        </p:nvSpPr>
        <p:spPr>
          <a:xfrm>
            <a:off x="4718344" y="1365886"/>
            <a:ext cx="2800151" cy="2800151"/>
          </a:xfrm>
          <a:prstGeom prst="rect">
            <a:avLst/>
          </a:prstGeom>
        </p:spPr>
        <p:txBody>
          <a:bodyPr vert="horz" lIns="91440" tIns="45720" rIns="91440" bIns="45720" rtlCol="0" anchor="ctr">
            <a:normAutofit/>
          </a:bodyPr>
          <a:lstStyle>
            <a:lvl1pPr>
              <a:defRPr lang="zh-CN" altLang="en-US"/>
            </a:lvl1pPr>
          </a:lstStyle>
          <a:p>
            <a:pPr lvl="0" algn="ctr"/>
            <a:r>
              <a:rPr lang="zh-CN" altLang="en-US" dirty="0"/>
              <a:t>单击此处修改图片</a:t>
            </a:r>
            <a:endParaRPr lang="zh-CN" alt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占位7">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文本框 62"/>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
        <p:nvSpPr>
          <p:cNvPr id="2" name="图片占位符 1"/>
          <p:cNvSpPr>
            <a:spLocks noGrp="1"/>
          </p:cNvSpPr>
          <p:nvPr>
            <p:ph type="pic" idx="10"/>
          </p:nvPr>
        </p:nvSpPr>
        <p:spPr>
          <a:xfrm>
            <a:off x="1909762" y="890002"/>
            <a:ext cx="4628198" cy="1681748"/>
          </a:xfrm>
        </p:spPr>
        <p:txBody>
          <a:bodyPr/>
          <a:lstStyle/>
          <a:p>
            <a:endParaRPr lang="zh-CN" altLang="en-US"/>
          </a:p>
        </p:txBody>
      </p:sp>
      <p:sp>
        <p:nvSpPr>
          <p:cNvPr id="3" name="图片占位符 2"/>
          <p:cNvSpPr>
            <a:spLocks noGrp="1"/>
          </p:cNvSpPr>
          <p:nvPr>
            <p:ph type="pic" sz="quarter" idx="11"/>
          </p:nvPr>
        </p:nvSpPr>
        <p:spPr>
          <a:xfrm>
            <a:off x="1909763" y="2663738"/>
            <a:ext cx="2266950" cy="1800762"/>
          </a:xfrm>
          <a:prstGeom prst="rect">
            <a:avLst/>
          </a:prstGeom>
        </p:spPr>
        <p:txBody>
          <a:bodyPr/>
          <a:lstStyle/>
          <a:p>
            <a:endParaRPr lang="zh-CN" altLang="en-US"/>
          </a:p>
        </p:txBody>
      </p:sp>
      <p:sp>
        <p:nvSpPr>
          <p:cNvPr id="4" name="图片占位符 3"/>
          <p:cNvSpPr>
            <a:spLocks noGrp="1"/>
          </p:cNvSpPr>
          <p:nvPr>
            <p:ph type="pic" sz="quarter" idx="12"/>
          </p:nvPr>
        </p:nvSpPr>
        <p:spPr>
          <a:xfrm>
            <a:off x="4270059" y="2662920"/>
            <a:ext cx="2267902" cy="1802401"/>
          </a:xfrm>
          <a:prstGeom prst="rect">
            <a:avLst/>
          </a:prstGeom>
        </p:spPr>
        <p:txBody>
          <a:bodyPr/>
          <a:lstStyle/>
          <a:p>
            <a:endParaRPr lang="zh-CN" altLang="en-US"/>
          </a:p>
        </p:txBody>
      </p:sp>
      <p:sp>
        <p:nvSpPr>
          <p:cNvPr id="5" name="图片占位符 4"/>
          <p:cNvSpPr>
            <a:spLocks noGrp="1"/>
          </p:cNvSpPr>
          <p:nvPr>
            <p:ph type="pic" sz="quarter" idx="13"/>
          </p:nvPr>
        </p:nvSpPr>
        <p:spPr>
          <a:xfrm>
            <a:off x="6629400" y="890002"/>
            <a:ext cx="1874520" cy="3575318"/>
          </a:xfrm>
          <a:prstGeom prst="rect">
            <a:avLst/>
          </a:prstGeom>
        </p:spPr>
        <p:txBody>
          <a:bodyPr/>
          <a:lstStyle/>
          <a:p>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图片占位8">
    <p:spTree>
      <p:nvGrpSpPr>
        <p:cNvPr id="1" name=""/>
        <p:cNvGrpSpPr/>
        <p:nvPr/>
      </p:nvGrpSpPr>
      <p:grpSpPr>
        <a:xfrm>
          <a:off x="0" y="0"/>
          <a:ext cx="0" cy="0"/>
          <a:chOff x="0" y="0"/>
          <a:chExt cx="0" cy="0"/>
        </a:xfrm>
      </p:grpSpPr>
      <p:grpSp>
        <p:nvGrpSpPr>
          <p:cNvPr id="121" name="组合 120"/>
          <p:cNvGrpSpPr/>
          <p:nvPr userDrawn="1"/>
        </p:nvGrpSpPr>
        <p:grpSpPr>
          <a:xfrm>
            <a:off x="7633335" y="247411"/>
            <a:ext cx="1134002" cy="333669"/>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332185" y="182676"/>
            <a:ext cx="6792638" cy="463139"/>
          </a:xfrm>
        </p:spPr>
        <p:txBody>
          <a:bodyPr>
            <a:normAutofit/>
          </a:bodyPr>
          <a:lstStyle>
            <a:lvl1pPr algn="l" defTabSz="685800" rtl="0" eaLnBrk="1" latinLnBrk="0" hangingPunct="1">
              <a:lnSpc>
                <a:spcPct val="90000"/>
              </a:lnSpc>
              <a:spcBef>
                <a:spcPct val="0"/>
              </a:spcBef>
              <a:buNone/>
              <a:defRPr lang="zh-CN" altLang="en-US" sz="18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396530" y="650993"/>
            <a:ext cx="1824770"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6754343" y="4795765"/>
            <a:ext cx="2057400" cy="21914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文本框 62"/>
          <p:cNvSpPr txBox="1"/>
          <p:nvPr userDrawn="1"/>
        </p:nvSpPr>
        <p:spPr>
          <a:xfrm>
            <a:off x="332185" y="4795765"/>
            <a:ext cx="1159430" cy="2308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思想自由 兼容并包</a:t>
            </a:r>
            <a:endParaRPr lang="zh-CN" altLang="en-US" sz="900" dirty="0">
              <a:solidFill>
                <a:schemeClr val="tx1">
                  <a:lumMod val="50000"/>
                  <a:lumOff val="50000"/>
                </a:schemeClr>
              </a:solidFill>
              <a:cs typeface="+mn-ea"/>
              <a:sym typeface="+mn-lt"/>
            </a:endParaRPr>
          </a:p>
        </p:txBody>
      </p:sp>
      <p:sp>
        <p:nvSpPr>
          <p:cNvPr id="2" name="图片占位符 1"/>
          <p:cNvSpPr>
            <a:spLocks noGrp="1"/>
          </p:cNvSpPr>
          <p:nvPr>
            <p:ph type="pic" idx="10"/>
          </p:nvPr>
        </p:nvSpPr>
        <p:spPr>
          <a:xfrm>
            <a:off x="4220738" y="848887"/>
            <a:ext cx="1789771" cy="3868080"/>
          </a:xfrm>
          <a:prstGeom prst="roundRect">
            <a:avLst>
              <a:gd name="adj" fmla="val 10149"/>
            </a:avLst>
          </a:prstGeom>
        </p:spPr>
        <p:txBody>
          <a:bodyPr anchor="ctr"/>
          <a:lstStyle/>
          <a:p>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7200" y="141480"/>
            <a:ext cx="8229600" cy="415229"/>
          </a:xfrm>
        </p:spPr>
        <p:txBody>
          <a:bodyPr>
            <a:normAutofit/>
          </a:bodyPr>
          <a:lstStyle>
            <a:lvl1pPr>
              <a:defRPr sz="2100" b="1">
                <a:solidFill>
                  <a:srgbClr val="990000"/>
                </a:solidFill>
                <a:latin typeface="+mj-lt"/>
              </a:defRPr>
            </a:lvl1pPr>
          </a:lstStyle>
          <a:p>
            <a:r>
              <a:rPr lang="en-US" altLang="zh-CN" dirty="0"/>
              <a:t>Contents</a:t>
            </a:r>
            <a:endParaRPr lang="zh-CN" altLang="en-US" dirty="0"/>
          </a:p>
        </p:txBody>
      </p:sp>
      <p:sp>
        <p:nvSpPr>
          <p:cNvPr id="3" name="内容占位符 2"/>
          <p:cNvSpPr>
            <a:spLocks noGrp="1"/>
          </p:cNvSpPr>
          <p:nvPr>
            <p:ph idx="1"/>
          </p:nvPr>
        </p:nvSpPr>
        <p:spPr>
          <a:xfrm>
            <a:off x="457200" y="613186"/>
            <a:ext cx="8229600" cy="4388834"/>
          </a:xfrm>
        </p:spPr>
        <p:txBody>
          <a:bodyPr/>
          <a:lstStyle>
            <a:lvl1pPr marL="257175" indent="-257175">
              <a:buClr>
                <a:schemeClr val="accent2">
                  <a:lumMod val="75000"/>
                </a:schemeClr>
              </a:buClr>
              <a:buSzPct val="70000"/>
              <a:buFont typeface="Wingdings" panose="05000000000000000000" pitchFamily="2" charset="2"/>
              <a:buChar char="l"/>
              <a:defRPr sz="1800">
                <a:latin typeface="+mn-lt"/>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cxnSp>
        <p:nvCxnSpPr>
          <p:cNvPr id="7" name="直接连接符 6"/>
          <p:cNvCxnSpPr/>
          <p:nvPr userDrawn="1"/>
        </p:nvCxnSpPr>
        <p:spPr>
          <a:xfrm>
            <a:off x="323529" y="573528"/>
            <a:ext cx="8496944" cy="0"/>
          </a:xfrm>
          <a:prstGeom prst="line">
            <a:avLst/>
          </a:prstGeom>
          <a:ln w="19050">
            <a:solidFill>
              <a:srgbClr val="1D8CB3"/>
            </a:solidFill>
            <a:prstDash val="dash"/>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userDrawn="1"/>
        </p:nvPicPr>
        <p:blipFill>
          <a:blip r:embed="rId2"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3">
                    <a14:imgEffect>
                      <a14:brightnessContrast bright="43000" contrast="-82000"/>
                    </a14:imgEffect>
                    <a14:imgEffect>
                      <a14:colorTemperature colorTemp="6875"/>
                    </a14:imgEffect>
                  </a14:imgLayer>
                </a14:imgProps>
              </a:ext>
              <a:ext uri="{28A0092B-C50C-407E-A947-70E740481C1C}">
                <a14:useLocalDpi xmlns:a14="http://schemas.microsoft.com/office/drawing/2010/main" val="0"/>
              </a:ext>
            </a:extLst>
          </a:blip>
          <a:srcRect/>
          <a:stretch>
            <a:fillRect/>
          </a:stretch>
        </p:blipFill>
        <p:spPr bwMode="auto">
          <a:xfrm>
            <a:off x="430724" y="167871"/>
            <a:ext cx="468869" cy="351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1125"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90"/>
            <a:ext cx="5111750"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2" y="1076328"/>
            <a:ext cx="3008313" cy="3518297"/>
          </a:xfrm>
        </p:spPr>
        <p:txBody>
          <a:bodyPr/>
          <a:lstStyle>
            <a:lvl1pPr marL="0" indent="0">
              <a:buNone/>
              <a:defRPr sz="790"/>
            </a:lvl1pPr>
            <a:lvl2pPr marL="257175" indent="0">
              <a:buNone/>
              <a:defRPr sz="675"/>
            </a:lvl2pPr>
            <a:lvl3pPr marL="514350" indent="0">
              <a:buNone/>
              <a:defRPr sz="565"/>
            </a:lvl3pPr>
            <a:lvl4pPr marL="771525" indent="0">
              <a:buNone/>
              <a:defRPr sz="505"/>
            </a:lvl4pPr>
            <a:lvl5pPr marL="1028700" indent="0">
              <a:buNone/>
              <a:defRPr sz="505"/>
            </a:lvl5pPr>
            <a:lvl6pPr marL="1285875" indent="0">
              <a:buNone/>
              <a:defRPr sz="505"/>
            </a:lvl6pPr>
            <a:lvl7pPr marL="1543050" indent="0">
              <a:buNone/>
              <a:defRPr sz="505"/>
            </a:lvl7pPr>
            <a:lvl8pPr marL="1800225" indent="0">
              <a:buNone/>
              <a:defRPr sz="505"/>
            </a:lvl8pPr>
            <a:lvl9pPr marL="2057400" indent="0">
              <a:buNone/>
              <a:defRPr sz="50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112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790"/>
            </a:lvl1pPr>
            <a:lvl2pPr marL="257175" indent="0">
              <a:buNone/>
              <a:defRPr sz="675"/>
            </a:lvl2pPr>
            <a:lvl3pPr marL="514350" indent="0">
              <a:buNone/>
              <a:defRPr sz="565"/>
            </a:lvl3pPr>
            <a:lvl4pPr marL="771525" indent="0">
              <a:buNone/>
              <a:defRPr sz="505"/>
            </a:lvl4pPr>
            <a:lvl5pPr marL="1028700" indent="0">
              <a:buNone/>
              <a:defRPr sz="505"/>
            </a:lvl5pPr>
            <a:lvl6pPr marL="1285875" indent="0">
              <a:buNone/>
              <a:defRPr sz="505"/>
            </a:lvl6pPr>
            <a:lvl7pPr marL="1543050" indent="0">
              <a:buNone/>
              <a:defRPr sz="505"/>
            </a:lvl7pPr>
            <a:lvl8pPr marL="1800225" indent="0">
              <a:buNone/>
              <a:defRPr sz="505"/>
            </a:lvl8pPr>
            <a:lvl9pPr marL="2057400" indent="0">
              <a:buNone/>
              <a:defRPr sz="50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2" Type="http://schemas.openxmlformats.org/officeDocument/2006/relationships/theme" Target="../theme/theme2.xml"/><Relationship Id="rId21" Type="http://schemas.openxmlformats.org/officeDocument/2006/relationships/slideLayout" Target="../slideLayouts/slideLayout33.xml"/><Relationship Id="rId20" Type="http://schemas.openxmlformats.org/officeDocument/2006/relationships/slideLayout" Target="../slideLayouts/slideLayout32.xml"/><Relationship Id="rId2" Type="http://schemas.openxmlformats.org/officeDocument/2006/relationships/slideLayout" Target="../slideLayouts/slideLayout14.xml"/><Relationship Id="rId19" Type="http://schemas.openxmlformats.org/officeDocument/2006/relationships/slideLayout" Target="../slideLayouts/slideLayout31.xml"/><Relationship Id="rId18" Type="http://schemas.openxmlformats.org/officeDocument/2006/relationships/slideLayout" Target="../slideLayouts/slideLayout30.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2" Type="http://schemas.openxmlformats.org/officeDocument/2006/relationships/theme" Target="../theme/theme3.xml"/><Relationship Id="rId21" Type="http://schemas.openxmlformats.org/officeDocument/2006/relationships/slideLayout" Target="../slideLayouts/slideLayout54.xml"/><Relationship Id="rId20" Type="http://schemas.openxmlformats.org/officeDocument/2006/relationships/slideLayout" Target="../slideLayouts/slideLayout53.xml"/><Relationship Id="rId2" Type="http://schemas.openxmlformats.org/officeDocument/2006/relationships/slideLayout" Target="../slideLayouts/slideLayout35.xml"/><Relationship Id="rId19" Type="http://schemas.openxmlformats.org/officeDocument/2006/relationships/slideLayout" Target="../slideLayouts/slideLayout52.xml"/><Relationship Id="rId18" Type="http://schemas.openxmlformats.org/officeDocument/2006/relationships/slideLayout" Target="../slideLayouts/slideLayout51.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153"/>
            <a:ext cx="8229600" cy="339447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7265"/>
            <a:ext cx="2133600"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5"/>
            <a:ext cx="21336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3040" indent="-193040"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830" indent="-160655" algn="l" defTabSz="514350"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2pPr>
      <a:lvl3pPr marL="643255" indent="-128905"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430"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605"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780"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955"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9130"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305"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zh-CN"/>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p:hf hdr="0" ftr="0" dt="0"/>
  <p:txStyles>
    <p:titleStyle>
      <a:lvl1pPr algn="l" defTabSz="685800" rtl="0" eaLnBrk="1" latinLnBrk="0" hangingPunct="1">
        <a:lnSpc>
          <a:spcPct val="90000"/>
        </a:lnSpc>
        <a:spcBef>
          <a:spcPct val="0"/>
        </a:spcBef>
        <a:buNone/>
        <a:defRPr sz="3300" kern="1200">
          <a:solidFill>
            <a:schemeClr val="tx1"/>
          </a:solidFill>
          <a:latin typeface="+mn-ea"/>
          <a:ea typeface="+mn-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ea"/>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ea"/>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ea"/>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ea"/>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Lst>
  <p:hf hdr="0" ftr="0" dt="0"/>
  <p:txStyles>
    <p:titleStyle>
      <a:lvl1pPr algn="l" defTabSz="685800" rtl="0" eaLnBrk="1" latinLnBrk="0" hangingPunct="1">
        <a:lnSpc>
          <a:spcPct val="90000"/>
        </a:lnSpc>
        <a:spcBef>
          <a:spcPct val="0"/>
        </a:spcBef>
        <a:buNone/>
        <a:defRPr sz="3300" kern="1200">
          <a:solidFill>
            <a:schemeClr val="tx1"/>
          </a:solidFill>
          <a:latin typeface="+mn-ea"/>
          <a:ea typeface="+mn-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ea"/>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ea"/>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ea"/>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ea"/>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png"/><Relationship Id="rId1" Type="http://schemas.openxmlformats.org/officeDocument/2006/relationships/image" Target="../media/image48.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55.png"/><Relationship Id="rId1" Type="http://schemas.openxmlformats.org/officeDocument/2006/relationships/image" Target="../media/image54.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57.png"/><Relationship Id="rId1" Type="http://schemas.openxmlformats.org/officeDocument/2006/relationships/image" Target="../media/image56.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76.png"/><Relationship Id="rId1" Type="http://schemas.openxmlformats.org/officeDocument/2006/relationships/image" Target="../media/image75.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78.png"/><Relationship Id="rId1" Type="http://schemas.openxmlformats.org/officeDocument/2006/relationships/image" Target="../media/image7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8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0" Type="http://schemas.openxmlformats.org/officeDocument/2006/relationships/slideLayout" Target="../slideLayouts/slideLayout19.xml"/><Relationship Id="rId1" Type="http://schemas.openxmlformats.org/officeDocument/2006/relationships/image" Target="../media/image3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158997" y="464580"/>
            <a:ext cx="216976" cy="307777"/>
          </a:xfrm>
          <a:prstGeom prst="rect">
            <a:avLst/>
          </a:prstGeom>
          <a:noFill/>
        </p:spPr>
        <p:txBody>
          <a:bodyPr wrap="square" rtlCol="0">
            <a:spAutoFit/>
          </a:bodyPr>
          <a:lstStyle/>
          <a:p>
            <a:pPr algn="ctr"/>
            <a:r>
              <a:rPr kumimoji="1" lang="en-US" altLang="zh-CN" sz="1400" dirty="0">
                <a:solidFill>
                  <a:srgbClr val="FFD579"/>
                </a:solidFill>
                <a:latin typeface="Euclid" panose="02020503060505020303" pitchFamily="18" charset="0"/>
                <a:ea typeface="FZCuHeiSongS-B-GB" panose="02000000000000000000" pitchFamily="2" charset="-122"/>
              </a:rPr>
              <a:t>5</a:t>
            </a:r>
            <a:endParaRPr kumimoji="1" lang="zh-CN" altLang="en-US" sz="1400" dirty="0">
              <a:solidFill>
                <a:srgbClr val="FFD579"/>
              </a:solidFill>
              <a:latin typeface="Euclid" panose="02020503060505020303" pitchFamily="18" charset="0"/>
              <a:ea typeface="FZCuHeiSongS-B-GB" panose="02000000000000000000" pitchFamily="2" charset="-122"/>
            </a:endParaRPr>
          </a:p>
        </p:txBody>
      </p:sp>
      <p:sp>
        <p:nvSpPr>
          <p:cNvPr id="8" name="文本框 7"/>
          <p:cNvSpPr txBox="1"/>
          <p:nvPr/>
        </p:nvSpPr>
        <p:spPr>
          <a:xfrm>
            <a:off x="369638" y="1050109"/>
            <a:ext cx="8376834" cy="1200329"/>
          </a:xfrm>
          <a:prstGeom prst="rect">
            <a:avLst/>
          </a:prstGeom>
          <a:solidFill>
            <a:schemeClr val="accent6">
              <a:lumMod val="20000"/>
              <a:lumOff val="80000"/>
              <a:alpha val="86000"/>
            </a:schemeClr>
          </a:solidFill>
        </p:spPr>
        <p:txBody>
          <a:bodyPr wrap="square" rtlCol="0">
            <a:spAutoFit/>
          </a:bodyPr>
          <a:lstStyle/>
          <a:p>
            <a:pPr algn="ctr"/>
            <a:r>
              <a:rPr kumimoji="1" lang="en-US" altLang="zh-CN" sz="3600" b="1" kern="800" dirty="0">
                <a:solidFill>
                  <a:schemeClr val="accent2">
                    <a:lumMod val="75000"/>
                  </a:schemeClr>
                </a:solidFill>
                <a:latin typeface="Bahnschrift" panose="020B0502040204020203" pitchFamily="34" charset="0"/>
                <a:ea typeface="Yu Mincho" panose="02020400000000000000" pitchFamily="18" charset="-128"/>
                <a:cs typeface="Arial" panose="020B0604020202020204" pitchFamily="34" charset="0"/>
              </a:rPr>
              <a:t>Noisy</a:t>
            </a:r>
            <a:r>
              <a:rPr kumimoji="1" lang="en-US" altLang="zh-CN" sz="3600" b="1" kern="800" dirty="0">
                <a:solidFill>
                  <a:schemeClr val="accent2">
                    <a:lumMod val="75000"/>
                  </a:schemeClr>
                </a:solidFill>
                <a:latin typeface="Arial" panose="020B0604020202020204" pitchFamily="34" charset="0"/>
                <a:ea typeface="Yu Mincho" panose="02020400000000000000" pitchFamily="18" charset="-128"/>
                <a:cs typeface="Arial" panose="020B0604020202020204" pitchFamily="34" charset="0"/>
              </a:rPr>
              <a:t> </a:t>
            </a:r>
            <a:r>
              <a:rPr kumimoji="1" lang="en-US" altLang="zh-CN" sz="3600" b="1" kern="800" dirty="0">
                <a:solidFill>
                  <a:srgbClr val="0C0CEA"/>
                </a:solidFill>
                <a:latin typeface="Bahnschrift" panose="020B0502040204020203" pitchFamily="34" charset="0"/>
                <a:ea typeface="Yu Mincho" panose="02020400000000000000" pitchFamily="18" charset="-128"/>
                <a:cs typeface="Arial" panose="020B0604020202020204" pitchFamily="34" charset="0"/>
              </a:rPr>
              <a:t>Quantum Computing for Nuclear Physics Problems</a:t>
            </a:r>
            <a:endParaRPr kumimoji="1" lang="zh-CN" altLang="en-US" sz="3600" b="1" kern="800" dirty="0">
              <a:solidFill>
                <a:srgbClr val="0C0CEA"/>
              </a:solidFill>
              <a:latin typeface="Bahnschrift" panose="020B0502040204020203" pitchFamily="34" charset="0"/>
              <a:ea typeface="Yu Mincho" panose="02020400000000000000" pitchFamily="18" charset="-128"/>
              <a:cs typeface="Arial" panose="020B0604020202020204" pitchFamily="34" charset="0"/>
            </a:endParaRPr>
          </a:p>
        </p:txBody>
      </p:sp>
      <p:grpSp>
        <p:nvGrpSpPr>
          <p:cNvPr id="5" name="组合 4"/>
          <p:cNvGrpSpPr/>
          <p:nvPr/>
        </p:nvGrpSpPr>
        <p:grpSpPr>
          <a:xfrm>
            <a:off x="1818432" y="3196533"/>
            <a:ext cx="5632373" cy="1097838"/>
            <a:chOff x="1781845" y="3088978"/>
            <a:chExt cx="5632373" cy="1097838"/>
          </a:xfrm>
        </p:grpSpPr>
        <p:sp>
          <p:nvSpPr>
            <p:cNvPr id="10" name="文本框 9"/>
            <p:cNvSpPr txBox="1"/>
            <p:nvPr/>
          </p:nvSpPr>
          <p:spPr>
            <a:xfrm>
              <a:off x="1781845" y="3088978"/>
              <a:ext cx="5632373" cy="493277"/>
            </a:xfrm>
            <a:prstGeom prst="rect">
              <a:avLst/>
            </a:prstGeom>
            <a:noFill/>
          </p:spPr>
          <p:txBody>
            <a:bodyPr wrap="square" rtlCol="0">
              <a:spAutoFit/>
            </a:bodyPr>
            <a:lstStyle/>
            <a:p>
              <a:pPr algn="ctr">
                <a:lnSpc>
                  <a:spcPct val="150000"/>
                </a:lnSpc>
              </a:pPr>
              <a:r>
                <a:rPr kumimoji="1" lang="en-US" altLang="zh-CN" sz="2000" dirty="0" err="1">
                  <a:solidFill>
                    <a:srgbClr val="0070C0"/>
                  </a:solidFill>
                  <a:latin typeface="Bahnschrift SemiBold SemiConden" panose="020B0502040204020203" pitchFamily="34" charset="0"/>
                  <a:ea typeface="黑体" panose="02010609060101010101" pitchFamily="49" charset="-122"/>
                </a:rPr>
                <a:t>Junchen</a:t>
              </a:r>
              <a:r>
                <a:rPr kumimoji="1" lang="en-US" altLang="zh-CN" sz="2000" dirty="0">
                  <a:solidFill>
                    <a:srgbClr val="0070C0"/>
                  </a:solidFill>
                  <a:latin typeface="Bahnschrift SemiBold SemiConden" panose="020B0502040204020203" pitchFamily="34" charset="0"/>
                  <a:ea typeface="黑体" panose="02010609060101010101" pitchFamily="49" charset="-122"/>
                </a:rPr>
                <a:t> Pei</a:t>
              </a:r>
              <a:r>
                <a:rPr kumimoji="1" lang="zh-CN" altLang="en-US" sz="2000" dirty="0">
                  <a:solidFill>
                    <a:srgbClr val="0070C0"/>
                  </a:solidFill>
                  <a:latin typeface="Bahnschrift SemiBold SemiConden" panose="020B0502040204020203" pitchFamily="34" charset="0"/>
                  <a:ea typeface="黑体" panose="02010609060101010101" pitchFamily="49" charset="-122"/>
                </a:rPr>
                <a:t> （</a:t>
              </a:r>
              <a:r>
                <a:rPr kumimoji="1" lang="en-US" altLang="zh-CN" sz="2000" dirty="0">
                  <a:solidFill>
                    <a:srgbClr val="0070C0"/>
                  </a:solidFill>
                  <a:latin typeface="Bahnschrift SemiBold SemiConden" panose="020B0502040204020203" pitchFamily="34" charset="0"/>
                  <a:ea typeface="黑体" panose="02010609060101010101" pitchFamily="49" charset="-122"/>
                </a:rPr>
                <a:t>School of Physics, Peking University</a:t>
              </a:r>
              <a:r>
                <a:rPr kumimoji="1" lang="zh-CN" altLang="en-US" sz="2000" dirty="0">
                  <a:solidFill>
                    <a:srgbClr val="0070C0"/>
                  </a:solidFill>
                  <a:latin typeface="Bahnschrift SemiBold SemiConden" panose="020B0502040204020203" pitchFamily="34" charset="0"/>
                  <a:ea typeface="黑体" panose="02010609060101010101" pitchFamily="49" charset="-122"/>
                </a:rPr>
                <a:t>）</a:t>
              </a:r>
              <a:endParaRPr kumimoji="1" lang="en-US" altLang="zh-CN" sz="2000" dirty="0">
                <a:solidFill>
                  <a:srgbClr val="0070C0"/>
                </a:solidFill>
                <a:latin typeface="Bahnschrift SemiBold SemiConden" panose="020B0502040204020203" pitchFamily="34" charset="0"/>
                <a:ea typeface="黑体" panose="02010609060101010101" pitchFamily="49" charset="-122"/>
              </a:endParaRPr>
            </a:p>
          </p:txBody>
        </p:sp>
        <p:sp>
          <p:nvSpPr>
            <p:cNvPr id="11" name="文本框 10"/>
            <p:cNvSpPr txBox="1"/>
            <p:nvPr/>
          </p:nvSpPr>
          <p:spPr>
            <a:xfrm>
              <a:off x="2202995" y="3817484"/>
              <a:ext cx="4790077" cy="369332"/>
            </a:xfrm>
            <a:prstGeom prst="rect">
              <a:avLst/>
            </a:prstGeom>
            <a:noFill/>
          </p:spPr>
          <p:txBody>
            <a:bodyPr wrap="square" rtlCol="0">
              <a:spAutoFit/>
            </a:bodyPr>
            <a:lstStyle/>
            <a:p>
              <a:pPr algn="ctr"/>
              <a:r>
                <a:rPr kumimoji="1" lang="en-US" altLang="zh-CN" b="1" dirty="0">
                  <a:solidFill>
                    <a:srgbClr val="0070C0"/>
                  </a:solidFill>
                  <a:latin typeface="FZZZHUNHJW-GB1-0" panose="020B0300000000000000" pitchFamily="34" charset="-128"/>
                  <a:ea typeface="FZZZHUNHJW-GB1-0" panose="020B0300000000000000" pitchFamily="34" charset="-128"/>
                </a:rPr>
                <a:t>2024.11.16</a:t>
              </a:r>
              <a:r>
                <a:rPr kumimoji="1" lang="zh-CN" altLang="en-US" b="1" dirty="0">
                  <a:solidFill>
                    <a:srgbClr val="0070C0"/>
                  </a:solidFill>
                  <a:latin typeface="FZZZHUNHJW-GB1-0" panose="020B0300000000000000" pitchFamily="34" charset="-128"/>
                  <a:ea typeface="FZZZHUNHJW-GB1-0" panose="020B0300000000000000" pitchFamily="34" charset="-128"/>
                </a:rPr>
                <a:t>，</a:t>
              </a:r>
              <a:r>
                <a:rPr kumimoji="1" lang="en-US" altLang="zh-CN" b="1" dirty="0">
                  <a:solidFill>
                    <a:srgbClr val="0070C0"/>
                  </a:solidFill>
                  <a:latin typeface="FZZZHUNHJW-GB1-0" panose="020B0300000000000000" pitchFamily="34" charset="-128"/>
                  <a:ea typeface="FZZZHUNHJW-GB1-0" panose="020B0300000000000000" pitchFamily="34" charset="-128"/>
                </a:rPr>
                <a:t>Huizhou</a:t>
              </a:r>
              <a:endParaRPr kumimoji="1" lang="zh-CN" altLang="en-US" b="1" dirty="0">
                <a:solidFill>
                  <a:srgbClr val="0070C0"/>
                </a:solidFill>
                <a:latin typeface="FZZZHUNHJW-GB1-0" panose="020B0300000000000000" pitchFamily="34" charset="-128"/>
                <a:ea typeface="FZZZHUNHJW-GB1-0" panose="020B0300000000000000" pitchFamily="34" charset="-128"/>
              </a:endParaRPr>
            </a:p>
          </p:txBody>
        </p:sp>
      </p:grpSp>
      <p:sp>
        <p:nvSpPr>
          <p:cNvPr id="9" name="文本框 8"/>
          <p:cNvSpPr txBox="1"/>
          <p:nvPr/>
        </p:nvSpPr>
        <p:spPr>
          <a:xfrm>
            <a:off x="2721599" y="426373"/>
            <a:ext cx="3826041" cy="400110"/>
          </a:xfrm>
          <a:prstGeom prst="rect">
            <a:avLst/>
          </a:prstGeom>
          <a:noFill/>
        </p:spPr>
        <p:txBody>
          <a:bodyPr wrap="square">
            <a:spAutoFit/>
          </a:bodyPr>
          <a:lstStyle/>
          <a:p>
            <a:r>
              <a:rPr lang="en-US" altLang="zh-CN" sz="2000" b="1" dirty="0">
                <a:solidFill>
                  <a:srgbClr val="00B0F0"/>
                </a:solidFill>
                <a:latin typeface="Bahnschrift" panose="020B0502040204020203" pitchFamily="34" charset="0"/>
              </a:rPr>
              <a:t>2024 </a:t>
            </a:r>
            <a:r>
              <a:rPr lang="en-US" altLang="zh-CN" sz="2000" b="1" dirty="0" err="1">
                <a:solidFill>
                  <a:srgbClr val="00B0F0"/>
                </a:solidFill>
                <a:latin typeface="Bahnschrift" panose="020B0502040204020203" pitchFamily="34" charset="0"/>
              </a:rPr>
              <a:t>ANPhA</a:t>
            </a:r>
            <a:r>
              <a:rPr lang="en-US" altLang="zh-CN" sz="2000" b="1" dirty="0">
                <a:solidFill>
                  <a:srgbClr val="00B0F0"/>
                </a:solidFill>
                <a:latin typeface="Bahnschrift" panose="020B0502040204020203" pitchFamily="34" charset="0"/>
              </a:rPr>
              <a:t> symposium</a:t>
            </a:r>
            <a:endParaRPr lang="zh-CN" altLang="en-US" sz="2000" b="1" dirty="0">
              <a:solidFill>
                <a:srgbClr val="00B0F0"/>
              </a:solidFill>
              <a:latin typeface="Bahnschrift" panose="020B0502040204020203"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latin typeface="Times New Roman" panose="02020603050405020304" pitchFamily="18" charset="0"/>
                <a:cs typeface="Times New Roman" panose="02020603050405020304" pitchFamily="18" charset="0"/>
              </a:rPr>
              <a:t>Quantum computing in real devices</a:t>
            </a:r>
            <a:endParaRPr lang="zh-CN" altLang="en-US" sz="2000" dirty="0">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p:txBody>
          <a:bodyPr/>
          <a:lstStyle/>
          <a:p>
            <a:r>
              <a:rPr lang="en-US" altLang="zh-CN" dirty="0"/>
              <a:t> </a:t>
            </a:r>
            <a:endParaRPr lang="zh-CN" altLang="en-US" dirty="0"/>
          </a:p>
        </p:txBody>
      </p:sp>
      <p:sp>
        <p:nvSpPr>
          <p:cNvPr id="4" name="灯片编号占位符 3"/>
          <p:cNvSpPr>
            <a:spLocks noGrp="1"/>
          </p:cNvSpPr>
          <p:nvPr>
            <p:ph type="sldNum" sz="quarter" idx="4294967295"/>
          </p:nvPr>
        </p:nvSpPr>
        <p:spPr/>
        <p:txBody>
          <a:bodyPr/>
          <a:lstStyle/>
          <a:p>
            <a:pPr algn="ctr"/>
            <a:r>
              <a:rPr lang="zh-CN" altLang="en-US" dirty="0">
                <a:solidFill>
                  <a:srgbClr val="000000">
                    <a:tint val="75000"/>
                  </a:srgbClr>
                </a:solidFill>
                <a:latin typeface="Calibri" panose="020F0502020204030204"/>
                <a:ea typeface="宋体" panose="02010600030101010101" pitchFamily="2" charset="-122"/>
              </a:rPr>
              <a:t>                                         </a:t>
            </a:r>
            <a:endParaRPr lang="zh-CN" altLang="en-US" dirty="0">
              <a:solidFill>
                <a:srgbClr val="000000">
                  <a:tint val="75000"/>
                </a:srgbClr>
              </a:solidFill>
              <a:latin typeface="Calibri" panose="020F0502020204030204"/>
              <a:ea typeface="宋体" panose="02010600030101010101" pitchFamily="2" charset="-122"/>
            </a:endParaRPr>
          </a:p>
        </p:txBody>
      </p:sp>
      <p:pic>
        <p:nvPicPr>
          <p:cNvPr id="5" name="图片 4"/>
          <p:cNvPicPr>
            <a:picLocks noChangeAspect="1"/>
          </p:cNvPicPr>
          <p:nvPr/>
        </p:nvPicPr>
        <p:blipFill>
          <a:blip r:embed="rId1"/>
          <a:stretch>
            <a:fillRect/>
          </a:stretch>
        </p:blipFill>
        <p:spPr>
          <a:xfrm>
            <a:off x="1038325" y="758790"/>
            <a:ext cx="4060904" cy="1641009"/>
          </a:xfrm>
          <a:prstGeom prst="rect">
            <a:avLst/>
          </a:prstGeom>
        </p:spPr>
      </p:pic>
      <p:pic>
        <p:nvPicPr>
          <p:cNvPr id="6" name="图片 5"/>
          <p:cNvPicPr>
            <a:picLocks noChangeAspect="1"/>
          </p:cNvPicPr>
          <p:nvPr/>
        </p:nvPicPr>
        <p:blipFill>
          <a:blip r:embed="rId2"/>
          <a:stretch>
            <a:fillRect/>
          </a:stretch>
        </p:blipFill>
        <p:spPr>
          <a:xfrm>
            <a:off x="5942280" y="1162552"/>
            <a:ext cx="1520046" cy="1237247"/>
          </a:xfrm>
          <a:prstGeom prst="rect">
            <a:avLst/>
          </a:prstGeom>
        </p:spPr>
      </p:pic>
      <p:pic>
        <p:nvPicPr>
          <p:cNvPr id="7" name="图片 6"/>
          <p:cNvPicPr>
            <a:picLocks noChangeAspect="1"/>
          </p:cNvPicPr>
          <p:nvPr/>
        </p:nvPicPr>
        <p:blipFill>
          <a:blip r:embed="rId3"/>
          <a:stretch>
            <a:fillRect/>
          </a:stretch>
        </p:blipFill>
        <p:spPr>
          <a:xfrm>
            <a:off x="1038325" y="2480874"/>
            <a:ext cx="4039520" cy="2001230"/>
          </a:xfrm>
          <a:prstGeom prst="rect">
            <a:avLst/>
          </a:prstGeom>
        </p:spPr>
      </p:pic>
      <p:pic>
        <p:nvPicPr>
          <p:cNvPr id="8" name="图片 7"/>
          <p:cNvPicPr>
            <a:picLocks noChangeAspect="1"/>
          </p:cNvPicPr>
          <p:nvPr/>
        </p:nvPicPr>
        <p:blipFill>
          <a:blip r:embed="rId4"/>
          <a:stretch>
            <a:fillRect/>
          </a:stretch>
        </p:blipFill>
        <p:spPr>
          <a:xfrm>
            <a:off x="5525419" y="2799716"/>
            <a:ext cx="2486285" cy="1976507"/>
          </a:xfrm>
          <a:prstGeom prst="rect">
            <a:avLst/>
          </a:prstGeom>
        </p:spPr>
      </p:pic>
      <p:sp>
        <p:nvSpPr>
          <p:cNvPr id="9" name="文本框 8"/>
          <p:cNvSpPr txBox="1"/>
          <p:nvPr/>
        </p:nvSpPr>
        <p:spPr>
          <a:xfrm>
            <a:off x="633677" y="4437669"/>
            <a:ext cx="4766561" cy="338554"/>
          </a:xfrm>
          <a:prstGeom prst="rect">
            <a:avLst/>
          </a:prstGeom>
          <a:noFill/>
        </p:spPr>
        <p:txBody>
          <a:bodyPr wrap="none" rtlCol="0">
            <a:spAutoFit/>
          </a:bodyPr>
          <a:lstStyle/>
          <a:p>
            <a:r>
              <a:rPr lang="en-US" altLang="zh-CN" sz="1600" dirty="0">
                <a:solidFill>
                  <a:srgbClr val="C00000"/>
                </a:solidFill>
                <a:latin typeface="Calibri" panose="020F0502020204030204"/>
                <a:ea typeface="宋体" panose="02010600030101010101" pitchFamily="2" charset="-122"/>
              </a:rPr>
              <a:t>Source of noise</a:t>
            </a:r>
            <a:r>
              <a:rPr lang="zh-CN" altLang="en-US" sz="1600" dirty="0">
                <a:solidFill>
                  <a:srgbClr val="C00000"/>
                </a:solidFill>
                <a:latin typeface="Calibri" panose="020F0502020204030204"/>
                <a:ea typeface="宋体" panose="02010600030101010101" pitchFamily="2" charset="-122"/>
              </a:rPr>
              <a:t>： </a:t>
            </a:r>
            <a:r>
              <a:rPr lang="en-US" altLang="zh-CN" sz="1600" dirty="0">
                <a:solidFill>
                  <a:srgbClr val="C00000"/>
                </a:solidFill>
                <a:latin typeface="Calibri" panose="020F0502020204030204"/>
                <a:ea typeface="宋体" panose="02010600030101010101" pitchFamily="2" charset="-122"/>
              </a:rPr>
              <a:t>CNOT</a:t>
            </a:r>
            <a:r>
              <a:rPr lang="zh-CN" altLang="en-US" sz="1600" dirty="0">
                <a:solidFill>
                  <a:srgbClr val="C00000"/>
                </a:solidFill>
                <a:latin typeface="Calibri" panose="020F0502020204030204"/>
                <a:ea typeface="宋体" panose="02010600030101010101" pitchFamily="2" charset="-122"/>
              </a:rPr>
              <a:t> </a:t>
            </a:r>
            <a:r>
              <a:rPr lang="en-US" altLang="zh-CN" sz="1600" dirty="0">
                <a:solidFill>
                  <a:srgbClr val="C00000"/>
                </a:solidFill>
                <a:latin typeface="Calibri" panose="020F0502020204030204"/>
                <a:ea typeface="宋体" panose="02010600030101010101" pitchFamily="2" charset="-122"/>
              </a:rPr>
              <a:t>gates</a:t>
            </a:r>
            <a:r>
              <a:rPr lang="zh-CN" altLang="en-US" sz="1600" dirty="0">
                <a:solidFill>
                  <a:srgbClr val="C00000"/>
                </a:solidFill>
                <a:latin typeface="Calibri" panose="020F0502020204030204"/>
                <a:ea typeface="宋体" panose="02010600030101010101" pitchFamily="2" charset="-122"/>
              </a:rPr>
              <a:t>，</a:t>
            </a:r>
            <a:r>
              <a:rPr lang="en-US" altLang="zh-CN" sz="1600" dirty="0">
                <a:solidFill>
                  <a:srgbClr val="C00000"/>
                </a:solidFill>
                <a:latin typeface="Calibri" panose="020F0502020204030204"/>
                <a:ea typeface="宋体" panose="02010600030101010101" pitchFamily="2" charset="-122"/>
              </a:rPr>
              <a:t>readout, </a:t>
            </a:r>
            <a:r>
              <a:rPr lang="zh-CN" altLang="en-US" sz="1600" dirty="0">
                <a:solidFill>
                  <a:srgbClr val="C00000"/>
                </a:solidFill>
                <a:latin typeface="Calibri" panose="020F0502020204030204"/>
                <a:ea typeface="宋体" panose="02010600030101010101" pitchFamily="2" charset="-122"/>
              </a:rPr>
              <a:t> </a:t>
            </a:r>
            <a:r>
              <a:rPr lang="en-US" altLang="zh-CN" sz="1600" dirty="0">
                <a:solidFill>
                  <a:srgbClr val="C00000"/>
                </a:solidFill>
                <a:latin typeface="Calibri" panose="020F0502020204030204"/>
                <a:ea typeface="宋体" panose="02010600030101010101" pitchFamily="2" charset="-122"/>
              </a:rPr>
              <a:t>decoherence</a:t>
            </a:r>
            <a:endParaRPr lang="zh-CN" altLang="en-US" sz="1600" dirty="0">
              <a:solidFill>
                <a:srgbClr val="C00000"/>
              </a:solidFill>
              <a:latin typeface="Calibri" panose="020F0502020204030204"/>
              <a:ea typeface="宋体" panose="02010600030101010101" pitchFamily="2" charset="-122"/>
            </a:endParaRPr>
          </a:p>
        </p:txBody>
      </p:sp>
      <p:sp>
        <p:nvSpPr>
          <p:cNvPr id="10" name="文本框 9"/>
          <p:cNvSpPr txBox="1"/>
          <p:nvPr/>
        </p:nvSpPr>
        <p:spPr>
          <a:xfrm>
            <a:off x="6821095" y="2360559"/>
            <a:ext cx="1819024" cy="338554"/>
          </a:xfrm>
          <a:prstGeom prst="rect">
            <a:avLst/>
          </a:prstGeom>
          <a:noFill/>
        </p:spPr>
        <p:txBody>
          <a:bodyPr wrap="none" rtlCol="0">
            <a:spAutoFit/>
          </a:bodyPr>
          <a:lstStyle/>
          <a:p>
            <a:r>
              <a:rPr lang="en-US" altLang="zh-CN" sz="1600" dirty="0"/>
              <a:t>Not fully connected</a:t>
            </a:r>
            <a:endParaRPr lang="zh-CN" altLang="en-US" sz="1600"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Variational Quantum </a:t>
            </a:r>
            <a:r>
              <a:rPr lang="en-US" altLang="zh-CN" sz="2000" dirty="0" err="1"/>
              <a:t>Eigensolver</a:t>
            </a:r>
            <a:r>
              <a:rPr lang="en-US" altLang="zh-CN" sz="2000" dirty="0"/>
              <a:t> (VQE)</a:t>
            </a:r>
            <a:endParaRPr lang="zh-CN" altLang="en-US" sz="2000" dirty="0"/>
          </a:p>
        </p:txBody>
      </p:sp>
      <p:sp>
        <p:nvSpPr>
          <p:cNvPr id="3" name="内容占位符 2"/>
          <p:cNvSpPr>
            <a:spLocks noGrp="1"/>
          </p:cNvSpPr>
          <p:nvPr>
            <p:ph idx="1"/>
          </p:nvPr>
        </p:nvSpPr>
        <p:spPr/>
        <p:txBody>
          <a:bodyPr/>
          <a:lstStyle/>
          <a:p>
            <a:pPr marL="0" indent="0">
              <a:buNone/>
            </a:pPr>
            <a:r>
              <a:rPr lang="en-US" altLang="zh-CN" dirty="0"/>
              <a:t> </a:t>
            </a:r>
            <a:endParaRPr lang="zh-CN" altLang="en-US"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3918" y="919371"/>
            <a:ext cx="5673824" cy="3526972"/>
          </a:xfrm>
          <a:prstGeom prst="rect">
            <a:avLst/>
          </a:prstGeom>
        </p:spPr>
      </p:pic>
      <p:sp>
        <p:nvSpPr>
          <p:cNvPr id="5" name="文本框 4"/>
          <p:cNvSpPr txBox="1"/>
          <p:nvPr/>
        </p:nvSpPr>
        <p:spPr>
          <a:xfrm>
            <a:off x="5867742" y="827964"/>
            <a:ext cx="3276258" cy="3662541"/>
          </a:xfrm>
          <a:prstGeom prst="rect">
            <a:avLst/>
          </a:prstGeom>
          <a:noFill/>
        </p:spPr>
        <p:txBody>
          <a:bodyPr wrap="square" rtlCol="0">
            <a:spAutoFit/>
          </a:bodyPr>
          <a:lstStyle/>
          <a:p>
            <a:pPr marL="342900" indent="-342900">
              <a:buClr>
                <a:schemeClr val="tx1"/>
              </a:buClr>
              <a:buFont typeface="Wingdings" panose="05000000000000000000" pitchFamily="2" charset="2"/>
              <a:buChar char="Ø"/>
            </a:pPr>
            <a:r>
              <a:rPr lang="en-US" altLang="zh-CN" sz="1600" dirty="0">
                <a:latin typeface="Times New Roman" panose="02020603050405020304" pitchFamily="18" charset="0"/>
                <a:ea typeface="楷体" panose="02010609060101010101" pitchFamily="49" charset="-122"/>
                <a:cs typeface="+mn-ea"/>
                <a:sym typeface="Arial" panose="020B0604020202020204" pitchFamily="34" charset="0"/>
              </a:rPr>
              <a:t>Pros</a:t>
            </a:r>
            <a:endParaRPr lang="en-US" altLang="zh-CN" sz="1600" dirty="0">
              <a:latin typeface="Times New Roman" panose="02020603050405020304" pitchFamily="18" charset="0"/>
              <a:ea typeface="楷体" panose="02010609060101010101" pitchFamily="49" charset="-122"/>
              <a:cs typeface="+mn-ea"/>
              <a:sym typeface="Arial" panose="020B0604020202020204" pitchFamily="34" charset="0"/>
            </a:endParaRPr>
          </a:p>
          <a:p>
            <a:pPr marL="342900" indent="-342900">
              <a:buClr>
                <a:schemeClr val="tx1"/>
              </a:buClr>
              <a:buFont typeface="Wingdings" panose="05000000000000000000" pitchFamily="2" charset="2"/>
              <a:buChar char="Ø"/>
            </a:pPr>
            <a:endParaRPr lang="en-US" altLang="zh-CN" sz="1600" dirty="0">
              <a:latin typeface="Times New Roman" panose="02020603050405020304" pitchFamily="18" charset="0"/>
              <a:ea typeface="楷体" panose="02010609060101010101" pitchFamily="49" charset="-122"/>
              <a:cs typeface="+mn-ea"/>
              <a:sym typeface="Arial" panose="020B0604020202020204" pitchFamily="34" charset="0"/>
            </a:endParaRPr>
          </a:p>
          <a:p>
            <a:pPr marL="800100" lvl="1" indent="-342900">
              <a:buClr>
                <a:schemeClr val="tx1"/>
              </a:buClr>
              <a:buFont typeface="Wingdings" panose="05000000000000000000" pitchFamily="2" charset="2"/>
              <a:buChar char="Ø"/>
            </a:pPr>
            <a:r>
              <a:rPr lang="en-US" altLang="zh-CN" sz="1600" dirty="0">
                <a:latin typeface="Times New Roman" panose="02020603050405020304" pitchFamily="18" charset="0"/>
                <a:ea typeface="楷体" panose="02010609060101010101" pitchFamily="49" charset="-122"/>
                <a:cs typeface="+mn-ea"/>
                <a:sym typeface="Arial" panose="020B0604020202020204" pitchFamily="34" charset="0"/>
              </a:rPr>
              <a:t>Least request of resources</a:t>
            </a:r>
            <a:endParaRPr lang="en-US" altLang="zh-CN" sz="1600" dirty="0">
              <a:latin typeface="Times New Roman" panose="02020603050405020304" pitchFamily="18" charset="0"/>
              <a:ea typeface="楷体" panose="02010609060101010101" pitchFamily="49" charset="-122"/>
              <a:cs typeface="+mn-ea"/>
              <a:sym typeface="Arial" panose="020B0604020202020204" pitchFamily="34" charset="0"/>
            </a:endParaRPr>
          </a:p>
          <a:p>
            <a:pPr marL="800100" lvl="1" indent="-342900">
              <a:buClr>
                <a:schemeClr val="tx1"/>
              </a:buClr>
              <a:buFont typeface="Wingdings" panose="05000000000000000000" pitchFamily="2" charset="2"/>
              <a:buChar char="Ø"/>
            </a:pPr>
            <a:r>
              <a:rPr lang="en-US" altLang="zh-CN" sz="1600" dirty="0">
                <a:latin typeface="Times New Roman" panose="02020603050405020304" pitchFamily="18" charset="0"/>
                <a:ea typeface="楷体" panose="02010609060101010101" pitchFamily="49" charset="-122"/>
                <a:cs typeface="+mn-ea"/>
                <a:sym typeface="Arial" panose="020B0604020202020204" pitchFamily="34" charset="0"/>
              </a:rPr>
              <a:t>Noise resistance</a:t>
            </a:r>
            <a:endParaRPr lang="en-US" altLang="zh-CN" sz="1600" dirty="0">
              <a:latin typeface="Times New Roman" panose="02020603050405020304" pitchFamily="18" charset="0"/>
              <a:ea typeface="楷体" panose="02010609060101010101" pitchFamily="49" charset="-122"/>
              <a:cs typeface="+mn-ea"/>
              <a:sym typeface="Arial" panose="020B0604020202020204" pitchFamily="34" charset="0"/>
            </a:endParaRPr>
          </a:p>
          <a:p>
            <a:pPr marL="800100" lvl="1" indent="-342900">
              <a:buClr>
                <a:schemeClr val="tx1"/>
              </a:buClr>
              <a:buFont typeface="Wingdings" panose="05000000000000000000" pitchFamily="2" charset="2"/>
              <a:buChar char="Ø"/>
            </a:pPr>
            <a:r>
              <a:rPr lang="en-US" altLang="zh-CN" sz="1600" dirty="0">
                <a:latin typeface="Times New Roman" panose="02020603050405020304" pitchFamily="18" charset="0"/>
                <a:ea typeface="楷体" panose="02010609060101010101" pitchFamily="49" charset="-122"/>
                <a:cs typeface="+mn-ea"/>
                <a:sym typeface="Arial" panose="020B0604020202020204" pitchFamily="34" charset="0"/>
              </a:rPr>
              <a:t>Error mitigation</a:t>
            </a:r>
            <a:endParaRPr lang="en-US" altLang="zh-CN" sz="1600" dirty="0">
              <a:latin typeface="Times New Roman" panose="02020603050405020304" pitchFamily="18" charset="0"/>
              <a:ea typeface="楷体" panose="02010609060101010101" pitchFamily="49" charset="-122"/>
              <a:cs typeface="+mn-ea"/>
              <a:sym typeface="Arial" panose="020B0604020202020204" pitchFamily="34" charset="0"/>
            </a:endParaRPr>
          </a:p>
          <a:p>
            <a:pPr marL="800100" lvl="1" indent="-342900">
              <a:buClr>
                <a:schemeClr val="tx1"/>
              </a:buClr>
              <a:buFont typeface="Wingdings" panose="05000000000000000000" pitchFamily="2" charset="2"/>
              <a:buChar char="Ø"/>
            </a:pPr>
            <a:endParaRPr lang="en-US" altLang="zh-CN" sz="1600" dirty="0">
              <a:latin typeface="Times New Roman" panose="02020603050405020304" pitchFamily="18" charset="0"/>
              <a:ea typeface="楷体" panose="02010609060101010101" pitchFamily="49" charset="-122"/>
              <a:cs typeface="+mn-ea"/>
              <a:sym typeface="Arial" panose="020B0604020202020204" pitchFamily="34" charset="0"/>
            </a:endParaRPr>
          </a:p>
          <a:p>
            <a:pPr marL="342900" indent="-342900">
              <a:buClr>
                <a:schemeClr val="tx1"/>
              </a:buClr>
              <a:buFont typeface="Wingdings" panose="05000000000000000000" pitchFamily="2" charset="2"/>
              <a:buChar char="Ø"/>
            </a:pPr>
            <a:r>
              <a:rPr lang="en-US" altLang="zh-CN" sz="1600" dirty="0">
                <a:latin typeface="Times New Roman" panose="02020603050405020304" pitchFamily="18" charset="0"/>
                <a:ea typeface="楷体" panose="02010609060101010101" pitchFamily="49" charset="-122"/>
                <a:cs typeface="+mn-ea"/>
                <a:sym typeface="Arial" panose="020B0604020202020204" pitchFamily="34" charset="0"/>
              </a:rPr>
              <a:t>Cons</a:t>
            </a:r>
            <a:endParaRPr lang="en-US" altLang="zh-CN" sz="1600" dirty="0">
              <a:latin typeface="Times New Roman" panose="02020603050405020304" pitchFamily="18" charset="0"/>
              <a:ea typeface="楷体" panose="02010609060101010101" pitchFamily="49" charset="-122"/>
              <a:cs typeface="+mn-ea"/>
              <a:sym typeface="Arial" panose="020B0604020202020204" pitchFamily="34" charset="0"/>
            </a:endParaRPr>
          </a:p>
          <a:p>
            <a:pPr marL="342900" indent="-342900">
              <a:buClr>
                <a:schemeClr val="tx1"/>
              </a:buClr>
              <a:buFont typeface="Wingdings" panose="05000000000000000000" pitchFamily="2" charset="2"/>
              <a:buChar char="Ø"/>
            </a:pPr>
            <a:endParaRPr lang="en-US" altLang="zh-CN" sz="1600" dirty="0">
              <a:latin typeface="Times New Roman" panose="02020603050405020304" pitchFamily="18" charset="0"/>
              <a:ea typeface="楷体" panose="02010609060101010101" pitchFamily="49" charset="-122"/>
              <a:cs typeface="+mn-ea"/>
              <a:sym typeface="Arial" panose="020B0604020202020204" pitchFamily="34" charset="0"/>
            </a:endParaRPr>
          </a:p>
          <a:p>
            <a:pPr marL="800100" lvl="1" indent="-342900">
              <a:buClr>
                <a:schemeClr val="tx1"/>
              </a:buClr>
              <a:buFont typeface="Wingdings" panose="05000000000000000000" pitchFamily="2" charset="2"/>
              <a:buChar char="Ø"/>
            </a:pPr>
            <a:r>
              <a:rPr lang="en-US" altLang="zh-CN" sz="1600" dirty="0">
                <a:latin typeface="Times New Roman" panose="02020603050405020304" pitchFamily="18" charset="0"/>
                <a:ea typeface="楷体" panose="02010609060101010101" pitchFamily="49" charset="-122"/>
                <a:cs typeface="+mn-ea"/>
                <a:sym typeface="Arial" panose="020B0604020202020204" pitchFamily="34" charset="0"/>
              </a:rPr>
              <a:t>Complex for complex problems</a:t>
            </a:r>
            <a:endParaRPr lang="en-US" altLang="zh-CN" sz="1600" dirty="0">
              <a:latin typeface="Times New Roman" panose="02020603050405020304" pitchFamily="18" charset="0"/>
              <a:ea typeface="楷体" panose="02010609060101010101" pitchFamily="49" charset="-122"/>
              <a:cs typeface="+mn-ea"/>
              <a:sym typeface="Arial" panose="020B0604020202020204" pitchFamily="34" charset="0"/>
            </a:endParaRPr>
          </a:p>
          <a:p>
            <a:pPr marL="800100" lvl="1" indent="-342900">
              <a:buClr>
                <a:schemeClr val="tx1"/>
              </a:buClr>
              <a:buFont typeface="Wingdings" panose="05000000000000000000" pitchFamily="2" charset="2"/>
              <a:buChar char="Ø"/>
            </a:pPr>
            <a:r>
              <a:rPr lang="en-US" altLang="zh-CN" sz="1600" dirty="0">
                <a:latin typeface="Times New Roman" panose="02020603050405020304" pitchFamily="18" charset="0"/>
                <a:ea typeface="楷体" panose="02010609060101010101" pitchFamily="49" charset="-122"/>
                <a:cs typeface="+mn-ea"/>
                <a:sym typeface="Arial" panose="020B0604020202020204" pitchFamily="34" charset="0"/>
              </a:rPr>
              <a:t>Need precision measurement</a:t>
            </a:r>
            <a:endParaRPr lang="en-US" altLang="zh-CN" sz="1600" dirty="0">
              <a:latin typeface="Times New Roman" panose="02020603050405020304" pitchFamily="18" charset="0"/>
              <a:ea typeface="楷体" panose="02010609060101010101" pitchFamily="49" charset="-122"/>
              <a:cs typeface="+mn-ea"/>
              <a:sym typeface="Arial" panose="020B0604020202020204" pitchFamily="34" charset="0"/>
            </a:endParaRPr>
          </a:p>
          <a:p>
            <a:pPr marL="342900" indent="-342900">
              <a:buClr>
                <a:schemeClr val="tx1"/>
              </a:buClr>
              <a:buFont typeface="Wingdings" panose="05000000000000000000" pitchFamily="2" charset="2"/>
              <a:buChar char="Ø"/>
            </a:pPr>
            <a:endParaRPr lang="en-US" altLang="zh-CN" sz="2000" dirty="0">
              <a:latin typeface="Times New Roman" panose="02020603050405020304" pitchFamily="18" charset="0"/>
              <a:ea typeface="楷体" panose="02010609060101010101" pitchFamily="49" charset="-122"/>
              <a:cs typeface="+mn-ea"/>
              <a:sym typeface="Arial" panose="020B0604020202020204" pitchFamily="34" charset="0"/>
            </a:endParaRPr>
          </a:p>
          <a:p>
            <a:pPr marL="342900" indent="-342900">
              <a:buClr>
                <a:schemeClr val="tx1"/>
              </a:buClr>
              <a:buFont typeface="Wingdings" panose="05000000000000000000" pitchFamily="2" charset="2"/>
              <a:buChar char="Ø"/>
            </a:pPr>
            <a:endParaRPr lang="en-US" altLang="zh-CN" sz="2000" dirty="0">
              <a:latin typeface="Times New Roman" panose="02020603050405020304" pitchFamily="18" charset="0"/>
              <a:ea typeface="楷体" panose="02010609060101010101" pitchFamily="49" charset="-122"/>
              <a:cs typeface="+mn-ea"/>
              <a:sym typeface="Arial" panose="020B0604020202020204" pitchFamily="34" charset="0"/>
            </a:endParaRPr>
          </a:p>
        </p:txBody>
      </p:sp>
      <p:sp>
        <p:nvSpPr>
          <p:cNvPr id="7" name="文本框 6"/>
          <p:cNvSpPr txBox="1"/>
          <p:nvPr/>
        </p:nvSpPr>
        <p:spPr>
          <a:xfrm>
            <a:off x="1614488" y="4419844"/>
            <a:ext cx="4572000"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hybrid quantum-classical </a:t>
            </a:r>
            <a:r>
              <a:rPr lang="en-US" altLang="zh-CN" b="0" i="0" dirty="0">
                <a:effectLst/>
                <a:latin typeface="Times New Roman" panose="02020603050405020304" pitchFamily="18" charset="0"/>
                <a:cs typeface="Times New Roman" panose="02020603050405020304" pitchFamily="18" charset="0"/>
              </a:rPr>
              <a:t>algorithm</a:t>
            </a:r>
            <a:endParaRPr lang="zh-CN" altLang="en-US" dirty="0">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latin typeface="Times New Roman" panose="02020603050405020304" pitchFamily="18" charset="0"/>
                <a:cs typeface="Times New Roman" panose="02020603050405020304" pitchFamily="18" charset="0"/>
              </a:rPr>
              <a:t>Quantum computing in nuclear physics</a:t>
            </a:r>
            <a:endParaRPr lang="zh-CN" altLang="en-US" sz="2000" dirty="0">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a:xfrm>
            <a:off x="538163" y="681540"/>
            <a:ext cx="7119937" cy="3944457"/>
          </a:xfrm>
        </p:spPr>
        <p:txBody>
          <a:bodyPr>
            <a:normAutofit/>
          </a:bodyPr>
          <a:lstStyle/>
          <a:p>
            <a:r>
              <a:rPr lang="en-US" altLang="zh-CN" sz="1600" dirty="0">
                <a:latin typeface="Times New Roman" panose="02020603050405020304" pitchFamily="18" charset="0"/>
                <a:cs typeface="Times New Roman" panose="02020603050405020304" pitchFamily="18" charset="0"/>
              </a:rPr>
              <a:t>Current status of quantum computing in nuclear physics</a:t>
            </a:r>
            <a:endParaRPr lang="zh-CN" altLang="en-US" sz="16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483184" y="1041709"/>
            <a:ext cx="5500033" cy="3516475"/>
          </a:xfrm>
          <a:prstGeom prst="rect">
            <a:avLst/>
          </a:prstGeom>
          <a:noFill/>
        </p:spPr>
        <p:txBody>
          <a:bodyPr wrap="square" rtlCol="0">
            <a:spAutoFit/>
          </a:bodyPr>
          <a:lstStyle/>
          <a:p>
            <a:pPr>
              <a:lnSpc>
                <a:spcPct val="114000"/>
              </a:lnSpc>
            </a:pPr>
            <a:r>
              <a:rPr lang="en-US" altLang="zh-CN" sz="1400" dirty="0">
                <a:solidFill>
                  <a:srgbClr val="0070C0"/>
                </a:solidFill>
              </a:rPr>
              <a:t>2018: Cloud Quantum Computing of an Atomic Nucleus, PRL 120, 210501</a:t>
            </a:r>
            <a:endParaRPr lang="en-US" altLang="zh-CN" sz="1400" dirty="0">
              <a:solidFill>
                <a:srgbClr val="0070C0"/>
              </a:solidFill>
            </a:endParaRPr>
          </a:p>
          <a:p>
            <a:pPr>
              <a:lnSpc>
                <a:spcPct val="114000"/>
              </a:lnSpc>
            </a:pPr>
            <a:r>
              <a:rPr lang="en-US" altLang="zh-CN" sz="1400" dirty="0"/>
              <a:t>   VQE, unitary coupled-cluster, deuteron </a:t>
            </a:r>
            <a:endParaRPr lang="en-US" altLang="zh-CN" sz="1400" dirty="0"/>
          </a:p>
          <a:p>
            <a:pPr>
              <a:lnSpc>
                <a:spcPct val="114000"/>
              </a:lnSpc>
            </a:pPr>
            <a:r>
              <a:rPr lang="en-US" altLang="zh-CN" sz="1400" dirty="0">
                <a:solidFill>
                  <a:srgbClr val="0070C0"/>
                </a:solidFill>
              </a:rPr>
              <a:t>2020: </a:t>
            </a:r>
            <a:r>
              <a:rPr lang="en-US" altLang="zh-CN" sz="1400" dirty="0"/>
              <a:t>PRC 102, 064624  ---</a:t>
            </a:r>
            <a:r>
              <a:rPr lang="en-US" altLang="zh-CN" sz="1400" i="1" dirty="0"/>
              <a:t>n</a:t>
            </a:r>
            <a:r>
              <a:rPr lang="en-US" altLang="zh-CN" sz="1400" dirty="0"/>
              <a:t>(</a:t>
            </a:r>
            <a:r>
              <a:rPr lang="en-US" altLang="zh-CN" sz="1400" i="1" dirty="0"/>
              <a:t>p</a:t>
            </a:r>
            <a:r>
              <a:rPr lang="en-US" altLang="zh-CN" sz="1400" dirty="0"/>
              <a:t>, </a:t>
            </a:r>
            <a:r>
              <a:rPr lang="en-US" altLang="zh-CN" sz="1400" i="1" dirty="0"/>
              <a:t>d</a:t>
            </a:r>
            <a:r>
              <a:rPr lang="en-US" altLang="zh-CN" sz="1400" dirty="0"/>
              <a:t>)</a:t>
            </a:r>
            <a:r>
              <a:rPr lang="el-GR" altLang="zh-CN" sz="1400" i="1" dirty="0"/>
              <a:t>γ </a:t>
            </a:r>
            <a:r>
              <a:rPr lang="en-US" altLang="zh-CN" sz="1400" i="1" dirty="0"/>
              <a:t>, </a:t>
            </a:r>
            <a:r>
              <a:rPr lang="en-US" altLang="zh-CN" sz="1400" dirty="0"/>
              <a:t>time dependent evolution operator, error mitigation</a:t>
            </a:r>
            <a:endParaRPr lang="en-US" altLang="zh-CN" sz="1400" dirty="0"/>
          </a:p>
          <a:p>
            <a:pPr>
              <a:lnSpc>
                <a:spcPct val="114000"/>
              </a:lnSpc>
            </a:pPr>
            <a:r>
              <a:rPr lang="en-US" altLang="zh-CN" sz="1400" dirty="0">
                <a:solidFill>
                  <a:srgbClr val="0070C0"/>
                </a:solidFill>
              </a:rPr>
              <a:t>2020: </a:t>
            </a:r>
            <a:r>
              <a:rPr lang="en-US" altLang="zh-CN" sz="1400" dirty="0"/>
              <a:t>PRL 125, 230502---quantum-phase-estimate + symmetry projection</a:t>
            </a:r>
            <a:endParaRPr lang="en-US" altLang="zh-CN" sz="1400" dirty="0"/>
          </a:p>
          <a:p>
            <a:pPr>
              <a:lnSpc>
                <a:spcPct val="114000"/>
              </a:lnSpc>
            </a:pPr>
            <a:r>
              <a:rPr lang="en-US" altLang="zh-CN" sz="1400" dirty="0">
                <a:solidFill>
                  <a:srgbClr val="0070C0"/>
                </a:solidFill>
              </a:rPr>
              <a:t>2021: </a:t>
            </a:r>
            <a:r>
              <a:rPr lang="en-US" altLang="zh-CN" sz="1400" dirty="0"/>
              <a:t>PRA 104, 012611---Coulomb excitation of deuteron</a:t>
            </a:r>
            <a:endParaRPr lang="en-US" altLang="zh-CN" sz="1400" dirty="0"/>
          </a:p>
          <a:p>
            <a:pPr>
              <a:lnSpc>
                <a:spcPct val="114000"/>
              </a:lnSpc>
            </a:pPr>
            <a:r>
              <a:rPr lang="en-US" altLang="zh-CN" sz="1400" dirty="0">
                <a:solidFill>
                  <a:srgbClr val="0070C0"/>
                </a:solidFill>
              </a:rPr>
              <a:t>2021: </a:t>
            </a:r>
            <a:r>
              <a:rPr lang="en-US" altLang="zh-CN" sz="1400" dirty="0"/>
              <a:t>Phys. Rev. C 104, 024305---</a:t>
            </a:r>
            <a:r>
              <a:rPr lang="en-US" altLang="zh-CN" sz="1400" dirty="0" err="1"/>
              <a:t>Lipkin</a:t>
            </a:r>
            <a:r>
              <a:rPr lang="en-US" altLang="zh-CN" sz="1400" dirty="0"/>
              <a:t> model, VQE, 2~3 particles, error mitigation</a:t>
            </a:r>
            <a:endParaRPr lang="en-US" altLang="zh-CN" sz="1400" dirty="0"/>
          </a:p>
          <a:p>
            <a:pPr>
              <a:lnSpc>
                <a:spcPct val="114000"/>
              </a:lnSpc>
            </a:pPr>
            <a:r>
              <a:rPr lang="en-US" altLang="zh-CN" sz="1400" dirty="0">
                <a:solidFill>
                  <a:srgbClr val="0070C0"/>
                </a:solidFill>
              </a:rPr>
              <a:t>2022:  </a:t>
            </a:r>
            <a:r>
              <a:rPr lang="en-US" altLang="zh-CN" sz="1400" dirty="0"/>
              <a:t>M. </a:t>
            </a:r>
            <a:r>
              <a:rPr lang="en-US" altLang="zh-CN" sz="1400" dirty="0" err="1"/>
              <a:t>Hlatshwayo</a:t>
            </a:r>
            <a:r>
              <a:rPr lang="en-US" altLang="zh-CN" sz="1400" dirty="0"/>
              <a:t>, Y. N. Zhang, H. </a:t>
            </a:r>
            <a:r>
              <a:rPr lang="en-US" altLang="zh-CN" sz="1400" dirty="0" err="1"/>
              <a:t>Wibowo</a:t>
            </a:r>
            <a:r>
              <a:rPr lang="en-US" altLang="zh-CN" sz="1400" dirty="0"/>
              <a:t>, R. </a:t>
            </a:r>
            <a:r>
              <a:rPr lang="en-US" altLang="zh-CN" sz="1400" dirty="0" err="1"/>
              <a:t>LaRose</a:t>
            </a:r>
            <a:r>
              <a:rPr lang="en-US" altLang="zh-CN" sz="1400" dirty="0"/>
              <a:t>, D. </a:t>
            </a:r>
            <a:r>
              <a:rPr lang="en-US" altLang="zh-CN" sz="1400" dirty="0" err="1"/>
              <a:t>Lacroix</a:t>
            </a:r>
            <a:r>
              <a:rPr lang="en-US" altLang="zh-CN" sz="1400" dirty="0"/>
              <a:t>, E. </a:t>
            </a:r>
            <a:r>
              <a:rPr lang="en-US" altLang="zh-CN" sz="1400" dirty="0" err="1"/>
              <a:t>Litvinova</a:t>
            </a:r>
            <a:r>
              <a:rPr lang="en-US" altLang="zh-CN" sz="1400" dirty="0"/>
              <a:t>, Phys. Rev. C 106, 024319 (2022).---</a:t>
            </a:r>
            <a:r>
              <a:rPr lang="en-US" altLang="zh-CN" sz="1400" dirty="0" err="1"/>
              <a:t>Lipkin</a:t>
            </a:r>
            <a:r>
              <a:rPr lang="en-US" altLang="zh-CN" sz="1400" dirty="0"/>
              <a:t> model, quantum </a:t>
            </a:r>
            <a:r>
              <a:rPr lang="en-US" altLang="zh-CN" sz="1400" dirty="0" err="1"/>
              <a:t>EoM</a:t>
            </a:r>
            <a:r>
              <a:rPr lang="en-US" altLang="zh-CN" sz="1400" dirty="0"/>
              <a:t>, </a:t>
            </a:r>
            <a:endParaRPr lang="en-US" altLang="zh-CN" sz="1400" dirty="0"/>
          </a:p>
          <a:p>
            <a:pPr>
              <a:lnSpc>
                <a:spcPct val="114000"/>
              </a:lnSpc>
            </a:pPr>
            <a:r>
              <a:rPr lang="en-US" altLang="zh-CN" sz="1400" dirty="0">
                <a:solidFill>
                  <a:srgbClr val="0070C0"/>
                </a:solidFill>
              </a:rPr>
              <a:t>2022: </a:t>
            </a:r>
            <a:r>
              <a:rPr lang="en-US" altLang="zh-CN" sz="1400" dirty="0"/>
              <a:t>Phys. Rev. C 106, 034325(2022)----</a:t>
            </a:r>
            <a:r>
              <a:rPr lang="en-US" altLang="zh-CN" sz="1400" baseline="30000" dirty="0"/>
              <a:t>6</a:t>
            </a:r>
            <a:r>
              <a:rPr lang="en-US" altLang="zh-CN" sz="1400" dirty="0"/>
              <a:t>Li, UCC, VQE</a:t>
            </a:r>
            <a:endParaRPr lang="en-US" altLang="zh-CN" sz="1400" dirty="0"/>
          </a:p>
          <a:p>
            <a:pPr>
              <a:lnSpc>
                <a:spcPct val="114000"/>
              </a:lnSpc>
            </a:pPr>
            <a:r>
              <a:rPr lang="en-US" altLang="zh-CN" sz="1400" dirty="0">
                <a:solidFill>
                  <a:srgbClr val="0070C0"/>
                </a:solidFill>
              </a:rPr>
              <a:t>2022: </a:t>
            </a:r>
            <a:r>
              <a:rPr lang="en-US" altLang="zh-CN" sz="1400" dirty="0"/>
              <a:t>I. </a:t>
            </a:r>
            <a:r>
              <a:rPr lang="en-US" altLang="zh-CN" sz="1400" dirty="0" err="1"/>
              <a:t>Stetcu</a:t>
            </a:r>
            <a:r>
              <a:rPr lang="en-US" altLang="zh-CN" sz="1400" dirty="0"/>
              <a:t>, A. </a:t>
            </a:r>
            <a:r>
              <a:rPr lang="en-US" altLang="zh-CN" sz="1400" dirty="0" err="1"/>
              <a:t>Baroni</a:t>
            </a:r>
            <a:r>
              <a:rPr lang="en-US" altLang="zh-CN" sz="1400" dirty="0"/>
              <a:t>, J. Carlson, Phys. Rev. C 105, 064308 (2022), UCC</a:t>
            </a:r>
            <a:endParaRPr lang="en-US" altLang="zh-CN" sz="1400" dirty="0"/>
          </a:p>
          <a:p>
            <a:pPr>
              <a:lnSpc>
                <a:spcPct val="114000"/>
              </a:lnSpc>
            </a:pPr>
            <a:r>
              <a:rPr lang="en-US" altLang="zh-CN" sz="1400" dirty="0">
                <a:solidFill>
                  <a:srgbClr val="0070C0"/>
                </a:solidFill>
              </a:rPr>
              <a:t>2023: </a:t>
            </a:r>
            <a:r>
              <a:rPr lang="en-US" altLang="zh-CN" sz="1400" dirty="0"/>
              <a:t>P. </a:t>
            </a:r>
            <a:r>
              <a:rPr lang="en-US" altLang="zh-CN" sz="1400" dirty="0" err="1"/>
              <a:t>Lv</a:t>
            </a:r>
            <a:r>
              <a:rPr lang="en-US" altLang="zh-CN" sz="1400" dirty="0"/>
              <a:t>, S. Wei, H.-N. </a:t>
            </a:r>
            <a:r>
              <a:rPr lang="en-US" altLang="zh-CN" sz="1400" dirty="0" err="1"/>
              <a:t>Xie</a:t>
            </a:r>
            <a:r>
              <a:rPr lang="en-US" altLang="zh-CN" sz="1400" dirty="0"/>
              <a:t>, G. Long, SCPMA 66, 240311 (2023).</a:t>
            </a:r>
            <a:endParaRPr lang="en-US" altLang="zh-CN" sz="1400" dirty="0"/>
          </a:p>
          <a:p>
            <a:pPr>
              <a:lnSpc>
                <a:spcPct val="114000"/>
              </a:lnSpc>
            </a:pPr>
            <a:r>
              <a:rPr lang="en-US" altLang="zh-CN" sz="1400" dirty="0">
                <a:solidFill>
                  <a:srgbClr val="0C0CEA"/>
                </a:solidFill>
              </a:rPr>
              <a:t>2023: </a:t>
            </a:r>
            <a:r>
              <a:rPr lang="en-US" altLang="zh-CN" sz="1400" dirty="0" err="1">
                <a:solidFill>
                  <a:srgbClr val="0C0CEA"/>
                </a:solidFill>
              </a:rPr>
              <a:t>C.J.Jiang</a:t>
            </a:r>
            <a:r>
              <a:rPr lang="en-US" altLang="zh-CN" sz="1400" dirty="0">
                <a:solidFill>
                  <a:srgbClr val="0C0CEA"/>
                </a:solidFill>
              </a:rPr>
              <a:t>, </a:t>
            </a:r>
            <a:r>
              <a:rPr lang="en-US" altLang="zh-CN" sz="1400" dirty="0" err="1">
                <a:solidFill>
                  <a:srgbClr val="0C0CEA"/>
                </a:solidFill>
              </a:rPr>
              <a:t>J.Pei</a:t>
            </a:r>
            <a:r>
              <a:rPr lang="en-US" altLang="zh-CN" sz="1400" dirty="0">
                <a:solidFill>
                  <a:srgbClr val="0C0CEA"/>
                </a:solidFill>
              </a:rPr>
              <a:t>, finite-temperature pairing Hamiltonian, PRC 2023</a:t>
            </a:r>
            <a:endParaRPr lang="en-US" altLang="zh-CN" sz="1400" dirty="0">
              <a:solidFill>
                <a:srgbClr val="0C0CEA"/>
              </a:solidFill>
            </a:endParaRPr>
          </a:p>
        </p:txBody>
      </p:sp>
      <p:pic>
        <p:nvPicPr>
          <p:cNvPr id="6" name="图片 5"/>
          <p:cNvPicPr>
            <a:picLocks noChangeAspect="1"/>
          </p:cNvPicPr>
          <p:nvPr/>
        </p:nvPicPr>
        <p:blipFill>
          <a:blip r:embed="rId1"/>
          <a:stretch>
            <a:fillRect/>
          </a:stretch>
        </p:blipFill>
        <p:spPr>
          <a:xfrm>
            <a:off x="6095346" y="995396"/>
            <a:ext cx="2393534" cy="1907420"/>
          </a:xfrm>
          <a:prstGeom prst="rect">
            <a:avLst/>
          </a:prstGeom>
        </p:spPr>
      </p:pic>
      <p:pic>
        <p:nvPicPr>
          <p:cNvPr id="7" name="图片 6"/>
          <p:cNvPicPr>
            <a:picLocks noChangeAspect="1"/>
          </p:cNvPicPr>
          <p:nvPr/>
        </p:nvPicPr>
        <p:blipFill>
          <a:blip r:embed="rId2"/>
          <a:stretch>
            <a:fillRect/>
          </a:stretch>
        </p:blipFill>
        <p:spPr>
          <a:xfrm>
            <a:off x="6011792" y="2922737"/>
            <a:ext cx="2477088" cy="1828091"/>
          </a:xfrm>
          <a:prstGeom prst="rect">
            <a:avLst/>
          </a:prstGeom>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Mapping the Hamiltonian</a:t>
            </a:r>
            <a:endParaRPr lang="zh-CN" altLang="en-US" sz="2000" dirty="0"/>
          </a:p>
        </p:txBody>
      </p:sp>
      <p:sp>
        <p:nvSpPr>
          <p:cNvPr id="3" name="内容占位符 2"/>
          <p:cNvSpPr>
            <a:spLocks noGrp="1"/>
          </p:cNvSpPr>
          <p:nvPr>
            <p:ph idx="1"/>
          </p:nvPr>
        </p:nvSpPr>
        <p:spPr/>
        <p:txBody>
          <a:bodyPr/>
          <a:lstStyle/>
          <a:p>
            <a:pPr marL="0" indent="0">
              <a:buNone/>
            </a:pPr>
            <a:r>
              <a:rPr lang="en-US" altLang="zh-CN" dirty="0"/>
              <a:t>  </a:t>
            </a:r>
            <a:endParaRPr lang="zh-CN" altLang="en-US" dirty="0"/>
          </a:p>
        </p:txBody>
      </p:sp>
      <mc:AlternateContent xmlns:mc="http://schemas.openxmlformats.org/markup-compatibility/2006">
        <mc:Choice xmlns:a14="http://schemas.microsoft.com/office/drawing/2010/main" Requires="a14">
          <p:sp>
            <p:nvSpPr>
              <p:cNvPr id="5" name="矩形: 圆角 4"/>
              <p:cNvSpPr/>
              <p:nvPr/>
            </p:nvSpPr>
            <p:spPr>
              <a:xfrm>
                <a:off x="638175" y="1450340"/>
                <a:ext cx="2545715" cy="2411730"/>
              </a:xfrm>
              <a:prstGeom prst="roundRect">
                <a:avLst/>
              </a:prstGeom>
              <a:ln>
                <a:solidFill>
                  <a:srgbClr val="0C0CEA"/>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Jordan-Wigner</a:t>
                </a:r>
                <a:r>
                  <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rPr>
                  <a:t> </a:t>
                </a:r>
                <a:r>
                  <a:rPr lang="en-US" altLang="zh-CN"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rPr>
                  <a:t>transformation</a:t>
                </a:r>
                <a:endParaRPr lang="en-US" altLang="zh-CN"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sSubSup>
                        <m:sSubSupPr>
                          <m:ctrlPr>
                            <a:rPr lang="en-US" altLang="zh-CN" sz="1400"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SupPr>
                        <m:e>
                          <m:r>
                            <a:rPr lang="en-US" altLang="zh-CN" sz="1400"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𝑎</m:t>
                          </m:r>
                        </m:e>
                        <m:sub>
                          <m:r>
                            <a:rPr lang="en-US" altLang="zh-CN" sz="1400"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𝑛</m:t>
                          </m:r>
                        </m:sub>
                        <m:sup>
                          <m:r>
                            <a:rPr lang="en-US" altLang="zh-CN" sz="1400" b="0" i="1" smtClean="0">
                              <a:solidFill>
                                <a:srgbClr val="000000"/>
                              </a:solidFill>
                              <a:latin typeface="Cambria Math" panose="02040503050406030204" pitchFamily="18" charset="0"/>
                              <a:cs typeface="+mn-ea"/>
                              <a:sym typeface="Arial" panose="020B0604020202020204" pitchFamily="34" charset="0"/>
                            </a:rPr>
                            <m:t>†</m:t>
                          </m:r>
                        </m:sup>
                      </m:sSubSup>
                      <m:r>
                        <a:rPr lang="en-US" altLang="zh-CN" sz="1400" b="0" i="1" smtClean="0">
                          <a:solidFill>
                            <a:srgbClr val="000000"/>
                          </a:solidFill>
                          <a:latin typeface="Cambria Math" panose="02040503050406030204" pitchFamily="18" charset="0"/>
                          <a:cs typeface="+mn-ea"/>
                          <a:sym typeface="Arial" panose="020B0604020202020204" pitchFamily="34" charset="0"/>
                        </a:rPr>
                        <m:t>→</m:t>
                      </m:r>
                      <m:f>
                        <m:fPr>
                          <m:ctrlPr>
                            <a:rPr lang="en-US" altLang="zh-CN" sz="1400" b="0" i="1" smtClean="0">
                              <a:solidFill>
                                <a:srgbClr val="000000"/>
                              </a:solidFill>
                              <a:latin typeface="Cambria Math" panose="02040503050406030204" pitchFamily="18" charset="0"/>
                              <a:cs typeface="+mn-ea"/>
                              <a:sym typeface="Arial" panose="020B0604020202020204" pitchFamily="34" charset="0"/>
                            </a:rPr>
                          </m:ctrlPr>
                        </m:fPr>
                        <m:num>
                          <m:r>
                            <a:rPr lang="en-US" altLang="zh-CN" sz="1400" b="0" i="1" smtClean="0">
                              <a:solidFill>
                                <a:srgbClr val="000000"/>
                              </a:solidFill>
                              <a:latin typeface="Cambria Math" panose="02040503050406030204" pitchFamily="18" charset="0"/>
                              <a:cs typeface="+mn-ea"/>
                              <a:sym typeface="Arial" panose="020B0604020202020204" pitchFamily="34" charset="0"/>
                            </a:rPr>
                            <m:t>1</m:t>
                          </m:r>
                        </m:num>
                        <m:den>
                          <m:r>
                            <a:rPr lang="en-US" altLang="zh-CN" sz="1400" b="0" i="1" smtClean="0">
                              <a:solidFill>
                                <a:srgbClr val="000000"/>
                              </a:solidFill>
                              <a:latin typeface="Cambria Math" panose="02040503050406030204" pitchFamily="18" charset="0"/>
                              <a:cs typeface="+mn-ea"/>
                              <a:sym typeface="Arial" panose="020B0604020202020204" pitchFamily="34" charset="0"/>
                            </a:rPr>
                            <m:t>2</m:t>
                          </m:r>
                        </m:den>
                      </m:f>
                      <m:d>
                        <m:dPr>
                          <m:begChr m:val="["/>
                          <m:endChr m:val="]"/>
                          <m:ctrlPr>
                            <a:rPr lang="en-US" altLang="zh-CN" sz="1400" b="0" i="1" smtClean="0">
                              <a:solidFill>
                                <a:srgbClr val="000000"/>
                              </a:solidFill>
                              <a:latin typeface="Cambria Math" panose="02040503050406030204" pitchFamily="18" charset="0"/>
                              <a:cs typeface="+mn-ea"/>
                              <a:sym typeface="Arial" panose="020B0604020202020204" pitchFamily="34" charset="0"/>
                            </a:rPr>
                          </m:ctrlPr>
                        </m:dPr>
                        <m:e>
                          <m:nary>
                            <m:naryPr>
                              <m:chr m:val="∏"/>
                              <m:ctrlPr>
                                <a:rPr lang="en-US" altLang="zh-CN" sz="1400" b="0" i="1" smtClean="0">
                                  <a:solidFill>
                                    <a:srgbClr val="000000"/>
                                  </a:solidFill>
                                  <a:latin typeface="Cambria Math" panose="02040503050406030204" pitchFamily="18" charset="0"/>
                                  <a:cs typeface="+mn-ea"/>
                                  <a:sym typeface="Arial" panose="020B0604020202020204" pitchFamily="34" charset="0"/>
                                </a:rPr>
                              </m:ctrlPr>
                            </m:naryPr>
                            <m:sub>
                              <m:r>
                                <m:rPr>
                                  <m:brk m:alnAt="23"/>
                                </m:rPr>
                                <a:rPr lang="en-US" altLang="zh-CN" sz="1400" b="0" i="1" smtClean="0">
                                  <a:solidFill>
                                    <a:srgbClr val="000000"/>
                                  </a:solidFill>
                                  <a:latin typeface="Cambria Math" panose="02040503050406030204" pitchFamily="18" charset="0"/>
                                  <a:cs typeface="+mn-ea"/>
                                  <a:sym typeface="Arial" panose="020B0604020202020204" pitchFamily="34" charset="0"/>
                                </a:rPr>
                                <m:t>𝑗</m:t>
                              </m:r>
                              <m:r>
                                <a:rPr lang="en-US" altLang="zh-CN" sz="1400" b="0" i="1" smtClean="0">
                                  <a:solidFill>
                                    <a:srgbClr val="000000"/>
                                  </a:solidFill>
                                  <a:latin typeface="Cambria Math" panose="02040503050406030204" pitchFamily="18" charset="0"/>
                                  <a:cs typeface="+mn-ea"/>
                                  <a:sym typeface="Arial" panose="020B0604020202020204" pitchFamily="34" charset="0"/>
                                </a:rPr>
                                <m:t>=</m:t>
                              </m:r>
                              <m:r>
                                <a:rPr lang="en-US" altLang="zh-CN" sz="1400" b="0" i="1" smtClean="0">
                                  <a:solidFill>
                                    <a:srgbClr val="000000"/>
                                  </a:solidFill>
                                  <a:latin typeface="Cambria Math" panose="02040503050406030204" pitchFamily="18" charset="0"/>
                                  <a:cs typeface="+mn-ea"/>
                                  <a:sym typeface="Arial" panose="020B0604020202020204" pitchFamily="34" charset="0"/>
                                </a:rPr>
                                <m:t>0</m:t>
                              </m:r>
                            </m:sub>
                            <m:sup>
                              <m:r>
                                <a:rPr lang="en-US" altLang="zh-CN" sz="1400" b="0" i="1" smtClean="0">
                                  <a:solidFill>
                                    <a:srgbClr val="000000"/>
                                  </a:solidFill>
                                  <a:latin typeface="Cambria Math" panose="02040503050406030204" pitchFamily="18" charset="0"/>
                                  <a:cs typeface="+mn-ea"/>
                                  <a:sym typeface="Arial" panose="020B0604020202020204" pitchFamily="34" charset="0"/>
                                </a:rPr>
                                <m:t>𝑛</m:t>
                              </m:r>
                              <m:r>
                                <a:rPr lang="en-US" altLang="zh-CN" sz="1400" b="0" i="1" smtClean="0">
                                  <a:solidFill>
                                    <a:srgbClr val="000000"/>
                                  </a:solidFill>
                                  <a:latin typeface="Cambria Math" panose="02040503050406030204" pitchFamily="18" charset="0"/>
                                  <a:cs typeface="+mn-ea"/>
                                  <a:sym typeface="Arial" panose="020B0604020202020204" pitchFamily="34" charset="0"/>
                                </a:rPr>
                                <m:t>−</m:t>
                              </m:r>
                              <m:r>
                                <a:rPr lang="en-US" altLang="zh-CN" sz="1400" b="0" i="1" smtClean="0">
                                  <a:solidFill>
                                    <a:srgbClr val="000000"/>
                                  </a:solidFill>
                                  <a:latin typeface="Cambria Math" panose="02040503050406030204" pitchFamily="18" charset="0"/>
                                  <a:cs typeface="+mn-ea"/>
                                  <a:sym typeface="Arial" panose="020B0604020202020204" pitchFamily="34" charset="0"/>
                                </a:rPr>
                                <m:t>1</m:t>
                              </m:r>
                            </m:sup>
                            <m:e>
                              <m:r>
                                <a:rPr lang="en-US" altLang="zh-CN" sz="1400" b="0" i="1" smtClean="0">
                                  <a:solidFill>
                                    <a:srgbClr val="000000"/>
                                  </a:solidFill>
                                  <a:latin typeface="Cambria Math" panose="02040503050406030204" pitchFamily="18" charset="0"/>
                                  <a:cs typeface="+mn-ea"/>
                                  <a:sym typeface="Arial" panose="020B0604020202020204" pitchFamily="34" charset="0"/>
                                </a:rPr>
                                <m:t>−</m:t>
                              </m:r>
                              <m:sSub>
                                <m:sSubPr>
                                  <m:ctrlPr>
                                    <a:rPr lang="en-US" altLang="zh-CN" sz="1400" b="0" i="1" smtClean="0">
                                      <a:solidFill>
                                        <a:srgbClr val="000000"/>
                                      </a:solidFill>
                                      <a:latin typeface="Cambria Math" panose="02040503050406030204" pitchFamily="18" charset="0"/>
                                      <a:cs typeface="+mn-ea"/>
                                      <a:sym typeface="Arial" panose="020B0604020202020204" pitchFamily="34" charset="0"/>
                                    </a:rPr>
                                  </m:ctrlPr>
                                </m:sSubPr>
                                <m:e>
                                  <m:r>
                                    <a:rPr lang="en-US" altLang="zh-CN" sz="1400" b="0" i="1" smtClean="0">
                                      <a:solidFill>
                                        <a:srgbClr val="000000"/>
                                      </a:solidFill>
                                      <a:latin typeface="Cambria Math" panose="02040503050406030204" pitchFamily="18" charset="0"/>
                                      <a:cs typeface="+mn-ea"/>
                                      <a:sym typeface="Arial" panose="020B0604020202020204" pitchFamily="34" charset="0"/>
                                    </a:rPr>
                                    <m:t>𝑍</m:t>
                                  </m:r>
                                </m:e>
                                <m:sub>
                                  <m:r>
                                    <a:rPr lang="en-US" altLang="zh-CN" sz="1400" b="0" i="1" smtClean="0">
                                      <a:solidFill>
                                        <a:srgbClr val="000000"/>
                                      </a:solidFill>
                                      <a:latin typeface="Cambria Math" panose="02040503050406030204" pitchFamily="18" charset="0"/>
                                      <a:cs typeface="+mn-ea"/>
                                      <a:sym typeface="Arial" panose="020B0604020202020204" pitchFamily="34" charset="0"/>
                                    </a:rPr>
                                    <m:t>𝑗</m:t>
                                  </m:r>
                                </m:sub>
                              </m:sSub>
                            </m:e>
                          </m:nary>
                        </m:e>
                      </m:d>
                      <m:d>
                        <m:dPr>
                          <m:ctrlPr>
                            <a:rPr lang="en-US" altLang="zh-CN" sz="1400" b="0" i="1" smtClean="0">
                              <a:solidFill>
                                <a:srgbClr val="000000"/>
                              </a:solidFill>
                              <a:latin typeface="Cambria Math" panose="02040503050406030204" pitchFamily="18" charset="0"/>
                              <a:cs typeface="+mn-ea"/>
                              <a:sym typeface="Arial" panose="020B0604020202020204" pitchFamily="34" charset="0"/>
                            </a:rPr>
                          </m:ctrlPr>
                        </m:dPr>
                        <m:e>
                          <m:sSub>
                            <m:sSubPr>
                              <m:ctrlPr>
                                <a:rPr lang="en-US" altLang="zh-CN" sz="1400" b="0" i="1" smtClean="0">
                                  <a:solidFill>
                                    <a:srgbClr val="000000"/>
                                  </a:solidFill>
                                  <a:latin typeface="Cambria Math" panose="02040503050406030204" pitchFamily="18" charset="0"/>
                                  <a:cs typeface="+mn-ea"/>
                                  <a:sym typeface="Arial" panose="020B0604020202020204" pitchFamily="34" charset="0"/>
                                </a:rPr>
                              </m:ctrlPr>
                            </m:sSubPr>
                            <m:e>
                              <m:r>
                                <a:rPr lang="en-US" altLang="zh-CN" sz="1400" b="0" i="1" smtClean="0">
                                  <a:solidFill>
                                    <a:srgbClr val="000000"/>
                                  </a:solidFill>
                                  <a:latin typeface="Cambria Math" panose="02040503050406030204" pitchFamily="18" charset="0"/>
                                  <a:cs typeface="+mn-ea"/>
                                  <a:sym typeface="Arial" panose="020B0604020202020204" pitchFamily="34" charset="0"/>
                                </a:rPr>
                                <m:t>𝑋</m:t>
                              </m:r>
                            </m:e>
                            <m:sub>
                              <m:r>
                                <a:rPr lang="en-US" altLang="zh-CN" sz="1400" b="0" i="1" smtClean="0">
                                  <a:solidFill>
                                    <a:srgbClr val="000000"/>
                                  </a:solidFill>
                                  <a:latin typeface="Cambria Math" panose="02040503050406030204" pitchFamily="18" charset="0"/>
                                  <a:cs typeface="+mn-ea"/>
                                  <a:sym typeface="Arial" panose="020B0604020202020204" pitchFamily="34" charset="0"/>
                                </a:rPr>
                                <m:t>𝑛</m:t>
                              </m:r>
                            </m:sub>
                          </m:sSub>
                          <m:r>
                            <a:rPr lang="en-US" altLang="zh-CN" sz="1400" b="0" i="1" smtClean="0">
                              <a:solidFill>
                                <a:srgbClr val="000000"/>
                              </a:solidFill>
                              <a:latin typeface="Cambria Math" panose="02040503050406030204" pitchFamily="18" charset="0"/>
                              <a:cs typeface="+mn-ea"/>
                              <a:sym typeface="Arial" panose="020B0604020202020204" pitchFamily="34" charset="0"/>
                            </a:rPr>
                            <m:t>−</m:t>
                          </m:r>
                          <m:r>
                            <a:rPr lang="en-US" altLang="zh-CN" sz="1400" b="0" i="1" smtClean="0">
                              <a:solidFill>
                                <a:srgbClr val="000000"/>
                              </a:solidFill>
                              <a:latin typeface="Cambria Math" panose="02040503050406030204" pitchFamily="18" charset="0"/>
                              <a:cs typeface="+mn-ea"/>
                              <a:sym typeface="Arial" panose="020B0604020202020204" pitchFamily="34" charset="0"/>
                            </a:rPr>
                            <m:t>𝑖</m:t>
                          </m:r>
                          <m:sSub>
                            <m:sSubPr>
                              <m:ctrlPr>
                                <a:rPr lang="en-US" altLang="zh-CN" sz="1400" b="0" i="1" smtClean="0">
                                  <a:solidFill>
                                    <a:srgbClr val="000000"/>
                                  </a:solidFill>
                                  <a:latin typeface="Cambria Math" panose="02040503050406030204" pitchFamily="18" charset="0"/>
                                  <a:cs typeface="+mn-ea"/>
                                  <a:sym typeface="Arial" panose="020B0604020202020204" pitchFamily="34" charset="0"/>
                                </a:rPr>
                              </m:ctrlPr>
                            </m:sSubPr>
                            <m:e>
                              <m:r>
                                <a:rPr lang="en-US" altLang="zh-CN" sz="1400" b="0" i="1" smtClean="0">
                                  <a:solidFill>
                                    <a:srgbClr val="000000"/>
                                  </a:solidFill>
                                  <a:latin typeface="Cambria Math" panose="02040503050406030204" pitchFamily="18" charset="0"/>
                                  <a:cs typeface="+mn-ea"/>
                                  <a:sym typeface="Arial" panose="020B0604020202020204" pitchFamily="34" charset="0"/>
                                </a:rPr>
                                <m:t>𝑌</m:t>
                              </m:r>
                            </m:e>
                            <m:sub>
                              <m:r>
                                <a:rPr lang="en-US" altLang="zh-CN" sz="1400" b="0" i="1" smtClean="0">
                                  <a:solidFill>
                                    <a:srgbClr val="000000"/>
                                  </a:solidFill>
                                  <a:latin typeface="Cambria Math" panose="02040503050406030204" pitchFamily="18" charset="0"/>
                                  <a:cs typeface="+mn-ea"/>
                                  <a:sym typeface="Arial" panose="020B0604020202020204" pitchFamily="34" charset="0"/>
                                </a:rPr>
                                <m:t>𝑛</m:t>
                              </m:r>
                            </m:sub>
                          </m:sSub>
                        </m:e>
                      </m:d>
                    </m:oMath>
                  </m:oMathPara>
                </a14:m>
                <a:endParaRPr lang="en-US" altLang="zh-CN" sz="1400" dirty="0">
                  <a:solidFill>
                    <a:srgbClr val="000000"/>
                  </a:solidFill>
                  <a:latin typeface="Times New Roman" panose="02020603050405020304" pitchFamily="18" charset="0"/>
                  <a:ea typeface="宋体" panose="02010600030101010101" pitchFamily="2" charset="-122"/>
                  <a:cs typeface="+mn-ea"/>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sSub>
                        <m:sSubPr>
                          <m:ctrlPr>
                            <a:rPr lang="en-US" altLang="zh-CN" sz="1400"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Pr>
                        <m:e>
                          <m:r>
                            <a:rPr lang="en-US" altLang="zh-CN" sz="1400"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𝑎</m:t>
                          </m:r>
                        </m:e>
                        <m:sub>
                          <m:r>
                            <a:rPr lang="en-US" altLang="zh-CN" sz="1400"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𝑛</m:t>
                          </m:r>
                        </m:sub>
                      </m:sSub>
                      <m:r>
                        <a:rPr lang="en-US" altLang="zh-CN" sz="1400" b="0" i="1" smtClean="0">
                          <a:solidFill>
                            <a:srgbClr val="000000"/>
                          </a:solidFill>
                          <a:latin typeface="Cambria Math" panose="02040503050406030204" pitchFamily="18" charset="0"/>
                          <a:cs typeface="+mn-ea"/>
                          <a:sym typeface="Arial" panose="020B0604020202020204" pitchFamily="34" charset="0"/>
                        </a:rPr>
                        <m:t>→</m:t>
                      </m:r>
                      <m:f>
                        <m:fPr>
                          <m:ctrlPr>
                            <a:rPr lang="en-US" altLang="zh-CN" sz="1400" b="0" i="1" smtClean="0">
                              <a:solidFill>
                                <a:srgbClr val="000000"/>
                              </a:solidFill>
                              <a:latin typeface="Cambria Math" panose="02040503050406030204" pitchFamily="18" charset="0"/>
                              <a:cs typeface="+mn-ea"/>
                              <a:sym typeface="Arial" panose="020B0604020202020204" pitchFamily="34" charset="0"/>
                            </a:rPr>
                          </m:ctrlPr>
                        </m:fPr>
                        <m:num>
                          <m:r>
                            <a:rPr lang="en-US" altLang="zh-CN" sz="1400" b="0" i="1" smtClean="0">
                              <a:solidFill>
                                <a:srgbClr val="000000"/>
                              </a:solidFill>
                              <a:latin typeface="Cambria Math" panose="02040503050406030204" pitchFamily="18" charset="0"/>
                              <a:cs typeface="+mn-ea"/>
                              <a:sym typeface="Arial" panose="020B0604020202020204" pitchFamily="34" charset="0"/>
                            </a:rPr>
                            <m:t>1</m:t>
                          </m:r>
                        </m:num>
                        <m:den>
                          <m:r>
                            <a:rPr lang="en-US" altLang="zh-CN" sz="1400" b="0" i="1" smtClean="0">
                              <a:solidFill>
                                <a:srgbClr val="000000"/>
                              </a:solidFill>
                              <a:latin typeface="Cambria Math" panose="02040503050406030204" pitchFamily="18" charset="0"/>
                              <a:cs typeface="+mn-ea"/>
                              <a:sym typeface="Arial" panose="020B0604020202020204" pitchFamily="34" charset="0"/>
                            </a:rPr>
                            <m:t>2</m:t>
                          </m:r>
                        </m:den>
                      </m:f>
                      <m:d>
                        <m:dPr>
                          <m:begChr m:val="["/>
                          <m:endChr m:val="]"/>
                          <m:ctrlPr>
                            <a:rPr lang="en-US" altLang="zh-CN" sz="1400" b="0" i="1" smtClean="0">
                              <a:solidFill>
                                <a:srgbClr val="000000"/>
                              </a:solidFill>
                              <a:latin typeface="Cambria Math" panose="02040503050406030204" pitchFamily="18" charset="0"/>
                              <a:cs typeface="+mn-ea"/>
                              <a:sym typeface="Arial" panose="020B0604020202020204" pitchFamily="34" charset="0"/>
                            </a:rPr>
                          </m:ctrlPr>
                        </m:dPr>
                        <m:e>
                          <m:nary>
                            <m:naryPr>
                              <m:chr m:val="∏"/>
                              <m:ctrlPr>
                                <a:rPr lang="en-US" altLang="zh-CN" sz="1400" b="0" i="1" smtClean="0">
                                  <a:solidFill>
                                    <a:srgbClr val="000000"/>
                                  </a:solidFill>
                                  <a:latin typeface="Cambria Math" panose="02040503050406030204" pitchFamily="18" charset="0"/>
                                  <a:cs typeface="+mn-ea"/>
                                  <a:sym typeface="Arial" panose="020B0604020202020204" pitchFamily="34" charset="0"/>
                                </a:rPr>
                              </m:ctrlPr>
                            </m:naryPr>
                            <m:sub>
                              <m:r>
                                <m:rPr>
                                  <m:brk m:alnAt="23"/>
                                </m:rPr>
                                <a:rPr lang="en-US" altLang="zh-CN" sz="1400" b="0" i="1" smtClean="0">
                                  <a:solidFill>
                                    <a:srgbClr val="000000"/>
                                  </a:solidFill>
                                  <a:latin typeface="Cambria Math" panose="02040503050406030204" pitchFamily="18" charset="0"/>
                                  <a:cs typeface="+mn-ea"/>
                                  <a:sym typeface="Arial" panose="020B0604020202020204" pitchFamily="34" charset="0"/>
                                </a:rPr>
                                <m:t>𝑗</m:t>
                              </m:r>
                              <m:r>
                                <a:rPr lang="en-US" altLang="zh-CN" sz="1400" b="0" i="1" smtClean="0">
                                  <a:solidFill>
                                    <a:srgbClr val="000000"/>
                                  </a:solidFill>
                                  <a:latin typeface="Cambria Math" panose="02040503050406030204" pitchFamily="18" charset="0"/>
                                  <a:cs typeface="+mn-ea"/>
                                  <a:sym typeface="Arial" panose="020B0604020202020204" pitchFamily="34" charset="0"/>
                                </a:rPr>
                                <m:t>=</m:t>
                              </m:r>
                              <m:r>
                                <a:rPr lang="en-US" altLang="zh-CN" sz="1400" b="0" i="1" smtClean="0">
                                  <a:solidFill>
                                    <a:srgbClr val="000000"/>
                                  </a:solidFill>
                                  <a:latin typeface="Cambria Math" panose="02040503050406030204" pitchFamily="18" charset="0"/>
                                  <a:cs typeface="+mn-ea"/>
                                  <a:sym typeface="Arial" panose="020B0604020202020204" pitchFamily="34" charset="0"/>
                                </a:rPr>
                                <m:t>0</m:t>
                              </m:r>
                            </m:sub>
                            <m:sup>
                              <m:r>
                                <a:rPr lang="en-US" altLang="zh-CN" sz="1400" b="0" i="1" smtClean="0">
                                  <a:solidFill>
                                    <a:srgbClr val="000000"/>
                                  </a:solidFill>
                                  <a:latin typeface="Cambria Math" panose="02040503050406030204" pitchFamily="18" charset="0"/>
                                  <a:cs typeface="+mn-ea"/>
                                  <a:sym typeface="Arial" panose="020B0604020202020204" pitchFamily="34" charset="0"/>
                                </a:rPr>
                                <m:t>𝑛</m:t>
                              </m:r>
                              <m:r>
                                <a:rPr lang="en-US" altLang="zh-CN" sz="1400" b="0" i="1" smtClean="0">
                                  <a:solidFill>
                                    <a:srgbClr val="000000"/>
                                  </a:solidFill>
                                  <a:latin typeface="Cambria Math" panose="02040503050406030204" pitchFamily="18" charset="0"/>
                                  <a:cs typeface="+mn-ea"/>
                                  <a:sym typeface="Arial" panose="020B0604020202020204" pitchFamily="34" charset="0"/>
                                </a:rPr>
                                <m:t>−</m:t>
                              </m:r>
                              <m:r>
                                <a:rPr lang="en-US" altLang="zh-CN" sz="1400" b="0" i="1" smtClean="0">
                                  <a:solidFill>
                                    <a:srgbClr val="000000"/>
                                  </a:solidFill>
                                  <a:latin typeface="Cambria Math" panose="02040503050406030204" pitchFamily="18" charset="0"/>
                                  <a:cs typeface="+mn-ea"/>
                                  <a:sym typeface="Arial" panose="020B0604020202020204" pitchFamily="34" charset="0"/>
                                </a:rPr>
                                <m:t>1</m:t>
                              </m:r>
                            </m:sup>
                            <m:e>
                              <m:r>
                                <a:rPr lang="en-US" altLang="zh-CN" sz="1400" b="0" i="1" smtClean="0">
                                  <a:solidFill>
                                    <a:srgbClr val="000000"/>
                                  </a:solidFill>
                                  <a:latin typeface="Cambria Math" panose="02040503050406030204" pitchFamily="18" charset="0"/>
                                  <a:cs typeface="+mn-ea"/>
                                  <a:sym typeface="Arial" panose="020B0604020202020204" pitchFamily="34" charset="0"/>
                                </a:rPr>
                                <m:t>−</m:t>
                              </m:r>
                              <m:sSub>
                                <m:sSubPr>
                                  <m:ctrlPr>
                                    <a:rPr lang="en-US" altLang="zh-CN" sz="1400" b="0" i="1" smtClean="0">
                                      <a:solidFill>
                                        <a:srgbClr val="000000"/>
                                      </a:solidFill>
                                      <a:latin typeface="Cambria Math" panose="02040503050406030204" pitchFamily="18" charset="0"/>
                                      <a:cs typeface="+mn-ea"/>
                                      <a:sym typeface="Arial" panose="020B0604020202020204" pitchFamily="34" charset="0"/>
                                    </a:rPr>
                                  </m:ctrlPr>
                                </m:sSubPr>
                                <m:e>
                                  <m:r>
                                    <a:rPr lang="en-US" altLang="zh-CN" sz="1400" b="0" i="1" smtClean="0">
                                      <a:solidFill>
                                        <a:srgbClr val="000000"/>
                                      </a:solidFill>
                                      <a:latin typeface="Cambria Math" panose="02040503050406030204" pitchFamily="18" charset="0"/>
                                      <a:cs typeface="+mn-ea"/>
                                      <a:sym typeface="Arial" panose="020B0604020202020204" pitchFamily="34" charset="0"/>
                                    </a:rPr>
                                    <m:t>𝑍</m:t>
                                  </m:r>
                                </m:e>
                                <m:sub>
                                  <m:r>
                                    <a:rPr lang="en-US" altLang="zh-CN" sz="1400" b="0" i="1" smtClean="0">
                                      <a:solidFill>
                                        <a:srgbClr val="000000"/>
                                      </a:solidFill>
                                      <a:latin typeface="Cambria Math" panose="02040503050406030204" pitchFamily="18" charset="0"/>
                                      <a:cs typeface="+mn-ea"/>
                                      <a:sym typeface="Arial" panose="020B0604020202020204" pitchFamily="34" charset="0"/>
                                    </a:rPr>
                                    <m:t>𝑗</m:t>
                                  </m:r>
                                </m:sub>
                              </m:sSub>
                            </m:e>
                          </m:nary>
                        </m:e>
                      </m:d>
                      <m:d>
                        <m:dPr>
                          <m:ctrlPr>
                            <a:rPr lang="en-US" altLang="zh-CN" sz="1400" b="0" i="1" smtClean="0">
                              <a:solidFill>
                                <a:srgbClr val="000000"/>
                              </a:solidFill>
                              <a:latin typeface="Cambria Math" panose="02040503050406030204" pitchFamily="18" charset="0"/>
                              <a:cs typeface="+mn-ea"/>
                              <a:sym typeface="Arial" panose="020B0604020202020204" pitchFamily="34" charset="0"/>
                            </a:rPr>
                          </m:ctrlPr>
                        </m:dPr>
                        <m:e>
                          <m:sSub>
                            <m:sSubPr>
                              <m:ctrlPr>
                                <a:rPr lang="en-US" altLang="zh-CN" sz="1400" b="0" i="1" smtClean="0">
                                  <a:solidFill>
                                    <a:srgbClr val="000000"/>
                                  </a:solidFill>
                                  <a:latin typeface="Cambria Math" panose="02040503050406030204" pitchFamily="18" charset="0"/>
                                  <a:cs typeface="+mn-ea"/>
                                  <a:sym typeface="Arial" panose="020B0604020202020204" pitchFamily="34" charset="0"/>
                                </a:rPr>
                              </m:ctrlPr>
                            </m:sSubPr>
                            <m:e>
                              <m:r>
                                <a:rPr lang="en-US" altLang="zh-CN" sz="1400" b="0" i="1" smtClean="0">
                                  <a:solidFill>
                                    <a:srgbClr val="000000"/>
                                  </a:solidFill>
                                  <a:latin typeface="Cambria Math" panose="02040503050406030204" pitchFamily="18" charset="0"/>
                                  <a:cs typeface="+mn-ea"/>
                                  <a:sym typeface="Arial" panose="020B0604020202020204" pitchFamily="34" charset="0"/>
                                </a:rPr>
                                <m:t>𝑋</m:t>
                              </m:r>
                            </m:e>
                            <m:sub>
                              <m:r>
                                <a:rPr lang="en-US" altLang="zh-CN" sz="1400" b="0" i="1" smtClean="0">
                                  <a:solidFill>
                                    <a:srgbClr val="000000"/>
                                  </a:solidFill>
                                  <a:latin typeface="Cambria Math" panose="02040503050406030204" pitchFamily="18" charset="0"/>
                                  <a:cs typeface="+mn-ea"/>
                                  <a:sym typeface="Arial" panose="020B0604020202020204" pitchFamily="34" charset="0"/>
                                </a:rPr>
                                <m:t>𝑛</m:t>
                              </m:r>
                            </m:sub>
                          </m:sSub>
                          <m:r>
                            <a:rPr lang="en-US" altLang="zh-CN" sz="1400" b="0" i="1" smtClean="0">
                              <a:solidFill>
                                <a:srgbClr val="000000"/>
                              </a:solidFill>
                              <a:latin typeface="Cambria Math" panose="02040503050406030204" pitchFamily="18" charset="0"/>
                              <a:cs typeface="+mn-ea"/>
                              <a:sym typeface="Arial" panose="020B0604020202020204" pitchFamily="34" charset="0"/>
                            </a:rPr>
                            <m:t>+</m:t>
                          </m:r>
                          <m:r>
                            <a:rPr lang="en-US" altLang="zh-CN" sz="1400" b="0" i="1" smtClean="0">
                              <a:solidFill>
                                <a:srgbClr val="000000"/>
                              </a:solidFill>
                              <a:latin typeface="Cambria Math" panose="02040503050406030204" pitchFamily="18" charset="0"/>
                              <a:cs typeface="+mn-ea"/>
                              <a:sym typeface="Arial" panose="020B0604020202020204" pitchFamily="34" charset="0"/>
                            </a:rPr>
                            <m:t>𝑖</m:t>
                          </m:r>
                          <m:sSub>
                            <m:sSubPr>
                              <m:ctrlPr>
                                <a:rPr lang="en-US" altLang="zh-CN" sz="1400" b="0" i="1" smtClean="0">
                                  <a:solidFill>
                                    <a:srgbClr val="000000"/>
                                  </a:solidFill>
                                  <a:latin typeface="Cambria Math" panose="02040503050406030204" pitchFamily="18" charset="0"/>
                                  <a:cs typeface="+mn-ea"/>
                                  <a:sym typeface="Arial" panose="020B0604020202020204" pitchFamily="34" charset="0"/>
                                </a:rPr>
                              </m:ctrlPr>
                            </m:sSubPr>
                            <m:e>
                              <m:r>
                                <a:rPr lang="en-US" altLang="zh-CN" sz="1400" b="0" i="1" smtClean="0">
                                  <a:solidFill>
                                    <a:srgbClr val="000000"/>
                                  </a:solidFill>
                                  <a:latin typeface="Cambria Math" panose="02040503050406030204" pitchFamily="18" charset="0"/>
                                  <a:cs typeface="+mn-ea"/>
                                  <a:sym typeface="Arial" panose="020B0604020202020204" pitchFamily="34" charset="0"/>
                                </a:rPr>
                                <m:t>𝑌</m:t>
                              </m:r>
                            </m:e>
                            <m:sub>
                              <m:r>
                                <a:rPr lang="en-US" altLang="zh-CN" sz="1400" b="0" i="1" smtClean="0">
                                  <a:solidFill>
                                    <a:srgbClr val="000000"/>
                                  </a:solidFill>
                                  <a:latin typeface="Cambria Math" panose="02040503050406030204" pitchFamily="18" charset="0"/>
                                  <a:cs typeface="+mn-ea"/>
                                  <a:sym typeface="Arial" panose="020B0604020202020204" pitchFamily="34" charset="0"/>
                                </a:rPr>
                                <m:t>𝑛</m:t>
                              </m:r>
                            </m:sub>
                          </m:sSub>
                        </m:e>
                      </m:d>
                    </m:oMath>
                  </m:oMathPara>
                </a14:m>
                <a:endParaRPr lang="zh-CN" altLang="en-US" sz="1400" dirty="0"/>
              </a:p>
            </p:txBody>
          </p:sp>
        </mc:Choice>
        <mc:Fallback>
          <p:sp>
            <p:nvSpPr>
              <p:cNvPr id="5" name="矩形: 圆角 4"/>
              <p:cNvSpPr>
                <a:spLocks noRot="1" noChangeAspect="1" noMove="1" noResize="1" noEditPoints="1" noAdjustHandles="1" noChangeArrowheads="1" noChangeShapeType="1" noTextEdit="1"/>
              </p:cNvSpPr>
              <p:nvPr/>
            </p:nvSpPr>
            <p:spPr>
              <a:xfrm>
                <a:off x="638175" y="1450340"/>
                <a:ext cx="2545715" cy="2411730"/>
              </a:xfrm>
              <a:prstGeom prst="roundRect">
                <a:avLst/>
              </a:prstGeom>
              <a:blipFill rotWithShape="1">
                <a:blip r:embed="rId1"/>
                <a:stretch>
                  <a:fillRect l="-499" t="-527" r="-499" b="-527"/>
                </a:stretch>
              </a:blipFill>
              <a:ln>
                <a:solidFill>
                  <a:srgbClr val="0C0CEA"/>
                </a:solidFill>
              </a:ln>
            </p:spPr>
            <p:style>
              <a:lnRef idx="2">
                <a:schemeClr val="dk1"/>
              </a:lnRef>
              <a:fillRef idx="1">
                <a:schemeClr val="lt1"/>
              </a:fillRef>
              <a:effectRef idx="0">
                <a:schemeClr val="dk1"/>
              </a:effectRef>
              <a:fontRef idx="minor">
                <a:schemeClr val="dk1"/>
              </a:fontRef>
            </p:style>
            <p:txBody>
              <a:bodyPr/>
              <a:lstStyle/>
              <a:p>
                <a:r>
                  <a:rPr lang="zh-CN" altLang="en-US">
                    <a:noFill/>
                  </a:rPr>
                  <a:t> </a:t>
                </a:r>
              </a:p>
            </p:txBody>
          </p:sp>
        </mc:Fallback>
      </mc:AlternateContent>
      <p:sp>
        <p:nvSpPr>
          <p:cNvPr id="6" name="矩形: 圆角 5"/>
          <p:cNvSpPr/>
          <p:nvPr/>
        </p:nvSpPr>
        <p:spPr>
          <a:xfrm>
            <a:off x="1100595" y="3976308"/>
            <a:ext cx="1621614" cy="40515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spcBef>
                <a:spcPts val="0"/>
              </a:spcBef>
              <a:spcAft>
                <a:spcPts val="0"/>
              </a:spcAft>
              <a:buClrTx/>
              <a:buSzTx/>
              <a:defRPr/>
            </a:pPr>
            <a:r>
              <a:rPr lang="en-US" altLang="zh-CN" sz="1600" kern="1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N</a:t>
            </a:r>
            <a:r>
              <a:rPr kumimoji="0" lang="en-US" altLang="zh-CN" sz="1600" b="0" i="0" u="none" strike="noStrike" kern="100" cap="none" spc="0" normalizeH="0" baseline="0" noProof="0" dirty="0" err="1">
                <a:ln>
                  <a:noFill/>
                </a:ln>
                <a:solidFill>
                  <a:srgbClr val="FF0000"/>
                </a:solidFill>
                <a:effectLst/>
                <a:uLnTx/>
                <a:uFillTx/>
                <a:latin typeface="Times New Roman" panose="02020603050405020304" pitchFamily="18" charset="0"/>
                <a:ea typeface="楷体" panose="02010609060101010101" pitchFamily="49" charset="-122"/>
                <a:cs typeface="Times New Roman" panose="02020603050405020304" pitchFamily="18" charset="0"/>
              </a:rPr>
              <a:t>onlocal</a:t>
            </a:r>
            <a:r>
              <a:rPr kumimoji="0" lang="en-US" altLang="zh-CN" sz="1600" b="0" i="0" u="none" strike="noStrike" kern="100" cap="none" spc="0" normalizeH="0" baseline="0" noProof="0" dirty="0">
                <a:ln>
                  <a:noFill/>
                </a:ln>
                <a:solidFill>
                  <a:srgbClr val="FF0000"/>
                </a:solidFill>
                <a:effectLst/>
                <a:uLnTx/>
                <a:uFillTx/>
                <a:latin typeface="Times New Roman" panose="02020603050405020304" pitchFamily="18" charset="0"/>
                <a:ea typeface="楷体" panose="02010609060101010101" pitchFamily="49" charset="-122"/>
                <a:cs typeface="Times New Roman" panose="02020603050405020304" pitchFamily="18" charset="0"/>
              </a:rPr>
              <a:t> !!!</a:t>
            </a:r>
            <a:endParaRPr lang="en-US" altLang="zh-CN" sz="160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矩形 6"/>
              <p:cNvSpPr/>
              <p:nvPr/>
            </p:nvSpPr>
            <p:spPr>
              <a:xfrm>
                <a:off x="569993" y="722215"/>
                <a:ext cx="7933460" cy="570447"/>
              </a:xfrm>
              <a:prstGeom prst="rect">
                <a:avLst/>
              </a:prstGeom>
              <a:solidFill>
                <a:schemeClr val="tx2">
                  <a:lumMod val="40000"/>
                  <a:lumOff val="60000"/>
                  <a:alpha val="3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trlPr>
                            <a:rPr lang="en-US" altLang="zh-CN" b="0" i="1" smtClean="0">
                              <a:solidFill>
                                <a:schemeClr val="tx1"/>
                              </a:solidFill>
                              <a:latin typeface="Cambria Math" panose="02040503050406030204" pitchFamily="18" charset="0"/>
                            </a:rPr>
                          </m:ctrlPr>
                        </m:accPr>
                        <m:e>
                          <m:r>
                            <a:rPr lang="en-US" altLang="zh-CN" b="0" i="1" smtClean="0">
                              <a:solidFill>
                                <a:schemeClr val="tx1"/>
                              </a:solidFill>
                              <a:latin typeface="Cambria Math" panose="02040503050406030204" pitchFamily="18" charset="0"/>
                            </a:rPr>
                            <m:t>𝐻</m:t>
                          </m:r>
                        </m:e>
                      </m:acc>
                      <m:r>
                        <a:rPr lang="en-US" altLang="zh-CN" b="0" i="1" smtClean="0">
                          <a:solidFill>
                            <a:schemeClr val="tx1"/>
                          </a:solidFill>
                          <a:latin typeface="Cambria Math" panose="02040503050406030204" pitchFamily="18" charset="0"/>
                        </a:rPr>
                        <m:t>=</m:t>
                      </m:r>
                      <m:nary>
                        <m:naryPr>
                          <m:chr m:val="∑"/>
                          <m:limLoc m:val="subSup"/>
                          <m:supHide m:val="on"/>
                          <m:ctrlPr>
                            <a:rPr lang="en-US" altLang="zh-CN" b="0" i="1" smtClean="0">
                              <a:solidFill>
                                <a:schemeClr val="tx1"/>
                              </a:solidFill>
                              <a:latin typeface="Cambria Math" panose="02040503050406030204" pitchFamily="18" charset="0"/>
                            </a:rPr>
                          </m:ctrlPr>
                        </m:naryPr>
                        <m:sub>
                          <m:r>
                            <m:rPr>
                              <m:brk m:alnAt="9"/>
                            </m:rPr>
                            <a:rPr lang="en-US" altLang="zh-CN" b="0" i="1" smtClean="0">
                              <a:solidFill>
                                <a:schemeClr val="tx1"/>
                              </a:solidFill>
                              <a:latin typeface="Cambria Math" panose="02040503050406030204" pitchFamily="18" charset="0"/>
                            </a:rPr>
                            <m:t>𝑖</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1</m:t>
                          </m:r>
                          <m:r>
                            <a:rPr lang="en-US" altLang="zh-CN" b="0" i="1" smtClean="0">
                              <a:solidFill>
                                <a:schemeClr val="tx1"/>
                              </a:solidFill>
                              <a:latin typeface="Cambria Math" panose="02040503050406030204" pitchFamily="18" charset="0"/>
                            </a:rPr>
                            <m:t>,</m:t>
                          </m:r>
                          <m:sSub>
                            <m:sSubPr>
                              <m:ctrlPr>
                                <a:rPr lang="en-US" altLang="zh-CN" b="0" i="1" smtClean="0">
                                  <a:solidFill>
                                    <a:schemeClr val="tx1"/>
                                  </a:solidFill>
                                  <a:latin typeface="Cambria Math" panose="02040503050406030204" pitchFamily="18" charset="0"/>
                                </a:rPr>
                              </m:ctrlPr>
                            </m:sSubPr>
                            <m:e>
                              <m:r>
                                <m:rPr>
                                  <m:brk m:alnAt="9"/>
                                </m:rPr>
                                <a:rPr lang="en-US" altLang="zh-CN" b="0" i="1" smtClean="0">
                                  <a:solidFill>
                                    <a:schemeClr val="tx1"/>
                                  </a:solidFill>
                                  <a:latin typeface="Cambria Math" panose="02040503050406030204" pitchFamily="18" charset="0"/>
                                </a:rPr>
                                <m:t>𝑁</m:t>
                              </m:r>
                            </m:e>
                            <m:sub>
                              <m:r>
                                <m:rPr>
                                  <m:brk m:alnAt="9"/>
                                </m:rPr>
                                <a:rPr lang="en-US" altLang="zh-CN" b="0" i="1" smtClean="0">
                                  <a:solidFill>
                                    <a:schemeClr val="tx1"/>
                                  </a:solidFill>
                                  <a:latin typeface="Cambria Math" panose="02040503050406030204" pitchFamily="18" charset="0"/>
                                </a:rPr>
                                <m:t>𝑠</m:t>
                              </m:r>
                            </m:sub>
                          </m:sSub>
                        </m:sub>
                        <m:sup/>
                        <m:e>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𝜀</m:t>
                              </m:r>
                            </m:e>
                            <m:sub>
                              <m:r>
                                <a:rPr lang="en-US" altLang="zh-CN" b="0" i="1" smtClean="0">
                                  <a:solidFill>
                                    <a:schemeClr val="tx1"/>
                                  </a:solidFill>
                                  <a:latin typeface="Cambria Math" panose="02040503050406030204" pitchFamily="18" charset="0"/>
                                </a:rPr>
                                <m:t>𝑖</m:t>
                              </m:r>
                            </m:sub>
                          </m:sSub>
                          <m:sSubSup>
                            <m:sSubSupPr>
                              <m:ctrlP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SupPr>
                            <m:e>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𝑎</m:t>
                              </m:r>
                            </m:e>
                            <m:sub>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𝑖</m:t>
                              </m:r>
                            </m:sub>
                            <m:sup>
                              <m:r>
                                <a:rPr lang="en-US" altLang="zh-CN" i="1">
                                  <a:solidFill>
                                    <a:srgbClr val="000000"/>
                                  </a:solidFill>
                                  <a:latin typeface="Cambria Math" panose="02040503050406030204" pitchFamily="18" charset="0"/>
                                  <a:cs typeface="+mn-ea"/>
                                  <a:sym typeface="Arial" panose="020B0604020202020204" pitchFamily="34" charset="0"/>
                                </a:rPr>
                                <m:t>†</m:t>
                              </m:r>
                            </m:sup>
                          </m:sSubSup>
                          <m:sSub>
                            <m:sSubPr>
                              <m:ctrlP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Pr>
                            <m:e>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𝑎</m:t>
                              </m:r>
                            </m:e>
                            <m:sub>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𝑖</m:t>
                              </m:r>
                            </m:sub>
                          </m:sSub>
                        </m:e>
                      </m:nary>
                      <m:r>
                        <a:rPr lang="en-US" altLang="zh-CN" i="1">
                          <a:solidFill>
                            <a:schemeClr val="tx1"/>
                          </a:solidFill>
                          <a:latin typeface="Cambria Math" panose="02040503050406030204" pitchFamily="18" charset="0"/>
                        </a:rPr>
                        <m:t>+</m:t>
                      </m:r>
                      <m:nary>
                        <m:naryPr>
                          <m:chr m:val="∑"/>
                          <m:limLoc m:val="subSup"/>
                          <m:supHide m:val="on"/>
                          <m:ctrlPr>
                            <a:rPr lang="en-US" altLang="zh-CN" i="1">
                              <a:solidFill>
                                <a:schemeClr val="tx1"/>
                              </a:solidFill>
                              <a:latin typeface="Cambria Math" panose="02040503050406030204" pitchFamily="18" charset="0"/>
                            </a:rPr>
                          </m:ctrlPr>
                        </m:naryPr>
                        <m:sub>
                          <m:r>
                            <a:rPr lang="en-US" altLang="zh-CN" i="1">
                              <a:solidFill>
                                <a:schemeClr val="tx1"/>
                              </a:solidFill>
                              <a:latin typeface="Cambria Math" panose="02040503050406030204" pitchFamily="18" charset="0"/>
                            </a:rPr>
                            <m:t>𝑖𝑗</m:t>
                          </m:r>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𝑘𝑙</m:t>
                          </m:r>
                        </m:sub>
                        <m:sup/>
                        <m:e>
                          <m:sSub>
                            <m:sSubPr>
                              <m:ctrlPr>
                                <a:rPr lang="en-US" altLang="zh-CN"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𝑉</m:t>
                              </m:r>
                            </m:e>
                            <m:sub>
                              <m:r>
                                <a:rPr lang="en-US" altLang="zh-CN" i="1">
                                  <a:solidFill>
                                    <a:schemeClr val="tx1"/>
                                  </a:solidFill>
                                  <a:latin typeface="Cambria Math" panose="02040503050406030204" pitchFamily="18" charset="0"/>
                                </a:rPr>
                                <m:t>𝑖𝑗</m:t>
                              </m:r>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𝑘𝑙</m:t>
                              </m:r>
                            </m:sub>
                          </m:sSub>
                          <m:sSubSup>
                            <m:sSubSupPr>
                              <m:ctrlP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SupPr>
                            <m:e>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𝑎</m:t>
                              </m:r>
                            </m:e>
                            <m:sub>
                              <m: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𝑖</m:t>
                              </m:r>
                            </m:sub>
                            <m:sup>
                              <m:r>
                                <a:rPr lang="en-US" altLang="zh-CN" i="1">
                                  <a:solidFill>
                                    <a:srgbClr val="000000"/>
                                  </a:solidFill>
                                  <a:latin typeface="Cambria Math" panose="02040503050406030204" pitchFamily="18" charset="0"/>
                                  <a:cs typeface="+mn-ea"/>
                                  <a:sym typeface="Arial" panose="020B0604020202020204" pitchFamily="34" charset="0"/>
                                </a:rPr>
                                <m:t>†</m:t>
                              </m:r>
                            </m:sup>
                          </m:sSubSup>
                          <m:sSubSup>
                            <m:sSubSupPr>
                              <m:ctrlP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SupPr>
                            <m:e>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𝑎</m:t>
                              </m:r>
                            </m:e>
                            <m:sub>
                              <m: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𝑗</m:t>
                              </m:r>
                            </m:sub>
                            <m:sup>
                              <m:r>
                                <a:rPr lang="en-US" altLang="zh-CN" i="1">
                                  <a:solidFill>
                                    <a:srgbClr val="000000"/>
                                  </a:solidFill>
                                  <a:latin typeface="Cambria Math" panose="02040503050406030204" pitchFamily="18" charset="0"/>
                                  <a:cs typeface="+mn-ea"/>
                                  <a:sym typeface="Arial" panose="020B0604020202020204" pitchFamily="34" charset="0"/>
                                </a:rPr>
                                <m:t>†</m:t>
                              </m:r>
                            </m:sup>
                          </m:sSubSup>
                          <m:sSub>
                            <m:sSubPr>
                              <m:ctrlP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Pr>
                            <m:e>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𝑎</m:t>
                              </m:r>
                            </m:e>
                            <m:sub>
                              <m: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𝑙</m:t>
                              </m:r>
                            </m:sub>
                          </m:sSub>
                          <m:sSub>
                            <m:sSubPr>
                              <m:ctrlP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Pr>
                            <m:e>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𝑎</m:t>
                              </m:r>
                            </m:e>
                            <m:sub>
                              <m: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𝑘</m:t>
                              </m:r>
                            </m:sub>
                          </m:sSub>
                        </m:e>
                      </m:nary>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m:t>
                      </m:r>
                      <m:nary>
                        <m:naryPr>
                          <m:chr m:val="∑"/>
                          <m:limLoc m:val="subSup"/>
                          <m:supHide m:val="on"/>
                          <m:ctrlPr>
                            <a:rPr lang="en-US" altLang="zh-CN" i="1">
                              <a:solidFill>
                                <a:schemeClr val="tx1"/>
                              </a:solidFill>
                              <a:latin typeface="Cambria Math" panose="02040503050406030204" pitchFamily="18" charset="0"/>
                            </a:rPr>
                          </m:ctrlPr>
                        </m:naryPr>
                        <m:sub>
                          <m:r>
                            <a:rPr lang="en-US" altLang="zh-CN" i="1">
                              <a:solidFill>
                                <a:schemeClr val="tx1"/>
                              </a:solidFill>
                              <a:latin typeface="Cambria Math" panose="02040503050406030204" pitchFamily="18" charset="0"/>
                            </a:rPr>
                            <m:t>𝑖𝑗</m:t>
                          </m:r>
                          <m:r>
                            <a:rPr lang="en-US" altLang="zh-CN" b="0" i="1" smtClean="0">
                              <a:solidFill>
                                <a:schemeClr val="tx1"/>
                              </a:solidFill>
                              <a:latin typeface="Cambria Math" panose="02040503050406030204" pitchFamily="18" charset="0"/>
                            </a:rPr>
                            <m:t>𝑘</m:t>
                          </m:r>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𝑙𝑚𝑛</m:t>
                          </m:r>
                        </m:sub>
                        <m:sup/>
                        <m:e>
                          <m:sSub>
                            <m:sSubPr>
                              <m:ctrlPr>
                                <a:rPr lang="en-US" altLang="zh-CN"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𝑉</m:t>
                              </m:r>
                            </m:e>
                            <m:sub>
                              <m:r>
                                <a:rPr lang="en-US" altLang="zh-CN" i="1">
                                  <a:solidFill>
                                    <a:schemeClr val="tx1"/>
                                  </a:solidFill>
                                  <a:latin typeface="Cambria Math" panose="02040503050406030204" pitchFamily="18" charset="0"/>
                                </a:rPr>
                                <m:t>𝑖𝑗𝑘</m:t>
                              </m:r>
                              <m:r>
                                <a:rPr lang="en-US" altLang="zh-CN" b="0" i="1" smtClean="0">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𝑙</m:t>
                              </m:r>
                              <m:r>
                                <a:rPr lang="en-US" altLang="zh-CN" b="0" i="1" smtClean="0">
                                  <a:solidFill>
                                    <a:schemeClr val="tx1"/>
                                  </a:solidFill>
                                  <a:latin typeface="Cambria Math" panose="02040503050406030204" pitchFamily="18" charset="0"/>
                                </a:rPr>
                                <m:t>𝑚𝑛</m:t>
                              </m:r>
                            </m:sub>
                          </m:sSub>
                          <m:sSubSup>
                            <m:sSubSupPr>
                              <m:ctrlP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SupPr>
                            <m:e>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𝑎</m:t>
                              </m:r>
                            </m:e>
                            <m:sub>
                              <m: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𝑖</m:t>
                              </m:r>
                            </m:sub>
                            <m:sup>
                              <m:r>
                                <a:rPr lang="en-US" altLang="zh-CN" i="1">
                                  <a:solidFill>
                                    <a:srgbClr val="000000"/>
                                  </a:solidFill>
                                  <a:latin typeface="Cambria Math" panose="02040503050406030204" pitchFamily="18" charset="0"/>
                                  <a:cs typeface="+mn-ea"/>
                                  <a:sym typeface="Arial" panose="020B0604020202020204" pitchFamily="34" charset="0"/>
                                </a:rPr>
                                <m:t>†</m:t>
                              </m:r>
                            </m:sup>
                          </m:sSubSup>
                          <m:sSubSup>
                            <m:sSubSupPr>
                              <m:ctrlP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SupPr>
                            <m:e>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𝑎</m:t>
                              </m:r>
                            </m:e>
                            <m:sub>
                              <m: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𝑗</m:t>
                              </m:r>
                            </m:sub>
                            <m:sup>
                              <m:r>
                                <a:rPr lang="en-US" altLang="zh-CN" i="1">
                                  <a:solidFill>
                                    <a:srgbClr val="000000"/>
                                  </a:solidFill>
                                  <a:latin typeface="Cambria Math" panose="02040503050406030204" pitchFamily="18" charset="0"/>
                                  <a:cs typeface="+mn-ea"/>
                                  <a:sym typeface="Arial" panose="020B0604020202020204" pitchFamily="34" charset="0"/>
                                </a:rPr>
                                <m:t>†</m:t>
                              </m:r>
                            </m:sup>
                          </m:sSubSup>
                          <m:sSubSup>
                            <m:sSubSupPr>
                              <m:ctrlP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SupPr>
                            <m:e>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𝑎</m:t>
                              </m:r>
                            </m:e>
                            <m:sub>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𝑘</m:t>
                              </m:r>
                            </m:sub>
                            <m:sup>
                              <m:r>
                                <a:rPr lang="en-US" altLang="zh-CN" i="1">
                                  <a:solidFill>
                                    <a:srgbClr val="000000"/>
                                  </a:solidFill>
                                  <a:latin typeface="Cambria Math" panose="02040503050406030204" pitchFamily="18" charset="0"/>
                                  <a:cs typeface="+mn-ea"/>
                                  <a:sym typeface="Arial" panose="020B0604020202020204" pitchFamily="34" charset="0"/>
                                </a:rPr>
                                <m:t>†</m:t>
                              </m:r>
                            </m:sup>
                          </m:sSubSup>
                          <m:sSub>
                            <m:sSubPr>
                              <m:ctrlP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Pr>
                            <m:e>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𝑎</m:t>
                              </m:r>
                            </m:e>
                            <m:sub>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𝑛</m:t>
                              </m:r>
                            </m:sub>
                          </m:sSub>
                          <m:sSub>
                            <m:sSubPr>
                              <m:ctrlP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Pr>
                            <m:e>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𝑎</m:t>
                              </m:r>
                            </m:e>
                            <m:sub>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𝑚</m:t>
                              </m:r>
                            </m:sub>
                          </m:sSub>
                          <m:sSub>
                            <m:sSubPr>
                              <m:ctrlPr>
                                <a:rPr lang="en-US" altLang="zh-CN"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Pr>
                            <m:e>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𝑎</m:t>
                              </m:r>
                            </m:e>
                            <m:sub>
                              <m:r>
                                <a:rPr lang="en-US" altLang="zh-CN" b="0" i="1" smtClean="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𝑙</m:t>
                              </m:r>
                            </m:sub>
                          </m:sSub>
                        </m:e>
                      </m:nary>
                    </m:oMath>
                  </m:oMathPara>
                </a14:m>
                <a:endParaRPr lang="en-US" altLang="zh-CN" dirty="0">
                  <a:solidFill>
                    <a:schemeClr val="tx1"/>
                  </a:solidFill>
                </a:endParaRPr>
              </a:p>
            </p:txBody>
          </p:sp>
        </mc:Choice>
        <mc:Fallback>
          <p:sp>
            <p:nvSpPr>
              <p:cNvPr id="7" name="矩形 6"/>
              <p:cNvSpPr>
                <a:spLocks noRot="1" noChangeAspect="1" noMove="1" noResize="1" noEditPoints="1" noAdjustHandles="1" noChangeArrowheads="1" noChangeShapeType="1" noTextEdit="1"/>
              </p:cNvSpPr>
              <p:nvPr/>
            </p:nvSpPr>
            <p:spPr>
              <a:xfrm>
                <a:off x="569993" y="722215"/>
                <a:ext cx="7933460" cy="570447"/>
              </a:xfrm>
              <a:prstGeom prst="rect">
                <a:avLst/>
              </a:prstGeom>
              <a:blipFill rotWithShape="1">
                <a:blip r:embed="rId2"/>
                <a:stretch>
                  <a:fillRect l="-5" t="-39" r="2" b="77"/>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r>
                  <a:rPr lang="zh-CN" altLang="en-US">
                    <a:noFill/>
                  </a:rPr>
                  <a:t> </a:t>
                </a:r>
              </a:p>
            </p:txBody>
          </p:sp>
        </mc:Fallback>
      </mc:AlternateContent>
      <p:sp>
        <p:nvSpPr>
          <p:cNvPr id="8" name="文本框 7"/>
          <p:cNvSpPr txBox="1"/>
          <p:nvPr/>
        </p:nvSpPr>
        <p:spPr>
          <a:xfrm>
            <a:off x="4056182" y="1750159"/>
            <a:ext cx="4294765" cy="369332"/>
          </a:xfrm>
          <a:prstGeom prst="rect">
            <a:avLst/>
          </a:prstGeom>
          <a:noFill/>
          <a:ln w="15875">
            <a:solidFill>
              <a:srgbClr val="0C0CEA"/>
            </a:solidFill>
          </a:ln>
        </p:spPr>
        <p:txBody>
          <a:bodyPr wrap="none" rtlCol="0">
            <a:spAutoFit/>
          </a:bodyPr>
          <a:lstStyle/>
          <a:p>
            <a:r>
              <a:rPr kumimoji="0" lang="en-US" altLang="zh-CN" sz="1800" b="0" i="0" u="none" strike="noStrike" kern="100" cap="none" spc="0" normalizeH="0" baseline="0" noProof="0" dirty="0" err="1">
                <a:ln>
                  <a:noFill/>
                </a:ln>
                <a:solidFill>
                  <a:srgbClr val="000000"/>
                </a:solidFill>
                <a:effectLst/>
                <a:uLnTx/>
                <a:uFillTx/>
                <a:latin typeface="Times New Roman" panose="02020603050405020304" pitchFamily="18" charset="0"/>
                <a:ea typeface="楷体" panose="02010609060101010101" pitchFamily="49" charset="-122"/>
                <a:cs typeface="Times New Roman" panose="02020603050405020304" pitchFamily="18" charset="0"/>
              </a:rPr>
              <a:t>Bravyi-Kitaev</a:t>
            </a:r>
            <a:r>
              <a:rPr kumimoji="0" lang="en-US" altLang="zh-CN" sz="1800" b="0" i="0" u="none" strike="noStrike" kern="100" cap="none" spc="0" normalizeH="0" baseline="0" noProof="0" dirty="0">
                <a:ln>
                  <a:noFill/>
                </a:ln>
                <a:solidFill>
                  <a:srgbClr val="000000"/>
                </a:solidFill>
                <a:effectLst/>
                <a:uLnTx/>
                <a:uFillTx/>
                <a:latin typeface="Times New Roman" panose="02020603050405020304" pitchFamily="18" charset="0"/>
                <a:ea typeface="楷体" panose="02010609060101010101" pitchFamily="49" charset="-122"/>
                <a:cs typeface="Times New Roman" panose="02020603050405020304" pitchFamily="18" charset="0"/>
              </a:rPr>
              <a:t> transform: reduce nonlocality</a:t>
            </a:r>
            <a:endParaRPr kumimoji="0" lang="en-US" altLang="zh-CN" sz="1800" b="0" i="0" u="none" strike="noStrike" kern="100" cap="none" spc="0" normalizeH="0" baseline="0" noProof="0" dirty="0">
              <a:ln>
                <a:noFill/>
              </a:ln>
              <a:solidFill>
                <a:srgbClr val="000000"/>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9" name="组合 8"/>
          <p:cNvGrpSpPr/>
          <p:nvPr/>
        </p:nvGrpSpPr>
        <p:grpSpPr>
          <a:xfrm>
            <a:off x="3677723" y="2385023"/>
            <a:ext cx="5040972" cy="1538360"/>
            <a:chOff x="5839379" y="4764700"/>
            <a:chExt cx="6515703" cy="209330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9379" y="4764700"/>
              <a:ext cx="3660385" cy="2093300"/>
            </a:xfrm>
            <a:prstGeom prst="rect">
              <a:avLst/>
            </a:prstGeom>
          </p:spPr>
        </p:pic>
        <p:pic>
          <p:nvPicPr>
            <p:cNvPr id="11" name="图片 10"/>
            <p:cNvPicPr>
              <a:picLocks noChangeAspect="1"/>
            </p:cNvPicPr>
            <p:nvPr/>
          </p:nvPicPr>
          <p:blipFill>
            <a:blip r:embed="rId4"/>
            <a:stretch>
              <a:fillRect/>
            </a:stretch>
          </p:blipFill>
          <p:spPr>
            <a:xfrm>
              <a:off x="9469162" y="5174035"/>
              <a:ext cx="2885920" cy="1683453"/>
            </a:xfrm>
            <a:prstGeom prst="rect">
              <a:avLst/>
            </a:prstGeom>
          </p:spPr>
        </p:pic>
      </p:gr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Construct quantum circuit </a:t>
            </a:r>
            <a:endParaRPr lang="zh-CN" altLang="en-US" sz="2000" dirty="0"/>
          </a:p>
        </p:txBody>
      </p:sp>
      <p:sp>
        <p:nvSpPr>
          <p:cNvPr id="3" name="内容占位符 2"/>
          <p:cNvSpPr>
            <a:spLocks noGrp="1"/>
          </p:cNvSpPr>
          <p:nvPr>
            <p:ph idx="1"/>
          </p:nvPr>
        </p:nvSpPr>
        <p:spPr/>
        <p:txBody>
          <a:bodyPr>
            <a:normAutofit/>
          </a:bodyPr>
          <a:lstStyle/>
          <a:p>
            <a:r>
              <a:rPr lang="en-US" altLang="zh-CN" sz="1600" dirty="0">
                <a:latin typeface="Times New Roman" panose="02020603050405020304" pitchFamily="18" charset="0"/>
                <a:ea typeface="楷体" panose="02010609060101010101" pitchFamily="49" charset="-122"/>
                <a:cs typeface="+mn-ea"/>
                <a:sym typeface="Arial" panose="020B0604020202020204" pitchFamily="34" charset="0"/>
              </a:rPr>
              <a:t>Unitary Couple Cluster(UCC) ansatz: J-W mapping,  Hartree-</a:t>
            </a:r>
            <a:r>
              <a:rPr lang="en-US" altLang="zh-CN" sz="1600" dirty="0" err="1">
                <a:latin typeface="Times New Roman" panose="02020603050405020304" pitchFamily="18" charset="0"/>
                <a:ea typeface="楷体" panose="02010609060101010101" pitchFamily="49" charset="-122"/>
                <a:cs typeface="+mn-ea"/>
                <a:sym typeface="Arial" panose="020B0604020202020204" pitchFamily="34" charset="0"/>
              </a:rPr>
              <a:t>Fock</a:t>
            </a:r>
            <a:r>
              <a:rPr lang="en-US" altLang="zh-CN" sz="1600" dirty="0">
                <a:latin typeface="Times New Roman" panose="02020603050405020304" pitchFamily="18" charset="0"/>
                <a:ea typeface="楷体" panose="02010609060101010101" pitchFamily="49" charset="-122"/>
                <a:cs typeface="+mn-ea"/>
                <a:sym typeface="Arial" panose="020B0604020202020204" pitchFamily="34" charset="0"/>
              </a:rPr>
              <a:t> initial state, variational parameters </a:t>
            </a:r>
            <a:r>
              <a:rPr lang="el-GR" altLang="zh-CN" sz="1600" i="1" dirty="0">
                <a:latin typeface="Times New Roman" panose="02020603050405020304" pitchFamily="18" charset="0"/>
                <a:ea typeface="楷体" panose="02010609060101010101" pitchFamily="49" charset="-122"/>
                <a:cs typeface="+mn-ea"/>
                <a:sym typeface="Arial" panose="020B0604020202020204" pitchFamily="34" charset="0"/>
              </a:rPr>
              <a:t>θ</a:t>
            </a:r>
            <a:r>
              <a:rPr lang="en-US" altLang="zh-CN" sz="1600" dirty="0"/>
              <a:t> </a:t>
            </a:r>
            <a:endParaRPr lang="zh-CN" altLang="en-US" sz="1600" dirty="0"/>
          </a:p>
        </p:txBody>
      </p:sp>
      <mc:AlternateContent xmlns:mc="http://schemas.openxmlformats.org/markup-compatibility/2006">
        <mc:Choice xmlns:a14="http://schemas.microsoft.com/office/drawing/2010/main" Requires="a14">
          <p:sp>
            <p:nvSpPr>
              <p:cNvPr id="4" name="矩形 3"/>
              <p:cNvSpPr/>
              <p:nvPr/>
            </p:nvSpPr>
            <p:spPr>
              <a:xfrm>
                <a:off x="702643" y="1439422"/>
                <a:ext cx="6203450" cy="1209591"/>
              </a:xfrm>
              <a:prstGeom prst="rect">
                <a:avLst/>
              </a:prstGeom>
              <a:solidFill>
                <a:schemeClr val="tx2">
                  <a:lumMod val="40000"/>
                  <a:lumOff val="60000"/>
                  <a:alpha val="3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d>
                      <m:dPr>
                        <m:begChr m:val="|"/>
                        <m:endChr m:val="⟩"/>
                        <m:ctrlPr>
                          <a:rPr lang="en-US" altLang="zh-CN" b="0" i="1" smtClean="0">
                            <a:solidFill>
                              <a:schemeClr val="tx1"/>
                            </a:solidFill>
                            <a:latin typeface="Cambria Math" panose="02040503050406030204" pitchFamily="18" charset="0"/>
                          </a:rPr>
                        </m:ctrlPr>
                      </m:dPr>
                      <m:e>
                        <m:r>
                          <a:rPr lang="en-US" altLang="zh-CN" b="0" i="1" smtClean="0">
                            <a:solidFill>
                              <a:schemeClr val="tx1"/>
                            </a:solidFill>
                            <a:latin typeface="Cambria Math" panose="02040503050406030204" pitchFamily="18" charset="0"/>
                          </a:rPr>
                          <m:t>𝜓</m:t>
                        </m:r>
                        <m:d>
                          <m:dPr>
                            <m:ctrlPr>
                              <a:rPr lang="en-US" altLang="zh-CN" b="0" i="1" smtClean="0">
                                <a:solidFill>
                                  <a:schemeClr val="tx1"/>
                                </a:solidFill>
                                <a:latin typeface="Cambria Math" panose="02040503050406030204" pitchFamily="18" charset="0"/>
                              </a:rPr>
                            </m:ctrlPr>
                          </m:dPr>
                          <m:e>
                            <m:acc>
                              <m:accPr>
                                <m:chr m:val="⃗"/>
                                <m:ctrlPr>
                                  <a:rPr lang="en-US" altLang="zh-CN" b="0" i="1" smtClean="0">
                                    <a:solidFill>
                                      <a:schemeClr val="tx1"/>
                                    </a:solidFill>
                                    <a:latin typeface="Cambria Math" panose="02040503050406030204" pitchFamily="18" charset="0"/>
                                  </a:rPr>
                                </m:ctrlPr>
                              </m:accPr>
                              <m:e>
                                <m:r>
                                  <a:rPr lang="en-US" altLang="zh-CN" b="0" i="1" smtClean="0">
                                    <a:solidFill>
                                      <a:schemeClr val="tx1"/>
                                    </a:solidFill>
                                    <a:latin typeface="Cambria Math" panose="02040503050406030204" pitchFamily="18" charset="0"/>
                                  </a:rPr>
                                  <m:t>𝜃</m:t>
                                </m:r>
                              </m:e>
                            </m:acc>
                          </m:e>
                        </m:d>
                      </m:e>
                    </m:d>
                    <m:r>
                      <a:rPr lang="en-US" altLang="zh-CN" b="0" i="1" smtClean="0">
                        <a:solidFill>
                          <a:schemeClr val="tx1"/>
                        </a:solidFill>
                        <a:latin typeface="Cambria Math" panose="02040503050406030204" pitchFamily="18" charset="0"/>
                      </a:rPr>
                      <m:t>=</m:t>
                    </m:r>
                    <m:sSup>
                      <m:sSupPr>
                        <m:ctrlPr>
                          <a:rPr lang="en-US" altLang="zh-CN" b="0" i="1" smtClean="0">
                            <a:solidFill>
                              <a:schemeClr val="tx1"/>
                            </a:solidFill>
                            <a:latin typeface="Cambria Math" panose="02040503050406030204" pitchFamily="18" charset="0"/>
                          </a:rPr>
                        </m:ctrlPr>
                      </m:sSupPr>
                      <m:e>
                        <m:r>
                          <a:rPr lang="en-US" altLang="zh-CN" b="0" i="1" smtClean="0">
                            <a:solidFill>
                              <a:schemeClr val="tx1"/>
                            </a:solidFill>
                            <a:latin typeface="Cambria Math" panose="02040503050406030204" pitchFamily="18" charset="0"/>
                          </a:rPr>
                          <m:t>𝑒</m:t>
                        </m:r>
                      </m:e>
                      <m:sup>
                        <m:r>
                          <a:rPr lang="en-US" altLang="zh-CN" b="0" i="1" smtClean="0">
                            <a:solidFill>
                              <a:schemeClr val="tx1"/>
                            </a:solidFill>
                            <a:latin typeface="Cambria Math" panose="02040503050406030204" pitchFamily="18" charset="0"/>
                          </a:rPr>
                          <m:t>𝑖</m:t>
                        </m:r>
                        <m:r>
                          <a:rPr lang="en-US" altLang="zh-CN" b="0" i="1" smtClean="0">
                            <a:solidFill>
                              <a:schemeClr val="tx1"/>
                            </a:solidFill>
                            <a:latin typeface="Cambria Math" panose="02040503050406030204" pitchFamily="18" charset="0"/>
                          </a:rPr>
                          <m:t>(</m:t>
                        </m:r>
                        <m:acc>
                          <m:accPr>
                            <m:ctrlPr>
                              <a:rPr lang="en-US" altLang="zh-CN" i="1">
                                <a:solidFill>
                                  <a:schemeClr val="tx1"/>
                                </a:solidFill>
                                <a:latin typeface="Cambria Math" panose="02040503050406030204" pitchFamily="18" charset="0"/>
                              </a:rPr>
                            </m:ctrlPr>
                          </m:accPr>
                          <m:e>
                            <m:r>
                              <a:rPr lang="en-US" altLang="zh-CN" i="1">
                                <a:solidFill>
                                  <a:schemeClr val="tx1"/>
                                </a:solidFill>
                                <a:latin typeface="Cambria Math" panose="02040503050406030204" pitchFamily="18" charset="0"/>
                              </a:rPr>
                              <m:t>𝑇</m:t>
                            </m:r>
                          </m:e>
                        </m:acc>
                        <m:d>
                          <m:dPr>
                            <m:ctrlPr>
                              <a:rPr lang="en-US" altLang="zh-CN" i="1">
                                <a:solidFill>
                                  <a:schemeClr val="tx1"/>
                                </a:solidFill>
                                <a:latin typeface="Cambria Math" panose="02040503050406030204" pitchFamily="18" charset="0"/>
                              </a:rPr>
                            </m:ctrlPr>
                          </m:dPr>
                          <m:e>
                            <m:acc>
                              <m:accPr>
                                <m:chr m:val="⃗"/>
                                <m:ctrlPr>
                                  <a:rPr lang="en-US" altLang="zh-CN" i="1">
                                    <a:solidFill>
                                      <a:schemeClr val="tx1"/>
                                    </a:solidFill>
                                    <a:latin typeface="Cambria Math" panose="02040503050406030204" pitchFamily="18" charset="0"/>
                                  </a:rPr>
                                </m:ctrlPr>
                              </m:accPr>
                              <m:e>
                                <m:r>
                                  <a:rPr lang="en-US" altLang="zh-CN" i="1">
                                    <a:solidFill>
                                      <a:schemeClr val="tx1"/>
                                    </a:solidFill>
                                    <a:latin typeface="Cambria Math" panose="02040503050406030204" pitchFamily="18" charset="0"/>
                                  </a:rPr>
                                  <m:t>𝜃</m:t>
                                </m:r>
                              </m:e>
                            </m:acc>
                          </m:e>
                        </m:d>
                        <m:r>
                          <a:rPr lang="en-US" altLang="zh-CN" b="0" i="1" smtClean="0">
                            <a:solidFill>
                              <a:schemeClr val="tx1"/>
                            </a:solidFill>
                            <a:latin typeface="Cambria Math" panose="02040503050406030204" pitchFamily="18" charset="0"/>
                          </a:rPr>
                          <m:t>−</m:t>
                        </m:r>
                        <m:sSup>
                          <m:sSupPr>
                            <m:ctrlPr>
                              <a:rPr lang="en-US" altLang="zh-CN" b="0" i="1" smtClean="0">
                                <a:solidFill>
                                  <a:schemeClr val="tx1"/>
                                </a:solidFill>
                                <a:latin typeface="Cambria Math" panose="02040503050406030204" pitchFamily="18" charset="0"/>
                              </a:rPr>
                            </m:ctrlPr>
                          </m:sSupPr>
                          <m:e>
                            <m:acc>
                              <m:accPr>
                                <m:ctrlPr>
                                  <a:rPr lang="en-US" altLang="zh-CN" i="1">
                                    <a:solidFill>
                                      <a:schemeClr val="tx1"/>
                                    </a:solidFill>
                                    <a:latin typeface="Cambria Math" panose="02040503050406030204" pitchFamily="18" charset="0"/>
                                  </a:rPr>
                                </m:ctrlPr>
                              </m:accPr>
                              <m:e>
                                <m:r>
                                  <a:rPr lang="en-US" altLang="zh-CN" i="1">
                                    <a:solidFill>
                                      <a:schemeClr val="tx1"/>
                                    </a:solidFill>
                                    <a:latin typeface="Cambria Math" panose="02040503050406030204" pitchFamily="18" charset="0"/>
                                  </a:rPr>
                                  <m:t>𝑇</m:t>
                                </m:r>
                              </m:e>
                            </m:acc>
                          </m:e>
                          <m:sup>
                            <m:r>
                              <a:rPr lang="en-US" altLang="zh-CN" i="1">
                                <a:solidFill>
                                  <a:srgbClr val="000000"/>
                                </a:solidFill>
                                <a:latin typeface="Cambria Math" panose="02040503050406030204" pitchFamily="18" charset="0"/>
                                <a:cs typeface="+mn-ea"/>
                                <a:sym typeface="Arial" panose="020B0604020202020204" pitchFamily="34" charset="0"/>
                              </a:rPr>
                              <m:t>†</m:t>
                            </m:r>
                          </m:sup>
                        </m:sSup>
                        <m:d>
                          <m:dPr>
                            <m:ctrlPr>
                              <a:rPr lang="en-US" altLang="zh-CN" i="1">
                                <a:solidFill>
                                  <a:schemeClr val="tx1"/>
                                </a:solidFill>
                                <a:latin typeface="Cambria Math" panose="02040503050406030204" pitchFamily="18" charset="0"/>
                              </a:rPr>
                            </m:ctrlPr>
                          </m:dPr>
                          <m:e>
                            <m:acc>
                              <m:accPr>
                                <m:chr m:val="⃗"/>
                                <m:ctrlPr>
                                  <a:rPr lang="en-US" altLang="zh-CN" i="1">
                                    <a:solidFill>
                                      <a:schemeClr val="tx1"/>
                                    </a:solidFill>
                                    <a:latin typeface="Cambria Math" panose="02040503050406030204" pitchFamily="18" charset="0"/>
                                  </a:rPr>
                                </m:ctrlPr>
                              </m:accPr>
                              <m:e>
                                <m:r>
                                  <a:rPr lang="en-US" altLang="zh-CN" i="1">
                                    <a:solidFill>
                                      <a:schemeClr val="tx1"/>
                                    </a:solidFill>
                                    <a:latin typeface="Cambria Math" panose="02040503050406030204" pitchFamily="18" charset="0"/>
                                  </a:rPr>
                                  <m:t>𝜃</m:t>
                                </m:r>
                              </m:e>
                            </m:acc>
                          </m:e>
                        </m:d>
                        <m:r>
                          <a:rPr lang="en-US" altLang="zh-CN" b="0" i="1" smtClean="0">
                            <a:solidFill>
                              <a:schemeClr val="tx1"/>
                            </a:solidFill>
                            <a:latin typeface="Cambria Math" panose="02040503050406030204" pitchFamily="18" charset="0"/>
                          </a:rPr>
                          <m:t>)</m:t>
                        </m:r>
                      </m:sup>
                    </m:sSup>
                  </m:oMath>
                </a14:m>
                <a:r>
                  <a:rPr lang="en-US" altLang="zh-CN" dirty="0">
                    <a:solidFill>
                      <a:schemeClr val="tx1"/>
                    </a:solidFill>
                  </a:rPr>
                  <a:t> </a:t>
                </a:r>
                <a14:m>
                  <m:oMath xmlns:m="http://schemas.openxmlformats.org/officeDocument/2006/math">
                    <m:d>
                      <m:dPr>
                        <m:begChr m:val="|"/>
                        <m:endChr m:val="⟩"/>
                        <m:ctrlPr>
                          <a:rPr lang="en-US" altLang="zh-CN" i="1">
                            <a:solidFill>
                              <a:schemeClr val="tx1"/>
                            </a:solidFill>
                            <a:latin typeface="Cambria Math" panose="02040503050406030204" pitchFamily="18" charset="0"/>
                          </a:rPr>
                        </m:ctrlPr>
                      </m:dPr>
                      <m:e>
                        <m:sSub>
                          <m:sSubPr>
                            <m:ctrlPr>
                              <a:rPr lang="en-US" altLang="zh-CN" b="0" i="1" smtClean="0">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𝜓</m:t>
                            </m:r>
                          </m:e>
                          <m:sub>
                            <m:r>
                              <a:rPr lang="en-US" altLang="zh-CN" b="0" i="1" smtClean="0">
                                <a:solidFill>
                                  <a:schemeClr val="tx1"/>
                                </a:solidFill>
                                <a:latin typeface="Cambria Math" panose="02040503050406030204" pitchFamily="18" charset="0"/>
                              </a:rPr>
                              <m:t>0</m:t>
                            </m:r>
                          </m:sub>
                        </m:sSub>
                      </m:e>
                    </m:d>
                  </m:oMath>
                </a14:m>
                <a:endParaRPr lang="en-US" altLang="zh-CN" b="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acc>
                        <m:accPr>
                          <m:ctrlPr>
                            <a:rPr lang="en-US" altLang="zh-CN" b="0" i="1" smtClean="0">
                              <a:solidFill>
                                <a:schemeClr val="tx1"/>
                              </a:solidFill>
                              <a:latin typeface="Cambria Math" panose="02040503050406030204" pitchFamily="18" charset="0"/>
                            </a:rPr>
                          </m:ctrlPr>
                        </m:accPr>
                        <m:e>
                          <m:r>
                            <a:rPr lang="en-US" altLang="zh-CN" b="0" i="1" smtClean="0">
                              <a:solidFill>
                                <a:schemeClr val="tx1"/>
                              </a:solidFill>
                              <a:latin typeface="Cambria Math" panose="02040503050406030204" pitchFamily="18" charset="0"/>
                            </a:rPr>
                            <m:t>𝑇</m:t>
                          </m:r>
                        </m:e>
                      </m:acc>
                      <m:r>
                        <a:rPr lang="en-US" altLang="zh-CN" b="0" i="1" smtClean="0">
                          <a:solidFill>
                            <a:schemeClr val="tx1"/>
                          </a:solidFill>
                          <a:latin typeface="Cambria Math" panose="02040503050406030204" pitchFamily="18" charset="0"/>
                        </a:rPr>
                        <m:t>=</m:t>
                      </m:r>
                      <m:sSub>
                        <m:sSubPr>
                          <m:ctrlPr>
                            <a:rPr lang="en-US" altLang="zh-CN" b="0" i="1" smtClean="0">
                              <a:solidFill>
                                <a:schemeClr val="tx1"/>
                              </a:solidFill>
                              <a:latin typeface="Cambria Math" panose="02040503050406030204" pitchFamily="18" charset="0"/>
                            </a:rPr>
                          </m:ctrlPr>
                        </m:sSubPr>
                        <m:e>
                          <m:acc>
                            <m:accPr>
                              <m:ctrlPr>
                                <a:rPr lang="en-US" altLang="zh-CN" b="0" i="1" smtClean="0">
                                  <a:solidFill>
                                    <a:schemeClr val="tx1"/>
                                  </a:solidFill>
                                  <a:latin typeface="Cambria Math" panose="02040503050406030204" pitchFamily="18" charset="0"/>
                                </a:rPr>
                              </m:ctrlPr>
                            </m:accPr>
                            <m:e>
                              <m:r>
                                <a:rPr lang="en-US" altLang="zh-CN" b="0" i="1" smtClean="0">
                                  <a:solidFill>
                                    <a:schemeClr val="tx1"/>
                                  </a:solidFill>
                                  <a:latin typeface="Cambria Math" panose="02040503050406030204" pitchFamily="18" charset="0"/>
                                </a:rPr>
                                <m:t>𝑇</m:t>
                              </m:r>
                            </m:e>
                          </m:acc>
                        </m:e>
                        <m:sub>
                          <m:r>
                            <a:rPr lang="en-US" altLang="zh-CN" b="0" i="1" smtClean="0">
                              <a:solidFill>
                                <a:schemeClr val="tx1"/>
                              </a:solidFill>
                              <a:latin typeface="Cambria Math" panose="02040503050406030204" pitchFamily="18" charset="0"/>
                            </a:rPr>
                            <m:t>1</m:t>
                          </m:r>
                        </m:sub>
                      </m:sSub>
                      <m:r>
                        <a:rPr lang="en-US" altLang="zh-CN" b="0" i="1" smtClean="0">
                          <a:solidFill>
                            <a:schemeClr val="tx1"/>
                          </a:solidFill>
                          <a:latin typeface="Cambria Math" panose="02040503050406030204" pitchFamily="18" charset="0"/>
                        </a:rPr>
                        <m:t>+</m:t>
                      </m:r>
                      <m:sSub>
                        <m:sSubPr>
                          <m:ctrlPr>
                            <a:rPr lang="en-US" altLang="zh-CN" i="1">
                              <a:solidFill>
                                <a:schemeClr val="tx1"/>
                              </a:solidFill>
                              <a:latin typeface="Cambria Math" panose="02040503050406030204" pitchFamily="18" charset="0"/>
                            </a:rPr>
                          </m:ctrlPr>
                        </m:sSubPr>
                        <m:e>
                          <m:acc>
                            <m:accPr>
                              <m:ctrlPr>
                                <a:rPr lang="en-US" altLang="zh-CN" i="1">
                                  <a:solidFill>
                                    <a:schemeClr val="tx1"/>
                                  </a:solidFill>
                                  <a:latin typeface="Cambria Math" panose="02040503050406030204" pitchFamily="18" charset="0"/>
                                </a:rPr>
                              </m:ctrlPr>
                            </m:accPr>
                            <m:e>
                              <m:r>
                                <a:rPr lang="en-US" altLang="zh-CN" i="1">
                                  <a:solidFill>
                                    <a:schemeClr val="tx1"/>
                                  </a:solidFill>
                                  <a:latin typeface="Cambria Math" panose="02040503050406030204" pitchFamily="18" charset="0"/>
                                </a:rPr>
                                <m:t>𝑇</m:t>
                              </m:r>
                            </m:e>
                          </m:acc>
                        </m:e>
                        <m:sub>
                          <m:r>
                            <a:rPr lang="en-US" altLang="zh-CN" b="0" i="1" smtClean="0">
                              <a:solidFill>
                                <a:schemeClr val="tx1"/>
                              </a:solidFill>
                              <a:latin typeface="Cambria Math" panose="02040503050406030204" pitchFamily="18" charset="0"/>
                            </a:rPr>
                            <m:t>2</m:t>
                          </m:r>
                        </m:sub>
                      </m:sSub>
                      <m:r>
                        <a:rPr lang="en-US" altLang="zh-CN" b="0" i="1" smtClean="0">
                          <a:solidFill>
                            <a:schemeClr val="tx1"/>
                          </a:solidFill>
                          <a:latin typeface="Cambria Math" panose="02040503050406030204" pitchFamily="18" charset="0"/>
                        </a:rPr>
                        <m:t>+⋯=</m:t>
                      </m:r>
                      <m:nary>
                        <m:naryPr>
                          <m:chr m:val="∑"/>
                          <m:supHide m:val="on"/>
                          <m:ctrlPr>
                            <a:rPr lang="en-US" altLang="zh-CN" b="0" i="1" smtClean="0">
                              <a:solidFill>
                                <a:schemeClr val="tx1"/>
                              </a:solidFill>
                              <a:latin typeface="Cambria Math" panose="02040503050406030204" pitchFamily="18" charset="0"/>
                            </a:rPr>
                          </m:ctrlPr>
                        </m:naryPr>
                        <m:sub>
                          <m:r>
                            <m:rPr>
                              <m:brk m:alnAt="7"/>
                            </m:rPr>
                            <a:rPr lang="en-US" altLang="zh-CN" b="0" i="1" smtClean="0">
                              <a:solidFill>
                                <a:schemeClr val="tx1"/>
                              </a:solidFill>
                              <a:latin typeface="Cambria Math" panose="02040503050406030204" pitchFamily="18" charset="0"/>
                            </a:rPr>
                            <m:t>𝑎</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𝑖</m:t>
                          </m:r>
                        </m:sub>
                        <m:sup/>
                        <m:e>
                          <m:sSubSup>
                            <m:sSubSupPr>
                              <m:ctrlPr>
                                <a:rPr lang="en-US" altLang="zh-CN" b="0" i="1" smtClean="0">
                                  <a:solidFill>
                                    <a:schemeClr val="tx1"/>
                                  </a:solidFill>
                                  <a:latin typeface="Cambria Math" panose="02040503050406030204" pitchFamily="18" charset="0"/>
                                </a:rPr>
                              </m:ctrlPr>
                            </m:sSubSupPr>
                            <m:e>
                              <m:r>
                                <a:rPr lang="en-US" altLang="zh-CN" b="0" i="1" smtClean="0">
                                  <a:solidFill>
                                    <a:schemeClr val="tx1"/>
                                  </a:solidFill>
                                  <a:latin typeface="Cambria Math" panose="02040503050406030204" pitchFamily="18" charset="0"/>
                                </a:rPr>
                                <m:t>𝜃</m:t>
                              </m:r>
                            </m:e>
                            <m:sub>
                              <m:r>
                                <a:rPr lang="en-US" altLang="zh-CN" b="0" i="1" smtClean="0">
                                  <a:solidFill>
                                    <a:schemeClr val="tx1"/>
                                  </a:solidFill>
                                  <a:latin typeface="Cambria Math" panose="02040503050406030204" pitchFamily="18" charset="0"/>
                                </a:rPr>
                                <m:t>𝑖</m:t>
                              </m:r>
                            </m:sub>
                            <m:sup>
                              <m:r>
                                <a:rPr lang="en-US" altLang="zh-CN" b="0" i="1" smtClean="0">
                                  <a:solidFill>
                                    <a:schemeClr val="tx1"/>
                                  </a:solidFill>
                                  <a:latin typeface="Cambria Math" panose="02040503050406030204" pitchFamily="18" charset="0"/>
                                </a:rPr>
                                <m:t>𝑎</m:t>
                              </m:r>
                            </m:sup>
                          </m:sSubSup>
                          <m:sSubSup>
                            <m:sSubSupPr>
                              <m:ctrlPr>
                                <a:rPr lang="en-US" altLang="zh-CN" b="0" i="1" smtClean="0">
                                  <a:solidFill>
                                    <a:schemeClr val="tx1"/>
                                  </a:solidFill>
                                  <a:latin typeface="Cambria Math" panose="02040503050406030204" pitchFamily="18" charset="0"/>
                                </a:rPr>
                              </m:ctrlPr>
                            </m:sSubSupPr>
                            <m:e>
                              <m:acc>
                                <m:accPr>
                                  <m:ctrlPr>
                                    <a:rPr lang="en-US" altLang="zh-CN" b="0" i="1" smtClean="0">
                                      <a:solidFill>
                                        <a:schemeClr val="tx1"/>
                                      </a:solidFill>
                                      <a:latin typeface="Cambria Math" panose="02040503050406030204" pitchFamily="18" charset="0"/>
                                    </a:rPr>
                                  </m:ctrlPr>
                                </m:accPr>
                                <m:e>
                                  <m:r>
                                    <a:rPr lang="en-US" altLang="zh-CN" b="0" i="1" smtClean="0">
                                      <a:solidFill>
                                        <a:schemeClr val="tx1"/>
                                      </a:solidFill>
                                      <a:latin typeface="Cambria Math" panose="02040503050406030204" pitchFamily="18" charset="0"/>
                                    </a:rPr>
                                    <m:t>𝑐</m:t>
                                  </m:r>
                                </m:e>
                              </m:acc>
                            </m:e>
                            <m:sub>
                              <m:r>
                                <a:rPr lang="en-US" altLang="zh-CN" b="0" i="1" smtClean="0">
                                  <a:solidFill>
                                    <a:schemeClr val="tx1"/>
                                  </a:solidFill>
                                  <a:latin typeface="Cambria Math" panose="02040503050406030204" pitchFamily="18" charset="0"/>
                                </a:rPr>
                                <m:t>𝑎</m:t>
                              </m:r>
                            </m:sub>
                            <m:sup>
                              <m:r>
                                <a:rPr lang="en-US" altLang="zh-CN" i="1">
                                  <a:solidFill>
                                    <a:srgbClr val="000000"/>
                                  </a:solidFill>
                                  <a:latin typeface="Cambria Math" panose="02040503050406030204" pitchFamily="18" charset="0"/>
                                  <a:cs typeface="+mn-ea"/>
                                  <a:sym typeface="Arial" panose="020B0604020202020204" pitchFamily="34" charset="0"/>
                                </a:rPr>
                                <m:t>†</m:t>
                              </m:r>
                            </m:sup>
                          </m:sSubSup>
                          <m:sSub>
                            <m:sSubPr>
                              <m:ctrlPr>
                                <a:rPr lang="en-US" altLang="zh-CN" i="1">
                                  <a:solidFill>
                                    <a:schemeClr val="tx1"/>
                                  </a:solidFill>
                                  <a:latin typeface="Cambria Math" panose="02040503050406030204" pitchFamily="18" charset="0"/>
                                </a:rPr>
                              </m:ctrlPr>
                            </m:sSubPr>
                            <m:e>
                              <m:acc>
                                <m:accPr>
                                  <m:ctrlPr>
                                    <a:rPr lang="en-US" altLang="zh-CN" i="1">
                                      <a:solidFill>
                                        <a:schemeClr val="tx1"/>
                                      </a:solidFill>
                                      <a:latin typeface="Cambria Math" panose="02040503050406030204" pitchFamily="18" charset="0"/>
                                    </a:rPr>
                                  </m:ctrlPr>
                                </m:accPr>
                                <m:e>
                                  <m:r>
                                    <a:rPr lang="en-US" altLang="zh-CN" i="1">
                                      <a:solidFill>
                                        <a:schemeClr val="tx1"/>
                                      </a:solidFill>
                                      <a:latin typeface="Cambria Math" panose="02040503050406030204" pitchFamily="18" charset="0"/>
                                    </a:rPr>
                                    <m:t>𝑐</m:t>
                                  </m:r>
                                </m:e>
                              </m:acc>
                            </m:e>
                            <m:sub>
                              <m:r>
                                <a:rPr lang="en-US" altLang="zh-CN" b="0" i="1" smtClean="0">
                                  <a:solidFill>
                                    <a:schemeClr val="tx1"/>
                                  </a:solidFill>
                                  <a:latin typeface="Cambria Math" panose="02040503050406030204" pitchFamily="18" charset="0"/>
                                </a:rPr>
                                <m:t>𝑖</m:t>
                              </m:r>
                            </m:sub>
                          </m:sSub>
                        </m:e>
                      </m:nary>
                      <m:r>
                        <a:rPr lang="en-US" altLang="zh-CN" b="0" i="1" smtClean="0">
                          <a:solidFill>
                            <a:schemeClr val="tx1"/>
                          </a:solidFill>
                          <a:latin typeface="Cambria Math" panose="02040503050406030204" pitchFamily="18" charset="0"/>
                        </a:rPr>
                        <m:t>+</m:t>
                      </m:r>
                      <m:nary>
                        <m:naryPr>
                          <m:chr m:val="∑"/>
                          <m:supHide m:val="on"/>
                          <m:ctrlPr>
                            <a:rPr lang="en-US" altLang="zh-CN" i="1">
                              <a:solidFill>
                                <a:schemeClr val="tx1"/>
                              </a:solidFill>
                              <a:latin typeface="Cambria Math" panose="02040503050406030204" pitchFamily="18" charset="0"/>
                            </a:rPr>
                          </m:ctrlPr>
                        </m:naryPr>
                        <m:sub>
                          <m:r>
                            <m:rPr>
                              <m:brk m:alnAt="7"/>
                            </m:rPr>
                            <a:rPr lang="en-US" altLang="zh-CN" i="1">
                              <a:solidFill>
                                <a:schemeClr val="tx1"/>
                              </a:solidFill>
                              <a:latin typeface="Cambria Math" panose="02040503050406030204" pitchFamily="18" charset="0"/>
                            </a:rPr>
                            <m:t>𝑎</m:t>
                          </m:r>
                          <m:r>
                            <a:rPr lang="en-US" altLang="zh-CN" b="0" i="1" smtClean="0">
                              <a:solidFill>
                                <a:schemeClr val="tx1"/>
                              </a:solidFill>
                              <a:latin typeface="Cambria Math" panose="02040503050406030204" pitchFamily="18" charset="0"/>
                            </a:rPr>
                            <m:t>𝑏</m:t>
                          </m:r>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𝑖𝑗</m:t>
                          </m:r>
                        </m:sub>
                        <m:sup/>
                        <m:e>
                          <m:sSubSup>
                            <m:sSubSupPr>
                              <m:ctrlPr>
                                <a:rPr lang="en-US" altLang="zh-CN" i="1">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rPr>
                                <m:t>𝜃</m:t>
                              </m:r>
                            </m:e>
                            <m:sub>
                              <m:r>
                                <a:rPr lang="en-US" altLang="zh-CN" i="1">
                                  <a:solidFill>
                                    <a:schemeClr val="tx1"/>
                                  </a:solidFill>
                                  <a:latin typeface="Cambria Math" panose="02040503050406030204" pitchFamily="18" charset="0"/>
                                </a:rPr>
                                <m:t>𝑖</m:t>
                              </m:r>
                              <m:r>
                                <a:rPr lang="en-US" altLang="zh-CN" b="0" i="1" smtClean="0">
                                  <a:solidFill>
                                    <a:schemeClr val="tx1"/>
                                  </a:solidFill>
                                  <a:latin typeface="Cambria Math" panose="02040503050406030204" pitchFamily="18" charset="0"/>
                                </a:rPr>
                                <m:t>𝑗</m:t>
                              </m:r>
                            </m:sub>
                            <m:sup>
                              <m:r>
                                <a:rPr lang="en-US" altLang="zh-CN" i="1">
                                  <a:solidFill>
                                    <a:schemeClr val="tx1"/>
                                  </a:solidFill>
                                  <a:latin typeface="Cambria Math" panose="02040503050406030204" pitchFamily="18" charset="0"/>
                                </a:rPr>
                                <m:t>𝑎</m:t>
                              </m:r>
                              <m:r>
                                <a:rPr lang="en-US" altLang="zh-CN" b="0" i="1" smtClean="0">
                                  <a:solidFill>
                                    <a:schemeClr val="tx1"/>
                                  </a:solidFill>
                                  <a:latin typeface="Cambria Math" panose="02040503050406030204" pitchFamily="18" charset="0"/>
                                </a:rPr>
                                <m:t>𝑏</m:t>
                              </m:r>
                            </m:sup>
                          </m:sSubSup>
                          <m:sSubSup>
                            <m:sSubSupPr>
                              <m:ctrlPr>
                                <a:rPr lang="en-US" altLang="zh-CN" i="1">
                                  <a:solidFill>
                                    <a:schemeClr val="tx1"/>
                                  </a:solidFill>
                                  <a:latin typeface="Cambria Math" panose="02040503050406030204" pitchFamily="18" charset="0"/>
                                </a:rPr>
                              </m:ctrlPr>
                            </m:sSubSupPr>
                            <m:e>
                              <m:acc>
                                <m:accPr>
                                  <m:ctrlPr>
                                    <a:rPr lang="en-US" altLang="zh-CN" i="1">
                                      <a:solidFill>
                                        <a:schemeClr val="tx1"/>
                                      </a:solidFill>
                                      <a:latin typeface="Cambria Math" panose="02040503050406030204" pitchFamily="18" charset="0"/>
                                    </a:rPr>
                                  </m:ctrlPr>
                                </m:accPr>
                                <m:e>
                                  <m:r>
                                    <a:rPr lang="en-US" altLang="zh-CN" i="1">
                                      <a:solidFill>
                                        <a:schemeClr val="tx1"/>
                                      </a:solidFill>
                                      <a:latin typeface="Cambria Math" panose="02040503050406030204" pitchFamily="18" charset="0"/>
                                    </a:rPr>
                                    <m:t>𝑐</m:t>
                                  </m:r>
                                </m:e>
                              </m:acc>
                            </m:e>
                            <m:sub>
                              <m:r>
                                <a:rPr lang="en-US" altLang="zh-CN" i="1">
                                  <a:solidFill>
                                    <a:schemeClr val="tx1"/>
                                  </a:solidFill>
                                  <a:latin typeface="Cambria Math" panose="02040503050406030204" pitchFamily="18" charset="0"/>
                                </a:rPr>
                                <m:t>𝑎</m:t>
                              </m:r>
                            </m:sub>
                            <m:sup>
                              <m:r>
                                <a:rPr lang="en-US" altLang="zh-CN" i="1">
                                  <a:solidFill>
                                    <a:srgbClr val="000000"/>
                                  </a:solidFill>
                                  <a:latin typeface="Cambria Math" panose="02040503050406030204" pitchFamily="18" charset="0"/>
                                  <a:cs typeface="+mn-ea"/>
                                  <a:sym typeface="Arial" panose="020B0604020202020204" pitchFamily="34" charset="0"/>
                                </a:rPr>
                                <m:t>†</m:t>
                              </m:r>
                            </m:sup>
                          </m:sSubSup>
                          <m:sSubSup>
                            <m:sSubSupPr>
                              <m:ctrlPr>
                                <a:rPr lang="en-US" altLang="zh-CN" i="1">
                                  <a:solidFill>
                                    <a:schemeClr val="tx1"/>
                                  </a:solidFill>
                                  <a:latin typeface="Cambria Math" panose="02040503050406030204" pitchFamily="18" charset="0"/>
                                </a:rPr>
                              </m:ctrlPr>
                            </m:sSubSupPr>
                            <m:e>
                              <m:acc>
                                <m:accPr>
                                  <m:ctrlPr>
                                    <a:rPr lang="en-US" altLang="zh-CN" i="1">
                                      <a:solidFill>
                                        <a:schemeClr val="tx1"/>
                                      </a:solidFill>
                                      <a:latin typeface="Cambria Math" panose="02040503050406030204" pitchFamily="18" charset="0"/>
                                    </a:rPr>
                                  </m:ctrlPr>
                                </m:accPr>
                                <m:e>
                                  <m:r>
                                    <a:rPr lang="en-US" altLang="zh-CN" i="1">
                                      <a:solidFill>
                                        <a:schemeClr val="tx1"/>
                                      </a:solidFill>
                                      <a:latin typeface="Cambria Math" panose="02040503050406030204" pitchFamily="18" charset="0"/>
                                    </a:rPr>
                                    <m:t>𝑐</m:t>
                                  </m:r>
                                </m:e>
                              </m:acc>
                            </m:e>
                            <m:sub>
                              <m:r>
                                <a:rPr lang="en-US" altLang="zh-CN" b="0" i="1" smtClean="0">
                                  <a:solidFill>
                                    <a:schemeClr val="tx1"/>
                                  </a:solidFill>
                                  <a:latin typeface="Cambria Math" panose="02040503050406030204" pitchFamily="18" charset="0"/>
                                </a:rPr>
                                <m:t>𝑏</m:t>
                              </m:r>
                            </m:sub>
                            <m:sup>
                              <m:r>
                                <a:rPr lang="en-US" altLang="zh-CN" i="1">
                                  <a:solidFill>
                                    <a:srgbClr val="000000"/>
                                  </a:solidFill>
                                  <a:latin typeface="Cambria Math" panose="02040503050406030204" pitchFamily="18" charset="0"/>
                                  <a:cs typeface="+mn-ea"/>
                                  <a:sym typeface="Arial" panose="020B0604020202020204" pitchFamily="34" charset="0"/>
                                </a:rPr>
                                <m:t>†</m:t>
                              </m:r>
                            </m:sup>
                          </m:sSubSup>
                          <m:sSub>
                            <m:sSubPr>
                              <m:ctrlPr>
                                <a:rPr lang="en-US" altLang="zh-CN" i="1">
                                  <a:solidFill>
                                    <a:schemeClr val="tx1"/>
                                  </a:solidFill>
                                  <a:latin typeface="Cambria Math" panose="02040503050406030204" pitchFamily="18" charset="0"/>
                                </a:rPr>
                              </m:ctrlPr>
                            </m:sSubPr>
                            <m:e>
                              <m:acc>
                                <m:accPr>
                                  <m:ctrlPr>
                                    <a:rPr lang="en-US" altLang="zh-CN" i="1">
                                      <a:solidFill>
                                        <a:schemeClr val="tx1"/>
                                      </a:solidFill>
                                      <a:latin typeface="Cambria Math" panose="02040503050406030204" pitchFamily="18" charset="0"/>
                                    </a:rPr>
                                  </m:ctrlPr>
                                </m:accPr>
                                <m:e>
                                  <m:r>
                                    <a:rPr lang="en-US" altLang="zh-CN" i="1">
                                      <a:solidFill>
                                        <a:schemeClr val="tx1"/>
                                      </a:solidFill>
                                      <a:latin typeface="Cambria Math" panose="02040503050406030204" pitchFamily="18" charset="0"/>
                                    </a:rPr>
                                    <m:t>𝑐</m:t>
                                  </m:r>
                                </m:e>
                              </m:acc>
                            </m:e>
                            <m:sub>
                              <m:r>
                                <a:rPr lang="en-US" altLang="zh-CN" b="0" i="1" smtClean="0">
                                  <a:solidFill>
                                    <a:schemeClr val="tx1"/>
                                  </a:solidFill>
                                  <a:latin typeface="Cambria Math" panose="02040503050406030204" pitchFamily="18" charset="0"/>
                                </a:rPr>
                                <m:t>𝑗</m:t>
                              </m:r>
                            </m:sub>
                          </m:sSub>
                          <m:sSub>
                            <m:sSubPr>
                              <m:ctrlPr>
                                <a:rPr lang="en-US" altLang="zh-CN" i="1">
                                  <a:solidFill>
                                    <a:schemeClr val="tx1"/>
                                  </a:solidFill>
                                  <a:latin typeface="Cambria Math" panose="02040503050406030204" pitchFamily="18" charset="0"/>
                                </a:rPr>
                              </m:ctrlPr>
                            </m:sSubPr>
                            <m:e>
                              <m:acc>
                                <m:accPr>
                                  <m:ctrlPr>
                                    <a:rPr lang="en-US" altLang="zh-CN" i="1">
                                      <a:solidFill>
                                        <a:schemeClr val="tx1"/>
                                      </a:solidFill>
                                      <a:latin typeface="Cambria Math" panose="02040503050406030204" pitchFamily="18" charset="0"/>
                                    </a:rPr>
                                  </m:ctrlPr>
                                </m:accPr>
                                <m:e>
                                  <m:r>
                                    <a:rPr lang="en-US" altLang="zh-CN" i="1">
                                      <a:solidFill>
                                        <a:schemeClr val="tx1"/>
                                      </a:solidFill>
                                      <a:latin typeface="Cambria Math" panose="02040503050406030204" pitchFamily="18" charset="0"/>
                                    </a:rPr>
                                    <m:t>𝑐</m:t>
                                  </m:r>
                                </m:e>
                              </m:acc>
                            </m:e>
                            <m:sub>
                              <m:r>
                                <a:rPr lang="en-US" altLang="zh-CN" i="1">
                                  <a:solidFill>
                                    <a:schemeClr val="tx1"/>
                                  </a:solidFill>
                                  <a:latin typeface="Cambria Math" panose="02040503050406030204" pitchFamily="18" charset="0"/>
                                </a:rPr>
                                <m:t>𝑖</m:t>
                              </m:r>
                            </m:sub>
                          </m:sSub>
                        </m:e>
                      </m:nary>
                    </m:oMath>
                  </m:oMathPara>
                </a14:m>
                <a:endParaRPr lang="en-US" altLang="zh-CN" dirty="0">
                  <a:solidFill>
                    <a:schemeClr val="tx1"/>
                  </a:solidFill>
                </a:endParaRPr>
              </a:p>
            </p:txBody>
          </p:sp>
        </mc:Choice>
        <mc:Fallback>
          <p:sp>
            <p:nvSpPr>
              <p:cNvPr id="4" name="矩形 3"/>
              <p:cNvSpPr>
                <a:spLocks noRot="1" noChangeAspect="1" noMove="1" noResize="1" noEditPoints="1" noAdjustHandles="1" noChangeArrowheads="1" noChangeShapeType="1" noTextEdit="1"/>
              </p:cNvSpPr>
              <p:nvPr/>
            </p:nvSpPr>
            <p:spPr>
              <a:xfrm>
                <a:off x="702643" y="1439422"/>
                <a:ext cx="6203450" cy="1209591"/>
              </a:xfrm>
              <a:prstGeom prst="rect">
                <a:avLst/>
              </a:prstGeom>
              <a:blipFill rotWithShape="1">
                <a:blip r:embed="rId1"/>
                <a:stretch>
                  <a:fillRect l="-5" t="-42" r="8" b="3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r>
                  <a:rPr lang="zh-CN" altLang="en-US">
                    <a:noFill/>
                  </a:rPr>
                  <a:t> </a:t>
                </a:r>
              </a:p>
            </p:txBody>
          </p:sp>
        </mc:Fallback>
      </mc:AlternateContent>
      <p:pic>
        <p:nvPicPr>
          <p:cNvPr id="5" name="图片 4"/>
          <p:cNvPicPr>
            <a:picLocks noChangeAspect="1"/>
          </p:cNvPicPr>
          <p:nvPr/>
        </p:nvPicPr>
        <p:blipFill rotWithShape="1">
          <a:blip r:embed="rId2"/>
          <a:srcRect t="67949"/>
          <a:stretch>
            <a:fillRect/>
          </a:stretch>
        </p:blipFill>
        <p:spPr>
          <a:xfrm>
            <a:off x="702643" y="2783246"/>
            <a:ext cx="7892717" cy="1347262"/>
          </a:xfrm>
          <a:prstGeom prst="rect">
            <a:avLst/>
          </a:prstGeom>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Quantum measurements</a:t>
            </a:r>
            <a:endParaRPr lang="zh-CN" altLang="en-US" sz="2000" dirty="0"/>
          </a:p>
        </p:txBody>
      </p:sp>
      <p:sp>
        <p:nvSpPr>
          <p:cNvPr id="3" name="内容占位符 2"/>
          <p:cNvSpPr>
            <a:spLocks noGrp="1"/>
          </p:cNvSpPr>
          <p:nvPr>
            <p:ph idx="1"/>
          </p:nvPr>
        </p:nvSpPr>
        <p:spPr/>
        <p:txBody>
          <a:bodyPr/>
          <a:lstStyle/>
          <a:p>
            <a:r>
              <a:rPr lang="en-US" altLang="zh-CN" sz="1600" dirty="0"/>
              <a:t>Measurement of &lt;H&gt; by Pauli terms on Z basis</a:t>
            </a:r>
            <a:endParaRPr lang="en-US" altLang="zh-CN" sz="1600" dirty="0"/>
          </a:p>
          <a:p>
            <a:r>
              <a:rPr lang="en-US" altLang="zh-CN" sz="1600" dirty="0"/>
              <a:t>Measurement of X, Y terms</a:t>
            </a:r>
            <a:endParaRPr lang="en-US" altLang="zh-CN" sz="1600" dirty="0"/>
          </a:p>
          <a:p>
            <a:endParaRPr lang="en-US" altLang="zh-CN" dirty="0"/>
          </a:p>
          <a:p>
            <a:endParaRPr lang="en-US" altLang="zh-CN" dirty="0"/>
          </a:p>
          <a:p>
            <a:endParaRPr lang="en-US" altLang="zh-CN" dirty="0"/>
          </a:p>
          <a:p>
            <a:endParaRPr lang="en-US" altLang="zh-CN" dirty="0"/>
          </a:p>
          <a:p>
            <a:r>
              <a:rPr lang="en-US" altLang="zh-CN" sz="1600" dirty="0"/>
              <a:t>Measurements by statistical shots of up and down of spins</a:t>
            </a:r>
            <a:endParaRPr lang="en-US" altLang="zh-CN" sz="1600" dirty="0"/>
          </a:p>
          <a:p>
            <a:endParaRPr lang="en-US" altLang="zh-CN" dirty="0"/>
          </a:p>
          <a:p>
            <a:endParaRPr lang="en-US" altLang="zh-CN" dirty="0"/>
          </a:p>
          <a:p>
            <a:r>
              <a:rPr lang="en-US" altLang="zh-CN" sz="1600" dirty="0"/>
              <a:t>Finally we obtain the ground state energies</a:t>
            </a:r>
            <a:endParaRPr lang="en-US" altLang="zh-CN" sz="1600" dirty="0"/>
          </a:p>
          <a:p>
            <a:endParaRPr lang="en-US" altLang="zh-CN" dirty="0"/>
          </a:p>
          <a:p>
            <a:endParaRPr lang="en-US" altLang="zh-CN" dirty="0"/>
          </a:p>
          <a:p>
            <a:endParaRPr lang="zh-CN" altLang="en-US" dirty="0"/>
          </a:p>
        </p:txBody>
      </p:sp>
      <mc:AlternateContent xmlns:mc="http://schemas.openxmlformats.org/markup-compatibility/2006">
        <mc:Choice xmlns:a14="http://schemas.microsoft.com/office/drawing/2010/main" Requires="a14">
          <p:sp>
            <p:nvSpPr>
              <p:cNvPr id="4" name="矩形 3"/>
              <p:cNvSpPr/>
              <p:nvPr/>
            </p:nvSpPr>
            <p:spPr>
              <a:xfrm>
                <a:off x="593931" y="1335006"/>
                <a:ext cx="6203450" cy="681287"/>
              </a:xfrm>
              <a:prstGeom prst="rect">
                <a:avLst/>
              </a:prstGeom>
              <a:solidFill>
                <a:schemeClr val="tx2">
                  <a:lumMod val="40000"/>
                  <a:lumOff val="60000"/>
                  <a:alpha val="3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CN" i="1" smtClean="0">
                              <a:solidFill>
                                <a:schemeClr val="tx1"/>
                              </a:solidFill>
                              <a:latin typeface="Cambria Math" panose="02040503050406030204" pitchFamily="18" charset="0"/>
                            </a:rPr>
                          </m:ctrlPr>
                        </m:sSupPr>
                        <m:e>
                          <m:r>
                            <a:rPr lang="en-US" altLang="zh-CN" i="1">
                              <a:solidFill>
                                <a:schemeClr val="tx1"/>
                              </a:solidFill>
                              <a:latin typeface="Cambria Math" panose="02040503050406030204" pitchFamily="18" charset="0"/>
                            </a:rPr>
                            <m:t>𝐻</m:t>
                          </m:r>
                        </m:e>
                        <m:sup>
                          <m:r>
                            <a:rPr lang="en-US" altLang="zh-CN" i="1">
                              <a:solidFill>
                                <a:srgbClr val="000000"/>
                              </a:solidFill>
                              <a:latin typeface="Cambria Math" panose="02040503050406030204" pitchFamily="18" charset="0"/>
                              <a:cs typeface="+mn-ea"/>
                              <a:sym typeface="Arial" panose="020B0604020202020204" pitchFamily="34" charset="0"/>
                            </a:rPr>
                            <m:t>†</m:t>
                          </m:r>
                        </m:sup>
                      </m:sSup>
                      <m:r>
                        <a:rPr lang="en-US" altLang="zh-CN" i="1">
                          <a:solidFill>
                            <a:schemeClr val="tx1"/>
                          </a:solidFill>
                          <a:latin typeface="Cambria Math" panose="02040503050406030204" pitchFamily="18" charset="0"/>
                        </a:rPr>
                        <m:t>𝑋𝐻</m:t>
                      </m:r>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𝑍</m:t>
                      </m:r>
                      <m:r>
                        <a:rPr lang="en-US" altLang="zh-CN" b="0" i="1" smtClean="0">
                          <a:solidFill>
                            <a:schemeClr val="tx1"/>
                          </a:solidFill>
                          <a:latin typeface="Cambria Math" panose="02040503050406030204" pitchFamily="18" charset="0"/>
                        </a:rPr>
                        <m:t>, </m:t>
                      </m:r>
                      <m:sSup>
                        <m:sSupPr>
                          <m:ctrlPr>
                            <a:rPr lang="en-US" altLang="zh-CN" i="1">
                              <a:solidFill>
                                <a:schemeClr val="tx1"/>
                              </a:solidFill>
                              <a:latin typeface="Cambria Math" panose="02040503050406030204" pitchFamily="18" charset="0"/>
                            </a:rPr>
                          </m:ctrlPr>
                        </m:sSupPr>
                        <m:e>
                          <m:r>
                            <a:rPr lang="en-US" altLang="zh-CN" i="1">
                              <a:solidFill>
                                <a:schemeClr val="tx1"/>
                              </a:solidFill>
                              <a:latin typeface="Cambria Math" panose="02040503050406030204" pitchFamily="18" charset="0"/>
                            </a:rPr>
                            <m:t>𝑆</m:t>
                          </m:r>
                        </m:e>
                        <m:sup>
                          <m:r>
                            <a:rPr lang="en-US" altLang="zh-CN" i="1">
                              <a:solidFill>
                                <a:srgbClr val="000000"/>
                              </a:solidFill>
                              <a:latin typeface="Cambria Math" panose="02040503050406030204" pitchFamily="18" charset="0"/>
                              <a:cs typeface="+mn-ea"/>
                              <a:sym typeface="Arial" panose="020B0604020202020204" pitchFamily="34" charset="0"/>
                            </a:rPr>
                            <m:t>†</m:t>
                          </m:r>
                        </m:sup>
                      </m:sSup>
                      <m:r>
                        <a:rPr lang="en-US" altLang="zh-CN" b="0" i="1" smtClean="0">
                          <a:solidFill>
                            <a:schemeClr val="tx1"/>
                          </a:solidFill>
                          <a:latin typeface="Cambria Math" panose="02040503050406030204" pitchFamily="18" charset="0"/>
                        </a:rPr>
                        <m:t>𝑌𝑆</m:t>
                      </m:r>
                      <m:r>
                        <a:rPr lang="en-US" altLang="zh-CN" b="0" i="1" smtClean="0">
                          <a:solidFill>
                            <a:srgbClr val="000000"/>
                          </a:solidFill>
                          <a:latin typeface="Cambria Math" panose="02040503050406030204" pitchFamily="18" charset="0"/>
                          <a:cs typeface="+mn-ea"/>
                          <a:sym typeface="Arial" panose="020B0604020202020204" pitchFamily="34" charset="0"/>
                        </a:rPr>
                        <m:t>=</m:t>
                      </m:r>
                      <m:r>
                        <a:rPr lang="en-US" altLang="zh-CN" b="0" i="1" smtClean="0">
                          <a:solidFill>
                            <a:srgbClr val="000000"/>
                          </a:solidFill>
                          <a:latin typeface="Cambria Math" panose="02040503050406030204" pitchFamily="18" charset="0"/>
                          <a:cs typeface="+mn-ea"/>
                          <a:sym typeface="Arial" panose="020B0604020202020204" pitchFamily="34" charset="0"/>
                        </a:rPr>
                        <m:t>𝑋</m:t>
                      </m:r>
                    </m:oMath>
                  </m:oMathPara>
                </a14:m>
                <a:endParaRPr lang="en-US" altLang="zh-CN" dirty="0">
                  <a:solidFill>
                    <a:schemeClr val="tx1"/>
                  </a:solidFill>
                </a:endParaRPr>
              </a:p>
              <a:p>
                <a:pPr algn="ctr"/>
                <a14:m>
                  <m:oMathPara xmlns:m="http://schemas.openxmlformats.org/officeDocument/2006/math">
                    <m:oMathParaPr>
                      <m:jc m:val="centerGroup"/>
                    </m:oMathParaPr>
                    <m:oMath xmlns:m="http://schemas.openxmlformats.org/officeDocument/2006/math">
                      <m:r>
                        <a:rPr lang="en-US" altLang="zh-CN" b="0" i="1" smtClean="0">
                          <a:solidFill>
                            <a:schemeClr val="tx1"/>
                          </a:solidFill>
                          <a:latin typeface="Cambria Math" panose="02040503050406030204" pitchFamily="18" charset="0"/>
                        </a:rPr>
                        <m:t>𝑋</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𝐻𝑍</m:t>
                      </m:r>
                      <m:sSup>
                        <m:sSupPr>
                          <m:ctrlPr>
                            <a:rPr lang="en-US" altLang="zh-CN" b="0" i="1" smtClean="0">
                              <a:solidFill>
                                <a:schemeClr val="tx1"/>
                              </a:solidFill>
                              <a:latin typeface="Cambria Math" panose="02040503050406030204" pitchFamily="18" charset="0"/>
                            </a:rPr>
                          </m:ctrlPr>
                        </m:sSupPr>
                        <m:e>
                          <m:r>
                            <a:rPr lang="en-US" altLang="zh-CN" b="0" i="1" smtClean="0">
                              <a:solidFill>
                                <a:schemeClr val="tx1"/>
                              </a:solidFill>
                              <a:latin typeface="Cambria Math" panose="02040503050406030204" pitchFamily="18" charset="0"/>
                            </a:rPr>
                            <m:t>𝐻</m:t>
                          </m:r>
                        </m:e>
                        <m:sup>
                          <m:r>
                            <a:rPr lang="en-US" altLang="zh-CN" i="1">
                              <a:solidFill>
                                <a:srgbClr val="000000"/>
                              </a:solidFill>
                              <a:latin typeface="Cambria Math" panose="02040503050406030204" pitchFamily="18" charset="0"/>
                              <a:cs typeface="+mn-ea"/>
                              <a:sym typeface="Arial" panose="020B0604020202020204" pitchFamily="34" charset="0"/>
                            </a:rPr>
                            <m:t>†</m:t>
                          </m:r>
                        </m:sup>
                      </m:sSup>
                      <m:r>
                        <a:rPr lang="en-US" altLang="zh-CN" b="0" i="1" smtClean="0">
                          <a:solidFill>
                            <a:schemeClr val="tx1"/>
                          </a:solidFill>
                          <a:latin typeface="Cambria Math" panose="02040503050406030204" pitchFamily="18" charset="0"/>
                        </a:rPr>
                        <m:t>, </m:t>
                      </m:r>
                      <m:r>
                        <a:rPr lang="en-US" altLang="zh-CN" b="0" i="1" smtClean="0">
                          <a:solidFill>
                            <a:schemeClr val="tx1"/>
                          </a:solidFill>
                          <a:latin typeface="Cambria Math" panose="02040503050406030204" pitchFamily="18" charset="0"/>
                        </a:rPr>
                        <m:t>𝑌</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𝑆𝐻𝑍𝐻</m:t>
                      </m:r>
                      <m:sSup>
                        <m:sSupPr>
                          <m:ctrlPr>
                            <a:rPr lang="en-US" altLang="zh-CN" i="1">
                              <a:solidFill>
                                <a:schemeClr val="tx1"/>
                              </a:solidFill>
                              <a:latin typeface="Cambria Math" panose="02040503050406030204" pitchFamily="18" charset="0"/>
                            </a:rPr>
                          </m:ctrlPr>
                        </m:sSupPr>
                        <m:e>
                          <m:r>
                            <a:rPr lang="en-US" altLang="zh-CN" i="1">
                              <a:solidFill>
                                <a:schemeClr val="tx1"/>
                              </a:solidFill>
                              <a:latin typeface="Cambria Math" panose="02040503050406030204" pitchFamily="18" charset="0"/>
                            </a:rPr>
                            <m:t>𝑆</m:t>
                          </m:r>
                        </m:e>
                        <m:sup>
                          <m:r>
                            <a:rPr lang="en-US" altLang="zh-CN" i="1">
                              <a:solidFill>
                                <a:srgbClr val="000000"/>
                              </a:solidFill>
                              <a:latin typeface="Cambria Math" panose="02040503050406030204" pitchFamily="18" charset="0"/>
                              <a:cs typeface="+mn-ea"/>
                              <a:sym typeface="Arial" panose="020B0604020202020204" pitchFamily="34" charset="0"/>
                            </a:rPr>
                            <m:t>†</m:t>
                          </m:r>
                        </m:sup>
                      </m:sSup>
                    </m:oMath>
                  </m:oMathPara>
                </a14:m>
                <a:endParaRPr lang="en-US" altLang="zh-CN" dirty="0">
                  <a:solidFill>
                    <a:schemeClr val="tx1"/>
                  </a:solidFill>
                </a:endParaRPr>
              </a:p>
            </p:txBody>
          </p:sp>
        </mc:Choice>
        <mc:Fallback>
          <p:sp>
            <p:nvSpPr>
              <p:cNvPr id="4" name="矩形 3"/>
              <p:cNvSpPr>
                <a:spLocks noRot="1" noChangeAspect="1" noMove="1" noResize="1" noEditPoints="1" noAdjustHandles="1" noChangeArrowheads="1" noChangeShapeType="1" noTextEdit="1"/>
              </p:cNvSpPr>
              <p:nvPr/>
            </p:nvSpPr>
            <p:spPr>
              <a:xfrm>
                <a:off x="593931" y="1335006"/>
                <a:ext cx="6203450" cy="681287"/>
              </a:xfrm>
              <a:prstGeom prst="rect">
                <a:avLst/>
              </a:prstGeom>
              <a:blipFill rotWithShape="1">
                <a:blip r:embed="rId1"/>
                <a:stretch>
                  <a:fillRect l="-3" t="-35" r="5" b="2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5" name="矩形 4"/>
              <p:cNvSpPr/>
              <p:nvPr/>
            </p:nvSpPr>
            <p:spPr>
              <a:xfrm>
                <a:off x="682583" y="3396716"/>
                <a:ext cx="3013518" cy="536400"/>
              </a:xfrm>
              <a:prstGeom prst="rect">
                <a:avLst/>
              </a:prstGeom>
              <a:solidFill>
                <a:schemeClr val="tx2">
                  <a:lumMod val="40000"/>
                  <a:lumOff val="60000"/>
                  <a:alpha val="2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b="0" i="1" smtClean="0">
                          <a:solidFill>
                            <a:schemeClr val="tx1"/>
                          </a:solidFill>
                          <a:latin typeface="Cambria Math" panose="02040503050406030204" pitchFamily="18" charset="0"/>
                        </a:rPr>
                        <m:t>⟨</m:t>
                      </m:r>
                      <m:r>
                        <a:rPr lang="en-US" altLang="zh-CN" i="1" smtClean="0">
                          <a:solidFill>
                            <a:schemeClr val="tx1"/>
                          </a:solidFill>
                          <a:latin typeface="Cambria Math" panose="02040503050406030204" pitchFamily="18" charset="0"/>
                        </a:rPr>
                        <m:t>𝜓</m:t>
                      </m:r>
                      <m:d>
                        <m:dPr>
                          <m:ctrlPr>
                            <a:rPr lang="en-US" altLang="zh-CN" i="1">
                              <a:solidFill>
                                <a:schemeClr val="tx1"/>
                              </a:solidFill>
                              <a:latin typeface="Cambria Math" panose="02040503050406030204" pitchFamily="18" charset="0"/>
                            </a:rPr>
                          </m:ctrlPr>
                        </m:dPr>
                        <m:e>
                          <m:acc>
                            <m:accPr>
                              <m:chr m:val="⃗"/>
                              <m:ctrlPr>
                                <a:rPr lang="en-US" altLang="zh-CN" i="1">
                                  <a:solidFill>
                                    <a:schemeClr val="tx1"/>
                                  </a:solidFill>
                                  <a:latin typeface="Cambria Math" panose="02040503050406030204" pitchFamily="18" charset="0"/>
                                </a:rPr>
                              </m:ctrlPr>
                            </m:accPr>
                            <m:e>
                              <m:r>
                                <a:rPr lang="en-US" altLang="zh-CN" i="1">
                                  <a:solidFill>
                                    <a:schemeClr val="tx1"/>
                                  </a:solidFill>
                                  <a:latin typeface="Cambria Math" panose="02040503050406030204" pitchFamily="18" charset="0"/>
                                </a:rPr>
                                <m:t>𝜃</m:t>
                              </m:r>
                            </m:e>
                          </m:acc>
                        </m:e>
                      </m:d>
                      <m:d>
                        <m:dPr>
                          <m:begChr m:val="|"/>
                          <m:endChr m:val="|"/>
                          <m:ctrlPr>
                            <a:rPr lang="en-US" altLang="zh-CN" b="0" i="1" smtClean="0">
                              <a:solidFill>
                                <a:schemeClr val="tx1"/>
                              </a:solidFill>
                              <a:latin typeface="Cambria Math" panose="02040503050406030204" pitchFamily="18" charset="0"/>
                            </a:rPr>
                          </m:ctrlPr>
                        </m:dPr>
                        <m:e>
                          <m:acc>
                            <m:accPr>
                              <m:ctrlPr>
                                <a:rPr lang="en-US" altLang="zh-CN" b="0" i="1" smtClean="0">
                                  <a:solidFill>
                                    <a:schemeClr val="tx1"/>
                                  </a:solidFill>
                                  <a:latin typeface="Cambria Math" panose="02040503050406030204" pitchFamily="18" charset="0"/>
                                </a:rPr>
                              </m:ctrlPr>
                            </m:accPr>
                            <m:e>
                              <m:r>
                                <a:rPr lang="en-US" altLang="zh-CN" b="0" i="1" smtClean="0">
                                  <a:solidFill>
                                    <a:schemeClr val="tx1"/>
                                  </a:solidFill>
                                  <a:latin typeface="Cambria Math" panose="02040503050406030204" pitchFamily="18" charset="0"/>
                                </a:rPr>
                                <m:t>𝐻</m:t>
                              </m:r>
                            </m:e>
                          </m:acc>
                        </m:e>
                      </m:d>
                      <m:r>
                        <a:rPr lang="en-US" altLang="zh-CN" i="1">
                          <a:solidFill>
                            <a:schemeClr val="tx1"/>
                          </a:solidFill>
                          <a:latin typeface="Cambria Math" panose="02040503050406030204" pitchFamily="18" charset="0"/>
                        </a:rPr>
                        <m:t>𝜓</m:t>
                      </m:r>
                      <m:d>
                        <m:dPr>
                          <m:ctrlPr>
                            <a:rPr lang="en-US" altLang="zh-CN" i="1">
                              <a:solidFill>
                                <a:schemeClr val="tx1"/>
                              </a:solidFill>
                              <a:latin typeface="Cambria Math" panose="02040503050406030204" pitchFamily="18" charset="0"/>
                            </a:rPr>
                          </m:ctrlPr>
                        </m:dPr>
                        <m:e>
                          <m:acc>
                            <m:accPr>
                              <m:chr m:val="⃗"/>
                              <m:ctrlPr>
                                <a:rPr lang="en-US" altLang="zh-CN" i="1">
                                  <a:solidFill>
                                    <a:schemeClr val="tx1"/>
                                  </a:solidFill>
                                  <a:latin typeface="Cambria Math" panose="02040503050406030204" pitchFamily="18" charset="0"/>
                                </a:rPr>
                              </m:ctrlPr>
                            </m:accPr>
                            <m:e>
                              <m:r>
                                <a:rPr lang="en-US" altLang="zh-CN" i="1">
                                  <a:solidFill>
                                    <a:schemeClr val="tx1"/>
                                  </a:solidFill>
                                  <a:latin typeface="Cambria Math" panose="02040503050406030204" pitchFamily="18" charset="0"/>
                                </a:rPr>
                                <m:t>𝜃</m:t>
                              </m:r>
                            </m:e>
                          </m:acc>
                        </m:e>
                      </m:d>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ea typeface="Cambria Math" panose="02040503050406030204" pitchFamily="18" charset="0"/>
                        </a:rPr>
                        <m:t>≥</m:t>
                      </m:r>
                      <m:sSub>
                        <m:sSubPr>
                          <m:ctrlPr>
                            <a:rPr lang="en-US" altLang="zh-CN" b="0" i="1" smtClean="0">
                              <a:solidFill>
                                <a:schemeClr val="tx1"/>
                              </a:solidFill>
                              <a:latin typeface="Cambria Math" panose="02040503050406030204" pitchFamily="18" charset="0"/>
                              <a:ea typeface="Cambria Math" panose="02040503050406030204" pitchFamily="18" charset="0"/>
                            </a:rPr>
                          </m:ctrlPr>
                        </m:sSubPr>
                        <m:e>
                          <m:r>
                            <a:rPr lang="en-US" altLang="zh-CN" b="0" i="1" smtClean="0">
                              <a:solidFill>
                                <a:schemeClr val="tx1"/>
                              </a:solidFill>
                              <a:latin typeface="Cambria Math" panose="02040503050406030204" pitchFamily="18" charset="0"/>
                              <a:ea typeface="Cambria Math" panose="02040503050406030204" pitchFamily="18" charset="0"/>
                            </a:rPr>
                            <m:t>𝐸</m:t>
                          </m:r>
                        </m:e>
                        <m:sub>
                          <m:r>
                            <a:rPr lang="en-US" altLang="zh-CN" b="0" i="1" smtClean="0">
                              <a:solidFill>
                                <a:schemeClr val="tx1"/>
                              </a:solidFill>
                              <a:latin typeface="Cambria Math" panose="02040503050406030204" pitchFamily="18" charset="0"/>
                              <a:ea typeface="Cambria Math" panose="02040503050406030204" pitchFamily="18" charset="0"/>
                            </a:rPr>
                            <m:t>𝑔𝑠</m:t>
                          </m:r>
                        </m:sub>
                      </m:sSub>
                    </m:oMath>
                  </m:oMathPara>
                </a14:m>
                <a:endParaRPr lang="en-US" altLang="zh-CN" dirty="0">
                  <a:solidFill>
                    <a:schemeClr val="tx1"/>
                  </a:solidFill>
                </a:endParaRPr>
              </a:p>
            </p:txBody>
          </p:sp>
        </mc:Choice>
        <mc:Fallback>
          <p:sp>
            <p:nvSpPr>
              <p:cNvPr id="5" name="矩形 4"/>
              <p:cNvSpPr>
                <a:spLocks noRot="1" noChangeAspect="1" noMove="1" noResize="1" noEditPoints="1" noAdjustHandles="1" noChangeArrowheads="1" noChangeShapeType="1" noTextEdit="1"/>
              </p:cNvSpPr>
              <p:nvPr/>
            </p:nvSpPr>
            <p:spPr>
              <a:xfrm>
                <a:off x="682583" y="3396716"/>
                <a:ext cx="3013518" cy="536400"/>
              </a:xfrm>
              <a:prstGeom prst="rect">
                <a:avLst/>
              </a:prstGeom>
              <a:blipFill rotWithShape="1">
                <a:blip r:embed="rId2"/>
                <a:stretch>
                  <a:fillRect l="-20" t="-19" r="13" b="10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r>
                  <a:rPr lang="zh-CN" altLang="en-US">
                    <a:noFill/>
                  </a:rPr>
                  <a:t> </a:t>
                </a:r>
              </a:p>
            </p:txBody>
          </p:sp>
        </mc:Fallback>
      </mc:AlternateContent>
      <p:pic>
        <p:nvPicPr>
          <p:cNvPr id="6" name="图片 5"/>
          <p:cNvPicPr>
            <a:picLocks noChangeAspect="1"/>
          </p:cNvPicPr>
          <p:nvPr/>
        </p:nvPicPr>
        <p:blipFill rotWithShape="1">
          <a:blip r:embed="rId3"/>
          <a:srcRect t="4776" r="3793"/>
          <a:stretch>
            <a:fillRect/>
          </a:stretch>
        </p:blipFill>
        <p:spPr>
          <a:xfrm>
            <a:off x="4398745" y="2497756"/>
            <a:ext cx="4374682" cy="2418995"/>
          </a:xfrm>
          <a:prstGeom prst="rect">
            <a:avLst/>
          </a:prstGeom>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latin typeface="Times New Roman" panose="02020603050405020304" pitchFamily="18" charset="0"/>
                <a:cs typeface="Times New Roman" panose="02020603050405020304" pitchFamily="18" charset="0"/>
              </a:rPr>
              <a:t>The pairing Hamiltonian</a:t>
            </a:r>
            <a:endParaRPr lang="zh-CN" altLang="en-US" sz="2000" dirty="0">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p:txBody>
          <a:bodyPr>
            <a:normAutofit/>
          </a:bodyPr>
          <a:lstStyle/>
          <a:p>
            <a:r>
              <a:rPr lang="en-US" altLang="zh-CN" sz="1600" dirty="0">
                <a:latin typeface="Times New Roman" panose="02020603050405020304" pitchFamily="18" charset="0"/>
                <a:cs typeface="Times New Roman" panose="02020603050405020304" pitchFamily="18" charset="0"/>
              </a:rPr>
              <a:t>The pairing Hamiltonian: direct seniority model mapping</a:t>
            </a:r>
            <a:endParaRPr lang="zh-CN" alt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文本框 4"/>
              <p:cNvSpPr txBox="1"/>
              <p:nvPr/>
            </p:nvSpPr>
            <p:spPr>
              <a:xfrm>
                <a:off x="397566" y="926470"/>
                <a:ext cx="5327374" cy="716863"/>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acc>
                        <m:accPr>
                          <m:ctrlPr>
                            <a:rPr lang="zh-CN" altLang="zh-CN" sz="16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𝐻</m:t>
                          </m:r>
                        </m:e>
                      </m:acc>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b="0" i="1" kern="100" smtClean="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𝐺</m:t>
                      </m:r>
                      <m:nary>
                        <m:naryPr>
                          <m:chr m:val="∑"/>
                          <m:supHide m:val="on"/>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𝑚</m:t>
                          </m:r>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𝑚</m:t>
                              </m:r>
                            </m:e>
                            <m:sup>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m:t>
                              </m:r>
                            </m:sup>
                          </m:sSup>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&gt;</m:t>
                          </m:r>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0</m:t>
                          </m:r>
                        </m:sub>
                        <m:sup/>
                        <m:e>
                          <m:sSubSup>
                            <m:sSubSup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𝑎</m:t>
                              </m:r>
                            </m:e>
                            <m:sub>
                              <m:sSup>
                                <m:sSupPr>
                                  <m:ctrlP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𝑚</m:t>
                                  </m:r>
                                </m:e>
                                <m:sup>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m:t>
                                  </m:r>
                                </m:sup>
                              </m:sSup>
                            </m:sub>
                            <m:sup>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m:t>
                              </m:r>
                            </m:sup>
                          </m:sSubSup>
                          <m:sSubSup>
                            <m:sSubSup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𝑎</m:t>
                              </m:r>
                            </m:e>
                            <m:sub>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𝑚</m:t>
                                  </m:r>
                                </m:e>
                                <m:sup>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m:t>
                                  </m:r>
                                </m:sup>
                              </m:sSup>
                            </m:sub>
                            <m:sup>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m:t>
                              </m:r>
                            </m:sup>
                          </m:sSubSup>
                          <m:sSub>
                            <m:sSub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𝑎</m:t>
                              </m:r>
                            </m:e>
                            <m:sub>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𝑚</m:t>
                              </m:r>
                            </m:sub>
                          </m:sSub>
                          <m:sSub>
                            <m:sSub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𝑎</m:t>
                              </m:r>
                            </m:e>
                            <m:sub>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𝑚</m:t>
                              </m:r>
                            </m:sub>
                          </m:sSub>
                        </m:e>
                      </m:nary>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b="0" i="1" kern="100" smtClean="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𝐺</m:t>
                      </m:r>
                      <m:nary>
                        <m:naryPr>
                          <m:chr m:val="∑"/>
                          <m:supHide m:val="on"/>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𝑚</m:t>
                          </m:r>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𝑚</m:t>
                              </m:r>
                            </m:e>
                            <m:sup>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m:t>
                              </m:r>
                            </m:sup>
                          </m:sSup>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&gt;</m:t>
                          </m:r>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0</m:t>
                          </m:r>
                        </m:sub>
                        <m:sup/>
                        <m:e>
                          <m:sSubSup>
                            <m:sSubSup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m:t>
                              </m:r>
                            </m:sub>
                            <m:sup>
                              <m:d>
                                <m:d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1600" b="0" i="1" kern="100" smtClean="0">
                                          <a:effectLst/>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𝑚</m:t>
                                      </m:r>
                                    </m:e>
                                    <m:sup>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m:t>
                                      </m:r>
                                    </m:sup>
                                  </m:sSup>
                                </m:e>
                              </m:d>
                            </m:sup>
                          </m:sSubSup>
                          <m:sSubSup>
                            <m:sSubSup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m:t>
                              </m:r>
                            </m:sub>
                            <m:sup>
                              <m:d>
                                <m:d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00" i="1" kern="100">
                                      <a:effectLst/>
                                      <a:latin typeface="Cambria Math" panose="02040503050406030204" pitchFamily="18" charset="0"/>
                                      <a:ea typeface="宋体" panose="02010600030101010101" pitchFamily="2" charset="-122"/>
                                      <a:cs typeface="Times New Roman" panose="02020603050405020304" pitchFamily="18" charset="0"/>
                                    </a:rPr>
                                    <m:t>𝑚</m:t>
                                  </m:r>
                                </m:e>
                              </m:d>
                            </m:sup>
                          </m:sSubSup>
                        </m:e>
                      </m:nary>
                    </m:oMath>
                  </m:oMathPara>
                </a14:m>
                <a:endParaRPr lang="zh-CN" altLang="en-US" sz="1600" dirty="0"/>
              </a:p>
            </p:txBody>
          </p:sp>
        </mc:Choice>
        <mc:Fallback>
          <p:sp>
            <p:nvSpPr>
              <p:cNvPr id="5" name="文本框 4"/>
              <p:cNvSpPr txBox="1">
                <a:spLocks noRot="1" noChangeAspect="1" noMove="1" noResize="1" noEditPoints="1" noAdjustHandles="1" noChangeArrowheads="1" noChangeShapeType="1" noTextEdit="1"/>
              </p:cNvSpPr>
              <p:nvPr/>
            </p:nvSpPr>
            <p:spPr>
              <a:xfrm>
                <a:off x="397566" y="926470"/>
                <a:ext cx="5327374" cy="716863"/>
              </a:xfrm>
              <a:prstGeom prst="rect">
                <a:avLst/>
              </a:prstGeom>
              <a:blipFill rotWithShape="1">
                <a:blip r:embed="rId1"/>
                <a:stretch>
                  <a:fillRect l="-1" t="-1" r="8" b="8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 name="文本框 8"/>
              <p:cNvSpPr txBox="1"/>
              <p:nvPr/>
            </p:nvSpPr>
            <p:spPr>
              <a:xfrm>
                <a:off x="5599734" y="785157"/>
                <a:ext cx="3474692" cy="898964"/>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sSubSup>
                        <m:sSubSupPr>
                          <m:ctrlPr>
                            <a:rPr lang="zh-CN" altLang="zh-CN" sz="14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sub>
                        <m:sup>
                          <m:d>
                            <m:d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𝑝</m:t>
                              </m:r>
                            </m:e>
                          </m:d>
                        </m:sup>
                      </m:sSubSup>
                      <m:sSubSup>
                        <m:sSubSup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sub>
                        <m:sup>
                          <m:d>
                            <m:d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𝑝</m:t>
                              </m:r>
                            </m:e>
                          </m:d>
                        </m:sup>
                      </m:sSubSup>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1</m:t>
                          </m:r>
                        </m:num>
                        <m:den>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2</m:t>
                          </m:r>
                        </m:den>
                      </m:f>
                      <m:d>
                        <m:d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𝐼</m:t>
                              </m:r>
                            </m:e>
                            <m:sup>
                              <m:d>
                                <m:d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𝑝</m:t>
                                  </m:r>
                                </m:e>
                              </m:d>
                            </m:sup>
                          </m:sSup>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sSubSup>
                            <m:sSubSup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𝜎</m:t>
                              </m:r>
                            </m:e>
                            <m:sub>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𝑧</m:t>
                              </m:r>
                            </m:sub>
                            <m:sup>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𝑝</m:t>
                              </m:r>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sup>
                          </m:sSubSup>
                        </m:e>
                      </m:d>
                    </m:oMath>
                  </m:oMathPara>
                </a14:m>
                <a:endParaRPr lang="en-US" altLang="zh-CN" sz="1400" i="1" kern="100" dirty="0">
                  <a:effectLst/>
                  <a:latin typeface="Cambria Math" panose="02040503050406030204" pitchFamily="18" charset="0"/>
                  <a:ea typeface="楷体" panose="02010609060101010101" pitchFamily="49"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Sup>
                        <m:sSubSup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sub>
                        <m:sup>
                          <m:d>
                            <m:d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𝑝</m:t>
                              </m:r>
                            </m:e>
                          </m:d>
                        </m:sup>
                      </m:sSubSup>
                      <m:sSubSup>
                        <m:sSubSup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sub>
                        <m:sup>
                          <m:d>
                            <m:d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𝑞</m:t>
                              </m:r>
                            </m:e>
                          </m:d>
                        </m:sup>
                      </m:sSubSup>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1</m:t>
                          </m:r>
                        </m:num>
                        <m:den>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2</m:t>
                          </m:r>
                        </m:den>
                      </m:f>
                      <m:d>
                        <m:d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bSup>
                            <m:sSubSup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𝜎</m:t>
                              </m:r>
                            </m:e>
                            <m:sub>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𝑥</m:t>
                              </m:r>
                            </m:sub>
                            <m:sup>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𝑝</m:t>
                              </m:r>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sup>
                          </m:sSubSup>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sSubSup>
                            <m:sSubSup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𝜎</m:t>
                              </m:r>
                            </m:e>
                            <m:sub>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𝑥</m:t>
                              </m:r>
                            </m:sub>
                            <m:sup>
                              <m:d>
                                <m:d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400" b="0" i="1" kern="100" smtClean="0">
                                      <a:effectLst/>
                                      <a:latin typeface="Cambria Math" panose="02040503050406030204" pitchFamily="18" charset="0"/>
                                      <a:ea typeface="Cambria Math" panose="02040503050406030204" pitchFamily="18" charset="0"/>
                                      <a:cs typeface="Times New Roman" panose="02020603050405020304" pitchFamily="18" charset="0"/>
                                    </a:rPr>
                                    <m:t>𝑞</m:t>
                                  </m:r>
                                </m:e>
                              </m:d>
                            </m:sup>
                          </m:sSubSup>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sSubSup>
                            <m:sSubSup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𝜎</m:t>
                              </m:r>
                            </m:e>
                            <m:sub>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𝑦</m:t>
                              </m:r>
                            </m:sub>
                            <m:sup>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𝑝</m:t>
                              </m:r>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sup>
                          </m:sSubSup>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sSubSup>
                            <m:sSubSupPr>
                              <m:ctrlPr>
                                <a:rPr lang="zh-CN" alt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𝜎</m:t>
                              </m:r>
                            </m:e>
                            <m:sub>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𝑦</m:t>
                              </m:r>
                            </m:sub>
                            <m:sup>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400" b="0" i="1" kern="100" smtClean="0">
                                  <a:effectLst/>
                                  <a:latin typeface="Cambria Math" panose="02040503050406030204" pitchFamily="18" charset="0"/>
                                  <a:ea typeface="宋体" panose="02010600030101010101" pitchFamily="2" charset="-122"/>
                                  <a:cs typeface="Times New Roman" panose="02020603050405020304" pitchFamily="18" charset="0"/>
                                </a:rPr>
                                <m:t>𝑞</m:t>
                              </m:r>
                              <m:r>
                                <a:rPr lang="en-US" altLang="zh-CN" sz="1400" i="1" kern="100">
                                  <a:effectLst/>
                                  <a:latin typeface="Cambria Math" panose="02040503050406030204" pitchFamily="18" charset="0"/>
                                  <a:ea typeface="宋体" panose="02010600030101010101" pitchFamily="2" charset="-122"/>
                                  <a:cs typeface="Times New Roman" panose="02020603050405020304" pitchFamily="18" charset="0"/>
                                </a:rPr>
                                <m:t>)</m:t>
                              </m:r>
                            </m:sup>
                          </m:sSubSup>
                        </m:e>
                      </m:d>
                    </m:oMath>
                  </m:oMathPara>
                </a14:m>
                <a:endParaRPr lang="zh-CN" altLang="en-US" sz="1400" dirty="0"/>
              </a:p>
            </p:txBody>
          </p:sp>
        </mc:Choice>
        <mc:Fallback>
          <p:sp>
            <p:nvSpPr>
              <p:cNvPr id="9" name="文本框 8"/>
              <p:cNvSpPr txBox="1">
                <a:spLocks noRot="1" noChangeAspect="1" noMove="1" noResize="1" noEditPoints="1" noAdjustHandles="1" noChangeArrowheads="1" noChangeShapeType="1" noTextEdit="1"/>
              </p:cNvSpPr>
              <p:nvPr/>
            </p:nvSpPr>
            <p:spPr>
              <a:xfrm>
                <a:off x="5599734" y="785157"/>
                <a:ext cx="3474692" cy="898964"/>
              </a:xfrm>
              <a:prstGeom prst="rect">
                <a:avLst/>
              </a:prstGeom>
              <a:blipFill rotWithShape="1">
                <a:blip r:embed="rId2"/>
                <a:stretch>
                  <a:fillRect l="-9" t="-33" r="8" b="11"/>
                </a:stretch>
              </a:blipFill>
            </p:spPr>
            <p:txBody>
              <a:bodyPr/>
              <a:lstStyle/>
              <a:p>
                <a:r>
                  <a:rPr lang="zh-CN" altLang="en-US">
                    <a:noFill/>
                  </a:rPr>
                  <a:t> </a:t>
                </a:r>
              </a:p>
            </p:txBody>
          </p:sp>
        </mc:Fallback>
      </mc:AlternateContent>
      <p:pic>
        <p:nvPicPr>
          <p:cNvPr id="12" name="图片 11"/>
          <p:cNvPicPr>
            <a:picLocks noChangeAspect="1"/>
          </p:cNvPicPr>
          <p:nvPr/>
        </p:nvPicPr>
        <p:blipFill>
          <a:blip r:embed="rId3"/>
          <a:stretch>
            <a:fillRect/>
          </a:stretch>
        </p:blipFill>
        <p:spPr>
          <a:xfrm>
            <a:off x="1204704" y="2003620"/>
            <a:ext cx="7012888" cy="3118301"/>
          </a:xfrm>
          <a:prstGeom prst="rect">
            <a:avLst/>
          </a:prstGeom>
        </p:spPr>
      </p:pic>
      <p:sp>
        <p:nvSpPr>
          <p:cNvPr id="13" name="文本框 12"/>
          <p:cNvSpPr txBox="1"/>
          <p:nvPr/>
        </p:nvSpPr>
        <p:spPr>
          <a:xfrm>
            <a:off x="537063" y="1643333"/>
            <a:ext cx="1642437" cy="369332"/>
          </a:xfrm>
          <a:prstGeom prst="rect">
            <a:avLst/>
          </a:prstGeom>
          <a:noFill/>
        </p:spPr>
        <p:txBody>
          <a:bodyPr wrap="none" rtlCol="0">
            <a:spAutoFit/>
          </a:bodyPr>
          <a:lstStyle/>
          <a:p>
            <a:r>
              <a:rPr lang="en-US" altLang="zh-CN" dirty="0">
                <a:solidFill>
                  <a:srgbClr val="0C0CEA"/>
                </a:solidFill>
              </a:rPr>
              <a:t>Exact solutions:</a:t>
            </a:r>
            <a:endParaRPr lang="zh-CN" altLang="en-US" dirty="0">
              <a:solidFill>
                <a:srgbClr val="0C0CEA"/>
              </a:solidFill>
            </a:endParaRPr>
          </a:p>
        </p:txBody>
      </p:sp>
      <p:sp>
        <p:nvSpPr>
          <p:cNvPr id="14" name="文本框 13"/>
          <p:cNvSpPr txBox="1"/>
          <p:nvPr/>
        </p:nvSpPr>
        <p:spPr>
          <a:xfrm>
            <a:off x="687571" y="2544862"/>
            <a:ext cx="697627" cy="369332"/>
          </a:xfrm>
          <a:prstGeom prst="rect">
            <a:avLst/>
          </a:prstGeom>
          <a:noFill/>
        </p:spPr>
        <p:txBody>
          <a:bodyPr wrap="none" rtlCol="0">
            <a:spAutoFit/>
          </a:bodyPr>
          <a:lstStyle/>
          <a:p>
            <a:r>
              <a:rPr lang="en-US" altLang="zh-CN" dirty="0"/>
              <a:t>J=5/2</a:t>
            </a:r>
            <a:endParaRPr lang="zh-CN" altLang="en-US" dirty="0"/>
          </a:p>
        </p:txBody>
      </p:sp>
      <p:sp>
        <p:nvSpPr>
          <p:cNvPr id="15" name="文本框 14"/>
          <p:cNvSpPr txBox="1"/>
          <p:nvPr/>
        </p:nvSpPr>
        <p:spPr>
          <a:xfrm>
            <a:off x="687570" y="3847698"/>
            <a:ext cx="697627" cy="369332"/>
          </a:xfrm>
          <a:prstGeom prst="rect">
            <a:avLst/>
          </a:prstGeom>
          <a:noFill/>
        </p:spPr>
        <p:txBody>
          <a:bodyPr wrap="none" rtlCol="0">
            <a:spAutoFit/>
          </a:bodyPr>
          <a:lstStyle/>
          <a:p>
            <a:r>
              <a:rPr lang="en-US" altLang="zh-CN" dirty="0"/>
              <a:t>J=7/2</a:t>
            </a:r>
            <a:endParaRPr lang="zh-CN" altLang="en-US" dirty="0"/>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Low-Noise Variational circuit</a:t>
            </a:r>
            <a:endParaRPr lang="zh-CN" altLang="en-US" sz="2000" dirty="0"/>
          </a:p>
        </p:txBody>
      </p:sp>
      <p:sp>
        <p:nvSpPr>
          <p:cNvPr id="3" name="内容占位符 2"/>
          <p:cNvSpPr>
            <a:spLocks noGrp="1"/>
          </p:cNvSpPr>
          <p:nvPr>
            <p:ph idx="1"/>
          </p:nvPr>
        </p:nvSpPr>
        <p:spPr/>
        <p:txBody>
          <a:bodyPr/>
          <a:lstStyle/>
          <a:p>
            <a:r>
              <a:rPr lang="en-US" altLang="zh-CN" dirty="0"/>
              <a:t> </a:t>
            </a:r>
            <a:endParaRPr lang="zh-CN" altLang="en-US" dirty="0"/>
          </a:p>
        </p:txBody>
      </p:sp>
      <p:pic>
        <p:nvPicPr>
          <p:cNvPr id="5" name="图片 4"/>
          <p:cNvPicPr>
            <a:picLocks noChangeAspect="1"/>
          </p:cNvPicPr>
          <p:nvPr/>
        </p:nvPicPr>
        <p:blipFill>
          <a:blip r:embed="rId1"/>
          <a:stretch>
            <a:fillRect/>
          </a:stretch>
        </p:blipFill>
        <p:spPr>
          <a:xfrm>
            <a:off x="946634" y="779095"/>
            <a:ext cx="3174535" cy="1035268"/>
          </a:xfrm>
          <a:prstGeom prst="rect">
            <a:avLst/>
          </a:prstGeom>
        </p:spPr>
      </p:pic>
      <p:pic>
        <p:nvPicPr>
          <p:cNvPr id="7" name="图片 6"/>
          <p:cNvPicPr>
            <a:picLocks noChangeAspect="1"/>
          </p:cNvPicPr>
          <p:nvPr/>
        </p:nvPicPr>
        <p:blipFill>
          <a:blip r:embed="rId2"/>
          <a:stretch>
            <a:fillRect/>
          </a:stretch>
        </p:blipFill>
        <p:spPr>
          <a:xfrm>
            <a:off x="4121169" y="1065683"/>
            <a:ext cx="4131644" cy="462092"/>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31" y="3678958"/>
            <a:ext cx="7392355" cy="1221843"/>
          </a:xfrm>
          <a:prstGeom prst="rect">
            <a:avLst/>
          </a:prstGeom>
        </p:spPr>
      </p:pic>
      <p:sp>
        <p:nvSpPr>
          <p:cNvPr id="9" name="文本框 8"/>
          <p:cNvSpPr txBox="1"/>
          <p:nvPr/>
        </p:nvSpPr>
        <p:spPr>
          <a:xfrm>
            <a:off x="514952" y="2154780"/>
            <a:ext cx="6540366" cy="338554"/>
          </a:xfrm>
          <a:prstGeom prst="rect">
            <a:avLst/>
          </a:prstGeom>
          <a:noFill/>
        </p:spPr>
        <p:txBody>
          <a:bodyPr wrap="square" rtlCol="0">
            <a:spAutoFit/>
          </a:bodyPr>
          <a:lstStyle/>
          <a:p>
            <a:r>
              <a:rPr lang="en-US" altLang="zh-CN" sz="1600" dirty="0"/>
              <a:t>For </a:t>
            </a:r>
            <a:r>
              <a:rPr lang="el-GR" altLang="zh-CN" sz="1600" dirty="0"/>
              <a:t>Ω</a:t>
            </a:r>
            <a:r>
              <a:rPr lang="en-US" altLang="zh-CN" sz="1600" dirty="0"/>
              <a:t>=4, the circuit is much more complex</a:t>
            </a:r>
            <a:r>
              <a:rPr lang="en-US" altLang="zh-CN" sz="1600" dirty="0">
                <a:solidFill>
                  <a:srgbClr val="C00000"/>
                </a:solidFill>
              </a:rPr>
              <a:t>, has serious noise problems</a:t>
            </a:r>
            <a:endParaRPr lang="zh-CN" altLang="en-US" sz="1600" dirty="0">
              <a:solidFill>
                <a:srgbClr val="C00000"/>
              </a:solidFill>
            </a:endParaRPr>
          </a:p>
        </p:txBody>
      </p:sp>
      <p:sp>
        <p:nvSpPr>
          <p:cNvPr id="10" name="文本框 9"/>
          <p:cNvSpPr txBox="1"/>
          <p:nvPr/>
        </p:nvSpPr>
        <p:spPr>
          <a:xfrm>
            <a:off x="4045820" y="739690"/>
            <a:ext cx="4985886" cy="338554"/>
          </a:xfrm>
          <a:prstGeom prst="rect">
            <a:avLst/>
          </a:prstGeom>
          <a:noFill/>
        </p:spPr>
        <p:txBody>
          <a:bodyPr wrap="square" rtlCol="0">
            <a:spAutoFit/>
          </a:bodyPr>
          <a:lstStyle/>
          <a:p>
            <a:r>
              <a:rPr lang="en-US" altLang="zh-CN" sz="1600" dirty="0"/>
              <a:t>For </a:t>
            </a:r>
            <a:r>
              <a:rPr lang="el-GR" altLang="zh-CN" sz="1600" dirty="0"/>
              <a:t>Ω</a:t>
            </a:r>
            <a:r>
              <a:rPr lang="en-US" altLang="zh-CN" sz="1600" dirty="0"/>
              <a:t>=3</a:t>
            </a:r>
            <a:endParaRPr lang="zh-CN" altLang="en-US" sz="1600" dirty="0"/>
          </a:p>
        </p:txBody>
      </p:sp>
      <mc:AlternateContent xmlns:mc="http://schemas.openxmlformats.org/markup-compatibility/2006">
        <mc:Choice xmlns:a14="http://schemas.microsoft.com/office/drawing/2010/main" Requires="a14">
          <p:sp>
            <p:nvSpPr>
              <p:cNvPr id="11" name="矩形 10"/>
              <p:cNvSpPr/>
              <p:nvPr/>
            </p:nvSpPr>
            <p:spPr>
              <a:xfrm>
                <a:off x="863065" y="2482568"/>
                <a:ext cx="3439428" cy="1196390"/>
              </a:xfrm>
              <a:prstGeom prst="rect">
                <a:avLst/>
              </a:prstGeom>
              <a:solidFill>
                <a:schemeClr val="bg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altLang="zh-CN" sz="1400" b="0" i="1" smtClean="0">
                              <a:solidFill>
                                <a:schemeClr val="tx1"/>
                              </a:solidFill>
                              <a:latin typeface="Cambria Math" panose="02040503050406030204" pitchFamily="18" charset="0"/>
                            </a:rPr>
                          </m:ctrlPr>
                        </m:dPr>
                        <m:e>
                          <m:r>
                            <a:rPr lang="en-US" altLang="zh-CN" sz="1400" b="0" i="1" smtClean="0">
                              <a:solidFill>
                                <a:schemeClr val="tx1"/>
                              </a:solidFill>
                              <a:latin typeface="Cambria Math" panose="02040503050406030204" pitchFamily="18" charset="0"/>
                            </a:rPr>
                            <m:t>𝜓</m:t>
                          </m:r>
                          <m:d>
                            <m:dPr>
                              <m:ctrlPr>
                                <a:rPr lang="en-US" altLang="zh-CN" sz="1400" b="0" i="1" smtClean="0">
                                  <a:solidFill>
                                    <a:schemeClr val="tx1"/>
                                  </a:solidFill>
                                  <a:latin typeface="Cambria Math" panose="02040503050406030204" pitchFamily="18" charset="0"/>
                                </a:rPr>
                              </m:ctrlPr>
                            </m:dPr>
                            <m:e>
                              <m:acc>
                                <m:accPr>
                                  <m:chr m:val="⃗"/>
                                  <m:ctrlPr>
                                    <a:rPr lang="en-US" altLang="zh-CN" sz="1400" b="0" i="1" smtClean="0">
                                      <a:solidFill>
                                        <a:schemeClr val="tx1"/>
                                      </a:solidFill>
                                      <a:latin typeface="Cambria Math" panose="02040503050406030204" pitchFamily="18" charset="0"/>
                                    </a:rPr>
                                  </m:ctrlPr>
                                </m:accPr>
                                <m:e>
                                  <m:r>
                                    <a:rPr lang="en-US" altLang="zh-CN" sz="1400" b="0" i="1" smtClean="0">
                                      <a:solidFill>
                                        <a:schemeClr val="tx1"/>
                                      </a:solidFill>
                                      <a:latin typeface="Cambria Math" panose="02040503050406030204" pitchFamily="18" charset="0"/>
                                    </a:rPr>
                                    <m:t>𝜃</m:t>
                                  </m:r>
                                </m:e>
                              </m:acc>
                            </m:e>
                          </m:d>
                        </m:e>
                      </m:d>
                      <m:r>
                        <a:rPr lang="en-US" altLang="zh-CN" sz="1400" b="0" i="1" smtClean="0">
                          <a:solidFill>
                            <a:schemeClr val="tx1"/>
                          </a:solidFill>
                          <a:latin typeface="Cambria Math" panose="02040503050406030204" pitchFamily="18" charset="0"/>
                        </a:rPr>
                        <m:t>=</m:t>
                      </m:r>
                      <m:nary>
                        <m:naryPr>
                          <m:chr m:val="∏"/>
                          <m:limLoc m:val="subSup"/>
                          <m:supHide m:val="on"/>
                          <m:ctrlPr>
                            <a:rPr lang="en-US" altLang="zh-CN" sz="1400" b="0" i="1" smtClean="0">
                              <a:solidFill>
                                <a:schemeClr val="tx1"/>
                              </a:solidFill>
                              <a:latin typeface="Cambria Math" panose="02040503050406030204" pitchFamily="18" charset="0"/>
                            </a:rPr>
                          </m:ctrlPr>
                        </m:naryPr>
                        <m:sub>
                          <m:r>
                            <m:rPr>
                              <m:brk m:alnAt="9"/>
                            </m:rPr>
                            <a:rPr lang="en-US" altLang="zh-CN" sz="1400" b="0" i="1" smtClean="0">
                              <a:solidFill>
                                <a:schemeClr val="tx1"/>
                              </a:solidFill>
                              <a:latin typeface="Cambria Math" panose="02040503050406030204" pitchFamily="18" charset="0"/>
                            </a:rPr>
                            <m:t>𝑖</m:t>
                          </m:r>
                        </m:sub>
                        <m:sup/>
                        <m:e>
                          <m:sSub>
                            <m:sSubPr>
                              <m:ctrlPr>
                                <a:rPr lang="en-US" altLang="zh-CN" sz="1400" b="0" i="1" smtClean="0">
                                  <a:solidFill>
                                    <a:schemeClr val="tx1"/>
                                  </a:solidFill>
                                  <a:latin typeface="Cambria Math" panose="02040503050406030204" pitchFamily="18" charset="0"/>
                                </a:rPr>
                              </m:ctrlPr>
                            </m:sSubPr>
                            <m:e>
                              <m:r>
                                <a:rPr lang="en-US" altLang="zh-CN" sz="1400" b="0" i="1" smtClean="0">
                                  <a:solidFill>
                                    <a:schemeClr val="tx1"/>
                                  </a:solidFill>
                                  <a:latin typeface="Cambria Math" panose="02040503050406030204" pitchFamily="18" charset="0"/>
                                </a:rPr>
                                <m:t>𝑈</m:t>
                              </m:r>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sSub>
                            <m:sSubPr>
                              <m:ctrlPr>
                                <a:rPr lang="en-US" altLang="zh-CN" sz="1400" b="0" i="1" smtClean="0">
                                  <a:solidFill>
                                    <a:schemeClr val="tx1"/>
                                  </a:solidFill>
                                  <a:latin typeface="Cambria Math" panose="02040503050406030204" pitchFamily="18" charset="0"/>
                                </a:rPr>
                              </m:ctrlPr>
                            </m:sSubPr>
                            <m:e>
                              <m:r>
                                <a:rPr lang="en-US" altLang="zh-CN" sz="1400" b="0" i="1" smtClean="0">
                                  <a:solidFill>
                                    <a:schemeClr val="tx1"/>
                                  </a:solidFill>
                                  <a:latin typeface="Cambria Math" panose="02040503050406030204" pitchFamily="18" charset="0"/>
                                </a:rPr>
                                <m:t>𝜃</m:t>
                              </m:r>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e>
                      </m:nary>
                      <m:d>
                        <m:dPr>
                          <m:begChr m:val="|"/>
                          <m:endChr m:val="⟩"/>
                          <m:ctrlPr>
                            <a:rPr lang="en-US" altLang="zh-CN" sz="1400" i="1">
                              <a:solidFill>
                                <a:schemeClr val="tx1"/>
                              </a:solidFill>
                              <a:latin typeface="Cambria Math" panose="02040503050406030204" pitchFamily="18" charset="0"/>
                            </a:rPr>
                          </m:ctrlPr>
                        </m:dPr>
                        <m:e>
                          <m:sSub>
                            <m:sSubPr>
                              <m:ctrlPr>
                                <a:rPr lang="en-US" altLang="zh-CN" sz="1400" b="0" i="1" smtClean="0">
                                  <a:solidFill>
                                    <a:schemeClr val="tx1"/>
                                  </a:solidFill>
                                  <a:latin typeface="Cambria Math" panose="02040503050406030204" pitchFamily="18" charset="0"/>
                                </a:rPr>
                              </m:ctrlPr>
                            </m:sSubPr>
                            <m:e>
                              <m:r>
                                <a:rPr lang="en-US" altLang="zh-CN" sz="1400" i="1">
                                  <a:solidFill>
                                    <a:schemeClr val="tx1"/>
                                  </a:solidFill>
                                  <a:latin typeface="Cambria Math" panose="02040503050406030204" pitchFamily="18" charset="0"/>
                                </a:rPr>
                                <m:t>𝜓</m:t>
                              </m:r>
                            </m:e>
                            <m:sub>
                              <m:r>
                                <a:rPr lang="en-US" altLang="zh-CN" sz="1400" b="0" i="1" smtClean="0">
                                  <a:solidFill>
                                    <a:schemeClr val="tx1"/>
                                  </a:solidFill>
                                  <a:latin typeface="Cambria Math" panose="02040503050406030204" pitchFamily="18" charset="0"/>
                                </a:rPr>
                                <m:t>0</m:t>
                              </m:r>
                            </m:sub>
                          </m:sSub>
                        </m:e>
                      </m:d>
                    </m:oMath>
                  </m:oMathPara>
                </a14:m>
                <a:endParaRPr lang="en-US" altLang="zh-CN" sz="1400" b="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US" altLang="zh-CN" sz="1400" b="0" i="1" smtClean="0">
                              <a:solidFill>
                                <a:schemeClr val="tx1"/>
                              </a:solidFill>
                              <a:latin typeface="Cambria Math" panose="02040503050406030204" pitchFamily="18" charset="0"/>
                            </a:rPr>
                          </m:ctrlPr>
                        </m:sSubPr>
                        <m:e>
                          <m:r>
                            <a:rPr lang="en-US" altLang="zh-CN" sz="1400" b="0" i="1" smtClean="0">
                              <a:solidFill>
                                <a:schemeClr val="tx1"/>
                              </a:solidFill>
                              <a:latin typeface="Cambria Math" panose="02040503050406030204" pitchFamily="18" charset="0"/>
                            </a:rPr>
                            <m:t>𝑈</m:t>
                          </m:r>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sSub>
                        <m:sSubPr>
                          <m:ctrlPr>
                            <a:rPr lang="en-US" altLang="zh-CN" sz="1400" b="0" i="1" smtClean="0">
                              <a:solidFill>
                                <a:schemeClr val="tx1"/>
                              </a:solidFill>
                              <a:latin typeface="Cambria Math" panose="02040503050406030204" pitchFamily="18" charset="0"/>
                            </a:rPr>
                          </m:ctrlPr>
                        </m:sSubPr>
                        <m:e>
                          <m:r>
                            <a:rPr lang="en-US" altLang="zh-CN" sz="1400" b="0" i="1" smtClean="0">
                              <a:solidFill>
                                <a:schemeClr val="tx1"/>
                              </a:solidFill>
                              <a:latin typeface="Cambria Math" panose="02040503050406030204" pitchFamily="18" charset="0"/>
                            </a:rPr>
                            <m:t>𝜃</m:t>
                          </m:r>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d>
                        <m:dPr>
                          <m:begChr m:val="["/>
                          <m:endChr m:val="]"/>
                          <m:ctrlPr>
                            <a:rPr lang="en-US" altLang="zh-CN" sz="1400" b="0" i="1" smtClean="0">
                              <a:solidFill>
                                <a:schemeClr val="tx1"/>
                              </a:solidFill>
                              <a:latin typeface="Cambria Math" panose="02040503050406030204" pitchFamily="18" charset="0"/>
                            </a:rPr>
                          </m:ctrlPr>
                        </m:dPr>
                        <m:e>
                          <m:m>
                            <m:mPr>
                              <m:mcs>
                                <m:mc>
                                  <m:mcPr>
                                    <m:count m:val="2"/>
                                    <m:mcJc m:val="center"/>
                                  </m:mcPr>
                                </m:mc>
                              </m:mcs>
                              <m:ctrlPr>
                                <a:rPr lang="en-US" altLang="zh-CN" sz="1400" b="0" i="1" smtClean="0">
                                  <a:solidFill>
                                    <a:schemeClr val="tx1"/>
                                  </a:solidFill>
                                  <a:latin typeface="Cambria Math" panose="02040503050406030204" pitchFamily="18" charset="0"/>
                                </a:rPr>
                              </m:ctrlPr>
                            </m:mPr>
                            <m:mr>
                              <m:e>
                                <m:m>
                                  <m:mPr>
                                    <m:mcs>
                                      <m:mc>
                                        <m:mcPr>
                                          <m:count m:val="2"/>
                                          <m:mcJc m:val="center"/>
                                        </m:mcPr>
                                      </m:mc>
                                    </m:mcs>
                                    <m:ctrlPr>
                                      <a:rPr lang="en-US" altLang="zh-CN" sz="1400" b="0" i="1" smtClean="0">
                                        <a:solidFill>
                                          <a:schemeClr val="tx1"/>
                                        </a:solidFill>
                                        <a:latin typeface="Cambria Math" panose="02040503050406030204" pitchFamily="18" charset="0"/>
                                      </a:rPr>
                                    </m:ctrlPr>
                                  </m:mPr>
                                  <m:mr>
                                    <m:e>
                                      <m:r>
                                        <m:rPr>
                                          <m:brk m:alnAt="7"/>
                                        </m:rPr>
                                        <a:rPr lang="en-US" altLang="zh-CN" sz="1400" i="1">
                                          <a:solidFill>
                                            <a:schemeClr val="tx1"/>
                                          </a:solidFill>
                                          <a:latin typeface="Cambria Math" panose="02040503050406030204" pitchFamily="18" charset="0"/>
                                        </a:rPr>
                                        <m:t>1</m:t>
                                      </m:r>
                                    </m:e>
                                    <m:e>
                                      <m:r>
                                        <a:rPr lang="en-US" altLang="zh-CN" sz="1400" i="1">
                                          <a:solidFill>
                                            <a:schemeClr val="tx1"/>
                                          </a:solidFill>
                                          <a:latin typeface="Cambria Math" panose="02040503050406030204" pitchFamily="18" charset="0"/>
                                        </a:rPr>
                                        <m:t>0</m:t>
                                      </m:r>
                                    </m:e>
                                  </m:mr>
                                  <m:mr>
                                    <m:e>
                                      <m:r>
                                        <a:rPr lang="en-US" altLang="zh-CN" sz="1400" i="1">
                                          <a:solidFill>
                                            <a:schemeClr val="tx1"/>
                                          </a:solidFill>
                                          <a:latin typeface="Cambria Math" panose="02040503050406030204" pitchFamily="18" charset="0"/>
                                        </a:rPr>
                                        <m:t>0</m:t>
                                      </m:r>
                                    </m:e>
                                    <m:e>
                                      <m:func>
                                        <m:funcPr>
                                          <m:ctrlPr>
                                            <a:rPr lang="en-US" altLang="zh-CN" sz="1400" b="0" i="1" smtClean="0">
                                              <a:solidFill>
                                                <a:schemeClr val="tx1"/>
                                              </a:solidFill>
                                              <a:latin typeface="Cambria Math" panose="02040503050406030204" pitchFamily="18" charset="0"/>
                                            </a:rPr>
                                          </m:ctrlPr>
                                        </m:funcPr>
                                        <m:fName>
                                          <m:r>
                                            <m:rPr>
                                              <m:sty m:val="p"/>
                                            </m:rPr>
                                            <a:rPr lang="en-US" altLang="zh-CN" sz="1400" b="0" i="0" smtClean="0">
                                              <a:solidFill>
                                                <a:schemeClr val="tx1"/>
                                              </a:solidFill>
                                              <a:latin typeface="Cambria Math" panose="02040503050406030204" pitchFamily="18" charset="0"/>
                                            </a:rPr>
                                            <m:t>sin</m:t>
                                          </m:r>
                                        </m:fName>
                                        <m:e>
                                          <m:r>
                                            <a:rPr lang="en-US" altLang="zh-CN" sz="1400" b="0" i="1" smtClean="0">
                                              <a:solidFill>
                                                <a:schemeClr val="tx1"/>
                                              </a:solidFill>
                                              <a:latin typeface="Cambria Math" panose="02040503050406030204" pitchFamily="18" charset="0"/>
                                            </a:rPr>
                                            <m:t>𝜃</m:t>
                                          </m:r>
                                        </m:e>
                                      </m:func>
                                    </m:e>
                                  </m:mr>
                                </m:m>
                              </m:e>
                              <m:e>
                                <m:m>
                                  <m:mPr>
                                    <m:mcs>
                                      <m:mc>
                                        <m:mcPr>
                                          <m:count m:val="2"/>
                                          <m:mcJc m:val="center"/>
                                        </m:mcPr>
                                      </m:mc>
                                    </m:mcs>
                                    <m:ctrlPr>
                                      <a:rPr lang="en-US" altLang="zh-CN" sz="1400" b="0" i="1" smtClean="0">
                                        <a:solidFill>
                                          <a:schemeClr val="tx1"/>
                                        </a:solidFill>
                                        <a:latin typeface="Cambria Math" panose="02040503050406030204" pitchFamily="18" charset="0"/>
                                      </a:rPr>
                                    </m:ctrlPr>
                                  </m:mPr>
                                  <m:mr>
                                    <m:e>
                                      <m:r>
                                        <m:rPr>
                                          <m:brk m:alnAt="7"/>
                                        </m:rPr>
                                        <a:rPr lang="en-US" altLang="zh-CN" sz="1400" i="1">
                                          <a:solidFill>
                                            <a:schemeClr val="tx1"/>
                                          </a:solidFill>
                                          <a:latin typeface="Cambria Math" panose="02040503050406030204" pitchFamily="18" charset="0"/>
                                        </a:rPr>
                                        <m:t>0</m:t>
                                      </m:r>
                                    </m:e>
                                    <m:e>
                                      <m:r>
                                        <a:rPr lang="en-US" altLang="zh-CN" sz="1400" i="1">
                                          <a:solidFill>
                                            <a:schemeClr val="tx1"/>
                                          </a:solidFill>
                                          <a:latin typeface="Cambria Math" panose="02040503050406030204" pitchFamily="18" charset="0"/>
                                        </a:rPr>
                                        <m:t>0</m:t>
                                      </m:r>
                                    </m:e>
                                  </m:mr>
                                  <m:mr>
                                    <m:e>
                                      <m:func>
                                        <m:funcPr>
                                          <m:ctrlPr>
                                            <a:rPr lang="en-US" altLang="zh-CN" sz="1400" b="0" i="1" smtClean="0">
                                              <a:solidFill>
                                                <a:schemeClr val="tx1"/>
                                              </a:solidFill>
                                              <a:latin typeface="Cambria Math" panose="02040503050406030204" pitchFamily="18" charset="0"/>
                                            </a:rPr>
                                          </m:ctrlPr>
                                        </m:funcPr>
                                        <m:fName>
                                          <m:r>
                                            <m:rPr>
                                              <m:sty m:val="p"/>
                                            </m:rPr>
                                            <a:rPr lang="en-US" altLang="zh-CN" sz="1400" b="0" i="0" smtClean="0">
                                              <a:solidFill>
                                                <a:schemeClr val="tx1"/>
                                              </a:solidFill>
                                              <a:latin typeface="Cambria Math" panose="02040503050406030204" pitchFamily="18" charset="0"/>
                                            </a:rPr>
                                            <m:t>cos</m:t>
                                          </m:r>
                                        </m:fName>
                                        <m:e>
                                          <m:r>
                                            <a:rPr lang="en-US" altLang="zh-CN" sz="1400" b="0" i="1" smtClean="0">
                                              <a:solidFill>
                                                <a:schemeClr val="tx1"/>
                                              </a:solidFill>
                                              <a:latin typeface="Cambria Math" panose="02040503050406030204" pitchFamily="18" charset="0"/>
                                            </a:rPr>
                                            <m:t>𝜃</m:t>
                                          </m:r>
                                        </m:e>
                                      </m:func>
                                    </m:e>
                                    <m:e>
                                      <m:r>
                                        <a:rPr lang="en-US" altLang="zh-CN" sz="1400" i="1">
                                          <a:solidFill>
                                            <a:schemeClr val="tx1"/>
                                          </a:solidFill>
                                          <a:latin typeface="Cambria Math" panose="02040503050406030204" pitchFamily="18" charset="0"/>
                                        </a:rPr>
                                        <m:t>0</m:t>
                                      </m:r>
                                    </m:e>
                                  </m:mr>
                                </m:m>
                              </m:e>
                            </m:mr>
                            <m:mr>
                              <m:e>
                                <m:m>
                                  <m:mPr>
                                    <m:mcs>
                                      <m:mc>
                                        <m:mcPr>
                                          <m:count m:val="2"/>
                                          <m:mcJc m:val="center"/>
                                        </m:mcPr>
                                      </m:mc>
                                    </m:mcs>
                                    <m:ctrlPr>
                                      <a:rPr lang="en-US" altLang="zh-CN" sz="1400" b="0" i="1" smtClean="0">
                                        <a:solidFill>
                                          <a:schemeClr val="tx1"/>
                                        </a:solidFill>
                                        <a:latin typeface="Cambria Math" panose="02040503050406030204" pitchFamily="18" charset="0"/>
                                      </a:rPr>
                                    </m:ctrlPr>
                                  </m:mPr>
                                  <m:mr>
                                    <m:e>
                                      <m:r>
                                        <m:rPr>
                                          <m:brk m:alnAt="7"/>
                                        </m:rPr>
                                        <a:rPr lang="en-US" altLang="zh-CN" sz="1400" i="1">
                                          <a:solidFill>
                                            <a:schemeClr val="tx1"/>
                                          </a:solidFill>
                                          <a:latin typeface="Cambria Math" panose="02040503050406030204" pitchFamily="18" charset="0"/>
                                        </a:rPr>
                                        <m:t>0</m:t>
                                      </m:r>
                                    </m:e>
                                    <m:e>
                                      <m:func>
                                        <m:funcPr>
                                          <m:ctrlPr>
                                            <a:rPr lang="en-US" altLang="zh-CN" sz="1400" b="0" i="1" smtClean="0">
                                              <a:solidFill>
                                                <a:schemeClr val="tx1"/>
                                              </a:solidFill>
                                              <a:latin typeface="Cambria Math" panose="02040503050406030204" pitchFamily="18" charset="0"/>
                                            </a:rPr>
                                          </m:ctrlPr>
                                        </m:funcPr>
                                        <m:fName>
                                          <m:r>
                                            <m:rPr>
                                              <m:sty m:val="p"/>
                                            </m:rPr>
                                            <a:rPr lang="en-US" altLang="zh-CN" sz="1400" b="0" i="0" smtClean="0">
                                              <a:solidFill>
                                                <a:schemeClr val="tx1"/>
                                              </a:solidFill>
                                              <a:latin typeface="Cambria Math" panose="02040503050406030204" pitchFamily="18" charset="0"/>
                                            </a:rPr>
                                            <m:t>cos</m:t>
                                          </m:r>
                                        </m:fName>
                                        <m:e>
                                          <m:r>
                                            <a:rPr lang="en-US" altLang="zh-CN" sz="1400" b="0" i="1" smtClean="0">
                                              <a:solidFill>
                                                <a:schemeClr val="tx1"/>
                                              </a:solidFill>
                                              <a:latin typeface="Cambria Math" panose="02040503050406030204" pitchFamily="18" charset="0"/>
                                            </a:rPr>
                                            <m:t>𝜃</m:t>
                                          </m:r>
                                        </m:e>
                                      </m:func>
                                    </m:e>
                                  </m:mr>
                                  <m:mr>
                                    <m:e>
                                      <m:r>
                                        <a:rPr lang="en-US" altLang="zh-CN" sz="1400" i="1">
                                          <a:solidFill>
                                            <a:schemeClr val="tx1"/>
                                          </a:solidFill>
                                          <a:latin typeface="Cambria Math" panose="02040503050406030204" pitchFamily="18" charset="0"/>
                                        </a:rPr>
                                        <m:t>0</m:t>
                                      </m:r>
                                    </m:e>
                                    <m:e>
                                      <m:r>
                                        <a:rPr lang="en-US" altLang="zh-CN" sz="1400" i="1">
                                          <a:solidFill>
                                            <a:schemeClr val="tx1"/>
                                          </a:solidFill>
                                          <a:latin typeface="Cambria Math" panose="02040503050406030204" pitchFamily="18" charset="0"/>
                                        </a:rPr>
                                        <m:t>0</m:t>
                                      </m:r>
                                    </m:e>
                                  </m:mr>
                                </m:m>
                              </m:e>
                              <m:e>
                                <m:m>
                                  <m:mPr>
                                    <m:mcs>
                                      <m:mc>
                                        <m:mcPr>
                                          <m:count m:val="2"/>
                                          <m:mcJc m:val="center"/>
                                        </m:mcPr>
                                      </m:mc>
                                    </m:mcs>
                                    <m:ctrlPr>
                                      <a:rPr lang="en-US" altLang="zh-CN" sz="1400" b="0" i="1" smtClean="0">
                                        <a:solidFill>
                                          <a:schemeClr val="tx1"/>
                                        </a:solidFill>
                                        <a:latin typeface="Cambria Math" panose="02040503050406030204" pitchFamily="18" charset="0"/>
                                      </a:rPr>
                                    </m:ctrlPr>
                                  </m:mPr>
                                  <m:mr>
                                    <m:e>
                                      <m:r>
                                        <m:rPr>
                                          <m:brk m:alnAt="7"/>
                                        </m:rPr>
                                        <a:rPr lang="en-US" altLang="zh-CN" sz="1400" b="0" i="1" smtClean="0">
                                          <a:solidFill>
                                            <a:schemeClr val="tx1"/>
                                          </a:solidFill>
                                          <a:latin typeface="Cambria Math" panose="02040503050406030204" pitchFamily="18" charset="0"/>
                                        </a:rPr>
                                        <m:t>−</m:t>
                                      </m:r>
                                      <m:func>
                                        <m:funcPr>
                                          <m:ctrlPr>
                                            <a:rPr lang="en-US" altLang="zh-CN" sz="1400" i="1">
                                              <a:solidFill>
                                                <a:schemeClr val="tx1"/>
                                              </a:solidFill>
                                              <a:latin typeface="Cambria Math" panose="02040503050406030204" pitchFamily="18" charset="0"/>
                                            </a:rPr>
                                          </m:ctrlPr>
                                        </m:funcPr>
                                        <m:fName>
                                          <m:r>
                                            <m:rPr>
                                              <m:sty m:val="p"/>
                                            </m:rPr>
                                            <a:rPr lang="en-US" altLang="zh-CN" sz="1400">
                                              <a:solidFill>
                                                <a:schemeClr val="tx1"/>
                                              </a:solidFill>
                                              <a:latin typeface="Cambria Math" panose="02040503050406030204" pitchFamily="18" charset="0"/>
                                            </a:rPr>
                                            <m:t>sin</m:t>
                                          </m:r>
                                        </m:fName>
                                        <m:e>
                                          <m:r>
                                            <a:rPr lang="en-US" altLang="zh-CN" sz="1400" i="1">
                                              <a:solidFill>
                                                <a:schemeClr val="tx1"/>
                                              </a:solidFill>
                                              <a:latin typeface="Cambria Math" panose="02040503050406030204" pitchFamily="18" charset="0"/>
                                            </a:rPr>
                                            <m:t>𝜃</m:t>
                                          </m:r>
                                        </m:e>
                                      </m:func>
                                    </m:e>
                                    <m:e>
                                      <m:r>
                                        <a:rPr lang="en-US" altLang="zh-CN" sz="1400" i="1">
                                          <a:solidFill>
                                            <a:schemeClr val="tx1"/>
                                          </a:solidFill>
                                          <a:latin typeface="Cambria Math" panose="02040503050406030204" pitchFamily="18" charset="0"/>
                                        </a:rPr>
                                        <m:t>0</m:t>
                                      </m:r>
                                    </m:e>
                                  </m:mr>
                                  <m:mr>
                                    <m:e>
                                      <m:r>
                                        <a:rPr lang="en-US" altLang="zh-CN" sz="1400" i="1">
                                          <a:solidFill>
                                            <a:schemeClr val="tx1"/>
                                          </a:solidFill>
                                          <a:latin typeface="Cambria Math" panose="02040503050406030204" pitchFamily="18" charset="0"/>
                                        </a:rPr>
                                        <m:t>0</m:t>
                                      </m:r>
                                    </m:e>
                                    <m:e>
                                      <m:r>
                                        <a:rPr lang="en-US" altLang="zh-CN" sz="1400" i="1">
                                          <a:solidFill>
                                            <a:schemeClr val="tx1"/>
                                          </a:solidFill>
                                          <a:latin typeface="Cambria Math" panose="02040503050406030204" pitchFamily="18" charset="0"/>
                                        </a:rPr>
                                        <m:t>1</m:t>
                                      </m:r>
                                    </m:e>
                                  </m:mr>
                                </m:m>
                              </m:e>
                            </m:mr>
                          </m:m>
                        </m:e>
                      </m:d>
                    </m:oMath>
                  </m:oMathPara>
                </a14:m>
                <a:endParaRPr lang="en-US" altLang="zh-CN" sz="1400" dirty="0">
                  <a:solidFill>
                    <a:schemeClr val="tx1"/>
                  </a:solidFill>
                </a:endParaRPr>
              </a:p>
            </p:txBody>
          </p:sp>
        </mc:Choice>
        <mc:Fallback>
          <p:sp>
            <p:nvSpPr>
              <p:cNvPr id="11" name="矩形 10"/>
              <p:cNvSpPr>
                <a:spLocks noRot="1" noChangeAspect="1" noMove="1" noResize="1" noEditPoints="1" noAdjustHandles="1" noChangeArrowheads="1" noChangeShapeType="1" noTextEdit="1"/>
              </p:cNvSpPr>
              <p:nvPr/>
            </p:nvSpPr>
            <p:spPr>
              <a:xfrm>
                <a:off x="863065" y="2482568"/>
                <a:ext cx="3439428" cy="1196390"/>
              </a:xfrm>
              <a:prstGeom prst="rect">
                <a:avLst/>
              </a:prstGeom>
              <a:blipFill rotWithShape="1">
                <a:blip r:embed="rId4"/>
                <a:stretch>
                  <a:fillRect l="-3" t="-30" r="11" b="34"/>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r>
                  <a:rPr lang="zh-CN" altLang="en-US">
                    <a:noFill/>
                  </a:rPr>
                  <a:t> </a:t>
                </a:r>
              </a:p>
            </p:txBody>
          </p:sp>
        </mc:Fallback>
      </mc:AlternateContent>
      <p:sp>
        <p:nvSpPr>
          <p:cNvPr id="12" name="文本框 11"/>
          <p:cNvSpPr txBox="1"/>
          <p:nvPr/>
        </p:nvSpPr>
        <p:spPr>
          <a:xfrm>
            <a:off x="4443446" y="2838002"/>
            <a:ext cx="4023153" cy="338554"/>
          </a:xfrm>
          <a:prstGeom prst="rect">
            <a:avLst/>
          </a:prstGeom>
          <a:noFill/>
        </p:spPr>
        <p:txBody>
          <a:bodyPr wrap="none" rtlCol="0">
            <a:spAutoFit/>
          </a:bodyPr>
          <a:lstStyle/>
          <a:p>
            <a:pPr marL="285750" indent="-285750">
              <a:buClr>
                <a:srgbClr val="C00000"/>
              </a:buClr>
              <a:buSzPct val="70000"/>
              <a:buFont typeface="Wingdings" panose="05000000000000000000" pitchFamily="2" charset="2"/>
              <a:buChar char="l"/>
            </a:pPr>
            <a:r>
              <a:rPr lang="en-US" altLang="zh-CN" sz="1600" dirty="0">
                <a:solidFill>
                  <a:srgbClr val="0C0CEA"/>
                </a:solidFill>
              </a:rPr>
              <a:t>Particle-number preserving building blocks</a:t>
            </a:r>
            <a:endParaRPr lang="zh-CN" altLang="en-US" sz="1600" dirty="0">
              <a:solidFill>
                <a:srgbClr val="0C0CEA"/>
              </a:solidFill>
            </a:endParaRPr>
          </a:p>
        </p:txBody>
      </p:sp>
      <p:sp>
        <p:nvSpPr>
          <p:cNvPr id="13" name="文本框 12"/>
          <p:cNvSpPr txBox="1"/>
          <p:nvPr/>
        </p:nvSpPr>
        <p:spPr>
          <a:xfrm>
            <a:off x="4548379" y="2494083"/>
            <a:ext cx="3506857" cy="338554"/>
          </a:xfrm>
          <a:prstGeom prst="rect">
            <a:avLst/>
          </a:prstGeom>
          <a:noFill/>
        </p:spPr>
        <p:txBody>
          <a:bodyPr wrap="none" rtlCol="0">
            <a:spAutoFit/>
          </a:bodyPr>
          <a:lstStyle/>
          <a:p>
            <a:r>
              <a:rPr lang="en-US" altLang="zh-CN" sz="1600" dirty="0"/>
              <a:t>The 3</a:t>
            </a:r>
            <a:r>
              <a:rPr lang="en-US" altLang="zh-CN" sz="1600" baseline="30000" dirty="0"/>
              <a:t>rd</a:t>
            </a:r>
            <a:r>
              <a:rPr lang="en-US" altLang="zh-CN" sz="1600" dirty="0"/>
              <a:t> component of spin don’t change</a:t>
            </a:r>
            <a:endParaRPr lang="zh-CN" altLang="en-US" sz="1600" dirty="0"/>
          </a:p>
        </p:txBody>
      </p:sp>
      <p:sp>
        <p:nvSpPr>
          <p:cNvPr id="14" name="文本框 13"/>
          <p:cNvSpPr txBox="1"/>
          <p:nvPr/>
        </p:nvSpPr>
        <p:spPr>
          <a:xfrm>
            <a:off x="4766231" y="3120339"/>
            <a:ext cx="2621295" cy="338554"/>
          </a:xfrm>
          <a:prstGeom prst="rect">
            <a:avLst/>
          </a:prstGeom>
          <a:noFill/>
        </p:spPr>
        <p:txBody>
          <a:bodyPr wrap="none" rtlCol="0">
            <a:spAutoFit/>
          </a:bodyPr>
          <a:lstStyle/>
          <a:p>
            <a:r>
              <a:rPr lang="en-US" altLang="zh-CN" sz="1600" dirty="0">
                <a:solidFill>
                  <a:srgbClr val="0C0CEA"/>
                </a:solidFill>
              </a:rPr>
              <a:t>Significantly reduce the noise</a:t>
            </a:r>
            <a:endParaRPr lang="zh-CN" altLang="en-US" sz="1600" dirty="0">
              <a:solidFill>
                <a:srgbClr val="0C0CEA"/>
              </a:solidFill>
            </a:endParaRPr>
          </a:p>
        </p:txBody>
      </p:sp>
      <p:sp>
        <p:nvSpPr>
          <p:cNvPr id="15" name="文本框 14"/>
          <p:cNvSpPr txBox="1"/>
          <p:nvPr/>
        </p:nvSpPr>
        <p:spPr>
          <a:xfrm>
            <a:off x="3540619" y="1725199"/>
            <a:ext cx="5454294" cy="307777"/>
          </a:xfrm>
          <a:prstGeom prst="rect">
            <a:avLst/>
          </a:prstGeom>
          <a:noFill/>
        </p:spPr>
        <p:txBody>
          <a:bodyPr wrap="square">
            <a:spAutoFit/>
          </a:bodyPr>
          <a:lstStyle/>
          <a:p>
            <a:r>
              <a:rPr lang="en-US" altLang="zh-CN" sz="1400" dirty="0" err="1">
                <a:latin typeface="Times New Roman" panose="02020603050405020304" pitchFamily="18" charset="0"/>
                <a:cs typeface="Times New Roman" panose="02020603050405020304" pitchFamily="18" charset="0"/>
              </a:rPr>
              <a:t>Chongji</a:t>
            </a:r>
            <a:r>
              <a:rPr lang="en-US" altLang="zh-CN" sz="1400" dirty="0">
                <a:latin typeface="Times New Roman" panose="02020603050405020304" pitchFamily="18" charset="0"/>
                <a:cs typeface="Times New Roman" panose="02020603050405020304" pitchFamily="18" charset="0"/>
              </a:rPr>
              <a:t> Jiang and </a:t>
            </a:r>
            <a:r>
              <a:rPr lang="en-US" altLang="zh-CN" sz="1400" dirty="0" err="1">
                <a:latin typeface="Times New Roman" panose="02020603050405020304" pitchFamily="18" charset="0"/>
                <a:cs typeface="Times New Roman" panose="02020603050405020304" pitchFamily="18" charset="0"/>
              </a:rPr>
              <a:t>Junchen</a:t>
            </a:r>
            <a:r>
              <a:rPr lang="en-US" altLang="zh-CN" sz="1400" dirty="0">
                <a:latin typeface="Times New Roman" panose="02020603050405020304" pitchFamily="18" charset="0"/>
                <a:cs typeface="Times New Roman" panose="02020603050405020304" pitchFamily="18" charset="0"/>
              </a:rPr>
              <a:t> Pei, Phys. Rev. C 107, 044308 (2023)</a:t>
            </a:r>
            <a:endParaRPr lang="zh-CN" altLang="en-US" sz="1400" dirty="0"/>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Efficient method for excited states</a:t>
            </a:r>
            <a:endParaRPr lang="zh-CN" altLang="en-US" sz="2000" dirty="0"/>
          </a:p>
        </p:txBody>
      </p:sp>
      <p:sp>
        <p:nvSpPr>
          <p:cNvPr id="3" name="内容占位符 2"/>
          <p:cNvSpPr>
            <a:spLocks noGrp="1"/>
          </p:cNvSpPr>
          <p:nvPr>
            <p:ph idx="1"/>
          </p:nvPr>
        </p:nvSpPr>
        <p:spPr/>
        <p:txBody>
          <a:bodyPr>
            <a:normAutofit/>
          </a:bodyPr>
          <a:lstStyle/>
          <a:p>
            <a:r>
              <a:rPr lang="en-US" altLang="zh-CN" sz="1600" dirty="0"/>
              <a:t>VQD: variational quantum deflation </a:t>
            </a:r>
            <a:endParaRPr lang="en-US" altLang="zh-CN" sz="1600" dirty="0"/>
          </a:p>
          <a:p>
            <a:r>
              <a:rPr lang="en-US" altLang="zh-CN" sz="1600" dirty="0"/>
              <a:t>Solve an effective Hamiltonian</a:t>
            </a:r>
            <a:endParaRPr lang="zh-CN" altLang="en-US" sz="1600" dirty="0"/>
          </a:p>
        </p:txBody>
      </p:sp>
      <mc:AlternateContent xmlns:mc="http://schemas.openxmlformats.org/markup-compatibility/2006">
        <mc:Choice xmlns:a14="http://schemas.microsoft.com/office/drawing/2010/main" Requires="a14">
          <p:sp>
            <p:nvSpPr>
              <p:cNvPr id="5" name="矩形 4"/>
              <p:cNvSpPr/>
              <p:nvPr/>
            </p:nvSpPr>
            <p:spPr>
              <a:xfrm>
                <a:off x="706744" y="1287971"/>
                <a:ext cx="5214833" cy="1230569"/>
              </a:xfrm>
              <a:prstGeom prst="rect">
                <a:avLst/>
              </a:prstGeom>
              <a:solidFill>
                <a:schemeClr val="tx2">
                  <a:lumMod val="40000"/>
                  <a:lumOff val="60000"/>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600" b="0" i="1" smtClean="0">
                          <a:solidFill>
                            <a:schemeClr val="tx1"/>
                          </a:solidFill>
                          <a:latin typeface="Cambria Math" panose="02040503050406030204" pitchFamily="18" charset="0"/>
                          <a:cs typeface="Times New Roman" panose="02020603050405020304" pitchFamily="18" charset="0"/>
                        </a:rPr>
                        <m:t>𝐸</m:t>
                      </m:r>
                      <m:d>
                        <m:dPr>
                          <m:ctrlPr>
                            <a:rPr lang="en-US" altLang="zh-CN" sz="1600" b="0" i="1" smtClean="0">
                              <a:solidFill>
                                <a:schemeClr val="tx1"/>
                              </a:solidFill>
                              <a:latin typeface="Cambria Math" panose="02040503050406030204" pitchFamily="18" charset="0"/>
                              <a:cs typeface="Times New Roman" panose="02020603050405020304" pitchFamily="18" charset="0"/>
                            </a:rPr>
                          </m:ctrlPr>
                        </m:dPr>
                        <m:e>
                          <m:sSub>
                            <m:sSubPr>
                              <m:ctrlPr>
                                <a:rPr lang="en-US" altLang="zh-CN" sz="1600" b="0" i="1" smtClean="0">
                                  <a:solidFill>
                                    <a:schemeClr val="tx1"/>
                                  </a:solidFill>
                                  <a:latin typeface="Cambria Math" panose="02040503050406030204" pitchFamily="18" charset="0"/>
                                  <a:cs typeface="Times New Roman" panose="02020603050405020304" pitchFamily="18" charset="0"/>
                                </a:rPr>
                              </m:ctrlPr>
                            </m:sSubPr>
                            <m:e>
                              <m:r>
                                <a:rPr lang="en-US" altLang="zh-CN" sz="1600" b="0" i="1" smtClean="0">
                                  <a:solidFill>
                                    <a:schemeClr val="tx1"/>
                                  </a:solidFill>
                                  <a:latin typeface="Cambria Math" panose="02040503050406030204" pitchFamily="18" charset="0"/>
                                  <a:cs typeface="Times New Roman" panose="02020603050405020304" pitchFamily="18" charset="0"/>
                                </a:rPr>
                                <m:t>𝜆</m:t>
                              </m:r>
                            </m:e>
                            <m:sub>
                              <m:r>
                                <a:rPr lang="en-US" altLang="zh-CN" sz="1600" b="0" i="1" smtClean="0">
                                  <a:solidFill>
                                    <a:schemeClr val="tx1"/>
                                  </a:solidFill>
                                  <a:latin typeface="Cambria Math" panose="02040503050406030204" pitchFamily="18" charset="0"/>
                                  <a:cs typeface="Times New Roman" panose="02020603050405020304" pitchFamily="18" charset="0"/>
                                </a:rPr>
                                <m:t>𝑘</m:t>
                              </m:r>
                            </m:sub>
                          </m:sSub>
                        </m:e>
                      </m:d>
                      <m:r>
                        <a:rPr lang="en-US" altLang="zh-CN" sz="1600" b="0" i="1" smtClean="0">
                          <a:solidFill>
                            <a:schemeClr val="tx1"/>
                          </a:solidFill>
                          <a:latin typeface="Cambria Math" panose="02040503050406030204" pitchFamily="18" charset="0"/>
                          <a:cs typeface="Times New Roman" panose="02020603050405020304" pitchFamily="18" charset="0"/>
                        </a:rPr>
                        <m:t>≡</m:t>
                      </m:r>
                      <m:d>
                        <m:dPr>
                          <m:begChr m:val="⟨"/>
                          <m:endChr m:val="⟩"/>
                          <m:ctrlPr>
                            <a:rPr lang="en-US" altLang="zh-CN" sz="1600" i="1">
                              <a:solidFill>
                                <a:schemeClr val="tx1"/>
                              </a:solidFill>
                              <a:latin typeface="Cambria Math" panose="02040503050406030204" pitchFamily="18" charset="0"/>
                              <a:cs typeface="Times New Roman" panose="02020603050405020304" pitchFamily="18" charset="0"/>
                            </a:rPr>
                          </m:ctrlPr>
                        </m:dPr>
                        <m:e>
                          <m:r>
                            <a:rPr lang="en-US" altLang="zh-CN" sz="1600" i="1">
                              <a:solidFill>
                                <a:schemeClr val="tx1"/>
                              </a:solidFill>
                              <a:latin typeface="Cambria Math" panose="02040503050406030204" pitchFamily="18" charset="0"/>
                              <a:cs typeface="Times New Roman" panose="02020603050405020304" pitchFamily="18" charset="0"/>
                            </a:rPr>
                            <m:t>𝜓</m:t>
                          </m:r>
                          <m:d>
                            <m:dPr>
                              <m:ctrlPr>
                                <a:rPr lang="en-US" altLang="zh-CN" sz="1600" i="1">
                                  <a:solidFill>
                                    <a:schemeClr val="tx1"/>
                                  </a:solidFill>
                                  <a:latin typeface="Cambria Math" panose="02040503050406030204" pitchFamily="18" charset="0"/>
                                  <a:cs typeface="Times New Roman" panose="02020603050405020304" pitchFamily="18" charset="0"/>
                                </a:rPr>
                              </m:ctrlPr>
                            </m:dPr>
                            <m:e>
                              <m:sSub>
                                <m:sSubPr>
                                  <m:ctrlPr>
                                    <a:rPr lang="en-US" altLang="zh-CN" sz="1600" b="0" i="1" smtClean="0">
                                      <a:solidFill>
                                        <a:schemeClr val="tx1"/>
                                      </a:solidFill>
                                      <a:latin typeface="Cambria Math" panose="02040503050406030204" pitchFamily="18" charset="0"/>
                                      <a:cs typeface="Times New Roman" panose="02020603050405020304" pitchFamily="18" charset="0"/>
                                    </a:rPr>
                                  </m:ctrlPr>
                                </m:sSubPr>
                                <m:e>
                                  <m:r>
                                    <a:rPr lang="en-US" altLang="zh-CN" sz="1600" i="1">
                                      <a:solidFill>
                                        <a:schemeClr val="tx1"/>
                                      </a:solidFill>
                                      <a:latin typeface="Cambria Math" panose="02040503050406030204" pitchFamily="18" charset="0"/>
                                      <a:cs typeface="Times New Roman" panose="02020603050405020304" pitchFamily="18" charset="0"/>
                                    </a:rPr>
                                    <m:t>𝜆</m:t>
                                  </m:r>
                                </m:e>
                                <m:sub>
                                  <m:r>
                                    <a:rPr lang="en-US" altLang="zh-CN" sz="1600" b="0" i="1" smtClean="0">
                                      <a:solidFill>
                                        <a:schemeClr val="tx1"/>
                                      </a:solidFill>
                                      <a:latin typeface="Cambria Math" panose="02040503050406030204" pitchFamily="18" charset="0"/>
                                      <a:cs typeface="Times New Roman" panose="02020603050405020304" pitchFamily="18" charset="0"/>
                                    </a:rPr>
                                    <m:t>𝑘</m:t>
                                  </m:r>
                                </m:sub>
                              </m:sSub>
                            </m:e>
                          </m:d>
                          <m:d>
                            <m:dPr>
                              <m:begChr m:val="|"/>
                              <m:endChr m:val="|"/>
                              <m:ctrlPr>
                                <a:rPr lang="en-US" altLang="zh-CN" sz="1600" i="1">
                                  <a:solidFill>
                                    <a:schemeClr val="tx1"/>
                                  </a:solidFill>
                                  <a:latin typeface="Cambria Math" panose="02040503050406030204" pitchFamily="18" charset="0"/>
                                  <a:cs typeface="Times New Roman" panose="02020603050405020304" pitchFamily="18" charset="0"/>
                                </a:rPr>
                              </m:ctrlPr>
                            </m:dPr>
                            <m:e>
                              <m:acc>
                                <m:acc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600" i="1" kern="100">
                                      <a:solidFill>
                                        <a:schemeClr val="tx1"/>
                                      </a:solidFill>
                                      <a:latin typeface="Cambria Math" panose="02040503050406030204" pitchFamily="18" charset="0"/>
                                      <a:ea typeface="宋体" panose="02010600030101010101" pitchFamily="2" charset="-122"/>
                                      <a:cs typeface="Times New Roman" panose="02020603050405020304" pitchFamily="18" charset="0"/>
                                    </a:rPr>
                                    <m:t>𝐻</m:t>
                                  </m:r>
                                </m:e>
                              </m:acc>
                            </m:e>
                          </m:d>
                          <m:r>
                            <a:rPr lang="en-US" altLang="zh-CN" sz="1600" i="1">
                              <a:solidFill>
                                <a:schemeClr val="tx1"/>
                              </a:solidFill>
                              <a:latin typeface="Cambria Math" panose="02040503050406030204" pitchFamily="18" charset="0"/>
                              <a:cs typeface="Times New Roman" panose="02020603050405020304" pitchFamily="18" charset="0"/>
                            </a:rPr>
                            <m:t>𝜓</m:t>
                          </m:r>
                          <m:d>
                            <m:dPr>
                              <m:ctrlPr>
                                <a:rPr lang="en-US" altLang="zh-CN" sz="1600" i="1">
                                  <a:solidFill>
                                    <a:schemeClr val="tx1"/>
                                  </a:solidFill>
                                  <a:latin typeface="Cambria Math" panose="02040503050406030204" pitchFamily="18" charset="0"/>
                                  <a:cs typeface="Times New Roman" panose="02020603050405020304" pitchFamily="18" charset="0"/>
                                </a:rPr>
                              </m:ctrlPr>
                            </m:dPr>
                            <m:e>
                              <m:sSub>
                                <m:sSubPr>
                                  <m:ctrlPr>
                                    <a:rPr lang="en-US" altLang="zh-CN" sz="1600" b="0" i="1" smtClean="0">
                                      <a:solidFill>
                                        <a:schemeClr val="tx1"/>
                                      </a:solidFill>
                                      <a:latin typeface="Cambria Math" panose="02040503050406030204" pitchFamily="18" charset="0"/>
                                      <a:cs typeface="Times New Roman" panose="02020603050405020304" pitchFamily="18" charset="0"/>
                                    </a:rPr>
                                  </m:ctrlPr>
                                </m:sSubPr>
                                <m:e>
                                  <m:r>
                                    <a:rPr lang="en-US" altLang="zh-CN" sz="1600" i="1">
                                      <a:solidFill>
                                        <a:schemeClr val="tx1"/>
                                      </a:solidFill>
                                      <a:latin typeface="Cambria Math" panose="02040503050406030204" pitchFamily="18" charset="0"/>
                                      <a:cs typeface="Times New Roman" panose="02020603050405020304" pitchFamily="18" charset="0"/>
                                    </a:rPr>
                                    <m:t>𝜆</m:t>
                                  </m:r>
                                </m:e>
                                <m:sub>
                                  <m:r>
                                    <a:rPr lang="en-US" altLang="zh-CN" sz="1600" b="0" i="1" smtClean="0">
                                      <a:solidFill>
                                        <a:schemeClr val="tx1"/>
                                      </a:solidFill>
                                      <a:latin typeface="Cambria Math" panose="02040503050406030204" pitchFamily="18" charset="0"/>
                                      <a:cs typeface="Times New Roman" panose="02020603050405020304" pitchFamily="18" charset="0"/>
                                    </a:rPr>
                                    <m:t>𝑘</m:t>
                                  </m:r>
                                </m:sub>
                              </m:sSub>
                            </m:e>
                          </m:d>
                        </m:e>
                      </m:d>
                      <m:r>
                        <a:rPr lang="en-US" altLang="zh-CN" sz="1600" b="0" i="1" smtClean="0">
                          <a:solidFill>
                            <a:schemeClr val="tx1"/>
                          </a:solidFill>
                          <a:latin typeface="Cambria Math" panose="02040503050406030204" pitchFamily="18" charset="0"/>
                          <a:cs typeface="Times New Roman" panose="02020603050405020304" pitchFamily="18" charset="0"/>
                        </a:rPr>
                        <m:t>+</m:t>
                      </m:r>
                      <m:nary>
                        <m:naryPr>
                          <m:chr m:val="∑"/>
                          <m:ctrlPr>
                            <a:rPr lang="en-US" altLang="zh-CN" sz="1600" i="1">
                              <a:solidFill>
                                <a:schemeClr val="tx1"/>
                              </a:solidFill>
                              <a:latin typeface="Cambria Math" panose="02040503050406030204" pitchFamily="18" charset="0"/>
                              <a:cs typeface="Times New Roman" panose="02020603050405020304" pitchFamily="18" charset="0"/>
                            </a:rPr>
                          </m:ctrlPr>
                        </m:naryPr>
                        <m:sub>
                          <m:r>
                            <m:rPr>
                              <m:brk m:alnAt="23"/>
                            </m:rPr>
                            <a:rPr lang="en-US" altLang="zh-CN" sz="1600" i="1" smtClean="0">
                              <a:solidFill>
                                <a:schemeClr val="tx1"/>
                              </a:solidFill>
                              <a:latin typeface="Cambria Math" panose="02040503050406030204" pitchFamily="18" charset="0"/>
                              <a:cs typeface="Times New Roman" panose="02020603050405020304" pitchFamily="18" charset="0"/>
                            </a:rPr>
                            <m:t>𝑗</m:t>
                          </m:r>
                          <m:r>
                            <a:rPr lang="en-US" altLang="zh-CN" sz="1600" i="1">
                              <a:solidFill>
                                <a:schemeClr val="tx1"/>
                              </a:solidFill>
                              <a:latin typeface="Cambria Math" panose="02040503050406030204" pitchFamily="18" charset="0"/>
                              <a:cs typeface="Times New Roman" panose="02020603050405020304" pitchFamily="18" charset="0"/>
                            </a:rPr>
                            <m:t>=</m:t>
                          </m:r>
                          <m:r>
                            <a:rPr lang="en-US" altLang="zh-CN" sz="1600" i="1">
                              <a:solidFill>
                                <a:schemeClr val="tx1"/>
                              </a:solidFill>
                              <a:latin typeface="Cambria Math" panose="02040503050406030204" pitchFamily="18" charset="0"/>
                              <a:cs typeface="Times New Roman" panose="02020603050405020304" pitchFamily="18" charset="0"/>
                            </a:rPr>
                            <m:t>0</m:t>
                          </m:r>
                        </m:sub>
                        <m:sup>
                          <m:r>
                            <a:rPr lang="en-US" altLang="zh-CN" sz="1600" i="1">
                              <a:solidFill>
                                <a:schemeClr val="tx1"/>
                              </a:solidFill>
                              <a:latin typeface="Cambria Math" panose="02040503050406030204" pitchFamily="18" charset="0"/>
                              <a:cs typeface="Times New Roman" panose="02020603050405020304" pitchFamily="18" charset="0"/>
                            </a:rPr>
                            <m:t>𝑘</m:t>
                          </m:r>
                          <m:r>
                            <a:rPr lang="en-US" altLang="zh-CN" sz="1600" i="1">
                              <a:solidFill>
                                <a:schemeClr val="tx1"/>
                              </a:solidFill>
                              <a:latin typeface="Cambria Math" panose="02040503050406030204" pitchFamily="18" charset="0"/>
                              <a:cs typeface="Times New Roman" panose="02020603050405020304" pitchFamily="18" charset="0"/>
                            </a:rPr>
                            <m:t>−</m:t>
                          </m:r>
                          <m:r>
                            <a:rPr lang="en-US" altLang="zh-CN" sz="1600" i="1">
                              <a:solidFill>
                                <a:schemeClr val="tx1"/>
                              </a:solidFill>
                              <a:latin typeface="Cambria Math" panose="02040503050406030204" pitchFamily="18" charset="0"/>
                              <a:cs typeface="Times New Roman" panose="02020603050405020304" pitchFamily="18" charset="0"/>
                            </a:rPr>
                            <m:t>1</m:t>
                          </m:r>
                        </m:sup>
                        <m:e>
                          <m:sSub>
                            <m:sSubPr>
                              <m:ctrlPr>
                                <a:rPr lang="en-US" altLang="zh-CN" sz="1600" i="1">
                                  <a:solidFill>
                                    <a:schemeClr val="tx1"/>
                                  </a:solidFill>
                                  <a:latin typeface="Cambria Math" panose="02040503050406030204" pitchFamily="18" charset="0"/>
                                  <a:cs typeface="Times New Roman" panose="02020603050405020304" pitchFamily="18" charset="0"/>
                                </a:rPr>
                              </m:ctrlPr>
                            </m:sSubPr>
                            <m:e>
                              <m:r>
                                <a:rPr lang="en-US" altLang="zh-CN" sz="1600" i="1">
                                  <a:solidFill>
                                    <a:schemeClr val="tx1"/>
                                  </a:solidFill>
                                  <a:latin typeface="Cambria Math" panose="02040503050406030204" pitchFamily="18" charset="0"/>
                                  <a:cs typeface="Times New Roman" panose="02020603050405020304" pitchFamily="18" charset="0"/>
                                </a:rPr>
                                <m:t>𝛽</m:t>
                              </m:r>
                            </m:e>
                            <m:sub>
                              <m:r>
                                <a:rPr lang="en-US" altLang="zh-CN" sz="1600" i="1">
                                  <a:solidFill>
                                    <a:schemeClr val="tx1"/>
                                  </a:solidFill>
                                  <a:latin typeface="Cambria Math" panose="02040503050406030204" pitchFamily="18" charset="0"/>
                                  <a:cs typeface="Times New Roman" panose="02020603050405020304" pitchFamily="18" charset="0"/>
                                </a:rPr>
                                <m:t>𝑗</m:t>
                              </m:r>
                            </m:sub>
                          </m:sSub>
                          <m:sSup>
                            <m:sSupPr>
                              <m:ctrlPr>
                                <a:rPr lang="en-US" altLang="zh-CN" sz="1600" b="0" i="1" smtClean="0">
                                  <a:solidFill>
                                    <a:schemeClr val="tx1"/>
                                  </a:solidFill>
                                  <a:latin typeface="Cambria Math" panose="02040503050406030204" pitchFamily="18" charset="0"/>
                                  <a:cs typeface="Times New Roman" panose="02020603050405020304" pitchFamily="18" charset="0"/>
                                </a:rPr>
                              </m:ctrlPr>
                            </m:sSupPr>
                            <m:e>
                              <m:d>
                                <m:dPr>
                                  <m:begChr m:val="|"/>
                                  <m:endChr m:val="|"/>
                                  <m:ctrlPr>
                                    <a:rPr lang="en-US" altLang="zh-CN" sz="1600" i="1" smtClean="0">
                                      <a:solidFill>
                                        <a:schemeClr val="tx1"/>
                                      </a:solidFill>
                                      <a:latin typeface="Cambria Math" panose="02040503050406030204" pitchFamily="18" charset="0"/>
                                      <a:cs typeface="Times New Roman" panose="02020603050405020304" pitchFamily="18" charset="0"/>
                                    </a:rPr>
                                  </m:ctrlPr>
                                </m:dPr>
                                <m:e>
                                  <m:d>
                                    <m:dPr>
                                      <m:begChr m:val="⟨"/>
                                      <m:endChr m:val="⟩"/>
                                      <m:ctrlPr>
                                        <a:rPr lang="en-US" altLang="zh-CN" sz="1600" i="1">
                                          <a:solidFill>
                                            <a:schemeClr val="tx1"/>
                                          </a:solidFill>
                                          <a:latin typeface="Cambria Math" panose="02040503050406030204" pitchFamily="18" charset="0"/>
                                          <a:cs typeface="Times New Roman" panose="02020603050405020304" pitchFamily="18" charset="0"/>
                                        </a:rPr>
                                      </m:ctrlPr>
                                    </m:dPr>
                                    <m:e>
                                      <m:r>
                                        <a:rPr lang="en-US" altLang="zh-CN" sz="1600" b="0" i="1" smtClean="0">
                                          <a:solidFill>
                                            <a:schemeClr val="tx1"/>
                                          </a:solidFill>
                                          <a:latin typeface="Cambria Math" panose="02040503050406030204" pitchFamily="18" charset="0"/>
                                          <a:cs typeface="Times New Roman" panose="02020603050405020304" pitchFamily="18" charset="0"/>
                                        </a:rPr>
                                        <m:t>𝜓</m:t>
                                      </m:r>
                                      <m:d>
                                        <m:dPr>
                                          <m:ctrlPr>
                                            <a:rPr lang="en-US" altLang="zh-CN" sz="1600" b="0" i="1" smtClean="0">
                                              <a:solidFill>
                                                <a:schemeClr val="tx1"/>
                                              </a:solidFill>
                                              <a:latin typeface="Cambria Math" panose="02040503050406030204" pitchFamily="18" charset="0"/>
                                              <a:cs typeface="Times New Roman" panose="02020603050405020304" pitchFamily="18" charset="0"/>
                                            </a:rPr>
                                          </m:ctrlPr>
                                        </m:dPr>
                                        <m:e>
                                          <m:sSub>
                                            <m:sSubPr>
                                              <m:ctrlPr>
                                                <a:rPr lang="en-US" altLang="zh-CN" sz="1600" b="0" i="1" smtClean="0">
                                                  <a:solidFill>
                                                    <a:schemeClr val="tx1"/>
                                                  </a:solidFill>
                                                  <a:latin typeface="Cambria Math" panose="02040503050406030204" pitchFamily="18" charset="0"/>
                                                  <a:cs typeface="Times New Roman" panose="02020603050405020304" pitchFamily="18" charset="0"/>
                                                </a:rPr>
                                              </m:ctrlPr>
                                            </m:sSubPr>
                                            <m:e>
                                              <m:r>
                                                <a:rPr lang="en-US" altLang="zh-CN" sz="1600" b="0" i="1" smtClean="0">
                                                  <a:solidFill>
                                                    <a:schemeClr val="tx1"/>
                                                  </a:solidFill>
                                                  <a:latin typeface="Cambria Math" panose="02040503050406030204" pitchFamily="18" charset="0"/>
                                                  <a:cs typeface="Times New Roman" panose="02020603050405020304" pitchFamily="18" charset="0"/>
                                                </a:rPr>
                                                <m:t>𝜆</m:t>
                                              </m:r>
                                            </m:e>
                                            <m:sub>
                                              <m:r>
                                                <a:rPr lang="en-US" altLang="zh-CN" sz="1600" b="0" i="1" smtClean="0">
                                                  <a:solidFill>
                                                    <a:schemeClr val="tx1"/>
                                                  </a:solidFill>
                                                  <a:latin typeface="Cambria Math" panose="02040503050406030204" pitchFamily="18" charset="0"/>
                                                  <a:cs typeface="Times New Roman" panose="02020603050405020304" pitchFamily="18" charset="0"/>
                                                </a:rPr>
                                                <m:t>𝑘</m:t>
                                              </m:r>
                                            </m:sub>
                                          </m:sSub>
                                        </m:e>
                                      </m:d>
                                    </m:e>
                                    <m:e>
                                      <m:r>
                                        <a:rPr lang="en-US" altLang="zh-CN" sz="1600" b="0" i="1" smtClean="0">
                                          <a:solidFill>
                                            <a:schemeClr val="tx1"/>
                                          </a:solidFill>
                                          <a:latin typeface="Cambria Math" panose="02040503050406030204" pitchFamily="18" charset="0"/>
                                          <a:cs typeface="Times New Roman" panose="02020603050405020304" pitchFamily="18" charset="0"/>
                                        </a:rPr>
                                        <m:t>𝜓</m:t>
                                      </m:r>
                                      <m:r>
                                        <a:rPr lang="en-US" altLang="zh-CN" sz="1600" b="0" i="1" smtClean="0">
                                          <a:solidFill>
                                            <a:schemeClr val="tx1"/>
                                          </a:solidFill>
                                          <a:latin typeface="Cambria Math" panose="02040503050406030204" pitchFamily="18" charset="0"/>
                                          <a:cs typeface="Times New Roman" panose="02020603050405020304" pitchFamily="18" charset="0"/>
                                        </a:rPr>
                                        <m:t>(</m:t>
                                      </m:r>
                                      <m:sSub>
                                        <m:sSubPr>
                                          <m:ctrlPr>
                                            <a:rPr lang="en-US" altLang="zh-CN" sz="1600" b="0" i="1" smtClean="0">
                                              <a:solidFill>
                                                <a:schemeClr val="tx1"/>
                                              </a:solidFill>
                                              <a:latin typeface="Cambria Math" panose="02040503050406030204" pitchFamily="18" charset="0"/>
                                              <a:cs typeface="Times New Roman" panose="02020603050405020304" pitchFamily="18" charset="0"/>
                                            </a:rPr>
                                          </m:ctrlPr>
                                        </m:sSubPr>
                                        <m:e>
                                          <m:r>
                                            <a:rPr lang="en-US" altLang="zh-CN" sz="1600" b="0" i="1" smtClean="0">
                                              <a:solidFill>
                                                <a:schemeClr val="tx1"/>
                                              </a:solidFill>
                                              <a:latin typeface="Cambria Math" panose="02040503050406030204" pitchFamily="18" charset="0"/>
                                              <a:cs typeface="Times New Roman" panose="02020603050405020304" pitchFamily="18" charset="0"/>
                                            </a:rPr>
                                            <m:t>𝜆</m:t>
                                          </m:r>
                                        </m:e>
                                        <m:sub>
                                          <m:r>
                                            <a:rPr lang="en-US" altLang="zh-CN" sz="1600" b="0" i="1" smtClean="0">
                                              <a:solidFill>
                                                <a:schemeClr val="tx1"/>
                                              </a:solidFill>
                                              <a:latin typeface="Cambria Math" panose="02040503050406030204" pitchFamily="18" charset="0"/>
                                              <a:cs typeface="Times New Roman" panose="02020603050405020304" pitchFamily="18" charset="0"/>
                                            </a:rPr>
                                            <m:t>𝑗</m:t>
                                          </m:r>
                                        </m:sub>
                                      </m:sSub>
                                    </m:e>
                                  </m:d>
                                </m:e>
                              </m:d>
                            </m:e>
                            <m:sup>
                              <m:r>
                                <a:rPr lang="en-US" altLang="zh-CN" sz="1600" b="0" i="1" smtClean="0">
                                  <a:solidFill>
                                    <a:schemeClr val="tx1"/>
                                  </a:solidFill>
                                  <a:latin typeface="Cambria Math" panose="02040503050406030204" pitchFamily="18" charset="0"/>
                                  <a:cs typeface="Times New Roman" panose="02020603050405020304" pitchFamily="18" charset="0"/>
                                </a:rPr>
                                <m:t>2</m:t>
                              </m:r>
                            </m:sup>
                          </m:sSup>
                        </m:e>
                      </m:nary>
                    </m:oMath>
                  </m:oMathPara>
                </a14:m>
                <a:endParaRPr lang="en-US" altLang="zh-CN" sz="1600" i="1" kern="1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acc>
                        <m:accPr>
                          <m:ctrlPr>
                            <a:rPr lang="zh-CN" altLang="zh-CN" sz="1600" i="1" kern="10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600" i="1" kern="100" smtClean="0">
                              <a:solidFill>
                                <a:schemeClr val="tx1"/>
                              </a:solidFill>
                              <a:latin typeface="Cambria Math" panose="02040503050406030204" pitchFamily="18" charset="0"/>
                              <a:ea typeface="宋体" panose="02010600030101010101" pitchFamily="2" charset="-122"/>
                              <a:cs typeface="Times New Roman" panose="02020603050405020304" pitchFamily="18" charset="0"/>
                            </a:rPr>
                            <m:t>𝐻</m:t>
                          </m:r>
                        </m:e>
                      </m:acc>
                      <m:d>
                        <m:d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00" i="1" kern="100">
                              <a:solidFill>
                                <a:schemeClr val="tx1"/>
                              </a:solidFill>
                              <a:latin typeface="Cambria Math" panose="02040503050406030204" pitchFamily="18" charset="0"/>
                              <a:ea typeface="宋体" panose="02010600030101010101" pitchFamily="2" charset="-122"/>
                              <a:cs typeface="Times New Roman" panose="02020603050405020304" pitchFamily="18" charset="0"/>
                            </a:rPr>
                            <m:t>𝑘</m:t>
                          </m:r>
                        </m:e>
                      </m:d>
                      <m:r>
                        <a:rPr lang="en-US" altLang="zh-CN" sz="1600" i="1" kern="10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acc>
                        <m:acc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600" i="1" kern="100">
                              <a:solidFill>
                                <a:schemeClr val="tx1"/>
                              </a:solidFill>
                              <a:latin typeface="Cambria Math" panose="02040503050406030204" pitchFamily="18" charset="0"/>
                              <a:ea typeface="宋体" panose="02010600030101010101" pitchFamily="2" charset="-122"/>
                              <a:cs typeface="Times New Roman" panose="02020603050405020304" pitchFamily="18" charset="0"/>
                            </a:rPr>
                            <m:t>𝐻</m:t>
                          </m:r>
                        </m:e>
                      </m:acc>
                      <m:r>
                        <a:rPr lang="en-US" altLang="zh-CN" sz="1600" i="1" kern="10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nary>
                        <m:naryPr>
                          <m:chr m:val="∑"/>
                          <m:limLoc m:val="subSup"/>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600" i="1" kern="100">
                              <a:solidFill>
                                <a:schemeClr val="tx1"/>
                              </a:solidFill>
                              <a:latin typeface="Cambria Math" panose="02040503050406030204" pitchFamily="18" charset="0"/>
                              <a:ea typeface="宋体" panose="02010600030101010101" pitchFamily="2" charset="-122"/>
                              <a:cs typeface="Times New Roman" panose="02020603050405020304" pitchFamily="18" charset="0"/>
                            </a:rPr>
                            <m:t>𝑗</m:t>
                          </m:r>
                          <m:r>
                            <a:rPr lang="en-US" altLang="zh-CN" sz="1600" i="1" kern="10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1600" i="1" kern="100">
                              <a:solidFill>
                                <a:schemeClr val="tx1"/>
                              </a:solidFill>
                              <a:latin typeface="Cambria Math" panose="02040503050406030204" pitchFamily="18" charset="0"/>
                              <a:ea typeface="宋体" panose="02010600030101010101" pitchFamily="2" charset="-122"/>
                              <a:cs typeface="Times New Roman" panose="02020603050405020304" pitchFamily="18" charset="0"/>
                            </a:rPr>
                            <m:t>0</m:t>
                          </m:r>
                        </m:sub>
                        <m:sup>
                          <m:r>
                            <a:rPr lang="en-US" altLang="zh-CN" sz="1600" i="1" kern="100">
                              <a:solidFill>
                                <a:schemeClr val="tx1"/>
                              </a:solidFill>
                              <a:latin typeface="Cambria Math" panose="02040503050406030204" pitchFamily="18" charset="0"/>
                              <a:ea typeface="宋体" panose="02010600030101010101" pitchFamily="2" charset="-122"/>
                              <a:cs typeface="Times New Roman" panose="02020603050405020304" pitchFamily="18" charset="0"/>
                            </a:rPr>
                            <m:t>𝑘</m:t>
                          </m:r>
                          <m:r>
                            <a:rPr lang="en-US" altLang="zh-CN" sz="1600" i="1" kern="10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1600" i="1" kern="100">
                              <a:solidFill>
                                <a:schemeClr val="tx1"/>
                              </a:solidFill>
                              <a:latin typeface="Cambria Math" panose="02040503050406030204" pitchFamily="18" charset="0"/>
                              <a:ea typeface="宋体" panose="02010600030101010101" pitchFamily="2" charset="-122"/>
                              <a:cs typeface="Times New Roman" panose="02020603050405020304" pitchFamily="18" charset="0"/>
                            </a:rPr>
                            <m:t>1</m:t>
                          </m:r>
                        </m:sup>
                        <m:e>
                          <m:sSub>
                            <m:sSubPr>
                              <m:ctrlPr>
                                <a:rPr lang="zh-CN" altLang="zh-CN" sz="1600" i="1" kern="100">
                                  <a:solidFill>
                                    <a:schemeClr val="tx1"/>
                                  </a:solidFill>
                                  <a:latin typeface="Cambria Math" panose="02040503050406030204" pitchFamily="18" charset="0"/>
                                  <a:ea typeface="Cambria Math" panose="02040503050406030204" pitchFamily="18" charset="0"/>
                                  <a:cs typeface="微软雅黑" panose="020B0503020204020204" pitchFamily="34" charset="-122"/>
                                </a:rPr>
                              </m:ctrlPr>
                            </m:sSubPr>
                            <m:e>
                              <m:r>
                                <a:rPr lang="en-US" altLang="zh-CN" sz="1600" i="1" kern="100">
                                  <a:solidFill>
                                    <a:schemeClr val="tx1"/>
                                  </a:solidFill>
                                  <a:latin typeface="Cambria Math" panose="02040503050406030204" pitchFamily="18" charset="0"/>
                                  <a:ea typeface="宋体" panose="02010600030101010101" pitchFamily="2" charset="-122"/>
                                  <a:cs typeface="Times New Roman" panose="02020603050405020304" pitchFamily="18" charset="0"/>
                                </a:rPr>
                                <m:t>𝜆</m:t>
                              </m:r>
                            </m:e>
                            <m:sub>
                              <m:r>
                                <a:rPr lang="en-US" altLang="zh-CN" sz="1600" i="1" kern="100">
                                  <a:solidFill>
                                    <a:schemeClr val="tx1"/>
                                  </a:solidFill>
                                  <a:latin typeface="Cambria Math" panose="02040503050406030204" pitchFamily="18" charset="0"/>
                                  <a:ea typeface="微软雅黑" panose="020B0503020204020204" pitchFamily="34" charset="-122"/>
                                  <a:cs typeface="微软雅黑" panose="020B0503020204020204" pitchFamily="34" charset="-122"/>
                                </a:rPr>
                                <m:t>𝑗</m:t>
                              </m:r>
                            </m:sub>
                          </m:sSub>
                          <m:d>
                            <m:dPr>
                              <m:begChr m:val="|"/>
                              <m:endChr m:val="|"/>
                              <m:ctrlPr>
                                <a:rPr lang="zh-CN" altLang="zh-CN" sz="1600" i="1" kern="100">
                                  <a:solidFill>
                                    <a:schemeClr val="tx1"/>
                                  </a:solidFill>
                                  <a:latin typeface="Cambria Math" panose="02040503050406030204" pitchFamily="18" charset="0"/>
                                  <a:ea typeface="Cambria Math" panose="02040503050406030204" pitchFamily="18" charset="0"/>
                                  <a:cs typeface="微软雅黑" panose="020B0503020204020204" pitchFamily="34" charset="-122"/>
                                </a:rPr>
                              </m:ctrlPr>
                            </m:dPr>
                            <m:e>
                              <m:d>
                                <m:dPr>
                                  <m:begChr m:val=""/>
                                  <m:endChr m:val="⟩"/>
                                  <m:ctrlPr>
                                    <a:rPr lang="zh-CN" altLang="zh-CN" sz="1600" i="1" kern="100">
                                      <a:solidFill>
                                        <a:schemeClr val="tx1"/>
                                      </a:solidFill>
                                      <a:latin typeface="Cambria Math" panose="02040503050406030204" pitchFamily="18" charset="0"/>
                                      <a:ea typeface="Cambria Math" panose="02040503050406030204" pitchFamily="18" charset="0"/>
                                      <a:cs typeface="微软雅黑" panose="020B0503020204020204" pitchFamily="34" charset="-122"/>
                                    </a:rPr>
                                  </m:ctrlPr>
                                </m:dPr>
                                <m:e>
                                  <m:r>
                                    <a:rPr lang="en-US" altLang="zh-CN" sz="1600" i="1" kern="100">
                                      <a:solidFill>
                                        <a:schemeClr val="tx1"/>
                                      </a:solidFill>
                                      <a:latin typeface="Cambria Math" panose="02040503050406030204" pitchFamily="18" charset="0"/>
                                      <a:ea typeface="微软雅黑" panose="020B0503020204020204" pitchFamily="34" charset="-122"/>
                                      <a:cs typeface="微软雅黑" panose="020B0503020204020204" pitchFamily="34" charset="-122"/>
                                    </a:rPr>
                                    <m:t>𝑗</m:t>
                                  </m:r>
                                </m:e>
                              </m:d>
                              <m:d>
                                <m:dPr>
                                  <m:begChr m:val="⟨"/>
                                  <m:endChr m:val=""/>
                                  <m:ctrlPr>
                                    <a:rPr lang="zh-CN" altLang="zh-CN" sz="1600" i="1" kern="100">
                                      <a:solidFill>
                                        <a:schemeClr val="tx1"/>
                                      </a:solidFill>
                                      <a:latin typeface="Cambria Math" panose="02040503050406030204" pitchFamily="18" charset="0"/>
                                      <a:ea typeface="Cambria Math" panose="02040503050406030204" pitchFamily="18" charset="0"/>
                                      <a:cs typeface="微软雅黑" panose="020B0503020204020204" pitchFamily="34" charset="-122"/>
                                    </a:rPr>
                                  </m:ctrlPr>
                                </m:dPr>
                                <m:e>
                                  <m:r>
                                    <a:rPr lang="en-US" altLang="zh-CN" sz="1600" i="1" kern="100">
                                      <a:solidFill>
                                        <a:schemeClr val="tx1"/>
                                      </a:solidFill>
                                      <a:latin typeface="Cambria Math" panose="02040503050406030204" pitchFamily="18" charset="0"/>
                                      <a:ea typeface="微软雅黑" panose="020B0503020204020204" pitchFamily="34" charset="-122"/>
                                      <a:cs typeface="微软雅黑" panose="020B0503020204020204" pitchFamily="34" charset="-122"/>
                                    </a:rPr>
                                    <m:t>𝑗</m:t>
                                  </m:r>
                                </m:e>
                              </m:d>
                            </m:e>
                          </m:d>
                        </m:e>
                      </m:nary>
                    </m:oMath>
                  </m:oMathPara>
                </a14:m>
                <a:endParaRPr lang="en-US" altLang="zh-CN" sz="1600" dirty="0">
                  <a:solidFill>
                    <a:schemeClr val="tx1"/>
                  </a:solidFill>
                </a:endParaRPr>
              </a:p>
            </p:txBody>
          </p:sp>
        </mc:Choice>
        <mc:Fallback>
          <p:sp>
            <p:nvSpPr>
              <p:cNvPr id="5" name="矩形 4"/>
              <p:cNvSpPr>
                <a:spLocks noRot="1" noChangeAspect="1" noMove="1" noResize="1" noEditPoints="1" noAdjustHandles="1" noChangeArrowheads="1" noChangeShapeType="1" noTextEdit="1"/>
              </p:cNvSpPr>
              <p:nvPr/>
            </p:nvSpPr>
            <p:spPr>
              <a:xfrm>
                <a:off x="706744" y="1287971"/>
                <a:ext cx="5214833" cy="1230569"/>
              </a:xfrm>
              <a:prstGeom prst="rect">
                <a:avLst/>
              </a:prstGeom>
              <a:blipFill rotWithShape="1">
                <a:blip r:embed="rId1"/>
                <a:stretch>
                  <a:fillRect l="-12" t="-1202" r="4" b="-117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r>
                  <a:rPr lang="zh-CN" altLang="en-US">
                    <a:noFill/>
                  </a:rPr>
                  <a:t> </a:t>
                </a:r>
              </a:p>
            </p:txBody>
          </p:sp>
        </mc:Fallback>
      </mc:AlternateContent>
      <p:sp>
        <p:nvSpPr>
          <p:cNvPr id="8" name="文本框 7"/>
          <p:cNvSpPr txBox="1"/>
          <p:nvPr/>
        </p:nvSpPr>
        <p:spPr>
          <a:xfrm>
            <a:off x="3945445" y="880966"/>
            <a:ext cx="6096000" cy="307777"/>
          </a:xfrm>
          <a:prstGeom prst="rect">
            <a:avLst/>
          </a:prstGeom>
          <a:noFill/>
        </p:spPr>
        <p:txBody>
          <a:bodyPr wrap="square">
            <a:spAutoFit/>
          </a:bodyPr>
          <a:lstStyle/>
          <a:p>
            <a:r>
              <a:rPr lang="en-US" altLang="zh-CN" sz="1400" dirty="0">
                <a:effectLst/>
                <a:latin typeface="Times New Roman" panose="02020603050405020304" pitchFamily="18" charset="0"/>
                <a:ea typeface="宋体" panose="02010600030101010101" pitchFamily="2" charset="-122"/>
              </a:rPr>
              <a:t>O. </a:t>
            </a:r>
            <a:r>
              <a:rPr lang="en-US" altLang="zh-CN" sz="1400" dirty="0" err="1">
                <a:effectLst/>
                <a:latin typeface="Times New Roman" panose="02020603050405020304" pitchFamily="18" charset="0"/>
                <a:ea typeface="宋体" panose="02010600030101010101" pitchFamily="2" charset="-122"/>
              </a:rPr>
              <a:t>Higgott</a:t>
            </a:r>
            <a:r>
              <a:rPr lang="en-US" altLang="zh-CN" sz="1400" dirty="0">
                <a:effectLst/>
                <a:latin typeface="Times New Roman" panose="02020603050405020304" pitchFamily="18" charset="0"/>
                <a:ea typeface="宋体" panose="02010600030101010101" pitchFamily="2" charset="-122"/>
              </a:rPr>
              <a:t>, D. Wang, S. Brierley, Quantum 3, 156 (2019).</a:t>
            </a:r>
            <a:endParaRPr lang="en-US" altLang="zh-CN" sz="1400" dirty="0">
              <a:effectLst/>
              <a:latin typeface="Times New Roman" panose="02020603050405020304" pitchFamily="18" charset="0"/>
              <a:ea typeface="宋体" panose="02010600030101010101" pitchFamily="2" charset="-122"/>
            </a:endParaRPr>
          </a:p>
        </p:txBody>
      </p:sp>
      <p:sp>
        <p:nvSpPr>
          <p:cNvPr id="9" name="文本框 8"/>
          <p:cNvSpPr txBox="1"/>
          <p:nvPr/>
        </p:nvSpPr>
        <p:spPr>
          <a:xfrm>
            <a:off x="296956" y="3245732"/>
            <a:ext cx="2628900" cy="369332"/>
          </a:xfrm>
          <a:prstGeom prst="rect">
            <a:avLst/>
          </a:prstGeom>
          <a:noFill/>
        </p:spPr>
        <p:txBody>
          <a:bodyPr wrap="square" rtlCol="0">
            <a:spAutoFit/>
          </a:bodyPr>
          <a:lstStyle/>
          <a:p>
            <a:r>
              <a:rPr lang="en-US" altLang="zh-CN" dirty="0">
                <a:solidFill>
                  <a:srgbClr val="0C0CEA"/>
                </a:solidFill>
              </a:rPr>
              <a:t>Advantages: </a:t>
            </a:r>
            <a:endParaRPr lang="zh-CN" altLang="en-US" dirty="0">
              <a:solidFill>
                <a:srgbClr val="0C0CEA"/>
              </a:solidFill>
            </a:endParaRPr>
          </a:p>
        </p:txBody>
      </p:sp>
      <p:pic>
        <p:nvPicPr>
          <p:cNvPr id="11" name="图片 10"/>
          <p:cNvPicPr>
            <a:picLocks noChangeAspect="1"/>
          </p:cNvPicPr>
          <p:nvPr/>
        </p:nvPicPr>
        <p:blipFill>
          <a:blip r:embed="rId2"/>
          <a:stretch>
            <a:fillRect/>
          </a:stretch>
        </p:blipFill>
        <p:spPr>
          <a:xfrm>
            <a:off x="3346242" y="2590030"/>
            <a:ext cx="2451515" cy="369333"/>
          </a:xfrm>
          <a:prstGeom prst="rect">
            <a:avLst/>
          </a:prstGeom>
          <a:ln>
            <a:solidFill>
              <a:srgbClr val="FF0000"/>
            </a:solidFill>
          </a:ln>
        </p:spPr>
      </p:pic>
      <p:sp>
        <p:nvSpPr>
          <p:cNvPr id="13" name="文本框 12"/>
          <p:cNvSpPr txBox="1"/>
          <p:nvPr/>
        </p:nvSpPr>
        <p:spPr>
          <a:xfrm>
            <a:off x="296956" y="3615064"/>
            <a:ext cx="8284267" cy="1077218"/>
          </a:xfrm>
          <a:prstGeom prst="rect">
            <a:avLst/>
          </a:prstGeom>
          <a:noFill/>
        </p:spPr>
        <p:txBody>
          <a:bodyPr wrap="square">
            <a:spAutoFit/>
          </a:bodyPr>
          <a:lstStyle/>
          <a:p>
            <a:pPr marL="285750" indent="-285750">
              <a:buClr>
                <a:srgbClr val="C00000"/>
              </a:buClr>
              <a:buFont typeface="Arial" panose="020B0604020202020204" pitchFamily="34" charset="0"/>
              <a:buChar char="•"/>
            </a:pPr>
            <a:r>
              <a:rPr lang="en-US" altLang="zh-CN" sz="1600" dirty="0"/>
              <a:t>VQD works for general Hamiltonian problems and </a:t>
            </a:r>
            <a:r>
              <a:rPr lang="en-US" altLang="zh-CN" sz="1600" dirty="0">
                <a:solidFill>
                  <a:srgbClr val="0C0CEA"/>
                </a:solidFill>
              </a:rPr>
              <a:t>requires least resources </a:t>
            </a:r>
            <a:r>
              <a:rPr lang="en-US" altLang="zh-CN" sz="1600" dirty="0"/>
              <a:t>to compute excited states compared to methos: QPE, </a:t>
            </a:r>
            <a:r>
              <a:rPr lang="en-US" altLang="zh-CN" sz="1600" dirty="0" err="1"/>
              <a:t>Lanczos</a:t>
            </a:r>
            <a:r>
              <a:rPr lang="en-US" altLang="zh-CN" sz="1600" dirty="0"/>
              <a:t>, equation of motion</a:t>
            </a:r>
            <a:endParaRPr lang="en-US" altLang="zh-CN" sz="1600" dirty="0"/>
          </a:p>
          <a:p>
            <a:pPr marL="285750" indent="-285750">
              <a:buClr>
                <a:srgbClr val="C00000"/>
              </a:buClr>
              <a:buFont typeface="Arial" panose="020B0604020202020204" pitchFamily="34" charset="0"/>
              <a:buChar char="•"/>
            </a:pPr>
            <a:r>
              <a:rPr lang="en-US" altLang="zh-CN" sz="1600" dirty="0"/>
              <a:t>Can obtain degenerate states</a:t>
            </a:r>
            <a:endParaRPr lang="en-US" altLang="zh-CN" sz="1600" dirty="0"/>
          </a:p>
          <a:p>
            <a:pPr marL="285750" indent="-285750">
              <a:buClr>
                <a:srgbClr val="C00000"/>
              </a:buClr>
              <a:buFont typeface="Arial" panose="020B0604020202020204" pitchFamily="34" charset="0"/>
              <a:buChar char="•"/>
            </a:pPr>
            <a:r>
              <a:rPr lang="en-US" altLang="zh-CN" sz="1600" dirty="0"/>
              <a:t>First application in nuclear physics</a:t>
            </a:r>
            <a:endParaRPr lang="zh-CN" altLang="en-US" sz="1600" dirty="0"/>
          </a:p>
        </p:txBody>
      </p:sp>
      <p:sp>
        <p:nvSpPr>
          <p:cNvPr id="14" name="文本框 13"/>
          <p:cNvSpPr txBox="1"/>
          <p:nvPr/>
        </p:nvSpPr>
        <p:spPr>
          <a:xfrm>
            <a:off x="723292" y="2564288"/>
            <a:ext cx="2480679" cy="338554"/>
          </a:xfrm>
          <a:prstGeom prst="rect">
            <a:avLst/>
          </a:prstGeom>
          <a:noFill/>
        </p:spPr>
        <p:txBody>
          <a:bodyPr wrap="none" rtlCol="0">
            <a:spAutoFit/>
          </a:bodyPr>
          <a:lstStyle/>
          <a:p>
            <a:r>
              <a:rPr lang="en-US" altLang="zh-CN" sz="1600" dirty="0"/>
              <a:t>Crucial to calculate overlap:</a:t>
            </a:r>
            <a:endParaRPr lang="zh-CN" altLang="en-US" sz="1600" dirty="0"/>
          </a:p>
        </p:txBody>
      </p:sp>
      <p:sp>
        <p:nvSpPr>
          <p:cNvPr id="15" name="文本框 14"/>
          <p:cNvSpPr txBox="1"/>
          <p:nvPr/>
        </p:nvSpPr>
        <p:spPr>
          <a:xfrm>
            <a:off x="2481701" y="2974238"/>
            <a:ext cx="3228641" cy="338554"/>
          </a:xfrm>
          <a:prstGeom prst="rect">
            <a:avLst/>
          </a:prstGeom>
          <a:noFill/>
        </p:spPr>
        <p:txBody>
          <a:bodyPr wrap="none" rtlCol="0">
            <a:spAutoFit/>
          </a:bodyPr>
          <a:lstStyle/>
          <a:p>
            <a:r>
              <a:rPr lang="en-US" altLang="zh-CN" sz="1600" dirty="0">
                <a:solidFill>
                  <a:srgbClr val="0C0CEA"/>
                </a:solidFill>
              </a:rPr>
              <a:t>Need at most twice the circuit depth</a:t>
            </a:r>
            <a:endParaRPr lang="zh-CN" altLang="en-US" sz="1600" dirty="0">
              <a:solidFill>
                <a:srgbClr val="0C0CEA"/>
              </a:solidFill>
            </a:endParaRPr>
          </a:p>
        </p:txBody>
      </p:sp>
      <p:sp>
        <p:nvSpPr>
          <p:cNvPr id="17" name="文本框 16"/>
          <p:cNvSpPr txBox="1"/>
          <p:nvPr/>
        </p:nvSpPr>
        <p:spPr>
          <a:xfrm>
            <a:off x="706744" y="4667355"/>
            <a:ext cx="6312564" cy="338554"/>
          </a:xfrm>
          <a:prstGeom prst="rect">
            <a:avLst/>
          </a:prstGeom>
          <a:noFill/>
        </p:spPr>
        <p:txBody>
          <a:bodyPr wrap="square">
            <a:spAutoFit/>
          </a:bodyPr>
          <a:lstStyle/>
          <a:p>
            <a:r>
              <a:rPr lang="en-US" altLang="zh-CN" sz="1600" dirty="0" err="1">
                <a:latin typeface="Times New Roman" panose="02020603050405020304" pitchFamily="18" charset="0"/>
                <a:cs typeface="Times New Roman" panose="02020603050405020304" pitchFamily="18" charset="0"/>
              </a:rPr>
              <a:t>Chongji</a:t>
            </a:r>
            <a:r>
              <a:rPr lang="en-US" altLang="zh-CN" sz="1600" dirty="0">
                <a:latin typeface="Times New Roman" panose="02020603050405020304" pitchFamily="18" charset="0"/>
                <a:cs typeface="Times New Roman" panose="02020603050405020304" pitchFamily="18" charset="0"/>
              </a:rPr>
              <a:t> Jiang and </a:t>
            </a:r>
            <a:r>
              <a:rPr lang="en-US" altLang="zh-CN" sz="1600" dirty="0" err="1">
                <a:latin typeface="Times New Roman" panose="02020603050405020304" pitchFamily="18" charset="0"/>
                <a:cs typeface="Times New Roman" panose="02020603050405020304" pitchFamily="18" charset="0"/>
              </a:rPr>
              <a:t>Junchen</a:t>
            </a:r>
            <a:r>
              <a:rPr lang="en-US" altLang="zh-CN" sz="1600" dirty="0">
                <a:latin typeface="Times New Roman" panose="02020603050405020304" pitchFamily="18" charset="0"/>
                <a:cs typeface="Times New Roman" panose="02020603050405020304" pitchFamily="18" charset="0"/>
              </a:rPr>
              <a:t> Pei, Phys. Rev. C 107, 044308 (2023)</a:t>
            </a:r>
            <a:endParaRPr lang="zh-CN" altLang="en-US" sz="1600" dirty="0"/>
          </a:p>
        </p:txBody>
      </p:sp>
      <p:pic>
        <p:nvPicPr>
          <p:cNvPr id="18" name="图片 17"/>
          <p:cNvPicPr>
            <a:picLocks noChangeAspect="1"/>
          </p:cNvPicPr>
          <p:nvPr/>
        </p:nvPicPr>
        <p:blipFill>
          <a:blip r:embed="rId3"/>
          <a:stretch>
            <a:fillRect/>
          </a:stretch>
        </p:blipFill>
        <p:spPr>
          <a:xfrm>
            <a:off x="6322303" y="1258568"/>
            <a:ext cx="2614041" cy="2165025"/>
          </a:xfrm>
          <a:prstGeom prst="rect">
            <a:avLst/>
          </a:prstGeom>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Error mitigation</a:t>
            </a:r>
            <a:endParaRPr lang="zh-CN" altLang="en-US" sz="2000" dirty="0"/>
          </a:p>
        </p:txBody>
      </p:sp>
      <p:sp>
        <p:nvSpPr>
          <p:cNvPr id="3" name="内容占位符 2"/>
          <p:cNvSpPr>
            <a:spLocks noGrp="1"/>
          </p:cNvSpPr>
          <p:nvPr>
            <p:ph idx="1"/>
          </p:nvPr>
        </p:nvSpPr>
        <p:spPr/>
        <p:txBody>
          <a:bodyPr/>
          <a:lstStyle/>
          <a:p>
            <a:pPr marL="0" indent="0">
              <a:buNone/>
            </a:pPr>
            <a:r>
              <a:rPr lang="en-US" altLang="zh-CN" dirty="0"/>
              <a:t> </a:t>
            </a:r>
            <a:endParaRPr lang="zh-CN" altLang="en-US" dirty="0"/>
          </a:p>
        </p:txBody>
      </p:sp>
      <p:sp>
        <p:nvSpPr>
          <p:cNvPr id="4" name="文本框 3"/>
          <p:cNvSpPr txBox="1"/>
          <p:nvPr/>
        </p:nvSpPr>
        <p:spPr>
          <a:xfrm>
            <a:off x="982743" y="4255031"/>
            <a:ext cx="6174730" cy="584775"/>
          </a:xfrm>
          <a:prstGeom prst="rect">
            <a:avLst/>
          </a:prstGeom>
          <a:noFill/>
        </p:spPr>
        <p:txBody>
          <a:bodyPr wrap="square">
            <a:spAutoFit/>
          </a:bodyPr>
          <a:lstStyle/>
          <a:p>
            <a:r>
              <a:rPr lang="en-US" altLang="zh-CN" sz="1600" dirty="0">
                <a:latin typeface="Times New Roman" panose="02020603050405020304" pitchFamily="18" charset="0"/>
              </a:rPr>
              <a:t>E.F. </a:t>
            </a:r>
            <a:r>
              <a:rPr lang="en-US" altLang="zh-CN" sz="1600" dirty="0" err="1">
                <a:latin typeface="Times New Roman" panose="02020603050405020304" pitchFamily="18" charset="0"/>
              </a:rPr>
              <a:t>Dumitrescu</a:t>
            </a:r>
            <a:r>
              <a:rPr lang="en-US" altLang="zh-CN" sz="1600" dirty="0">
                <a:latin typeface="Times New Roman" panose="02020603050405020304" pitchFamily="18" charset="0"/>
              </a:rPr>
              <a:t>, et al, Phys. Rev. Lett. 120, 210501 (2018)</a:t>
            </a:r>
            <a:endParaRPr lang="en-US" altLang="zh-CN" sz="1600" dirty="0">
              <a:latin typeface="Times New Roman" panose="02020603050405020304" pitchFamily="18" charset="0"/>
              <a:cs typeface="Times New Roman" panose="02020603050405020304" pitchFamily="18" charset="0"/>
            </a:endParaRPr>
          </a:p>
          <a:p>
            <a:r>
              <a:rPr lang="en-US" altLang="zh-CN" sz="1600" dirty="0" err="1">
                <a:latin typeface="Times New Roman" panose="02020603050405020304" pitchFamily="18" charset="0"/>
                <a:cs typeface="Times New Roman" panose="02020603050405020304" pitchFamily="18" charset="0"/>
              </a:rPr>
              <a:t>Chongji</a:t>
            </a:r>
            <a:r>
              <a:rPr lang="en-US" altLang="zh-CN" sz="1600" dirty="0">
                <a:latin typeface="Times New Roman" panose="02020603050405020304" pitchFamily="18" charset="0"/>
                <a:cs typeface="Times New Roman" panose="02020603050405020304" pitchFamily="18" charset="0"/>
              </a:rPr>
              <a:t> Jiang and </a:t>
            </a:r>
            <a:r>
              <a:rPr lang="en-US" altLang="zh-CN" sz="1600" dirty="0" err="1">
                <a:latin typeface="Times New Roman" panose="02020603050405020304" pitchFamily="18" charset="0"/>
                <a:cs typeface="Times New Roman" panose="02020603050405020304" pitchFamily="18" charset="0"/>
              </a:rPr>
              <a:t>Junchen</a:t>
            </a:r>
            <a:r>
              <a:rPr lang="en-US" altLang="zh-CN" sz="1600" dirty="0">
                <a:latin typeface="Times New Roman" panose="02020603050405020304" pitchFamily="18" charset="0"/>
                <a:cs typeface="Times New Roman" panose="02020603050405020304" pitchFamily="18" charset="0"/>
              </a:rPr>
              <a:t> Pei, Phys. Rev. C 107, 044308 (2023)</a:t>
            </a:r>
            <a:endParaRPr lang="zh-CN" altLang="en-US" sz="1600" dirty="0">
              <a:latin typeface="Times New Roman" panose="02020603050405020304" pitchFamily="18" charset="0"/>
              <a:cs typeface="Times New Roman" panose="02020603050405020304" pitchFamily="18" charset="0"/>
            </a:endParaRPr>
          </a:p>
        </p:txBody>
      </p:sp>
      <p:grpSp>
        <p:nvGrpSpPr>
          <p:cNvPr id="5" name="组合 4"/>
          <p:cNvGrpSpPr/>
          <p:nvPr/>
        </p:nvGrpSpPr>
        <p:grpSpPr>
          <a:xfrm>
            <a:off x="408818" y="3018750"/>
            <a:ext cx="8337558" cy="1142713"/>
            <a:chOff x="360727" y="4775233"/>
            <a:chExt cx="11698547" cy="1680184"/>
          </a:xfrm>
        </p:grpSpPr>
        <p:pic>
          <p:nvPicPr>
            <p:cNvPr id="6" name="图片 5"/>
            <p:cNvPicPr>
              <a:picLocks noChangeAspect="1"/>
            </p:cNvPicPr>
            <p:nvPr/>
          </p:nvPicPr>
          <p:blipFill>
            <a:blip r:embed="rId1"/>
            <a:stretch>
              <a:fillRect/>
            </a:stretch>
          </p:blipFill>
          <p:spPr>
            <a:xfrm>
              <a:off x="360727" y="4775233"/>
              <a:ext cx="11698547" cy="1680184"/>
            </a:xfrm>
            <a:prstGeom prst="rect">
              <a:avLst/>
            </a:prstGeom>
          </p:spPr>
        </p:pic>
        <p:sp>
          <p:nvSpPr>
            <p:cNvPr id="7" name="矩形 6"/>
            <p:cNvSpPr/>
            <p:nvPr/>
          </p:nvSpPr>
          <p:spPr>
            <a:xfrm>
              <a:off x="8172914" y="4957957"/>
              <a:ext cx="3791703" cy="72173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mc:AlternateContent xmlns:mc="http://schemas.openxmlformats.org/markup-compatibility/2006">
        <mc:Choice xmlns:a14="http://schemas.microsoft.com/office/drawing/2010/main" Requires="a14">
          <p:sp>
            <p:nvSpPr>
              <p:cNvPr id="8" name="文本框 7"/>
              <p:cNvSpPr txBox="1"/>
              <p:nvPr/>
            </p:nvSpPr>
            <p:spPr>
              <a:xfrm>
                <a:off x="505053" y="622057"/>
                <a:ext cx="4762272" cy="240117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altLang="zh-CN" sz="1600" dirty="0">
                    <a:solidFill>
                      <a:srgbClr val="0C0CEA"/>
                    </a:solidFill>
                    <a:latin typeface="Times New Roman" panose="02020603050405020304" pitchFamily="18" charset="0"/>
                    <a:ea typeface="楷体" panose="02010609060101010101" pitchFamily="49" charset="-122"/>
                    <a:cs typeface="Times New Roman" panose="02020603050405020304" pitchFamily="18" charset="0"/>
                  </a:rPr>
                  <a:t>r</a:t>
                </a:r>
                <a14:m>
                  <m:oMath xmlns:m="http://schemas.openxmlformats.org/officeDocument/2006/math">
                    <m:r>
                      <m:rPr>
                        <m:sty m:val="p"/>
                      </m:rPr>
                      <a:rPr lang="en-US" altLang="zh-CN" sz="1600" b="0" i="0" smtClean="0">
                        <a:solidFill>
                          <a:srgbClr val="0C0CEA"/>
                        </a:solidFill>
                        <a:latin typeface="Cambria Math" panose="02040503050406030204" pitchFamily="18" charset="0"/>
                        <a:ea typeface="宋体" panose="02010600030101010101" pitchFamily="2" charset="-122"/>
                        <a:cs typeface="Times New Roman" panose="02020603050405020304" pitchFamily="18" charset="0"/>
                      </a:rPr>
                      <m:t>eadout</m:t>
                    </m:r>
                    <m:r>
                      <a:rPr lang="en-US" altLang="zh-CN" sz="1600" b="0" i="0" smtClean="0">
                        <a:solidFill>
                          <a:srgbClr val="0C0CEA"/>
                        </a:solidFill>
                        <a:latin typeface="Cambria Math" panose="02040503050406030204" pitchFamily="18" charset="0"/>
                        <a:ea typeface="宋体" panose="02010600030101010101" pitchFamily="2" charset="-122"/>
                        <a:cs typeface="Times New Roman" panose="02020603050405020304" pitchFamily="18" charset="0"/>
                      </a:rPr>
                      <m:t> </m:t>
                    </m:r>
                    <m:r>
                      <m:rPr>
                        <m:sty m:val="p"/>
                      </m:rPr>
                      <a:rPr lang="en-US" altLang="zh-CN" sz="1600" b="0" i="0" smtClean="0">
                        <a:solidFill>
                          <a:srgbClr val="0C0CEA"/>
                        </a:solidFill>
                        <a:latin typeface="Cambria Math" panose="02040503050406030204" pitchFamily="18" charset="0"/>
                        <a:ea typeface="宋体" panose="02010600030101010101" pitchFamily="2" charset="-122"/>
                        <a:cs typeface="Times New Roman" panose="02020603050405020304" pitchFamily="18" charset="0"/>
                      </a:rPr>
                      <m:t>error</m:t>
                    </m:r>
                    <m:r>
                      <a:rPr lang="en-US" altLang="zh-CN" sz="1600" b="0" i="0" smtClean="0">
                        <a:solidFill>
                          <a:srgbClr val="0C0CEA"/>
                        </a:solidFill>
                        <a:latin typeface="Cambria Math" panose="02040503050406030204" pitchFamily="18" charset="0"/>
                        <a:ea typeface="宋体" panose="02010600030101010101" pitchFamily="2" charset="-122"/>
                        <a:cs typeface="Times New Roman" panose="02020603050405020304" pitchFamily="18" charset="0"/>
                      </a:rPr>
                      <m:t> </m:t>
                    </m:r>
                    <m:r>
                      <a:rPr lang="en-US" altLang="zh-CN" sz="1600" b="0" i="1" smtClean="0">
                        <a:latin typeface="Cambria Math" panose="02040503050406030204" pitchFamily="18" charset="0"/>
                        <a:ea typeface="宋体" panose="02010600030101010101" pitchFamily="2" charset="-122"/>
                        <a:cs typeface="Times New Roman" panose="02020603050405020304" pitchFamily="18" charset="0"/>
                      </a:rPr>
                      <m:t>𝑃</m:t>
                    </m:r>
                    <m:d>
                      <m:dPr>
                        <m:ctrlPr>
                          <a:rPr lang="en-US" altLang="zh-CN" sz="1600" b="0" i="1" smtClean="0">
                            <a:latin typeface="Cambria Math" panose="02040503050406030204" pitchFamily="18" charset="0"/>
                            <a:ea typeface="宋体" panose="02010600030101010101" pitchFamily="2" charset="-122"/>
                            <a:cs typeface="Times New Roman" panose="02020603050405020304" pitchFamily="18" charset="0"/>
                          </a:rPr>
                        </m:ctrlPr>
                      </m:dPr>
                      <m:e>
                        <m:r>
                          <a:rPr lang="en-US" altLang="zh-CN" sz="1600" b="0" i="1" smtClean="0">
                            <a:latin typeface="Cambria Math" panose="02040503050406030204" pitchFamily="18" charset="0"/>
                            <a:ea typeface="宋体" panose="02010600030101010101" pitchFamily="2" charset="-122"/>
                            <a:cs typeface="Times New Roman" panose="02020603050405020304" pitchFamily="18" charset="0"/>
                          </a:rPr>
                          <m:t>0</m:t>
                        </m:r>
                      </m:e>
                      <m:e>
                        <m:r>
                          <a:rPr lang="en-US" altLang="zh-CN" sz="1600" b="0" i="1" smtClean="0">
                            <a:latin typeface="Cambria Math" panose="02040503050406030204" pitchFamily="18" charset="0"/>
                            <a:ea typeface="宋体" panose="02010600030101010101" pitchFamily="2" charset="-122"/>
                            <a:cs typeface="Times New Roman" panose="02020603050405020304" pitchFamily="18" charset="0"/>
                          </a:rPr>
                          <m:t>1</m:t>
                        </m:r>
                      </m:e>
                    </m:d>
                    <m:r>
                      <a:rPr lang="en-US" altLang="zh-CN" sz="1600" b="0" i="1" smtClean="0">
                        <a:latin typeface="Cambria Math" panose="02040503050406030204" pitchFamily="18" charset="0"/>
                        <a:ea typeface="宋体" panose="02010600030101010101" pitchFamily="2" charset="-122"/>
                        <a:cs typeface="Times New Roman" panose="02020603050405020304" pitchFamily="18" charset="0"/>
                      </a:rPr>
                      <m:t>,</m:t>
                    </m:r>
                    <m:r>
                      <a:rPr lang="en-US" altLang="zh-CN" sz="1600" b="0" i="1" smtClean="0">
                        <a:latin typeface="Cambria Math" panose="02040503050406030204" pitchFamily="18" charset="0"/>
                        <a:ea typeface="宋体" panose="02010600030101010101" pitchFamily="2" charset="-122"/>
                        <a:cs typeface="Times New Roman" panose="02020603050405020304" pitchFamily="18" charset="0"/>
                      </a:rPr>
                      <m:t>𝑃</m:t>
                    </m:r>
                    <m:r>
                      <a:rPr lang="en-US" altLang="zh-CN" sz="1600" b="0" i="1" smtClean="0">
                        <a:latin typeface="Cambria Math" panose="02040503050406030204" pitchFamily="18" charset="0"/>
                        <a:ea typeface="宋体" panose="02010600030101010101" pitchFamily="2" charset="-122"/>
                        <a:cs typeface="Times New Roman" panose="02020603050405020304" pitchFamily="18" charset="0"/>
                      </a:rPr>
                      <m:t>(</m:t>
                    </m:r>
                    <m:r>
                      <a:rPr lang="en-US" altLang="zh-CN" sz="1600" b="0" i="1" smtClean="0">
                        <a:latin typeface="Cambria Math" panose="02040503050406030204" pitchFamily="18" charset="0"/>
                        <a:ea typeface="宋体" panose="02010600030101010101" pitchFamily="2" charset="-122"/>
                        <a:cs typeface="Times New Roman" panose="02020603050405020304" pitchFamily="18" charset="0"/>
                      </a:rPr>
                      <m:t>1</m:t>
                    </m:r>
                    <m:r>
                      <a:rPr lang="en-US" altLang="zh-CN" sz="1600" b="0" i="1" smtClean="0">
                        <a:latin typeface="Cambria Math" panose="02040503050406030204" pitchFamily="18" charset="0"/>
                        <a:ea typeface="宋体" panose="02010600030101010101" pitchFamily="2" charset="-122"/>
                        <a:cs typeface="Times New Roman" panose="02020603050405020304" pitchFamily="18" charset="0"/>
                      </a:rPr>
                      <m:t>|</m:t>
                    </m:r>
                    <m:r>
                      <a:rPr lang="en-US" altLang="zh-CN" sz="1600" b="0" i="1" smtClean="0">
                        <a:latin typeface="Cambria Math" panose="02040503050406030204" pitchFamily="18" charset="0"/>
                        <a:ea typeface="宋体" panose="02010600030101010101" pitchFamily="2" charset="-122"/>
                        <a:cs typeface="Times New Roman" panose="02020603050405020304" pitchFamily="18" charset="0"/>
                      </a:rPr>
                      <m:t>0</m:t>
                    </m:r>
                    <m:r>
                      <a:rPr lang="en-US" altLang="zh-CN" sz="1600" b="0" i="1" smtClean="0">
                        <a:latin typeface="Cambria Math" panose="02040503050406030204" pitchFamily="18" charset="0"/>
                        <a:ea typeface="宋体" panose="02010600030101010101" pitchFamily="2" charset="-122"/>
                        <a:cs typeface="Times New Roman" panose="02020603050405020304" pitchFamily="18" charset="0"/>
                      </a:rPr>
                      <m:t>)</m:t>
                    </m:r>
                  </m:oMath>
                </a14:m>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   </a:t>
                </a:r>
                <a14:m>
                  <m:oMath xmlns:m="http://schemas.openxmlformats.org/officeDocument/2006/math">
                    <m:r>
                      <a:rPr lang="en-US" altLang="zh-CN" sz="1600" b="0" i="1" dirty="0" smtClean="0">
                        <a:latin typeface="Cambria Math" panose="02040503050406030204" pitchFamily="18" charset="0"/>
                        <a:ea typeface="楷体" panose="02010609060101010101" pitchFamily="49" charset="-122"/>
                        <a:cs typeface="Times New Roman" panose="02020603050405020304" pitchFamily="18" charset="0"/>
                      </a:rPr>
                      <m:t>→</m:t>
                    </m:r>
                  </m:oMath>
                </a14:m>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   inverse matrix</a:t>
                </a:r>
                <a:endParaRPr lang="en-US" altLang="zh-CN" sz="1600" dirty="0">
                  <a:latin typeface="Times New Roman" panose="02020603050405020304" pitchFamily="18" charset="0"/>
                  <a:ea typeface="楷体" panose="02010609060101010101" pitchFamily="49" charset="-122"/>
                  <a:cs typeface="Times New Roman" panose="02020603050405020304" pitchFamily="18" charset="0"/>
                </a:endParaRPr>
              </a:p>
              <a:p>
                <a:pPr indent="266700">
                  <a:lnSpc>
                    <a:spcPct val="150000"/>
                  </a:lnSpc>
                </a:pPr>
                <a14:m>
                  <m:oMathPara xmlns:m="http://schemas.openxmlformats.org/officeDocument/2006/math">
                    <m:oMathParaPr>
                      <m:jc m:val="centerGroup"/>
                    </m:oMathParaPr>
                    <m:oMath xmlns:m="http://schemas.openxmlformats.org/officeDocument/2006/math">
                      <m:sSub>
                        <m:sSubPr>
                          <m:ctrlPr>
                            <a:rPr lang="en-US" altLang="zh-CN" sz="1600" b="0" i="1" smtClean="0">
                              <a:effectLst/>
                              <a:latin typeface="Cambria Math" panose="02040503050406030204" pitchFamily="18" charset="0"/>
                              <a:ea typeface="楷体" panose="02010609060101010101" pitchFamily="49" charset="-122"/>
                              <a:cs typeface="Times New Roman" panose="02020603050405020304" pitchFamily="18" charset="0"/>
                            </a:rPr>
                          </m:ctrlPr>
                        </m:sSubPr>
                        <m:e>
                          <m:r>
                            <a:rPr lang="en-US" altLang="zh-CN" sz="1600" b="0" i="1" smtClean="0">
                              <a:effectLst/>
                              <a:latin typeface="Cambria Math" panose="02040503050406030204" pitchFamily="18" charset="0"/>
                              <a:ea typeface="楷体" panose="02010609060101010101" pitchFamily="49" charset="-122"/>
                              <a:cs typeface="Times New Roman" panose="02020603050405020304" pitchFamily="18" charset="0"/>
                            </a:rPr>
                            <m:t>𝑆</m:t>
                          </m:r>
                        </m:e>
                        <m:sub>
                          <m:r>
                            <a:rPr lang="en-US" altLang="zh-CN" sz="1600" b="0" i="1" smtClean="0">
                              <a:effectLst/>
                              <a:latin typeface="Cambria Math" panose="02040503050406030204" pitchFamily="18" charset="0"/>
                              <a:ea typeface="楷体" panose="02010609060101010101" pitchFamily="49" charset="-122"/>
                              <a:cs typeface="Times New Roman" panose="02020603050405020304" pitchFamily="18" charset="0"/>
                            </a:rPr>
                            <m:t>𝑘</m:t>
                          </m:r>
                        </m:sub>
                      </m:sSub>
                      <m:r>
                        <a:rPr lang="en-US" altLang="zh-CN" sz="1600" b="0" i="1" smtClean="0">
                          <a:effectLst/>
                          <a:latin typeface="Cambria Math" panose="02040503050406030204" pitchFamily="18" charset="0"/>
                          <a:ea typeface="楷体" panose="02010609060101010101" pitchFamily="49" charset="-122"/>
                          <a:cs typeface="Times New Roman" panose="02020603050405020304" pitchFamily="18" charset="0"/>
                        </a:rPr>
                        <m:t>=</m:t>
                      </m:r>
                      <m:d>
                        <m:dPr>
                          <m:ctrlPr>
                            <a:rPr lang="en-US" altLang="zh-CN" sz="1600" b="0" i="1" smtClean="0">
                              <a:effectLst/>
                              <a:latin typeface="Cambria Math" panose="02040503050406030204" pitchFamily="18" charset="0"/>
                              <a:ea typeface="楷体" panose="02010609060101010101" pitchFamily="49" charset="-122"/>
                              <a:cs typeface="Times New Roman" panose="02020603050405020304" pitchFamily="18" charset="0"/>
                            </a:rPr>
                          </m:ctrlPr>
                        </m:dPr>
                        <m:e>
                          <m:m>
                            <m:mPr>
                              <m:mcs>
                                <m:mc>
                                  <m:mcPr>
                                    <m:count m:val="2"/>
                                    <m:mcJc m:val="center"/>
                                  </m:mcPr>
                                </m:mc>
                              </m:mcs>
                              <m:ctrlPr>
                                <a:rPr lang="en-US" altLang="zh-CN" sz="1600" b="0" i="1" smtClean="0">
                                  <a:effectLst/>
                                  <a:latin typeface="Cambria Math" panose="02040503050406030204" pitchFamily="18" charset="0"/>
                                  <a:ea typeface="楷体" panose="02010609060101010101" pitchFamily="49" charset="-122"/>
                                  <a:cs typeface="Times New Roman" panose="02020603050405020304" pitchFamily="18" charset="0"/>
                                </a:rPr>
                              </m:ctrlPr>
                            </m:mPr>
                            <m:mr>
                              <m:e>
                                <m:sSubSup>
                                  <m:sSubSupPr>
                                    <m:ctrlPr>
                                      <a:rPr lang="en-US" altLang="zh-CN" sz="1600" b="0" i="1" smtClean="0">
                                        <a:effectLst/>
                                        <a:latin typeface="Cambria Math" panose="02040503050406030204" pitchFamily="18" charset="0"/>
                                        <a:ea typeface="楷体" panose="02010609060101010101" pitchFamily="49" charset="-122"/>
                                        <a:cs typeface="Times New Roman" panose="02020603050405020304" pitchFamily="18" charset="0"/>
                                      </a:rPr>
                                    </m:ctrlPr>
                                  </m:sSubSupPr>
                                  <m:e>
                                    <m:r>
                                      <m:rPr>
                                        <m:brk m:alnAt="7"/>
                                      </m:rPr>
                                      <a:rPr lang="en-US" altLang="zh-CN" sz="1600" b="0" i="1" smtClean="0">
                                        <a:effectLst/>
                                        <a:latin typeface="Cambria Math" panose="02040503050406030204" pitchFamily="18" charset="0"/>
                                        <a:ea typeface="楷体" panose="02010609060101010101" pitchFamily="49" charset="-122"/>
                                        <a:cs typeface="Times New Roman" panose="02020603050405020304" pitchFamily="18" charset="0"/>
                                      </a:rPr>
                                      <m:t>𝑃</m:t>
                                    </m:r>
                                  </m:e>
                                  <m:sub>
                                    <m:r>
                                      <a:rPr lang="en-US" altLang="zh-CN" sz="1600" b="0" i="1" smtClean="0">
                                        <a:effectLst/>
                                        <a:latin typeface="Cambria Math" panose="02040503050406030204" pitchFamily="18" charset="0"/>
                                        <a:ea typeface="楷体" panose="02010609060101010101" pitchFamily="49" charset="-122"/>
                                        <a:cs typeface="Times New Roman" panose="02020603050405020304" pitchFamily="18" charset="0"/>
                                      </a:rPr>
                                      <m:t>0</m:t>
                                    </m:r>
                                    <m:r>
                                      <a:rPr lang="en-US" altLang="zh-CN" sz="1600" b="0" i="1" smtClean="0">
                                        <a:effectLst/>
                                        <a:latin typeface="Cambria Math" panose="02040503050406030204" pitchFamily="18" charset="0"/>
                                        <a:ea typeface="楷体" panose="02010609060101010101" pitchFamily="49" charset="-122"/>
                                        <a:cs typeface="Times New Roman" panose="02020603050405020304" pitchFamily="18" charset="0"/>
                                      </a:rPr>
                                      <m:t>,</m:t>
                                    </m:r>
                                    <m:r>
                                      <a:rPr lang="en-US" altLang="zh-CN" sz="1600" b="0" i="1" smtClean="0">
                                        <a:effectLst/>
                                        <a:latin typeface="Cambria Math" panose="02040503050406030204" pitchFamily="18" charset="0"/>
                                        <a:ea typeface="楷体" panose="02010609060101010101" pitchFamily="49" charset="-122"/>
                                        <a:cs typeface="Times New Roman" panose="02020603050405020304" pitchFamily="18" charset="0"/>
                                      </a:rPr>
                                      <m:t>0</m:t>
                                    </m:r>
                                  </m:sub>
                                  <m:sup>
                                    <m:r>
                                      <a:rPr lang="en-US" altLang="zh-CN" sz="1600" b="0" i="1" smtClean="0">
                                        <a:effectLst/>
                                        <a:latin typeface="Cambria Math" panose="02040503050406030204" pitchFamily="18" charset="0"/>
                                        <a:ea typeface="楷体" panose="02010609060101010101" pitchFamily="49" charset="-122"/>
                                        <a:cs typeface="Times New Roman" panose="02020603050405020304" pitchFamily="18" charset="0"/>
                                      </a:rPr>
                                      <m:t>𝑘</m:t>
                                    </m:r>
                                  </m:sup>
                                </m:sSubSup>
                              </m:e>
                              <m:e>
                                <m:sSubSup>
                                  <m:sSubSupPr>
                                    <m:ctrlPr>
                                      <a:rPr lang="en-US" altLang="zh-CN" sz="1600" i="1">
                                        <a:latin typeface="Cambria Math" panose="02040503050406030204" pitchFamily="18" charset="0"/>
                                        <a:ea typeface="楷体" panose="02010609060101010101" pitchFamily="49" charset="-122"/>
                                        <a:cs typeface="Times New Roman" panose="02020603050405020304" pitchFamily="18" charset="0"/>
                                      </a:rPr>
                                    </m:ctrlPr>
                                  </m:sSubSupPr>
                                  <m:e>
                                    <m:r>
                                      <m:rPr>
                                        <m:brk m:alnAt="7"/>
                                      </m:rPr>
                                      <a:rPr lang="en-US" altLang="zh-CN" sz="1600" i="1">
                                        <a:latin typeface="Cambria Math" panose="02040503050406030204" pitchFamily="18" charset="0"/>
                                        <a:ea typeface="楷体" panose="02010609060101010101" pitchFamily="49" charset="-122"/>
                                        <a:cs typeface="Times New Roman" panose="02020603050405020304" pitchFamily="18" charset="0"/>
                                      </a:rPr>
                                      <m:t>𝑃</m:t>
                                    </m:r>
                                  </m:e>
                                  <m:sub>
                                    <m:r>
                                      <a:rPr lang="en-US" altLang="zh-CN" sz="1600" i="1">
                                        <a:latin typeface="Cambria Math" panose="02040503050406030204" pitchFamily="18" charset="0"/>
                                        <a:ea typeface="楷体" panose="02010609060101010101" pitchFamily="49" charset="-122"/>
                                        <a:cs typeface="Times New Roman" panose="02020603050405020304" pitchFamily="18" charset="0"/>
                                      </a:rPr>
                                      <m:t>0</m:t>
                                    </m:r>
                                    <m:r>
                                      <a:rPr lang="en-US" altLang="zh-CN" sz="1600" i="1">
                                        <a:latin typeface="Cambria Math" panose="02040503050406030204" pitchFamily="18" charset="0"/>
                                        <a:ea typeface="楷体" panose="02010609060101010101" pitchFamily="49" charset="-122"/>
                                        <a:cs typeface="Times New Roman" panose="02020603050405020304" pitchFamily="18" charset="0"/>
                                      </a:rPr>
                                      <m:t>,</m:t>
                                    </m:r>
                                    <m:r>
                                      <a:rPr lang="en-US" altLang="zh-CN" sz="1600" b="0" i="1" smtClean="0">
                                        <a:latin typeface="Cambria Math" panose="02040503050406030204" pitchFamily="18" charset="0"/>
                                        <a:ea typeface="楷体" panose="02010609060101010101" pitchFamily="49" charset="-122"/>
                                        <a:cs typeface="Times New Roman" panose="02020603050405020304" pitchFamily="18" charset="0"/>
                                      </a:rPr>
                                      <m:t>1</m:t>
                                    </m:r>
                                  </m:sub>
                                  <m:sup>
                                    <m:r>
                                      <a:rPr lang="en-US" altLang="zh-CN" sz="1600" i="1" smtClean="0">
                                        <a:latin typeface="Cambria Math" panose="02040503050406030204" pitchFamily="18" charset="0"/>
                                        <a:ea typeface="楷体" panose="02010609060101010101" pitchFamily="49" charset="-122"/>
                                        <a:cs typeface="Times New Roman" panose="02020603050405020304" pitchFamily="18" charset="0"/>
                                      </a:rPr>
                                      <m:t>𝑘</m:t>
                                    </m:r>
                                  </m:sup>
                                </m:sSubSup>
                              </m:e>
                            </m:mr>
                            <m:mr>
                              <m:e>
                                <m:sSubSup>
                                  <m:sSubSupPr>
                                    <m:ctrlPr>
                                      <a:rPr lang="en-US" altLang="zh-CN" sz="1600" i="1">
                                        <a:latin typeface="Cambria Math" panose="02040503050406030204" pitchFamily="18" charset="0"/>
                                        <a:ea typeface="楷体" panose="02010609060101010101" pitchFamily="49" charset="-122"/>
                                        <a:cs typeface="Times New Roman" panose="02020603050405020304" pitchFamily="18" charset="0"/>
                                      </a:rPr>
                                    </m:ctrlPr>
                                  </m:sSubSupPr>
                                  <m:e>
                                    <m:r>
                                      <m:rPr>
                                        <m:brk m:alnAt="7"/>
                                      </m:rPr>
                                      <a:rPr lang="en-US" altLang="zh-CN" sz="1600" i="1">
                                        <a:latin typeface="Cambria Math" panose="02040503050406030204" pitchFamily="18" charset="0"/>
                                        <a:ea typeface="楷体" panose="02010609060101010101" pitchFamily="49" charset="-122"/>
                                        <a:cs typeface="Times New Roman" panose="02020603050405020304" pitchFamily="18" charset="0"/>
                                      </a:rPr>
                                      <m:t>𝑃</m:t>
                                    </m:r>
                                  </m:e>
                                  <m:sub>
                                    <m:r>
                                      <a:rPr lang="en-US" altLang="zh-CN" sz="1600" b="0" i="1" smtClean="0">
                                        <a:latin typeface="Cambria Math" panose="02040503050406030204" pitchFamily="18" charset="0"/>
                                        <a:ea typeface="楷体" panose="02010609060101010101" pitchFamily="49" charset="-122"/>
                                        <a:cs typeface="Times New Roman" panose="02020603050405020304" pitchFamily="18" charset="0"/>
                                      </a:rPr>
                                      <m:t>1</m:t>
                                    </m:r>
                                    <m:r>
                                      <a:rPr lang="en-US" altLang="zh-CN" sz="1600" i="1">
                                        <a:latin typeface="Cambria Math" panose="02040503050406030204" pitchFamily="18" charset="0"/>
                                        <a:ea typeface="楷体" panose="02010609060101010101" pitchFamily="49" charset="-122"/>
                                        <a:cs typeface="Times New Roman" panose="02020603050405020304" pitchFamily="18" charset="0"/>
                                      </a:rPr>
                                      <m:t>,</m:t>
                                    </m:r>
                                    <m:r>
                                      <a:rPr lang="en-US" altLang="zh-CN" sz="1600" i="1">
                                        <a:latin typeface="Cambria Math" panose="02040503050406030204" pitchFamily="18" charset="0"/>
                                        <a:ea typeface="楷体" panose="02010609060101010101" pitchFamily="49" charset="-122"/>
                                        <a:cs typeface="Times New Roman" panose="02020603050405020304" pitchFamily="18" charset="0"/>
                                      </a:rPr>
                                      <m:t>0</m:t>
                                    </m:r>
                                  </m:sub>
                                  <m:sup>
                                    <m:r>
                                      <a:rPr lang="en-US" altLang="zh-CN" sz="1600" i="1">
                                        <a:latin typeface="Cambria Math" panose="02040503050406030204" pitchFamily="18" charset="0"/>
                                        <a:ea typeface="楷体" panose="02010609060101010101" pitchFamily="49" charset="-122"/>
                                        <a:cs typeface="Times New Roman" panose="02020603050405020304" pitchFamily="18" charset="0"/>
                                      </a:rPr>
                                      <m:t>𝑘</m:t>
                                    </m:r>
                                  </m:sup>
                                </m:sSubSup>
                              </m:e>
                              <m:e>
                                <m:sSubSup>
                                  <m:sSubSupPr>
                                    <m:ctrlPr>
                                      <a:rPr lang="en-US" altLang="zh-CN" sz="1600" i="1">
                                        <a:latin typeface="Cambria Math" panose="02040503050406030204" pitchFamily="18" charset="0"/>
                                        <a:ea typeface="楷体" panose="02010609060101010101" pitchFamily="49" charset="-122"/>
                                        <a:cs typeface="Times New Roman" panose="02020603050405020304" pitchFamily="18" charset="0"/>
                                      </a:rPr>
                                    </m:ctrlPr>
                                  </m:sSubSupPr>
                                  <m:e>
                                    <m:r>
                                      <m:rPr>
                                        <m:brk m:alnAt="7"/>
                                      </m:rPr>
                                      <a:rPr lang="en-US" altLang="zh-CN" sz="1600" i="1">
                                        <a:latin typeface="Cambria Math" panose="02040503050406030204" pitchFamily="18" charset="0"/>
                                        <a:ea typeface="楷体" panose="02010609060101010101" pitchFamily="49" charset="-122"/>
                                        <a:cs typeface="Times New Roman" panose="02020603050405020304" pitchFamily="18" charset="0"/>
                                      </a:rPr>
                                      <m:t>𝑃</m:t>
                                    </m:r>
                                  </m:e>
                                  <m:sub>
                                    <m:r>
                                      <a:rPr lang="en-US" altLang="zh-CN" sz="1600" b="0" i="1" smtClean="0">
                                        <a:latin typeface="Cambria Math" panose="02040503050406030204" pitchFamily="18" charset="0"/>
                                        <a:ea typeface="楷体" panose="02010609060101010101" pitchFamily="49" charset="-122"/>
                                        <a:cs typeface="Times New Roman" panose="02020603050405020304" pitchFamily="18" charset="0"/>
                                      </a:rPr>
                                      <m:t>1</m:t>
                                    </m:r>
                                    <m:r>
                                      <a:rPr lang="en-US" altLang="zh-CN" sz="1600" i="1">
                                        <a:latin typeface="Cambria Math" panose="02040503050406030204" pitchFamily="18" charset="0"/>
                                        <a:ea typeface="楷体" panose="02010609060101010101" pitchFamily="49" charset="-122"/>
                                        <a:cs typeface="Times New Roman" panose="02020603050405020304" pitchFamily="18" charset="0"/>
                                      </a:rPr>
                                      <m:t>,</m:t>
                                    </m:r>
                                    <m:r>
                                      <a:rPr lang="en-US" altLang="zh-CN" sz="1600" i="1">
                                        <a:latin typeface="Cambria Math" panose="02040503050406030204" pitchFamily="18" charset="0"/>
                                        <a:ea typeface="楷体" panose="02010609060101010101" pitchFamily="49" charset="-122"/>
                                        <a:cs typeface="Times New Roman" panose="02020603050405020304" pitchFamily="18" charset="0"/>
                                      </a:rPr>
                                      <m:t>1</m:t>
                                    </m:r>
                                  </m:sub>
                                  <m:sup>
                                    <m:r>
                                      <a:rPr lang="en-US" altLang="zh-CN" sz="1600" i="1">
                                        <a:latin typeface="Cambria Math" panose="02040503050406030204" pitchFamily="18" charset="0"/>
                                        <a:ea typeface="楷体" panose="02010609060101010101" pitchFamily="49" charset="-122"/>
                                        <a:cs typeface="Times New Roman" panose="02020603050405020304" pitchFamily="18" charset="0"/>
                                      </a:rPr>
                                      <m:t>𝑘</m:t>
                                    </m:r>
                                  </m:sup>
                                </m:sSubSup>
                              </m:e>
                            </m:mr>
                          </m:m>
                        </m:e>
                      </m:d>
                    </m:oMath>
                  </m:oMathPara>
                </a14:m>
                <a:endParaRPr lang="en-US" altLang="zh-CN" sz="1600" dirty="0">
                  <a:latin typeface="Times New Roman" panose="02020603050405020304" pitchFamily="18" charset="0"/>
                  <a:ea typeface="楷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
                    <a:schemeClr val="accent1"/>
                  </a:buClr>
                  <a:buSzTx/>
                  <a:buFont typeface="Wingdings" panose="05000000000000000000" pitchFamily="2" charset="2"/>
                  <a:buChar char="Ø"/>
                  <a:defRPr/>
                </a:pPr>
                <a:r>
                  <a:rPr kumimoji="0" lang="en-US" altLang="zh-CN" sz="1600" b="0" i="0" u="none" strike="noStrike" kern="1200" cap="none" spc="0" normalizeH="0" baseline="0" noProof="0" dirty="0">
                    <a:ln>
                      <a:noFill/>
                    </a:ln>
                    <a:solidFill>
                      <a:srgbClr val="0C0CEA"/>
                    </a:solidFill>
                    <a:effectLst/>
                    <a:uLnTx/>
                    <a:uFillTx/>
                    <a:latin typeface="Times New Roman" panose="02020603050405020304" pitchFamily="18" charset="0"/>
                    <a:ea typeface="楷体" panose="02010609060101010101" pitchFamily="49" charset="-122"/>
                    <a:cs typeface="Times New Roman" panose="02020603050405020304" pitchFamily="18" charset="0"/>
                  </a:rPr>
                  <a:t>zero-noise extrapolation</a:t>
                </a:r>
                <a:endParaRPr kumimoji="0" lang="en-US" altLang="zh-CN" sz="1600" b="0" i="0" u="none" strike="noStrike" kern="1200" cap="none" spc="0" normalizeH="0" baseline="0" noProof="0" dirty="0">
                  <a:ln>
                    <a:noFill/>
                  </a:ln>
                  <a:solidFill>
                    <a:srgbClr val="0C0CEA"/>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defRPr/>
                </a:pPr>
                <a14:m>
                  <m:oMathPara xmlns:m="http://schemas.openxmlformats.org/officeDocument/2006/math">
                    <m:oMathParaPr>
                      <m:jc m:val="centerGroup"/>
                    </m:oMathParaPr>
                    <m:oMath xmlns:m="http://schemas.openxmlformats.org/officeDocument/2006/math">
                      <m:r>
                        <m:rPr>
                          <m:sty m:val="p"/>
                        </m:rPr>
                        <a:rPr kumimoji="0" lang="en-US" altLang="zh-CN" sz="1600" b="0" i="0" strike="noStrike" kern="100" cap="none" spc="0" normalizeH="0" baseline="0" noProof="0" smtClean="0">
                          <a:ln>
                            <a:noFill/>
                          </a:ln>
                          <a:solidFill>
                            <a:srgbClr val="000000"/>
                          </a:solidFill>
                          <a:effectLst/>
                          <a:uLnTx/>
                          <a:uFillTx/>
                          <a:latin typeface="Cambria Math" panose="02040503050406030204" pitchFamily="18" charset="0"/>
                          <a:ea typeface="楷体" panose="02010609060101010101" pitchFamily="49" charset="-122"/>
                          <a:cs typeface="Times New Roman" panose="02020603050405020304" pitchFamily="18" charset="0"/>
                        </a:rPr>
                        <m:t>CNOT</m:t>
                      </m:r>
                      <m:r>
                        <a:rPr kumimoji="0" lang="en-US" altLang="zh-CN" sz="1600" b="0" i="1" strike="noStrike" kern="100" cap="none" spc="0" normalizeH="0" baseline="0" noProof="0" smtClean="0">
                          <a:ln>
                            <a:noFill/>
                          </a:ln>
                          <a:solidFill>
                            <a:srgbClr val="000000"/>
                          </a:solidFill>
                          <a:effectLst/>
                          <a:uLnTx/>
                          <a:uFillTx/>
                          <a:latin typeface="Cambria Math" panose="02040503050406030204" pitchFamily="18" charset="0"/>
                          <a:ea typeface="楷体" panose="02010609060101010101" pitchFamily="49" charset="-122"/>
                          <a:cs typeface="Times New Roman" panose="02020603050405020304" pitchFamily="18" charset="0"/>
                        </a:rPr>
                        <m:t>⋅</m:t>
                      </m:r>
                      <m:r>
                        <m:rPr>
                          <m:sty m:val="p"/>
                        </m:rPr>
                        <a:rPr kumimoji="0" lang="en-US" altLang="zh-CN" sz="1600" b="0" i="0" strike="noStrike" kern="100" cap="none" spc="0" normalizeH="0" baseline="0" noProof="0" smtClean="0">
                          <a:ln>
                            <a:noFill/>
                          </a:ln>
                          <a:solidFill>
                            <a:srgbClr val="000000"/>
                          </a:solidFill>
                          <a:effectLst/>
                          <a:uLnTx/>
                          <a:uFillTx/>
                          <a:latin typeface="Cambria Math" panose="02040503050406030204" pitchFamily="18" charset="0"/>
                          <a:ea typeface="楷体" panose="02010609060101010101" pitchFamily="49" charset="-122"/>
                          <a:cs typeface="Times New Roman" panose="02020603050405020304" pitchFamily="18" charset="0"/>
                        </a:rPr>
                        <m:t>CNOT</m:t>
                      </m:r>
                      <m:r>
                        <a:rPr kumimoji="0" lang="en-US" altLang="zh-CN" sz="1600" b="0" i="1" strike="noStrike" kern="100" cap="none" spc="0" normalizeH="0" baseline="0" noProof="0" smtClean="0">
                          <a:ln>
                            <a:noFill/>
                          </a:ln>
                          <a:solidFill>
                            <a:srgbClr val="000000"/>
                          </a:solidFill>
                          <a:effectLst/>
                          <a:uLnTx/>
                          <a:uFillTx/>
                          <a:latin typeface="Cambria Math" panose="02040503050406030204" pitchFamily="18" charset="0"/>
                          <a:ea typeface="楷体" panose="02010609060101010101" pitchFamily="49" charset="-122"/>
                          <a:cs typeface="Times New Roman" panose="02020603050405020304" pitchFamily="18" charset="0"/>
                        </a:rPr>
                        <m:t>=</m:t>
                      </m:r>
                      <m:r>
                        <a:rPr kumimoji="0" lang="en-US" altLang="zh-CN" sz="1600" b="0" i="1" strike="noStrike" kern="100" cap="none" spc="0" normalizeH="0" baseline="0" noProof="0" smtClean="0">
                          <a:ln>
                            <a:noFill/>
                          </a:ln>
                          <a:solidFill>
                            <a:srgbClr val="000000"/>
                          </a:solidFill>
                          <a:effectLst/>
                          <a:uLnTx/>
                          <a:uFillTx/>
                          <a:latin typeface="Cambria Math" panose="02040503050406030204" pitchFamily="18" charset="0"/>
                          <a:ea typeface="楷体" panose="02010609060101010101" pitchFamily="49" charset="-122"/>
                          <a:cs typeface="Times New Roman" panose="02020603050405020304" pitchFamily="18" charset="0"/>
                        </a:rPr>
                        <m:t>𝐼</m:t>
                      </m:r>
                    </m:oMath>
                  </m:oMathPara>
                </a14:m>
                <a:endParaRPr kumimoji="0" lang="en-US" altLang="zh-CN" sz="1600" b="0" i="0" strike="noStrike" kern="100" cap="none" spc="0" normalizeH="0" baseline="0" noProof="0" dirty="0">
                  <a:ln>
                    <a:noFill/>
                  </a:ln>
                  <a:solidFill>
                    <a:srgbClr val="000000"/>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endPar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mc:Choice>
        <mc:Fallback>
          <p:sp>
            <p:nvSpPr>
              <p:cNvPr id="8" name="文本框 7"/>
              <p:cNvSpPr txBox="1">
                <a:spLocks noRot="1" noChangeAspect="1" noMove="1" noResize="1" noEditPoints="1" noAdjustHandles="1" noChangeArrowheads="1" noChangeShapeType="1" noTextEdit="1"/>
              </p:cNvSpPr>
              <p:nvPr/>
            </p:nvSpPr>
            <p:spPr>
              <a:xfrm>
                <a:off x="505053" y="622057"/>
                <a:ext cx="4762272" cy="2401170"/>
              </a:xfrm>
              <a:prstGeom prst="rect">
                <a:avLst/>
              </a:prstGeom>
              <a:blipFill rotWithShape="1">
                <a:blip r:embed="rId2"/>
                <a:stretch>
                  <a:fillRect l="-5" t="-16" b="26"/>
                </a:stretch>
              </a:blipFill>
            </p:spPr>
            <p:txBody>
              <a:bodyPr/>
              <a:lstStyle/>
              <a:p>
                <a:r>
                  <a:rPr lang="zh-CN" altLang="en-US">
                    <a:noFill/>
                  </a:rPr>
                  <a:t> </a:t>
                </a:r>
              </a:p>
            </p:txBody>
          </p:sp>
        </mc:Fallback>
      </mc:AlternateContent>
      <p:pic>
        <p:nvPicPr>
          <p:cNvPr id="9" name="图片 8"/>
          <p:cNvPicPr>
            <a:picLocks noChangeAspect="1"/>
          </p:cNvPicPr>
          <p:nvPr/>
        </p:nvPicPr>
        <p:blipFill rotWithShape="1">
          <a:blip r:embed="rId3"/>
          <a:srcRect b="21967"/>
          <a:stretch>
            <a:fillRect/>
          </a:stretch>
        </p:blipFill>
        <p:spPr>
          <a:xfrm>
            <a:off x="5644425" y="760928"/>
            <a:ext cx="3101951" cy="2158277"/>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latin typeface="Bahnschrift" panose="020B0502040204020203" pitchFamily="34" charset="0"/>
                <a:ea typeface="黑体" panose="02010609060101010101" pitchFamily="49" charset="-122"/>
              </a:rPr>
              <a:t>Contents</a:t>
            </a:r>
            <a:endParaRPr lang="zh-CN" altLang="en-US" sz="2000" dirty="0">
              <a:latin typeface="Bahnschrift" panose="020B0502040204020203" pitchFamily="34" charset="0"/>
              <a:ea typeface="黑体" panose="02010609060101010101" pitchFamily="49" charset="-122"/>
            </a:endParaRPr>
          </a:p>
        </p:txBody>
      </p:sp>
      <p:sp>
        <p:nvSpPr>
          <p:cNvPr id="3" name="内容占位符 2"/>
          <p:cNvSpPr>
            <a:spLocks noGrp="1"/>
          </p:cNvSpPr>
          <p:nvPr>
            <p:ph idx="1"/>
          </p:nvPr>
        </p:nvSpPr>
        <p:spPr/>
        <p:txBody>
          <a:bodyPr>
            <a:normAutofit/>
          </a:bodyPr>
          <a:lstStyle/>
          <a:p>
            <a:pPr>
              <a:lnSpc>
                <a:spcPct val="200000"/>
              </a:lnSpc>
              <a:buFont typeface="Wingdings" panose="05000000000000000000" pitchFamily="2" charset="2"/>
              <a:buChar char="p"/>
            </a:pPr>
            <a:r>
              <a:rPr lang="en-US" altLang="zh-CN" sz="1800" b="1" dirty="0">
                <a:latin typeface="Bahnschrift" panose="020B0502040204020203" pitchFamily="34" charset="0"/>
                <a:ea typeface="黑体" panose="02010609060101010101" pitchFamily="49" charset="-122"/>
              </a:rPr>
              <a:t>Background of quantum computing</a:t>
            </a:r>
            <a:endParaRPr lang="en-US" altLang="zh-CN" sz="1800" b="1" dirty="0">
              <a:latin typeface="Bahnschrift" panose="020B0502040204020203" pitchFamily="34" charset="0"/>
              <a:ea typeface="黑体" panose="02010609060101010101" pitchFamily="49" charset="-122"/>
            </a:endParaRPr>
          </a:p>
          <a:p>
            <a:pPr>
              <a:lnSpc>
                <a:spcPct val="200000"/>
              </a:lnSpc>
              <a:buFont typeface="Wingdings" panose="05000000000000000000" pitchFamily="2" charset="2"/>
              <a:buChar char="p"/>
            </a:pPr>
            <a:r>
              <a:rPr lang="en-US" altLang="zh-CN" sz="1800" b="1" dirty="0">
                <a:latin typeface="Bahnschrift" panose="020B0502040204020203" pitchFamily="34" charset="0"/>
                <a:ea typeface="黑体" panose="02010609060101010101" pitchFamily="49" charset="-122"/>
              </a:rPr>
              <a:t>Real quantum computing for a pairing Hamiltonian</a:t>
            </a:r>
            <a:endParaRPr lang="en-US" altLang="zh-CN" sz="1800" b="1" dirty="0">
              <a:latin typeface="Bahnschrift" panose="020B0502040204020203" pitchFamily="34" charset="0"/>
              <a:ea typeface="黑体" panose="02010609060101010101" pitchFamily="49" charset="-122"/>
            </a:endParaRPr>
          </a:p>
          <a:p>
            <a:pPr>
              <a:lnSpc>
                <a:spcPct val="200000"/>
              </a:lnSpc>
              <a:buFont typeface="Wingdings" panose="05000000000000000000" pitchFamily="2" charset="2"/>
              <a:buChar char="p"/>
            </a:pPr>
            <a:r>
              <a:rPr lang="en-US" altLang="zh-CN" sz="1800" b="1" dirty="0">
                <a:latin typeface="Bahnschrift" panose="020B0502040204020203" pitchFamily="34" charset="0"/>
                <a:ea typeface="黑体" panose="02010609060101010101" pitchFamily="49" charset="-122"/>
              </a:rPr>
              <a:t>Quantum computing for ab initio nuclear calculations</a:t>
            </a:r>
            <a:endParaRPr lang="en-US" altLang="zh-CN" sz="1800" b="1" dirty="0">
              <a:latin typeface="Bahnschrift" panose="020B0502040204020203" pitchFamily="34" charset="0"/>
              <a:ea typeface="黑体" panose="02010609060101010101" pitchFamily="49" charset="-122"/>
            </a:endParaRPr>
          </a:p>
          <a:p>
            <a:pPr>
              <a:lnSpc>
                <a:spcPct val="200000"/>
              </a:lnSpc>
              <a:buFont typeface="Wingdings" panose="05000000000000000000" pitchFamily="2" charset="2"/>
              <a:buChar char="p"/>
            </a:pPr>
            <a:r>
              <a:rPr lang="en-US" altLang="zh-CN" sz="1800" b="1" dirty="0">
                <a:latin typeface="Bahnschrift" panose="020B0502040204020203" pitchFamily="34" charset="0"/>
                <a:ea typeface="黑体" panose="02010609060101010101" pitchFamily="49" charset="-122"/>
              </a:rPr>
              <a:t>Summary</a:t>
            </a:r>
            <a:r>
              <a:rPr lang="zh-CN" altLang="en-US" sz="1800" b="1" dirty="0">
                <a:latin typeface="Bahnschrift" panose="020B0502040204020203" pitchFamily="34" charset="0"/>
                <a:ea typeface="黑体" panose="02010609060101010101" pitchFamily="49" charset="-122"/>
              </a:rPr>
              <a:t> </a:t>
            </a:r>
            <a:r>
              <a:rPr lang="en-US" altLang="zh-CN" sz="1800" b="1" dirty="0">
                <a:latin typeface="Bahnschrift" panose="020B0502040204020203" pitchFamily="34" charset="0"/>
                <a:ea typeface="黑体" panose="02010609060101010101" pitchFamily="49" charset="-122"/>
              </a:rPr>
              <a:t>and</a:t>
            </a:r>
            <a:r>
              <a:rPr lang="zh-CN" altLang="en-US" sz="1800" b="1" dirty="0">
                <a:latin typeface="Bahnschrift" panose="020B0502040204020203" pitchFamily="34" charset="0"/>
                <a:ea typeface="黑体" panose="02010609060101010101" pitchFamily="49" charset="-122"/>
              </a:rPr>
              <a:t> </a:t>
            </a:r>
            <a:r>
              <a:rPr lang="en-US" altLang="zh-CN" sz="1800" b="1" dirty="0" err="1">
                <a:latin typeface="Bahnschrift" panose="020B0502040204020203" pitchFamily="34" charset="0"/>
                <a:ea typeface="黑体" panose="02010609060101010101" pitchFamily="49" charset="-122"/>
              </a:rPr>
              <a:t>prospectives</a:t>
            </a:r>
            <a:endParaRPr lang="en-US" altLang="zh-CN" sz="1800" b="1" dirty="0">
              <a:latin typeface="Bahnschrift" panose="020B0502040204020203" pitchFamily="34" charset="0"/>
              <a:ea typeface="黑体" panose="02010609060101010101" pitchFamily="49" charset="-122"/>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Finite temperature Pairing</a:t>
            </a:r>
            <a:endParaRPr lang="zh-CN" altLang="en-US" sz="2000" dirty="0"/>
          </a:p>
        </p:txBody>
      </p:sp>
      <p:sp>
        <p:nvSpPr>
          <p:cNvPr id="3" name="内容占位符 2"/>
          <p:cNvSpPr>
            <a:spLocks noGrp="1"/>
          </p:cNvSpPr>
          <p:nvPr>
            <p:ph idx="1"/>
          </p:nvPr>
        </p:nvSpPr>
        <p:spPr/>
        <p:txBody>
          <a:bodyPr>
            <a:normAutofit/>
          </a:bodyPr>
          <a:lstStyle/>
          <a:p>
            <a:r>
              <a:rPr lang="en-US" altLang="zh-CN" sz="1600" dirty="0"/>
              <a:t>Relevant to high-Tc superconducting problems,</a:t>
            </a:r>
            <a:r>
              <a:rPr lang="zh-CN" altLang="en-US" sz="1600" dirty="0"/>
              <a:t> </a:t>
            </a:r>
            <a:r>
              <a:rPr lang="en-US" altLang="zh-CN" sz="1600" dirty="0"/>
              <a:t>pseudo-gap, compound nuclei</a:t>
            </a:r>
            <a:endParaRPr lang="en-US" altLang="zh-CN" sz="1600" dirty="0"/>
          </a:p>
          <a:p>
            <a:r>
              <a:rPr lang="en-US" altLang="zh-CN" sz="1600" dirty="0"/>
              <a:t>Minimize the free energy </a:t>
            </a:r>
            <a:endParaRPr lang="zh-CN" altLang="en-US" sz="1600" dirty="0"/>
          </a:p>
        </p:txBody>
      </p:sp>
      <p:pic>
        <p:nvPicPr>
          <p:cNvPr id="5" name="图片 4"/>
          <p:cNvPicPr>
            <a:picLocks noChangeAspect="1"/>
          </p:cNvPicPr>
          <p:nvPr/>
        </p:nvPicPr>
        <p:blipFill>
          <a:blip r:embed="rId1"/>
          <a:stretch>
            <a:fillRect/>
          </a:stretch>
        </p:blipFill>
        <p:spPr>
          <a:xfrm>
            <a:off x="1199946" y="1178007"/>
            <a:ext cx="2387065" cy="555892"/>
          </a:xfrm>
          <a:prstGeom prst="rect">
            <a:avLst/>
          </a:prstGeom>
        </p:spPr>
      </p:pic>
      <p:pic>
        <p:nvPicPr>
          <p:cNvPr id="7" name="图片 6"/>
          <p:cNvPicPr>
            <a:picLocks noChangeAspect="1"/>
          </p:cNvPicPr>
          <p:nvPr/>
        </p:nvPicPr>
        <p:blipFill>
          <a:blip r:embed="rId2"/>
          <a:stretch>
            <a:fillRect/>
          </a:stretch>
        </p:blipFill>
        <p:spPr>
          <a:xfrm>
            <a:off x="765209" y="1733899"/>
            <a:ext cx="4412450" cy="745296"/>
          </a:xfrm>
          <a:prstGeom prst="rect">
            <a:avLst/>
          </a:prstGeom>
        </p:spPr>
      </p:pic>
      <p:sp>
        <p:nvSpPr>
          <p:cNvPr id="8" name="文本框 7"/>
          <p:cNvSpPr txBox="1"/>
          <p:nvPr/>
        </p:nvSpPr>
        <p:spPr>
          <a:xfrm>
            <a:off x="5485668" y="1778371"/>
            <a:ext cx="2630400" cy="646331"/>
          </a:xfrm>
          <a:prstGeom prst="rect">
            <a:avLst/>
          </a:prstGeom>
          <a:noFill/>
        </p:spPr>
        <p:txBody>
          <a:bodyPr wrap="none" rtlCol="0">
            <a:spAutoFit/>
          </a:bodyPr>
          <a:lstStyle/>
          <a:p>
            <a:r>
              <a:rPr lang="en-US" altLang="zh-CN" dirty="0">
                <a:solidFill>
                  <a:srgbClr val="0C0CEA"/>
                </a:solidFill>
              </a:rPr>
              <a:t>Variational circuit:</a:t>
            </a:r>
            <a:endParaRPr lang="en-US" altLang="zh-CN" dirty="0">
              <a:solidFill>
                <a:srgbClr val="0C0CEA"/>
              </a:solidFill>
            </a:endParaRPr>
          </a:p>
          <a:p>
            <a:r>
              <a:rPr lang="en-US" altLang="zh-CN" dirty="0">
                <a:solidFill>
                  <a:srgbClr val="0C0CEA"/>
                </a:solidFill>
              </a:rPr>
              <a:t>same as zero temperature</a:t>
            </a:r>
            <a:endParaRPr lang="zh-CN" altLang="en-US" dirty="0">
              <a:solidFill>
                <a:srgbClr val="0C0CEA"/>
              </a:solidFill>
            </a:endParaRPr>
          </a:p>
        </p:txBody>
      </p:sp>
      <p:pic>
        <p:nvPicPr>
          <p:cNvPr id="9" name="图片 8"/>
          <p:cNvPicPr>
            <a:picLocks noChangeAspect="1"/>
          </p:cNvPicPr>
          <p:nvPr/>
        </p:nvPicPr>
        <p:blipFill>
          <a:blip r:embed="rId3"/>
          <a:stretch>
            <a:fillRect/>
          </a:stretch>
        </p:blipFill>
        <p:spPr>
          <a:xfrm>
            <a:off x="513676" y="2726270"/>
            <a:ext cx="4147348" cy="698991"/>
          </a:xfrm>
          <a:prstGeom prst="rect">
            <a:avLst/>
          </a:prstGeom>
        </p:spPr>
      </p:pic>
      <p:pic>
        <p:nvPicPr>
          <p:cNvPr id="11" name="图片 10"/>
          <p:cNvPicPr>
            <a:picLocks noChangeAspect="1"/>
          </p:cNvPicPr>
          <p:nvPr/>
        </p:nvPicPr>
        <p:blipFill>
          <a:blip r:embed="rId4"/>
          <a:stretch>
            <a:fillRect/>
          </a:stretch>
        </p:blipFill>
        <p:spPr>
          <a:xfrm>
            <a:off x="513676" y="3596246"/>
            <a:ext cx="3759607" cy="920720"/>
          </a:xfrm>
          <a:prstGeom prst="rect">
            <a:avLst/>
          </a:prstGeom>
        </p:spPr>
      </p:pic>
      <p:sp>
        <p:nvSpPr>
          <p:cNvPr id="12" name="文本框 11"/>
          <p:cNvSpPr txBox="1"/>
          <p:nvPr/>
        </p:nvSpPr>
        <p:spPr>
          <a:xfrm>
            <a:off x="4712813" y="2873319"/>
            <a:ext cx="4360361" cy="369332"/>
          </a:xfrm>
          <a:prstGeom prst="rect">
            <a:avLst/>
          </a:prstGeom>
          <a:noFill/>
        </p:spPr>
        <p:txBody>
          <a:bodyPr wrap="none" rtlCol="0">
            <a:spAutoFit/>
          </a:bodyPr>
          <a:lstStyle/>
          <a:p>
            <a:r>
              <a:rPr lang="en-US" altLang="zh-CN" dirty="0">
                <a:solidFill>
                  <a:srgbClr val="0C0CEA"/>
                </a:solidFill>
              </a:rPr>
              <a:t>Variational mixed state, no need eigenvalues</a:t>
            </a:r>
            <a:endParaRPr lang="zh-CN" altLang="en-US" dirty="0">
              <a:solidFill>
                <a:srgbClr val="0C0CEA"/>
              </a:solidFill>
            </a:endParaRPr>
          </a:p>
        </p:txBody>
      </p:sp>
      <p:sp>
        <p:nvSpPr>
          <p:cNvPr id="13" name="文本框 12"/>
          <p:cNvSpPr txBox="1"/>
          <p:nvPr/>
        </p:nvSpPr>
        <p:spPr>
          <a:xfrm>
            <a:off x="4235354" y="3973777"/>
            <a:ext cx="4026615" cy="338554"/>
          </a:xfrm>
          <a:prstGeom prst="rect">
            <a:avLst/>
          </a:prstGeom>
          <a:noFill/>
        </p:spPr>
        <p:txBody>
          <a:bodyPr wrap="none" rtlCol="0">
            <a:spAutoFit/>
          </a:bodyPr>
          <a:lstStyle/>
          <a:p>
            <a:r>
              <a:rPr lang="en-US" altLang="zh-CN" sz="1600" dirty="0">
                <a:solidFill>
                  <a:srgbClr val="0C0CEA"/>
                </a:solidFill>
              </a:rPr>
              <a:t>Compared with finite-temperature BCS theory</a:t>
            </a:r>
            <a:endParaRPr lang="zh-CN" altLang="en-US" sz="1600" dirty="0">
              <a:solidFill>
                <a:srgbClr val="0C0CEA"/>
              </a:solidFill>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Finite temperature Pairing</a:t>
            </a:r>
            <a:endParaRPr lang="zh-CN" altLang="en-US" sz="2000" dirty="0"/>
          </a:p>
        </p:txBody>
      </p:sp>
      <p:sp>
        <p:nvSpPr>
          <p:cNvPr id="3" name="内容占位符 2"/>
          <p:cNvSpPr>
            <a:spLocks noGrp="1"/>
          </p:cNvSpPr>
          <p:nvPr>
            <p:ph idx="1"/>
          </p:nvPr>
        </p:nvSpPr>
        <p:spPr/>
        <p:txBody>
          <a:bodyPr>
            <a:normAutofit/>
          </a:bodyPr>
          <a:lstStyle/>
          <a:p>
            <a:r>
              <a:rPr lang="en-US" altLang="zh-CN" sz="1600" dirty="0"/>
              <a:t>We expect a smooth transition of </a:t>
            </a:r>
            <a:r>
              <a:rPr lang="en-US" altLang="zh-CN" sz="1600" dirty="0" err="1"/>
              <a:t>superfliudity</a:t>
            </a:r>
            <a:r>
              <a:rPr lang="en-US" altLang="zh-CN" sz="1600" dirty="0"/>
              <a:t> in finite systems</a:t>
            </a:r>
            <a:endParaRPr lang="en-US" altLang="zh-CN" sz="1600" dirty="0"/>
          </a:p>
          <a:p>
            <a:r>
              <a:rPr lang="en-US" altLang="zh-CN" sz="1600" dirty="0"/>
              <a:t>Finite-temperature BCS theory break down, strong many-body correlations are important</a:t>
            </a:r>
            <a:endParaRPr lang="zh-CN" altLang="en-US" sz="1600" dirty="0"/>
          </a:p>
        </p:txBody>
      </p:sp>
      <p:pic>
        <p:nvPicPr>
          <p:cNvPr id="4" name="图片 3"/>
          <p:cNvPicPr>
            <a:picLocks noChangeAspect="1"/>
          </p:cNvPicPr>
          <p:nvPr/>
        </p:nvPicPr>
        <p:blipFill>
          <a:blip r:embed="rId1"/>
          <a:stretch>
            <a:fillRect/>
          </a:stretch>
        </p:blipFill>
        <p:spPr>
          <a:xfrm>
            <a:off x="400320" y="1335778"/>
            <a:ext cx="3489770" cy="2753040"/>
          </a:xfrm>
          <a:prstGeom prst="rect">
            <a:avLst/>
          </a:prstGeom>
        </p:spPr>
      </p:pic>
      <p:pic>
        <p:nvPicPr>
          <p:cNvPr id="5" name="图片 4"/>
          <p:cNvPicPr>
            <a:picLocks noChangeAspect="1"/>
          </p:cNvPicPr>
          <p:nvPr/>
        </p:nvPicPr>
        <p:blipFill>
          <a:blip r:embed="rId2"/>
          <a:stretch>
            <a:fillRect/>
          </a:stretch>
        </p:blipFill>
        <p:spPr>
          <a:xfrm>
            <a:off x="4465077" y="1323816"/>
            <a:ext cx="3213489" cy="2656766"/>
          </a:xfrm>
          <a:prstGeom prst="rect">
            <a:avLst/>
          </a:prstGeom>
        </p:spPr>
      </p:pic>
      <p:sp>
        <p:nvSpPr>
          <p:cNvPr id="6" name="文本框 5"/>
          <p:cNvSpPr txBox="1"/>
          <p:nvPr/>
        </p:nvSpPr>
        <p:spPr>
          <a:xfrm>
            <a:off x="2224284" y="1585661"/>
            <a:ext cx="570990" cy="369332"/>
          </a:xfrm>
          <a:prstGeom prst="rect">
            <a:avLst/>
          </a:prstGeom>
          <a:noFill/>
        </p:spPr>
        <p:txBody>
          <a:bodyPr wrap="none" rtlCol="0">
            <a:spAutoFit/>
          </a:bodyPr>
          <a:lstStyle/>
          <a:p>
            <a:r>
              <a:rPr lang="el-GR" altLang="zh-CN" dirty="0"/>
              <a:t>Ω</a:t>
            </a:r>
            <a:r>
              <a:rPr lang="en-US" altLang="zh-CN" dirty="0"/>
              <a:t>=3</a:t>
            </a:r>
            <a:endParaRPr lang="zh-CN" altLang="en-US" dirty="0"/>
          </a:p>
        </p:txBody>
      </p:sp>
      <p:sp>
        <p:nvSpPr>
          <p:cNvPr id="7" name="文本框 6"/>
          <p:cNvSpPr txBox="1"/>
          <p:nvPr/>
        </p:nvSpPr>
        <p:spPr>
          <a:xfrm>
            <a:off x="5110921" y="1557027"/>
            <a:ext cx="570990" cy="369332"/>
          </a:xfrm>
          <a:prstGeom prst="rect">
            <a:avLst/>
          </a:prstGeom>
          <a:noFill/>
        </p:spPr>
        <p:txBody>
          <a:bodyPr wrap="none" rtlCol="0">
            <a:spAutoFit/>
          </a:bodyPr>
          <a:lstStyle/>
          <a:p>
            <a:r>
              <a:rPr lang="el-GR" altLang="zh-CN" dirty="0"/>
              <a:t>Ω</a:t>
            </a:r>
            <a:r>
              <a:rPr lang="en-US" altLang="zh-CN" dirty="0"/>
              <a:t>=4</a:t>
            </a:r>
            <a:endParaRPr lang="zh-CN" altLang="en-US" dirty="0"/>
          </a:p>
        </p:txBody>
      </p:sp>
      <p:sp>
        <p:nvSpPr>
          <p:cNvPr id="9" name="矩形 8"/>
          <p:cNvSpPr/>
          <p:nvPr/>
        </p:nvSpPr>
        <p:spPr>
          <a:xfrm>
            <a:off x="782654" y="4539663"/>
            <a:ext cx="4845365" cy="338554"/>
          </a:xfrm>
          <a:prstGeom prst="rect">
            <a:avLst/>
          </a:prstGeom>
        </p:spPr>
        <p:txBody>
          <a:bodyPr wrap="none">
            <a:spAutoFit/>
          </a:bodyPr>
          <a:lstStyle/>
          <a:p>
            <a:r>
              <a:rPr lang="en-US" altLang="zh-CN" sz="1600" dirty="0" err="1">
                <a:solidFill>
                  <a:srgbClr val="0000FF"/>
                </a:solidFill>
                <a:latin typeface="Arial" panose="020B0604020202020204" pitchFamily="34" charset="0"/>
                <a:ea typeface="微软雅黑" panose="020B0503020204020204" pitchFamily="34" charset="-122"/>
                <a:cs typeface="Arial" panose="020B0604020202020204" pitchFamily="34" charset="0"/>
              </a:rPr>
              <a:t>C.J.Jiang</a:t>
            </a:r>
            <a:r>
              <a:rPr lang="en-US" altLang="zh-CN" sz="1600" dirty="0">
                <a:solidFill>
                  <a:srgbClr val="0000FF"/>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err="1">
                <a:solidFill>
                  <a:srgbClr val="0000FF"/>
                </a:solidFill>
                <a:latin typeface="Arial" panose="020B0604020202020204" pitchFamily="34" charset="0"/>
                <a:ea typeface="微软雅黑" panose="020B0503020204020204" pitchFamily="34" charset="-122"/>
                <a:cs typeface="Arial" panose="020B0604020202020204" pitchFamily="34" charset="0"/>
              </a:rPr>
              <a:t>J.C.Pei</a:t>
            </a:r>
            <a:r>
              <a:rPr lang="en-US" altLang="zh-CN" sz="1600" dirty="0">
                <a:solidFill>
                  <a:srgbClr val="0000FF"/>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err="1">
                <a:solidFill>
                  <a:srgbClr val="0000FF"/>
                </a:solidFill>
                <a:latin typeface="Arial" panose="020B0604020202020204" pitchFamily="34" charset="0"/>
                <a:ea typeface="微软雅黑" panose="020B0503020204020204" pitchFamily="34" charset="-122"/>
                <a:cs typeface="Arial" panose="020B0604020202020204" pitchFamily="34" charset="0"/>
              </a:rPr>
              <a:t>Phys.Rev.C</a:t>
            </a:r>
            <a:r>
              <a:rPr lang="en-US" altLang="zh-CN" sz="1600" dirty="0">
                <a:solidFill>
                  <a:srgbClr val="0000FF"/>
                </a:solidFill>
                <a:latin typeface="Arial" panose="020B0604020202020204" pitchFamily="34" charset="0"/>
                <a:ea typeface="微软雅黑" panose="020B0503020204020204" pitchFamily="34" charset="-122"/>
                <a:cs typeface="Arial" panose="020B0604020202020204" pitchFamily="34" charset="0"/>
              </a:rPr>
              <a:t> 107, 044308 (2023)</a:t>
            </a:r>
            <a:endParaRPr lang="zh-CN" altLang="en-US" sz="1600" dirty="0">
              <a:solidFill>
                <a:srgbClr val="0000FF"/>
              </a:solidFill>
            </a:endParaRPr>
          </a:p>
        </p:txBody>
      </p:sp>
      <p:sp>
        <p:nvSpPr>
          <p:cNvPr id="10" name="文本框 9"/>
          <p:cNvSpPr txBox="1"/>
          <p:nvPr/>
        </p:nvSpPr>
        <p:spPr>
          <a:xfrm>
            <a:off x="730526" y="3969369"/>
            <a:ext cx="4671215" cy="338554"/>
          </a:xfrm>
          <a:prstGeom prst="rect">
            <a:avLst/>
          </a:prstGeom>
          <a:noFill/>
        </p:spPr>
        <p:txBody>
          <a:bodyPr wrap="none" rtlCol="0">
            <a:spAutoFit/>
          </a:bodyPr>
          <a:lstStyle/>
          <a:p>
            <a:r>
              <a:rPr lang="en-US" altLang="zh-CN" sz="1600" dirty="0"/>
              <a:t>Results are close to exact results at high temperatures</a:t>
            </a:r>
            <a:endParaRPr lang="zh-CN" altLang="en-US" sz="1600" dirty="0"/>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2000" dirty="0"/>
              <a:t>Ab initio calculations</a:t>
            </a:r>
            <a:endParaRPr lang="zh-CN" altLang="en-US" sz="2000" dirty="0"/>
          </a:p>
        </p:txBody>
      </p:sp>
      <p:sp>
        <p:nvSpPr>
          <p:cNvPr id="3" name="内容占位符 2"/>
          <p:cNvSpPr>
            <a:spLocks noGrp="1"/>
          </p:cNvSpPr>
          <p:nvPr>
            <p:ph idx="1"/>
          </p:nvPr>
        </p:nvSpPr>
        <p:spPr>
          <a:xfrm>
            <a:off x="457200" y="626534"/>
            <a:ext cx="6067425" cy="4388834"/>
          </a:xfrm>
        </p:spPr>
        <p:txBody>
          <a:bodyPr/>
          <a:lstStyle/>
          <a:p>
            <a:r>
              <a:rPr lang="en-US" altLang="zh-CN" sz="1600" dirty="0"/>
              <a:t>Quantum computing of Deuteron was realized in 2018</a:t>
            </a:r>
            <a:endParaRPr lang="en-US" altLang="zh-CN" sz="1600" dirty="0"/>
          </a:p>
          <a:p>
            <a:r>
              <a:rPr lang="en-US" altLang="zh-CN" sz="1600" dirty="0"/>
              <a:t>How about heavier nuclei: 3H, 3He</a:t>
            </a:r>
            <a:endParaRPr lang="en-US" altLang="zh-CN" sz="1600" dirty="0"/>
          </a:p>
          <a:p>
            <a:r>
              <a:rPr lang="en-US" altLang="zh-CN" sz="1600" dirty="0"/>
              <a:t>What we do:  chiral nuclear force, 16 qubits, p-shell, m-scheme,~3000 gates</a:t>
            </a:r>
            <a:endParaRPr lang="en-US" altLang="zh-CN" sz="1600" dirty="0"/>
          </a:p>
          <a:p>
            <a:endParaRPr lang="en-US" altLang="zh-CN" dirty="0"/>
          </a:p>
        </p:txBody>
      </p:sp>
      <p:pic>
        <p:nvPicPr>
          <p:cNvPr id="4" name="图片 3"/>
          <p:cNvPicPr>
            <a:picLocks noChangeAspect="1"/>
          </p:cNvPicPr>
          <p:nvPr/>
        </p:nvPicPr>
        <p:blipFill rotWithShape="1">
          <a:blip r:embed="rId1"/>
          <a:srcRect t="10829" b="9565"/>
          <a:stretch>
            <a:fillRect/>
          </a:stretch>
        </p:blipFill>
        <p:spPr>
          <a:xfrm>
            <a:off x="6460061" y="33628"/>
            <a:ext cx="2639213" cy="5087862"/>
          </a:xfrm>
          <a:prstGeom prst="rect">
            <a:avLst/>
          </a:prstGeom>
        </p:spPr>
      </p:pic>
      <p:pic>
        <p:nvPicPr>
          <p:cNvPr id="6" name="图片 5"/>
          <p:cNvPicPr>
            <a:picLocks noChangeAspect="1"/>
          </p:cNvPicPr>
          <p:nvPr/>
        </p:nvPicPr>
        <p:blipFill>
          <a:blip r:embed="rId2"/>
          <a:stretch>
            <a:fillRect/>
          </a:stretch>
        </p:blipFill>
        <p:spPr>
          <a:xfrm>
            <a:off x="559850" y="2040645"/>
            <a:ext cx="5900211" cy="1899607"/>
          </a:xfrm>
          <a:prstGeom prst="rect">
            <a:avLst/>
          </a:prstGeom>
        </p:spPr>
      </p:pic>
      <p:sp>
        <p:nvSpPr>
          <p:cNvPr id="7" name="文本框 6"/>
          <p:cNvSpPr txBox="1"/>
          <p:nvPr/>
        </p:nvSpPr>
        <p:spPr>
          <a:xfrm>
            <a:off x="1613818" y="4601420"/>
            <a:ext cx="3014351" cy="338554"/>
          </a:xfrm>
          <a:prstGeom prst="rect">
            <a:avLst/>
          </a:prstGeom>
          <a:noFill/>
        </p:spPr>
        <p:txBody>
          <a:bodyPr wrap="none" rtlCol="0">
            <a:spAutoFit/>
          </a:bodyPr>
          <a:lstStyle/>
          <a:p>
            <a:r>
              <a:rPr lang="en-US" altLang="zh-CN" sz="1600" dirty="0" err="1"/>
              <a:t>Chongji</a:t>
            </a:r>
            <a:r>
              <a:rPr lang="en-US" altLang="zh-CN" sz="1600" dirty="0"/>
              <a:t> Jiang, </a:t>
            </a:r>
            <a:r>
              <a:rPr lang="en-US" altLang="zh-CN" sz="1600" dirty="0" err="1"/>
              <a:t>J.Pei</a:t>
            </a:r>
            <a:r>
              <a:rPr lang="en-US" altLang="zh-CN" sz="1600" dirty="0"/>
              <a:t>, in preparation</a:t>
            </a:r>
            <a:endParaRPr lang="zh-CN" altLang="en-US" sz="1600" dirty="0"/>
          </a:p>
        </p:txBody>
      </p:sp>
      <p:sp>
        <p:nvSpPr>
          <p:cNvPr id="8" name="文本框 7"/>
          <p:cNvSpPr txBox="1"/>
          <p:nvPr/>
        </p:nvSpPr>
        <p:spPr>
          <a:xfrm>
            <a:off x="559850" y="4023831"/>
            <a:ext cx="5216493" cy="584775"/>
          </a:xfrm>
          <a:prstGeom prst="rect">
            <a:avLst/>
          </a:prstGeom>
          <a:noFill/>
        </p:spPr>
        <p:txBody>
          <a:bodyPr wrap="none" rtlCol="0">
            <a:spAutoFit/>
          </a:bodyPr>
          <a:lstStyle/>
          <a:p>
            <a:r>
              <a:rPr lang="en-US" altLang="zh-CN" sz="1600" dirty="0">
                <a:solidFill>
                  <a:srgbClr val="C00000"/>
                </a:solidFill>
              </a:rPr>
              <a:t>So many Pauli terms, measurements become a </a:t>
            </a:r>
            <a:r>
              <a:rPr lang="en-US" altLang="zh-CN" sz="1600" b="1" dirty="0">
                <a:solidFill>
                  <a:srgbClr val="C00000"/>
                </a:solidFill>
              </a:rPr>
              <a:t>BIG</a:t>
            </a:r>
            <a:r>
              <a:rPr lang="en-US" altLang="zh-CN" sz="1600" dirty="0">
                <a:solidFill>
                  <a:srgbClr val="C00000"/>
                </a:solidFill>
              </a:rPr>
              <a:t> problem</a:t>
            </a:r>
            <a:endParaRPr lang="en-US" altLang="zh-CN" sz="1600" dirty="0">
              <a:solidFill>
                <a:srgbClr val="C00000"/>
              </a:solidFill>
            </a:endParaRPr>
          </a:p>
          <a:p>
            <a:r>
              <a:rPr lang="en-US" altLang="zh-CN" sz="1600" dirty="0">
                <a:solidFill>
                  <a:srgbClr val="0C0CEA"/>
                </a:solidFill>
              </a:rPr>
              <a:t>Group measurement: different grouping with commutations</a:t>
            </a:r>
            <a:endParaRPr lang="zh-CN" altLang="en-US" sz="1600" dirty="0">
              <a:solidFill>
                <a:srgbClr val="0C0CEA"/>
              </a:solidFill>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Noisy Measurements with different mapping</a:t>
            </a:r>
            <a:endParaRPr lang="zh-CN" altLang="en-US" sz="2000" dirty="0"/>
          </a:p>
        </p:txBody>
      </p:sp>
      <p:sp>
        <p:nvSpPr>
          <p:cNvPr id="3" name="内容占位符 2"/>
          <p:cNvSpPr>
            <a:spLocks noGrp="1"/>
          </p:cNvSpPr>
          <p:nvPr>
            <p:ph idx="1"/>
          </p:nvPr>
        </p:nvSpPr>
        <p:spPr>
          <a:xfrm>
            <a:off x="457200" y="1395413"/>
            <a:ext cx="4114800" cy="3619955"/>
          </a:xfrm>
        </p:spPr>
        <p:txBody>
          <a:bodyPr>
            <a:normAutofit/>
          </a:bodyPr>
          <a:lstStyle/>
          <a:p>
            <a:r>
              <a:rPr lang="en-US" altLang="zh-CN" sz="1600" dirty="0" err="1">
                <a:latin typeface="Times New Roman" panose="02020603050405020304" pitchFamily="18" charset="0"/>
                <a:cs typeface="Times New Roman" panose="02020603050405020304" pitchFamily="18" charset="0"/>
              </a:rPr>
              <a:t>Qiskit</a:t>
            </a:r>
            <a:r>
              <a:rPr lang="en-US" altLang="zh-CN"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ibm_kyoto</a:t>
            </a:r>
            <a:r>
              <a:rPr lang="en-US" altLang="zh-CN" sz="1600" dirty="0">
                <a:latin typeface="Times New Roman" panose="02020603050405020304" pitchFamily="18" charset="0"/>
                <a:cs typeface="Times New Roman" panose="02020603050405020304" pitchFamily="18" charset="0"/>
              </a:rPr>
              <a:t> with varying noise scale</a:t>
            </a:r>
            <a:endParaRPr lang="en-US" altLang="zh-CN" sz="1600" dirty="0">
              <a:latin typeface="Times New Roman" panose="02020603050405020304" pitchFamily="18" charset="0"/>
              <a:cs typeface="Times New Roman" panose="02020603050405020304" pitchFamily="18" charset="0"/>
            </a:endParaRPr>
          </a:p>
          <a:p>
            <a:endParaRPr lang="en-US" altLang="zh-CN" sz="1600" dirty="0">
              <a:latin typeface="Times New Roman" panose="02020603050405020304" pitchFamily="18" charset="0"/>
              <a:cs typeface="Times New Roman" panose="02020603050405020304" pitchFamily="18" charset="0"/>
            </a:endParaRPr>
          </a:p>
          <a:p>
            <a:r>
              <a:rPr kumimoji="0" lang="en-US" altLang="zh-CN" sz="1600" b="0" i="0" u="none" strike="noStrike" kern="100" cap="none" spc="0" normalizeH="0" baseline="0" noProof="0" dirty="0" err="1">
                <a:ln>
                  <a:noFill/>
                </a:ln>
                <a:solidFill>
                  <a:srgbClr val="000000"/>
                </a:solidFill>
                <a:effectLst/>
                <a:uLnTx/>
                <a:uFillTx/>
                <a:latin typeface="Times New Roman" panose="02020603050405020304" pitchFamily="18" charset="0"/>
                <a:ea typeface="楷体" panose="02010609060101010101" pitchFamily="49" charset="-122"/>
                <a:cs typeface="Times New Roman" panose="02020603050405020304" pitchFamily="18" charset="0"/>
              </a:rPr>
              <a:t>Bravyi-Kitaev</a:t>
            </a:r>
            <a:r>
              <a:rPr lang="en-US" altLang="zh-CN" sz="1600" dirty="0">
                <a:latin typeface="Times New Roman" panose="02020603050405020304" pitchFamily="18" charset="0"/>
                <a:cs typeface="Times New Roman" panose="02020603050405020304" pitchFamily="18" charset="0"/>
              </a:rPr>
              <a:t> transform is better at low noises</a:t>
            </a:r>
            <a:endParaRPr lang="en-US" altLang="zh-CN" sz="1600" dirty="0">
              <a:latin typeface="Times New Roman" panose="02020603050405020304" pitchFamily="18" charset="0"/>
              <a:cs typeface="Times New Roman" panose="02020603050405020304" pitchFamily="18" charset="0"/>
            </a:endParaRPr>
          </a:p>
          <a:p>
            <a:r>
              <a:rPr lang="en-US" altLang="zh-CN" sz="16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Jordan-Wigner</a:t>
            </a:r>
            <a:r>
              <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rPr>
              <a:t> </a:t>
            </a:r>
            <a:r>
              <a:rPr lang="en-US" altLang="zh-CN" sz="1600" dirty="0">
                <a:latin typeface="Times New Roman" panose="02020603050405020304" pitchFamily="18" charset="0"/>
                <a:cs typeface="Times New Roman" panose="02020603050405020304" pitchFamily="18" charset="0"/>
              </a:rPr>
              <a:t> transformation is robust at high noise</a:t>
            </a:r>
            <a:endParaRPr lang="zh-CN" altLang="en-US" sz="16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949675" y="4347689"/>
            <a:ext cx="3014351" cy="338554"/>
          </a:xfrm>
          <a:prstGeom prst="rect">
            <a:avLst/>
          </a:prstGeom>
          <a:noFill/>
        </p:spPr>
        <p:txBody>
          <a:bodyPr wrap="none" rtlCol="0">
            <a:spAutoFit/>
          </a:bodyPr>
          <a:lstStyle/>
          <a:p>
            <a:r>
              <a:rPr lang="en-US" altLang="zh-CN" sz="1600" dirty="0" err="1"/>
              <a:t>Chongji</a:t>
            </a:r>
            <a:r>
              <a:rPr lang="en-US" altLang="zh-CN" sz="1600" dirty="0"/>
              <a:t> Jiang, </a:t>
            </a:r>
            <a:r>
              <a:rPr lang="en-US" altLang="zh-CN" sz="1600" dirty="0" err="1"/>
              <a:t>J.Pei</a:t>
            </a:r>
            <a:r>
              <a:rPr lang="en-US" altLang="zh-CN" sz="1600" dirty="0"/>
              <a:t>, in preparation</a:t>
            </a:r>
            <a:endParaRPr lang="zh-CN" altLang="en-US" sz="1600" dirty="0"/>
          </a:p>
        </p:txBody>
      </p:sp>
      <p:pic>
        <p:nvPicPr>
          <p:cNvPr id="7" name="图片 6"/>
          <p:cNvPicPr>
            <a:picLocks noChangeAspect="1"/>
          </p:cNvPicPr>
          <p:nvPr/>
        </p:nvPicPr>
        <p:blipFill>
          <a:blip r:embed="rId1"/>
          <a:stretch>
            <a:fillRect/>
          </a:stretch>
        </p:blipFill>
        <p:spPr>
          <a:xfrm>
            <a:off x="4686300" y="786391"/>
            <a:ext cx="3847522" cy="3847522"/>
          </a:xfrm>
          <a:prstGeom prst="rect">
            <a:avLst/>
          </a:prstGeom>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Different mapping with noise</a:t>
            </a:r>
            <a:endParaRPr lang="zh-CN" altLang="en-US" sz="2000" dirty="0"/>
          </a:p>
        </p:txBody>
      </p:sp>
      <p:sp>
        <p:nvSpPr>
          <p:cNvPr id="3" name="内容占位符 2"/>
          <p:cNvSpPr>
            <a:spLocks noGrp="1"/>
          </p:cNvSpPr>
          <p:nvPr>
            <p:ph idx="1"/>
          </p:nvPr>
        </p:nvSpPr>
        <p:spPr>
          <a:xfrm>
            <a:off x="390525" y="1227170"/>
            <a:ext cx="4181475" cy="3735810"/>
          </a:xfrm>
        </p:spPr>
        <p:txBody>
          <a:bodyPr>
            <a:normAutofit/>
          </a:bodyPr>
          <a:lstStyle/>
          <a:p>
            <a:r>
              <a:rPr lang="en-US" altLang="zh-CN" sz="1600" dirty="0"/>
              <a:t>Entropy of the qubits by one-body reduced density matrix</a:t>
            </a:r>
            <a:endParaRPr lang="en-US" altLang="zh-CN" sz="1600" dirty="0"/>
          </a:p>
          <a:p>
            <a:endParaRPr lang="en-US" altLang="zh-CN" sz="1600" dirty="0"/>
          </a:p>
          <a:p>
            <a:r>
              <a:rPr lang="en-US" altLang="zh-CN" sz="1600" dirty="0"/>
              <a:t>JW has lower correlations with others,</a:t>
            </a:r>
            <a:endParaRPr lang="en-US" altLang="zh-CN" sz="1600" dirty="0"/>
          </a:p>
          <a:p>
            <a:pPr marL="0" indent="0">
              <a:buNone/>
            </a:pPr>
            <a:r>
              <a:rPr lang="en-US" altLang="zh-CN" sz="1600" dirty="0"/>
              <a:t>    much more gates and deep circuits</a:t>
            </a:r>
            <a:endParaRPr lang="en-US" altLang="zh-CN" sz="1600" dirty="0"/>
          </a:p>
          <a:p>
            <a:r>
              <a:rPr lang="en-US" altLang="zh-CN" sz="1600" dirty="0"/>
              <a:t>BK has higher correlations with others,</a:t>
            </a:r>
            <a:endParaRPr lang="en-US" altLang="zh-CN" sz="1600" dirty="0"/>
          </a:p>
          <a:p>
            <a:pPr marL="0" indent="0">
              <a:buNone/>
            </a:pPr>
            <a:r>
              <a:rPr lang="en-US" altLang="zh-CN" sz="1600" dirty="0"/>
              <a:t>   but susceptible to noise</a:t>
            </a:r>
            <a:endParaRPr lang="zh-CN" altLang="en-US" sz="1600" dirty="0"/>
          </a:p>
        </p:txBody>
      </p:sp>
      <p:pic>
        <p:nvPicPr>
          <p:cNvPr id="5" name="图片 4"/>
          <p:cNvPicPr>
            <a:picLocks noChangeAspect="1"/>
          </p:cNvPicPr>
          <p:nvPr/>
        </p:nvPicPr>
        <p:blipFill>
          <a:blip r:embed="rId1"/>
          <a:stretch>
            <a:fillRect/>
          </a:stretch>
        </p:blipFill>
        <p:spPr>
          <a:xfrm>
            <a:off x="4162921" y="741945"/>
            <a:ext cx="4981080" cy="3735810"/>
          </a:xfrm>
          <a:prstGeom prst="rect">
            <a:avLst/>
          </a:prstGeom>
        </p:spPr>
      </p:pic>
      <p:sp>
        <p:nvSpPr>
          <p:cNvPr id="6" name="文本框 5"/>
          <p:cNvSpPr txBox="1"/>
          <p:nvPr/>
        </p:nvSpPr>
        <p:spPr>
          <a:xfrm>
            <a:off x="802885" y="4384851"/>
            <a:ext cx="3014351" cy="338554"/>
          </a:xfrm>
          <a:prstGeom prst="rect">
            <a:avLst/>
          </a:prstGeom>
          <a:noFill/>
        </p:spPr>
        <p:txBody>
          <a:bodyPr wrap="none" rtlCol="0">
            <a:spAutoFit/>
          </a:bodyPr>
          <a:lstStyle/>
          <a:p>
            <a:r>
              <a:rPr lang="en-US" altLang="zh-CN" sz="1600" dirty="0" err="1"/>
              <a:t>Chongji</a:t>
            </a:r>
            <a:r>
              <a:rPr lang="en-US" altLang="zh-CN" sz="1600" dirty="0"/>
              <a:t> Jiang, </a:t>
            </a:r>
            <a:r>
              <a:rPr lang="en-US" altLang="zh-CN" sz="1600" dirty="0" err="1"/>
              <a:t>J.Pei</a:t>
            </a:r>
            <a:r>
              <a:rPr lang="en-US" altLang="zh-CN" sz="1600" dirty="0"/>
              <a:t>, in preparation</a:t>
            </a:r>
            <a:endParaRPr lang="zh-CN" altLang="en-US" sz="1600" dirty="0"/>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Future quantum computing</a:t>
            </a:r>
            <a:endParaRPr lang="zh-CN" altLang="en-US" sz="2000" dirty="0"/>
          </a:p>
        </p:txBody>
      </p:sp>
      <p:sp>
        <p:nvSpPr>
          <p:cNvPr id="3" name="内容占位符 2"/>
          <p:cNvSpPr>
            <a:spLocks noGrp="1"/>
          </p:cNvSpPr>
          <p:nvPr>
            <p:ph idx="1"/>
          </p:nvPr>
        </p:nvSpPr>
        <p:spPr/>
        <p:txBody>
          <a:bodyPr/>
          <a:lstStyle/>
          <a:p>
            <a:r>
              <a:rPr lang="en-US" altLang="zh-CN" sz="1600" dirty="0">
                <a:solidFill>
                  <a:srgbClr val="0C0CEA"/>
                </a:solidFill>
              </a:rPr>
              <a:t>Huge energy consumption </a:t>
            </a:r>
            <a:r>
              <a:rPr lang="en-US" altLang="zh-CN" sz="1600" dirty="0"/>
              <a:t>for supercomputing,  Google and Microscopic are buying nuclear reactors for AI, quantum computing  is a game changer</a:t>
            </a:r>
            <a:endParaRPr lang="en-US" altLang="zh-CN" sz="800" dirty="0"/>
          </a:p>
          <a:p>
            <a:r>
              <a:rPr lang="en-US" altLang="zh-CN" sz="1600" dirty="0"/>
              <a:t>Systems with </a:t>
            </a:r>
            <a:r>
              <a:rPr lang="en-US" altLang="zh-CN" sz="1600" dirty="0">
                <a:solidFill>
                  <a:srgbClr val="0C0CEA"/>
                </a:solidFill>
              </a:rPr>
              <a:t>large-scale superconducting qubits </a:t>
            </a:r>
            <a:r>
              <a:rPr lang="en-US" altLang="zh-CN" sz="1600" dirty="0"/>
              <a:t>are available soon: ~10k, even 1M;  </a:t>
            </a:r>
            <a:r>
              <a:rPr lang="en-US" altLang="zh-CN" sz="1600" dirty="0">
                <a:solidFill>
                  <a:srgbClr val="0C0CEA"/>
                </a:solidFill>
              </a:rPr>
              <a:t>2024 the two-gate fidelity is at 0.999, we need precision at 10</a:t>
            </a:r>
            <a:r>
              <a:rPr lang="en-US" altLang="zh-CN" sz="1600" baseline="30000" dirty="0">
                <a:solidFill>
                  <a:srgbClr val="0C0CEA"/>
                </a:solidFill>
              </a:rPr>
              <a:t>-4  </a:t>
            </a:r>
            <a:r>
              <a:rPr lang="en-US" altLang="zh-CN" sz="1600" dirty="0">
                <a:solidFill>
                  <a:srgbClr val="0C0CEA"/>
                </a:solidFill>
              </a:rPr>
              <a:t>; coherence time T1,T2~1 </a:t>
            </a:r>
            <a:r>
              <a:rPr lang="en-US" altLang="zh-CN" sz="1600" dirty="0" err="1">
                <a:solidFill>
                  <a:srgbClr val="0C0CEA"/>
                </a:solidFill>
              </a:rPr>
              <a:t>ms</a:t>
            </a:r>
            <a:endParaRPr lang="en-US" altLang="zh-CN" sz="1600" dirty="0">
              <a:latin typeface="Times New Roman" panose="02020603050405020304" pitchFamily="18" charset="0"/>
              <a:cs typeface="Times New Roman" panose="02020603050405020304" pitchFamily="18" charset="0"/>
            </a:endParaRPr>
          </a:p>
          <a:p>
            <a:r>
              <a:rPr lang="en-US" altLang="zh-CN" sz="1600" dirty="0">
                <a:solidFill>
                  <a:srgbClr val="0C0CEA"/>
                </a:solidFill>
                <a:latin typeface="Times New Roman" panose="02020603050405020304" pitchFamily="18" charset="0"/>
                <a:cs typeface="Times New Roman" panose="02020603050405020304" pitchFamily="18" charset="0"/>
              </a:rPr>
              <a:t>Quantum error correction </a:t>
            </a:r>
            <a:r>
              <a:rPr lang="en-US" altLang="zh-CN" sz="1600" dirty="0">
                <a:latin typeface="Times New Roman" panose="02020603050405020304" pitchFamily="18" charset="0"/>
                <a:cs typeface="Times New Roman" panose="02020603050405020304" pitchFamily="18" charset="0"/>
              </a:rPr>
              <a:t>using  redundancy and repetition code for to achieve fault tolerant quantum computing</a:t>
            </a:r>
            <a:endParaRPr lang="en-US" altLang="zh-CN" sz="1600" dirty="0">
              <a:latin typeface="Times New Roman" panose="02020603050405020304" pitchFamily="18" charset="0"/>
              <a:cs typeface="Times New Roman" panose="02020603050405020304" pitchFamily="18" charset="0"/>
            </a:endParaRPr>
          </a:p>
          <a:p>
            <a:endParaRPr lang="en-US" altLang="zh-CN" sz="800" dirty="0"/>
          </a:p>
          <a:p>
            <a:r>
              <a:rPr lang="en-US" altLang="zh-CN" sz="1600" dirty="0">
                <a:solidFill>
                  <a:srgbClr val="0C0CEA"/>
                </a:solidFill>
              </a:rPr>
              <a:t>Ion-trap quantum computers </a:t>
            </a:r>
            <a:r>
              <a:rPr lang="en-US" altLang="zh-CN" sz="1600" dirty="0"/>
              <a:t>have higher precision but fewer qubits, has some applications in nuclear shell model calculations. </a:t>
            </a:r>
            <a:endParaRPr lang="en-US" altLang="zh-CN" sz="1600" dirty="0"/>
          </a:p>
          <a:p>
            <a:r>
              <a:rPr lang="en-US" altLang="zh-CN" sz="1600" dirty="0">
                <a:solidFill>
                  <a:srgbClr val="0C0CEA"/>
                </a:solidFill>
              </a:rPr>
              <a:t>Topological quantum computers </a:t>
            </a:r>
            <a:r>
              <a:rPr lang="en-US" altLang="zh-CN" sz="1600" dirty="0"/>
              <a:t>is a hot topic, utilizes quasiparticles </a:t>
            </a:r>
            <a:r>
              <a:rPr lang="en-US" altLang="zh-CN" sz="1600" dirty="0" err="1"/>
              <a:t>anyons</a:t>
            </a:r>
            <a:r>
              <a:rPr lang="en-US" altLang="zh-CN" sz="1600" dirty="0"/>
              <a:t> and more stable for coherence</a:t>
            </a:r>
            <a:endParaRPr lang="en-US" altLang="zh-CN" sz="1600" dirty="0"/>
          </a:p>
          <a:p>
            <a:endParaRPr lang="en-US" altLang="zh-CN" sz="800" dirty="0"/>
          </a:p>
          <a:p>
            <a:r>
              <a:rPr lang="en-US" altLang="zh-CN" sz="1600" dirty="0">
                <a:solidFill>
                  <a:srgbClr val="0C0CEA"/>
                </a:solidFill>
              </a:rPr>
              <a:t>Future big problems:  </a:t>
            </a:r>
            <a:r>
              <a:rPr lang="en-US" altLang="zh-CN" sz="1600" dirty="0"/>
              <a:t>lattice QCD calculations with quantum computing, nuclear many-body dynamics, quantum machine learning, quantum annealing optimization</a:t>
            </a:r>
            <a:endParaRPr lang="en-US" altLang="zh-CN" sz="1600" dirty="0"/>
          </a:p>
          <a:p>
            <a:endParaRPr lang="en-US" altLang="zh-CN" dirty="0"/>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Summary</a:t>
            </a:r>
            <a:endParaRPr lang="zh-CN" altLang="en-US" sz="2000" dirty="0"/>
          </a:p>
        </p:txBody>
      </p:sp>
      <p:sp>
        <p:nvSpPr>
          <p:cNvPr id="3" name="内容占位符 2"/>
          <p:cNvSpPr>
            <a:spLocks noGrp="1"/>
          </p:cNvSpPr>
          <p:nvPr>
            <p:ph idx="1"/>
          </p:nvPr>
        </p:nvSpPr>
        <p:spPr/>
        <p:txBody>
          <a:bodyPr>
            <a:normAutofit/>
          </a:bodyPr>
          <a:lstStyle/>
          <a:p>
            <a:pPr>
              <a:lnSpc>
                <a:spcPct val="120000"/>
              </a:lnSpc>
            </a:pPr>
            <a:r>
              <a:rPr lang="en-US" altLang="zh-CN" sz="1600" dirty="0"/>
              <a:t>Noisy Quantum computing is a practical problem, totally a new research field</a:t>
            </a:r>
            <a:endParaRPr lang="en-US" altLang="zh-CN" sz="1600" dirty="0"/>
          </a:p>
          <a:p>
            <a:pPr>
              <a:lnSpc>
                <a:spcPct val="120000"/>
              </a:lnSpc>
            </a:pPr>
            <a:r>
              <a:rPr lang="en-US" altLang="zh-CN" sz="1600" dirty="0"/>
              <a:t>We implement low-noisy circuit,  error mitigation, efficient method for excited states, for a finite-temperature pairing Hamiltonian</a:t>
            </a:r>
            <a:endParaRPr lang="en-US" altLang="zh-CN" sz="1600" dirty="0"/>
          </a:p>
          <a:p>
            <a:pPr>
              <a:lnSpc>
                <a:spcPct val="120000"/>
              </a:lnSpc>
            </a:pPr>
            <a:r>
              <a:rPr lang="en-US" altLang="zh-CN" sz="1600" dirty="0"/>
              <a:t>Expected smooth superfluid-normal transition in finite systems, in which strong many-body correlations are important</a:t>
            </a:r>
            <a:endParaRPr lang="en-US" altLang="zh-CN" sz="1600" dirty="0"/>
          </a:p>
          <a:p>
            <a:pPr>
              <a:lnSpc>
                <a:spcPct val="120000"/>
              </a:lnSpc>
            </a:pPr>
            <a:r>
              <a:rPr lang="en-US" altLang="zh-CN" sz="1600" dirty="0"/>
              <a:t>Ab initio calculations of 3-body systems are implemented, with several methods to improve the noisy results</a:t>
            </a:r>
            <a:endParaRPr lang="en-US" altLang="zh-CN" sz="1600" dirty="0"/>
          </a:p>
          <a:p>
            <a:pPr>
              <a:lnSpc>
                <a:spcPct val="120000"/>
              </a:lnSpc>
            </a:pPr>
            <a:endParaRPr lang="en-US" altLang="zh-CN" sz="1600" dirty="0"/>
          </a:p>
          <a:p>
            <a:pPr>
              <a:lnSpc>
                <a:spcPct val="120000"/>
              </a:lnSpc>
            </a:pPr>
            <a:r>
              <a:rPr lang="en-US" altLang="zh-CN" sz="1600" dirty="0"/>
              <a:t>Future:  quantum computing of big problems such as lattice QCD and nuclear many-body dynamics are strongly motivated </a:t>
            </a:r>
            <a:endParaRPr lang="en-US" altLang="zh-CN" sz="1600" dirty="0"/>
          </a:p>
        </p:txBody>
      </p:sp>
      <p:sp>
        <p:nvSpPr>
          <p:cNvPr id="4" name="文本框 3"/>
          <p:cNvSpPr txBox="1"/>
          <p:nvPr/>
        </p:nvSpPr>
        <p:spPr>
          <a:xfrm>
            <a:off x="1703671" y="4140610"/>
            <a:ext cx="4585358" cy="523220"/>
          </a:xfrm>
          <a:prstGeom prst="rect">
            <a:avLst/>
          </a:prstGeom>
          <a:noFill/>
        </p:spPr>
        <p:txBody>
          <a:bodyPr wrap="none" rtlCol="0">
            <a:spAutoFit/>
          </a:bodyPr>
          <a:lstStyle/>
          <a:p>
            <a:r>
              <a:rPr lang="en-US" altLang="zh-CN" sz="2800" b="1" dirty="0">
                <a:solidFill>
                  <a:srgbClr val="C00000"/>
                </a:solidFill>
              </a:rPr>
              <a:t>Thank you for your attention!</a:t>
            </a:r>
            <a:endParaRPr lang="zh-CN" altLang="en-US" sz="2800" b="1"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Computing and theoretical nuclear physics</a:t>
            </a:r>
            <a:endParaRPr lang="zh-CN" altLang="en-US" sz="2000" dirty="0"/>
          </a:p>
        </p:txBody>
      </p:sp>
      <p:sp>
        <p:nvSpPr>
          <p:cNvPr id="3" name="内容占位符 2"/>
          <p:cNvSpPr>
            <a:spLocks noGrp="1"/>
          </p:cNvSpPr>
          <p:nvPr>
            <p:ph idx="1"/>
          </p:nvPr>
        </p:nvSpPr>
        <p:spPr/>
        <p:txBody>
          <a:bodyPr>
            <a:normAutofit/>
          </a:bodyPr>
          <a:lstStyle/>
          <a:p>
            <a:r>
              <a:rPr lang="en-US" altLang="zh-CN" sz="1600" dirty="0">
                <a:solidFill>
                  <a:srgbClr val="0C0CEA"/>
                </a:solidFill>
              </a:rPr>
              <a:t>Close relationship between computational capabilities and nuclear physics</a:t>
            </a:r>
            <a:endParaRPr lang="en-US" altLang="zh-CN" sz="1600" dirty="0">
              <a:solidFill>
                <a:srgbClr val="0C0CEA"/>
              </a:solidFill>
            </a:endParaRPr>
          </a:p>
        </p:txBody>
      </p:sp>
      <p:pic>
        <p:nvPicPr>
          <p:cNvPr id="22" name="Picture 12" descr="http://www.columbia.edu/cu/computinghistory/eniac1.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10042" y="1772858"/>
            <a:ext cx="3442790" cy="145266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2"/>
          <a:stretch>
            <a:fillRect/>
          </a:stretch>
        </p:blipFill>
        <p:spPr>
          <a:xfrm>
            <a:off x="684624" y="1023149"/>
            <a:ext cx="4478572" cy="742857"/>
          </a:xfrm>
          <a:prstGeom prst="rect">
            <a:avLst/>
          </a:prstGeom>
        </p:spPr>
      </p:pic>
      <p:sp>
        <p:nvSpPr>
          <p:cNvPr id="6" name="文本框 5"/>
          <p:cNvSpPr txBox="1"/>
          <p:nvPr/>
        </p:nvSpPr>
        <p:spPr>
          <a:xfrm>
            <a:off x="3520993" y="1472776"/>
            <a:ext cx="603050" cy="323165"/>
          </a:xfrm>
          <a:prstGeom prst="rect">
            <a:avLst/>
          </a:prstGeom>
          <a:noFill/>
        </p:spPr>
        <p:txBody>
          <a:bodyPr wrap="none" rtlCol="0">
            <a:spAutoFit/>
          </a:bodyPr>
          <a:lstStyle/>
          <a:p>
            <a:r>
              <a:rPr lang="en-US" altLang="zh-CN" sz="1500" b="1" dirty="0" err="1"/>
              <a:t>Eniac</a:t>
            </a:r>
            <a:endParaRPr lang="zh-CN" altLang="en-US" sz="1500" b="1" dirty="0"/>
          </a:p>
        </p:txBody>
      </p:sp>
      <p:pic>
        <p:nvPicPr>
          <p:cNvPr id="8" name="图片 7"/>
          <p:cNvPicPr>
            <a:picLocks noChangeAspect="1"/>
          </p:cNvPicPr>
          <p:nvPr/>
        </p:nvPicPr>
        <p:blipFill>
          <a:blip r:embed="rId3"/>
          <a:stretch>
            <a:fillRect/>
          </a:stretch>
        </p:blipFill>
        <p:spPr>
          <a:xfrm>
            <a:off x="6135962" y="3224232"/>
            <a:ext cx="1750983" cy="1750983"/>
          </a:xfrm>
          <a:prstGeom prst="rect">
            <a:avLst/>
          </a:prstGeom>
        </p:spPr>
      </p:pic>
      <p:pic>
        <p:nvPicPr>
          <p:cNvPr id="3074" name="Picture 2" descr="IBM System/360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5962" y="1838201"/>
            <a:ext cx="1930675" cy="1448006"/>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6429708" y="1840380"/>
            <a:ext cx="1284326" cy="300082"/>
          </a:xfrm>
          <a:prstGeom prst="rect">
            <a:avLst/>
          </a:prstGeom>
          <a:noFill/>
        </p:spPr>
        <p:txBody>
          <a:bodyPr wrap="none" rtlCol="0">
            <a:spAutoFit/>
          </a:bodyPr>
          <a:lstStyle/>
          <a:p>
            <a:r>
              <a:rPr lang="en-US" altLang="zh-CN" sz="1350" dirty="0">
                <a:solidFill>
                  <a:schemeClr val="bg1"/>
                </a:solidFill>
              </a:rPr>
              <a:t>IBM-360 (1964)</a:t>
            </a:r>
            <a:endParaRPr lang="zh-CN" altLang="en-US" sz="1350" dirty="0">
              <a:solidFill>
                <a:schemeClr val="bg1"/>
              </a:solidFill>
            </a:endParaRPr>
          </a:p>
        </p:txBody>
      </p:sp>
      <p:pic>
        <p:nvPicPr>
          <p:cNvPr id="11" name="图片 10"/>
          <p:cNvPicPr>
            <a:picLocks noChangeAspect="1"/>
          </p:cNvPicPr>
          <p:nvPr/>
        </p:nvPicPr>
        <p:blipFill>
          <a:blip r:embed="rId5"/>
          <a:stretch>
            <a:fillRect/>
          </a:stretch>
        </p:blipFill>
        <p:spPr>
          <a:xfrm>
            <a:off x="684624" y="3608302"/>
            <a:ext cx="4790910" cy="900305"/>
          </a:xfrm>
          <a:prstGeom prst="rect">
            <a:avLst/>
          </a:prstGeom>
          <a:ln>
            <a:solidFill>
              <a:schemeClr val="accent1"/>
            </a:solidFill>
          </a:ln>
        </p:spPr>
      </p:pic>
      <p:sp>
        <p:nvSpPr>
          <p:cNvPr id="12" name="矩形 11"/>
          <p:cNvSpPr/>
          <p:nvPr/>
        </p:nvSpPr>
        <p:spPr>
          <a:xfrm>
            <a:off x="1262463" y="4641176"/>
            <a:ext cx="4362075" cy="300082"/>
          </a:xfrm>
          <a:prstGeom prst="rect">
            <a:avLst/>
          </a:prstGeom>
        </p:spPr>
        <p:txBody>
          <a:bodyPr wrap="square">
            <a:spAutoFit/>
          </a:bodyPr>
          <a:lstStyle/>
          <a:p>
            <a:r>
              <a:rPr lang="en-US" altLang="zh-CN" sz="1350" dirty="0"/>
              <a:t>Nilsson S G 1955 Mat. </a:t>
            </a:r>
            <a:r>
              <a:rPr lang="en-US" altLang="zh-CN" sz="1350" dirty="0" err="1"/>
              <a:t>Fys</a:t>
            </a:r>
            <a:r>
              <a:rPr lang="en-US" altLang="zh-CN" sz="1350" dirty="0"/>
              <a:t>. </a:t>
            </a:r>
            <a:r>
              <a:rPr lang="en-US" altLang="zh-CN" sz="1350" dirty="0" err="1"/>
              <a:t>Medd</a:t>
            </a:r>
            <a:r>
              <a:rPr lang="en-US" altLang="zh-CN" sz="1350" dirty="0"/>
              <a:t>. Dan. Vid. </a:t>
            </a:r>
            <a:r>
              <a:rPr lang="en-US" altLang="zh-CN" sz="1350" dirty="0" err="1"/>
              <a:t>Selsk</a:t>
            </a:r>
            <a:r>
              <a:rPr lang="en-US" altLang="zh-CN" sz="1350" dirty="0"/>
              <a:t>. 29 no 16</a:t>
            </a:r>
            <a:endParaRPr lang="zh-CN" altLang="en-US" sz="1350" dirty="0"/>
          </a:p>
        </p:txBody>
      </p:sp>
      <p:pic>
        <p:nvPicPr>
          <p:cNvPr id="3076" name="Picture 4" descr="BESK Computer Console and Memori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6922" y="1838201"/>
            <a:ext cx="1550925" cy="1461747"/>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5271882" y="1892565"/>
            <a:ext cx="532453" cy="300082"/>
          </a:xfrm>
          <a:prstGeom prst="rect">
            <a:avLst/>
          </a:prstGeom>
          <a:noFill/>
        </p:spPr>
        <p:txBody>
          <a:bodyPr wrap="none" rtlCol="0">
            <a:spAutoFit/>
          </a:bodyPr>
          <a:lstStyle/>
          <a:p>
            <a:r>
              <a:rPr lang="en-US" altLang="zh-CN" sz="1350" dirty="0">
                <a:solidFill>
                  <a:schemeClr val="bg1"/>
                </a:solidFill>
              </a:rPr>
              <a:t>BESK</a:t>
            </a:r>
            <a:endParaRPr lang="zh-CN" altLang="en-US" sz="1350" dirty="0">
              <a:solidFill>
                <a:schemeClr val="bg1"/>
              </a:solidFil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Computing and theoretical nuclear physics</a:t>
            </a:r>
            <a:endParaRPr lang="zh-CN" altLang="en-US" sz="2000" dirty="0"/>
          </a:p>
        </p:txBody>
      </p:sp>
      <p:sp>
        <p:nvSpPr>
          <p:cNvPr id="3" name="内容占位符 2"/>
          <p:cNvSpPr>
            <a:spLocks noGrp="1"/>
          </p:cNvSpPr>
          <p:nvPr>
            <p:ph idx="1"/>
          </p:nvPr>
        </p:nvSpPr>
        <p:spPr/>
        <p:txBody>
          <a:bodyPr>
            <a:normAutofit/>
          </a:bodyPr>
          <a:lstStyle/>
          <a:p>
            <a:r>
              <a:rPr lang="en-US" altLang="zh-CN" sz="1600" dirty="0">
                <a:solidFill>
                  <a:srgbClr val="0C0CEA"/>
                </a:solidFill>
              </a:rPr>
              <a:t>Close relationship between computational capabilities and nuclear physics</a:t>
            </a:r>
            <a:endParaRPr lang="en-US" altLang="zh-CN" sz="1600" dirty="0">
              <a:solidFill>
                <a:srgbClr val="0C0CEA"/>
              </a:solidFill>
            </a:endParaRPr>
          </a:p>
        </p:txBody>
      </p:sp>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07547" y="1141400"/>
            <a:ext cx="1874180" cy="1026114"/>
          </a:xfrm>
          <a:prstGeom prst="rect">
            <a:avLst/>
          </a:prstGeom>
        </p:spPr>
      </p:pic>
      <p:pic>
        <p:nvPicPr>
          <p:cNvPr id="15" name="图片 14"/>
          <p:cNvPicPr>
            <a:picLocks noChangeAspect="1"/>
          </p:cNvPicPr>
          <p:nvPr/>
        </p:nvPicPr>
        <p:blipFill>
          <a:blip r:embed="rId2"/>
          <a:stretch>
            <a:fillRect/>
          </a:stretch>
        </p:blipFill>
        <p:spPr>
          <a:xfrm>
            <a:off x="5673229" y="3444110"/>
            <a:ext cx="1947276" cy="973442"/>
          </a:xfrm>
          <a:prstGeom prst="rect">
            <a:avLst/>
          </a:prstGeom>
        </p:spPr>
      </p:pic>
      <p:pic>
        <p:nvPicPr>
          <p:cNvPr id="17" name="Picture 8" descr="“tianhe supercomputer”的图片搜索结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256" y="3419979"/>
            <a:ext cx="2133056" cy="1087859"/>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a:blip r:embed="rId4"/>
          <a:stretch>
            <a:fillRect/>
          </a:stretch>
        </p:blipFill>
        <p:spPr>
          <a:xfrm>
            <a:off x="3851224" y="3496757"/>
            <a:ext cx="1599667" cy="868148"/>
          </a:xfrm>
          <a:prstGeom prst="rect">
            <a:avLst/>
          </a:prstGeom>
        </p:spPr>
      </p:pic>
      <p:pic>
        <p:nvPicPr>
          <p:cNvPr id="21" name="图片 20"/>
          <p:cNvPicPr>
            <a:picLocks noChangeAspect="1"/>
          </p:cNvPicPr>
          <p:nvPr/>
        </p:nvPicPr>
        <p:blipFill>
          <a:blip r:embed="rId5"/>
          <a:stretch>
            <a:fillRect/>
          </a:stretch>
        </p:blipFill>
        <p:spPr>
          <a:xfrm>
            <a:off x="3812514" y="1141401"/>
            <a:ext cx="1631372" cy="1188596"/>
          </a:xfrm>
          <a:prstGeom prst="rect">
            <a:avLst/>
          </a:prstGeom>
        </p:spPr>
      </p:pic>
      <p:pic>
        <p:nvPicPr>
          <p:cNvPr id="24" name="图片 23"/>
          <p:cNvPicPr>
            <a:picLocks noChangeAspect="1"/>
          </p:cNvPicPr>
          <p:nvPr/>
        </p:nvPicPr>
        <p:blipFill>
          <a:blip r:embed="rId6"/>
          <a:stretch>
            <a:fillRect/>
          </a:stretch>
        </p:blipFill>
        <p:spPr>
          <a:xfrm>
            <a:off x="6260005" y="1081631"/>
            <a:ext cx="848309" cy="1570673"/>
          </a:xfrm>
          <a:prstGeom prst="rect">
            <a:avLst/>
          </a:prstGeom>
        </p:spPr>
      </p:pic>
      <p:pic>
        <p:nvPicPr>
          <p:cNvPr id="25" name="图片 24"/>
          <p:cNvPicPr>
            <a:picLocks noChangeAspect="1"/>
          </p:cNvPicPr>
          <p:nvPr/>
        </p:nvPicPr>
        <p:blipFill>
          <a:blip r:embed="rId7"/>
          <a:stretch>
            <a:fillRect/>
          </a:stretch>
        </p:blipFill>
        <p:spPr>
          <a:xfrm>
            <a:off x="2163983" y="1941667"/>
            <a:ext cx="1264341" cy="723790"/>
          </a:xfrm>
          <a:prstGeom prst="rect">
            <a:avLst/>
          </a:prstGeom>
        </p:spPr>
      </p:pic>
      <p:sp>
        <p:nvSpPr>
          <p:cNvPr id="26" name="矩形 25"/>
          <p:cNvSpPr/>
          <p:nvPr/>
        </p:nvSpPr>
        <p:spPr>
          <a:xfrm>
            <a:off x="809625" y="3210279"/>
            <a:ext cx="7186614" cy="146359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7" name="右箭头 26"/>
          <p:cNvSpPr/>
          <p:nvPr/>
        </p:nvSpPr>
        <p:spPr>
          <a:xfrm rot="16200000">
            <a:off x="4290997" y="2652023"/>
            <a:ext cx="499907" cy="616604"/>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 name="文本框 27"/>
          <p:cNvSpPr txBox="1"/>
          <p:nvPr/>
        </p:nvSpPr>
        <p:spPr>
          <a:xfrm>
            <a:off x="4962427" y="2888640"/>
            <a:ext cx="2781531" cy="300082"/>
          </a:xfrm>
          <a:prstGeom prst="rect">
            <a:avLst/>
          </a:prstGeom>
          <a:noFill/>
        </p:spPr>
        <p:txBody>
          <a:bodyPr wrap="none" rtlCol="0">
            <a:spAutoFit/>
          </a:bodyPr>
          <a:lstStyle/>
          <a:p>
            <a:r>
              <a:rPr lang="en-US" altLang="zh-CN" sz="1350" dirty="0">
                <a:solidFill>
                  <a:srgbClr val="0000FF"/>
                </a:solidFill>
                <a:latin typeface="黑体" panose="02010609060101010101" pitchFamily="49" charset="-122"/>
                <a:ea typeface="黑体" panose="02010609060101010101" pitchFamily="49" charset="-122"/>
              </a:rPr>
              <a:t>Support by advanced computing </a:t>
            </a:r>
            <a:endParaRPr lang="zh-CN" altLang="en-US" sz="1350" dirty="0">
              <a:solidFill>
                <a:srgbClr val="0000FF"/>
              </a:solidFill>
              <a:latin typeface="黑体" panose="02010609060101010101" pitchFamily="49" charset="-122"/>
              <a:ea typeface="黑体" panose="02010609060101010101" pitchFamily="49" charset="-122"/>
            </a:endParaRPr>
          </a:p>
        </p:txBody>
      </p:sp>
      <p:sp>
        <p:nvSpPr>
          <p:cNvPr id="29" name="圆角矩形 28"/>
          <p:cNvSpPr/>
          <p:nvPr/>
        </p:nvSpPr>
        <p:spPr>
          <a:xfrm>
            <a:off x="1351362" y="1040002"/>
            <a:ext cx="6110436" cy="168261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文本框 29"/>
          <p:cNvSpPr txBox="1"/>
          <p:nvPr/>
        </p:nvSpPr>
        <p:spPr>
          <a:xfrm>
            <a:off x="1400285" y="2214569"/>
            <a:ext cx="1471172" cy="300082"/>
          </a:xfrm>
          <a:prstGeom prst="rect">
            <a:avLst/>
          </a:prstGeom>
          <a:noFill/>
        </p:spPr>
        <p:txBody>
          <a:bodyPr wrap="none" rtlCol="0">
            <a:spAutoFit/>
          </a:bodyPr>
          <a:lstStyle/>
          <a:p>
            <a:r>
              <a:rPr lang="en-US" altLang="zh-CN" sz="1350" dirty="0"/>
              <a:t>Ab initio Structure</a:t>
            </a:r>
            <a:endParaRPr lang="zh-CN" altLang="en-US" sz="1350" dirty="0"/>
          </a:p>
        </p:txBody>
      </p:sp>
      <p:sp>
        <p:nvSpPr>
          <p:cNvPr id="31" name="文本框 30"/>
          <p:cNvSpPr txBox="1"/>
          <p:nvPr/>
        </p:nvSpPr>
        <p:spPr>
          <a:xfrm>
            <a:off x="3768991" y="2339165"/>
            <a:ext cx="1648272" cy="300082"/>
          </a:xfrm>
          <a:prstGeom prst="rect">
            <a:avLst/>
          </a:prstGeom>
          <a:noFill/>
        </p:spPr>
        <p:txBody>
          <a:bodyPr wrap="none" rtlCol="0">
            <a:spAutoFit/>
          </a:bodyPr>
          <a:lstStyle/>
          <a:p>
            <a:r>
              <a:rPr lang="en-US" altLang="zh-CN" sz="1350" dirty="0"/>
              <a:t>Nuclear Astrophysics</a:t>
            </a:r>
            <a:endParaRPr lang="zh-CN" altLang="en-US" sz="1350" dirty="0"/>
          </a:p>
        </p:txBody>
      </p:sp>
      <p:sp>
        <p:nvSpPr>
          <p:cNvPr id="32" name="文本框 31"/>
          <p:cNvSpPr txBox="1"/>
          <p:nvPr/>
        </p:nvSpPr>
        <p:spPr>
          <a:xfrm>
            <a:off x="5529031" y="2344116"/>
            <a:ext cx="1449436" cy="300082"/>
          </a:xfrm>
          <a:prstGeom prst="rect">
            <a:avLst/>
          </a:prstGeom>
          <a:noFill/>
        </p:spPr>
        <p:txBody>
          <a:bodyPr wrap="none" rtlCol="0">
            <a:spAutoFit/>
          </a:bodyPr>
          <a:lstStyle/>
          <a:p>
            <a:r>
              <a:rPr lang="en-US" altLang="zh-CN" sz="1350" dirty="0"/>
              <a:t>Nuclear Dynamics</a:t>
            </a:r>
            <a:endParaRPr lang="zh-CN" altLang="en-US" sz="1350" dirty="0"/>
          </a:p>
        </p:txBody>
      </p:sp>
      <p:sp>
        <p:nvSpPr>
          <p:cNvPr id="33" name="文本框 32"/>
          <p:cNvSpPr txBox="1"/>
          <p:nvPr/>
        </p:nvSpPr>
        <p:spPr>
          <a:xfrm>
            <a:off x="3863712" y="3221262"/>
            <a:ext cx="1444626" cy="300082"/>
          </a:xfrm>
          <a:prstGeom prst="rect">
            <a:avLst/>
          </a:prstGeom>
          <a:noFill/>
        </p:spPr>
        <p:txBody>
          <a:bodyPr wrap="none" rtlCol="0">
            <a:spAutoFit/>
          </a:bodyPr>
          <a:lstStyle/>
          <a:p>
            <a:r>
              <a:rPr lang="en-US" altLang="zh-CN" sz="1350" dirty="0"/>
              <a:t>Machine Learning</a:t>
            </a:r>
            <a:endParaRPr lang="zh-CN" altLang="en-US" sz="1350" dirty="0"/>
          </a:p>
        </p:txBody>
      </p:sp>
      <p:sp>
        <p:nvSpPr>
          <p:cNvPr id="34" name="文本框 33"/>
          <p:cNvSpPr txBox="1"/>
          <p:nvPr/>
        </p:nvSpPr>
        <p:spPr>
          <a:xfrm>
            <a:off x="5870678" y="3226727"/>
            <a:ext cx="1646797" cy="300082"/>
          </a:xfrm>
          <a:prstGeom prst="rect">
            <a:avLst/>
          </a:prstGeom>
          <a:noFill/>
        </p:spPr>
        <p:txBody>
          <a:bodyPr wrap="none" rtlCol="0">
            <a:spAutoFit/>
          </a:bodyPr>
          <a:lstStyle/>
          <a:p>
            <a:r>
              <a:rPr lang="en-US" altLang="zh-CN" sz="1350" dirty="0"/>
              <a:t>Quantum computing</a:t>
            </a:r>
            <a:endParaRPr lang="zh-CN" altLang="en-US" sz="1350" dirty="0"/>
          </a:p>
        </p:txBody>
      </p:sp>
      <p:sp>
        <p:nvSpPr>
          <p:cNvPr id="35" name="文本框 34"/>
          <p:cNvSpPr txBox="1"/>
          <p:nvPr/>
        </p:nvSpPr>
        <p:spPr>
          <a:xfrm>
            <a:off x="1579893" y="3196539"/>
            <a:ext cx="1347677" cy="300082"/>
          </a:xfrm>
          <a:prstGeom prst="rect">
            <a:avLst/>
          </a:prstGeom>
          <a:noFill/>
        </p:spPr>
        <p:txBody>
          <a:bodyPr wrap="none" rtlCol="0">
            <a:spAutoFit/>
          </a:bodyPr>
          <a:lstStyle/>
          <a:p>
            <a:r>
              <a:rPr lang="en-US" altLang="zh-CN" sz="1350" dirty="0"/>
              <a:t>Supercomputing</a:t>
            </a:r>
            <a:endParaRPr lang="zh-CN" altLang="en-US" sz="1350" dirty="0"/>
          </a:p>
        </p:txBody>
      </p:sp>
      <p:sp>
        <p:nvSpPr>
          <p:cNvPr id="5" name="文本框 4"/>
          <p:cNvSpPr txBox="1"/>
          <p:nvPr/>
        </p:nvSpPr>
        <p:spPr>
          <a:xfrm>
            <a:off x="1046786" y="4339910"/>
            <a:ext cx="1357999" cy="584775"/>
          </a:xfrm>
          <a:prstGeom prst="rect">
            <a:avLst/>
          </a:prstGeom>
          <a:solidFill>
            <a:schemeClr val="bg1"/>
          </a:solidFill>
          <a:ln>
            <a:solidFill>
              <a:srgbClr val="0C0CEA"/>
            </a:solidFill>
          </a:ln>
        </p:spPr>
        <p:txBody>
          <a:bodyPr wrap="none" rtlCol="0">
            <a:spAutoFit/>
          </a:bodyPr>
          <a:lstStyle/>
          <a:p>
            <a:pPr algn="ctr"/>
            <a:r>
              <a:rPr lang="en-US" altLang="zh-CN" dirty="0">
                <a:solidFill>
                  <a:srgbClr val="0C0CEA"/>
                </a:solidFill>
              </a:rPr>
              <a:t>2012</a:t>
            </a:r>
            <a:endParaRPr lang="en-US" altLang="zh-CN" dirty="0">
              <a:solidFill>
                <a:srgbClr val="0C0CEA"/>
              </a:solidFill>
            </a:endParaRPr>
          </a:p>
          <a:p>
            <a:pPr algn="ctr"/>
            <a:r>
              <a:rPr lang="en-US" altLang="zh-CN" sz="1400" dirty="0">
                <a:solidFill>
                  <a:srgbClr val="0C0CEA"/>
                </a:solidFill>
              </a:rPr>
              <a:t>Continuum DFT </a:t>
            </a:r>
            <a:endParaRPr lang="zh-CN" altLang="en-US" sz="1400" dirty="0">
              <a:solidFill>
                <a:srgbClr val="0C0CEA"/>
              </a:solidFill>
            </a:endParaRPr>
          </a:p>
        </p:txBody>
      </p:sp>
      <p:sp>
        <p:nvSpPr>
          <p:cNvPr id="6" name="文本框 5"/>
          <p:cNvSpPr txBox="1"/>
          <p:nvPr/>
        </p:nvSpPr>
        <p:spPr>
          <a:xfrm>
            <a:off x="3662420" y="4376112"/>
            <a:ext cx="1977273" cy="584775"/>
          </a:xfrm>
          <a:prstGeom prst="rect">
            <a:avLst/>
          </a:prstGeom>
          <a:solidFill>
            <a:schemeClr val="bg1"/>
          </a:solidFill>
          <a:ln>
            <a:solidFill>
              <a:srgbClr val="0000FF"/>
            </a:solidFill>
          </a:ln>
        </p:spPr>
        <p:txBody>
          <a:bodyPr wrap="none" rtlCol="0">
            <a:spAutoFit/>
          </a:bodyPr>
          <a:lstStyle/>
          <a:p>
            <a:pPr algn="ctr"/>
            <a:r>
              <a:rPr lang="en-US" altLang="zh-CN" dirty="0">
                <a:solidFill>
                  <a:srgbClr val="0C0CEA"/>
                </a:solidFill>
              </a:rPr>
              <a:t>2019 </a:t>
            </a:r>
            <a:endParaRPr lang="en-US" altLang="zh-CN" dirty="0">
              <a:solidFill>
                <a:srgbClr val="0C0CEA"/>
              </a:solidFill>
            </a:endParaRPr>
          </a:p>
          <a:p>
            <a:pPr algn="ctr"/>
            <a:r>
              <a:rPr lang="en-US" altLang="zh-CN" sz="1400" dirty="0">
                <a:solidFill>
                  <a:srgbClr val="0C0CEA"/>
                </a:solidFill>
              </a:rPr>
              <a:t>Incomplete fission yields</a:t>
            </a:r>
            <a:endParaRPr lang="zh-CN" altLang="en-US" sz="1400" dirty="0">
              <a:solidFill>
                <a:srgbClr val="0C0CEA"/>
              </a:solidFill>
            </a:endParaRPr>
          </a:p>
        </p:txBody>
      </p:sp>
      <p:sp>
        <p:nvSpPr>
          <p:cNvPr id="36" name="文本框 35"/>
          <p:cNvSpPr txBox="1"/>
          <p:nvPr/>
        </p:nvSpPr>
        <p:spPr>
          <a:xfrm>
            <a:off x="6437319" y="4360545"/>
            <a:ext cx="2048958" cy="584775"/>
          </a:xfrm>
          <a:prstGeom prst="rect">
            <a:avLst/>
          </a:prstGeom>
          <a:solidFill>
            <a:schemeClr val="bg1"/>
          </a:solidFill>
          <a:ln>
            <a:solidFill>
              <a:srgbClr val="0000FF"/>
            </a:solidFill>
          </a:ln>
        </p:spPr>
        <p:txBody>
          <a:bodyPr wrap="none" rtlCol="0">
            <a:spAutoFit/>
          </a:bodyPr>
          <a:lstStyle/>
          <a:p>
            <a:pPr algn="ctr"/>
            <a:r>
              <a:rPr lang="en-US" altLang="zh-CN" dirty="0">
                <a:solidFill>
                  <a:srgbClr val="0C0CEA"/>
                </a:solidFill>
              </a:rPr>
              <a:t>2023</a:t>
            </a:r>
            <a:endParaRPr lang="en-US" altLang="zh-CN" dirty="0">
              <a:solidFill>
                <a:srgbClr val="0C0CEA"/>
              </a:solidFill>
            </a:endParaRPr>
          </a:p>
          <a:p>
            <a:pPr algn="ctr"/>
            <a:r>
              <a:rPr lang="en-US" altLang="zh-CN" sz="1400" dirty="0">
                <a:solidFill>
                  <a:srgbClr val="0C0CEA"/>
                </a:solidFill>
              </a:rPr>
              <a:t>Real quantum Computing</a:t>
            </a:r>
            <a:endParaRPr lang="zh-CN" altLang="en-US" sz="1400" dirty="0">
              <a:solidFill>
                <a:srgbClr val="0C0CEA"/>
              </a:solidFill>
            </a:endParaRPr>
          </a:p>
        </p:txBody>
      </p:sp>
      <p:sp>
        <p:nvSpPr>
          <p:cNvPr id="7" name="文本框 6"/>
          <p:cNvSpPr txBox="1"/>
          <p:nvPr/>
        </p:nvSpPr>
        <p:spPr>
          <a:xfrm>
            <a:off x="1731401" y="3389713"/>
            <a:ext cx="1140056" cy="369332"/>
          </a:xfrm>
          <a:prstGeom prst="rect">
            <a:avLst/>
          </a:prstGeom>
          <a:noFill/>
        </p:spPr>
        <p:txBody>
          <a:bodyPr wrap="none" rtlCol="0">
            <a:spAutoFit/>
          </a:bodyPr>
          <a:lstStyle/>
          <a:p>
            <a:r>
              <a:rPr lang="en-US" altLang="zh-CN" dirty="0">
                <a:solidFill>
                  <a:schemeClr val="bg1">
                    <a:lumMod val="95000"/>
                  </a:schemeClr>
                </a:solidFill>
              </a:rPr>
              <a:t>Tianhe-1A</a:t>
            </a:r>
            <a:endParaRPr lang="zh-CN" altLang="en-US" dirty="0">
              <a:solidFill>
                <a:schemeClr val="bg1">
                  <a:lumMod val="95000"/>
                </a:schemeClr>
              </a:solidFil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latin typeface="Times New Roman" panose="02020603050405020304" pitchFamily="18" charset="0"/>
                <a:cs typeface="Times New Roman" panose="02020603050405020304" pitchFamily="18" charset="0"/>
              </a:rPr>
              <a:t>Quantum computing</a:t>
            </a:r>
            <a:endParaRPr lang="zh-CN" altLang="en-US" sz="2000" dirty="0">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p:txBody>
          <a:bodyPr/>
          <a:lstStyle/>
          <a:p>
            <a:r>
              <a:rPr lang="en-US" altLang="zh-CN" sz="1800" dirty="0">
                <a:latin typeface="Times New Roman" panose="02020603050405020304" pitchFamily="18" charset="0"/>
                <a:cs typeface="Times New Roman" panose="02020603050405020304" pitchFamily="18" charset="0"/>
              </a:rPr>
              <a:t>Advantages of Quantum computing</a:t>
            </a:r>
            <a:endParaRPr lang="en-US" altLang="zh-CN" sz="1800" dirty="0">
              <a:latin typeface="Times New Roman" panose="02020603050405020304" pitchFamily="18" charset="0"/>
              <a:cs typeface="Times New Roman" panose="02020603050405020304" pitchFamily="18" charset="0"/>
            </a:endParaRPr>
          </a:p>
          <a:p>
            <a:endParaRPr lang="zh-CN" altLang="en-US" dirty="0"/>
          </a:p>
        </p:txBody>
      </p:sp>
      <p:sp>
        <p:nvSpPr>
          <p:cNvPr id="6" name="矩形 5"/>
          <p:cNvSpPr/>
          <p:nvPr/>
        </p:nvSpPr>
        <p:spPr>
          <a:xfrm>
            <a:off x="1213274" y="1087561"/>
            <a:ext cx="1600118" cy="553998"/>
          </a:xfrm>
          <a:prstGeom prst="rect">
            <a:avLst/>
          </a:prstGeom>
        </p:spPr>
        <p:txBody>
          <a:bodyPr wrap="none">
            <a:spAutoFit/>
          </a:bodyPr>
          <a:lstStyle/>
          <a:p>
            <a:pPr marL="257175" indent="-257175">
              <a:buClr>
                <a:srgbClr val="C00000"/>
              </a:buClr>
              <a:buSzPct val="60000"/>
              <a:buFont typeface="Wingdings" panose="05000000000000000000" pitchFamily="2" charset="2"/>
              <a:buChar char="l"/>
            </a:pPr>
            <a:r>
              <a:rPr lang="en-US" altLang="zh-CN" sz="1500" b="1" dirty="0">
                <a:solidFill>
                  <a:srgbClr val="0070C0"/>
                </a:solidFill>
              </a:rPr>
              <a:t>Superposition </a:t>
            </a:r>
            <a:endParaRPr lang="en-US" altLang="zh-CN" sz="1500" b="1" dirty="0">
              <a:solidFill>
                <a:srgbClr val="0070C0"/>
              </a:solidFill>
            </a:endParaRPr>
          </a:p>
          <a:p>
            <a:pPr marL="257175" indent="-257175">
              <a:buClr>
                <a:srgbClr val="C00000"/>
              </a:buClr>
              <a:buSzPct val="60000"/>
              <a:buFont typeface="Wingdings" panose="05000000000000000000" pitchFamily="2" charset="2"/>
              <a:buChar char="l"/>
            </a:pPr>
            <a:r>
              <a:rPr lang="en-US" altLang="zh-CN" sz="1500" b="1" dirty="0">
                <a:solidFill>
                  <a:srgbClr val="0070C0"/>
                </a:solidFill>
              </a:rPr>
              <a:t>Entanglement</a:t>
            </a:r>
            <a:endParaRPr lang="zh-CN" altLang="en-US" sz="1500" b="1" dirty="0">
              <a:solidFill>
                <a:srgbClr val="0070C0"/>
              </a:solidFill>
            </a:endParaRPr>
          </a:p>
        </p:txBody>
      </p:sp>
      <p:pic>
        <p:nvPicPr>
          <p:cNvPr id="7" name="图片 6"/>
          <p:cNvPicPr>
            <a:picLocks noChangeAspect="1"/>
          </p:cNvPicPr>
          <p:nvPr/>
        </p:nvPicPr>
        <p:blipFill>
          <a:blip r:embed="rId1"/>
          <a:stretch>
            <a:fillRect/>
          </a:stretch>
        </p:blipFill>
        <p:spPr>
          <a:xfrm>
            <a:off x="1051694" y="1576655"/>
            <a:ext cx="2195904" cy="1711383"/>
          </a:xfrm>
          <a:prstGeom prst="rect">
            <a:avLst/>
          </a:prstGeom>
        </p:spPr>
      </p:pic>
      <p:sp>
        <p:nvSpPr>
          <p:cNvPr id="11" name="文本框 10"/>
          <p:cNvSpPr txBox="1"/>
          <p:nvPr/>
        </p:nvSpPr>
        <p:spPr>
          <a:xfrm>
            <a:off x="4158452" y="3632844"/>
            <a:ext cx="3949284" cy="1077218"/>
          </a:xfrm>
          <a:prstGeom prst="rect">
            <a:avLst/>
          </a:prstGeom>
          <a:noFill/>
        </p:spPr>
        <p:txBody>
          <a:bodyPr wrap="square" rtlCol="0">
            <a:spAutoFit/>
          </a:bodyPr>
          <a:lstStyle/>
          <a:p>
            <a:r>
              <a:rPr lang="en-US" altLang="zh-CN" sz="1600" b="1" dirty="0"/>
              <a:t>Shor's algorithm:  </a:t>
            </a:r>
            <a:r>
              <a:rPr lang="en-US" altLang="zh-CN" sz="1600" dirty="0"/>
              <a:t>an efficient polynomial time algorithm for the integer factorization problem by applying </a:t>
            </a:r>
            <a:r>
              <a:rPr lang="en-US" altLang="zh-CN" sz="1600" b="1" dirty="0"/>
              <a:t>QFT</a:t>
            </a:r>
            <a:r>
              <a:rPr lang="en-US" altLang="zh-CN" sz="1600" dirty="0"/>
              <a:t>    (Breaking RSA cryptosystem)</a:t>
            </a:r>
            <a:endParaRPr lang="en-US" altLang="zh-CN" sz="1600" dirty="0"/>
          </a:p>
        </p:txBody>
      </p:sp>
      <p:pic>
        <p:nvPicPr>
          <p:cNvPr id="12" name="图片 11"/>
          <p:cNvPicPr>
            <a:picLocks noChangeAspect="1"/>
          </p:cNvPicPr>
          <p:nvPr/>
        </p:nvPicPr>
        <p:blipFill>
          <a:blip r:embed="rId2"/>
          <a:stretch>
            <a:fillRect/>
          </a:stretch>
        </p:blipFill>
        <p:spPr>
          <a:xfrm>
            <a:off x="4444256" y="3180061"/>
            <a:ext cx="2500000" cy="314286"/>
          </a:xfrm>
          <a:prstGeom prst="rect">
            <a:avLst/>
          </a:prstGeom>
        </p:spPr>
      </p:pic>
      <p:pic>
        <p:nvPicPr>
          <p:cNvPr id="15" name="图片 14"/>
          <p:cNvPicPr>
            <a:picLocks noChangeAspect="1"/>
          </p:cNvPicPr>
          <p:nvPr/>
        </p:nvPicPr>
        <p:blipFill rotWithShape="1">
          <a:blip r:embed="rId3"/>
          <a:srcRect r="7058"/>
          <a:stretch>
            <a:fillRect/>
          </a:stretch>
        </p:blipFill>
        <p:spPr>
          <a:xfrm>
            <a:off x="918470" y="3327867"/>
            <a:ext cx="2562547" cy="435714"/>
          </a:xfrm>
          <a:prstGeom prst="rect">
            <a:avLst/>
          </a:prstGeom>
        </p:spPr>
      </p:pic>
      <p:pic>
        <p:nvPicPr>
          <p:cNvPr id="1030" name="Picture 6" descr="https://iqx-docs.quantum-computing.ibm.com/_images/shor-figure1l0qpbqeb138fr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785" y="1336279"/>
            <a:ext cx="3739034" cy="180887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491662" y="3763581"/>
            <a:ext cx="3402579" cy="1077218"/>
          </a:xfrm>
          <a:prstGeom prst="rect">
            <a:avLst/>
          </a:prstGeom>
          <a:noFill/>
        </p:spPr>
        <p:txBody>
          <a:bodyPr wrap="square">
            <a:spAutoFit/>
          </a:bodyPr>
          <a:lstStyle/>
          <a:p>
            <a:r>
              <a:rPr lang="en-US" altLang="zh-CN" sz="1600" dirty="0"/>
              <a:t>N qubits could represent all 2</a:t>
            </a:r>
            <a:r>
              <a:rPr lang="en-US" altLang="zh-CN" sz="1600" baseline="30000" dirty="0"/>
              <a:t>N</a:t>
            </a:r>
            <a:r>
              <a:rPr lang="en-US" altLang="zh-CN" sz="1600" dirty="0"/>
              <a:t> states at the same time.</a:t>
            </a:r>
            <a:endParaRPr lang="en-US" altLang="zh-CN" sz="1600" dirty="0"/>
          </a:p>
          <a:p>
            <a:r>
              <a:rPr lang="en-US" altLang="zh-CN" sz="1600" dirty="0"/>
              <a:t>A natural choice for quantum many-body systems</a:t>
            </a:r>
            <a:endParaRPr lang="zh-CN" altLang="en-US" sz="1600" dirty="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latin typeface="Times New Roman" panose="02020603050405020304" pitchFamily="18" charset="0"/>
                <a:cs typeface="Times New Roman" panose="02020603050405020304" pitchFamily="18" charset="0"/>
              </a:rPr>
              <a:t>Superconductor Quantum Computing</a:t>
            </a:r>
            <a:endParaRPr lang="zh-CN" altLang="en-US" sz="2000" dirty="0">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p:txBody>
          <a:bodyPr/>
          <a:lstStyle/>
          <a:p>
            <a:r>
              <a:rPr lang="en-US" altLang="zh-CN" sz="1800" dirty="0">
                <a:latin typeface="Times New Roman" panose="02020603050405020304" pitchFamily="18" charset="0"/>
                <a:cs typeface="Times New Roman" panose="02020603050405020304" pitchFamily="18" charset="0"/>
              </a:rPr>
              <a:t>Roadmap of quantum computing</a:t>
            </a:r>
            <a:endParaRPr lang="en-US" altLang="zh-CN" sz="1800" dirty="0">
              <a:latin typeface="Times New Roman" panose="02020603050405020304" pitchFamily="18" charset="0"/>
              <a:cs typeface="Times New Roman" panose="02020603050405020304" pitchFamily="18" charset="0"/>
            </a:endParaRPr>
          </a:p>
          <a:p>
            <a:endParaRPr lang="zh-CN" altLang="en-US" dirty="0"/>
          </a:p>
        </p:txBody>
      </p:sp>
      <p:sp>
        <p:nvSpPr>
          <p:cNvPr id="7" name="文本框 6"/>
          <p:cNvSpPr txBox="1"/>
          <p:nvPr/>
        </p:nvSpPr>
        <p:spPr>
          <a:xfrm>
            <a:off x="2984414" y="976522"/>
            <a:ext cx="4450514" cy="338554"/>
          </a:xfrm>
          <a:prstGeom prst="rect">
            <a:avLst/>
          </a:prstGeom>
          <a:noFill/>
        </p:spPr>
        <p:txBody>
          <a:bodyPr wrap="none" rtlCol="0">
            <a:spAutoFit/>
          </a:bodyPr>
          <a:lstStyle/>
          <a:p>
            <a:pPr marL="214630" indent="-214630">
              <a:buFont typeface="Arial" panose="020B0604020202020204" pitchFamily="34" charset="0"/>
              <a:buChar char="•"/>
            </a:pPr>
            <a:r>
              <a:rPr lang="en-US" altLang="zh-CN" sz="1600" dirty="0"/>
              <a:t>Number of qubits;  Error rate; </a:t>
            </a:r>
            <a:r>
              <a:rPr lang="en-US" altLang="zh-CN" sz="1600" dirty="0" err="1"/>
              <a:t>Decoherence</a:t>
            </a:r>
            <a:r>
              <a:rPr lang="en-US" altLang="zh-CN" sz="1600" dirty="0"/>
              <a:t> time</a:t>
            </a:r>
            <a:endParaRPr lang="zh-CN" altLang="en-US" sz="1600" dirty="0"/>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43134" y="1293719"/>
            <a:ext cx="6858000" cy="3376907"/>
          </a:xfrm>
          <a:prstGeom prst="rect">
            <a:avLst/>
          </a:prstGeom>
        </p:spPr>
      </p:pic>
      <p:pic>
        <p:nvPicPr>
          <p:cNvPr id="12" name="图片 11"/>
          <p:cNvPicPr>
            <a:picLocks noChangeAspect="1"/>
          </p:cNvPicPr>
          <p:nvPr/>
        </p:nvPicPr>
        <p:blipFill>
          <a:blip r:embed="rId2"/>
          <a:stretch>
            <a:fillRect/>
          </a:stretch>
        </p:blipFill>
        <p:spPr>
          <a:xfrm>
            <a:off x="196969" y="1398136"/>
            <a:ext cx="1773878" cy="3282455"/>
          </a:xfrm>
          <a:prstGeom prst="rect">
            <a:avLst/>
          </a:prstGeom>
        </p:spPr>
      </p:pic>
      <p:pic>
        <p:nvPicPr>
          <p:cNvPr id="14" name="图片 13"/>
          <p:cNvPicPr>
            <a:picLocks noChangeAspect="1"/>
          </p:cNvPicPr>
          <p:nvPr/>
        </p:nvPicPr>
        <p:blipFill>
          <a:blip r:embed="rId3"/>
          <a:stretch>
            <a:fillRect/>
          </a:stretch>
        </p:blipFill>
        <p:spPr>
          <a:xfrm>
            <a:off x="3068152" y="3529933"/>
            <a:ext cx="1773878" cy="997806"/>
          </a:xfrm>
          <a:prstGeom prst="rect">
            <a:avLst/>
          </a:prstGeom>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Quantum computers</a:t>
            </a:r>
            <a:endParaRPr lang="zh-CN" altLang="en-US" dirty="0"/>
          </a:p>
        </p:txBody>
      </p:sp>
      <p:sp>
        <p:nvSpPr>
          <p:cNvPr id="3" name="灯片编号占位符 2"/>
          <p:cNvSpPr>
            <a:spLocks noGrp="1"/>
          </p:cNvSpPr>
          <p:nvPr>
            <p:ph type="sldNum" sz="quarter" idx="4"/>
          </p:nvPr>
        </p:nvSpPr>
        <p:spPr/>
        <p:txBody>
          <a:bodyPr/>
          <a:lstStyle/>
          <a:p>
            <a:pPr defTabSz="685800">
              <a:defRPr/>
            </a:pPr>
            <a:r>
              <a:rPr lang="en-US" altLang="zh-CN" sz="1050" dirty="0">
                <a:solidFill>
                  <a:srgbClr val="000000">
                    <a:lumMod val="50000"/>
                    <a:lumOff val="50000"/>
                  </a:srgbClr>
                </a:solidFill>
                <a:latin typeface="Arial" panose="020B0604020202020204"/>
                <a:ea typeface="微软雅黑" panose="020B0503020204020204" pitchFamily="34" charset="-122"/>
              </a:rPr>
              <a:t>&lt; </a:t>
            </a:r>
            <a:fld id="{A548B57D-AE10-4CF7-A9DF-59FEFA91B28E}" type="slidenum">
              <a:rPr lang="zh-CN" altLang="en-US" sz="1050">
                <a:solidFill>
                  <a:srgbClr val="000000">
                    <a:lumMod val="50000"/>
                    <a:lumOff val="50000"/>
                  </a:srgbClr>
                </a:solidFill>
                <a:latin typeface="Arial" panose="020B0604020202020204"/>
                <a:ea typeface="微软雅黑" panose="020B0503020204020204" pitchFamily="34" charset="-122"/>
              </a:rPr>
            </a:fld>
            <a:r>
              <a:rPr lang="zh-CN" altLang="en-US" sz="1050" dirty="0">
                <a:solidFill>
                  <a:srgbClr val="000000">
                    <a:lumMod val="50000"/>
                    <a:lumOff val="50000"/>
                  </a:srgbClr>
                </a:solidFill>
                <a:latin typeface="Arial" panose="020B0604020202020204"/>
                <a:ea typeface="微软雅黑" panose="020B0503020204020204" pitchFamily="34" charset="-122"/>
              </a:rPr>
              <a:t> </a:t>
            </a:r>
            <a:r>
              <a:rPr lang="en-US" altLang="zh-CN" sz="1050" dirty="0">
                <a:solidFill>
                  <a:srgbClr val="000000">
                    <a:lumMod val="50000"/>
                    <a:lumOff val="50000"/>
                  </a:srgbClr>
                </a:solidFill>
                <a:latin typeface="Arial" panose="020B0604020202020204"/>
                <a:ea typeface="微软雅黑" panose="020B0503020204020204" pitchFamily="34" charset="-122"/>
              </a:rPr>
              <a:t>&gt;</a:t>
            </a:r>
            <a:endParaRPr lang="zh-CN" altLang="en-US" sz="1050" dirty="0">
              <a:solidFill>
                <a:srgbClr val="000000">
                  <a:lumMod val="50000"/>
                  <a:lumOff val="50000"/>
                </a:srgbClr>
              </a:solidFill>
              <a:latin typeface="Arial" panose="020B0604020202020204"/>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5944270" y="528220"/>
            <a:ext cx="1821698" cy="1937624"/>
          </a:xfrm>
          <a:prstGeom prst="rect">
            <a:avLst/>
          </a:prstGeom>
        </p:spPr>
      </p:pic>
      <mc:AlternateContent xmlns:mc="http://schemas.openxmlformats.org/markup-compatibility/2006">
        <mc:Choice xmlns:a14="http://schemas.microsoft.com/office/drawing/2010/main" Requires="a14">
          <p:sp>
            <p:nvSpPr>
              <p:cNvPr id="6" name="文本框 5"/>
              <p:cNvSpPr txBox="1"/>
              <p:nvPr/>
            </p:nvSpPr>
            <p:spPr>
              <a:xfrm>
                <a:off x="1647820" y="1155113"/>
                <a:ext cx="3678636" cy="862224"/>
              </a:xfrm>
              <a:prstGeom prst="rect">
                <a:avLst/>
              </a:prstGeom>
              <a:noFill/>
            </p:spPr>
            <p:txBody>
              <a:bodyPr wrap="none" lIns="0" tIns="0" rIns="0" bIns="0" rtlCol="0">
                <a:spAutoFit/>
              </a:bodyPr>
              <a:lstStyle/>
              <a:p>
                <a:pPr algn="ctr" defTabSz="685800"/>
                <a14:m>
                  <m:oMathPara xmlns:m="http://schemas.openxmlformats.org/officeDocument/2006/math">
                    <m:oMathParaPr>
                      <m:jc m:val="centerGroup"/>
                    </m:oMathParaPr>
                    <m:oMath xmlns:m="http://schemas.openxmlformats.org/officeDocument/2006/math">
                      <m:d>
                        <m:dPr>
                          <m:begChr m:val="|"/>
                          <m:endChr m:val="⟩"/>
                          <m:ctrlP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𝜓</m:t>
                          </m:r>
                        </m:e>
                      </m:d>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m:t>
                      </m:r>
                      <m:func>
                        <m:funcPr>
                          <m:ctrlP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funcPr>
                        <m:fName>
                          <m:r>
                            <m:rPr>
                              <m:sty m:val="p"/>
                            </m:rPr>
                            <a:rPr lang="en-US" altLang="zh-CN" sz="1500">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cos</m:t>
                          </m:r>
                        </m:fName>
                        <m:e>
                          <m:f>
                            <m:fPr>
                              <m:ctrlP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fPr>
                            <m:num>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𝜃</m:t>
                              </m:r>
                            </m:num>
                            <m:den>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2</m:t>
                              </m:r>
                            </m:den>
                          </m:f>
                        </m:e>
                      </m:func>
                      <m:d>
                        <m:dPr>
                          <m:begChr m:val="|"/>
                          <m:endChr m:val="⟩"/>
                          <m:ctrlP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e>
                      </m:d>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m:t>
                      </m:r>
                      <m:sSup>
                        <m:sSupPr>
                          <m:ctrlP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sSupPr>
                        <m:e>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𝑒</m:t>
                          </m:r>
                        </m:e>
                        <m:sup>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𝑖</m:t>
                          </m:r>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𝜑</m:t>
                          </m:r>
                        </m:sup>
                      </m:sSup>
                      <m:func>
                        <m:funcPr>
                          <m:ctrlP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funcPr>
                        <m:fName>
                          <m:r>
                            <m:rPr>
                              <m:sty m:val="p"/>
                            </m:rPr>
                            <a:rPr lang="en-US" altLang="zh-CN" sz="1500">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sin</m:t>
                          </m:r>
                        </m:fName>
                        <m:e>
                          <m:f>
                            <m:fPr>
                              <m:ctrlP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fPr>
                            <m:num>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𝜃</m:t>
                              </m:r>
                            </m:num>
                            <m:den>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2</m:t>
                              </m:r>
                            </m:den>
                          </m:f>
                        </m:e>
                      </m:func>
                      <m:d>
                        <m:dPr>
                          <m:begChr m:val="|"/>
                          <m:endChr m:val="⟩"/>
                          <m:ctrlP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1</m:t>
                          </m:r>
                        </m:e>
                      </m:d>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m:t>
                      </m:r>
                      <m:d>
                        <m:dPr>
                          <m:ctrlP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f>
                            <m:fPr>
                              <m:type m:val="noBar"/>
                              <m:ctrlP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fPr>
                            <m:num>
                              <m:func>
                                <m:funcPr>
                                  <m:ctrlP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funcPr>
                                <m:fName>
                                  <m:r>
                                    <m:rPr>
                                      <m:sty m:val="p"/>
                                    </m:rPr>
                                    <a:rPr lang="en-US" altLang="zh-CN" sz="1500">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cos</m:t>
                                  </m:r>
                                </m:fName>
                                <m:e>
                                  <m:f>
                                    <m:fPr>
                                      <m:ctrlP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fPr>
                                    <m:num>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𝜃</m:t>
                                      </m:r>
                                    </m:num>
                                    <m:den>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2</m:t>
                                      </m:r>
                                    </m:den>
                                  </m:f>
                                </m:e>
                              </m:func>
                            </m:num>
                            <m:den>
                              <m:sSup>
                                <m:sSupPr>
                                  <m:ctrlP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sSupPr>
                                <m:e>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𝑒</m:t>
                                  </m:r>
                                </m:e>
                                <m:sup>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𝑖</m:t>
                                  </m:r>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𝜑</m:t>
                                  </m:r>
                                </m:sup>
                              </m:sSup>
                              <m:func>
                                <m:funcPr>
                                  <m:ctrlP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funcPr>
                                <m:fName>
                                  <m:r>
                                    <m:rPr>
                                      <m:sty m:val="p"/>
                                    </m:rPr>
                                    <a:rPr lang="en-US" altLang="zh-CN" sz="1500">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sin</m:t>
                                  </m:r>
                                </m:fName>
                                <m:e>
                                  <m:f>
                                    <m:fPr>
                                      <m:ctrlP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fPr>
                                    <m:num>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𝜃</m:t>
                                      </m:r>
                                    </m:num>
                                    <m:den>
                                      <m:r>
                                        <a:rPr lang="en-US" altLang="zh-CN" sz="15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2</m:t>
                                      </m:r>
                                    </m:den>
                                  </m:f>
                                </m:e>
                              </m:func>
                            </m:den>
                          </m:f>
                        </m:e>
                      </m:d>
                    </m:oMath>
                  </m:oMathPara>
                </a14:m>
                <a:endParaRPr lang="zh-CN" altLang="en-US" sz="15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mc:Choice>
        <mc:Fallback>
          <p:sp>
            <p:nvSpPr>
              <p:cNvPr id="6" name="文本框 5"/>
              <p:cNvSpPr txBox="1">
                <a:spLocks noRot="1" noChangeAspect="1" noMove="1" noResize="1" noEditPoints="1" noAdjustHandles="1" noChangeArrowheads="1" noChangeShapeType="1" noTextEdit="1"/>
              </p:cNvSpPr>
              <p:nvPr/>
            </p:nvSpPr>
            <p:spPr>
              <a:xfrm>
                <a:off x="1647820" y="1155113"/>
                <a:ext cx="3678636" cy="862224"/>
              </a:xfrm>
              <a:prstGeom prst="rect">
                <a:avLst/>
              </a:prstGeom>
              <a:blipFill rotWithShape="1">
                <a:blip r:embed="rId2"/>
                <a:stretch>
                  <a:fillRect l="-17" t="-6" r="2" b="-2953"/>
                </a:stretch>
              </a:blipFill>
            </p:spPr>
            <p:txBody>
              <a:bodyPr/>
              <a:lstStyle/>
              <a:p>
                <a:r>
                  <a:rPr lang="zh-CN" altLang="en-US">
                    <a:noFill/>
                  </a:rPr>
                  <a:t> </a:t>
                </a:r>
              </a:p>
            </p:txBody>
          </p:sp>
        </mc:Fallback>
      </mc:AlternateContent>
      <p:sp>
        <p:nvSpPr>
          <p:cNvPr id="7" name="文本框 6"/>
          <p:cNvSpPr txBox="1"/>
          <p:nvPr/>
        </p:nvSpPr>
        <p:spPr>
          <a:xfrm flipH="1">
            <a:off x="839934" y="806493"/>
            <a:ext cx="2209611" cy="338554"/>
          </a:xfrm>
          <a:prstGeom prst="rect">
            <a:avLst/>
          </a:prstGeom>
          <a:noFill/>
        </p:spPr>
        <p:txBody>
          <a:bodyPr wrap="square" rtlCol="0">
            <a:spAutoFit/>
          </a:bodyPr>
          <a:lstStyle/>
          <a:p>
            <a:pPr defTabSz="685800"/>
            <a:r>
              <a:rPr lang="en-US" altLang="zh-CN" sz="1600" dirty="0">
                <a:solidFill>
                  <a:srgbClr val="000000"/>
                </a:solidFill>
                <a:latin typeface="Bahnschrift" panose="020B0502040204020203" pitchFamily="34" charset="0"/>
                <a:ea typeface="楷体" panose="02010609060101010101" pitchFamily="49" charset="-122"/>
                <a:cs typeface="Times New Roman" panose="02020603050405020304" pitchFamily="18" charset="0"/>
                <a:sym typeface="Arial" panose="020B0604020202020204" pitchFamily="34" charset="0"/>
              </a:rPr>
              <a:t>Quantum qubits</a:t>
            </a:r>
            <a:endParaRPr lang="en-US" altLang="zh-CN" sz="1600" dirty="0">
              <a:solidFill>
                <a:srgbClr val="000000"/>
              </a:solidFill>
              <a:latin typeface="Bahnschrift" panose="020B0502040204020203" pitchFamily="34" charset="0"/>
              <a:ea typeface="楷体" panose="02010609060101010101" pitchFamily="49" charset="-122"/>
              <a:cs typeface="Times New Roman" panose="02020603050405020304" pitchFamily="18" charset="0"/>
              <a:sym typeface="Arial" panose="020B0604020202020204" pitchFamily="34" charset="0"/>
            </a:endParaRPr>
          </a:p>
        </p:txBody>
      </p:sp>
      <p:sp>
        <p:nvSpPr>
          <p:cNvPr id="8" name="文本框 7"/>
          <p:cNvSpPr txBox="1"/>
          <p:nvPr/>
        </p:nvSpPr>
        <p:spPr>
          <a:xfrm>
            <a:off x="839935" y="2026247"/>
            <a:ext cx="3945578" cy="338554"/>
          </a:xfrm>
          <a:prstGeom prst="rect">
            <a:avLst/>
          </a:prstGeom>
          <a:noFill/>
        </p:spPr>
        <p:txBody>
          <a:bodyPr wrap="square" rtlCol="0">
            <a:spAutoFit/>
          </a:bodyPr>
          <a:lstStyle/>
          <a:p>
            <a:pPr defTabSz="685800"/>
            <a:r>
              <a:rPr lang="en-US" altLang="zh-CN" sz="1600" dirty="0">
                <a:solidFill>
                  <a:srgbClr val="000000"/>
                </a:solidFill>
                <a:latin typeface="Bahnschrift" panose="020B0502040204020203" pitchFamily="34" charset="0"/>
                <a:ea typeface="楷体" panose="02010609060101010101" pitchFamily="49" charset="-122"/>
                <a:cs typeface="+mn-ea"/>
                <a:sym typeface="Arial" panose="020B0604020202020204" pitchFamily="34" charset="0"/>
              </a:rPr>
              <a:t>Quantum gates</a:t>
            </a:r>
            <a:r>
              <a:rPr lang="zh-CN" altLang="en-US" sz="1600" dirty="0">
                <a:solidFill>
                  <a:srgbClr val="000000"/>
                </a:solidFill>
                <a:latin typeface="Bahnschrift" panose="020B0502040204020203" pitchFamily="34" charset="0"/>
                <a:ea typeface="楷体" panose="02010609060101010101" pitchFamily="49" charset="-122"/>
                <a:cs typeface="+mn-ea"/>
                <a:sym typeface="Arial" panose="020B0604020202020204" pitchFamily="34" charset="0"/>
              </a:rPr>
              <a:t>（</a:t>
            </a:r>
            <a:r>
              <a:rPr lang="en-US" altLang="zh-CN" sz="1600" dirty="0">
                <a:solidFill>
                  <a:srgbClr val="000000"/>
                </a:solidFill>
                <a:latin typeface="Bahnschrift" panose="020B0502040204020203" pitchFamily="34" charset="0"/>
                <a:ea typeface="楷体" panose="02010609060101010101" pitchFamily="49" charset="-122"/>
                <a:cs typeface="+mn-ea"/>
                <a:sym typeface="Arial" panose="020B0604020202020204" pitchFamily="34" charset="0"/>
              </a:rPr>
              <a:t>unitary transform</a:t>
            </a:r>
            <a:r>
              <a:rPr lang="zh-CN" altLang="en-US" sz="1600" dirty="0">
                <a:solidFill>
                  <a:srgbClr val="000000"/>
                </a:solidFill>
                <a:latin typeface="Bahnschrift" panose="020B0502040204020203" pitchFamily="34" charset="0"/>
                <a:ea typeface="楷体" panose="02010609060101010101" pitchFamily="49" charset="-122"/>
                <a:cs typeface="+mn-ea"/>
                <a:sym typeface="Arial" panose="020B0604020202020204" pitchFamily="34" charset="0"/>
              </a:rPr>
              <a:t>）</a:t>
            </a:r>
            <a:endParaRPr lang="en-US" altLang="zh-CN" sz="1600" dirty="0">
              <a:solidFill>
                <a:srgbClr val="000000"/>
              </a:solidFill>
              <a:latin typeface="Bahnschrift" panose="020B0502040204020203" pitchFamily="34" charset="0"/>
              <a:ea typeface="楷体" panose="02010609060101010101" pitchFamily="49" charset="-122"/>
              <a:cs typeface="+mn-ea"/>
              <a:sym typeface="Arial" panose="020B0604020202020204" pitchFamily="34" charset="0"/>
            </a:endParaRPr>
          </a:p>
        </p:txBody>
      </p:sp>
      <p:grpSp>
        <p:nvGrpSpPr>
          <p:cNvPr id="18" name="组合 17"/>
          <p:cNvGrpSpPr/>
          <p:nvPr/>
        </p:nvGrpSpPr>
        <p:grpSpPr>
          <a:xfrm>
            <a:off x="525221" y="2567710"/>
            <a:ext cx="7476866" cy="2110884"/>
            <a:chOff x="1557465" y="4228800"/>
            <a:chExt cx="9125288" cy="2814511"/>
          </a:xfrm>
        </p:grpSpPr>
        <mc:AlternateContent xmlns:mc="http://schemas.openxmlformats.org/markup-compatibility/2006">
          <mc:Choice xmlns:a14="http://schemas.microsoft.com/office/drawing/2010/main" Requires="a14">
            <p:sp>
              <p:nvSpPr>
                <p:cNvPr id="15" name="文本框 14"/>
                <p:cNvSpPr txBox="1"/>
                <p:nvPr/>
              </p:nvSpPr>
              <p:spPr>
                <a:xfrm>
                  <a:off x="1557465" y="4228800"/>
                  <a:ext cx="4382531" cy="461665"/>
                </a:xfrm>
                <a:prstGeom prst="rect">
                  <a:avLst/>
                </a:prstGeom>
                <a:noFill/>
              </p:spPr>
              <p:txBody>
                <a:bodyPr wrap="none" rtlCol="0">
                  <a:spAutoFit/>
                </a:bodyPr>
                <a:lstStyle/>
                <a:p>
                  <a:pPr algn="ctr" defTabSz="685800"/>
                  <a:r>
                    <a:rPr lang="en-US" altLang="zh-CN"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rPr>
                    <a:t>one-qubit gate</a:t>
                  </a:r>
                  <a:r>
                    <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rPr>
                    <a:t>：</a:t>
                  </a:r>
                  <a14:m>
                    <m:oMath xmlns:m="http://schemas.openxmlformats.org/officeDocument/2006/math">
                      <m:r>
                        <a:rPr lang="en-US" altLang="zh-CN" sz="1600" i="1" dirty="0">
                          <a:solidFill>
                            <a:srgbClr val="000000"/>
                          </a:solidFill>
                          <a:latin typeface="Cambria Math" panose="02040503050406030204" pitchFamily="18" charset="0"/>
                          <a:ea typeface="楷体" panose="02010609060101010101" pitchFamily="49" charset="-122"/>
                          <a:cs typeface="+mn-ea"/>
                          <a:sym typeface="Arial" panose="020B0604020202020204" pitchFamily="34" charset="0"/>
                        </a:rPr>
                        <m:t>2</m:t>
                      </m:r>
                      <m:r>
                        <a:rPr lang="en-US" altLang="zh-CN" sz="1600" i="1" dirty="0">
                          <a:solidFill>
                            <a:srgbClr val="000000"/>
                          </a:solidFill>
                          <a:latin typeface="Cambria Math" panose="02040503050406030204" pitchFamily="18" charset="0"/>
                          <a:ea typeface="楷体" panose="02010609060101010101" pitchFamily="49" charset="-122"/>
                          <a:cs typeface="+mn-ea"/>
                          <a:sym typeface="Arial" panose="020B0604020202020204" pitchFamily="34" charset="0"/>
                        </a:rPr>
                        <m:t>×</m:t>
                      </m:r>
                      <m:r>
                        <a:rPr lang="en-US" altLang="zh-CN" sz="1600" i="1" dirty="0">
                          <a:solidFill>
                            <a:srgbClr val="000000"/>
                          </a:solidFill>
                          <a:latin typeface="Cambria Math" panose="02040503050406030204" pitchFamily="18" charset="0"/>
                          <a:ea typeface="楷体" panose="02010609060101010101" pitchFamily="49" charset="-122"/>
                          <a:cs typeface="+mn-ea"/>
                          <a:sym typeface="Arial" panose="020B0604020202020204" pitchFamily="34" charset="0"/>
                        </a:rPr>
                        <m:t>2</m:t>
                      </m:r>
                      <m:r>
                        <a:rPr lang="en-US" altLang="zh-CN" sz="1600" b="0" i="1" dirty="0" smtClean="0">
                          <a:solidFill>
                            <a:srgbClr val="000000"/>
                          </a:solidFill>
                          <a:latin typeface="Cambria Math" panose="02040503050406030204" pitchFamily="18" charset="0"/>
                          <a:ea typeface="楷体" panose="02010609060101010101" pitchFamily="49" charset="-122"/>
                          <a:cs typeface="+mn-ea"/>
                          <a:sym typeface="Arial" panose="020B0604020202020204" pitchFamily="34" charset="0"/>
                        </a:rPr>
                        <m:t> </m:t>
                      </m:r>
                      <m:r>
                        <a:rPr lang="en-US" altLang="zh-CN" sz="1600" b="0" i="1" dirty="0" smtClean="0">
                          <a:solidFill>
                            <a:srgbClr val="000000"/>
                          </a:solidFill>
                          <a:latin typeface="Cambria Math" panose="02040503050406030204" pitchFamily="18" charset="0"/>
                          <a:ea typeface="楷体" panose="02010609060101010101" pitchFamily="49" charset="-122"/>
                          <a:cs typeface="+mn-ea"/>
                          <a:sym typeface="Arial" panose="020B0604020202020204" pitchFamily="34" charset="0"/>
                        </a:rPr>
                        <m:t>𝑢𝑛𝑖𝑡𝑎𝑟𝑦</m:t>
                      </m:r>
                      <m:r>
                        <a:rPr lang="en-US" altLang="zh-CN" sz="1600" b="0" i="1" dirty="0" smtClean="0">
                          <a:solidFill>
                            <a:srgbClr val="000000"/>
                          </a:solidFill>
                          <a:latin typeface="Cambria Math" panose="02040503050406030204" pitchFamily="18" charset="0"/>
                          <a:ea typeface="楷体" panose="02010609060101010101" pitchFamily="49" charset="-122"/>
                          <a:cs typeface="+mn-ea"/>
                          <a:sym typeface="Arial" panose="020B0604020202020204" pitchFamily="34" charset="0"/>
                        </a:rPr>
                        <m:t> </m:t>
                      </m:r>
                      <m:r>
                        <a:rPr lang="en-US" altLang="zh-CN" sz="1600" b="0" i="1" dirty="0" smtClean="0">
                          <a:solidFill>
                            <a:srgbClr val="000000"/>
                          </a:solidFill>
                          <a:latin typeface="Cambria Math" panose="02040503050406030204" pitchFamily="18" charset="0"/>
                          <a:ea typeface="楷体" panose="02010609060101010101" pitchFamily="49" charset="-122"/>
                          <a:cs typeface="+mn-ea"/>
                          <a:sym typeface="Arial" panose="020B0604020202020204" pitchFamily="34" charset="0"/>
                        </a:rPr>
                        <m:t>𝑚𝑎𝑡𝑟𝑖𝑥</m:t>
                      </m:r>
                    </m:oMath>
                  </a14:m>
                  <a:endPar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endParaRPr>
                </a:p>
              </p:txBody>
            </p:sp>
          </mc:Choice>
          <mc:Fallback>
            <p:sp>
              <p:nvSpPr>
                <p:cNvPr id="15" name="文本框 14"/>
                <p:cNvSpPr txBox="1">
                  <a:spLocks noRot="1" noChangeAspect="1" noMove="1" noResize="1" noEditPoints="1" noAdjustHandles="1" noChangeArrowheads="1" noChangeShapeType="1" noTextEdit="1"/>
                </p:cNvSpPr>
                <p:nvPr/>
              </p:nvSpPr>
              <p:spPr>
                <a:xfrm>
                  <a:off x="1557465" y="4228800"/>
                  <a:ext cx="4382531" cy="461665"/>
                </a:xfrm>
                <a:prstGeom prst="rect">
                  <a:avLst/>
                </a:prstGeom>
                <a:blipFill rotWithShape="1">
                  <a:blip r:embed="rId3"/>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6" name="文本框 15"/>
                <p:cNvSpPr txBox="1"/>
                <p:nvPr/>
              </p:nvSpPr>
              <p:spPr>
                <a:xfrm>
                  <a:off x="1700218" y="4657373"/>
                  <a:ext cx="8982535" cy="1465273"/>
                </a:xfrm>
                <a:prstGeom prst="rect">
                  <a:avLst/>
                </a:prstGeom>
                <a:noFill/>
              </p:spPr>
              <p:txBody>
                <a:bodyPr wrap="none" rtlCol="0">
                  <a:spAutoFit/>
                </a:bodyPr>
                <a:lstStyle/>
                <a:p>
                  <a:pPr defTabSz="685800"/>
                  <a:r>
                    <a:rPr lang="en-US" altLang="zh-CN"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rPr>
                    <a:t>two-qubit gate</a:t>
                  </a:r>
                  <a:r>
                    <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rPr>
                    <a:t>  </a:t>
                  </a:r>
                  <a14:m>
                    <m:oMath xmlns:m="http://schemas.openxmlformats.org/officeDocument/2006/math">
                      <m:r>
                        <m:rPr>
                          <m:sty m:val="p"/>
                        </m:rPr>
                        <a:rPr lang="en-US" altLang="zh-CN" sz="1600">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Λ</m:t>
                      </m:r>
                      <m:d>
                        <m:dPr>
                          <m:begChr m:val="|"/>
                          <m:endChr m:val="⟩"/>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𝑎</m:t>
                          </m:r>
                        </m:e>
                      </m:d>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m:t>
                      </m:r>
                      <m:d>
                        <m:dPr>
                          <m:begChr m:val="|"/>
                          <m:endChr m:val="⟩"/>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𝑏</m:t>
                          </m:r>
                        </m:e>
                      </m:d>
                    </m:oMath>
                  </a14:m>
                  <a:r>
                    <a:rPr lang="en-US" altLang="zh-CN" sz="1600" dirty="0">
                      <a:solidFill>
                        <a:srgbClr val="000000"/>
                      </a:solidFill>
                      <a:latin typeface="Times New Roman" panose="02020603050405020304" pitchFamily="18" charset="0"/>
                      <a:ea typeface="宋体" panose="02010600030101010101" pitchFamily="2" charset="-122"/>
                      <a:cs typeface="+mn-ea"/>
                      <a:sym typeface="Arial" panose="020B0604020202020204" pitchFamily="34" charset="0"/>
                    </a:rPr>
                    <a:t>,  CNOT </a:t>
                  </a:r>
                  <a:r>
                    <a:rPr lang="en-US" altLang="zh-CN" sz="1600" dirty="0">
                      <a:solidFill>
                        <a:srgbClr val="000000"/>
                      </a:solidFill>
                      <a:latin typeface="Times New Roman" panose="02020603050405020304" pitchFamily="18" charset="0"/>
                      <a:ea typeface="楷体" panose="02010609060101010101" pitchFamily="49" charset="-122"/>
                      <a:cs typeface="+mn-ea"/>
                      <a:sym typeface="Arial" panose="020B0604020202020204" pitchFamily="34" charset="0"/>
                    </a:rPr>
                    <a:t>gate</a:t>
                  </a:r>
                  <a:r>
                    <a:rPr lang="zh-CN" altLang="en-US" sz="1600" dirty="0">
                      <a:solidFill>
                        <a:srgbClr val="000000"/>
                      </a:solidFill>
                      <a:latin typeface="Times New Roman" panose="02020603050405020304" pitchFamily="18" charset="0"/>
                      <a:ea typeface="宋体" panose="02010600030101010101" pitchFamily="2" charset="-122"/>
                      <a:cs typeface="+mn-ea"/>
                      <a:sym typeface="Arial" panose="020B0604020202020204" pitchFamily="34" charset="0"/>
                    </a:rPr>
                    <a:t>：</a:t>
                  </a:r>
                  <a14:m>
                    <m:oMath xmlns:m="http://schemas.openxmlformats.org/officeDocument/2006/math">
                      <m:d>
                        <m:dPr>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m>
                            <m:mPr>
                              <m:mcs>
                                <m:mc>
                                  <m:mcPr>
                                    <m:count m:val="2"/>
                                    <m:mcJc m:val="center"/>
                                  </m:mcPr>
                                </m:mc>
                              </m:mcs>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mPr>
                            <m:mr>
                              <m:e>
                                <m:m>
                                  <m:mPr>
                                    <m:mcs>
                                      <m:mc>
                                        <m:mcPr>
                                          <m:count m:val="2"/>
                                          <m:mcJc m:val="center"/>
                                        </m:mcPr>
                                      </m:mc>
                                    </m:mcs>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mPr>
                                  <m:mr>
                                    <m:e>
                                      <m:r>
                                        <m:rPr>
                                          <m:brk m:alnAt="7"/>
                                        </m:r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1</m:t>
                                      </m:r>
                                    </m:e>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e>
                                  </m:mr>
                                  <m:mr>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e>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1</m:t>
                                      </m:r>
                                    </m:e>
                                  </m:mr>
                                </m:m>
                              </m:e>
                              <m:e>
                                <m:m>
                                  <m:mPr>
                                    <m:mcs>
                                      <m:mc>
                                        <m:mcPr>
                                          <m:count m:val="2"/>
                                          <m:mcJc m:val="center"/>
                                        </m:mcPr>
                                      </m:mc>
                                    </m:mcs>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mPr>
                                  <m:mr>
                                    <m:e>
                                      <m:r>
                                        <m:rPr>
                                          <m:brk m:alnAt="7"/>
                                        </m:r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e>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e>
                                  </m:mr>
                                  <m:mr>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e>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e>
                                  </m:mr>
                                </m:m>
                              </m:e>
                            </m:mr>
                            <m:mr>
                              <m:e>
                                <m:m>
                                  <m:mPr>
                                    <m:mcs>
                                      <m:mc>
                                        <m:mcPr>
                                          <m:count m:val="2"/>
                                          <m:mcJc m:val="center"/>
                                        </m:mcPr>
                                      </m:mc>
                                    </m:mcs>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mPr>
                                  <m:mr>
                                    <m:e>
                                      <m:r>
                                        <m:rPr>
                                          <m:brk m:alnAt="7"/>
                                        </m:r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e>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e>
                                  </m:mr>
                                  <m:mr>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e>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e>
                                  </m:mr>
                                </m:m>
                              </m:e>
                              <m:e>
                                <m:m>
                                  <m:mPr>
                                    <m:mcs>
                                      <m:mc>
                                        <m:mcPr>
                                          <m:count m:val="2"/>
                                          <m:mcJc m:val="center"/>
                                        </m:mcPr>
                                      </m:mc>
                                    </m:mcs>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mPr>
                                  <m:mr>
                                    <m:e>
                                      <m:r>
                                        <m:rPr>
                                          <m:brk m:alnAt="7"/>
                                        </m:r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e>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1</m:t>
                                      </m:r>
                                    </m:e>
                                  </m:mr>
                                  <m:mr>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1</m:t>
                                      </m:r>
                                    </m:e>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e>
                                  </m:mr>
                                </m:m>
                              </m:e>
                            </m:mr>
                          </m:m>
                        </m:e>
                      </m:d>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    </m:t>
                      </m:r>
                      <m:d>
                        <m:dPr>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m>
                            <m:mPr>
                              <m:mcs>
                                <m:mc>
                                  <m:mcPr>
                                    <m:count m:val="1"/>
                                    <m:mcJc m:val="center"/>
                                  </m:mcPr>
                                </m:mc>
                              </m:mcs>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mPr>
                            <m:mr>
                              <m:e>
                                <m:m>
                                  <m:mPr>
                                    <m:mcs>
                                      <m:mc>
                                        <m:mcPr>
                                          <m:count m:val="1"/>
                                          <m:mcJc m:val="center"/>
                                        </m:mcPr>
                                      </m:mc>
                                    </m:mcs>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mPr>
                                  <m:mr>
                                    <m:e>
                                      <m:d>
                                        <m:dPr>
                                          <m:begChr m:val="|"/>
                                          <m:endChr m:val="⟩"/>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e>
                                      </m:d>
                                    </m:e>
                                  </m:mr>
                                  <m:mr>
                                    <m:e>
                                      <m:d>
                                        <m:dPr>
                                          <m:begChr m:val="|"/>
                                          <m:endChr m:val="⟩"/>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1</m:t>
                                          </m:r>
                                        </m:e>
                                      </m:d>
                                    </m:e>
                                  </m:mr>
                                </m:m>
                              </m:e>
                            </m:mr>
                            <m:mr>
                              <m:e>
                                <m:d>
                                  <m:dPr>
                                    <m:begChr m:val="|"/>
                                    <m:endChr m:val="⟩"/>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1</m:t>
                                    </m:r>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e>
                                </m:d>
                              </m:e>
                            </m:mr>
                            <m:mr>
                              <m:e>
                                <m:d>
                                  <m:dPr>
                                    <m:begChr m:val="|"/>
                                    <m:endChr m:val="⟩"/>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11</m:t>
                                    </m:r>
                                  </m:e>
                                </m:d>
                              </m:e>
                            </m:mr>
                          </m:m>
                        </m:e>
                      </m:d>
                      <m:groupChr>
                        <m:groupChrPr>
                          <m:chr m:val="→"/>
                          <m:vertJc m:val="bot"/>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groupChrPr>
                        <m:e>
                          <m:r>
                            <m:rPr>
                              <m:sty m:val="p"/>
                              <m:brk m:alnAt="2"/>
                            </m:r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C</m:t>
                          </m:r>
                          <m:r>
                            <m:rPr>
                              <m:sty m:val="p"/>
                            </m:r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NOT</m:t>
                          </m:r>
                        </m:e>
                      </m:groupChr>
                      <m:d>
                        <m:dPr>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m>
                            <m:mPr>
                              <m:mcs>
                                <m:mc>
                                  <m:mcPr>
                                    <m:count m:val="1"/>
                                    <m:mcJc m:val="center"/>
                                  </m:mcPr>
                                </m:mc>
                              </m:mcs>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mPr>
                            <m:mr>
                              <m:e>
                                <m:m>
                                  <m:mPr>
                                    <m:mcs>
                                      <m:mc>
                                        <m:mcPr>
                                          <m:count m:val="1"/>
                                          <m:mcJc m:val="center"/>
                                        </m:mcPr>
                                      </m:mc>
                                    </m:mcs>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mPr>
                                  <m:mr>
                                    <m:e>
                                      <m:d>
                                        <m:dPr>
                                          <m:begChr m:val="|"/>
                                          <m:endChr m:val="⟩"/>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00</m:t>
                                          </m:r>
                                        </m:e>
                                      </m:d>
                                    </m:e>
                                  </m:mr>
                                  <m:mr>
                                    <m:e>
                                      <m:d>
                                        <m:dPr>
                                          <m:begChr m:val="|"/>
                                          <m:endChr m:val="⟩"/>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01</m:t>
                                          </m:r>
                                        </m:e>
                                      </m:d>
                                    </m:e>
                                  </m:mr>
                                </m:m>
                              </m:e>
                            </m:mr>
                            <m:mr>
                              <m:e>
                                <m:d>
                                  <m:dPr>
                                    <m:begChr m:val="|"/>
                                    <m:endChr m:val="⟩"/>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11</m:t>
                                    </m:r>
                                  </m:e>
                                </m:d>
                              </m:e>
                            </m:mr>
                            <m:mr>
                              <m:e>
                                <m:d>
                                  <m:dPr>
                                    <m:begChr m:val="|"/>
                                    <m:endChr m:val="⟩"/>
                                    <m:ctrlP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1</m:t>
                                    </m:r>
                                    <m:r>
                                      <a:rPr lang="en-US" altLang="zh-CN" sz="1600" i="1">
                                        <a:solidFill>
                                          <a:srgbClr val="000000"/>
                                        </a:solidFill>
                                        <a:latin typeface="Cambria Math" panose="02040503050406030204" pitchFamily="18" charset="0"/>
                                        <a:ea typeface="微软雅黑" panose="020B0503020204020204" pitchFamily="34" charset="-122"/>
                                        <a:cs typeface="+mn-ea"/>
                                        <a:sym typeface="Arial" panose="020B0604020202020204" pitchFamily="34" charset="0"/>
                                      </a:rPr>
                                      <m:t>0</m:t>
                                    </m:r>
                                  </m:e>
                                </m:d>
                              </m:e>
                            </m:mr>
                          </m:m>
                        </m:e>
                      </m:d>
                    </m:oMath>
                  </a14:m>
                  <a:endParaRPr lang="zh-CN" altLang="en-US" sz="1600" dirty="0">
                    <a:solidFill>
                      <a:srgbClr val="000000"/>
                    </a:solidFill>
                    <a:latin typeface="Times New Roman" panose="02020603050405020304" pitchFamily="18" charset="0"/>
                    <a:ea typeface="宋体" panose="02010600030101010101" pitchFamily="2" charset="-122"/>
                    <a:cs typeface="+mn-ea"/>
                    <a:sym typeface="Arial" panose="020B0604020202020204" pitchFamily="34" charset="0"/>
                  </a:endParaRPr>
                </a:p>
              </p:txBody>
            </p:sp>
          </mc:Choice>
          <mc:Fallback>
            <p:sp>
              <p:nvSpPr>
                <p:cNvPr id="16" name="文本框 15"/>
                <p:cNvSpPr txBox="1">
                  <a:spLocks noRot="1" noChangeAspect="1" noMove="1" noResize="1" noEditPoints="1" noAdjustHandles="1" noChangeArrowheads="1" noChangeShapeType="1" noTextEdit="1"/>
                </p:cNvSpPr>
                <p:nvPr/>
              </p:nvSpPr>
              <p:spPr>
                <a:xfrm>
                  <a:off x="1700218" y="4657373"/>
                  <a:ext cx="8982535" cy="1465273"/>
                </a:xfrm>
                <a:prstGeom prst="rect">
                  <a:avLst/>
                </a:prstGeom>
                <a:blipFill rotWithShape="1">
                  <a:blip r:embed="rId4"/>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7" name="文本框 16"/>
                <p:cNvSpPr txBox="1"/>
                <p:nvPr/>
              </p:nvSpPr>
              <p:spPr>
                <a:xfrm>
                  <a:off x="1826826" y="6216332"/>
                  <a:ext cx="7231306" cy="826979"/>
                </a:xfrm>
                <a:prstGeom prst="rect">
                  <a:avLst/>
                </a:prstGeom>
                <a:noFill/>
              </p:spPr>
              <p:txBody>
                <a:bodyPr wrap="none" rtlCol="0">
                  <a:spAutoFit/>
                </a:bodyPr>
                <a:lstStyle/>
                <a:p>
                  <a:pPr defTabSz="685800"/>
                  <a:r>
                    <a:rPr lang="en-US" altLang="zh-CN"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rPr>
                    <a:t>Any unitary operator can be constructed by one and two qubit gates</a:t>
                  </a:r>
                  <a:endParaRPr lang="en-US" altLang="zh-CN"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endParaRPr>
                </a:p>
                <a:p>
                  <a:pPr defTabSz="685800"/>
                  <a14:m>
                    <m:oMathPara xmlns:m="http://schemas.openxmlformats.org/officeDocument/2006/math">
                      <m:oMathParaPr>
                        <m:jc m:val="left"/>
                      </m:oMathParaPr>
                      <m:oMath xmlns:m="http://schemas.openxmlformats.org/officeDocument/2006/math">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m:t>
                        </m:r>
                        <m:sSub>
                          <m:sSubPr>
                            <m:ctrlP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Pr>
                          <m:e>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𝑅</m:t>
                            </m:r>
                          </m:e>
                          <m:sub>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𝑥</m:t>
                            </m:r>
                          </m:sub>
                        </m:sSub>
                        <m:d>
                          <m:dPr>
                            <m:ctrlP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dPr>
                          <m:e>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𝜃</m:t>
                            </m:r>
                          </m:e>
                        </m:d>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m:t>
                        </m:r>
                        <m:sSub>
                          <m:sSubPr>
                            <m:ctrlP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Pr>
                          <m:e>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𝑅</m:t>
                            </m:r>
                          </m:e>
                          <m:sub>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𝑦</m:t>
                            </m:r>
                          </m:sub>
                        </m:sSub>
                        <m:d>
                          <m:dPr>
                            <m:ctrlP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dPr>
                          <m:e>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𝜃</m:t>
                            </m:r>
                          </m:e>
                        </m:d>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m:t>
                        </m:r>
                        <m:sSub>
                          <m:sSubPr>
                            <m:ctrlP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sSubPr>
                          <m:e>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𝑅</m:t>
                            </m:r>
                          </m:e>
                          <m:sub>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𝑧</m:t>
                            </m:r>
                          </m:sub>
                        </m:sSub>
                        <m:d>
                          <m:dPr>
                            <m:ctrlP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dPr>
                          <m:e>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𝜃</m:t>
                            </m:r>
                          </m:e>
                        </m:d>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m:t>
                        </m:r>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 </m:t>
                        </m:r>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𝑃</m:t>
                        </m:r>
                        <m:d>
                          <m:dPr>
                            <m:ctrlP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ctrlPr>
                          </m:dPr>
                          <m:e>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𝜑</m:t>
                            </m:r>
                          </m:e>
                        </m:d>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 </m:t>
                        </m:r>
                        <m:r>
                          <m:rPr>
                            <m:sty m:val="p"/>
                          </m:rPr>
                          <a:rPr lang="en-US" altLang="zh-CN" sz="1600">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CNOT</m:t>
                        </m:r>
                        <m:r>
                          <a:rPr lang="en-US" altLang="zh-CN" sz="1600" i="1">
                            <a:solidFill>
                              <a:srgbClr val="000000"/>
                            </a:solidFill>
                            <a:latin typeface="Cambria Math" panose="02040503050406030204" pitchFamily="18" charset="0"/>
                            <a:ea typeface="宋体" panose="02010600030101010101" pitchFamily="2" charset="-122"/>
                            <a:cs typeface="+mn-ea"/>
                            <a:sym typeface="Arial" panose="020B0604020202020204" pitchFamily="34" charset="0"/>
                          </a:rPr>
                          <m:t>}</m:t>
                        </m:r>
                      </m:oMath>
                    </m:oMathPara>
                  </a14:m>
                  <a:endParaRPr lang="zh-CN" altLang="en-US" sz="1600" dirty="0">
                    <a:solidFill>
                      <a:srgbClr val="000000"/>
                    </a:solidFill>
                    <a:latin typeface="楷体" panose="02010609060101010101" pitchFamily="49" charset="-122"/>
                    <a:ea typeface="楷体" panose="02010609060101010101" pitchFamily="49" charset="-122"/>
                    <a:cs typeface="+mn-ea"/>
                    <a:sym typeface="Arial" panose="020B0604020202020204" pitchFamily="34" charset="0"/>
                  </a:endParaRPr>
                </a:p>
              </p:txBody>
            </p:sp>
          </mc:Choice>
          <mc:Fallback>
            <p:sp>
              <p:nvSpPr>
                <p:cNvPr id="17" name="文本框 16"/>
                <p:cNvSpPr txBox="1">
                  <a:spLocks noRot="1" noChangeAspect="1" noMove="1" noResize="1" noEditPoints="1" noAdjustHandles="1" noChangeArrowheads="1" noChangeShapeType="1" noTextEdit="1"/>
                </p:cNvSpPr>
                <p:nvPr/>
              </p:nvSpPr>
              <p:spPr>
                <a:xfrm>
                  <a:off x="1826826" y="6216332"/>
                  <a:ext cx="7231306" cy="826979"/>
                </a:xfrm>
                <a:prstGeom prst="rect">
                  <a:avLst/>
                </a:prstGeom>
                <a:blipFill rotWithShape="1">
                  <a:blip r:embed="rId5"/>
                </a:blipFill>
              </p:spPr>
              <p:txBody>
                <a:bodyPr/>
                <a:lstStyle/>
                <a:p>
                  <a:r>
                    <a:rPr lang="zh-CN" altLang="en-US">
                      <a:noFill/>
                    </a:rPr>
                    <a:t> </a:t>
                  </a:r>
                </a:p>
              </p:txBody>
            </p:sp>
          </mc:Fallback>
        </mc:AlternateContent>
      </p:grpSp>
      <p:sp>
        <p:nvSpPr>
          <p:cNvPr id="24" name="文本框 23"/>
          <p:cNvSpPr txBox="1"/>
          <p:nvPr/>
        </p:nvSpPr>
        <p:spPr>
          <a:xfrm>
            <a:off x="7265516" y="716974"/>
            <a:ext cx="1488587" cy="307777"/>
          </a:xfrm>
          <a:prstGeom prst="rect">
            <a:avLst/>
          </a:prstGeom>
          <a:noFill/>
        </p:spPr>
        <p:txBody>
          <a:bodyPr wrap="square">
            <a:spAutoFit/>
          </a:bodyPr>
          <a:lstStyle/>
          <a:p>
            <a:pPr defTabSz="685800"/>
            <a:r>
              <a:rPr lang="en-US" altLang="zh-CN" sz="1400" dirty="0">
                <a:solidFill>
                  <a:srgbClr val="000000"/>
                </a:solidFill>
                <a:latin typeface="Yu Mincho" panose="02020400000000000000" pitchFamily="18" charset="-128"/>
                <a:ea typeface="Yu Mincho" panose="02020400000000000000" pitchFamily="18" charset="-128"/>
                <a:cs typeface="Times New Roman" panose="02020603050405020304" pitchFamily="18" charset="0"/>
                <a:sym typeface="Arial" panose="020B0604020202020204" pitchFamily="34" charset="0"/>
              </a:rPr>
              <a:t>Bloch sphere</a:t>
            </a:r>
            <a:endParaRPr lang="zh-CN" altLang="en-US" sz="1400" dirty="0">
              <a:solidFill>
                <a:srgbClr val="000000"/>
              </a:solidFill>
              <a:latin typeface="Yu Mincho" panose="02020400000000000000" pitchFamily="18" charset="-128"/>
              <a:ea typeface="Yu Mincho" panose="02020400000000000000" pitchFamily="18" charset="-128"/>
            </a:endParaRPr>
          </a:p>
        </p:txBody>
      </p:sp>
      <p:sp>
        <p:nvSpPr>
          <p:cNvPr id="10" name="文本框 9"/>
          <p:cNvSpPr txBox="1"/>
          <p:nvPr/>
        </p:nvSpPr>
        <p:spPr>
          <a:xfrm>
            <a:off x="4306088" y="4465239"/>
            <a:ext cx="3695999" cy="300082"/>
          </a:xfrm>
          <a:prstGeom prst="rect">
            <a:avLst/>
          </a:prstGeom>
          <a:noFill/>
        </p:spPr>
        <p:txBody>
          <a:bodyPr wrap="square">
            <a:spAutoFit/>
          </a:bodyPr>
          <a:lstStyle/>
          <a:p>
            <a:pPr defTabSz="685800"/>
            <a:r>
              <a:rPr lang="en-US" altLang="zh-CN" sz="135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https://qiskit.org/textbook/</a:t>
            </a:r>
            <a:endParaRPr lang="zh-CN" altLang="en-US" sz="135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星形: 五角 25"/>
          <p:cNvSpPr/>
          <p:nvPr/>
        </p:nvSpPr>
        <p:spPr>
          <a:xfrm>
            <a:off x="646302" y="926474"/>
            <a:ext cx="143300" cy="13500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srgbClr val="FFFFFF"/>
              </a:solidFill>
              <a:latin typeface="Arial" panose="020B0604020202020204"/>
              <a:ea typeface="微软雅黑" panose="020B0503020204020204" pitchFamily="34" charset="-122"/>
            </a:endParaRPr>
          </a:p>
        </p:txBody>
      </p:sp>
      <p:sp>
        <p:nvSpPr>
          <p:cNvPr id="27" name="星形: 五角 26"/>
          <p:cNvSpPr/>
          <p:nvPr/>
        </p:nvSpPr>
        <p:spPr>
          <a:xfrm>
            <a:off x="577236" y="2129299"/>
            <a:ext cx="143300" cy="13500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srgbClr val="FFFFFF"/>
              </a:solidFill>
              <a:latin typeface="Arial" panose="020B0604020202020204"/>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30517"/>
    </mc:Choice>
    <mc:Fallback>
      <p:transition spd="slow" advTm="13051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1"/>
          <a:srcRect r="3793"/>
          <a:stretch>
            <a:fillRect/>
          </a:stretch>
        </p:blipFill>
        <p:spPr>
          <a:xfrm>
            <a:off x="5489444" y="2769913"/>
            <a:ext cx="3639070" cy="2113152"/>
          </a:xfrm>
          <a:prstGeom prst="rect">
            <a:avLst/>
          </a:prstGeom>
        </p:spPr>
      </p:pic>
      <p:pic>
        <p:nvPicPr>
          <p:cNvPr id="24" name="图片 23"/>
          <p:cNvPicPr>
            <a:picLocks noChangeAspect="1"/>
          </p:cNvPicPr>
          <p:nvPr/>
        </p:nvPicPr>
        <p:blipFill>
          <a:blip r:embed="rId2"/>
          <a:stretch>
            <a:fillRect/>
          </a:stretch>
        </p:blipFill>
        <p:spPr>
          <a:xfrm>
            <a:off x="332185" y="2889883"/>
            <a:ext cx="5157259" cy="1719086"/>
          </a:xfrm>
          <a:prstGeom prst="rect">
            <a:avLst/>
          </a:prstGeom>
        </p:spPr>
      </p:pic>
      <p:sp>
        <p:nvSpPr>
          <p:cNvPr id="2" name="标题 1"/>
          <p:cNvSpPr>
            <a:spLocks noGrp="1"/>
          </p:cNvSpPr>
          <p:nvPr>
            <p:ph type="title"/>
          </p:nvPr>
        </p:nvSpPr>
        <p:spPr/>
        <p:txBody>
          <a:bodyPr/>
          <a:lstStyle/>
          <a:p>
            <a:r>
              <a:rPr lang="en-US" altLang="zh-CN" dirty="0"/>
              <a:t>Quantum computers</a:t>
            </a:r>
            <a:endParaRPr lang="zh-CN" altLang="en-US" dirty="0"/>
          </a:p>
        </p:txBody>
      </p:sp>
      <p:sp>
        <p:nvSpPr>
          <p:cNvPr id="3" name="灯片编号占位符 2"/>
          <p:cNvSpPr>
            <a:spLocks noGrp="1"/>
          </p:cNvSpPr>
          <p:nvPr>
            <p:ph type="sldNum" sz="quarter" idx="4"/>
          </p:nvPr>
        </p:nvSpPr>
        <p:spPr/>
        <p:txBody>
          <a:bodyPr/>
          <a:lstStyle/>
          <a:p>
            <a:pPr defTabSz="685800">
              <a:defRPr/>
            </a:pPr>
            <a:r>
              <a:rPr lang="en-US" altLang="zh-CN" sz="1050" dirty="0">
                <a:solidFill>
                  <a:srgbClr val="000000">
                    <a:lumMod val="50000"/>
                    <a:lumOff val="50000"/>
                  </a:srgbClr>
                </a:solidFill>
                <a:latin typeface="Arial" panose="020B0604020202020204"/>
                <a:ea typeface="微软雅黑" panose="020B0503020204020204" pitchFamily="34" charset="-122"/>
              </a:rPr>
              <a:t>&lt; </a:t>
            </a:r>
            <a:fld id="{A548B57D-AE10-4CF7-A9DF-59FEFA91B28E}" type="slidenum">
              <a:rPr lang="zh-CN" altLang="en-US" sz="1050">
                <a:solidFill>
                  <a:srgbClr val="000000">
                    <a:lumMod val="50000"/>
                    <a:lumOff val="50000"/>
                  </a:srgbClr>
                </a:solidFill>
                <a:latin typeface="Arial" panose="020B0604020202020204"/>
                <a:ea typeface="微软雅黑" panose="020B0503020204020204" pitchFamily="34" charset="-122"/>
              </a:rPr>
            </a:fld>
            <a:r>
              <a:rPr lang="zh-CN" altLang="en-US" sz="1050" dirty="0">
                <a:solidFill>
                  <a:srgbClr val="000000">
                    <a:lumMod val="50000"/>
                    <a:lumOff val="50000"/>
                  </a:srgbClr>
                </a:solidFill>
                <a:latin typeface="Arial" panose="020B0604020202020204"/>
                <a:ea typeface="微软雅黑" panose="020B0503020204020204" pitchFamily="34" charset="-122"/>
              </a:rPr>
              <a:t> </a:t>
            </a:r>
            <a:r>
              <a:rPr lang="en-US" altLang="zh-CN" sz="1050" dirty="0">
                <a:solidFill>
                  <a:srgbClr val="000000">
                    <a:lumMod val="50000"/>
                    <a:lumOff val="50000"/>
                  </a:srgbClr>
                </a:solidFill>
                <a:latin typeface="Arial" panose="020B0604020202020204"/>
                <a:ea typeface="微软雅黑" panose="020B0503020204020204" pitchFamily="34" charset="-122"/>
              </a:rPr>
              <a:t>&gt;</a:t>
            </a:r>
            <a:endParaRPr lang="zh-CN" altLang="en-US" sz="1050" dirty="0">
              <a:solidFill>
                <a:srgbClr val="000000">
                  <a:lumMod val="50000"/>
                  <a:lumOff val="50000"/>
                </a:srgbClr>
              </a:solidFill>
              <a:latin typeface="Arial" panose="020B0604020202020204"/>
              <a:ea typeface="微软雅黑" panose="020B0503020204020204" pitchFamily="34" charset="-122"/>
            </a:endParaRPr>
          </a:p>
        </p:txBody>
      </p:sp>
      <p:sp>
        <p:nvSpPr>
          <p:cNvPr id="30" name="箭头: 下 29"/>
          <p:cNvSpPr/>
          <p:nvPr/>
        </p:nvSpPr>
        <p:spPr>
          <a:xfrm rot="16200000">
            <a:off x="4941814" y="3656413"/>
            <a:ext cx="522509" cy="436046"/>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350"/>
          </a:p>
        </p:txBody>
      </p:sp>
      <mc:AlternateContent xmlns:mc="http://schemas.openxmlformats.org/markup-compatibility/2006">
        <mc:Choice xmlns:a14="http://schemas.microsoft.com/office/drawing/2010/main" Requires="a14">
          <p:sp>
            <p:nvSpPr>
              <p:cNvPr id="12" name="文本框 11"/>
              <p:cNvSpPr txBox="1"/>
              <p:nvPr/>
            </p:nvSpPr>
            <p:spPr>
              <a:xfrm flipH="1">
                <a:off x="970401" y="2508001"/>
                <a:ext cx="7405255" cy="338554"/>
              </a:xfrm>
              <a:prstGeom prst="rect">
                <a:avLst/>
              </a:prstGeom>
              <a:noFill/>
            </p:spPr>
            <p:txBody>
              <a:bodyPr wrap="square" rtlCol="0">
                <a:spAutoFit/>
              </a:bodyPr>
              <a:lstStyle/>
              <a:p>
                <a:r>
                  <a:rPr lang="en-US" altLang="zh-CN" sz="1600"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rPr>
                  <a:t>Quantum qubits +quantum gates</a:t>
                </a:r>
                <a14:m>
                  <m:oMath xmlns:m="http://schemas.openxmlformats.org/officeDocument/2006/math">
                    <m:r>
                      <a:rPr lang="en-US" altLang="zh-CN" sz="1600" i="1">
                        <a:latin typeface="Cambria Math" panose="02040503050406030204" pitchFamily="18" charset="0"/>
                        <a:ea typeface="楷体" panose="02010609060101010101" pitchFamily="49" charset="-122"/>
                        <a:cs typeface="Times New Roman" panose="02020603050405020304" pitchFamily="18" charset="0"/>
                        <a:sym typeface="Arial" panose="020B0604020202020204" pitchFamily="34" charset="0"/>
                      </a:rPr>
                      <m:t>⇒</m:t>
                    </m:r>
                  </m:oMath>
                </a14:m>
                <a:r>
                  <a:rPr lang="zh-CN" altLang="en-US" sz="1600"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rPr>
                  <a:t> </a:t>
                </a:r>
                <a:r>
                  <a:rPr lang="en-US" altLang="zh-CN" sz="1600"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rPr>
                  <a:t>general quantum computers</a:t>
                </a:r>
                <a:endParaRPr lang="en-US" altLang="zh-CN" sz="1600" dirty="0">
                  <a:latin typeface="楷体" panose="02010609060101010101" pitchFamily="49" charset="-122"/>
                  <a:ea typeface="楷体" panose="02010609060101010101" pitchFamily="49" charset="-122"/>
                  <a:cs typeface="Times New Roman" panose="02020603050405020304" pitchFamily="18" charset="0"/>
                  <a:sym typeface="Arial" panose="020B0604020202020204" pitchFamily="34" charset="0"/>
                </a:endParaRPr>
              </a:p>
            </p:txBody>
          </p:sp>
        </mc:Choice>
        <mc:Fallback>
          <p:sp>
            <p:nvSpPr>
              <p:cNvPr id="12" name="文本框 11"/>
              <p:cNvSpPr txBox="1">
                <a:spLocks noRot="1" noChangeAspect="1" noMove="1" noResize="1" noEditPoints="1" noAdjustHandles="1" noChangeArrowheads="1" noChangeShapeType="1" noTextEdit="1"/>
              </p:cNvSpPr>
              <p:nvPr/>
            </p:nvSpPr>
            <p:spPr>
              <a:xfrm flipH="1">
                <a:off x="970401" y="2508001"/>
                <a:ext cx="7405255" cy="338554"/>
              </a:xfrm>
              <a:prstGeom prst="rect">
                <a:avLst/>
              </a:prstGeom>
              <a:blipFill rotWithShape="1">
                <a:blip r:embed="rId3"/>
                <a:stretch>
                  <a:fillRect l="-2" t="-114" b="143"/>
                </a:stretch>
              </a:blipFill>
            </p:spPr>
            <p:txBody>
              <a:bodyPr/>
              <a:lstStyle/>
              <a:p>
                <a:r>
                  <a:rPr lang="zh-CN" altLang="en-US">
                    <a:noFill/>
                  </a:rPr>
                  <a:t> </a:t>
                </a:r>
              </a:p>
            </p:txBody>
          </p:sp>
        </mc:Fallback>
      </mc:AlternateContent>
      <p:sp>
        <p:nvSpPr>
          <p:cNvPr id="13" name="星形: 五角 12"/>
          <p:cNvSpPr/>
          <p:nvPr/>
        </p:nvSpPr>
        <p:spPr>
          <a:xfrm>
            <a:off x="646121" y="2595110"/>
            <a:ext cx="143300" cy="13500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4" name="星形: 五角 13"/>
          <p:cNvSpPr/>
          <p:nvPr/>
        </p:nvSpPr>
        <p:spPr>
          <a:xfrm>
            <a:off x="717771" y="863099"/>
            <a:ext cx="143300" cy="13500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5" name="文本框 14"/>
          <p:cNvSpPr txBox="1"/>
          <p:nvPr/>
        </p:nvSpPr>
        <p:spPr>
          <a:xfrm flipH="1">
            <a:off x="1037546" y="749926"/>
            <a:ext cx="4165522" cy="338554"/>
          </a:xfrm>
          <a:prstGeom prst="rect">
            <a:avLst/>
          </a:prstGeom>
          <a:noFill/>
        </p:spPr>
        <p:txBody>
          <a:bodyPr wrap="square" rtlCol="0">
            <a:spAutoFit/>
          </a:bodyPr>
          <a:lstStyle/>
          <a:p>
            <a:r>
              <a:rPr lang="en-US" altLang="zh-CN" sz="1600" dirty="0">
                <a:latin typeface="Bahnschrift" panose="020B0502040204020203" pitchFamily="34" charset="0"/>
                <a:ea typeface="楷体" panose="02010609060101010101" pitchFamily="49" charset="-122"/>
                <a:cs typeface="Times New Roman" panose="02020603050405020304" pitchFamily="18" charset="0"/>
                <a:sym typeface="Arial" panose="020B0604020202020204" pitchFamily="34" charset="0"/>
              </a:rPr>
              <a:t>Quantum entanglement</a:t>
            </a:r>
            <a:endParaRPr lang="en-US" altLang="zh-CN" sz="1600" dirty="0">
              <a:latin typeface="Bahnschrift" panose="020B0502040204020203" pitchFamily="34" charset="0"/>
              <a:ea typeface="楷体" panose="02010609060101010101" pitchFamily="49" charset="-122"/>
              <a:cs typeface="Times New Roman" panose="02020603050405020304" pitchFamily="18" charset="0"/>
              <a:sym typeface="Arial" panose="020B0604020202020204" pitchFamily="34" charset="0"/>
            </a:endParaRPr>
          </a:p>
        </p:txBody>
      </p:sp>
      <p:grpSp>
        <p:nvGrpSpPr>
          <p:cNvPr id="4" name="组合 3"/>
          <p:cNvGrpSpPr/>
          <p:nvPr/>
        </p:nvGrpSpPr>
        <p:grpSpPr>
          <a:xfrm>
            <a:off x="1442885" y="1084195"/>
            <a:ext cx="6992669" cy="1332391"/>
            <a:chOff x="2026516" y="1557460"/>
            <a:chExt cx="9323559" cy="1776522"/>
          </a:xfrm>
        </p:grpSpPr>
        <p:pic>
          <p:nvPicPr>
            <p:cNvPr id="6" name="图片 5"/>
            <p:cNvPicPr>
              <a:picLocks noChangeAspect="1"/>
            </p:cNvPicPr>
            <p:nvPr/>
          </p:nvPicPr>
          <p:blipFill>
            <a:blip r:embed="rId4"/>
            <a:stretch>
              <a:fillRect/>
            </a:stretch>
          </p:blipFill>
          <p:spPr>
            <a:xfrm>
              <a:off x="2817778" y="1590335"/>
              <a:ext cx="2010619" cy="990000"/>
            </a:xfrm>
            <a:prstGeom prst="rect">
              <a:avLst/>
            </a:prstGeom>
          </p:spPr>
        </p:pic>
        <p:pic>
          <p:nvPicPr>
            <p:cNvPr id="11" name="图片 10"/>
            <p:cNvPicPr>
              <a:picLocks noChangeAspect="1"/>
            </p:cNvPicPr>
            <p:nvPr/>
          </p:nvPicPr>
          <p:blipFill>
            <a:blip r:embed="rId5"/>
            <a:stretch>
              <a:fillRect/>
            </a:stretch>
          </p:blipFill>
          <p:spPr>
            <a:xfrm>
              <a:off x="7886940" y="1557460"/>
              <a:ext cx="2178000" cy="990000"/>
            </a:xfrm>
            <a:prstGeom prst="rect">
              <a:avLst/>
            </a:prstGeom>
          </p:spPr>
        </p:pic>
        <mc:AlternateContent xmlns:mc="http://schemas.openxmlformats.org/markup-compatibility/2006">
          <mc:Choice xmlns:a14="http://schemas.microsoft.com/office/drawing/2010/main" Requires="a14">
            <p:sp>
              <p:nvSpPr>
                <p:cNvPr id="16" name="文本框 15"/>
                <p:cNvSpPr txBox="1"/>
                <p:nvPr/>
              </p:nvSpPr>
              <p:spPr>
                <a:xfrm>
                  <a:off x="2026516" y="2803334"/>
                  <a:ext cx="1067643" cy="307776"/>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d>
                          <m:dPr>
                            <m:begChr m:val="|"/>
                            <m:endChr m:val="⟩"/>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0</m:t>
                            </m:r>
                          </m:e>
                        </m:d>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m:t>
                        </m:r>
                        <m:d>
                          <m:dPr>
                            <m:begChr m:val="|"/>
                            <m:endChr m:val="⟩"/>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0</m:t>
                            </m:r>
                          </m:e>
                        </m:d>
                      </m:oMath>
                    </m:oMathPara>
                  </a14:m>
                  <a:endParaRPr lang="zh-CN" altLang="en-US" sz="1500" dirty="0">
                    <a:latin typeface="Arial" panose="020B0604020202020204" pitchFamily="34" charset="0"/>
                    <a:ea typeface="微软雅黑" panose="020B0503020204020204" pitchFamily="34" charset="-122"/>
                    <a:cs typeface="+mn-ea"/>
                    <a:sym typeface="Arial" panose="020B0604020202020204" pitchFamily="34" charset="0"/>
                  </a:endParaRPr>
                </a:p>
              </p:txBody>
            </p:sp>
          </mc:Choice>
          <mc:Fallback>
            <p:sp>
              <p:nvSpPr>
                <p:cNvPr id="16" name="文本框 15"/>
                <p:cNvSpPr txBox="1">
                  <a:spLocks noRot="1" noChangeAspect="1" noMove="1" noResize="1" noEditPoints="1" noAdjustHandles="1" noChangeArrowheads="1" noChangeShapeType="1" noTextEdit="1"/>
                </p:cNvSpPr>
                <p:nvPr/>
              </p:nvSpPr>
              <p:spPr>
                <a:xfrm>
                  <a:off x="2026516" y="2803334"/>
                  <a:ext cx="1067643" cy="307776"/>
                </a:xfrm>
                <a:prstGeom prst="rect">
                  <a:avLst/>
                </a:prstGeom>
                <a:blipFill rotWithShape="1">
                  <a:blip r:embed="rId6"/>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7" name="文本框 16"/>
                <p:cNvSpPr txBox="1"/>
                <p:nvPr/>
              </p:nvSpPr>
              <p:spPr>
                <a:xfrm>
                  <a:off x="4308160" y="2519400"/>
                  <a:ext cx="2986032" cy="814582"/>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d>
                          <m:dPr>
                            <m:ctrlPr>
                              <a:rPr lang="en-US" altLang="zh-CN" sz="1500" i="1">
                                <a:latin typeface="Cambria Math" panose="02040503050406030204" pitchFamily="18" charset="0"/>
                                <a:ea typeface="宋体" panose="02010600030101010101" pitchFamily="2" charset="-122"/>
                                <a:cs typeface="+mn-ea"/>
                                <a:sym typeface="Arial" panose="020B0604020202020204" pitchFamily="34" charset="0"/>
                              </a:rPr>
                            </m:ctrlPr>
                          </m:dPr>
                          <m:e>
                            <m:sSub>
                              <m:sSubPr>
                                <m:ctrlPr>
                                  <a:rPr lang="en-US" altLang="zh-CN" sz="1500" i="1">
                                    <a:latin typeface="Cambria Math" panose="02040503050406030204" pitchFamily="18" charset="0"/>
                                    <a:ea typeface="宋体" panose="02010600030101010101" pitchFamily="2" charset="-122"/>
                                    <a:cs typeface="+mn-ea"/>
                                    <a:sym typeface="Arial" panose="020B0604020202020204" pitchFamily="34" charset="0"/>
                                  </a:rPr>
                                </m:ctrlPr>
                              </m:sSubPr>
                              <m:e>
                                <m:r>
                                  <a:rPr lang="en-US" altLang="zh-CN" sz="1500" i="1">
                                    <a:latin typeface="Cambria Math" panose="02040503050406030204" pitchFamily="18" charset="0"/>
                                    <a:ea typeface="宋体" panose="02010600030101010101" pitchFamily="2" charset="-122"/>
                                    <a:cs typeface="+mn-ea"/>
                                    <a:sym typeface="Arial" panose="020B0604020202020204" pitchFamily="34" charset="0"/>
                                  </a:rPr>
                                  <m:t>𝑅</m:t>
                                </m:r>
                              </m:e>
                              <m:sub>
                                <m:r>
                                  <a:rPr lang="en-US" altLang="zh-CN" sz="1500" i="1">
                                    <a:latin typeface="Cambria Math" panose="02040503050406030204" pitchFamily="18" charset="0"/>
                                    <a:ea typeface="宋体" panose="02010600030101010101" pitchFamily="2" charset="-122"/>
                                    <a:cs typeface="+mn-ea"/>
                                    <a:sym typeface="Arial" panose="020B0604020202020204" pitchFamily="34" charset="0"/>
                                  </a:rPr>
                                  <m:t>𝑦</m:t>
                                </m:r>
                              </m:sub>
                            </m:sSub>
                            <m:d>
                              <m:dPr>
                                <m:ctrlPr>
                                  <a:rPr lang="en-US" altLang="zh-CN" sz="1500" i="1">
                                    <a:latin typeface="Cambria Math" panose="02040503050406030204" pitchFamily="18" charset="0"/>
                                    <a:ea typeface="宋体" panose="02010600030101010101" pitchFamily="2" charset="-122"/>
                                    <a:cs typeface="+mn-ea"/>
                                    <a:sym typeface="Arial" panose="020B0604020202020204" pitchFamily="34" charset="0"/>
                                  </a:rPr>
                                </m:ctrlPr>
                              </m:dPr>
                              <m:e>
                                <m:r>
                                  <a:rPr lang="en-US" altLang="zh-CN" sz="1500" i="1">
                                    <a:latin typeface="Cambria Math" panose="02040503050406030204" pitchFamily="18" charset="0"/>
                                    <a:ea typeface="宋体" panose="02010600030101010101" pitchFamily="2" charset="-122"/>
                                    <a:cs typeface="+mn-ea"/>
                                    <a:sym typeface="Arial" panose="020B0604020202020204" pitchFamily="34" charset="0"/>
                                  </a:rPr>
                                  <m:t>𝜃</m:t>
                                </m:r>
                              </m:e>
                            </m:d>
                            <m:r>
                              <a:rPr lang="en-US" altLang="zh-CN" sz="1500" i="1">
                                <a:latin typeface="Cambria Math" panose="02040503050406030204" pitchFamily="18" charset="0"/>
                                <a:ea typeface="宋体" panose="02010600030101010101" pitchFamily="2" charset="-122"/>
                                <a:cs typeface="+mn-ea"/>
                                <a:sym typeface="Arial" panose="020B0604020202020204" pitchFamily="34" charset="0"/>
                              </a:rPr>
                              <m:t> </m:t>
                            </m:r>
                            <m:d>
                              <m:dPr>
                                <m:begChr m:val="|"/>
                                <m:endChr m:val="⟩"/>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0</m:t>
                                </m:r>
                              </m:e>
                            </m:d>
                          </m:e>
                        </m:d>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m:t>
                        </m:r>
                        <m:d>
                          <m:dPr>
                            <m:begChr m:val="|"/>
                            <m:endChr m:val="⟩"/>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0</m:t>
                            </m:r>
                          </m:e>
                        </m:d>
                        <m:r>
                          <a:rPr lang="en-US" altLang="zh-CN" sz="1500">
                            <a:latin typeface="Cambria Math" panose="02040503050406030204" pitchFamily="18" charset="0"/>
                            <a:ea typeface="微软雅黑" panose="020B0503020204020204" pitchFamily="34" charset="-122"/>
                            <a:cs typeface="+mn-ea"/>
                            <a:sym typeface="Arial" panose="020B0604020202020204" pitchFamily="34" charset="0"/>
                          </a:rPr>
                          <m:t>=</m:t>
                        </m:r>
                      </m:oMath>
                    </m:oMathPara>
                  </a14:m>
                  <a:endParaRPr lang="en-US" altLang="zh-CN" sz="1500" dirty="0">
                    <a:latin typeface="Cambria Math" panose="02040503050406030204" pitchFamily="18" charset="0"/>
                    <a:ea typeface="微软雅黑" panose="020B0503020204020204" pitchFamily="34" charset="-122"/>
                    <a:cs typeface="+mn-ea"/>
                    <a:sym typeface="Arial" panose="020B0604020202020204" pitchFamily="34" charset="0"/>
                  </a:endParaRPr>
                </a:p>
                <a:p>
                  <a:pPr algn="ctr"/>
                  <a14:m>
                    <m:oMath xmlns:m="http://schemas.openxmlformats.org/officeDocument/2006/math">
                      <m:d>
                        <m:dPr>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dPr>
                        <m:e>
                          <m:func>
                            <m:funcPr>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funcPr>
                            <m:fName>
                              <m:r>
                                <m:rPr>
                                  <m:sty m:val="p"/>
                                </m:rPr>
                                <a:rPr lang="en-US" altLang="zh-CN" sz="1500">
                                  <a:latin typeface="Cambria Math" panose="02040503050406030204" pitchFamily="18" charset="0"/>
                                  <a:ea typeface="微软雅黑" panose="020B0503020204020204" pitchFamily="34" charset="-122"/>
                                  <a:cs typeface="+mn-ea"/>
                                  <a:sym typeface="Arial" panose="020B0604020202020204" pitchFamily="34" charset="0"/>
                                </a:rPr>
                                <m:t>cos</m:t>
                              </m:r>
                            </m:fName>
                            <m:e>
                              <m:f>
                                <m:fPr>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fPr>
                                <m:num>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𝜃</m:t>
                                  </m:r>
                                </m:num>
                                <m:den>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2</m:t>
                                  </m:r>
                                </m:den>
                              </m:f>
                            </m:e>
                          </m:func>
                          <m:d>
                            <m:dPr>
                              <m:begChr m:val="|"/>
                              <m:endChr m:val="⟩"/>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0</m:t>
                              </m:r>
                            </m:e>
                          </m:d>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m:t>
                          </m:r>
                          <m:func>
                            <m:funcPr>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funcPr>
                            <m:fName>
                              <m:r>
                                <m:rPr>
                                  <m:sty m:val="p"/>
                                </m:rPr>
                                <a:rPr lang="en-US" altLang="zh-CN" sz="1500">
                                  <a:latin typeface="Cambria Math" panose="02040503050406030204" pitchFamily="18" charset="0"/>
                                  <a:ea typeface="微软雅黑" panose="020B0503020204020204" pitchFamily="34" charset="-122"/>
                                  <a:cs typeface="+mn-ea"/>
                                  <a:sym typeface="Arial" panose="020B0604020202020204" pitchFamily="34" charset="0"/>
                                </a:rPr>
                                <m:t>sin</m:t>
                              </m:r>
                            </m:fName>
                            <m:e>
                              <m:f>
                                <m:fPr>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fPr>
                                <m:num>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𝜃</m:t>
                                  </m:r>
                                </m:num>
                                <m:den>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2</m:t>
                                  </m:r>
                                </m:den>
                              </m:f>
                            </m:e>
                          </m:func>
                          <m:d>
                            <m:dPr>
                              <m:begChr m:val="|"/>
                              <m:endChr m:val="⟩"/>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1</m:t>
                              </m:r>
                            </m:e>
                          </m:d>
                        </m:e>
                      </m:d>
                    </m:oMath>
                  </a14:m>
                  <a:r>
                    <a:rPr lang="en-US" altLang="zh-CN" sz="1500" dirty="0">
                      <a:ea typeface="微软雅黑" panose="020B0503020204020204" pitchFamily="34" charset="-122"/>
                      <a:cs typeface="+mn-ea"/>
                      <a:sym typeface="Arial" panose="020B0604020202020204" pitchFamily="34" charset="0"/>
                    </a:rPr>
                    <a:t> </a:t>
                  </a:r>
                  <a14:m>
                    <m:oMath xmlns:m="http://schemas.openxmlformats.org/officeDocument/2006/math">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m:t>
                      </m:r>
                      <m:d>
                        <m:dPr>
                          <m:begChr m:val="|"/>
                          <m:endChr m:val="⟩"/>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0</m:t>
                          </m:r>
                        </m:e>
                      </m:d>
                    </m:oMath>
                  </a14:m>
                  <a:endParaRPr lang="zh-CN" altLang="en-US" sz="1500" dirty="0">
                    <a:latin typeface="Arial" panose="020B0604020202020204" pitchFamily="34" charset="0"/>
                    <a:ea typeface="微软雅黑" panose="020B0503020204020204" pitchFamily="34" charset="-122"/>
                    <a:cs typeface="+mn-ea"/>
                    <a:sym typeface="Arial" panose="020B0604020202020204" pitchFamily="34" charset="0"/>
                  </a:endParaRPr>
                </a:p>
              </p:txBody>
            </p:sp>
          </mc:Choice>
          <mc:Fallback>
            <p:sp>
              <p:nvSpPr>
                <p:cNvPr id="17" name="文本框 16"/>
                <p:cNvSpPr txBox="1">
                  <a:spLocks noRot="1" noChangeAspect="1" noMove="1" noResize="1" noEditPoints="1" noAdjustHandles="1" noChangeArrowheads="1" noChangeShapeType="1" noTextEdit="1"/>
                </p:cNvSpPr>
                <p:nvPr/>
              </p:nvSpPr>
              <p:spPr>
                <a:xfrm>
                  <a:off x="4308160" y="2519400"/>
                  <a:ext cx="2986032" cy="814582"/>
                </a:xfrm>
                <a:prstGeom prst="rect">
                  <a:avLst/>
                </a:prstGeom>
                <a:blipFill rotWithShape="1">
                  <a:blip r:embed="rId7"/>
                </a:blipFill>
              </p:spPr>
              <p:txBody>
                <a:bodyPr/>
                <a:lstStyle/>
                <a:p>
                  <a:r>
                    <a:rPr lang="zh-CN" altLang="en-US">
                      <a:noFill/>
                    </a:rPr>
                    <a:t> </a:t>
                  </a:r>
                </a:p>
              </p:txBody>
            </p:sp>
          </mc:Fallback>
        </mc:AlternateContent>
        <p:sp>
          <p:nvSpPr>
            <p:cNvPr id="21" name="箭头: 右 20"/>
            <p:cNvSpPr/>
            <p:nvPr/>
          </p:nvSpPr>
          <p:spPr>
            <a:xfrm flipV="1">
              <a:off x="5923686" y="1975882"/>
              <a:ext cx="614041" cy="1531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350"/>
            </a:p>
          </p:txBody>
        </p:sp>
        <p:sp>
          <p:nvSpPr>
            <p:cNvPr id="22" name="箭头: 右 21"/>
            <p:cNvSpPr/>
            <p:nvPr/>
          </p:nvSpPr>
          <p:spPr>
            <a:xfrm flipV="1">
              <a:off x="3393556" y="2926755"/>
              <a:ext cx="614041" cy="1531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350"/>
            </a:p>
          </p:txBody>
        </p:sp>
        <p:sp>
          <p:nvSpPr>
            <p:cNvPr id="23" name="箭头: 右 22"/>
            <p:cNvSpPr/>
            <p:nvPr/>
          </p:nvSpPr>
          <p:spPr>
            <a:xfrm flipV="1">
              <a:off x="7594754" y="2958823"/>
              <a:ext cx="614041" cy="1531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350"/>
            </a:p>
          </p:txBody>
        </p:sp>
        <mc:AlternateContent xmlns:mc="http://schemas.openxmlformats.org/markup-compatibility/2006">
          <mc:Choice xmlns:a14="http://schemas.microsoft.com/office/drawing/2010/main" Requires="a14">
            <p:sp>
              <p:nvSpPr>
                <p:cNvPr id="27" name="文本框 26"/>
                <p:cNvSpPr txBox="1"/>
                <p:nvPr/>
              </p:nvSpPr>
              <p:spPr>
                <a:xfrm>
                  <a:off x="8169554" y="2622664"/>
                  <a:ext cx="3180521" cy="701988"/>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func>
                          <m:funcPr>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funcPr>
                          <m:fName>
                            <m:r>
                              <m:rPr>
                                <m:sty m:val="p"/>
                              </m:rPr>
                              <a:rPr lang="en-US" altLang="zh-CN" sz="1500">
                                <a:latin typeface="Cambria Math" panose="02040503050406030204" pitchFamily="18" charset="0"/>
                                <a:ea typeface="微软雅黑" panose="020B0503020204020204" pitchFamily="34" charset="-122"/>
                                <a:cs typeface="+mn-ea"/>
                                <a:sym typeface="Arial" panose="020B0604020202020204" pitchFamily="34" charset="0"/>
                              </a:rPr>
                              <m:t>cos</m:t>
                            </m:r>
                          </m:fName>
                          <m:e>
                            <m:f>
                              <m:fPr>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fPr>
                              <m:num>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𝜃</m:t>
                                </m:r>
                              </m:num>
                              <m:den>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2</m:t>
                                </m:r>
                              </m:den>
                            </m:f>
                          </m:e>
                        </m:func>
                        <m:d>
                          <m:dPr>
                            <m:begChr m:val="|"/>
                            <m:endChr m:val="⟩"/>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0</m:t>
                            </m:r>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0</m:t>
                            </m:r>
                          </m:e>
                        </m:d>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m:t>
                        </m:r>
                        <m:func>
                          <m:funcPr>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funcPr>
                          <m:fName>
                            <m:r>
                              <m:rPr>
                                <m:sty m:val="p"/>
                              </m:rPr>
                              <a:rPr lang="en-US" altLang="zh-CN" sz="1500">
                                <a:latin typeface="Cambria Math" panose="02040503050406030204" pitchFamily="18" charset="0"/>
                                <a:ea typeface="微软雅黑" panose="020B0503020204020204" pitchFamily="34" charset="-122"/>
                                <a:cs typeface="+mn-ea"/>
                                <a:sym typeface="Arial" panose="020B0604020202020204" pitchFamily="34" charset="0"/>
                              </a:rPr>
                              <m:t>sin</m:t>
                            </m:r>
                          </m:fName>
                          <m:e>
                            <m:f>
                              <m:fPr>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fPr>
                              <m:num>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𝜃</m:t>
                                </m:r>
                              </m:num>
                              <m:den>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2</m:t>
                                </m:r>
                              </m:den>
                            </m:f>
                          </m:e>
                        </m:func>
                        <m:d>
                          <m:dPr>
                            <m:begChr m:val="|"/>
                            <m:endChr m:val="⟩"/>
                            <m:ctrlP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ctrlPr>
                          </m:dPr>
                          <m:e>
                            <m:r>
                              <a:rPr lang="en-US" altLang="zh-CN" sz="1500" i="1">
                                <a:latin typeface="Cambria Math" panose="02040503050406030204" pitchFamily="18" charset="0"/>
                                <a:ea typeface="微软雅黑" panose="020B0503020204020204" pitchFamily="34" charset="-122"/>
                                <a:cs typeface="+mn-ea"/>
                                <a:sym typeface="Arial" panose="020B0604020202020204" pitchFamily="34" charset="0"/>
                              </a:rPr>
                              <m:t>11</m:t>
                            </m:r>
                          </m:e>
                        </m:d>
                      </m:oMath>
                    </m:oMathPara>
                  </a14:m>
                  <a:endParaRPr lang="zh-CN" altLang="en-US" sz="1350" dirty="0"/>
                </a:p>
              </p:txBody>
            </p:sp>
          </mc:Choice>
          <mc:Fallback>
            <p:sp>
              <p:nvSpPr>
                <p:cNvPr id="27" name="文本框 26"/>
                <p:cNvSpPr txBox="1">
                  <a:spLocks noRot="1" noChangeAspect="1" noMove="1" noResize="1" noEditPoints="1" noAdjustHandles="1" noChangeArrowheads="1" noChangeShapeType="1" noTextEdit="1"/>
                </p:cNvSpPr>
                <p:nvPr/>
              </p:nvSpPr>
              <p:spPr>
                <a:xfrm>
                  <a:off x="8169554" y="2622664"/>
                  <a:ext cx="3180521" cy="701988"/>
                </a:xfrm>
                <a:prstGeom prst="rect">
                  <a:avLst/>
                </a:prstGeom>
                <a:blipFill rotWithShape="1">
                  <a:blip r:embed="rId8"/>
                </a:blipFill>
              </p:spPr>
              <p:txBody>
                <a:bodyPr/>
                <a:lstStyle/>
                <a:p>
                  <a:r>
                    <a:rPr lang="zh-CN" altLang="en-US">
                      <a:noFill/>
                    </a:rPr>
                    <a:t> </a:t>
                  </a:r>
                </a:p>
              </p:txBody>
            </p:sp>
          </mc:Fallback>
        </mc:AlternateContent>
      </p:grpSp>
      <mc:AlternateContent xmlns:mc="http://schemas.openxmlformats.org/markup-compatibility/2006">
        <mc:Choice xmlns:a14="http://schemas.microsoft.com/office/drawing/2010/main" Requires="a14">
          <p:sp>
            <p:nvSpPr>
              <p:cNvPr id="29" name="文本框 28"/>
              <p:cNvSpPr txBox="1"/>
              <p:nvPr/>
            </p:nvSpPr>
            <p:spPr>
              <a:xfrm>
                <a:off x="502391" y="4608969"/>
                <a:ext cx="5303454" cy="346249"/>
              </a:xfrm>
              <a:prstGeom prst="rect">
                <a:avLst/>
              </a:prstGeom>
              <a:noFill/>
            </p:spPr>
            <p:txBody>
              <a:bodyPr wrap="square">
                <a:spAutoFit/>
              </a:bodyPr>
              <a:lstStyle/>
              <a:p>
                <a:pPr algn="just" defTabSz="685800">
                  <a:defRPr/>
                </a:pPr>
                <a14:m>
                  <m:oMathPara xmlns:m="http://schemas.openxmlformats.org/officeDocument/2006/math">
                    <m:oMathParaPr>
                      <m:jc m:val="centerGroup"/>
                    </m:oMathParaPr>
                    <m:oMath xmlns:m="http://schemas.openxmlformats.org/officeDocument/2006/math">
                      <m:r>
                        <a:rPr lang="en-US" altLang="zh-CN" sz="1650" i="1" kern="100">
                          <a:solidFill>
                            <a:srgbClr val="000000"/>
                          </a:solidFill>
                          <a:latin typeface="Cambria Math" panose="02040503050406030204" pitchFamily="18" charset="0"/>
                          <a:ea typeface="宋体" panose="02010600030101010101" pitchFamily="2" charset="-122"/>
                          <a:cs typeface="Times New Roman" panose="02020603050405020304" pitchFamily="18" charset="0"/>
                        </a:rPr>
                        <m:t>𝑉</m:t>
                      </m:r>
                      <m:r>
                        <a:rPr lang="en-US" altLang="zh-CN" sz="1650" i="1" kern="10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sz="1650" i="1" kern="1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50" i="1" kern="1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000</m:t>
                          </m:r>
                        </m:e>
                      </m:d>
                      <m:r>
                        <a:rPr lang="en-US" altLang="zh-CN" sz="1650" i="1" kern="10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sz="1650" i="1" kern="1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50" i="1" kern="1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001</m:t>
                          </m:r>
                        </m:e>
                      </m:d>
                      <m:r>
                        <a:rPr lang="en-US" altLang="zh-CN" sz="1650" i="1" kern="10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sz="1650" i="1" kern="1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50" i="1" kern="1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010</m:t>
                          </m:r>
                        </m:e>
                      </m:d>
                      <m:r>
                        <a:rPr lang="en-US" altLang="zh-CN" sz="1650" i="1" kern="10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sz="1650" i="1" kern="1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50" i="1" kern="1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011</m:t>
                          </m:r>
                        </m:e>
                      </m:d>
                      <m:r>
                        <a:rPr lang="en-US" altLang="zh-CN" sz="1650" i="1" kern="10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sz="1650" i="1" kern="1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50" i="1" kern="1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100</m:t>
                          </m:r>
                        </m:e>
                      </m:d>
                      <m:r>
                        <a:rPr lang="en-US" altLang="zh-CN" sz="1650" i="1" kern="10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sz="1650" i="1" kern="1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50" i="1" kern="1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101</m:t>
                          </m:r>
                        </m:e>
                      </m:d>
                      <m:r>
                        <a:rPr lang="en-US" altLang="zh-CN" sz="1650" i="1" kern="10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sz="1650" i="1" kern="1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50" i="1" kern="1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110</m:t>
                          </m:r>
                        </m:e>
                      </m:d>
                      <m:r>
                        <a:rPr lang="en-US" altLang="zh-CN" sz="1650" i="1" kern="10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sz="1650" i="1" kern="1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50" i="1" kern="1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111</m:t>
                          </m:r>
                        </m:e>
                      </m:d>
                      <m:r>
                        <a:rPr lang="en-US" altLang="zh-CN" sz="1650" i="1" kern="10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oMath>
                  </m:oMathPara>
                </a14:m>
                <a:endParaRPr lang="en-US" altLang="zh-CN" sz="1650" kern="1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p:sp>
            <p:nvSpPr>
              <p:cNvPr id="29" name="文本框 28"/>
              <p:cNvSpPr txBox="1">
                <a:spLocks noRot="1" noChangeAspect="1" noMove="1" noResize="1" noEditPoints="1" noAdjustHandles="1" noChangeArrowheads="1" noChangeShapeType="1" noTextEdit="1"/>
              </p:cNvSpPr>
              <p:nvPr/>
            </p:nvSpPr>
            <p:spPr>
              <a:xfrm>
                <a:off x="502391" y="4608969"/>
                <a:ext cx="5303454" cy="346249"/>
              </a:xfrm>
              <a:prstGeom prst="rect">
                <a:avLst/>
              </a:prstGeom>
              <a:blipFill rotWithShape="1">
                <a:blip r:embed="rId9"/>
                <a:stretch>
                  <a:fillRect l="-2" t="-40" r="1" b="90"/>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2000" advTm="140136"/>
    </mc:Choice>
    <mc:Fallback>
      <p:transition spd="slow" advTm="14013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Quantum Computing without noise</a:t>
            </a:r>
            <a:endParaRPr lang="zh-CN" altLang="en-US" sz="2000" dirty="0"/>
          </a:p>
        </p:txBody>
      </p:sp>
      <p:sp>
        <p:nvSpPr>
          <p:cNvPr id="3" name="内容占位符 2"/>
          <p:cNvSpPr>
            <a:spLocks noGrp="1"/>
          </p:cNvSpPr>
          <p:nvPr>
            <p:ph idx="1"/>
          </p:nvPr>
        </p:nvSpPr>
        <p:spPr/>
        <p:txBody>
          <a:bodyPr/>
          <a:lstStyle/>
          <a:p>
            <a:r>
              <a:rPr lang="en-US" altLang="zh-CN" sz="1600" b="1" dirty="0">
                <a:latin typeface="Times New Roman" panose="02020603050405020304" pitchFamily="18" charset="0"/>
                <a:cs typeface="Times New Roman" panose="02020603050405020304" pitchFamily="18" charset="0"/>
              </a:rPr>
              <a:t>Quantum many-body problem</a:t>
            </a:r>
            <a:r>
              <a:rPr lang="en-US" altLang="zh-CN" sz="1600" dirty="0">
                <a:latin typeface="Times New Roman" panose="02020603050405020304" pitchFamily="18" charset="0"/>
                <a:cs typeface="Times New Roman" panose="02020603050405020304" pitchFamily="18" charset="0"/>
              </a:rPr>
              <a:t>:  exponential speedup</a:t>
            </a:r>
            <a:endParaRPr lang="en-US" altLang="zh-CN" sz="1600" dirty="0">
              <a:latin typeface="Times New Roman" panose="02020603050405020304" pitchFamily="18" charset="0"/>
              <a:cs typeface="Times New Roman" panose="02020603050405020304" pitchFamily="18" charset="0"/>
            </a:endParaRPr>
          </a:p>
          <a:p>
            <a:r>
              <a:rPr lang="en-US" altLang="zh-CN" sz="1600" b="0" i="0" dirty="0">
                <a:solidFill>
                  <a:srgbClr val="0C0CEA"/>
                </a:solidFill>
                <a:effectLst/>
                <a:latin typeface="Times New Roman" panose="02020603050405020304" pitchFamily="18" charset="0"/>
                <a:cs typeface="Times New Roman" panose="02020603050405020304" pitchFamily="18" charset="0"/>
              </a:rPr>
              <a:t>quantum fast Fourier transform </a:t>
            </a:r>
            <a:r>
              <a:rPr lang="en-US" altLang="zh-CN" sz="1600" b="0" i="0" dirty="0">
                <a:solidFill>
                  <a:srgbClr val="222222"/>
                </a:solidFill>
                <a:effectLst/>
                <a:latin typeface="Times New Roman" panose="02020603050405020304" pitchFamily="18" charset="0"/>
                <a:cs typeface="Times New Roman" panose="02020603050405020304" pitchFamily="18" charset="0"/>
              </a:rPr>
              <a:t>to find eigenvalues and eigenvectors</a:t>
            </a:r>
            <a:r>
              <a:rPr lang="zh-CN" altLang="en-US" sz="1600" b="0" i="0" dirty="0">
                <a:solidFill>
                  <a:srgbClr val="222222"/>
                </a:solidFill>
                <a:effectLst/>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Quantum Phase Estimate, QPE</a:t>
            </a:r>
            <a:endParaRPr lang="zh-CN" altLang="en-US" sz="1600" dirty="0">
              <a:latin typeface="Times New Roman" panose="02020603050405020304" pitchFamily="18" charset="0"/>
              <a:cs typeface="Times New Roman" panose="02020603050405020304" pitchFamily="18" charset="0"/>
            </a:endParaRPr>
          </a:p>
          <a:p>
            <a:endParaRPr lang="zh-CN" altLang="en-US" sz="1600" dirty="0">
              <a:latin typeface="Times New Roman" panose="02020603050405020304" pitchFamily="18" charset="0"/>
              <a:cs typeface="Times New Roman" panose="02020603050405020304" pitchFamily="18" charset="0"/>
            </a:endParaRPr>
          </a:p>
          <a:p>
            <a:endParaRPr lang="en-US" altLang="zh-CN" sz="1400" dirty="0"/>
          </a:p>
          <a:p>
            <a:endParaRPr lang="zh-CN" altLang="en-US" dirty="0"/>
          </a:p>
        </p:txBody>
      </p:sp>
      <p:sp>
        <p:nvSpPr>
          <p:cNvPr id="7" name="矩形 6"/>
          <p:cNvSpPr/>
          <p:nvPr/>
        </p:nvSpPr>
        <p:spPr>
          <a:xfrm>
            <a:off x="5817746" y="1271826"/>
            <a:ext cx="2612638" cy="300082"/>
          </a:xfrm>
          <a:prstGeom prst="rect">
            <a:avLst/>
          </a:prstGeom>
        </p:spPr>
        <p:txBody>
          <a:bodyPr wrap="none">
            <a:spAutoFit/>
          </a:bodyPr>
          <a:lstStyle/>
          <a:p>
            <a:r>
              <a:rPr lang="en-US" altLang="zh-CN" sz="1350" dirty="0"/>
              <a:t>Phys. Rev. Lett. 83, 5162 </a:t>
            </a:r>
            <a:r>
              <a:rPr lang="zh-CN" altLang="en-US" sz="1350" dirty="0"/>
              <a:t>（</a:t>
            </a:r>
            <a:r>
              <a:rPr lang="en-US" altLang="zh-CN" sz="1350" dirty="0"/>
              <a:t>1999</a:t>
            </a:r>
            <a:r>
              <a:rPr lang="zh-CN" altLang="en-US" sz="1350" dirty="0"/>
              <a:t>）</a:t>
            </a:r>
            <a:endParaRPr lang="zh-CN" altLang="en-US" sz="1350" dirty="0"/>
          </a:p>
        </p:txBody>
      </p:sp>
      <p:pic>
        <p:nvPicPr>
          <p:cNvPr id="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62015" y="1970244"/>
            <a:ext cx="5293338" cy="218074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4" name="文本框 13"/>
              <p:cNvSpPr txBox="1"/>
              <p:nvPr/>
            </p:nvSpPr>
            <p:spPr>
              <a:xfrm>
                <a:off x="1544855" y="4291976"/>
                <a:ext cx="6448926" cy="557076"/>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𝑈</m:t>
                      </m:r>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m:t>
                      </m:r>
                      <m:sSup>
                        <m:sSupPr>
                          <m:ctrlP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ctrlPr>
                        </m:sSupPr>
                        <m:e>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𝑒</m:t>
                          </m:r>
                        </m:e>
                        <m:sup>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𝑖𝐻</m:t>
                          </m:r>
                          <m:r>
                            <m:rPr>
                              <m:sty m:val="p"/>
                            </m:rPr>
                            <a:rPr lang="en-US" altLang="zh-CN" sz="1600" b="0" i="0"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Δ</m:t>
                          </m:r>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𝑡</m:t>
                          </m:r>
                        </m:sup>
                      </m:sSup>
                      <m:r>
                        <a:rPr lang="en-US" altLang="zh-CN" sz="1600" i="1">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m:t>
                      </m:r>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𝑈</m:t>
                      </m:r>
                      <m:d>
                        <m:dPr>
                          <m:begChr m:val="|"/>
                          <m:endChr m:val="⟩"/>
                          <m:ctrlPr>
                            <a:rPr lang="en-US" altLang="zh-CN" sz="1600" i="1">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ctrlPr>
                        </m:dPr>
                        <m:e>
                          <m:r>
                            <m:rPr>
                              <m:sty m:val="p"/>
                            </m:rPr>
                            <a:rPr lang="en-US" altLang="zh-CN" sz="160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Ψ</m:t>
                          </m:r>
                        </m:e>
                      </m:d>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m:t>
                      </m:r>
                      <m:sSup>
                        <m:sSupPr>
                          <m:ctrlPr>
                            <a:rPr lang="en-US" altLang="zh-CN" sz="1600" i="1">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ctrlPr>
                        </m:sSupPr>
                        <m:e>
                          <m:r>
                            <a:rPr lang="en-US" altLang="zh-CN" sz="1600" i="1">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𝑒</m:t>
                          </m:r>
                        </m:e>
                        <m:sup>
                          <m:r>
                            <a:rPr lang="en-US" altLang="zh-CN" sz="1600" i="1">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𝑖</m:t>
                          </m:r>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𝐸</m:t>
                          </m:r>
                          <m:r>
                            <m:rPr>
                              <m:sty m:val="p"/>
                            </m:rPr>
                            <a:rPr lang="en-US" altLang="zh-CN" sz="160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Δ</m:t>
                          </m:r>
                          <m:r>
                            <a:rPr lang="en-US" altLang="zh-CN" sz="1600" i="1">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𝑡</m:t>
                          </m:r>
                        </m:sup>
                      </m:sSup>
                      <m:d>
                        <m:dPr>
                          <m:begChr m:val="|"/>
                          <m:endChr m:val="⟩"/>
                          <m:ctrlPr>
                            <a:rPr lang="en-US" altLang="zh-CN" sz="1600" i="1">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ctrlPr>
                        </m:dPr>
                        <m:e>
                          <m:r>
                            <m:rPr>
                              <m:sty m:val="p"/>
                            </m:rPr>
                            <a:rPr lang="en-US" altLang="zh-CN" sz="160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Ψ</m:t>
                          </m:r>
                        </m:e>
                      </m:d>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m:t>
                      </m:r>
                      <m:sSup>
                        <m:sSupPr>
                          <m:ctrlPr>
                            <a:rPr lang="en-US" altLang="zh-CN" sz="1600" i="1">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ctrlPr>
                        </m:sSupPr>
                        <m:e>
                          <m:r>
                            <a:rPr lang="en-US" altLang="zh-CN" sz="1600" i="1">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𝑒</m:t>
                          </m:r>
                        </m:e>
                        <m:sup>
                          <m:r>
                            <a:rPr lang="en-US" altLang="zh-CN" sz="1600" i="1">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𝑖</m:t>
                          </m:r>
                          <m:r>
                            <a:rPr lang="en-US" altLang="zh-CN" sz="1600" b="0" i="0"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2</m:t>
                          </m:r>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𝜋𝜙</m:t>
                          </m:r>
                        </m:sup>
                      </m:sSup>
                      <m:d>
                        <m:dPr>
                          <m:begChr m:val="|"/>
                          <m:endChr m:val="⟩"/>
                          <m:ctrlPr>
                            <a:rPr lang="en-US" altLang="zh-CN" sz="1600" i="1">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ctrlPr>
                        </m:dPr>
                        <m:e>
                          <m:r>
                            <m:rPr>
                              <m:sty m:val="p"/>
                            </m:rPr>
                            <a:rPr lang="en-US" altLang="zh-CN" sz="160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Ψ</m:t>
                          </m:r>
                        </m:e>
                      </m:d>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m:t>
                      </m:r>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𝐸</m:t>
                      </m:r>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m:t>
                      </m:r>
                      <m:f>
                        <m:fPr>
                          <m:ctrlP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ctrlPr>
                        </m:fPr>
                        <m:num>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2</m:t>
                          </m:r>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𝜋𝜙</m:t>
                          </m:r>
                        </m:num>
                        <m:den>
                          <m:r>
                            <m:rPr>
                              <m:sty m:val="p"/>
                            </m:rPr>
                            <a:rPr lang="en-US" altLang="zh-CN" sz="1600" b="0" i="0"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Δ</m:t>
                          </m:r>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sym typeface="Arial" panose="020B0604020202020204" pitchFamily="34" charset="0"/>
                            </a:rPr>
                            <m:t>𝑡</m:t>
                          </m:r>
                        </m:den>
                      </m:f>
                    </m:oMath>
                  </m:oMathPara>
                </a14:m>
                <a:endParaRPr lang="zh-CN" altLang="en-US" sz="1600" dirty="0"/>
              </a:p>
            </p:txBody>
          </p:sp>
        </mc:Choice>
        <mc:Fallback>
          <p:sp>
            <p:nvSpPr>
              <p:cNvPr id="14" name="文本框 13"/>
              <p:cNvSpPr txBox="1">
                <a:spLocks noRot="1" noChangeAspect="1" noMove="1" noResize="1" noEditPoints="1" noAdjustHandles="1" noChangeArrowheads="1" noChangeShapeType="1" noTextEdit="1"/>
              </p:cNvSpPr>
              <p:nvPr/>
            </p:nvSpPr>
            <p:spPr>
              <a:xfrm>
                <a:off x="1544855" y="4291976"/>
                <a:ext cx="6448926" cy="557076"/>
              </a:xfrm>
              <a:prstGeom prst="rect">
                <a:avLst/>
              </a:prstGeom>
              <a:blipFill rotWithShape="1">
                <a:blip r:embed="rId2"/>
                <a:stretch>
                  <a:fillRect l="-8" t="-2" r="6" b="34"/>
                </a:stretch>
              </a:blipFill>
            </p:spPr>
            <p:txBody>
              <a:bodyPr/>
              <a:lstStyle/>
              <a:p>
                <a:r>
                  <a:rPr lang="zh-CN" altLang="en-US">
                    <a:noFill/>
                  </a:rPr>
                  <a:t> </a:t>
                </a:r>
              </a:p>
            </p:txBody>
          </p:sp>
        </mc:Fallback>
      </mc:AlternateContent>
      <p:pic>
        <p:nvPicPr>
          <p:cNvPr id="16" name="图片 15"/>
          <p:cNvPicPr>
            <a:picLocks noChangeAspect="1"/>
          </p:cNvPicPr>
          <p:nvPr/>
        </p:nvPicPr>
        <p:blipFill>
          <a:blip r:embed="rId3"/>
          <a:stretch>
            <a:fillRect/>
          </a:stretch>
        </p:blipFill>
        <p:spPr>
          <a:xfrm>
            <a:off x="1443550" y="1327742"/>
            <a:ext cx="3977457" cy="399968"/>
          </a:xfrm>
          <a:prstGeom prst="rect">
            <a:avLst/>
          </a:prstGeom>
        </p:spPr>
      </p:pic>
    </p:spTree>
  </p:cSld>
  <p:clrMapOvr>
    <a:masterClrMapping/>
  </p:clrMapOvr>
  <p:transition>
    <p:fade/>
  </p:transition>
</p:sld>
</file>

<file path=ppt/tags/tag1.xml><?xml version="1.0" encoding="utf-8"?>
<p:tagLst xmlns:p="http://schemas.openxmlformats.org/presentationml/2006/main">
  <p:tag name="commondata" val="eyJoZGlkIjoiZDA3ZDQwMmNiOWFlYzZjYTcwOWJiZGQ0YTA5ODBmZGUifQ=="/>
</p:tagLst>
</file>

<file path=ppt/theme/theme1.xml><?xml version="1.0" encoding="utf-8"?>
<a:theme xmlns:a="http://schemas.openxmlformats.org/drawingml/2006/main" name="Office 主题">
  <a:themeElements>
    <a:clrScheme name="角度">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2">
      <a:dk1>
        <a:srgbClr val="000000"/>
      </a:dk1>
      <a:lt1>
        <a:srgbClr val="FFFFFF"/>
      </a:lt1>
      <a:dk2>
        <a:srgbClr val="768395"/>
      </a:dk2>
      <a:lt2>
        <a:srgbClr val="F0F0F0"/>
      </a:lt2>
      <a:accent1>
        <a:srgbClr val="9A0001"/>
      </a:accent1>
      <a:accent2>
        <a:srgbClr val="CEAB6E"/>
      </a:accent2>
      <a:accent3>
        <a:srgbClr val="063771"/>
      </a:accent3>
      <a:accent4>
        <a:srgbClr val="F3F4F8"/>
      </a:accent4>
      <a:accent5>
        <a:srgbClr val="64646C"/>
      </a:accent5>
      <a:accent6>
        <a:srgbClr val="FFFFFF"/>
      </a:accent6>
      <a:hlink>
        <a:srgbClr val="0070C0"/>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2000" dirty="0" smtClean="0">
            <a:latin typeface="Arial" panose="020B0604020202020204" pitchFamily="34" charset="0"/>
            <a:ea typeface="微软雅黑" panose="020B0503020204020204" pitchFamily="34" charset="-122"/>
            <a:cs typeface="+mn-ea"/>
            <a:sym typeface="Arial" panose="020B0604020202020204" pitchFamily="3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自定义 2">
      <a:dk1>
        <a:srgbClr val="000000"/>
      </a:dk1>
      <a:lt1>
        <a:srgbClr val="FFFFFF"/>
      </a:lt1>
      <a:dk2>
        <a:srgbClr val="768395"/>
      </a:dk2>
      <a:lt2>
        <a:srgbClr val="F0F0F0"/>
      </a:lt2>
      <a:accent1>
        <a:srgbClr val="9A0001"/>
      </a:accent1>
      <a:accent2>
        <a:srgbClr val="CEAB6E"/>
      </a:accent2>
      <a:accent3>
        <a:srgbClr val="063771"/>
      </a:accent3>
      <a:accent4>
        <a:srgbClr val="F3F4F8"/>
      </a:accent4>
      <a:accent5>
        <a:srgbClr val="64646C"/>
      </a:accent5>
      <a:accent6>
        <a:srgbClr val="FFFFFF"/>
      </a:accent6>
      <a:hlink>
        <a:srgbClr val="0070C0"/>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2000" dirty="0" smtClean="0">
            <a:latin typeface="Arial" panose="020B0604020202020204" pitchFamily="34" charset="0"/>
            <a:ea typeface="微软雅黑" panose="020B0503020204020204" pitchFamily="34" charset="-122"/>
            <a:cs typeface="+mn-ea"/>
            <a:sym typeface="Arial" panose="020B0604020202020204" pitchFamily="3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8972</Words>
  <Application>WPS 演示</Application>
  <PresentationFormat>全屏显示(16:9)</PresentationFormat>
  <Paragraphs>364</Paragraphs>
  <Slides>26</Slides>
  <Notes>15</Notes>
  <HiddenSlides>0</HiddenSlides>
  <MMClips>0</MMClips>
  <ScaleCrop>false</ScaleCrop>
  <HeadingPairs>
    <vt:vector size="6" baseType="variant">
      <vt:variant>
        <vt:lpstr>已用的字体</vt:lpstr>
      </vt:variant>
      <vt:variant>
        <vt:i4>23</vt:i4>
      </vt:variant>
      <vt:variant>
        <vt:lpstr>主题</vt:lpstr>
      </vt:variant>
      <vt:variant>
        <vt:i4>3</vt:i4>
      </vt:variant>
      <vt:variant>
        <vt:lpstr>幻灯片标题</vt:lpstr>
      </vt:variant>
      <vt:variant>
        <vt:i4>26</vt:i4>
      </vt:variant>
    </vt:vector>
  </HeadingPairs>
  <TitlesOfParts>
    <vt:vector size="52" baseType="lpstr">
      <vt:lpstr>Arial</vt:lpstr>
      <vt:lpstr>宋体</vt:lpstr>
      <vt:lpstr>Wingdings</vt:lpstr>
      <vt:lpstr>微软雅黑</vt:lpstr>
      <vt:lpstr>经典圆体简</vt:lpstr>
      <vt:lpstr>Arial</vt:lpstr>
      <vt:lpstr>Euclid</vt:lpstr>
      <vt:lpstr>DejaVu Math TeX Gyre</vt:lpstr>
      <vt:lpstr>FZCuHeiSongS-B-GB</vt:lpstr>
      <vt:lpstr>Bahnschrift</vt:lpstr>
      <vt:lpstr>Yu Mincho</vt:lpstr>
      <vt:lpstr>Bahnschrift SemiBold SemiConden</vt:lpstr>
      <vt:lpstr>黑体</vt:lpstr>
      <vt:lpstr>FZZZHUNHJW-GB1-0</vt:lpstr>
      <vt:lpstr>Times New Roman</vt:lpstr>
      <vt:lpstr>Cambria Math</vt:lpstr>
      <vt:lpstr>楷体</vt:lpstr>
      <vt:lpstr>Yu Gothic UI Semilight</vt:lpstr>
      <vt:lpstr>Calibri</vt:lpstr>
      <vt:lpstr>Yu Gothic UI Light</vt:lpstr>
      <vt:lpstr>Arial Unicode MS</vt:lpstr>
      <vt:lpstr>等线</vt:lpstr>
      <vt:lpstr>Calibri</vt:lpstr>
      <vt:lpstr>Office 主题</vt:lpstr>
      <vt:lpstr>自定义设计方案</vt:lpstr>
      <vt:lpstr>1_自定义设计方案</vt:lpstr>
      <vt:lpstr>PowerPoint 演示文稿</vt:lpstr>
      <vt:lpstr>Contents</vt:lpstr>
      <vt:lpstr>Computing and theoretical nuclear physics</vt:lpstr>
      <vt:lpstr>Computing and theoretical nuclear physics</vt:lpstr>
      <vt:lpstr>Quantum computing</vt:lpstr>
      <vt:lpstr>Superconductor Quantum Computing</vt:lpstr>
      <vt:lpstr>Quantum computers</vt:lpstr>
      <vt:lpstr>Quantum computers</vt:lpstr>
      <vt:lpstr>Quantum Computing without noise</vt:lpstr>
      <vt:lpstr>Quantum computing in real devices</vt:lpstr>
      <vt:lpstr>Variational Quantum Eigensolver (VQE)</vt:lpstr>
      <vt:lpstr>Quantum computing in nuclear physics</vt:lpstr>
      <vt:lpstr>Mapping the Hamiltonian</vt:lpstr>
      <vt:lpstr>Construct quantum circuit </vt:lpstr>
      <vt:lpstr>Quantum measurements</vt:lpstr>
      <vt:lpstr>The pairing Hamiltonian</vt:lpstr>
      <vt:lpstr>Low-Noise Variational circuit</vt:lpstr>
      <vt:lpstr>Efficient method for excited states</vt:lpstr>
      <vt:lpstr>Error mitigation</vt:lpstr>
      <vt:lpstr>Finite temperature Pairing</vt:lpstr>
      <vt:lpstr>Finite temperature Pairing</vt:lpstr>
      <vt:lpstr>Ab initio calculations</vt:lpstr>
      <vt:lpstr>Noisy Measurements with different mapping</vt:lpstr>
      <vt:lpstr>Different mapping with noise</vt:lpstr>
      <vt:lpstr>Future quantum computing</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ASUS</cp:lastModifiedBy>
  <cp:revision>2119</cp:revision>
  <dcterms:created xsi:type="dcterms:W3CDTF">2021-05-27T13:52:00Z</dcterms:created>
  <dcterms:modified xsi:type="dcterms:W3CDTF">2024-11-16T06:07:07Z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54C058B5DAE9417DAB67E1C8AE17601A_12</vt:lpwstr>
  </property>
  <property fmtid="{D5CDD505-2E9C-101B-9397-08002B2CF9AE}" pid="3" name="KSOProductBuildVer">
    <vt:lpwstr>2052-12.1.0.18166</vt:lpwstr>
  </property>
</Properties>
</file>