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JPG" ContentType="image/.jpg"/>
  <Default Extension="tiff" ContentType="image/tiff"/>
  <Default Extension="wmf" ContentType="image/x-wmf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10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55" r:id="rId3"/>
    <p:sldMasterId id="2147483667" r:id="rId4"/>
    <p:sldMasterId id="2147483673" r:id="rId5"/>
    <p:sldMasterId id="2147483680" r:id="rId6"/>
    <p:sldMasterId id="2147483687" r:id="rId7"/>
    <p:sldMasterId id="2147483700" r:id="rId8"/>
    <p:sldMasterId id="2147483713" r:id="rId9"/>
  </p:sldMasterIdLst>
  <p:notesMasterIdLst>
    <p:notesMasterId r:id="rId11"/>
  </p:notesMasterIdLst>
  <p:handoutMasterIdLst>
    <p:handoutMasterId r:id="rId59"/>
  </p:handoutMasterIdLst>
  <p:sldIdLst>
    <p:sldId id="1803" r:id="rId10"/>
    <p:sldId id="1804" r:id="rId12"/>
    <p:sldId id="1422" r:id="rId13"/>
    <p:sldId id="1825" r:id="rId14"/>
    <p:sldId id="2532" r:id="rId15"/>
    <p:sldId id="2544" r:id="rId16"/>
    <p:sldId id="2545" r:id="rId17"/>
    <p:sldId id="1414" r:id="rId18"/>
    <p:sldId id="1421" r:id="rId19"/>
    <p:sldId id="2575" r:id="rId20"/>
    <p:sldId id="1450" r:id="rId21"/>
    <p:sldId id="1560" r:id="rId22"/>
    <p:sldId id="1833" r:id="rId23"/>
    <p:sldId id="1830" r:id="rId24"/>
    <p:sldId id="1675" r:id="rId25"/>
    <p:sldId id="1832" r:id="rId26"/>
    <p:sldId id="1669" r:id="rId27"/>
    <p:sldId id="2570" r:id="rId28"/>
    <p:sldId id="2556" r:id="rId29"/>
    <p:sldId id="2566" r:id="rId30"/>
    <p:sldId id="2546" r:id="rId31"/>
    <p:sldId id="2552" r:id="rId32"/>
    <p:sldId id="2550" r:id="rId33"/>
    <p:sldId id="2572" r:id="rId34"/>
    <p:sldId id="2551" r:id="rId35"/>
    <p:sldId id="2573" r:id="rId36"/>
    <p:sldId id="2547" r:id="rId37"/>
    <p:sldId id="2564" r:id="rId38"/>
    <p:sldId id="1845" r:id="rId39"/>
    <p:sldId id="2530" r:id="rId40"/>
    <p:sldId id="2518" r:id="rId41"/>
    <p:sldId id="257" r:id="rId42"/>
    <p:sldId id="2519" r:id="rId43"/>
    <p:sldId id="2576" r:id="rId44"/>
    <p:sldId id="2565" r:id="rId45"/>
    <p:sldId id="2528" r:id="rId46"/>
    <p:sldId id="1435" r:id="rId47"/>
    <p:sldId id="1568" r:id="rId48"/>
    <p:sldId id="2574" r:id="rId49"/>
    <p:sldId id="1831" r:id="rId50"/>
    <p:sldId id="2525" r:id="rId51"/>
    <p:sldId id="2559" r:id="rId52"/>
    <p:sldId id="1570" r:id="rId53"/>
    <p:sldId id="2567" r:id="rId54"/>
    <p:sldId id="2569" r:id="rId55"/>
    <p:sldId id="2529" r:id="rId56"/>
    <p:sldId id="1656" r:id="rId57"/>
    <p:sldId id="1668" r:id="rId58"/>
  </p:sldIdLst>
  <p:sldSz cx="12190095" cy="6858000"/>
  <p:notesSz cx="6760845" cy="9942195"/>
  <p:custDataLst>
    <p:tags r:id="rId63"/>
  </p:custDataLst>
  <p:defaultTextStyle>
    <a:defPPr>
      <a:defRPr lang="zh-CN"/>
    </a:defPPr>
    <a:lvl1pPr algn="l" rtl="0" fontAlgn="base">
      <a:spcBef>
        <a:spcPct val="0"/>
      </a:spcBef>
      <a:spcAft>
        <a:spcPct val="0"/>
      </a:spcAft>
      <a:defRPr sz="25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5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5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5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5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25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sz="25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sz="25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sz="2500" b="1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orient="horz" pos="754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437" userDrawn="1">
          <p15:clr>
            <a:srgbClr val="A4A3A4"/>
          </p15:clr>
        </p15:guide>
        <p15:guide id="5" pos="724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3399"/>
    <a:srgbClr val="000066"/>
    <a:srgbClr val="48599F"/>
    <a:srgbClr val="FF00FF"/>
    <a:srgbClr val="FF0000"/>
    <a:srgbClr val="1B2946"/>
    <a:srgbClr val="FFFFFF"/>
    <a:srgbClr val="0000FF"/>
    <a:srgbClr val="009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3" autoAdjust="0"/>
    <p:restoredTop sz="88471" autoAdjust="0"/>
  </p:normalViewPr>
  <p:slideViewPr>
    <p:cSldViewPr showGuides="1">
      <p:cViewPr varScale="1">
        <p:scale>
          <a:sx n="60" d="100"/>
          <a:sy n="60" d="100"/>
        </p:scale>
        <p:origin x="30" y="696"/>
      </p:cViewPr>
      <p:guideLst>
        <p:guide orient="horz" pos="2115"/>
        <p:guide orient="horz" pos="754"/>
        <p:guide pos="3840"/>
        <p:guide pos="437"/>
        <p:guide pos="7241"/>
      </p:guideLst>
    </p:cSldViewPr>
  </p:slideViewPr>
  <p:outlineViewPr>
    <p:cViewPr>
      <p:scale>
        <a:sx n="33" d="100"/>
        <a:sy n="33" d="100"/>
      </p:scale>
      <p:origin x="0" y="2707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17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3" Type="http://schemas.openxmlformats.org/officeDocument/2006/relationships/tags" Target="tags/tag1.xml"/><Relationship Id="rId62" Type="http://schemas.openxmlformats.org/officeDocument/2006/relationships/tableStyles" Target="tableStyles.xml"/><Relationship Id="rId61" Type="http://schemas.openxmlformats.org/officeDocument/2006/relationships/viewProps" Target="viewProps.xml"/><Relationship Id="rId60" Type="http://schemas.openxmlformats.org/officeDocument/2006/relationships/presProps" Target="presProps.xml"/><Relationship Id="rId6" Type="http://schemas.openxmlformats.org/officeDocument/2006/relationships/slideMaster" Target="slideMasters/slideMaster5.xml"/><Relationship Id="rId59" Type="http://schemas.openxmlformats.org/officeDocument/2006/relationships/handoutMaster" Target="handoutMasters/handoutMaster1.xml"/><Relationship Id="rId58" Type="http://schemas.openxmlformats.org/officeDocument/2006/relationships/slide" Target="slides/slide48.xml"/><Relationship Id="rId57" Type="http://schemas.openxmlformats.org/officeDocument/2006/relationships/slide" Target="slides/slide47.xml"/><Relationship Id="rId56" Type="http://schemas.openxmlformats.org/officeDocument/2006/relationships/slide" Target="slides/slide46.xml"/><Relationship Id="rId55" Type="http://schemas.openxmlformats.org/officeDocument/2006/relationships/slide" Target="slides/slide45.xml"/><Relationship Id="rId54" Type="http://schemas.openxmlformats.org/officeDocument/2006/relationships/slide" Target="slides/slide44.xml"/><Relationship Id="rId53" Type="http://schemas.openxmlformats.org/officeDocument/2006/relationships/slide" Target="slides/slide43.xml"/><Relationship Id="rId52" Type="http://schemas.openxmlformats.org/officeDocument/2006/relationships/slide" Target="slides/slide42.xml"/><Relationship Id="rId51" Type="http://schemas.openxmlformats.org/officeDocument/2006/relationships/slide" Target="slides/slide41.xml"/><Relationship Id="rId50" Type="http://schemas.openxmlformats.org/officeDocument/2006/relationships/slide" Target="slides/slide40.xml"/><Relationship Id="rId5" Type="http://schemas.openxmlformats.org/officeDocument/2006/relationships/slideMaster" Target="slideMasters/slideMaster4.xml"/><Relationship Id="rId49" Type="http://schemas.openxmlformats.org/officeDocument/2006/relationships/slide" Target="slides/slide39.xml"/><Relationship Id="rId48" Type="http://schemas.openxmlformats.org/officeDocument/2006/relationships/slide" Target="slides/slide38.xml"/><Relationship Id="rId47" Type="http://schemas.openxmlformats.org/officeDocument/2006/relationships/slide" Target="slides/slide37.xml"/><Relationship Id="rId46" Type="http://schemas.openxmlformats.org/officeDocument/2006/relationships/slide" Target="slides/slide36.xml"/><Relationship Id="rId45" Type="http://schemas.openxmlformats.org/officeDocument/2006/relationships/slide" Target="slides/slide35.xml"/><Relationship Id="rId44" Type="http://schemas.openxmlformats.org/officeDocument/2006/relationships/slide" Target="slides/slide34.xml"/><Relationship Id="rId43" Type="http://schemas.openxmlformats.org/officeDocument/2006/relationships/slide" Target="slides/slide33.xml"/><Relationship Id="rId42" Type="http://schemas.openxmlformats.org/officeDocument/2006/relationships/slide" Target="slides/slide32.xml"/><Relationship Id="rId41" Type="http://schemas.openxmlformats.org/officeDocument/2006/relationships/slide" Target="slides/slide31.xml"/><Relationship Id="rId40" Type="http://schemas.openxmlformats.org/officeDocument/2006/relationships/slide" Target="slides/slide30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29.xml"/><Relationship Id="rId38" Type="http://schemas.openxmlformats.org/officeDocument/2006/relationships/slide" Target="slides/slide28.xml"/><Relationship Id="rId37" Type="http://schemas.openxmlformats.org/officeDocument/2006/relationships/slide" Target="slides/slide27.xml"/><Relationship Id="rId36" Type="http://schemas.openxmlformats.org/officeDocument/2006/relationships/slide" Target="slides/slide26.xml"/><Relationship Id="rId35" Type="http://schemas.openxmlformats.org/officeDocument/2006/relationships/slide" Target="slides/slide25.xml"/><Relationship Id="rId34" Type="http://schemas.openxmlformats.org/officeDocument/2006/relationships/slide" Target="slides/slide24.xml"/><Relationship Id="rId33" Type="http://schemas.openxmlformats.org/officeDocument/2006/relationships/slide" Target="slides/slide23.xml"/><Relationship Id="rId32" Type="http://schemas.openxmlformats.org/officeDocument/2006/relationships/slide" Target="slides/slide22.xml"/><Relationship Id="rId31" Type="http://schemas.openxmlformats.org/officeDocument/2006/relationships/slide" Target="slides/slide21.xml"/><Relationship Id="rId30" Type="http://schemas.openxmlformats.org/officeDocument/2006/relationships/slide" Target="slides/slide20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8" Type="http://schemas.openxmlformats.org/officeDocument/2006/relationships/slide" Target="slides/slide18.xml"/><Relationship Id="rId27" Type="http://schemas.openxmlformats.org/officeDocument/2006/relationships/slide" Target="slides/slide17.xml"/><Relationship Id="rId26" Type="http://schemas.openxmlformats.org/officeDocument/2006/relationships/slide" Target="slides/slide16.xml"/><Relationship Id="rId25" Type="http://schemas.openxmlformats.org/officeDocument/2006/relationships/slide" Target="slides/slide15.xml"/><Relationship Id="rId24" Type="http://schemas.openxmlformats.org/officeDocument/2006/relationships/slide" Target="slides/slide14.xml"/><Relationship Id="rId23" Type="http://schemas.openxmlformats.org/officeDocument/2006/relationships/slide" Target="slides/slide13.xml"/><Relationship Id="rId22" Type="http://schemas.openxmlformats.org/officeDocument/2006/relationships/slide" Target="slides/slide12.xml"/><Relationship Id="rId21" Type="http://schemas.openxmlformats.org/officeDocument/2006/relationships/slide" Target="slides/slide11.xml"/><Relationship Id="rId20" Type="http://schemas.openxmlformats.org/officeDocument/2006/relationships/slide" Target="slides/slide10.xml"/><Relationship Id="rId2" Type="http://schemas.openxmlformats.org/officeDocument/2006/relationships/theme" Target="theme/theme1.xml"/><Relationship Id="rId19" Type="http://schemas.openxmlformats.org/officeDocument/2006/relationships/slide" Target="slides/slide9.xml"/><Relationship Id="rId18" Type="http://schemas.openxmlformats.org/officeDocument/2006/relationships/slide" Target="slides/slide8.xml"/><Relationship Id="rId17" Type="http://schemas.openxmlformats.org/officeDocument/2006/relationships/slide" Target="slides/slide7.xml"/><Relationship Id="rId16" Type="http://schemas.openxmlformats.org/officeDocument/2006/relationships/slide" Target="slides/slide6.xml"/><Relationship Id="rId15" Type="http://schemas.openxmlformats.org/officeDocument/2006/relationships/slide" Target="slides/slide5.xml"/><Relationship Id="rId14" Type="http://schemas.openxmlformats.org/officeDocument/2006/relationships/slide" Target="slides/slide4.xml"/><Relationship Id="rId13" Type="http://schemas.openxmlformats.org/officeDocument/2006/relationships/slide" Target="slides/slide3.xml"/><Relationship Id="rId12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981E3E-D157-4C4A-99D2-0737841C6474}" type="doc">
      <dgm:prSet loTypeId="urn:microsoft.com/office/officeart/2005/8/layout/cycle6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zh-CN" altLang="en-US"/>
        </a:p>
      </dgm:t>
    </dgm:pt>
    <dgm:pt modelId="{369EDC0F-95AF-432A-B096-716756E47DBF}">
      <dgm:prSet phldrT="[文本]"/>
      <dgm:spPr>
        <a:xfrm>
          <a:off x="1999751" y="1773"/>
          <a:ext cx="1568777" cy="653008"/>
        </a:xfrm>
        <a:prstGeom prst="roundRect">
          <a:avLst/>
        </a:prstGeom>
        <a:solidFill>
          <a:srgbClr val="33669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zh-CN" b="1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Arial" panose="020B0604020202020204"/>
            </a:rPr>
            <a:t>GSI</a:t>
          </a:r>
          <a:endParaRPr lang="zh-CN" altLang="en-US" dirty="0">
            <a:solidFill>
              <a:srgbClr val="FFFFFF"/>
            </a:solidFill>
            <a:latin typeface="Tahoma" panose="020B0604030504040204"/>
            <a:ea typeface="+mn-ea"/>
            <a:cs typeface="Arial" panose="020B0604020202020204"/>
          </a:endParaRPr>
        </a:p>
      </dgm:t>
    </dgm:pt>
    <dgm:pt modelId="{D0555533-7028-4F94-BD89-511F9DFA1D4D}" cxnId="{CA6764F6-A0E0-49E1-95E6-5A899AD03000}" type="parTrans">
      <dgm:prSet/>
      <dgm:spPr/>
      <dgm:t>
        <a:bodyPr/>
        <a:lstStyle/>
        <a:p>
          <a:endParaRPr lang="zh-CN" altLang="en-US"/>
        </a:p>
      </dgm:t>
    </dgm:pt>
    <dgm:pt modelId="{E3C547F8-94B9-4598-84CC-E77E1527EFEF}" cxnId="{CA6764F6-A0E0-49E1-95E6-5A899AD03000}" type="sibTrans">
      <dgm:prSet/>
      <dgm:spPr>
        <a:xfrm>
          <a:off x="1246311" y="328277"/>
          <a:ext cx="3075657" cy="3075657"/>
        </a:xfrm>
        <a:custGeom>
          <a:avLst/>
          <a:gdLst/>
          <a:ahLst/>
          <a:cxnLst/>
          <a:rect l="0" t="0" r="0" b="0"/>
          <a:pathLst>
            <a:path>
              <a:moveTo>
                <a:pt x="2325418" y="216988"/>
              </a:moveTo>
              <a:arcTo wR="1537828" hR="1537828" stAng="18048405" swAng="817855"/>
            </a:path>
          </a:pathLst>
        </a:custGeom>
        <a:noFill/>
        <a:ln w="9525" cap="flat" cmpd="sng" algn="ctr">
          <a:solidFill>
            <a:srgbClr val="33669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CN" altLang="en-US"/>
        </a:p>
      </dgm:t>
    </dgm:pt>
    <dgm:pt modelId="{2665B474-96FF-4AFF-B1A5-4E515E79A68F}">
      <dgm:prSet phldrT="[文本]"/>
      <dgm:spPr>
        <a:xfrm>
          <a:off x="3331549" y="2308516"/>
          <a:ext cx="1568777" cy="653008"/>
        </a:xfrm>
        <a:prstGeom prst="roundRect">
          <a:avLst/>
        </a:prstGeom>
        <a:solidFill>
          <a:srgbClr val="2B548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zh-CN" b="1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Arial" panose="020B0604020202020204"/>
            </a:rPr>
            <a:t>RIKEN</a:t>
          </a:r>
          <a:endParaRPr lang="zh-CN" altLang="en-US" dirty="0">
            <a:solidFill>
              <a:srgbClr val="FFFFFF"/>
            </a:solidFill>
            <a:latin typeface="Tahoma" panose="020B0604030504040204"/>
            <a:ea typeface="+mn-ea"/>
            <a:cs typeface="Arial" panose="020B0604020202020204"/>
          </a:endParaRPr>
        </a:p>
      </dgm:t>
    </dgm:pt>
    <dgm:pt modelId="{BC243B66-EB38-4D06-9010-BC36774A7B97}" cxnId="{75659F57-0DA5-4845-9D0E-FD1198278880}" type="parTrans">
      <dgm:prSet/>
      <dgm:spPr/>
      <dgm:t>
        <a:bodyPr/>
        <a:lstStyle/>
        <a:p>
          <a:endParaRPr lang="zh-CN" altLang="en-US"/>
        </a:p>
      </dgm:t>
    </dgm:pt>
    <dgm:pt modelId="{75DA550E-A271-4398-83DA-F067BEF37099}" cxnId="{75659F57-0DA5-4845-9D0E-FD1198278880}" type="sibTrans">
      <dgm:prSet/>
      <dgm:spPr>
        <a:xfrm>
          <a:off x="1246311" y="328277"/>
          <a:ext cx="3075657" cy="3075657"/>
        </a:xfrm>
        <a:custGeom>
          <a:avLst/>
          <a:gdLst/>
          <a:ahLst/>
          <a:cxnLst/>
          <a:rect l="0" t="0" r="0" b="0"/>
          <a:pathLst>
            <a:path>
              <a:moveTo>
                <a:pt x="2614513" y="2635857"/>
              </a:moveTo>
              <a:arcTo wR="1537828" hR="1537828" stAng="2733740" swAng="817855"/>
            </a:path>
          </a:pathLst>
        </a:custGeom>
        <a:noFill/>
        <a:ln w="9525" cap="flat" cmpd="sng" algn="ctr">
          <a:solidFill>
            <a:srgbClr val="DADADA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CN" altLang="en-US"/>
        </a:p>
      </dgm:t>
    </dgm:pt>
    <dgm:pt modelId="{F721D9C1-E5A3-4A4B-9993-244C8EBDD846}">
      <dgm:prSet phldrT="[文本]"/>
      <dgm:spPr>
        <a:xfrm>
          <a:off x="1999751" y="3077430"/>
          <a:ext cx="1568777" cy="653008"/>
        </a:xfrm>
        <a:prstGeom prst="roundRect">
          <a:avLst/>
        </a:prstGeom>
        <a:solidFill>
          <a:srgbClr val="2B548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zh-CN" b="1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Arial" panose="020B0604020202020204"/>
            </a:rPr>
            <a:t>Domestic</a:t>
          </a:r>
          <a:r>
            <a:rPr lang="zh-CN" altLang="en-US" b="1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Arial" panose="020B0604020202020204"/>
            </a:rPr>
            <a:t> </a:t>
          </a:r>
          <a:endParaRPr lang="zh-CN" altLang="en-US" dirty="0">
            <a:solidFill>
              <a:srgbClr val="FFFFFF"/>
            </a:solidFill>
            <a:latin typeface="Tahoma" panose="020B0604030504040204"/>
            <a:ea typeface="+mn-ea"/>
            <a:cs typeface="Arial" panose="020B0604020202020204"/>
          </a:endParaRPr>
        </a:p>
      </dgm:t>
    </dgm:pt>
    <dgm:pt modelId="{D31D741A-1379-40AD-AE41-8E80B1FEF83C}" cxnId="{B76BA8B4-5110-44D7-B1FC-9E440CE6E17A}" type="parTrans">
      <dgm:prSet/>
      <dgm:spPr/>
      <dgm:t>
        <a:bodyPr/>
        <a:lstStyle/>
        <a:p>
          <a:endParaRPr lang="zh-CN" altLang="en-US"/>
        </a:p>
      </dgm:t>
    </dgm:pt>
    <dgm:pt modelId="{779DE95B-8FD2-434B-90D8-A1307967D223}" cxnId="{B76BA8B4-5110-44D7-B1FC-9E440CE6E17A}" type="sibTrans">
      <dgm:prSet/>
      <dgm:spPr>
        <a:xfrm>
          <a:off x="1246311" y="328277"/>
          <a:ext cx="3075657" cy="3075657"/>
        </a:xfrm>
        <a:custGeom>
          <a:avLst/>
          <a:gdLst/>
          <a:ahLst/>
          <a:cxnLst/>
          <a:rect l="0" t="0" r="0" b="0"/>
          <a:pathLst>
            <a:path>
              <a:moveTo>
                <a:pt x="750239" y="2858669"/>
              </a:moveTo>
              <a:arcTo wR="1537828" hR="1537828" stAng="7248405" swAng="817855"/>
            </a:path>
          </a:pathLst>
        </a:custGeom>
        <a:noFill/>
        <a:ln w="9525" cap="flat" cmpd="sng" algn="ctr">
          <a:solidFill>
            <a:srgbClr val="AACACA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CN" altLang="en-US"/>
        </a:p>
      </dgm:t>
    </dgm:pt>
    <dgm:pt modelId="{9D47B7DB-7514-4E6E-AF15-11FC99AEF3CC}">
      <dgm:prSet phldrT="[文本]"/>
      <dgm:spPr>
        <a:xfrm>
          <a:off x="667952" y="2308516"/>
          <a:ext cx="1568777" cy="653008"/>
        </a:xfrm>
        <a:prstGeom prst="roundRect">
          <a:avLst/>
        </a:prstGeom>
        <a:solidFill>
          <a:srgbClr val="33669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zh-CN" b="1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Arial" panose="020B0604020202020204"/>
            </a:rPr>
            <a:t>MPIK </a:t>
          </a:r>
          <a:endParaRPr lang="zh-CN" altLang="en-US" dirty="0">
            <a:solidFill>
              <a:srgbClr val="FFFFFF"/>
            </a:solidFill>
            <a:latin typeface="Tahoma" panose="020B0604030504040204"/>
            <a:ea typeface="+mn-ea"/>
            <a:cs typeface="Arial" panose="020B0604020202020204"/>
          </a:endParaRPr>
        </a:p>
      </dgm:t>
    </dgm:pt>
    <dgm:pt modelId="{FD4F33CC-8D28-4033-8CE6-E802D6D01946}" cxnId="{5D2288EB-8B8A-40AB-9869-A727B0CF686F}" type="parTrans">
      <dgm:prSet/>
      <dgm:spPr/>
      <dgm:t>
        <a:bodyPr/>
        <a:lstStyle/>
        <a:p>
          <a:endParaRPr lang="zh-CN" altLang="en-US"/>
        </a:p>
      </dgm:t>
    </dgm:pt>
    <dgm:pt modelId="{0C142A89-524E-42BB-AC17-D9053A8B3783}" cxnId="{5D2288EB-8B8A-40AB-9869-A727B0CF686F}" type="sibTrans">
      <dgm:prSet/>
      <dgm:spPr>
        <a:xfrm>
          <a:off x="1246311" y="328277"/>
          <a:ext cx="3075657" cy="3075657"/>
        </a:xfrm>
        <a:custGeom>
          <a:avLst/>
          <a:gdLst/>
          <a:ahLst/>
          <a:cxnLst/>
          <a:rect l="0" t="0" r="0" b="0"/>
          <a:pathLst>
            <a:path>
              <a:moveTo>
                <a:pt x="62490" y="1971757"/>
              </a:moveTo>
              <a:arcTo wR="1537828" hR="1537828" stAng="9816616" swAng="1966769"/>
            </a:path>
          </a:pathLst>
        </a:custGeom>
        <a:noFill/>
        <a:ln w="9525" cap="flat" cmpd="sng" algn="ctr">
          <a:solidFill>
            <a:srgbClr val="2D5C8A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CN" altLang="en-US"/>
        </a:p>
      </dgm:t>
    </dgm:pt>
    <dgm:pt modelId="{BFB65CF3-1A91-4644-A7FF-D0598579C79E}">
      <dgm:prSet phldrT="[文本]"/>
      <dgm:spPr>
        <a:xfrm>
          <a:off x="667952" y="770687"/>
          <a:ext cx="1568777" cy="653008"/>
        </a:xfrm>
        <a:prstGeom prst="roundRect">
          <a:avLst/>
        </a:prstGeom>
        <a:solidFill>
          <a:srgbClr val="2D5C8A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zh-CN" b="1" dirty="0" err="1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Arial" panose="020B0604020202020204"/>
            </a:rPr>
            <a:t>Orsay</a:t>
          </a:r>
          <a:endParaRPr lang="zh-CN" altLang="en-US" dirty="0">
            <a:solidFill>
              <a:srgbClr val="FFFFFF"/>
            </a:solidFill>
            <a:latin typeface="Tahoma" panose="020B0604030504040204"/>
            <a:ea typeface="+mn-ea"/>
            <a:cs typeface="Arial" panose="020B0604020202020204"/>
          </a:endParaRPr>
        </a:p>
      </dgm:t>
    </dgm:pt>
    <dgm:pt modelId="{D5F7E095-63EE-4B44-830E-8129B1F42753}" cxnId="{261C3A87-A430-495D-8A5F-57CF2B845303}" type="parTrans">
      <dgm:prSet/>
      <dgm:spPr/>
      <dgm:t>
        <a:bodyPr/>
        <a:lstStyle/>
        <a:p>
          <a:endParaRPr lang="zh-CN" altLang="en-US"/>
        </a:p>
      </dgm:t>
    </dgm:pt>
    <dgm:pt modelId="{29FDF520-6EA0-4682-94A1-A2B78FFDC3C5}" cxnId="{261C3A87-A430-495D-8A5F-57CF2B845303}" type="sibTrans">
      <dgm:prSet/>
      <dgm:spPr>
        <a:xfrm>
          <a:off x="1246311" y="328277"/>
          <a:ext cx="3075657" cy="3075657"/>
        </a:xfrm>
        <a:custGeom>
          <a:avLst/>
          <a:gdLst/>
          <a:ahLst/>
          <a:cxnLst/>
          <a:rect l="0" t="0" r="0" b="0"/>
          <a:pathLst>
            <a:path>
              <a:moveTo>
                <a:pt x="461144" y="439799"/>
              </a:moveTo>
              <a:arcTo wR="1537828" hR="1537828" stAng="13533740" swAng="817855"/>
            </a:path>
          </a:pathLst>
        </a:custGeom>
        <a:noFill/>
        <a:ln w="9525" cap="flat" cmpd="sng" algn="ctr">
          <a:solidFill>
            <a:srgbClr val="33669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CN" altLang="en-US"/>
        </a:p>
      </dgm:t>
    </dgm:pt>
    <dgm:pt modelId="{68122F2B-9686-40DD-B841-8355E1D5CE59}">
      <dgm:prSet phldrT="[文本]"/>
      <dgm:spPr>
        <a:xfrm>
          <a:off x="3331549" y="770687"/>
          <a:ext cx="1568777" cy="653008"/>
        </a:xfrm>
        <a:prstGeom prst="roundRect">
          <a:avLst/>
        </a:prstGeom>
        <a:solidFill>
          <a:srgbClr val="2B548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altLang="zh-CN" b="1" dirty="0">
              <a:solidFill>
                <a:srgbClr val="FFFFFF"/>
              </a:solidFill>
              <a:latin typeface="Times New Roman" panose="02020603050405020304" pitchFamily="18" charset="0"/>
              <a:ea typeface="黑体" panose="02010609060101010101" pitchFamily="49" charset="-122"/>
              <a:cs typeface="Arial" panose="020B0604020202020204"/>
            </a:rPr>
            <a:t>MSU</a:t>
          </a:r>
          <a:endParaRPr lang="zh-CN" altLang="en-US" dirty="0">
            <a:solidFill>
              <a:srgbClr val="FFFFFF"/>
            </a:solidFill>
            <a:latin typeface="Tahoma" panose="020B0604030504040204"/>
            <a:ea typeface="+mn-ea"/>
            <a:cs typeface="Arial" panose="020B0604020202020204"/>
          </a:endParaRPr>
        </a:p>
      </dgm:t>
    </dgm:pt>
    <dgm:pt modelId="{C61118D0-1B5F-4FC1-B141-D786CBED98B2}" cxnId="{46824AB6-09F9-4F0C-B24A-DB02F1FF3037}" type="parTrans">
      <dgm:prSet/>
      <dgm:spPr/>
      <dgm:t>
        <a:bodyPr/>
        <a:lstStyle/>
        <a:p>
          <a:endParaRPr lang="zh-CN" altLang="en-US"/>
        </a:p>
      </dgm:t>
    </dgm:pt>
    <dgm:pt modelId="{34A5E0E4-9ECA-48B7-A360-42141D1226DD}" cxnId="{46824AB6-09F9-4F0C-B24A-DB02F1FF3037}" type="sibTrans">
      <dgm:prSet/>
      <dgm:spPr>
        <a:xfrm>
          <a:off x="1246311" y="328277"/>
          <a:ext cx="3075657" cy="3075657"/>
        </a:xfrm>
        <a:custGeom>
          <a:avLst/>
          <a:gdLst/>
          <a:ahLst/>
          <a:cxnLst/>
          <a:rect l="0" t="0" r="0" b="0"/>
          <a:pathLst>
            <a:path>
              <a:moveTo>
                <a:pt x="3013166" y="1103900"/>
              </a:moveTo>
              <a:arcTo wR="1537828" hR="1537828" stAng="20616616" swAng="1966769"/>
            </a:path>
          </a:pathLst>
        </a:custGeom>
        <a:noFill/>
        <a:ln w="9525" cap="flat" cmpd="sng" algn="ctr">
          <a:solidFill>
            <a:srgbClr val="ACB3C1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endParaRPr lang="zh-CN" altLang="en-US"/>
        </a:p>
      </dgm:t>
    </dgm:pt>
    <dgm:pt modelId="{7A02249E-6A50-43CD-8BBC-E9AA11038878}" type="pres">
      <dgm:prSet presAssocID="{7A981E3E-D157-4C4A-99D2-0737841C6474}" presName="cycle" presStyleCnt="0">
        <dgm:presLayoutVars>
          <dgm:dir/>
          <dgm:resizeHandles val="exact"/>
        </dgm:presLayoutVars>
      </dgm:prSet>
      <dgm:spPr/>
    </dgm:pt>
    <dgm:pt modelId="{DFA6B224-9290-47CF-BE7D-462A431A5177}" type="pres">
      <dgm:prSet presAssocID="{369EDC0F-95AF-432A-B096-716756E47DBF}" presName="node" presStyleLbl="node1" presStyleIdx="0" presStyleCnt="6" custScaleX="156155">
        <dgm:presLayoutVars>
          <dgm:bulletEnabled val="1"/>
        </dgm:presLayoutVars>
      </dgm:prSet>
      <dgm:spPr/>
    </dgm:pt>
    <dgm:pt modelId="{951B6B03-ABB5-4063-8698-6FFD6344A646}" type="pres">
      <dgm:prSet presAssocID="{369EDC0F-95AF-432A-B096-716756E47DBF}" presName="spNode" presStyleCnt="0"/>
      <dgm:spPr/>
    </dgm:pt>
    <dgm:pt modelId="{CED7CE5B-8170-4872-B6EF-FB31D79FB7A3}" type="pres">
      <dgm:prSet presAssocID="{E3C547F8-94B9-4598-84CC-E77E1527EFEF}" presName="sibTrans" presStyleLbl="sibTrans1D1" presStyleIdx="0" presStyleCnt="6"/>
      <dgm:spPr/>
    </dgm:pt>
    <dgm:pt modelId="{BD947141-59CE-4118-A265-B9AA26BDFAF9}" type="pres">
      <dgm:prSet presAssocID="{68122F2B-9686-40DD-B841-8355E1D5CE59}" presName="node" presStyleLbl="node1" presStyleIdx="1" presStyleCnt="6" custScaleX="156155">
        <dgm:presLayoutVars>
          <dgm:bulletEnabled val="1"/>
        </dgm:presLayoutVars>
      </dgm:prSet>
      <dgm:spPr/>
    </dgm:pt>
    <dgm:pt modelId="{0BF697E0-ED4E-44D1-B761-7172BEB261A9}" type="pres">
      <dgm:prSet presAssocID="{68122F2B-9686-40DD-B841-8355E1D5CE59}" presName="spNode" presStyleCnt="0"/>
      <dgm:spPr/>
    </dgm:pt>
    <dgm:pt modelId="{925F1A6A-C1B0-490C-9802-9B472D08476F}" type="pres">
      <dgm:prSet presAssocID="{34A5E0E4-9ECA-48B7-A360-42141D1226DD}" presName="sibTrans" presStyleLbl="sibTrans1D1" presStyleIdx="1" presStyleCnt="6"/>
      <dgm:spPr/>
    </dgm:pt>
    <dgm:pt modelId="{D15BBA6A-0567-4987-8DF3-FAD62E6ED057}" type="pres">
      <dgm:prSet presAssocID="{2665B474-96FF-4AFF-B1A5-4E515E79A68F}" presName="node" presStyleLbl="node1" presStyleIdx="2" presStyleCnt="6" custScaleX="156155" custRadScaleRad="97015" custRadScaleInc="-16055">
        <dgm:presLayoutVars>
          <dgm:bulletEnabled val="1"/>
        </dgm:presLayoutVars>
      </dgm:prSet>
      <dgm:spPr/>
    </dgm:pt>
    <dgm:pt modelId="{82E9DC47-0DA5-445C-A6FC-5A7F88841840}" type="pres">
      <dgm:prSet presAssocID="{2665B474-96FF-4AFF-B1A5-4E515E79A68F}" presName="spNode" presStyleCnt="0"/>
      <dgm:spPr/>
    </dgm:pt>
    <dgm:pt modelId="{436990EF-C420-41F5-863E-33AF20B2B18D}" type="pres">
      <dgm:prSet presAssocID="{75DA550E-A271-4398-83DA-F067BEF37099}" presName="sibTrans" presStyleLbl="sibTrans1D1" presStyleIdx="2" presStyleCnt="6"/>
      <dgm:spPr/>
    </dgm:pt>
    <dgm:pt modelId="{9C90E2E6-4389-464E-B2A8-46338A4160E7}" type="pres">
      <dgm:prSet presAssocID="{F721D9C1-E5A3-4A4B-9993-244C8EBDD846}" presName="node" presStyleLbl="node1" presStyleIdx="3" presStyleCnt="6" custScaleX="156155" custRadScaleRad="95232">
        <dgm:presLayoutVars>
          <dgm:bulletEnabled val="1"/>
        </dgm:presLayoutVars>
      </dgm:prSet>
      <dgm:spPr/>
    </dgm:pt>
    <dgm:pt modelId="{BC7574ED-7E8C-4530-A219-C0A44EF3E36D}" type="pres">
      <dgm:prSet presAssocID="{F721D9C1-E5A3-4A4B-9993-244C8EBDD846}" presName="spNode" presStyleCnt="0"/>
      <dgm:spPr/>
    </dgm:pt>
    <dgm:pt modelId="{8B7B0CC4-3613-4451-B54E-707E519DFFEF}" type="pres">
      <dgm:prSet presAssocID="{779DE95B-8FD2-434B-90D8-A1307967D223}" presName="sibTrans" presStyleLbl="sibTrans1D1" presStyleIdx="3" presStyleCnt="6"/>
      <dgm:spPr/>
    </dgm:pt>
    <dgm:pt modelId="{E2C7A834-9ABB-404C-96FE-6C536E95B20E}" type="pres">
      <dgm:prSet presAssocID="{9D47B7DB-7514-4E6E-AF15-11FC99AEF3CC}" presName="node" presStyleLbl="node1" presStyleIdx="4" presStyleCnt="6" custScaleX="156155" custRadScaleRad="97015" custRadScaleInc="16055">
        <dgm:presLayoutVars>
          <dgm:bulletEnabled val="1"/>
        </dgm:presLayoutVars>
      </dgm:prSet>
      <dgm:spPr/>
    </dgm:pt>
    <dgm:pt modelId="{3DE8C8FC-4E92-44F4-8AA9-99D26C780E3A}" type="pres">
      <dgm:prSet presAssocID="{9D47B7DB-7514-4E6E-AF15-11FC99AEF3CC}" presName="spNode" presStyleCnt="0"/>
      <dgm:spPr/>
    </dgm:pt>
    <dgm:pt modelId="{159A536C-883E-4E4F-996C-CB46E8863D5F}" type="pres">
      <dgm:prSet presAssocID="{0C142A89-524E-42BB-AC17-D9053A8B3783}" presName="sibTrans" presStyleLbl="sibTrans1D1" presStyleIdx="4" presStyleCnt="6"/>
      <dgm:spPr/>
    </dgm:pt>
    <dgm:pt modelId="{99CAE07D-3BE2-4230-8896-EFA4042B058C}" type="pres">
      <dgm:prSet presAssocID="{BFB65CF3-1A91-4644-A7FF-D0598579C79E}" presName="node" presStyleLbl="node1" presStyleIdx="5" presStyleCnt="6" custScaleX="156155">
        <dgm:presLayoutVars>
          <dgm:bulletEnabled val="1"/>
        </dgm:presLayoutVars>
      </dgm:prSet>
      <dgm:spPr/>
    </dgm:pt>
    <dgm:pt modelId="{1312F8F8-5136-4611-B342-2FACE0E43688}" type="pres">
      <dgm:prSet presAssocID="{BFB65CF3-1A91-4644-A7FF-D0598579C79E}" presName="spNode" presStyleCnt="0"/>
      <dgm:spPr/>
    </dgm:pt>
    <dgm:pt modelId="{E5AE1CA6-025D-4024-9132-0D11278FECB8}" type="pres">
      <dgm:prSet presAssocID="{29FDF520-6EA0-4682-94A1-A2B78FFDC3C5}" presName="sibTrans" presStyleLbl="sibTrans1D1" presStyleIdx="5" presStyleCnt="6"/>
      <dgm:spPr/>
    </dgm:pt>
  </dgm:ptLst>
  <dgm:cxnLst>
    <dgm:cxn modelId="{A0F7081D-C5CA-41C3-8291-23F40EE1AA04}" type="presOf" srcId="{34A5E0E4-9ECA-48B7-A360-42141D1226DD}" destId="{925F1A6A-C1B0-490C-9802-9B472D08476F}" srcOrd="0" destOrd="0" presId="urn:microsoft.com/office/officeart/2005/8/layout/cycle6"/>
    <dgm:cxn modelId="{3B3DE63A-D714-42C6-9BA1-7C8A8A928391}" type="presOf" srcId="{779DE95B-8FD2-434B-90D8-A1307967D223}" destId="{8B7B0CC4-3613-4451-B54E-707E519DFFEF}" srcOrd="0" destOrd="0" presId="urn:microsoft.com/office/officeart/2005/8/layout/cycle6"/>
    <dgm:cxn modelId="{060E063B-4183-4B2A-BC15-14EAA9809771}" type="presOf" srcId="{68122F2B-9686-40DD-B841-8355E1D5CE59}" destId="{BD947141-59CE-4118-A265-B9AA26BDFAF9}" srcOrd="0" destOrd="0" presId="urn:microsoft.com/office/officeart/2005/8/layout/cycle6"/>
    <dgm:cxn modelId="{55D2E65B-2B76-4798-B209-0A37FC765710}" type="presOf" srcId="{75DA550E-A271-4398-83DA-F067BEF37099}" destId="{436990EF-C420-41F5-863E-33AF20B2B18D}" srcOrd="0" destOrd="0" presId="urn:microsoft.com/office/officeart/2005/8/layout/cycle6"/>
    <dgm:cxn modelId="{6E313850-E8B6-4094-9E9E-5F3FFF312A53}" type="presOf" srcId="{F721D9C1-E5A3-4A4B-9993-244C8EBDD846}" destId="{9C90E2E6-4389-464E-B2A8-46338A4160E7}" srcOrd="0" destOrd="0" presId="urn:microsoft.com/office/officeart/2005/8/layout/cycle6"/>
    <dgm:cxn modelId="{E9FE2775-F53D-4D38-B2DD-CFEDC3196867}" type="presOf" srcId="{0C142A89-524E-42BB-AC17-D9053A8B3783}" destId="{159A536C-883E-4E4F-996C-CB46E8863D5F}" srcOrd="0" destOrd="0" presId="urn:microsoft.com/office/officeart/2005/8/layout/cycle6"/>
    <dgm:cxn modelId="{75659F57-0DA5-4845-9D0E-FD1198278880}" srcId="{7A981E3E-D157-4C4A-99D2-0737841C6474}" destId="{2665B474-96FF-4AFF-B1A5-4E515E79A68F}" srcOrd="2" destOrd="0" parTransId="{BC243B66-EB38-4D06-9010-BC36774A7B97}" sibTransId="{75DA550E-A271-4398-83DA-F067BEF37099}"/>
    <dgm:cxn modelId="{A2506F81-F716-4B9F-92AB-7A19ED385C41}" type="presOf" srcId="{9D47B7DB-7514-4E6E-AF15-11FC99AEF3CC}" destId="{E2C7A834-9ABB-404C-96FE-6C536E95B20E}" srcOrd="0" destOrd="0" presId="urn:microsoft.com/office/officeart/2005/8/layout/cycle6"/>
    <dgm:cxn modelId="{261C3A87-A430-495D-8A5F-57CF2B845303}" srcId="{7A981E3E-D157-4C4A-99D2-0737841C6474}" destId="{BFB65CF3-1A91-4644-A7FF-D0598579C79E}" srcOrd="5" destOrd="0" parTransId="{D5F7E095-63EE-4B44-830E-8129B1F42753}" sibTransId="{29FDF520-6EA0-4682-94A1-A2B78FFDC3C5}"/>
    <dgm:cxn modelId="{81EBF7A3-7A30-4EAA-A1D4-97B8A0634FC9}" type="presOf" srcId="{369EDC0F-95AF-432A-B096-716756E47DBF}" destId="{DFA6B224-9290-47CF-BE7D-462A431A5177}" srcOrd="0" destOrd="0" presId="urn:microsoft.com/office/officeart/2005/8/layout/cycle6"/>
    <dgm:cxn modelId="{0CE248A5-9EAC-43A5-BB35-EC6552B0BA1E}" type="presOf" srcId="{7A981E3E-D157-4C4A-99D2-0737841C6474}" destId="{7A02249E-6A50-43CD-8BBC-E9AA11038878}" srcOrd="0" destOrd="0" presId="urn:microsoft.com/office/officeart/2005/8/layout/cycle6"/>
    <dgm:cxn modelId="{A57CCAAB-20B2-4C88-8495-3077E3963F7F}" type="presOf" srcId="{E3C547F8-94B9-4598-84CC-E77E1527EFEF}" destId="{CED7CE5B-8170-4872-B6EF-FB31D79FB7A3}" srcOrd="0" destOrd="0" presId="urn:microsoft.com/office/officeart/2005/8/layout/cycle6"/>
    <dgm:cxn modelId="{B76BA8B4-5110-44D7-B1FC-9E440CE6E17A}" srcId="{7A981E3E-D157-4C4A-99D2-0737841C6474}" destId="{F721D9C1-E5A3-4A4B-9993-244C8EBDD846}" srcOrd="3" destOrd="0" parTransId="{D31D741A-1379-40AD-AE41-8E80B1FEF83C}" sibTransId="{779DE95B-8FD2-434B-90D8-A1307967D223}"/>
    <dgm:cxn modelId="{46824AB6-09F9-4F0C-B24A-DB02F1FF3037}" srcId="{7A981E3E-D157-4C4A-99D2-0737841C6474}" destId="{68122F2B-9686-40DD-B841-8355E1D5CE59}" srcOrd="1" destOrd="0" parTransId="{C61118D0-1B5F-4FC1-B141-D786CBED98B2}" sibTransId="{34A5E0E4-9ECA-48B7-A360-42141D1226DD}"/>
    <dgm:cxn modelId="{4E20A8D8-2606-4D70-9D16-4CC4356016E3}" type="presOf" srcId="{2665B474-96FF-4AFF-B1A5-4E515E79A68F}" destId="{D15BBA6A-0567-4987-8DF3-FAD62E6ED057}" srcOrd="0" destOrd="0" presId="urn:microsoft.com/office/officeart/2005/8/layout/cycle6"/>
    <dgm:cxn modelId="{5D2288EB-8B8A-40AB-9869-A727B0CF686F}" srcId="{7A981E3E-D157-4C4A-99D2-0737841C6474}" destId="{9D47B7DB-7514-4E6E-AF15-11FC99AEF3CC}" srcOrd="4" destOrd="0" parTransId="{FD4F33CC-8D28-4033-8CE6-E802D6D01946}" sibTransId="{0C142A89-524E-42BB-AC17-D9053A8B3783}"/>
    <dgm:cxn modelId="{366042F4-2017-4878-8CFE-400F0D1BB159}" type="presOf" srcId="{BFB65CF3-1A91-4644-A7FF-D0598579C79E}" destId="{99CAE07D-3BE2-4230-8896-EFA4042B058C}" srcOrd="0" destOrd="0" presId="urn:microsoft.com/office/officeart/2005/8/layout/cycle6"/>
    <dgm:cxn modelId="{FB5CE1F5-B64A-4EC4-8670-276991B2E802}" type="presOf" srcId="{29FDF520-6EA0-4682-94A1-A2B78FFDC3C5}" destId="{E5AE1CA6-025D-4024-9132-0D11278FECB8}" srcOrd="0" destOrd="0" presId="urn:microsoft.com/office/officeart/2005/8/layout/cycle6"/>
    <dgm:cxn modelId="{CA6764F6-A0E0-49E1-95E6-5A899AD03000}" srcId="{7A981E3E-D157-4C4A-99D2-0737841C6474}" destId="{369EDC0F-95AF-432A-B096-716756E47DBF}" srcOrd="0" destOrd="0" parTransId="{D0555533-7028-4F94-BD89-511F9DFA1D4D}" sibTransId="{E3C547F8-94B9-4598-84CC-E77E1527EFEF}"/>
    <dgm:cxn modelId="{328D7953-DA98-4217-BFF9-D0AD39FBC91D}" type="presParOf" srcId="{7A02249E-6A50-43CD-8BBC-E9AA11038878}" destId="{DFA6B224-9290-47CF-BE7D-462A431A5177}" srcOrd="0" destOrd="0" presId="urn:microsoft.com/office/officeart/2005/8/layout/cycle6"/>
    <dgm:cxn modelId="{2CBABFC8-EA65-44DF-B774-93E835E072C8}" type="presParOf" srcId="{7A02249E-6A50-43CD-8BBC-E9AA11038878}" destId="{951B6B03-ABB5-4063-8698-6FFD6344A646}" srcOrd="1" destOrd="0" presId="urn:microsoft.com/office/officeart/2005/8/layout/cycle6"/>
    <dgm:cxn modelId="{531C5DEE-4D25-48DB-A72B-46F475520539}" type="presParOf" srcId="{7A02249E-6A50-43CD-8BBC-E9AA11038878}" destId="{CED7CE5B-8170-4872-B6EF-FB31D79FB7A3}" srcOrd="2" destOrd="0" presId="urn:microsoft.com/office/officeart/2005/8/layout/cycle6"/>
    <dgm:cxn modelId="{7CAD0A6C-3165-4E47-ACC0-26F69912C238}" type="presParOf" srcId="{7A02249E-6A50-43CD-8BBC-E9AA11038878}" destId="{BD947141-59CE-4118-A265-B9AA26BDFAF9}" srcOrd="3" destOrd="0" presId="urn:microsoft.com/office/officeart/2005/8/layout/cycle6"/>
    <dgm:cxn modelId="{586900DE-BFA7-4ED4-BD3E-04D316059D12}" type="presParOf" srcId="{7A02249E-6A50-43CD-8BBC-E9AA11038878}" destId="{0BF697E0-ED4E-44D1-B761-7172BEB261A9}" srcOrd="4" destOrd="0" presId="urn:microsoft.com/office/officeart/2005/8/layout/cycle6"/>
    <dgm:cxn modelId="{786F674C-DFFA-4678-BF70-AC4BD1AB93A0}" type="presParOf" srcId="{7A02249E-6A50-43CD-8BBC-E9AA11038878}" destId="{925F1A6A-C1B0-490C-9802-9B472D08476F}" srcOrd="5" destOrd="0" presId="urn:microsoft.com/office/officeart/2005/8/layout/cycle6"/>
    <dgm:cxn modelId="{81193A80-CDE1-49F1-8EDF-E47E0C6EE54B}" type="presParOf" srcId="{7A02249E-6A50-43CD-8BBC-E9AA11038878}" destId="{D15BBA6A-0567-4987-8DF3-FAD62E6ED057}" srcOrd="6" destOrd="0" presId="urn:microsoft.com/office/officeart/2005/8/layout/cycle6"/>
    <dgm:cxn modelId="{370233C1-72D4-4B35-8B7C-7E4EB203F306}" type="presParOf" srcId="{7A02249E-6A50-43CD-8BBC-E9AA11038878}" destId="{82E9DC47-0DA5-445C-A6FC-5A7F88841840}" srcOrd="7" destOrd="0" presId="urn:microsoft.com/office/officeart/2005/8/layout/cycle6"/>
    <dgm:cxn modelId="{75A1E386-9AAA-440C-9183-00C6146AAA2B}" type="presParOf" srcId="{7A02249E-6A50-43CD-8BBC-E9AA11038878}" destId="{436990EF-C420-41F5-863E-33AF20B2B18D}" srcOrd="8" destOrd="0" presId="urn:microsoft.com/office/officeart/2005/8/layout/cycle6"/>
    <dgm:cxn modelId="{AE92E37C-EEA2-4DD7-93A3-7FC35B5BC502}" type="presParOf" srcId="{7A02249E-6A50-43CD-8BBC-E9AA11038878}" destId="{9C90E2E6-4389-464E-B2A8-46338A4160E7}" srcOrd="9" destOrd="0" presId="urn:microsoft.com/office/officeart/2005/8/layout/cycle6"/>
    <dgm:cxn modelId="{83A36199-1929-41C6-A4BE-D2F5F387CBBE}" type="presParOf" srcId="{7A02249E-6A50-43CD-8BBC-E9AA11038878}" destId="{BC7574ED-7E8C-4530-A219-C0A44EF3E36D}" srcOrd="10" destOrd="0" presId="urn:microsoft.com/office/officeart/2005/8/layout/cycle6"/>
    <dgm:cxn modelId="{017647F7-B854-4E10-A093-7C6A44539114}" type="presParOf" srcId="{7A02249E-6A50-43CD-8BBC-E9AA11038878}" destId="{8B7B0CC4-3613-4451-B54E-707E519DFFEF}" srcOrd="11" destOrd="0" presId="urn:microsoft.com/office/officeart/2005/8/layout/cycle6"/>
    <dgm:cxn modelId="{F9A622F3-E87D-4A58-9423-890BAF22C81E}" type="presParOf" srcId="{7A02249E-6A50-43CD-8BBC-E9AA11038878}" destId="{E2C7A834-9ABB-404C-96FE-6C536E95B20E}" srcOrd="12" destOrd="0" presId="urn:microsoft.com/office/officeart/2005/8/layout/cycle6"/>
    <dgm:cxn modelId="{3A5567B5-DF7C-47DA-9420-95634C0F674B}" type="presParOf" srcId="{7A02249E-6A50-43CD-8BBC-E9AA11038878}" destId="{3DE8C8FC-4E92-44F4-8AA9-99D26C780E3A}" srcOrd="13" destOrd="0" presId="urn:microsoft.com/office/officeart/2005/8/layout/cycle6"/>
    <dgm:cxn modelId="{62BD8EDC-1C82-4538-944F-D12969793B48}" type="presParOf" srcId="{7A02249E-6A50-43CD-8BBC-E9AA11038878}" destId="{159A536C-883E-4E4F-996C-CB46E8863D5F}" srcOrd="14" destOrd="0" presId="urn:microsoft.com/office/officeart/2005/8/layout/cycle6"/>
    <dgm:cxn modelId="{082B5E49-530A-4C91-9F1A-42D1FFC75D98}" type="presParOf" srcId="{7A02249E-6A50-43CD-8BBC-E9AA11038878}" destId="{99CAE07D-3BE2-4230-8896-EFA4042B058C}" srcOrd="15" destOrd="0" presId="urn:microsoft.com/office/officeart/2005/8/layout/cycle6"/>
    <dgm:cxn modelId="{C4978600-A326-4E3B-A312-24CF5B736F5F}" type="presParOf" srcId="{7A02249E-6A50-43CD-8BBC-E9AA11038878}" destId="{1312F8F8-5136-4611-B342-2FACE0E43688}" srcOrd="16" destOrd="0" presId="urn:microsoft.com/office/officeart/2005/8/layout/cycle6"/>
    <dgm:cxn modelId="{C72A8A36-4E6E-4355-8AEF-9112FF2D3C38}" type="presParOf" srcId="{7A02249E-6A50-43CD-8BBC-E9AA11038878}" destId="{E5AE1CA6-025D-4024-9132-0D11278FECB8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A6B224-9290-47CF-BE7D-462A431A5177}">
      <dsp:nvSpPr>
        <dsp:cNvPr id="0" name=""/>
        <dsp:cNvSpPr/>
      </dsp:nvSpPr>
      <dsp:spPr>
        <a:xfrm>
          <a:off x="1999751" y="1773"/>
          <a:ext cx="1568777" cy="653008"/>
        </a:xfrm>
        <a:prstGeom prst="roundRect">
          <a:avLst/>
        </a:prstGeom>
        <a:solidFill>
          <a:srgbClr val="33669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600" b="1" kern="1200" dirty="0">
              <a:solidFill>
                <a:srgbClr val="FFFFFF"/>
              </a:solidFill>
              <a:latin typeface="Times New Roman" pitchFamily="18" charset="0"/>
              <a:ea typeface="黑体" pitchFamily="49" charset="-122"/>
              <a:cs typeface="Arial"/>
            </a:rPr>
            <a:t>GSI</a:t>
          </a:r>
          <a:endParaRPr lang="zh-CN" altLang="en-US" sz="2600" kern="1200" dirty="0">
            <a:solidFill>
              <a:srgbClr val="FFFFFF"/>
            </a:solidFill>
            <a:latin typeface="Tahoma"/>
            <a:ea typeface="+mn-ea"/>
            <a:cs typeface="Arial"/>
          </a:endParaRPr>
        </a:p>
      </dsp:txBody>
      <dsp:txXfrm>
        <a:off x="2031628" y="33650"/>
        <a:ext cx="1505023" cy="589254"/>
      </dsp:txXfrm>
    </dsp:sp>
    <dsp:sp modelId="{CED7CE5B-8170-4872-B6EF-FB31D79FB7A3}">
      <dsp:nvSpPr>
        <dsp:cNvPr id="0" name=""/>
        <dsp:cNvSpPr/>
      </dsp:nvSpPr>
      <dsp:spPr>
        <a:xfrm>
          <a:off x="1246311" y="328277"/>
          <a:ext cx="3075657" cy="3075657"/>
        </a:xfrm>
        <a:custGeom>
          <a:avLst/>
          <a:gdLst/>
          <a:ahLst/>
          <a:cxnLst/>
          <a:rect l="0" t="0" r="0" b="0"/>
          <a:pathLst>
            <a:path>
              <a:moveTo>
                <a:pt x="2325418" y="216988"/>
              </a:moveTo>
              <a:arcTo wR="1537828" hR="1537828" stAng="18048405" swAng="817855"/>
            </a:path>
          </a:pathLst>
        </a:custGeom>
        <a:noFill/>
        <a:ln w="9525" cap="flat" cmpd="sng" algn="ctr">
          <a:solidFill>
            <a:srgbClr val="33669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D947141-59CE-4118-A265-B9AA26BDFAF9}">
      <dsp:nvSpPr>
        <dsp:cNvPr id="0" name=""/>
        <dsp:cNvSpPr/>
      </dsp:nvSpPr>
      <dsp:spPr>
        <a:xfrm>
          <a:off x="3331549" y="770687"/>
          <a:ext cx="1568777" cy="653008"/>
        </a:xfrm>
        <a:prstGeom prst="roundRect">
          <a:avLst/>
        </a:prstGeom>
        <a:solidFill>
          <a:srgbClr val="2B548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600" b="1" kern="1200" dirty="0">
              <a:solidFill>
                <a:srgbClr val="FFFFFF"/>
              </a:solidFill>
              <a:latin typeface="Times New Roman" pitchFamily="18" charset="0"/>
              <a:ea typeface="黑体" pitchFamily="49" charset="-122"/>
              <a:cs typeface="Arial"/>
            </a:rPr>
            <a:t>MSU</a:t>
          </a:r>
          <a:endParaRPr lang="zh-CN" altLang="en-US" sz="2600" kern="1200" dirty="0">
            <a:solidFill>
              <a:srgbClr val="FFFFFF"/>
            </a:solidFill>
            <a:latin typeface="Tahoma"/>
            <a:ea typeface="+mn-ea"/>
            <a:cs typeface="Arial"/>
          </a:endParaRPr>
        </a:p>
      </dsp:txBody>
      <dsp:txXfrm>
        <a:off x="3363426" y="802564"/>
        <a:ext cx="1505023" cy="589254"/>
      </dsp:txXfrm>
    </dsp:sp>
    <dsp:sp modelId="{925F1A6A-C1B0-490C-9802-9B472D08476F}">
      <dsp:nvSpPr>
        <dsp:cNvPr id="0" name=""/>
        <dsp:cNvSpPr/>
      </dsp:nvSpPr>
      <dsp:spPr>
        <a:xfrm>
          <a:off x="1222491" y="239415"/>
          <a:ext cx="3075657" cy="3075657"/>
        </a:xfrm>
        <a:custGeom>
          <a:avLst/>
          <a:gdLst/>
          <a:ahLst/>
          <a:cxnLst/>
          <a:rect l="0" t="0" r="0" b="0"/>
          <a:pathLst>
            <a:path>
              <a:moveTo>
                <a:pt x="3013166" y="1103900"/>
              </a:moveTo>
              <a:arcTo wR="1537828" hR="1537828" stAng="20616616" swAng="1966769"/>
            </a:path>
          </a:pathLst>
        </a:custGeom>
        <a:noFill/>
        <a:ln w="9525" cap="flat" cmpd="sng" algn="ctr">
          <a:solidFill>
            <a:srgbClr val="ACB3C1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5BBA6A-0567-4987-8DF3-FAD62E6ED057}">
      <dsp:nvSpPr>
        <dsp:cNvPr id="0" name=""/>
        <dsp:cNvSpPr/>
      </dsp:nvSpPr>
      <dsp:spPr>
        <a:xfrm>
          <a:off x="3331550" y="2212021"/>
          <a:ext cx="1568777" cy="653008"/>
        </a:xfrm>
        <a:prstGeom prst="roundRect">
          <a:avLst/>
        </a:prstGeom>
        <a:solidFill>
          <a:srgbClr val="2B548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600" b="1" kern="1200" dirty="0">
              <a:solidFill>
                <a:srgbClr val="FFFFFF"/>
              </a:solidFill>
              <a:latin typeface="Times New Roman" pitchFamily="18" charset="0"/>
              <a:ea typeface="黑体" pitchFamily="49" charset="-122"/>
              <a:cs typeface="Arial"/>
            </a:rPr>
            <a:t>RIKEN</a:t>
          </a:r>
          <a:endParaRPr lang="zh-CN" altLang="en-US" sz="2600" kern="1200" dirty="0">
            <a:solidFill>
              <a:srgbClr val="FFFFFF"/>
            </a:solidFill>
            <a:latin typeface="Tahoma"/>
            <a:ea typeface="+mn-ea"/>
            <a:cs typeface="Arial"/>
          </a:endParaRPr>
        </a:p>
      </dsp:txBody>
      <dsp:txXfrm>
        <a:off x="3363427" y="2243898"/>
        <a:ext cx="1505023" cy="589254"/>
      </dsp:txXfrm>
    </dsp:sp>
    <dsp:sp modelId="{436990EF-C420-41F5-863E-33AF20B2B18D}">
      <dsp:nvSpPr>
        <dsp:cNvPr id="0" name=""/>
        <dsp:cNvSpPr/>
      </dsp:nvSpPr>
      <dsp:spPr>
        <a:xfrm>
          <a:off x="1289999" y="217316"/>
          <a:ext cx="3075657" cy="3075657"/>
        </a:xfrm>
        <a:custGeom>
          <a:avLst/>
          <a:gdLst/>
          <a:ahLst/>
          <a:cxnLst/>
          <a:rect l="0" t="0" r="0" b="0"/>
          <a:pathLst>
            <a:path>
              <a:moveTo>
                <a:pt x="2614513" y="2635857"/>
              </a:moveTo>
              <a:arcTo wR="1537828" hR="1537828" stAng="2733740" swAng="817855"/>
            </a:path>
          </a:pathLst>
        </a:custGeom>
        <a:noFill/>
        <a:ln w="9525" cap="flat" cmpd="sng" algn="ctr">
          <a:solidFill>
            <a:srgbClr val="DADADA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90E2E6-4389-464E-B2A8-46338A4160E7}">
      <dsp:nvSpPr>
        <dsp:cNvPr id="0" name=""/>
        <dsp:cNvSpPr/>
      </dsp:nvSpPr>
      <dsp:spPr>
        <a:xfrm>
          <a:off x="1999751" y="3004107"/>
          <a:ext cx="1568777" cy="653008"/>
        </a:xfrm>
        <a:prstGeom prst="roundRect">
          <a:avLst/>
        </a:prstGeom>
        <a:solidFill>
          <a:srgbClr val="2B5481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600" b="1" kern="1200" dirty="0">
              <a:solidFill>
                <a:srgbClr val="FFFFFF"/>
              </a:solidFill>
              <a:latin typeface="Times New Roman" pitchFamily="18" charset="0"/>
              <a:ea typeface="黑体" pitchFamily="49" charset="-122"/>
              <a:cs typeface="Arial"/>
            </a:rPr>
            <a:t>Domestic</a:t>
          </a:r>
          <a:r>
            <a:rPr lang="zh-CN" altLang="en-US" sz="2600" b="1" kern="1200" dirty="0">
              <a:solidFill>
                <a:srgbClr val="FFFFFF"/>
              </a:solidFill>
              <a:latin typeface="Times New Roman" pitchFamily="18" charset="0"/>
              <a:ea typeface="黑体" pitchFamily="49" charset="-122"/>
              <a:cs typeface="Arial"/>
            </a:rPr>
            <a:t> </a:t>
          </a:r>
          <a:endParaRPr lang="zh-CN" altLang="en-US" sz="2600" kern="1200" dirty="0">
            <a:solidFill>
              <a:srgbClr val="FFFFFF"/>
            </a:solidFill>
            <a:latin typeface="Tahoma"/>
            <a:ea typeface="+mn-ea"/>
            <a:cs typeface="Arial"/>
          </a:endParaRPr>
        </a:p>
      </dsp:txBody>
      <dsp:txXfrm>
        <a:off x="2031628" y="3035984"/>
        <a:ext cx="1505023" cy="589254"/>
      </dsp:txXfrm>
    </dsp:sp>
    <dsp:sp modelId="{8B7B0CC4-3613-4451-B54E-707E519DFFEF}">
      <dsp:nvSpPr>
        <dsp:cNvPr id="0" name=""/>
        <dsp:cNvSpPr/>
      </dsp:nvSpPr>
      <dsp:spPr>
        <a:xfrm>
          <a:off x="1202623" y="217316"/>
          <a:ext cx="3075657" cy="3075657"/>
        </a:xfrm>
        <a:custGeom>
          <a:avLst/>
          <a:gdLst/>
          <a:ahLst/>
          <a:cxnLst/>
          <a:rect l="0" t="0" r="0" b="0"/>
          <a:pathLst>
            <a:path>
              <a:moveTo>
                <a:pt x="750239" y="2858669"/>
              </a:moveTo>
              <a:arcTo wR="1537828" hR="1537828" stAng="7248405" swAng="817855"/>
            </a:path>
          </a:pathLst>
        </a:custGeom>
        <a:noFill/>
        <a:ln w="9525" cap="flat" cmpd="sng" algn="ctr">
          <a:solidFill>
            <a:srgbClr val="AACACA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C7A834-9ABB-404C-96FE-6C536E95B20E}">
      <dsp:nvSpPr>
        <dsp:cNvPr id="0" name=""/>
        <dsp:cNvSpPr/>
      </dsp:nvSpPr>
      <dsp:spPr>
        <a:xfrm>
          <a:off x="667951" y="2212021"/>
          <a:ext cx="1568777" cy="653008"/>
        </a:xfrm>
        <a:prstGeom prst="roundRect">
          <a:avLst/>
        </a:prstGeom>
        <a:solidFill>
          <a:srgbClr val="336699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600" b="1" kern="1200" dirty="0">
              <a:solidFill>
                <a:srgbClr val="FFFFFF"/>
              </a:solidFill>
              <a:latin typeface="Times New Roman" pitchFamily="18" charset="0"/>
              <a:ea typeface="黑体" pitchFamily="49" charset="-122"/>
              <a:cs typeface="Arial"/>
            </a:rPr>
            <a:t>MPIK </a:t>
          </a:r>
          <a:endParaRPr lang="zh-CN" altLang="en-US" sz="2600" kern="1200" dirty="0">
            <a:solidFill>
              <a:srgbClr val="FFFFFF"/>
            </a:solidFill>
            <a:latin typeface="Tahoma"/>
            <a:ea typeface="+mn-ea"/>
            <a:cs typeface="Arial"/>
          </a:endParaRPr>
        </a:p>
      </dsp:txBody>
      <dsp:txXfrm>
        <a:off x="699828" y="2243898"/>
        <a:ext cx="1505023" cy="589254"/>
      </dsp:txXfrm>
    </dsp:sp>
    <dsp:sp modelId="{159A536C-883E-4E4F-996C-CB46E8863D5F}">
      <dsp:nvSpPr>
        <dsp:cNvPr id="0" name=""/>
        <dsp:cNvSpPr/>
      </dsp:nvSpPr>
      <dsp:spPr>
        <a:xfrm>
          <a:off x="1270130" y="239415"/>
          <a:ext cx="3075657" cy="3075657"/>
        </a:xfrm>
        <a:custGeom>
          <a:avLst/>
          <a:gdLst/>
          <a:ahLst/>
          <a:cxnLst/>
          <a:rect l="0" t="0" r="0" b="0"/>
          <a:pathLst>
            <a:path>
              <a:moveTo>
                <a:pt x="62490" y="1971757"/>
              </a:moveTo>
              <a:arcTo wR="1537828" hR="1537828" stAng="9816616" swAng="1966769"/>
            </a:path>
          </a:pathLst>
        </a:custGeom>
        <a:noFill/>
        <a:ln w="9525" cap="flat" cmpd="sng" algn="ctr">
          <a:solidFill>
            <a:srgbClr val="2D5C8A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CAE07D-3BE2-4230-8896-EFA4042B058C}">
      <dsp:nvSpPr>
        <dsp:cNvPr id="0" name=""/>
        <dsp:cNvSpPr/>
      </dsp:nvSpPr>
      <dsp:spPr>
        <a:xfrm>
          <a:off x="667952" y="770687"/>
          <a:ext cx="1568777" cy="653008"/>
        </a:xfrm>
        <a:prstGeom prst="roundRect">
          <a:avLst/>
        </a:prstGeom>
        <a:solidFill>
          <a:srgbClr val="2D5C8A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600" b="1" kern="1200" dirty="0" err="1">
              <a:solidFill>
                <a:srgbClr val="FFFFFF"/>
              </a:solidFill>
              <a:latin typeface="Times New Roman" pitchFamily="18" charset="0"/>
              <a:ea typeface="黑体" pitchFamily="49" charset="-122"/>
              <a:cs typeface="Arial"/>
            </a:rPr>
            <a:t>Orsay</a:t>
          </a:r>
          <a:endParaRPr lang="zh-CN" altLang="en-US" sz="2600" kern="1200" dirty="0">
            <a:solidFill>
              <a:srgbClr val="FFFFFF"/>
            </a:solidFill>
            <a:latin typeface="Tahoma"/>
            <a:ea typeface="+mn-ea"/>
            <a:cs typeface="Arial"/>
          </a:endParaRPr>
        </a:p>
      </dsp:txBody>
      <dsp:txXfrm>
        <a:off x="699829" y="802564"/>
        <a:ext cx="1505023" cy="589254"/>
      </dsp:txXfrm>
    </dsp:sp>
    <dsp:sp modelId="{E5AE1CA6-025D-4024-9132-0D11278FECB8}">
      <dsp:nvSpPr>
        <dsp:cNvPr id="0" name=""/>
        <dsp:cNvSpPr/>
      </dsp:nvSpPr>
      <dsp:spPr>
        <a:xfrm>
          <a:off x="1246311" y="328277"/>
          <a:ext cx="3075657" cy="3075657"/>
        </a:xfrm>
        <a:custGeom>
          <a:avLst/>
          <a:gdLst/>
          <a:ahLst/>
          <a:cxnLst/>
          <a:rect l="0" t="0" r="0" b="0"/>
          <a:pathLst>
            <a:path>
              <a:moveTo>
                <a:pt x="461144" y="439799"/>
              </a:moveTo>
              <a:arcTo wR="1537828" hR="1537828" stAng="13533740" swAng="817855"/>
            </a:path>
          </a:pathLst>
        </a:custGeom>
        <a:noFill/>
        <a:ln w="9525" cap="flat" cmpd="sng" algn="ctr">
          <a:solidFill>
            <a:srgbClr val="336699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endSty" val="noArr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29837" cy="497125"/>
          </a:xfrm>
          <a:prstGeom prst="rect">
            <a:avLst/>
          </a:prstGeom>
        </p:spPr>
        <p:txBody>
          <a:bodyPr vert="horz" lIns="91416" tIns="45706" rIns="91416" bIns="45706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5"/>
          </a:xfrm>
          <a:prstGeom prst="rect">
            <a:avLst/>
          </a:prstGeom>
        </p:spPr>
        <p:txBody>
          <a:bodyPr vert="horz" lIns="91416" tIns="45706" rIns="91416" bIns="45706" rtlCol="0"/>
          <a:lstStyle>
            <a:lvl1pPr algn="r">
              <a:defRPr sz="1200"/>
            </a:lvl1pPr>
          </a:lstStyle>
          <a:p>
            <a:fld id="{E8A39B03-DB13-4F30-A8A5-A389E5FBE94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1" y="9443663"/>
            <a:ext cx="2929837" cy="497125"/>
          </a:xfrm>
          <a:prstGeom prst="rect">
            <a:avLst/>
          </a:prstGeom>
        </p:spPr>
        <p:txBody>
          <a:bodyPr vert="horz" lIns="91416" tIns="45706" rIns="91416" bIns="45706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29761" y="9443663"/>
            <a:ext cx="2929837" cy="497125"/>
          </a:xfrm>
          <a:prstGeom prst="rect">
            <a:avLst/>
          </a:prstGeom>
        </p:spPr>
        <p:txBody>
          <a:bodyPr vert="horz" lIns="91416" tIns="45706" rIns="91416" bIns="45706" rtlCol="0" anchor="b"/>
          <a:lstStyle>
            <a:lvl1pPr algn="r">
              <a:defRPr sz="1200"/>
            </a:lvl1pPr>
          </a:lstStyle>
          <a:p>
            <a:fld id="{5AD4CF34-DD10-44CB-8392-272685D625B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28273" cy="4971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16" tIns="45706" rIns="91416" bIns="45706" numCol="1" anchor="t" anchorCtr="0" compatLnSpc="1"/>
          <a:lstStyle>
            <a:lvl1pPr eaLnBrk="0" hangingPunct="0">
              <a:defRPr sz="1200" b="0"/>
            </a:lvl1pPr>
          </a:lstStyle>
          <a:p>
            <a:endParaRPr lang="zh-CN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8196" y="0"/>
            <a:ext cx="2931403" cy="4971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16" tIns="45706" rIns="91416" bIns="45706" numCol="1" anchor="t" anchorCtr="0" compatLnSpc="1"/>
          <a:lstStyle>
            <a:lvl1pPr algn="r" eaLnBrk="0" hangingPunct="0">
              <a:defRPr sz="1200" b="0"/>
            </a:lvl1pPr>
          </a:lstStyle>
          <a:p>
            <a:fld id="{9C0B681F-3500-411F-9F0E-F68C3979C30D}" type="datetimeFigureOut">
              <a:rPr lang="zh-CN" altLang="en-US"/>
            </a:fld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69850" y="747713"/>
            <a:ext cx="6621463" cy="3725862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</p:sp>
      <p:sp>
        <p:nvSpPr>
          <p:cNvPr id="3077" name="Rectangle 5"/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76117" y="4722697"/>
            <a:ext cx="5408930" cy="44741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16" tIns="45706" rIns="91416" bIns="45706" numCol="1" anchor="ctr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43663"/>
            <a:ext cx="2928273" cy="4971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16" tIns="45706" rIns="91416" bIns="45706" numCol="1" anchor="b" anchorCtr="0" compatLnSpc="1"/>
          <a:lstStyle>
            <a:lvl1pPr eaLnBrk="0" hangingPunct="0">
              <a:defRPr sz="1200" b="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8196" y="9443663"/>
            <a:ext cx="2931403" cy="49712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16" tIns="45706" rIns="91416" bIns="45706" numCol="1" anchor="b" anchorCtr="0" compatLnSpc="1"/>
          <a:lstStyle>
            <a:lvl1pPr algn="r" eaLnBrk="0" hangingPunct="0">
              <a:defRPr sz="1200" b="0"/>
            </a:lvl1pPr>
          </a:lstStyle>
          <a:p>
            <a:fld id="{3260C29B-71A1-4D33-A4C9-6E14932129A0}" type="slidenum">
              <a:rPr lang="zh-CN" alt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anose="020F050202020403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260C29B-71A1-4D33-A4C9-6E14932129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60C29B-71A1-4D33-A4C9-6E14932129A0}" type="slidenum">
              <a:rPr lang="zh-CN" altLang="en-US" smtClean="0">
                <a:solidFill>
                  <a:srgbClr val="000000"/>
                </a:solidFill>
              </a:rPr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600202"/>
            <a:ext cx="5384099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202"/>
            <a:ext cx="5384099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2" y="1535113"/>
            <a:ext cx="538833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2" y="2174875"/>
            <a:ext cx="538833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2" y="273050"/>
            <a:ext cx="4010562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2"/>
            <a:ext cx="681478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2" y="1435102"/>
            <a:ext cx="4010562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1600202"/>
            <a:ext cx="10971372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640"/>
            <a:ext cx="2742843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640"/>
            <a:ext cx="8025355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Rectangle 9"/>
          <p:cNvSpPr/>
          <p:nvPr userDrawn="1"/>
        </p:nvSpPr>
        <p:spPr>
          <a:xfrm>
            <a:off x="11332340" y="322557"/>
            <a:ext cx="487914" cy="28706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7" tIns="60937" rIns="121877" bIns="60937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577" name="Isosceles Triangle 10"/>
          <p:cNvSpPr/>
          <p:nvPr userDrawn="1"/>
        </p:nvSpPr>
        <p:spPr>
          <a:xfrm rot="10610802">
            <a:off x="11338173" y="421679"/>
            <a:ext cx="488711" cy="261855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7" tIns="60937" rIns="121877" bIns="60937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578" name="Slide Number Placeholder 5"/>
          <p:cNvSpPr txBox="1"/>
          <p:nvPr userDrawn="1"/>
        </p:nvSpPr>
        <p:spPr>
          <a:xfrm>
            <a:off x="11357835" y="273253"/>
            <a:ext cx="449383" cy="467448"/>
          </a:xfrm>
          <a:prstGeom prst="rect">
            <a:avLst/>
          </a:prstGeom>
        </p:spPr>
        <p:txBody>
          <a:bodyPr vert="horz" lIns="0" tIns="0" rIns="0" bIns="60937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14FFB07-917D-5348-AE2D-F9A4E0AD1751}" type="slidenum">
              <a:rPr kumimoji="0" lang="en-US" sz="186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fld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3" name="Group 5"/>
          <p:cNvGrpSpPr/>
          <p:nvPr userDrawn="1"/>
        </p:nvGrpSpPr>
        <p:grpSpPr>
          <a:xfrm>
            <a:off x="463165" y="6309321"/>
            <a:ext cx="298737" cy="294875"/>
            <a:chOff x="4328868" y="5502988"/>
            <a:chExt cx="500307" cy="493774"/>
          </a:xfrm>
        </p:grpSpPr>
        <p:sp>
          <p:nvSpPr>
            <p:cNvPr id="1048579" name="Freeform 7">
              <a:hlinkClick r:id="" action="ppaction://hlinkshowjump?jump=previousslide"/>
            </p:cNvPr>
            <p:cNvSpPr/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580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4" name="Group 9"/>
          <p:cNvGrpSpPr/>
          <p:nvPr userDrawn="1"/>
        </p:nvGrpSpPr>
        <p:grpSpPr>
          <a:xfrm flipH="1">
            <a:off x="1244783" y="6309321"/>
            <a:ext cx="298737" cy="294875"/>
            <a:chOff x="4328868" y="5502988"/>
            <a:chExt cx="500307" cy="493774"/>
          </a:xfrm>
        </p:grpSpPr>
        <p:sp>
          <p:nvSpPr>
            <p:cNvPr id="1048581" name="Freeform 10">
              <a:hlinkClick r:id="" action="ppaction://hlinkshowjump?jump=nextslide"/>
            </p:cNvPr>
            <p:cNvSpPr/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58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3145728" name="Straight Connector 3"/>
          <p:cNvCxnSpPr/>
          <p:nvPr userDrawn="1"/>
        </p:nvCxnSpPr>
        <p:spPr>
          <a:xfrm>
            <a:off x="736849" y="6460467"/>
            <a:ext cx="50793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52" name="Picture 3" descr="C:\Users\Administrator\Desktop\微立体创业计划\005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27313" y="280460"/>
            <a:ext cx="812696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2097153" name="Picture 4" descr="C:\Users\Administrator\Desktop\微立体创业计划\004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485" y="292956"/>
            <a:ext cx="812696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048583" name="标题 1"/>
          <p:cNvSpPr>
            <a:spLocks noGrp="1"/>
          </p:cNvSpPr>
          <p:nvPr>
            <p:ph type="title"/>
          </p:nvPr>
        </p:nvSpPr>
        <p:spPr>
          <a:xfrm>
            <a:off x="1579327" y="334006"/>
            <a:ext cx="5986403" cy="737796"/>
          </a:xfrm>
          <a:prstGeom prst="roundRect">
            <a:avLst/>
          </a:prstGeom>
          <a:noFill/>
          <a:ln w="9525">
            <a:solidFill>
              <a:schemeClr val="bg1">
                <a:lumMod val="75000"/>
              </a:schemeClr>
            </a:solidFill>
            <a:beve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735" b="1">
                <a:solidFill>
                  <a:srgbClr val="006600"/>
                </a:solidFill>
                <a:latin typeface="微软雅黑" panose="020B0503020204020204" pitchFamily="34" charset="-122"/>
                <a:cs typeface="+mn-cs"/>
              </a:defRPr>
            </a:lvl1pPr>
          </a:lstStyle>
          <a:p>
            <a:pPr lvl="0" algn="l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2097154" name="图片 2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515" y="33606"/>
            <a:ext cx="1126847" cy="1152037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Rectangle 9"/>
          <p:cNvSpPr/>
          <p:nvPr userDrawn="1"/>
        </p:nvSpPr>
        <p:spPr>
          <a:xfrm>
            <a:off x="11332340" y="322557"/>
            <a:ext cx="487914" cy="28706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7" tIns="60937" rIns="121877" bIns="60937" rtlCol="0" anchor="ctr"/>
          <a:lstStyle/>
          <a:p>
            <a:pPr algn="ctr"/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1048577" name="Isosceles Triangle 10"/>
          <p:cNvSpPr/>
          <p:nvPr userDrawn="1"/>
        </p:nvSpPr>
        <p:spPr>
          <a:xfrm rot="10610802">
            <a:off x="11338173" y="421679"/>
            <a:ext cx="488711" cy="261855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7" tIns="60937" rIns="121877" bIns="60937" rtlCol="0" anchor="ctr"/>
          <a:lstStyle/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048578" name="Slide Number Placeholder 5"/>
          <p:cNvSpPr txBox="1"/>
          <p:nvPr userDrawn="1"/>
        </p:nvSpPr>
        <p:spPr>
          <a:xfrm>
            <a:off x="11357835" y="273253"/>
            <a:ext cx="449383" cy="467448"/>
          </a:xfrm>
          <a:prstGeom prst="rect">
            <a:avLst/>
          </a:prstGeom>
        </p:spPr>
        <p:txBody>
          <a:bodyPr vert="horz" lIns="0" tIns="0" rIns="0" bIns="60937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FFB07-917D-5348-AE2D-F9A4E0AD1751}" type="slidenum">
              <a:rPr lang="en-US" sz="1865" b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sz="1335" b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5"/>
          <p:cNvGrpSpPr/>
          <p:nvPr userDrawn="1"/>
        </p:nvGrpSpPr>
        <p:grpSpPr>
          <a:xfrm>
            <a:off x="463165" y="6309321"/>
            <a:ext cx="298737" cy="294875"/>
            <a:chOff x="4328868" y="5502988"/>
            <a:chExt cx="500307" cy="493774"/>
          </a:xfrm>
        </p:grpSpPr>
        <p:sp>
          <p:nvSpPr>
            <p:cNvPr id="1048579" name="Freeform 7">
              <a:hlinkClick r:id="" action="ppaction://hlinkshowjump?jump=previousslide"/>
            </p:cNvPr>
            <p:cNvSpPr/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2400" b="0" dirty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048580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2400" b="0" dirty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Group 9"/>
          <p:cNvGrpSpPr/>
          <p:nvPr userDrawn="1"/>
        </p:nvGrpSpPr>
        <p:grpSpPr>
          <a:xfrm flipH="1">
            <a:off x="1244783" y="6309321"/>
            <a:ext cx="298737" cy="294875"/>
            <a:chOff x="4328868" y="5502988"/>
            <a:chExt cx="500307" cy="493774"/>
          </a:xfrm>
        </p:grpSpPr>
        <p:sp>
          <p:nvSpPr>
            <p:cNvPr id="1048581" name="Freeform 10">
              <a:hlinkClick r:id="" action="ppaction://hlinkshowjump?jump=nextslide"/>
            </p:cNvPr>
            <p:cNvSpPr/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2400" b="0" dirty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04858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2400" b="0" dirty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145728" name="Straight Connector 3"/>
          <p:cNvCxnSpPr/>
          <p:nvPr userDrawn="1"/>
        </p:nvCxnSpPr>
        <p:spPr>
          <a:xfrm>
            <a:off x="736849" y="6460467"/>
            <a:ext cx="50793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52" name="Picture 3" descr="C:\Users\Administrator\Desktop\微立体创业计划\005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27313" y="280460"/>
            <a:ext cx="812696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2097153" name="Picture 4" descr="C:\Users\Administrator\Desktop\微立体创业计划\004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485" y="292956"/>
            <a:ext cx="812696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048583" name="标题 1"/>
          <p:cNvSpPr>
            <a:spLocks noGrp="1"/>
          </p:cNvSpPr>
          <p:nvPr>
            <p:ph type="title"/>
          </p:nvPr>
        </p:nvSpPr>
        <p:spPr>
          <a:xfrm>
            <a:off x="1579327" y="334006"/>
            <a:ext cx="5986403" cy="737796"/>
          </a:xfrm>
          <a:prstGeom prst="roundRect">
            <a:avLst/>
          </a:prstGeom>
          <a:noFill/>
          <a:ln w="9525">
            <a:solidFill>
              <a:schemeClr val="bg1">
                <a:lumMod val="75000"/>
              </a:schemeClr>
            </a:solidFill>
            <a:beve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735" b="1">
                <a:solidFill>
                  <a:srgbClr val="006600"/>
                </a:solidFill>
                <a:latin typeface="微软雅黑" panose="020B0503020204020204" pitchFamily="34" charset="-122"/>
                <a:cs typeface="+mn-cs"/>
              </a:defRPr>
            </a:lvl1pPr>
          </a:lstStyle>
          <a:p>
            <a:pPr lvl="0" algn="l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2097154" name="图片 2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515" y="33606"/>
            <a:ext cx="1126847" cy="1152037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931741" y="1004888"/>
            <a:ext cx="10420582" cy="0"/>
          </a:xfrm>
          <a:prstGeom prst="line">
            <a:avLst/>
          </a:prstGeom>
          <a:ln w="38100">
            <a:solidFill>
              <a:srgbClr val="0073D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1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507" y="298451"/>
            <a:ext cx="763489" cy="827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32356" y="365126"/>
            <a:ext cx="10120557" cy="640543"/>
          </a:xfrm>
        </p:spPr>
        <p:txBody>
          <a:bodyPr/>
          <a:lstStyle>
            <a:lvl1pPr>
              <a:defRPr b="1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1FA5EC-CAF1-4B38-AFCC-58728AFDE984}" type="datetimeFigureOut">
              <a:rPr kumimoji="0" lang="zh-CN" altLang="en-US" sz="24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5CBE06-6006-43AD-A26A-192634409295}" type="slidenum">
              <a:rPr kumimoji="0" lang="zh-CN" altLang="en-US" sz="24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 advClick="0" advTm="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4"/>
          <p:cNvSpPr txBox="1"/>
          <p:nvPr userDrawn="1"/>
        </p:nvSpPr>
        <p:spPr>
          <a:xfrm>
            <a:off x="11279783" y="6376244"/>
            <a:ext cx="727867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47205E-B5AF-420F-9205-14CD5B2048A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med" advClick="0" advTm="0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Rectangle 9"/>
          <p:cNvSpPr/>
          <p:nvPr userDrawn="1"/>
        </p:nvSpPr>
        <p:spPr>
          <a:xfrm>
            <a:off x="11332340" y="322557"/>
            <a:ext cx="487914" cy="28706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7" tIns="60937" rIns="121877" bIns="60937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577" name="Isosceles Triangle 10"/>
          <p:cNvSpPr/>
          <p:nvPr userDrawn="1"/>
        </p:nvSpPr>
        <p:spPr>
          <a:xfrm rot="10610802">
            <a:off x="11338173" y="421679"/>
            <a:ext cx="488711" cy="261855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7" tIns="60937" rIns="121877" bIns="60937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578" name="Slide Number Placeholder 5"/>
          <p:cNvSpPr txBox="1"/>
          <p:nvPr userDrawn="1"/>
        </p:nvSpPr>
        <p:spPr>
          <a:xfrm>
            <a:off x="11357835" y="273253"/>
            <a:ext cx="449383" cy="467448"/>
          </a:xfrm>
          <a:prstGeom prst="rect">
            <a:avLst/>
          </a:prstGeom>
        </p:spPr>
        <p:txBody>
          <a:bodyPr vert="horz" lIns="0" tIns="0" rIns="0" bIns="60937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14FFB07-917D-5348-AE2D-F9A4E0AD1751}" type="slidenum">
              <a:rPr kumimoji="0" lang="en-US" sz="186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</a:fld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3" name="Group 5"/>
          <p:cNvGrpSpPr/>
          <p:nvPr userDrawn="1"/>
        </p:nvGrpSpPr>
        <p:grpSpPr>
          <a:xfrm>
            <a:off x="463165" y="6309321"/>
            <a:ext cx="298737" cy="294875"/>
            <a:chOff x="4328868" y="5502988"/>
            <a:chExt cx="500307" cy="493774"/>
          </a:xfrm>
        </p:grpSpPr>
        <p:sp>
          <p:nvSpPr>
            <p:cNvPr id="1048579" name="Freeform 7">
              <a:hlinkClick r:id="" action="ppaction://hlinkshowjump?jump=previousslide"/>
            </p:cNvPr>
            <p:cNvSpPr/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580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24" name="Group 9"/>
          <p:cNvGrpSpPr/>
          <p:nvPr userDrawn="1"/>
        </p:nvGrpSpPr>
        <p:grpSpPr>
          <a:xfrm flipH="1">
            <a:off x="1244783" y="6309321"/>
            <a:ext cx="298737" cy="294875"/>
            <a:chOff x="4328868" y="5502988"/>
            <a:chExt cx="500307" cy="493774"/>
          </a:xfrm>
        </p:grpSpPr>
        <p:sp>
          <p:nvSpPr>
            <p:cNvPr id="1048581" name="Freeform 10">
              <a:hlinkClick r:id="" action="ppaction://hlinkshowjump?jump=nextslide"/>
            </p:cNvPr>
            <p:cNvSpPr/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04858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endParaRPr>
            </a:p>
          </p:txBody>
        </p:sp>
      </p:grpSp>
      <p:cxnSp>
        <p:nvCxnSpPr>
          <p:cNvPr id="3145728" name="Straight Connector 3"/>
          <p:cNvCxnSpPr/>
          <p:nvPr userDrawn="1"/>
        </p:nvCxnSpPr>
        <p:spPr>
          <a:xfrm>
            <a:off x="736849" y="6460467"/>
            <a:ext cx="50793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52" name="Picture 3" descr="C:\Users\Administrator\Desktop\微立体创业计划\005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27313" y="280460"/>
            <a:ext cx="812696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2097153" name="Picture 4" descr="C:\Users\Administrator\Desktop\微立体创业计划\004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485" y="292956"/>
            <a:ext cx="812696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048583" name="标题 1"/>
          <p:cNvSpPr>
            <a:spLocks noGrp="1"/>
          </p:cNvSpPr>
          <p:nvPr>
            <p:ph type="title"/>
          </p:nvPr>
        </p:nvSpPr>
        <p:spPr>
          <a:xfrm>
            <a:off x="1579327" y="334006"/>
            <a:ext cx="5986403" cy="737796"/>
          </a:xfrm>
          <a:prstGeom prst="roundRect">
            <a:avLst/>
          </a:prstGeom>
          <a:noFill/>
          <a:ln w="9525">
            <a:solidFill>
              <a:schemeClr val="bg1">
                <a:lumMod val="75000"/>
              </a:schemeClr>
            </a:solidFill>
            <a:beve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735" b="1">
                <a:solidFill>
                  <a:srgbClr val="006600"/>
                </a:solidFill>
                <a:latin typeface="微软雅黑" panose="020B0503020204020204" pitchFamily="34" charset="-122"/>
                <a:cs typeface="+mn-cs"/>
              </a:defRPr>
            </a:lvl1pPr>
          </a:lstStyle>
          <a:p>
            <a:pPr lvl="0" algn="l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2097154" name="图片 2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515" y="33606"/>
            <a:ext cx="1126847" cy="1152037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Rectangle 9"/>
          <p:cNvSpPr/>
          <p:nvPr userDrawn="1"/>
        </p:nvSpPr>
        <p:spPr>
          <a:xfrm>
            <a:off x="219637" y="6456363"/>
            <a:ext cx="487914" cy="28706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7" tIns="60937" rIns="121877" bIns="60937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586" name="Isosceles Triangle 10"/>
          <p:cNvSpPr/>
          <p:nvPr userDrawn="1"/>
        </p:nvSpPr>
        <p:spPr>
          <a:xfrm rot="10610802">
            <a:off x="225470" y="6555486"/>
            <a:ext cx="488711" cy="261855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7" tIns="60937" rIns="121877" bIns="60937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587" name="Slide Number Placeholder 5"/>
          <p:cNvSpPr txBox="1"/>
          <p:nvPr userDrawn="1"/>
        </p:nvSpPr>
        <p:spPr>
          <a:xfrm>
            <a:off x="245133" y="6407059"/>
            <a:ext cx="449383" cy="467448"/>
          </a:xfrm>
          <a:prstGeom prst="rect">
            <a:avLst/>
          </a:prstGeom>
        </p:spPr>
        <p:txBody>
          <a:bodyPr vert="horz" lIns="0" tIns="0" rIns="0" bIns="60937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314FFB07-917D-5348-AE2D-F9A4E0AD1751}" type="slidenum">
              <a:rPr kumimoji="0" lang="en-US" sz="1335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</a:fld>
            <a:endParaRPr kumimoji="0" lang="en-US" sz="1335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590" name="圆角矩形 7"/>
          <p:cNvSpPr/>
          <p:nvPr userDrawn="1"/>
        </p:nvSpPr>
        <p:spPr>
          <a:xfrm>
            <a:off x="1055302" y="983339"/>
            <a:ext cx="8351841" cy="141405"/>
          </a:xfrm>
          <a:prstGeom prst="roundRect">
            <a:avLst>
              <a:gd name="adj" fmla="val 50000"/>
            </a:avLst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591" name="标题 1"/>
          <p:cNvSpPr>
            <a:spLocks noGrp="1"/>
          </p:cNvSpPr>
          <p:nvPr>
            <p:ph type="title"/>
          </p:nvPr>
        </p:nvSpPr>
        <p:spPr>
          <a:xfrm>
            <a:off x="1382261" y="110440"/>
            <a:ext cx="5942065" cy="720600"/>
          </a:xfrm>
          <a:prstGeom prst="roundRect">
            <a:avLst/>
          </a:prstGeom>
          <a:noFill/>
          <a:ln w="6350">
            <a:solidFill>
              <a:schemeClr val="bg1">
                <a:lumMod val="75000"/>
              </a:schemeClr>
            </a:solidFill>
            <a:bevel/>
          </a:ln>
        </p:spPr>
        <p:txBody>
          <a:bodyPr wrap="none" lIns="68582" tIns="34292" rIns="68582" bIns="34292">
            <a:spAutoFit/>
          </a:bodyPr>
          <a:lstStyle>
            <a:lvl1pPr algn="l">
              <a:defRPr lang="zh-CN" altLang="en-US" sz="3735" b="1" kern="1200" dirty="0">
                <a:solidFill>
                  <a:schemeClr val="accent3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592" name="圆角矩形 9"/>
          <p:cNvSpPr/>
          <p:nvPr userDrawn="1"/>
        </p:nvSpPr>
        <p:spPr>
          <a:xfrm>
            <a:off x="9551140" y="275403"/>
            <a:ext cx="1799766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593" name="圆角矩形 10"/>
          <p:cNvSpPr/>
          <p:nvPr userDrawn="1"/>
        </p:nvSpPr>
        <p:spPr>
          <a:xfrm>
            <a:off x="9119149" y="472981"/>
            <a:ext cx="2159719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594" name="圆角矩形 11"/>
          <p:cNvSpPr/>
          <p:nvPr userDrawn="1"/>
        </p:nvSpPr>
        <p:spPr>
          <a:xfrm>
            <a:off x="8543080" y="670559"/>
            <a:ext cx="2879625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48595" name="圆角矩形 12"/>
          <p:cNvSpPr/>
          <p:nvPr userDrawn="1"/>
        </p:nvSpPr>
        <p:spPr>
          <a:xfrm>
            <a:off x="8039570" y="868136"/>
            <a:ext cx="3599531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097155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9374" y="171349"/>
            <a:ext cx="752318" cy="769138"/>
          </a:xfrm>
          <a:prstGeom prst="rect">
            <a:avLst/>
          </a:prstGeom>
        </p:spPr>
      </p:pic>
      <p:grpSp>
        <p:nvGrpSpPr>
          <p:cNvPr id="14" name="组合 13"/>
          <p:cNvGrpSpPr/>
          <p:nvPr userDrawn="1"/>
        </p:nvGrpSpPr>
        <p:grpSpPr>
          <a:xfrm>
            <a:off x="463594" y="158189"/>
            <a:ext cx="770409" cy="737995"/>
            <a:chOff x="231700" y="1666848"/>
            <a:chExt cx="739919" cy="739919"/>
          </a:xfrm>
        </p:grpSpPr>
        <p:sp>
          <p:nvSpPr>
            <p:cNvPr id="15" name="椭圆 7"/>
            <p:cNvSpPr/>
            <p:nvPr/>
          </p:nvSpPr>
          <p:spPr>
            <a:xfrm rot="6419987">
              <a:off x="231700" y="1666848"/>
              <a:ext cx="739919" cy="739919"/>
            </a:xfrm>
            <a:prstGeom prst="ellipse">
              <a:avLst/>
            </a:prstGeom>
            <a:solidFill>
              <a:srgbClr val="BDD7E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16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090" y="1703356"/>
              <a:ext cx="630311" cy="630311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 advClick="0" advTm="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931741" y="1004888"/>
            <a:ext cx="10420582" cy="0"/>
          </a:xfrm>
          <a:prstGeom prst="line">
            <a:avLst/>
          </a:prstGeom>
          <a:ln w="38100">
            <a:solidFill>
              <a:srgbClr val="0073D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1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507" y="298451"/>
            <a:ext cx="763489" cy="827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32356" y="365126"/>
            <a:ext cx="10120557" cy="640543"/>
          </a:xfrm>
        </p:spPr>
        <p:txBody>
          <a:bodyPr/>
          <a:lstStyle>
            <a:lvl1pPr>
              <a:defRPr b="1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E41FA5EC-CAF1-4B38-AFCC-58728AFDE984}" type="datetimeFigureOut">
              <a:rPr kumimoji="0" lang="zh-CN" altLang="en-US" sz="24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45CBE06-6006-43AD-A26A-192634409295}" type="slidenum">
              <a:rPr kumimoji="0" lang="zh-CN" altLang="en-US" sz="2400" b="0" i="0" u="none" strike="noStrike" kern="1200" cap="none" spc="0" normalizeH="0" baseline="0" noProof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</a:fld>
            <a:endParaRPr kumimoji="0" lang="zh-CN" altLang="en-US" sz="2400" b="0" i="0" u="none" strike="noStrike" kern="1200" cap="none" spc="0" normalizeH="0" baseline="0" noProof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 advClick="0" advTm="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4"/>
          <p:cNvSpPr txBox="1"/>
          <p:nvPr userDrawn="1"/>
        </p:nvSpPr>
        <p:spPr>
          <a:xfrm>
            <a:off x="11279783" y="6376244"/>
            <a:ext cx="727867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447205E-B5AF-420F-9205-14CD5B2048A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med" advClick="0" advTm="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Rectangle 9"/>
          <p:cNvSpPr/>
          <p:nvPr userDrawn="1"/>
        </p:nvSpPr>
        <p:spPr>
          <a:xfrm>
            <a:off x="219637" y="6456363"/>
            <a:ext cx="487914" cy="28706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7" tIns="60937" rIns="121877" bIns="60937" rtlCol="0" anchor="ctr"/>
          <a:lstStyle/>
          <a:p>
            <a:pPr algn="ctr"/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1048586" name="Isosceles Triangle 10"/>
          <p:cNvSpPr/>
          <p:nvPr userDrawn="1"/>
        </p:nvSpPr>
        <p:spPr>
          <a:xfrm rot="10610802">
            <a:off x="225470" y="6555486"/>
            <a:ext cx="488711" cy="261855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7" tIns="60937" rIns="121877" bIns="60937" rtlCol="0" anchor="ctr"/>
          <a:lstStyle/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048587" name="Slide Number Placeholder 5"/>
          <p:cNvSpPr txBox="1"/>
          <p:nvPr userDrawn="1"/>
        </p:nvSpPr>
        <p:spPr>
          <a:xfrm>
            <a:off x="245133" y="6407059"/>
            <a:ext cx="449383" cy="467448"/>
          </a:xfrm>
          <a:prstGeom prst="rect">
            <a:avLst/>
          </a:prstGeom>
        </p:spPr>
        <p:txBody>
          <a:bodyPr vert="horz" lIns="0" tIns="0" rIns="0" bIns="60937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FFB07-917D-5348-AE2D-F9A4E0AD1751}" type="slidenum">
              <a:rPr lang="en-US" sz="1335" b="0" smtClean="0">
                <a:solidFill>
                  <a:prstClr val="white"/>
                </a:solidFill>
              </a:rPr>
            </a:fld>
            <a:endParaRPr lang="en-US" sz="1335" b="0" dirty="0">
              <a:solidFill>
                <a:prstClr val="white"/>
              </a:solidFill>
            </a:endParaRPr>
          </a:p>
        </p:txBody>
      </p:sp>
      <p:sp>
        <p:nvSpPr>
          <p:cNvPr id="1048590" name="圆角矩形 7"/>
          <p:cNvSpPr/>
          <p:nvPr userDrawn="1"/>
        </p:nvSpPr>
        <p:spPr>
          <a:xfrm>
            <a:off x="1055302" y="983339"/>
            <a:ext cx="8351841" cy="141405"/>
          </a:xfrm>
          <a:prstGeom prst="roundRect">
            <a:avLst>
              <a:gd name="adj" fmla="val 50000"/>
            </a:avLst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1048591" name="标题 1"/>
          <p:cNvSpPr>
            <a:spLocks noGrp="1"/>
          </p:cNvSpPr>
          <p:nvPr>
            <p:ph type="title"/>
          </p:nvPr>
        </p:nvSpPr>
        <p:spPr>
          <a:xfrm>
            <a:off x="1382261" y="110440"/>
            <a:ext cx="5942065" cy="720600"/>
          </a:xfrm>
          <a:prstGeom prst="roundRect">
            <a:avLst/>
          </a:prstGeom>
          <a:noFill/>
          <a:ln w="6350">
            <a:solidFill>
              <a:schemeClr val="bg1">
                <a:lumMod val="75000"/>
              </a:schemeClr>
            </a:solidFill>
            <a:bevel/>
          </a:ln>
        </p:spPr>
        <p:txBody>
          <a:bodyPr wrap="none" lIns="68582" tIns="34292" rIns="68582" bIns="34292">
            <a:spAutoFit/>
          </a:bodyPr>
          <a:lstStyle>
            <a:lvl1pPr algn="l">
              <a:defRPr lang="zh-CN" altLang="en-US" sz="3735" b="1" kern="1200" dirty="0">
                <a:solidFill>
                  <a:schemeClr val="accent3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592" name="圆角矩形 9"/>
          <p:cNvSpPr/>
          <p:nvPr userDrawn="1"/>
        </p:nvSpPr>
        <p:spPr>
          <a:xfrm>
            <a:off x="9551140" y="275403"/>
            <a:ext cx="1799766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1048593" name="圆角矩形 10"/>
          <p:cNvSpPr/>
          <p:nvPr userDrawn="1"/>
        </p:nvSpPr>
        <p:spPr>
          <a:xfrm>
            <a:off x="9119149" y="472981"/>
            <a:ext cx="2159719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1048594" name="圆角矩形 11"/>
          <p:cNvSpPr/>
          <p:nvPr userDrawn="1"/>
        </p:nvSpPr>
        <p:spPr>
          <a:xfrm>
            <a:off x="8543080" y="670559"/>
            <a:ext cx="2879625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1048595" name="圆角矩形 12"/>
          <p:cNvSpPr/>
          <p:nvPr userDrawn="1"/>
        </p:nvSpPr>
        <p:spPr>
          <a:xfrm>
            <a:off x="8039570" y="868136"/>
            <a:ext cx="3599531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>
              <a:solidFill>
                <a:prstClr val="white"/>
              </a:solidFill>
            </a:endParaRPr>
          </a:p>
        </p:txBody>
      </p:sp>
      <p:pic>
        <p:nvPicPr>
          <p:cNvPr id="2097155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9374" y="171349"/>
            <a:ext cx="752318" cy="769138"/>
          </a:xfrm>
          <a:prstGeom prst="rect">
            <a:avLst/>
          </a:prstGeom>
        </p:spPr>
      </p:pic>
      <p:grpSp>
        <p:nvGrpSpPr>
          <p:cNvPr id="14" name="组合 13"/>
          <p:cNvGrpSpPr/>
          <p:nvPr userDrawn="1"/>
        </p:nvGrpSpPr>
        <p:grpSpPr>
          <a:xfrm>
            <a:off x="463594" y="158189"/>
            <a:ext cx="770409" cy="737995"/>
            <a:chOff x="231700" y="1666848"/>
            <a:chExt cx="739919" cy="739919"/>
          </a:xfrm>
        </p:grpSpPr>
        <p:sp>
          <p:nvSpPr>
            <p:cNvPr id="15" name="椭圆 7"/>
            <p:cNvSpPr/>
            <p:nvPr/>
          </p:nvSpPr>
          <p:spPr>
            <a:xfrm rot="6419987">
              <a:off x="231700" y="1666848"/>
              <a:ext cx="739919" cy="739919"/>
            </a:xfrm>
            <a:prstGeom prst="ellipse">
              <a:avLst/>
            </a:prstGeom>
            <a:solidFill>
              <a:srgbClr val="BDD7E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0">
                <a:solidFill>
                  <a:prstClr val="white"/>
                </a:solidFill>
              </a:endParaRPr>
            </a:p>
          </p:txBody>
        </p:sp>
        <p:pic>
          <p:nvPicPr>
            <p:cNvPr id="16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090" y="1703356"/>
              <a:ext cx="630311" cy="630311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 advClick="0" advTm="0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Rectangle 9"/>
          <p:cNvSpPr/>
          <p:nvPr userDrawn="1"/>
        </p:nvSpPr>
        <p:spPr>
          <a:xfrm>
            <a:off x="11332340" y="322557"/>
            <a:ext cx="487914" cy="28706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7" tIns="60937" rIns="121877" bIns="60937" rtlCol="0" anchor="ctr"/>
          <a:lstStyle/>
          <a:p>
            <a:pPr algn="ctr"/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1048577" name="Isosceles Triangle 10"/>
          <p:cNvSpPr/>
          <p:nvPr userDrawn="1"/>
        </p:nvSpPr>
        <p:spPr>
          <a:xfrm rot="10610802">
            <a:off x="11338173" y="421679"/>
            <a:ext cx="488711" cy="261855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7" tIns="60937" rIns="121877" bIns="60937" rtlCol="0" anchor="ctr"/>
          <a:lstStyle/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048578" name="Slide Number Placeholder 5"/>
          <p:cNvSpPr txBox="1"/>
          <p:nvPr userDrawn="1"/>
        </p:nvSpPr>
        <p:spPr>
          <a:xfrm>
            <a:off x="11357835" y="273253"/>
            <a:ext cx="449383" cy="467448"/>
          </a:xfrm>
          <a:prstGeom prst="rect">
            <a:avLst/>
          </a:prstGeom>
        </p:spPr>
        <p:txBody>
          <a:bodyPr vert="horz" lIns="0" tIns="0" rIns="0" bIns="60937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FFB07-917D-5348-AE2D-F9A4E0AD1751}" type="slidenum">
              <a:rPr lang="en-US" sz="1865" b="0" smtClea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fld>
            <a:endParaRPr lang="en-US" sz="1335" b="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5"/>
          <p:cNvGrpSpPr/>
          <p:nvPr userDrawn="1"/>
        </p:nvGrpSpPr>
        <p:grpSpPr>
          <a:xfrm>
            <a:off x="463165" y="6309321"/>
            <a:ext cx="298737" cy="294875"/>
            <a:chOff x="4328868" y="5502988"/>
            <a:chExt cx="500307" cy="493774"/>
          </a:xfrm>
        </p:grpSpPr>
        <p:sp>
          <p:nvSpPr>
            <p:cNvPr id="1048579" name="Freeform 7">
              <a:hlinkClick r:id="" action="ppaction://hlinkshowjump?jump=previousslide"/>
            </p:cNvPr>
            <p:cNvSpPr/>
            <p:nvPr userDrawn="1"/>
          </p:nvSpPr>
          <p:spPr bwMode="auto">
            <a:xfrm>
              <a:off x="4520555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2400" b="0" dirty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048580" name="Freeform 8">
              <a:hlinkClick r:id="" action="ppaction://hlinkshowjump?jump=previous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2400" b="0" dirty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4" name="Group 9"/>
          <p:cNvGrpSpPr/>
          <p:nvPr userDrawn="1"/>
        </p:nvGrpSpPr>
        <p:grpSpPr>
          <a:xfrm flipH="1">
            <a:off x="1244783" y="6309321"/>
            <a:ext cx="298737" cy="294875"/>
            <a:chOff x="4328868" y="5502988"/>
            <a:chExt cx="500307" cy="493774"/>
          </a:xfrm>
        </p:grpSpPr>
        <p:sp>
          <p:nvSpPr>
            <p:cNvPr id="1048581" name="Freeform 10">
              <a:hlinkClick r:id="" action="ppaction://hlinkshowjump?jump=nextslide"/>
            </p:cNvPr>
            <p:cNvSpPr/>
            <p:nvPr userDrawn="1"/>
          </p:nvSpPr>
          <p:spPr bwMode="auto">
            <a:xfrm>
              <a:off x="4520556" y="5649754"/>
              <a:ext cx="116933" cy="200242"/>
            </a:xfrm>
            <a:custGeom>
              <a:avLst/>
              <a:gdLst>
                <a:gd name="T0" fmla="*/ 417 w 425"/>
                <a:gd name="T1" fmla="*/ 77 h 728"/>
                <a:gd name="T2" fmla="*/ 131 w 425"/>
                <a:gd name="T3" fmla="*/ 364 h 728"/>
                <a:gd name="T4" fmla="*/ 417 w 425"/>
                <a:gd name="T5" fmla="*/ 650 h 728"/>
                <a:gd name="T6" fmla="*/ 425 w 425"/>
                <a:gd name="T7" fmla="*/ 667 h 728"/>
                <a:gd name="T8" fmla="*/ 417 w 425"/>
                <a:gd name="T9" fmla="*/ 684 h 728"/>
                <a:gd name="T10" fmla="*/ 381 w 425"/>
                <a:gd name="T11" fmla="*/ 720 h 728"/>
                <a:gd name="T12" fmla="*/ 364 w 425"/>
                <a:gd name="T13" fmla="*/ 728 h 728"/>
                <a:gd name="T14" fmla="*/ 347 w 425"/>
                <a:gd name="T15" fmla="*/ 720 h 728"/>
                <a:gd name="T16" fmla="*/ 8 w 425"/>
                <a:gd name="T17" fmla="*/ 381 h 728"/>
                <a:gd name="T18" fmla="*/ 0 w 425"/>
                <a:gd name="T19" fmla="*/ 364 h 728"/>
                <a:gd name="T20" fmla="*/ 8 w 425"/>
                <a:gd name="T21" fmla="*/ 347 h 728"/>
                <a:gd name="T22" fmla="*/ 347 w 425"/>
                <a:gd name="T23" fmla="*/ 7 h 728"/>
                <a:gd name="T24" fmla="*/ 364 w 425"/>
                <a:gd name="T25" fmla="*/ 0 h 728"/>
                <a:gd name="T26" fmla="*/ 381 w 425"/>
                <a:gd name="T27" fmla="*/ 7 h 728"/>
                <a:gd name="T28" fmla="*/ 417 w 425"/>
                <a:gd name="T29" fmla="*/ 44 h 728"/>
                <a:gd name="T30" fmla="*/ 425 w 425"/>
                <a:gd name="T31" fmla="*/ 60 h 728"/>
                <a:gd name="T32" fmla="*/ 417 w 425"/>
                <a:gd name="T33" fmla="*/ 77 h 7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25" h="728">
                  <a:moveTo>
                    <a:pt x="417" y="77"/>
                  </a:moveTo>
                  <a:cubicBezTo>
                    <a:pt x="131" y="364"/>
                    <a:pt x="131" y="364"/>
                    <a:pt x="131" y="364"/>
                  </a:cubicBezTo>
                  <a:cubicBezTo>
                    <a:pt x="417" y="650"/>
                    <a:pt x="417" y="650"/>
                    <a:pt x="417" y="650"/>
                  </a:cubicBezTo>
                  <a:cubicBezTo>
                    <a:pt x="422" y="655"/>
                    <a:pt x="425" y="661"/>
                    <a:pt x="425" y="667"/>
                  </a:cubicBezTo>
                  <a:cubicBezTo>
                    <a:pt x="425" y="673"/>
                    <a:pt x="422" y="680"/>
                    <a:pt x="417" y="684"/>
                  </a:cubicBezTo>
                  <a:cubicBezTo>
                    <a:pt x="381" y="720"/>
                    <a:pt x="381" y="720"/>
                    <a:pt x="381" y="720"/>
                  </a:cubicBezTo>
                  <a:cubicBezTo>
                    <a:pt x="377" y="725"/>
                    <a:pt x="370" y="728"/>
                    <a:pt x="364" y="728"/>
                  </a:cubicBezTo>
                  <a:cubicBezTo>
                    <a:pt x="358" y="728"/>
                    <a:pt x="352" y="725"/>
                    <a:pt x="347" y="720"/>
                  </a:cubicBezTo>
                  <a:cubicBezTo>
                    <a:pt x="8" y="381"/>
                    <a:pt x="8" y="381"/>
                    <a:pt x="8" y="381"/>
                  </a:cubicBezTo>
                  <a:cubicBezTo>
                    <a:pt x="3" y="376"/>
                    <a:pt x="0" y="369"/>
                    <a:pt x="0" y="364"/>
                  </a:cubicBezTo>
                  <a:cubicBezTo>
                    <a:pt x="0" y="358"/>
                    <a:pt x="3" y="351"/>
                    <a:pt x="8" y="347"/>
                  </a:cubicBezTo>
                  <a:cubicBezTo>
                    <a:pt x="347" y="7"/>
                    <a:pt x="347" y="7"/>
                    <a:pt x="347" y="7"/>
                  </a:cubicBezTo>
                  <a:cubicBezTo>
                    <a:pt x="352" y="3"/>
                    <a:pt x="358" y="0"/>
                    <a:pt x="364" y="0"/>
                  </a:cubicBezTo>
                  <a:cubicBezTo>
                    <a:pt x="370" y="0"/>
                    <a:pt x="377" y="3"/>
                    <a:pt x="381" y="7"/>
                  </a:cubicBezTo>
                  <a:cubicBezTo>
                    <a:pt x="417" y="44"/>
                    <a:pt x="417" y="44"/>
                    <a:pt x="417" y="44"/>
                  </a:cubicBezTo>
                  <a:cubicBezTo>
                    <a:pt x="422" y="48"/>
                    <a:pt x="425" y="54"/>
                    <a:pt x="425" y="60"/>
                  </a:cubicBezTo>
                  <a:cubicBezTo>
                    <a:pt x="425" y="66"/>
                    <a:pt x="422" y="73"/>
                    <a:pt x="417" y="77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2400" b="0" dirty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048582" name="Freeform 11">
              <a:hlinkClick r:id="" action="ppaction://hlinkshowjump?jump=nextslide"/>
            </p:cNvPr>
            <p:cNvSpPr>
              <a:spLocks noEditPoints="1"/>
            </p:cNvSpPr>
            <p:nvPr userDrawn="1"/>
          </p:nvSpPr>
          <p:spPr bwMode="auto">
            <a:xfrm>
              <a:off x="4328868" y="5502988"/>
              <a:ext cx="500307" cy="493774"/>
            </a:xfrm>
            <a:custGeom>
              <a:avLst/>
              <a:gdLst>
                <a:gd name="T0" fmla="*/ 2355 w 2753"/>
                <a:gd name="T1" fmla="*/ 114 h 2716"/>
                <a:gd name="T2" fmla="*/ 2639 w 2753"/>
                <a:gd name="T3" fmla="*/ 399 h 2716"/>
                <a:gd name="T4" fmla="*/ 2639 w 2753"/>
                <a:gd name="T5" fmla="*/ 2317 h 2716"/>
                <a:gd name="T6" fmla="*/ 2355 w 2753"/>
                <a:gd name="T7" fmla="*/ 2602 h 2716"/>
                <a:gd name="T8" fmla="*/ 398 w 2753"/>
                <a:gd name="T9" fmla="*/ 2602 h 2716"/>
                <a:gd name="T10" fmla="*/ 113 w 2753"/>
                <a:gd name="T11" fmla="*/ 2317 h 2716"/>
                <a:gd name="T12" fmla="*/ 113 w 2753"/>
                <a:gd name="T13" fmla="*/ 399 h 2716"/>
                <a:gd name="T14" fmla="*/ 398 w 2753"/>
                <a:gd name="T15" fmla="*/ 114 h 2716"/>
                <a:gd name="T16" fmla="*/ 2355 w 2753"/>
                <a:gd name="T17" fmla="*/ 114 h 2716"/>
                <a:gd name="T18" fmla="*/ 2355 w 2753"/>
                <a:gd name="T19" fmla="*/ 0 h 2716"/>
                <a:gd name="T20" fmla="*/ 398 w 2753"/>
                <a:gd name="T21" fmla="*/ 0 h 2716"/>
                <a:gd name="T22" fmla="*/ 0 w 2753"/>
                <a:gd name="T23" fmla="*/ 399 h 2716"/>
                <a:gd name="T24" fmla="*/ 0 w 2753"/>
                <a:gd name="T25" fmla="*/ 2317 h 2716"/>
                <a:gd name="T26" fmla="*/ 398 w 2753"/>
                <a:gd name="T27" fmla="*/ 2716 h 2716"/>
                <a:gd name="T28" fmla="*/ 2355 w 2753"/>
                <a:gd name="T29" fmla="*/ 2716 h 2716"/>
                <a:gd name="T30" fmla="*/ 2753 w 2753"/>
                <a:gd name="T31" fmla="*/ 2317 h 2716"/>
                <a:gd name="T32" fmla="*/ 2753 w 2753"/>
                <a:gd name="T33" fmla="*/ 399 h 2716"/>
                <a:gd name="T34" fmla="*/ 2355 w 2753"/>
                <a:gd name="T35" fmla="*/ 0 h 27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753" h="2716">
                  <a:moveTo>
                    <a:pt x="2355" y="114"/>
                  </a:moveTo>
                  <a:cubicBezTo>
                    <a:pt x="2512" y="114"/>
                    <a:pt x="2639" y="242"/>
                    <a:pt x="2639" y="399"/>
                  </a:cubicBezTo>
                  <a:cubicBezTo>
                    <a:pt x="2639" y="2317"/>
                    <a:pt x="2639" y="2317"/>
                    <a:pt x="2639" y="2317"/>
                  </a:cubicBezTo>
                  <a:cubicBezTo>
                    <a:pt x="2639" y="2474"/>
                    <a:pt x="2512" y="2602"/>
                    <a:pt x="2355" y="2602"/>
                  </a:cubicBezTo>
                  <a:cubicBezTo>
                    <a:pt x="398" y="2602"/>
                    <a:pt x="398" y="2602"/>
                    <a:pt x="398" y="2602"/>
                  </a:cubicBezTo>
                  <a:cubicBezTo>
                    <a:pt x="241" y="2602"/>
                    <a:pt x="113" y="2474"/>
                    <a:pt x="113" y="2317"/>
                  </a:cubicBezTo>
                  <a:cubicBezTo>
                    <a:pt x="113" y="399"/>
                    <a:pt x="113" y="399"/>
                    <a:pt x="113" y="399"/>
                  </a:cubicBezTo>
                  <a:cubicBezTo>
                    <a:pt x="113" y="242"/>
                    <a:pt x="241" y="114"/>
                    <a:pt x="398" y="114"/>
                  </a:cubicBezTo>
                  <a:cubicBezTo>
                    <a:pt x="2355" y="114"/>
                    <a:pt x="2355" y="114"/>
                    <a:pt x="2355" y="114"/>
                  </a:cubicBezTo>
                  <a:moveTo>
                    <a:pt x="2355" y="0"/>
                  </a:moveTo>
                  <a:cubicBezTo>
                    <a:pt x="398" y="0"/>
                    <a:pt x="398" y="0"/>
                    <a:pt x="398" y="0"/>
                  </a:cubicBezTo>
                  <a:cubicBezTo>
                    <a:pt x="178" y="0"/>
                    <a:pt x="0" y="179"/>
                    <a:pt x="0" y="399"/>
                  </a:cubicBezTo>
                  <a:cubicBezTo>
                    <a:pt x="0" y="2317"/>
                    <a:pt x="0" y="2317"/>
                    <a:pt x="0" y="2317"/>
                  </a:cubicBezTo>
                  <a:cubicBezTo>
                    <a:pt x="0" y="2538"/>
                    <a:pt x="178" y="2716"/>
                    <a:pt x="398" y="2716"/>
                  </a:cubicBezTo>
                  <a:cubicBezTo>
                    <a:pt x="2355" y="2716"/>
                    <a:pt x="2355" y="2716"/>
                    <a:pt x="2355" y="2716"/>
                  </a:cubicBezTo>
                  <a:cubicBezTo>
                    <a:pt x="2575" y="2716"/>
                    <a:pt x="2753" y="2538"/>
                    <a:pt x="2753" y="2317"/>
                  </a:cubicBezTo>
                  <a:cubicBezTo>
                    <a:pt x="2753" y="399"/>
                    <a:pt x="2753" y="399"/>
                    <a:pt x="2753" y="399"/>
                  </a:cubicBezTo>
                  <a:cubicBezTo>
                    <a:pt x="2753" y="179"/>
                    <a:pt x="2575" y="0"/>
                    <a:pt x="2355" y="0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id-ID" sz="2400" b="0" dirty="0">
                <a:solidFill>
                  <a:prstClr val="black"/>
                </a:solidFill>
                <a:latin typeface="Calibri" panose="020F0502020204030204" pitchFamily="34" charset="0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145728" name="Straight Connector 3"/>
          <p:cNvCxnSpPr/>
          <p:nvPr userDrawn="1"/>
        </p:nvCxnSpPr>
        <p:spPr>
          <a:xfrm>
            <a:off x="736849" y="6460467"/>
            <a:ext cx="507934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97152" name="Picture 3" descr="C:\Users\Administrator\Desktop\微立体创业计划\005.pn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527313" y="280460"/>
            <a:ext cx="812696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pic>
        <p:nvPicPr>
          <p:cNvPr id="2097153" name="Picture 4" descr="C:\Users\Administrator\Desktop\微立体创业计划\004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485" y="292956"/>
            <a:ext cx="812696" cy="812801"/>
          </a:xfrm>
          <a:prstGeom prst="rect">
            <a:avLst/>
          </a:prstGeom>
          <a:noFill/>
          <a:effectLst>
            <a:outerShdw blurRad="127000" dist="63500" dir="3000000" sx="104000" sy="104000" algn="tl" rotWithShape="0">
              <a:prstClr val="black">
                <a:alpha val="34000"/>
              </a:prstClr>
            </a:outerShdw>
          </a:effectLst>
        </p:spPr>
      </p:pic>
      <p:sp>
        <p:nvSpPr>
          <p:cNvPr id="1048583" name="标题 1"/>
          <p:cNvSpPr>
            <a:spLocks noGrp="1"/>
          </p:cNvSpPr>
          <p:nvPr>
            <p:ph type="title"/>
          </p:nvPr>
        </p:nvSpPr>
        <p:spPr>
          <a:xfrm>
            <a:off x="1579327" y="334006"/>
            <a:ext cx="5986403" cy="737796"/>
          </a:xfrm>
          <a:prstGeom prst="roundRect">
            <a:avLst/>
          </a:prstGeom>
          <a:noFill/>
          <a:ln w="9525">
            <a:solidFill>
              <a:schemeClr val="bg1">
                <a:lumMod val="75000"/>
              </a:schemeClr>
            </a:solidFill>
            <a:bevel/>
          </a:ln>
        </p:spPr>
        <p:txBody>
          <a:bodyPr wrap="none" lIns="68582" tIns="34292" rIns="68582" bIns="34292">
            <a:spAutoFit/>
          </a:bodyPr>
          <a:lstStyle>
            <a:lvl1pPr>
              <a:defRPr lang="zh-CN" altLang="en-US" sz="3735" b="1">
                <a:solidFill>
                  <a:srgbClr val="006600"/>
                </a:solidFill>
                <a:latin typeface="微软雅黑" panose="020B0503020204020204" pitchFamily="34" charset="-122"/>
                <a:cs typeface="+mn-cs"/>
              </a:defRPr>
            </a:lvl1pPr>
          </a:lstStyle>
          <a:p>
            <a:pPr lvl="0" algn="l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pic>
        <p:nvPicPr>
          <p:cNvPr id="2097154" name="图片 2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515" y="33606"/>
            <a:ext cx="1126847" cy="1152037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Rectangle 9"/>
          <p:cNvSpPr/>
          <p:nvPr userDrawn="1"/>
        </p:nvSpPr>
        <p:spPr>
          <a:xfrm>
            <a:off x="219637" y="6456363"/>
            <a:ext cx="487914" cy="287067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7" tIns="60937" rIns="121877" bIns="60937" rtlCol="0" anchor="ctr"/>
          <a:lstStyle/>
          <a:p>
            <a:pPr algn="ctr"/>
            <a:endParaRPr lang="en-US" sz="2400" b="0" dirty="0">
              <a:solidFill>
                <a:prstClr val="white"/>
              </a:solidFill>
            </a:endParaRPr>
          </a:p>
        </p:txBody>
      </p:sp>
      <p:sp>
        <p:nvSpPr>
          <p:cNvPr id="1048586" name="Isosceles Triangle 10"/>
          <p:cNvSpPr/>
          <p:nvPr userDrawn="1"/>
        </p:nvSpPr>
        <p:spPr>
          <a:xfrm rot="10610802">
            <a:off x="225470" y="6555486"/>
            <a:ext cx="488711" cy="261855"/>
          </a:xfrm>
          <a:prstGeom prst="triangl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877" tIns="60937" rIns="121877" bIns="60937" rtlCol="0" anchor="ctr"/>
          <a:lstStyle/>
          <a:p>
            <a:pPr algn="ctr"/>
            <a:endParaRPr lang="en-US" sz="2400" b="0">
              <a:solidFill>
                <a:prstClr val="white"/>
              </a:solidFill>
            </a:endParaRPr>
          </a:p>
        </p:txBody>
      </p:sp>
      <p:sp>
        <p:nvSpPr>
          <p:cNvPr id="1048587" name="Slide Number Placeholder 5"/>
          <p:cNvSpPr txBox="1"/>
          <p:nvPr userDrawn="1"/>
        </p:nvSpPr>
        <p:spPr>
          <a:xfrm>
            <a:off x="245133" y="6407059"/>
            <a:ext cx="449383" cy="467448"/>
          </a:xfrm>
          <a:prstGeom prst="rect">
            <a:avLst/>
          </a:prstGeom>
        </p:spPr>
        <p:txBody>
          <a:bodyPr vert="horz" lIns="0" tIns="0" rIns="0" bIns="60937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14FFB07-917D-5348-AE2D-F9A4E0AD1751}" type="slidenum">
              <a:rPr lang="en-US" sz="1335" b="0" smtClean="0">
                <a:solidFill>
                  <a:prstClr val="white"/>
                </a:solidFill>
              </a:rPr>
            </a:fld>
            <a:endParaRPr lang="en-US" sz="1335" b="0" dirty="0">
              <a:solidFill>
                <a:prstClr val="white"/>
              </a:solidFill>
            </a:endParaRPr>
          </a:p>
        </p:txBody>
      </p:sp>
      <p:sp>
        <p:nvSpPr>
          <p:cNvPr id="1048590" name="圆角矩形 7"/>
          <p:cNvSpPr/>
          <p:nvPr userDrawn="1"/>
        </p:nvSpPr>
        <p:spPr>
          <a:xfrm>
            <a:off x="1055302" y="983339"/>
            <a:ext cx="8351841" cy="141405"/>
          </a:xfrm>
          <a:prstGeom prst="roundRect">
            <a:avLst>
              <a:gd name="adj" fmla="val 50000"/>
            </a:avLst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1048591" name="标题 1"/>
          <p:cNvSpPr>
            <a:spLocks noGrp="1"/>
          </p:cNvSpPr>
          <p:nvPr>
            <p:ph type="title"/>
          </p:nvPr>
        </p:nvSpPr>
        <p:spPr>
          <a:xfrm>
            <a:off x="1382261" y="110440"/>
            <a:ext cx="5942065" cy="720600"/>
          </a:xfrm>
          <a:prstGeom prst="roundRect">
            <a:avLst/>
          </a:prstGeom>
          <a:noFill/>
          <a:ln w="6350">
            <a:solidFill>
              <a:schemeClr val="bg1">
                <a:lumMod val="75000"/>
              </a:schemeClr>
            </a:solidFill>
            <a:bevel/>
          </a:ln>
        </p:spPr>
        <p:txBody>
          <a:bodyPr wrap="none" lIns="68582" tIns="34292" rIns="68582" bIns="34292">
            <a:spAutoFit/>
          </a:bodyPr>
          <a:lstStyle>
            <a:lvl1pPr algn="l">
              <a:defRPr lang="zh-CN" altLang="en-US" sz="3735" b="1" kern="1200" dirty="0">
                <a:solidFill>
                  <a:schemeClr val="accent3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48592" name="圆角矩形 9"/>
          <p:cNvSpPr/>
          <p:nvPr userDrawn="1"/>
        </p:nvSpPr>
        <p:spPr>
          <a:xfrm>
            <a:off x="9551140" y="275403"/>
            <a:ext cx="1799766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1048593" name="圆角矩形 10"/>
          <p:cNvSpPr/>
          <p:nvPr userDrawn="1"/>
        </p:nvSpPr>
        <p:spPr>
          <a:xfrm>
            <a:off x="9119149" y="472981"/>
            <a:ext cx="2159719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1048594" name="圆角矩形 11"/>
          <p:cNvSpPr/>
          <p:nvPr userDrawn="1"/>
        </p:nvSpPr>
        <p:spPr>
          <a:xfrm>
            <a:off x="8543080" y="670559"/>
            <a:ext cx="2879625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>
              <a:solidFill>
                <a:prstClr val="white"/>
              </a:solidFill>
            </a:endParaRPr>
          </a:p>
        </p:txBody>
      </p:sp>
      <p:sp>
        <p:nvSpPr>
          <p:cNvPr id="1048595" name="圆角矩形 12"/>
          <p:cNvSpPr/>
          <p:nvPr userDrawn="1"/>
        </p:nvSpPr>
        <p:spPr>
          <a:xfrm>
            <a:off x="8039570" y="868136"/>
            <a:ext cx="3599531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>
              <a:solidFill>
                <a:prstClr val="white"/>
              </a:solidFill>
            </a:endParaRPr>
          </a:p>
        </p:txBody>
      </p:sp>
      <p:pic>
        <p:nvPicPr>
          <p:cNvPr id="2097155" name="图片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319374" y="171349"/>
            <a:ext cx="752318" cy="769138"/>
          </a:xfrm>
          <a:prstGeom prst="rect">
            <a:avLst/>
          </a:prstGeom>
        </p:spPr>
      </p:pic>
      <p:grpSp>
        <p:nvGrpSpPr>
          <p:cNvPr id="14" name="组合 13"/>
          <p:cNvGrpSpPr/>
          <p:nvPr userDrawn="1"/>
        </p:nvGrpSpPr>
        <p:grpSpPr>
          <a:xfrm>
            <a:off x="463594" y="158189"/>
            <a:ext cx="770409" cy="737995"/>
            <a:chOff x="231700" y="1666848"/>
            <a:chExt cx="739919" cy="739919"/>
          </a:xfrm>
        </p:grpSpPr>
        <p:sp>
          <p:nvSpPr>
            <p:cNvPr id="15" name="椭圆 7"/>
            <p:cNvSpPr/>
            <p:nvPr/>
          </p:nvSpPr>
          <p:spPr>
            <a:xfrm rot="6419987">
              <a:off x="231700" y="1666848"/>
              <a:ext cx="739919" cy="739919"/>
            </a:xfrm>
            <a:prstGeom prst="ellipse">
              <a:avLst/>
            </a:prstGeom>
            <a:solidFill>
              <a:srgbClr val="BDD7EE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0">
                <a:solidFill>
                  <a:prstClr val="white"/>
                </a:solidFill>
              </a:endParaRPr>
            </a:p>
          </p:txBody>
        </p:sp>
        <p:pic>
          <p:nvPicPr>
            <p:cNvPr id="16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4090" y="1703356"/>
              <a:ext cx="630311" cy="630311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 advClick="0" advTm="0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931741" y="1004888"/>
            <a:ext cx="10420582" cy="0"/>
          </a:xfrm>
          <a:prstGeom prst="line">
            <a:avLst/>
          </a:prstGeom>
          <a:ln w="38100">
            <a:solidFill>
              <a:srgbClr val="0073D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1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507" y="298451"/>
            <a:ext cx="763489" cy="827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32356" y="365126"/>
            <a:ext cx="10120557" cy="640543"/>
          </a:xfrm>
        </p:spPr>
        <p:txBody>
          <a:bodyPr/>
          <a:lstStyle>
            <a:lvl1pPr>
              <a:defRPr b="1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E41FA5EC-CAF1-4B38-AFCC-58728AFDE984}" type="datetimeFigureOut">
              <a:rPr lang="zh-CN" altLang="en-US" sz="2400" b="0" noProof="1" smtClean="0">
                <a:solidFill>
                  <a:prstClr val="black"/>
                </a:solidFill>
              </a:rPr>
            </a:fld>
            <a:endParaRPr lang="zh-CN" altLang="en-US" sz="2400" b="0" noProof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endParaRPr lang="zh-CN" altLang="en-US" sz="2400" b="0" noProof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545CBE06-6006-43AD-A26A-192634409295}" type="slidenum">
              <a:rPr lang="zh-CN" altLang="en-US" sz="2400" b="0" noProof="1" smtClean="0">
                <a:solidFill>
                  <a:prstClr val="black"/>
                </a:solidFill>
              </a:rPr>
            </a:fld>
            <a:endParaRPr lang="zh-CN" altLang="en-US" sz="2400" b="0" noProof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 advClick="0" advTm="0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4"/>
          <p:cNvSpPr txBox="1"/>
          <p:nvPr userDrawn="1"/>
        </p:nvSpPr>
        <p:spPr>
          <a:xfrm>
            <a:off x="11279783" y="6376244"/>
            <a:ext cx="727867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47205E-B5AF-420F-9205-14CD5B2048A0}" type="slidenum">
              <a:rPr lang="zh-CN" altLang="en-US" sz="1800" b="0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sz="1800" b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0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397" y="-9525"/>
            <a:ext cx="1219041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455026" y="-3175"/>
            <a:ext cx="774599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" y="0"/>
            <a:ext cx="912165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31" y="-19050"/>
            <a:ext cx="89735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7"/>
            <a:ext cx="10361851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4815" y="6467477"/>
            <a:ext cx="284443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51E9033-F5A5-47A0-B2C5-49744F7B486E}" type="datetimeFigureOut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8471" y="6467477"/>
            <a:ext cx="284443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47380A-ACA7-4738-A016-511861817B2E}" type="slidenum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7514" y="6524627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20BEF3B-C872-45BB-A604-7B42043D7E39}" type="datetimeFigureOut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58683" y="6524627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6FBD9F0-4D7B-48DD-8145-2C0ED0202583}" type="slidenum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2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7514" y="6524627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9357C87-79FD-485B-A835-499BD5DA90F3}" type="datetimeFigureOut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58683" y="6524627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3E126B3-4AD0-4C04-AB07-9ECBA5456E14}" type="slidenum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600202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202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7514" y="6524627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B5890C0-CA96-4060-9C5B-A556E5C442CE}" type="datetimeFigureOut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58683" y="6524627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6E32C54-5713-4307-A0F1-EA1054B5DF96}" type="slidenum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连接符 6"/>
          <p:cNvCxnSpPr/>
          <p:nvPr userDrawn="1"/>
        </p:nvCxnSpPr>
        <p:spPr>
          <a:xfrm>
            <a:off x="931741" y="1004888"/>
            <a:ext cx="10420582" cy="0"/>
          </a:xfrm>
          <a:prstGeom prst="line">
            <a:avLst/>
          </a:prstGeom>
          <a:ln w="38100">
            <a:solidFill>
              <a:srgbClr val="0073DA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1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6507" y="298451"/>
            <a:ext cx="763489" cy="8270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32356" y="365126"/>
            <a:ext cx="10120557" cy="640543"/>
          </a:xfrm>
        </p:spPr>
        <p:txBody>
          <a:bodyPr/>
          <a:lstStyle>
            <a:lvl1pPr>
              <a:defRPr b="1"/>
            </a:lvl1pPr>
          </a:lstStyle>
          <a:p>
            <a:pPr fontAlgn="auto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E41FA5EC-CAF1-4B38-AFCC-58728AFDE984}" type="datetimeFigureOut">
              <a:rPr lang="zh-CN" altLang="en-US" sz="2400" b="0" noProof="1" smtClean="0">
                <a:solidFill>
                  <a:prstClr val="black"/>
                </a:solidFill>
              </a:rPr>
            </a:fld>
            <a:endParaRPr lang="zh-CN" altLang="en-US" sz="2400" b="0" noProof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endParaRPr lang="zh-CN" altLang="en-US" sz="2400" b="0" noProof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fld id="{545CBE06-6006-43AD-A26A-192634409295}" type="slidenum">
              <a:rPr lang="zh-CN" altLang="en-US" sz="2400" b="0" noProof="1" smtClean="0">
                <a:solidFill>
                  <a:prstClr val="black"/>
                </a:solidFill>
              </a:rPr>
            </a:fld>
            <a:endParaRPr lang="zh-CN" altLang="en-US" sz="2400" b="0" noProof="1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ransition spd="med" advClick="0" advTm="0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2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2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7514" y="6524627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D2A2E08-49F1-47E8-AE90-4D48E54A7BF8}" type="datetimeFigureOut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58683" y="6524627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03CBFD9-7347-44D9-8FEE-1DAB2295473A}" type="slidenum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7514" y="6524627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1C7AF0E-FE1F-4F15-B14F-9BAA10323D02}" type="datetimeFigureOut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58683" y="6524627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809757-277B-4544-B705-99F5E64640D4}" type="slidenum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7514" y="6524627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F4BAC2E-FCBD-4E68-85E2-7B8A7D27EE6E}" type="datetimeFigureOut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58683" y="6524627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5980205-85A4-4C13-A4FA-ED14ED3CAC30}" type="slidenum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2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2"/>
            <a:ext cx="681478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2" y="1435102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7514" y="6524627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78DF5D8-1A40-4370-BDBB-197F3911605F}" type="datetimeFigureOut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58683" y="6524627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116057A-8CA9-4185-AAA6-1603858C4E89}" type="slidenum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199765" indent="0">
              <a:buNone/>
              <a:defRPr sz="900"/>
            </a:lvl8pPr>
            <a:lvl9pPr marL="3656965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7514" y="6524627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659B076-57DC-4DB2-A615-AAB8062A303B}" type="datetimeFigureOut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58683" y="6524627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7A225AA-6DBB-49C1-BF3D-EC1484F31C04}" type="slidenum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7514" y="6524627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52BBACF5-418C-4281-BDAA-AA9D5CC835FD}" type="datetimeFigureOut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58683" y="6524627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06691AE-B00F-43C7-9CB1-BE92D0E451E4}" type="slidenum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640"/>
            <a:ext cx="274284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640"/>
            <a:ext cx="802535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7514" y="6524627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C09D2AC-745A-4544-9D6B-671A6BFD4967}" type="datetimeFigureOut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2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58683" y="6524627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094FACAD-7718-4D8A-9B52-883CDEBF1BC9}" type="slidenum">
              <a:rPr lang="zh-CN" altLang="en-US" sz="1800" b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/>
          <p:cNvPicPr preferRelativeResize="0"/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25397" y="-9525"/>
            <a:ext cx="12190413" cy="67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椭圆 4"/>
          <p:cNvSpPr/>
          <p:nvPr userDrawn="1"/>
        </p:nvSpPr>
        <p:spPr>
          <a:xfrm>
            <a:off x="455026" y="-3175"/>
            <a:ext cx="774599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1" y="0"/>
            <a:ext cx="912165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7" name="Picture 11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8730" y="-19050"/>
            <a:ext cx="89735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bg2">
                <a:alpha val="50000"/>
              </a:schemeClr>
            </a:outerShdw>
          </a:effectLst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defRPr lang="zh-CN" altLang="en-US" sz="2400" b="1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>
            <a:normAutofit/>
          </a:bodyPr>
          <a:lstStyle>
            <a:lvl1pPr marL="495300" indent="-495300" algn="ctr" rtl="0" fontAlgn="base">
              <a:spcBef>
                <a:spcPct val="10000"/>
              </a:spcBef>
              <a:spcAft>
                <a:spcPct val="0"/>
              </a:spcAft>
              <a:buClr>
                <a:srgbClr val="F1AF00"/>
              </a:buClr>
              <a:buNone/>
              <a:defRPr lang="zh-CN" altLang="en-US" sz="2400" kern="1200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8" name="日期占位符 3"/>
          <p:cNvSpPr>
            <a:spLocks noGrp="1"/>
          </p:cNvSpPr>
          <p:nvPr>
            <p:ph type="dt" sz="half" idx="10"/>
          </p:nvPr>
        </p:nvSpPr>
        <p:spPr>
          <a:xfrm>
            <a:off x="14815" y="6467476"/>
            <a:ext cx="284443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4914320-922A-4366-B01F-3271F2CBC963}" type="datetimeFigureOut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8471" y="6467476"/>
            <a:ext cx="2844430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EDDC46ED-09EC-46C7-8567-7C3DFBE5B37E}" type="slidenum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7514" y="6524626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AF11687-212F-47AC-8DC5-4857978ED830}" type="datetimeFigureOut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58682" y="6524626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F08F126-F71D-4027-AC70-28AAD0FBC163}" type="slidenum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0" advTm="0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>
            <a:normAutofit/>
          </a:bodyPr>
          <a:lstStyle>
            <a:lvl1pPr marL="0" indent="0">
              <a:buNone/>
              <a:defRPr lang="zh-CN" altLang="en-US" sz="2200" kern="1200" dirty="0" smtClean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7514" y="6524626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B2E0106-7DA2-4B45-8CFA-8A19949C4F62}" type="datetimeFigureOut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58682" y="6524626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B5F7B04-CA83-4745-83CA-65601F96E925}" type="slidenum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7514" y="6524626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3AE7399-DDA3-46CA-BF96-09E95F1E73BC}" type="datetimeFigureOut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58682" y="6524626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D3088159-95A5-4D90-9A96-5A7AE4DD5E56}" type="slidenum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-27514" y="6524626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49EF0637-D1DE-42C1-8485-3C5E67A8FF71}" type="datetimeFigureOut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58682" y="6524626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FD648D2-9685-4D0F-A65D-F5349BAD4A52}" type="slidenum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-27514" y="6524626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193AFE96-BC55-46AE-B793-D4EBEEA47AB2}" type="datetimeFigureOut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58682" y="6524626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858D8A75-ECC5-41A4-AA3A-699B0259C222}" type="slidenum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-27514" y="6524626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EBC0949-9180-4728-8EE6-5309D53C2002}" type="datetimeFigureOut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58682" y="6524626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9894F48-301F-438B-9BBE-0C5F9251A8D7}" type="slidenum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7514" y="6524626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B88F9E6B-E40C-4507-8458-4ADD31927E52}" type="datetimeFigureOut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58682" y="6524626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6F24CAD0-80AC-4745-A371-593DA67F9451}" type="slidenum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-27514" y="6524626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2C40D55C-9164-4B75-AB24-BFFF5E987896}" type="datetimeFigureOut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58682" y="6524626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F3335DBF-0811-4430-841D-C99CD860CDE9}" type="slidenum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7514" y="6524626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A08D3274-22AB-4B9C-94E2-2F21657B49D8}" type="datetimeFigureOut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58682" y="6524626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CC0A5B1D-12DD-40D9-9FA2-7CE269D35791}" type="slidenum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-27514" y="6524626"/>
            <a:ext cx="276189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5F039C5-A830-43A9-B8CD-0123B9312E68}" type="datetimeFigureOut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 sz="1800" b="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58682" y="6524626"/>
            <a:ext cx="2831731" cy="333375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7A763689-3419-4A57-A598-46EB0108276A}" type="slidenum">
              <a:rPr lang="zh-CN" altLang="en-US" sz="1800" b="0" smtClean="0">
                <a:solidFill>
                  <a:prstClr val="black"/>
                </a:solidFill>
              </a:rPr>
            </a:fld>
            <a:endParaRPr lang="zh-CN" altLang="en-US" sz="1800" b="0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3802" y="3602038"/>
            <a:ext cx="914281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4D6D-46F8-40BF-97FD-63D5839D4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8EAA-6FD1-4DF4-8357-3BADEACA9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灯片编号占位符 4"/>
          <p:cNvSpPr txBox="1"/>
          <p:nvPr userDrawn="1"/>
        </p:nvSpPr>
        <p:spPr>
          <a:xfrm>
            <a:off x="11279783" y="6376244"/>
            <a:ext cx="727867" cy="365125"/>
          </a:xfrm>
          <a:prstGeom prst="rect">
            <a:avLst/>
          </a:prstGeom>
        </p:spPr>
        <p:txBody>
          <a:bodyPr vert="horz" lIns="91428" tIns="45714" rIns="91428" bIns="45714" rtlCol="0" anchor="ctr"/>
          <a:lstStyle>
            <a:defPPr>
              <a:defRPr lang="zh-CN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447205E-B5AF-420F-9205-14CD5B2048A0}" type="slidenum">
              <a:rPr lang="zh-CN" altLang="en-US" sz="1800" b="0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 sz="1800" b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med" advClick="0" advTm="0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4D6D-46F8-40BF-97FD-63D5839D4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8EAA-6FD1-4DF4-8357-3BADEACA9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2" y="4589464"/>
            <a:ext cx="1051423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4D6D-46F8-40BF-97FD-63D5839D4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8EAA-6FD1-4DF4-8357-3BADEACA9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5625"/>
            <a:ext cx="5180926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5625"/>
            <a:ext cx="5180926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4D6D-46F8-40BF-97FD-63D5839D4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8EAA-6FD1-4DF4-8357-3BADEACA9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163"/>
            <a:ext cx="51571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075"/>
            <a:ext cx="5157116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7" y="1681163"/>
            <a:ext cx="518251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7" y="2505075"/>
            <a:ext cx="5182513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4D6D-46F8-40BF-97FD-63D5839D4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8EAA-6FD1-4DF4-8357-3BADEACA9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4D6D-46F8-40BF-97FD-63D5839D4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8EAA-6FD1-4DF4-8357-3BADEACA9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4D6D-46F8-40BF-97FD-63D5839D4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8EAA-6FD1-4DF4-8357-3BADEACA9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4D6D-46F8-40BF-97FD-63D5839D4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8EAA-6FD1-4DF4-8357-3BADEACA9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199765" indent="0">
              <a:buNone/>
              <a:defRPr sz="2000"/>
            </a:lvl8pPr>
            <a:lvl9pPr marL="36569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400"/>
            <a:ext cx="39317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199765" indent="0">
              <a:buNone/>
              <a:defRPr sz="1000"/>
            </a:lvl8pPr>
            <a:lvl9pPr marL="3656965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4D6D-46F8-40BF-97FD-63D5839D4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8EAA-6FD1-4DF4-8357-3BADEACA9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4D6D-46F8-40BF-97FD-63D5839D4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8EAA-6FD1-4DF4-8357-3BADEACA9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1" y="365125"/>
            <a:ext cx="7733293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F04D6D-46F8-40BF-97FD-63D5839D4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8B8EAA-6FD1-4DF4-8357-3BADEACA97C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281" y="2130427"/>
            <a:ext cx="10361851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199765" indent="0" algn="ctr">
              <a:buNone/>
              <a:defRPr/>
            </a:lvl8pPr>
            <a:lvl9pPr marL="3656965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521" y="1600202"/>
            <a:ext cx="10971372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2959" y="4406902"/>
            <a:ext cx="10361851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199765" indent="0">
              <a:buNone/>
              <a:defRPr sz="1400"/>
            </a:lvl8pPr>
            <a:lvl9pPr marL="3656965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6.xml"/><Relationship Id="rId1" Type="http://schemas.openxmlformats.org/officeDocument/2006/relationships/slideLayout" Target="../slideLayouts/slideLayout7.xml"/></Relationships>
</file>

<file path=ppt/slideMasters/_rels/slideMaster3.xml.rels><?xml version="1.0" encoding="UTF-8" standalone="yes"?>
<Relationships xmlns="http://schemas.openxmlformats.org/package/2006/relationships"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7" Type="http://schemas.openxmlformats.org/officeDocument/2006/relationships/theme" Target="../theme/theme4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/Relationships>
</file>

<file path=ppt/slideMasters/_rels/slideMaster5.xml.rels><?xml version="1.0" encoding="UTF-8" standalone="yes"?>
<Relationships xmlns="http://schemas.openxmlformats.org/package/2006/relationships"><Relationship Id="rId7" Type="http://schemas.openxmlformats.org/officeDocument/2006/relationships/theme" Target="../theme/theme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5" Type="http://schemas.openxmlformats.org/officeDocument/2006/relationships/theme" Target="../theme/theme6.xml"/><Relationship Id="rId14" Type="http://schemas.openxmlformats.org/officeDocument/2006/relationships/image" Target="../media/image8.jpeg"/><Relationship Id="rId13" Type="http://schemas.openxmlformats.org/officeDocument/2006/relationships/image" Target="../media/image6.jpeg"/><Relationship Id="rId12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5.xml"/><Relationship Id="rId8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2.xml"/><Relationship Id="rId5" Type="http://schemas.openxmlformats.org/officeDocument/2006/relationships/slideLayout" Target="../slideLayouts/slideLayout51.xml"/><Relationship Id="rId4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5" Type="http://schemas.openxmlformats.org/officeDocument/2006/relationships/theme" Target="../theme/theme7.xml"/><Relationship Id="rId14" Type="http://schemas.openxmlformats.org/officeDocument/2006/relationships/image" Target="../media/image8.jpeg"/><Relationship Id="rId13" Type="http://schemas.openxmlformats.org/officeDocument/2006/relationships/image" Target="../media/image6.jpeg"/><Relationship Id="rId12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7.xml"/></Relationships>
</file>

<file path=ppt/slideMasters/_rels/slideMaster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0.xml"/><Relationship Id="rId12" Type="http://schemas.openxmlformats.org/officeDocument/2006/relationships/theme" Target="../theme/theme8.xml"/><Relationship Id="rId11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 advClick="0" advTm="0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6096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2192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8288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4384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990600" indent="-3810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5240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21336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7432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83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556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</p:sldLayoutIdLst>
  <p:transition spd="med" advClick="0" advTm="0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6096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2192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8288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4384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990600" indent="-3810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5240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21336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7432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</p:sldLayoutIdLst>
  <p:transition spd="med" advClick="0" advTm="0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6096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2192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8288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4384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990600" indent="-3810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5240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21336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7432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</p:sldLayoutIdLst>
  <p:transition spd="med" advClick="0" advTm="0">
    <p:fade/>
  </p:transition>
  <p:txStyles>
    <p:titleStyle>
      <a:lvl1pPr algn="ctr" rtl="0" fontAlgn="base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微软雅黑" panose="020B0503020204020204" pitchFamily="34" charset="-122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6096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12192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8288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2438400" algn="ctr" rtl="0" fontAlgn="base">
        <a:spcBef>
          <a:spcPct val="0"/>
        </a:spcBef>
        <a:spcAft>
          <a:spcPct val="0"/>
        </a:spcAft>
        <a:defRPr sz="5865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457200" indent="-4572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1pPr>
      <a:lvl2pPr marL="990600" indent="-3810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2pPr>
      <a:lvl3pPr marL="15240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3pPr>
      <a:lvl4pPr marL="21336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4pPr>
      <a:lvl5pPr marL="2743200" indent="-3048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微软雅黑" panose="020B0503020204020204" pitchFamily="34" charset="-122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1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0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/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1904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615871" y="0"/>
            <a:ext cx="774599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614787" y="2"/>
            <a:ext cx="6548115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521" y="1600202"/>
            <a:ext cx="10971372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1" y="0"/>
            <a:ext cx="912165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b="0">
              <a:solidFill>
                <a:prstClr val="white"/>
              </a:solidFill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92593" y="0"/>
            <a:ext cx="876186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黑体" panose="02010609060101010101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anose="020F0502020204030204" pitchFamily="34" charset="0"/>
          <a:ea typeface="黑体" panose="02010609060101010101" pitchFamily="49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anose="020F0502020204030204" pitchFamily="34" charset="0"/>
          <a:ea typeface="黑体" panose="02010609060101010101" pitchFamily="49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anose="020F0502020204030204" pitchFamily="34" charset="0"/>
          <a:ea typeface="黑体" panose="02010609060101010101" pitchFamily="49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anose="020F0502020204030204" pitchFamily="34" charset="0"/>
          <a:ea typeface="黑体" panose="02010609060101010101" pitchFamily="49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anose="020F0502020204030204" pitchFamily="34" charset="0"/>
          <a:ea typeface="黑体" panose="02010609060101010101" pitchFamily="49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anose="020F0502020204030204" pitchFamily="34" charset="0"/>
          <a:ea typeface="黑体" panose="02010609060101010101" pitchFamily="49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anose="020F0502020204030204" pitchFamily="34" charset="0"/>
          <a:ea typeface="黑体" panose="02010609060101010101" pitchFamily="49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anose="020F0502020204030204" pitchFamily="34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2200" kern="1200" dirty="0">
          <a:solidFill>
            <a:srgbClr val="376092"/>
          </a:solidFill>
          <a:latin typeface="Arial" panose="020B0604020202020204" pitchFamily="34" charset="0"/>
          <a:ea typeface="黑体" panose="02010609060101010101" pitchFamily="49" charset="-122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2400" kern="1200" dirty="0">
          <a:solidFill>
            <a:srgbClr val="376092"/>
          </a:solidFill>
          <a:latin typeface="Arial" panose="020B0604020202020204" pitchFamily="34" charset="0"/>
          <a:ea typeface="黑体" panose="02010609060101010101" pitchFamily="49" charset="-122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2000" kern="1200" dirty="0">
          <a:solidFill>
            <a:srgbClr val="376092"/>
          </a:solidFill>
          <a:latin typeface="Arial" panose="020B0604020202020204" pitchFamily="34" charset="0"/>
          <a:ea typeface="黑体" panose="02010609060101010101" pitchFamily="49" charset="-122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2000" kern="1200" dirty="0">
          <a:solidFill>
            <a:srgbClr val="376092"/>
          </a:solidFill>
          <a:latin typeface="Arial" panose="020B0604020202020204" pitchFamily="34" charset="0"/>
          <a:ea typeface="黑体" panose="02010609060101010101" pitchFamily="49" charset="-122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zh-CN" altLang="en-US" sz="2000" kern="1200" dirty="0">
          <a:solidFill>
            <a:srgbClr val="376092"/>
          </a:solidFill>
          <a:latin typeface="Arial" panose="020B0604020202020204" pitchFamily="34" charset="0"/>
          <a:ea typeface="黑体" panose="02010609060101010101" pitchFamily="49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/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1219041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椭圆 13"/>
          <p:cNvSpPr/>
          <p:nvPr userDrawn="1"/>
        </p:nvSpPr>
        <p:spPr>
          <a:xfrm>
            <a:off x="615871" y="0"/>
            <a:ext cx="774599" cy="6492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5614787" y="1"/>
            <a:ext cx="6548114" cy="6207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521" y="1600201"/>
            <a:ext cx="10971372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5" name="矩形 14"/>
          <p:cNvSpPr/>
          <p:nvPr userDrawn="1"/>
        </p:nvSpPr>
        <p:spPr>
          <a:xfrm>
            <a:off x="1" y="0"/>
            <a:ext cx="912165" cy="692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31" name="图片 6"/>
          <p:cNvPicPr>
            <a:picLocks noChangeAspect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192593" y="0"/>
            <a:ext cx="876186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lang="zh-CN" altLang="en-US" sz="2800" b="1" kern="1200" dirty="0">
          <a:solidFill>
            <a:schemeClr val="bg1"/>
          </a:solidFill>
          <a:effectLst>
            <a:outerShdw blurRad="38100" dist="38100" dir="2700000" algn="tl">
              <a:srgbClr val="C0C0C0"/>
            </a:outerShdw>
          </a:effectLst>
          <a:latin typeface="Calibri" panose="020F0502020204030204" pitchFamily="34" charset="0"/>
          <a:ea typeface="黑体" panose="02010609060101010101" pitchFamily="49" charset="-122"/>
          <a:cs typeface="+mn-cs"/>
        </a:defRPr>
      </a:lvl1pPr>
      <a:lvl2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anose="020F0502020204030204" pitchFamily="34" charset="0"/>
          <a:ea typeface="黑体" panose="02010609060101010101" pitchFamily="49" charset="-122"/>
        </a:defRPr>
      </a:lvl2pPr>
      <a:lvl3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anose="020F0502020204030204" pitchFamily="34" charset="0"/>
          <a:ea typeface="黑体" panose="02010609060101010101" pitchFamily="49" charset="-122"/>
        </a:defRPr>
      </a:lvl3pPr>
      <a:lvl4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anose="020F0502020204030204" pitchFamily="34" charset="0"/>
          <a:ea typeface="黑体" panose="02010609060101010101" pitchFamily="49" charset="-122"/>
        </a:defRPr>
      </a:lvl4pPr>
      <a:lvl5pPr marL="495300" indent="-495300" algn="r" rtl="0" eaLnBrk="0" fontAlgn="base" hangingPunct="0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anose="020F0502020204030204" pitchFamily="34" charset="0"/>
          <a:ea typeface="黑体" panose="02010609060101010101" pitchFamily="49" charset="-122"/>
        </a:defRPr>
      </a:lvl5pPr>
      <a:lvl6pPr marL="9525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anose="020F0502020204030204" pitchFamily="34" charset="0"/>
          <a:ea typeface="黑体" panose="02010609060101010101" pitchFamily="49" charset="-122"/>
        </a:defRPr>
      </a:lvl6pPr>
      <a:lvl7pPr marL="14097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anose="020F0502020204030204" pitchFamily="34" charset="0"/>
          <a:ea typeface="黑体" panose="02010609060101010101" pitchFamily="49" charset="-122"/>
        </a:defRPr>
      </a:lvl7pPr>
      <a:lvl8pPr marL="18669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anose="020F0502020204030204" pitchFamily="34" charset="0"/>
          <a:ea typeface="黑体" panose="02010609060101010101" pitchFamily="49" charset="-122"/>
        </a:defRPr>
      </a:lvl8pPr>
      <a:lvl9pPr marL="2324100" indent="-495300" algn="r" rtl="0" fontAlgn="base">
        <a:lnSpc>
          <a:spcPct val="110000"/>
        </a:lnSpc>
        <a:spcBef>
          <a:spcPct val="0"/>
        </a:spcBef>
        <a:spcAft>
          <a:spcPct val="35000"/>
        </a:spcAft>
        <a:buClr>
          <a:srgbClr val="F1AF00"/>
        </a:buClr>
        <a:defRPr sz="2800" b="1">
          <a:solidFill>
            <a:schemeClr val="bg1"/>
          </a:solidFill>
          <a:latin typeface="Calibri" panose="020F0502020204030204" pitchFamily="34" charset="0"/>
          <a:ea typeface="黑体" panose="02010609060101010101" pitchFamily="49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2200" kern="1200" dirty="0">
          <a:solidFill>
            <a:srgbClr val="376092"/>
          </a:solidFill>
          <a:latin typeface="Arial" panose="020B0604020202020204" pitchFamily="34" charset="0"/>
          <a:ea typeface="黑体" panose="02010609060101010101" pitchFamily="49" charset="-122"/>
          <a:cs typeface="Times New Roman" panose="02020603050405020304" pitchFamily="18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2400" kern="1200" dirty="0">
          <a:solidFill>
            <a:srgbClr val="376092"/>
          </a:solidFill>
          <a:latin typeface="Arial" panose="020B0604020202020204" pitchFamily="34" charset="0"/>
          <a:ea typeface="黑体" panose="02010609060101010101" pitchFamily="49" charset="-122"/>
          <a:cs typeface="Times New Roman" panose="02020603050405020304" pitchFamily="18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lang="zh-CN" altLang="en-US" sz="2000" kern="1200" dirty="0">
          <a:solidFill>
            <a:srgbClr val="376092"/>
          </a:solidFill>
          <a:latin typeface="Arial" panose="020B0604020202020204" pitchFamily="34" charset="0"/>
          <a:ea typeface="黑体" panose="02010609060101010101" pitchFamily="49" charset="-122"/>
          <a:cs typeface="Times New Roman" panose="02020603050405020304" pitchFamily="18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lang="zh-CN" altLang="en-US" sz="2000" kern="1200" dirty="0">
          <a:solidFill>
            <a:srgbClr val="376092"/>
          </a:solidFill>
          <a:latin typeface="Arial" panose="020B0604020202020204" pitchFamily="34" charset="0"/>
          <a:ea typeface="黑体" panose="02010609060101010101" pitchFamily="49" charset="-122"/>
          <a:cs typeface="Times New Roman" panose="02020603050405020304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lang="zh-CN" altLang="en-US" sz="2000" kern="1200" dirty="0">
          <a:solidFill>
            <a:srgbClr val="376092"/>
          </a:solidFill>
          <a:latin typeface="Arial" panose="020B0604020202020204" pitchFamily="34" charset="0"/>
          <a:ea typeface="黑体" panose="02010609060101010101" pitchFamily="49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04D6D-46F8-40BF-97FD-63D5839D4C38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6351"/>
            <a:ext cx="41142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6351"/>
            <a:ext cx="27428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B8EAA-6FD1-4DF4-8357-3BADEACA97C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0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59.png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44.png"/><Relationship Id="rId2" Type="http://schemas.openxmlformats.org/officeDocument/2006/relationships/image" Target="../media/image55.png"/><Relationship Id="rId1" Type="http://schemas.openxmlformats.org/officeDocument/2006/relationships/image" Target="../media/image54.em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5.xml"/><Relationship Id="rId8" Type="http://schemas.openxmlformats.org/officeDocument/2006/relationships/image" Target="../media/image44.png"/><Relationship Id="rId7" Type="http://schemas.openxmlformats.org/officeDocument/2006/relationships/image" Target="../media/image66.png"/><Relationship Id="rId6" Type="http://schemas.openxmlformats.org/officeDocument/2006/relationships/image" Target="../media/image65.jpe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0" Type="http://schemas.openxmlformats.org/officeDocument/2006/relationships/notesSlide" Target="../notesSlides/notesSlide11.xml"/><Relationship Id="rId1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image" Target="../media/image67.jpe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44.png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emf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4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4.png"/><Relationship Id="rId1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25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78.png"/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85.emf"/><Relationship Id="rId3" Type="http://schemas.openxmlformats.org/officeDocument/2006/relationships/image" Target="../media/image78.png"/><Relationship Id="rId2" Type="http://schemas.openxmlformats.org/officeDocument/2006/relationships/image" Target="../media/image84.emf"/><Relationship Id="rId1" Type="http://schemas.openxmlformats.org/officeDocument/2006/relationships/image" Target="../media/image83.jpe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88.png"/><Relationship Id="rId3" Type="http://schemas.openxmlformats.org/officeDocument/2006/relationships/image" Target="../media/image78.png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9.xml"/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78.png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.jpeg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31.xml"/><Relationship Id="rId2" Type="http://schemas.openxmlformats.org/officeDocument/2006/relationships/image" Target="../media/image92.emf"/><Relationship Id="rId1" Type="http://schemas.openxmlformats.org/officeDocument/2006/relationships/image" Target="../media/image78.pn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95.png"/><Relationship Id="rId2" Type="http://schemas.openxmlformats.org/officeDocument/2006/relationships/image" Target="../media/image94.emf"/><Relationship Id="rId1" Type="http://schemas.openxmlformats.org/officeDocument/2006/relationships/image" Target="../media/image93.emf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98.emf"/><Relationship Id="rId2" Type="http://schemas.openxmlformats.org/officeDocument/2006/relationships/image" Target="../media/image97.emf"/><Relationship Id="rId1" Type="http://schemas.openxmlformats.org/officeDocument/2006/relationships/image" Target="../media/image96.emf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101.png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3.emf"/></Relationships>
</file>

<file path=ppt/slides/_rels/slide2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4.xml"/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104.emf"/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image" Target="../media/image99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104.emf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07.em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7.xml"/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108.png"/><Relationship Id="rId1" Type="http://schemas.openxmlformats.org/officeDocument/2006/relationships/image" Target="../media/image93.emf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108.png"/><Relationship Id="rId1" Type="http://schemas.openxmlformats.org/officeDocument/2006/relationships/image" Target="../media/image10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10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jpeg"/><Relationship Id="rId8" Type="http://schemas.openxmlformats.org/officeDocument/2006/relationships/image" Target="../media/image18.jpe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3" Type="http://schemas.openxmlformats.org/officeDocument/2006/relationships/notesSlide" Target="../notesSlides/notesSlide3.xml"/><Relationship Id="rId12" Type="http://schemas.openxmlformats.org/officeDocument/2006/relationships/slideLayout" Target="../slideLayouts/slideLayout31.xml"/><Relationship Id="rId11" Type="http://schemas.openxmlformats.org/officeDocument/2006/relationships/image" Target="../media/image21.png"/><Relationship Id="rId10" Type="http://schemas.openxmlformats.org/officeDocument/2006/relationships/image" Target="../media/image20.emf"/><Relationship Id="rId1" Type="http://schemas.openxmlformats.org/officeDocument/2006/relationships/image" Target="../media/image11.emf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4.png"/><Relationship Id="rId8" Type="http://schemas.openxmlformats.org/officeDocument/2006/relationships/image" Target="../media/image113.png"/><Relationship Id="rId7" Type="http://schemas.openxmlformats.org/officeDocument/2006/relationships/image" Target="../media/image112.png"/><Relationship Id="rId6" Type="http://schemas.openxmlformats.org/officeDocument/2006/relationships/image" Target="../media/image111.png"/><Relationship Id="rId5" Type="http://schemas.microsoft.com/office/2007/relationships/diagramDrawing" Target="../diagrams/drawing1.xml"/><Relationship Id="rId4" Type="http://schemas.openxmlformats.org/officeDocument/2006/relationships/diagramColors" Target="../diagrams/colors1.xml"/><Relationship Id="rId3" Type="http://schemas.openxmlformats.org/officeDocument/2006/relationships/diagramQuickStyle" Target="../diagrams/quickStyle1.xml"/><Relationship Id="rId23" Type="http://schemas.openxmlformats.org/officeDocument/2006/relationships/notesSlide" Target="../notesSlides/notesSlide30.xml"/><Relationship Id="rId22" Type="http://schemas.openxmlformats.org/officeDocument/2006/relationships/slideLayout" Target="../slideLayouts/slideLayout31.xml"/><Relationship Id="rId21" Type="http://schemas.openxmlformats.org/officeDocument/2006/relationships/image" Target="../media/image126.jpeg"/><Relationship Id="rId20" Type="http://schemas.openxmlformats.org/officeDocument/2006/relationships/image" Target="../media/image125.jpeg"/><Relationship Id="rId2" Type="http://schemas.openxmlformats.org/officeDocument/2006/relationships/diagramLayout" Target="../diagrams/layout1.xml"/><Relationship Id="rId19" Type="http://schemas.openxmlformats.org/officeDocument/2006/relationships/image" Target="../media/image124.jpeg"/><Relationship Id="rId18" Type="http://schemas.openxmlformats.org/officeDocument/2006/relationships/image" Target="../media/image123.jpeg"/><Relationship Id="rId17" Type="http://schemas.openxmlformats.org/officeDocument/2006/relationships/image" Target="../media/image122.jpeg"/><Relationship Id="rId16" Type="http://schemas.openxmlformats.org/officeDocument/2006/relationships/image" Target="../media/image121.png"/><Relationship Id="rId15" Type="http://schemas.openxmlformats.org/officeDocument/2006/relationships/image" Target="../media/image120.png"/><Relationship Id="rId14" Type="http://schemas.openxmlformats.org/officeDocument/2006/relationships/image" Target="../media/image119.jpeg"/><Relationship Id="rId13" Type="http://schemas.openxmlformats.org/officeDocument/2006/relationships/image" Target="../media/image118.jpeg"/><Relationship Id="rId12" Type="http://schemas.openxmlformats.org/officeDocument/2006/relationships/image" Target="../media/image117.png"/><Relationship Id="rId11" Type="http://schemas.openxmlformats.org/officeDocument/2006/relationships/image" Target="../media/image116.png"/><Relationship Id="rId10" Type="http://schemas.openxmlformats.org/officeDocument/2006/relationships/image" Target="../media/image115.png"/><Relationship Id="rId1" Type="http://schemas.openxmlformats.org/officeDocument/2006/relationships/diagramData" Target="../diagrams/data1.xml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image" Target="../media/image127.jpe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2.xml"/><Relationship Id="rId4" Type="http://schemas.openxmlformats.org/officeDocument/2006/relationships/slideLayout" Target="../slideLayouts/slideLayout65.xml"/><Relationship Id="rId3" Type="http://schemas.openxmlformats.org/officeDocument/2006/relationships/image" Target="../media/image132.png"/><Relationship Id="rId2" Type="http://schemas.openxmlformats.org/officeDocument/2006/relationships/image" Target="../media/image131.tiff"/><Relationship Id="rId1" Type="http://schemas.openxmlformats.org/officeDocument/2006/relationships/image" Target="../media/image1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33.jpe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4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3" Type="http://schemas.openxmlformats.org/officeDocument/2006/relationships/image" Target="../media/image44.png"/><Relationship Id="rId2" Type="http://schemas.openxmlformats.org/officeDocument/2006/relationships/image" Target="../media/image55.png"/><Relationship Id="rId1" Type="http://schemas.openxmlformats.org/officeDocument/2006/relationships/image" Target="../media/image54.emf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5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59.png"/><Relationship Id="rId6" Type="http://schemas.openxmlformats.org/officeDocument/2006/relationships/image" Target="../media/image44.png"/><Relationship Id="rId5" Type="http://schemas.openxmlformats.org/officeDocument/2006/relationships/image" Target="../media/image136.png"/><Relationship Id="rId4" Type="http://schemas.openxmlformats.org/officeDocument/2006/relationships/image" Target="../media/image58.png"/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image" Target="../media/image54.emf"/></Relationships>
</file>

<file path=ppt/slides/_rels/slide3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5.wmf"/><Relationship Id="rId8" Type="http://schemas.openxmlformats.org/officeDocument/2006/relationships/image" Target="../media/image144.wmf"/><Relationship Id="rId7" Type="http://schemas.openxmlformats.org/officeDocument/2006/relationships/image" Target="../media/image143.wmf"/><Relationship Id="rId6" Type="http://schemas.openxmlformats.org/officeDocument/2006/relationships/image" Target="../media/image142.wmf"/><Relationship Id="rId5" Type="http://schemas.openxmlformats.org/officeDocument/2006/relationships/image" Target="../media/image141.wmf"/><Relationship Id="rId4" Type="http://schemas.openxmlformats.org/officeDocument/2006/relationships/image" Target="../media/image140.wmf"/><Relationship Id="rId3" Type="http://schemas.openxmlformats.org/officeDocument/2006/relationships/image" Target="../media/image139.wmf"/><Relationship Id="rId2" Type="http://schemas.openxmlformats.org/officeDocument/2006/relationships/image" Target="../media/image138.wmf"/><Relationship Id="rId11" Type="http://schemas.openxmlformats.org/officeDocument/2006/relationships/notesSlide" Target="../notesSlides/notesSlide36.xml"/><Relationship Id="rId10" Type="http://schemas.openxmlformats.org/officeDocument/2006/relationships/slideLayout" Target="../slideLayouts/slideLayout31.xml"/><Relationship Id="rId1" Type="http://schemas.openxmlformats.org/officeDocument/2006/relationships/image" Target="../media/image137.wmf"/></Relationships>
</file>

<file path=ppt/slides/_rels/slide3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7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4.png"/><Relationship Id="rId3" Type="http://schemas.openxmlformats.org/officeDocument/2006/relationships/image" Target="../media/image148.png"/><Relationship Id="rId2" Type="http://schemas.openxmlformats.org/officeDocument/2006/relationships/image" Target="../media/image147.emf"/><Relationship Id="rId1" Type="http://schemas.openxmlformats.org/officeDocument/2006/relationships/image" Target="../media/image146.emf"/></Relationships>
</file>

<file path=ppt/slides/_rels/slide3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50.png"/><Relationship Id="rId2" Type="http://schemas.openxmlformats.org/officeDocument/2006/relationships/image" Target="../media/image44.png"/><Relationship Id="rId1" Type="http://schemas.openxmlformats.org/officeDocument/2006/relationships/image" Target="../media/image149.e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9.xml"/><Relationship Id="rId7" Type="http://schemas.openxmlformats.org/officeDocument/2006/relationships/slideLayout" Target="../slideLayouts/slideLayout25.xml"/><Relationship Id="rId6" Type="http://schemas.openxmlformats.org/officeDocument/2006/relationships/image" Target="../media/image44.png"/><Relationship Id="rId5" Type="http://schemas.openxmlformats.org/officeDocument/2006/relationships/image" Target="../media/image154.png"/><Relationship Id="rId4" Type="http://schemas.openxmlformats.org/officeDocument/2006/relationships/image" Target="../media/image153.emf"/><Relationship Id="rId3" Type="http://schemas.openxmlformats.org/officeDocument/2006/relationships/image" Target="../media/image152.png"/><Relationship Id="rId2" Type="http://schemas.openxmlformats.org/officeDocument/2006/relationships/image" Target="../media/image151.png"/><Relationship Id="rId1" Type="http://schemas.openxmlformats.org/officeDocument/2006/relationships/image" Target="../media/image65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31.xml"/><Relationship Id="rId5" Type="http://schemas.openxmlformats.org/officeDocument/2006/relationships/image" Target="../media/image25.jpeg"/><Relationship Id="rId4" Type="http://schemas.openxmlformats.org/officeDocument/2006/relationships/hyperlink" Target="http://spro.so.com/searchthrow/api/midpage/throw?ls=s112c46189d&amp;lm_extend=ctype:3&amp;ctype=3&amp;q=%E4%B8%AD%E5%AD%90%E6%98%9F%E5%90%88%E5%B9%B6&amp;rurl=http://www.bast.net.cn/art/2017/12/29/art_16694_373334.html&amp;img=http://www.bast.net.cn/picture/0/1712291453295313845.jpg&amp;key=t01873cbb95a22de476.jpg&amp;s=1571144555423" TargetMode="External"/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image" Target="../media/image22.GIF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44.png"/><Relationship Id="rId2" Type="http://schemas.openxmlformats.org/officeDocument/2006/relationships/image" Target="../media/image156.emf"/><Relationship Id="rId1" Type="http://schemas.openxmlformats.org/officeDocument/2006/relationships/image" Target="../media/image155.emf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1.xml"/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160.png"/><Relationship Id="rId3" Type="http://schemas.openxmlformats.org/officeDocument/2006/relationships/image" Target="../media/image159.emf"/><Relationship Id="rId2" Type="http://schemas.openxmlformats.org/officeDocument/2006/relationships/image" Target="../media/image158.emf"/><Relationship Id="rId1" Type="http://schemas.openxmlformats.org/officeDocument/2006/relationships/image" Target="../media/image157.emf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2.xml"/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104.emf"/><Relationship Id="rId1" Type="http://schemas.openxmlformats.org/officeDocument/2006/relationships/image" Target="../media/image161.png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3.xml"/><Relationship Id="rId5" Type="http://schemas.openxmlformats.org/officeDocument/2006/relationships/slideLayout" Target="../slideLayouts/slideLayout25.xml"/><Relationship Id="rId4" Type="http://schemas.openxmlformats.org/officeDocument/2006/relationships/image" Target="../media/image164.emf"/><Relationship Id="rId3" Type="http://schemas.openxmlformats.org/officeDocument/2006/relationships/image" Target="../media/image78.png"/><Relationship Id="rId2" Type="http://schemas.openxmlformats.org/officeDocument/2006/relationships/image" Target="../media/image163.png"/><Relationship Id="rId1" Type="http://schemas.openxmlformats.org/officeDocument/2006/relationships/image" Target="../media/image162.emf"/></Relationships>
</file>

<file path=ppt/slides/_rels/slide4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4.xml"/><Relationship Id="rId8" Type="http://schemas.openxmlformats.org/officeDocument/2006/relationships/slideLayout" Target="../slideLayouts/slideLayout25.xml"/><Relationship Id="rId7" Type="http://schemas.openxmlformats.org/officeDocument/2006/relationships/image" Target="../media/image44.png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png"/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image" Target="../media/image1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78.png"/></Relationships>
</file>

<file path=ppt/slides/_rels/slide4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6.xml"/><Relationship Id="rId4" Type="http://schemas.openxmlformats.org/officeDocument/2006/relationships/slideLayout" Target="../slideLayouts/slideLayout25.xml"/><Relationship Id="rId3" Type="http://schemas.openxmlformats.org/officeDocument/2006/relationships/image" Target="../media/image23.jpeg"/><Relationship Id="rId2" Type="http://schemas.openxmlformats.org/officeDocument/2006/relationships/image" Target="../media/image172.emf"/><Relationship Id="rId1" Type="http://schemas.openxmlformats.org/officeDocument/2006/relationships/image" Target="../media/image171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73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74.emf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31.xml"/><Relationship Id="rId5" Type="http://schemas.openxmlformats.org/officeDocument/2006/relationships/image" Target="../media/image30.wmf"/><Relationship Id="rId4" Type="http://schemas.openxmlformats.org/officeDocument/2006/relationships/image" Target="../media/image29.emf"/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3.xml"/><Relationship Id="rId7" Type="http://schemas.openxmlformats.org/officeDocument/2006/relationships/image" Target="../media/image38.png"/><Relationship Id="rId6" Type="http://schemas.openxmlformats.org/officeDocument/2006/relationships/image" Target="../media/image34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1.xml"/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50.png"/><Relationship Id="rId8" Type="http://schemas.openxmlformats.org/officeDocument/2006/relationships/image" Target="../media/image49.png"/><Relationship Id="rId7" Type="http://schemas.openxmlformats.org/officeDocument/2006/relationships/image" Target="../media/image48.png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4" Type="http://schemas.openxmlformats.org/officeDocument/2006/relationships/notesSlide" Target="../notesSlides/notesSlide9.xml"/><Relationship Id="rId13" Type="http://schemas.openxmlformats.org/officeDocument/2006/relationships/slideLayout" Target="../slideLayouts/slideLayout3.xml"/><Relationship Id="rId12" Type="http://schemas.openxmlformats.org/officeDocument/2006/relationships/image" Target="../media/image53.jpeg"/><Relationship Id="rId11" Type="http://schemas.openxmlformats.org/officeDocument/2006/relationships/image" Target="../media/image52.png"/><Relationship Id="rId10" Type="http://schemas.openxmlformats.org/officeDocument/2006/relationships/image" Target="../media/image51.png"/><Relationship Id="rId1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www.imp.cas.cn/images/cn74img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12192000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组合 3"/>
          <p:cNvGrpSpPr/>
          <p:nvPr/>
        </p:nvGrpSpPr>
        <p:grpSpPr>
          <a:xfrm>
            <a:off x="1381794" y="3388896"/>
            <a:ext cx="9465940" cy="1192232"/>
            <a:chOff x="1486694" y="5013176"/>
            <a:chExt cx="9465940" cy="1192232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1486694" y="5013176"/>
              <a:ext cx="9144000" cy="5438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0000" tIns="45000" rIns="90000" bIns="45000"/>
            <a:lstStyle>
              <a:lvl1pPr eaLnBrk="0" hangingPunct="0"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100000"/>
                <a:buFont typeface="Arial" panose="020B0604020202020204" pitchFamily="34" charset="0"/>
                <a:buNone/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Yu-Hu Zhang (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张玉虎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)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1808634" y="5445224"/>
              <a:ext cx="9144000" cy="760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lIns="90000" tIns="45000" rIns="90000" bIns="45000"/>
            <a:lstStyle>
              <a:lvl1pPr eaLnBrk="0" hangingPunct="0"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Institute of Modern Physics, Chinese Academy of Sciences, </a:t>
              </a:r>
              <a:endPara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447675" algn="l"/>
                  <a:tab pos="896620" algn="l"/>
                  <a:tab pos="1346200" algn="l"/>
                  <a:tab pos="1795145" algn="l"/>
                  <a:tab pos="2244725" algn="l"/>
                  <a:tab pos="2693670" algn="l"/>
                  <a:tab pos="3143250" algn="l"/>
                  <a:tab pos="3592195" algn="l"/>
                  <a:tab pos="4041775" algn="l"/>
                  <a:tab pos="4490720" algn="l"/>
                  <a:tab pos="4940300" algn="l"/>
                  <a:tab pos="5389245" algn="l"/>
                  <a:tab pos="5838825" algn="l"/>
                  <a:tab pos="6287770" algn="l"/>
                  <a:tab pos="6737350" algn="l"/>
                  <a:tab pos="7186295" algn="l"/>
                  <a:tab pos="7635875" algn="l"/>
                  <a:tab pos="8084820" algn="l"/>
                  <a:tab pos="8534400" algn="l"/>
                  <a:tab pos="8983345" algn="l"/>
                </a:tabLst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+mn-cs"/>
                </a:rPr>
                <a:t>Lanzhou 730000, P. R. China</a:t>
              </a:r>
              <a:endParaRPr kumimoji="0" lang="zh-CN" alt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+mn-cs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-1" y="1466781"/>
            <a:ext cx="1219041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dirty="0">
                <a:solidFill>
                  <a:srgbClr val="003399"/>
                </a:solidFill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Precision mass measurements of short-lived nuclei </a:t>
            </a:r>
            <a:endParaRPr lang="en-US" altLang="zh-CN" sz="3200" dirty="0">
              <a:solidFill>
                <a:srgbClr val="003399"/>
              </a:solidFill>
              <a:effectLst/>
              <a:latin typeface="等线" panose="02010600030101010101" pitchFamily="2" charset="-122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en-US" altLang="zh-CN" sz="3200" dirty="0">
                <a:solidFill>
                  <a:srgbClr val="003399"/>
                </a:solidFill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at heavy ions storage ring </a:t>
            </a:r>
            <a:r>
              <a:rPr lang="en-US" altLang="zh-CN" sz="3200" dirty="0" err="1">
                <a:solidFill>
                  <a:srgbClr val="003399"/>
                </a:solidFill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CSRe</a:t>
            </a:r>
            <a:r>
              <a:rPr lang="en-US" altLang="zh-CN" sz="3200" dirty="0">
                <a:solidFill>
                  <a:srgbClr val="003399"/>
                </a:solidFill>
                <a:effectLst/>
                <a:latin typeface="等线" panose="02010600030101010101" pitchFamily="2" charset="-122"/>
                <a:cs typeface="Times New Roman" panose="02020603050405020304" pitchFamily="18" charset="0"/>
              </a:rPr>
              <a:t> in Lanzhou</a:t>
            </a:r>
            <a:endParaRPr lang="en-US" altLang="zh-CN" sz="3200" dirty="0">
              <a:solidFill>
                <a:srgbClr val="003399"/>
              </a:solidFill>
              <a:effectLst/>
              <a:latin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66467" y="188640"/>
            <a:ext cx="10058400" cy="638175"/>
          </a:xfrm>
          <a:prstGeom prst="rect">
            <a:avLst/>
          </a:prstGeom>
          <a:solidFill>
            <a:schemeClr val="accent3">
              <a:lumMod val="75000"/>
              <a:lumOff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i="0" dirty="0">
                <a:solidFill>
                  <a:schemeClr val="bg1"/>
                </a:solidFill>
                <a:effectLst/>
                <a:latin typeface="+mj-lt"/>
                <a:cs typeface="+mj-lt"/>
              </a:rPr>
              <a:t>2024 </a:t>
            </a:r>
            <a:r>
              <a:rPr lang="en-US" altLang="zh-CN" sz="3200" b="1" i="0" dirty="0" err="1">
                <a:solidFill>
                  <a:schemeClr val="bg1"/>
                </a:solidFill>
                <a:effectLst/>
                <a:latin typeface="+mj-lt"/>
                <a:cs typeface="+mj-lt"/>
              </a:rPr>
              <a:t>ANPhA</a:t>
            </a:r>
            <a:r>
              <a:rPr lang="en-US" altLang="zh-CN" sz="3200" b="1" i="0" dirty="0">
                <a:solidFill>
                  <a:schemeClr val="bg1"/>
                </a:solidFill>
                <a:effectLst/>
                <a:latin typeface="+mj-lt"/>
                <a:cs typeface="+mj-lt"/>
              </a:rPr>
              <a:t> meeting and </a:t>
            </a:r>
            <a:r>
              <a:rPr lang="en-US" altLang="zh-CN" sz="3200" b="1" i="0" dirty="0" err="1">
                <a:solidFill>
                  <a:schemeClr val="bg1"/>
                </a:solidFill>
                <a:effectLst/>
                <a:latin typeface="+mj-lt"/>
                <a:cs typeface="+mj-lt"/>
              </a:rPr>
              <a:t>ANPhA</a:t>
            </a:r>
            <a:r>
              <a:rPr lang="en-US" altLang="zh-CN" sz="3200" b="1" i="0" dirty="0">
                <a:solidFill>
                  <a:schemeClr val="bg1"/>
                </a:solidFill>
                <a:effectLst/>
                <a:latin typeface="+mj-lt"/>
                <a:cs typeface="+mj-lt"/>
              </a:rPr>
              <a:t> symposium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j-lt"/>
            </a:endParaRPr>
          </a:p>
        </p:txBody>
      </p:sp>
    </p:spTree>
  </p:cSld>
  <p:clrMapOvr>
    <a:masterClrMapping/>
  </p:clrMapOvr>
  <p:transition spd="med" advClick="0" advTm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-25474" y="1313011"/>
            <a:ext cx="7103318" cy="5215631"/>
            <a:chOff x="4733517" y="1196752"/>
            <a:chExt cx="7410361" cy="566124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33517" y="1196752"/>
              <a:ext cx="7410361" cy="566124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矩形 15"/>
                <p:cNvSpPr/>
                <p:nvPr/>
              </p:nvSpPr>
              <p:spPr>
                <a:xfrm rot="21150915">
                  <a:off x="7647088" y="2172282"/>
                  <a:ext cx="515057" cy="3606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∆</m:t>
                        </m:r>
                        <m:sSub>
                          <m:sSubPr>
                            <m:ctrlPr>
                              <a:rPr kumimoji="0" lang="en-US" altLang="zh-CN" sz="1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𝒕</m:t>
                            </m:r>
                          </m:e>
                          <m:sub>
                            <m:r>
                              <a:rPr kumimoji="0" lang="en-US" altLang="zh-CN" sz="1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𝒆𝒙𝒑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mc:Choice>
          <mc:Fallback>
            <p:sp>
              <p:nvSpPr>
                <p:cNvPr id="16" name="矩形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150915">
                  <a:off x="7647088" y="2172282"/>
                  <a:ext cx="515057" cy="360612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1342678" y="137840"/>
                <a:ext cx="972108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2. </a:t>
                </a:r>
                <a14:m>
                  <m:oMath xmlns:m="http://schemas.openxmlformats.org/officeDocument/2006/math"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-defined isochronous mass spectrometry IMS </a:t>
                </a:r>
                <a:endPara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8" y="137840"/>
                <a:ext cx="9721082" cy="553998"/>
              </a:xfrm>
              <a:prstGeom prst="rect">
                <a:avLst/>
              </a:prstGeom>
              <a:blipFill rotWithShape="1">
                <a:blip r:embed="rId3"/>
                <a:stretch>
                  <a:fillRect l="-3" t="-925" r="2" b="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1390" y="1680761"/>
            <a:ext cx="3744416" cy="2232711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033956" y="1313011"/>
            <a:ext cx="302980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Betatron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oscillation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206774" y="6165304"/>
            <a:ext cx="2793009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Revolution turn number N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4078982" y="4291710"/>
                <a:ext cx="1944216" cy="71686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8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kumimoji="0" lang="en-US" altLang="zh-CN" sz="28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𝒗</m:t>
                        </m:r>
                      </m:e>
                      <m:sub>
                        <m:r>
                          <a:rPr kumimoji="0" lang="en-US" altLang="zh-CN" sz="2800" b="1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𝒆𝒙𝒑</m:t>
                        </m:r>
                      </m:sub>
                    </m:sSub>
                    <m:r>
                      <a:rPr kumimoji="0" lang="en-US" altLang="zh-CN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𝑳</m:t>
                        </m:r>
                      </m:num>
                      <m:den>
                        <m:sSub>
                          <m:sSubPr>
                            <m:ctrlPr>
                              <a:rPr kumimoji="0" lang="en-US" altLang="zh-CN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∆</m:t>
                            </m:r>
                            <m:r>
                              <a:rPr kumimoji="0" lang="en-US" altLang="zh-CN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𝒕</m:t>
                            </m:r>
                          </m:e>
                          <m:sub>
                            <m:r>
                              <a:rPr kumimoji="0" lang="en-US" altLang="zh-CN" sz="2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𝒆𝒙𝒑</m:t>
                            </m:r>
                          </m:sub>
                        </m:sSub>
                      </m:den>
                    </m:f>
                  </m:oMath>
                </a14:m>
                <a:r>
                  <a: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8982" y="4291710"/>
                <a:ext cx="1944216" cy="716863"/>
              </a:xfrm>
              <a:prstGeom prst="rect">
                <a:avLst/>
              </a:prstGeom>
              <a:blipFill rotWithShape="1">
                <a:blip r:embed="rId5"/>
                <a:stretch>
                  <a:fillRect l="-19" t="-53" r="11" b="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7031310" y="4356338"/>
                <a:ext cx="5049526" cy="1232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𝒕</m:t>
                        </m:r>
                      </m:e>
                      <m:sub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𝒇𝒊𝒕</m:t>
                        </m:r>
                      </m:sub>
                    </m:sSub>
                    <m:d>
                      <m:dPr>
                        <m:ctrlP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𝑵</m:t>
                        </m:r>
                      </m:e>
                    </m:d>
                  </m:oMath>
                </a14:m>
                <a:r>
                  <a:rPr kumimoji="0" lang="en-US" altLang="zh-CN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微软雅黑" panose="020B0503020204020204" pitchFamily="34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𝒊</m:t>
                        </m:r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=</m:t>
                        </m:r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𝟎</m:t>
                        </m:r>
                      </m:sub>
                      <m:sup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𝒊</m:t>
                        </m:r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=</m:t>
                        </m:r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𝟑</m:t>
                        </m:r>
                      </m:sup>
                      <m:e>
                        <m:sSub>
                          <m:sSubPr>
                            <m:ctrlPr>
                              <a:rPr kumimoji="0" lang="en-US" altLang="zh-CN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+mn-cs"/>
                              </a:rPr>
                              <m:t>𝒂</m:t>
                            </m:r>
                          </m:e>
                          <m:sub>
                            <m:r>
                              <a:rPr kumimoji="0" lang="en-US" altLang="zh-CN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+mn-cs"/>
                              </a:rPr>
                              <m:t>𝒊</m:t>
                            </m:r>
                          </m:sub>
                        </m:sSub>
                      </m:e>
                    </m:nary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∙</m:t>
                    </m:r>
                    <m:sSup>
                      <m:sSupPr>
                        <m:ctrlP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p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𝒊</m:t>
                        </m:r>
                      </m:sup>
                    </m:sSup>
                  </m:oMath>
                </a14:m>
                <a:endParaRPr kumimoji="0" lang="en-US" altLang="zh-CN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8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 Math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微软雅黑" panose="020B0503020204020204" pitchFamily="34" charset="-122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kumimoji="0" lang="en-US" altLang="zh-CN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𝑨</m:t>
                        </m:r>
                      </m:e>
                      <m:sub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𝒙</m:t>
                        </m:r>
                      </m:sub>
                    </m:sSub>
                    <m:r>
                      <a:rPr kumimoji="0" lang="en-US" altLang="zh-CN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∙</m:t>
                    </m:r>
                    <m:r>
                      <a:rPr kumimoji="0" lang="en-US" altLang="zh-CN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𝒔𝒊𝒏</m:t>
                    </m:r>
                    <m:d>
                      <m:dPr>
                        <m:begChr m:val="["/>
                        <m:endChr m:val="]"/>
                        <m:ctrlP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  <m:r>
                          <a:rPr kumimoji="0" lang="zh-CN" alt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𝝅</m:t>
                        </m:r>
                        <m:d>
                          <m:dPr>
                            <m:ctrlPr>
                              <a:rPr kumimoji="0" lang="en-US" altLang="zh-CN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𝒙</m:t>
                                </m:r>
                                <m: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𝟎</m:t>
                                </m:r>
                              </m:sub>
                            </m:sSub>
                            <m:r>
                              <a:rPr kumimoji="0" lang="en-US" altLang="zh-CN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𝑵</m:t>
                            </m:r>
                            <m:r>
                              <a:rPr kumimoji="0" lang="en-US" altLang="zh-CN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𝒙</m:t>
                                </m:r>
                                <m: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𝟏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𝑵</m:t>
                                </m:r>
                              </m:e>
                              <m:sup>
                                <m: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altLang="zh-CN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zh-CN" alt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𝝋</m:t>
                            </m:r>
                          </m:e>
                          <m:sub>
                            <m:r>
                              <a:rPr kumimoji="0" lang="en-US" altLang="zh-CN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𝒙</m:t>
                            </m:r>
                          </m:sub>
                        </m:sSub>
                      </m:e>
                    </m:d>
                  </m:oMath>
                </a14:m>
                <a:endParaRPr kumimoji="0" lang="en-US" altLang="zh-CN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       </m:t>
                      </m:r>
                      <m:r>
                        <a:rPr kumimoji="0" lang="en-US" altLang="zh-CN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𝑨</m:t>
                          </m:r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𝒚</m:t>
                          </m:r>
                        </m:sub>
                      </m:sSub>
                      <m:r>
                        <a:rPr kumimoji="0" lang="en-US" altLang="zh-CN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</m:t>
                      </m:r>
                      <m:r>
                        <a:rPr kumimoji="0" lang="en-US" altLang="zh-CN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𝒔𝒊𝒏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  <m:r>
                            <a:rPr kumimoji="0" lang="zh-CN" alt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𝝅</m:t>
                          </m:r>
                          <m:d>
                            <m:dPr>
                              <m:ctrlP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𝒚</m:t>
                                  </m:r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𝑵</m:t>
                              </m:r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𝒚</m:t>
                                  </m:r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𝟏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𝑵</m:t>
                                  </m:r>
                                </m:e>
                                <m:sup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zh-CN" alt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𝝋</m:t>
                              </m:r>
                            </m:e>
                            <m:sub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1310" y="4356338"/>
                <a:ext cx="5049526" cy="1232902"/>
              </a:xfrm>
              <a:prstGeom prst="rect">
                <a:avLst/>
              </a:prstGeom>
              <a:blipFill rotWithShape="1">
                <a:blip r:embed="rId6"/>
                <a:stretch>
                  <a:fillRect l="-12" t="-19" r="12" b="-206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r="1760" b="5621"/>
          <a:stretch>
            <a:fillRect/>
          </a:stretch>
        </p:blipFill>
        <p:spPr>
          <a:xfrm>
            <a:off x="6907922" y="1777225"/>
            <a:ext cx="5069301" cy="4316071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774726" y="1268760"/>
            <a:ext cx="4057368" cy="430887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003366"/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2800" dirty="0">
                <a:solidFill>
                  <a:schemeClr val="accent2"/>
                </a:solidFill>
                <a:latin typeface="+mn-lt"/>
                <a:ea typeface="微软雅黑" panose="020B0503020204020204" pitchFamily="34" charset="-122"/>
              </a:rPr>
              <a:t>Masses determinations</a:t>
            </a:r>
            <a:endParaRPr lang="en-US" altLang="zh-CN" sz="2800" b="1" dirty="0">
              <a:solidFill>
                <a:schemeClr val="accent2"/>
              </a:solidFill>
              <a:latin typeface="+mn-lt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矩形 4"/>
              <p:cNvSpPr/>
              <p:nvPr/>
            </p:nvSpPr>
            <p:spPr>
              <a:xfrm>
                <a:off x="838622" y="1844824"/>
                <a:ext cx="6115905" cy="9881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zh-CN" sz="24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d>
                            <m:dPr>
                              <m:ctrlPr>
                                <a:rPr lang="zh-CN" altLang="zh-CN" sz="2400" b="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2400" b="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altLang="zh-CN" sz="2400" b="0" i="1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altLang="zh-CN" sz="2400" b="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  <m:sub>
                          <m:r>
                            <a:rPr lang="en-US" altLang="zh-CN" sz="2400" b="0" i="1">
                              <a:latin typeface="Cambria Math" panose="02040503050406030204" pitchFamily="18" charset="0"/>
                            </a:rPr>
                            <m:t>𝑒𝑥𝑝</m:t>
                          </m:r>
                        </m:sub>
                        <m:sup>
                          <m:r>
                            <a:rPr lang="en-US" altLang="zh-CN" sz="2400" b="0" i="1">
                              <a:latin typeface="Cambria Math" panose="02040503050406030204" pitchFamily="18" charset="0"/>
                            </a:rPr>
                            <m:t>𝑖</m:t>
                          </m:r>
                        </m:sup>
                      </m:sSubSup>
                      <m:r>
                        <a:rPr lang="en-US" altLang="zh-CN" sz="2400" b="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sz="2400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zh-CN" altLang="en-US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r>
                            <a:rPr lang="en-US" altLang="zh-CN" sz="2400" b="0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lang="zh-CN" altLang="zh-CN" sz="2400" b="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400" b="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sz="2400" b="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  <m:sup>
                              <m:r>
                                <a:rPr lang="en-US" altLang="zh-CN" sz="2400" b="0" i="1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  <m:r>
                            <a:rPr lang="en-US" altLang="zh-CN" sz="2400" b="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Sup>
                            <m:sSubSupPr>
                              <m:ctrlPr>
                                <a:rPr lang="zh-CN" altLang="zh-CN" sz="2400" b="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d>
                                <m:dPr>
                                  <m:ctrlPr>
                                    <a:rPr lang="zh-CN" altLang="zh-CN" sz="2400" b="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sz="2400" b="0" i="1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  <m:r>
                                    <a:rPr lang="en-US" altLang="zh-CN" sz="2400" b="0" i="1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d>
                            </m:e>
                            <m:sub>
                              <m:r>
                                <a:rPr lang="en-US" altLang="zh-CN" sz="2400" b="0" i="1">
                                  <a:latin typeface="Cambria Math" panose="02040503050406030204" pitchFamily="18" charset="0"/>
                                </a:rPr>
                                <m:t>𝑒𝑥𝑝</m:t>
                              </m:r>
                            </m:sub>
                            <m:sup>
                              <m:r>
                                <a:rPr lang="en-US" altLang="zh-CN" sz="2400" b="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bSup>
                        </m:den>
                      </m:f>
                      <m:r>
                        <a:rPr lang="en-US" altLang="zh-CN" sz="2400" b="0" i="1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altLang="zh-CN" sz="2400" b="0" i="1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altLang="zh-CN" sz="2400" b="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sz="2400" b="0" i="1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sz="2400" b="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400" b="0" i="1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altLang="zh-CN" sz="2400" b="0" i="1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altLang="zh-CN" sz="2400" b="0" i="1">
                          <a:latin typeface="Cambria Math" panose="02040503050406030204" pitchFamily="18" charset="0"/>
                        </a:rPr>
                        <m:t>3</m:t>
                      </m:r>
                      <m:r>
                        <a:rPr lang="en-US" altLang="zh-CN" sz="2400" b="0" i="1">
                          <a:latin typeface="Cambria Math" panose="02040503050406030204" pitchFamily="18" charset="0"/>
                        </a:rPr>
                        <m:t>, … </m:t>
                      </m:r>
                      <m:sSub>
                        <m:sSubPr>
                          <m:ctrlPr>
                            <a:rPr lang="zh-CN" altLang="zh-CN" sz="2400" b="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altLang="zh-CN" sz="2400" b="0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altLang="zh-CN" sz="2400" b="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2400" b="0" dirty="0">
                  <a:solidFill>
                    <a:srgbClr val="003366"/>
                  </a:solidFill>
                  <a:latin typeface="+mn-lt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5" name="矩形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22" y="1844824"/>
                <a:ext cx="6115905" cy="988156"/>
              </a:xfrm>
              <a:prstGeom prst="rect">
                <a:avLst/>
              </a:prstGeom>
              <a:blipFill rotWithShape="1">
                <a:blip r:embed="rId1"/>
                <a:stretch>
                  <a:fillRect l="-7" t="-15" b="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图片 9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" t="3911" r="3963" b="2564"/>
          <a:stretch>
            <a:fillRect/>
          </a:stretch>
        </p:blipFill>
        <p:spPr bwMode="auto">
          <a:xfrm>
            <a:off x="7267074" y="1196752"/>
            <a:ext cx="3888576" cy="2926081"/>
          </a:xfrm>
          <a:prstGeom prst="rect">
            <a:avLst/>
          </a:prstGeom>
          <a:ln>
            <a:noFill/>
          </a:ln>
        </p:spPr>
      </p:pic>
      <p:pic>
        <p:nvPicPr>
          <p:cNvPr id="11" name="图片 10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1" t="3257" r="2289" b="3898"/>
          <a:stretch>
            <a:fillRect/>
          </a:stretch>
        </p:blipFill>
        <p:spPr bwMode="auto">
          <a:xfrm>
            <a:off x="7391350" y="4005064"/>
            <a:ext cx="3744416" cy="2736304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矩形 8"/>
              <p:cNvSpPr/>
              <p:nvPr/>
            </p:nvSpPr>
            <p:spPr>
              <a:xfrm>
                <a:off x="8457712" y="4325034"/>
                <a:ext cx="1885966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  <m:r>
                      <a:rPr lang="en-US" altLang="zh-CN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≈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7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000" b="0" dirty="0">
                    <a:solidFill>
                      <a:srgbClr val="FF0000"/>
                    </a:solidFill>
                    <a:latin typeface="+mn-lt"/>
                  </a:rPr>
                  <a:t>keV</a:t>
                </a:r>
                <a:endParaRPr lang="zh-CN" altLang="en-US" sz="2000" b="0" dirty="0">
                  <a:solidFill>
                    <a:srgbClr val="FF0000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9" name="矩形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7712" y="4325034"/>
                <a:ext cx="1885966" cy="400110"/>
              </a:xfrm>
              <a:prstGeom prst="rect">
                <a:avLst/>
              </a:prstGeom>
              <a:blipFill rotWithShape="1">
                <a:blip r:embed="rId4"/>
                <a:stretch>
                  <a:fillRect l="-8" t="-12" r="9" b="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组合 13"/>
          <p:cNvGrpSpPr/>
          <p:nvPr/>
        </p:nvGrpSpPr>
        <p:grpSpPr>
          <a:xfrm>
            <a:off x="7244942" y="980728"/>
            <a:ext cx="4076197" cy="3024335"/>
            <a:chOff x="7391350" y="1700808"/>
            <a:chExt cx="4680520" cy="3528392"/>
          </a:xfrm>
        </p:grpSpPr>
        <p:pic>
          <p:nvPicPr>
            <p:cNvPr id="15" name="图片 14"/>
            <p:cNvPicPr/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3" t="3641" r="3753" b="2812"/>
            <a:stretch>
              <a:fillRect/>
            </a:stretch>
          </p:blipFill>
          <p:spPr bwMode="auto">
            <a:xfrm>
              <a:off x="7391350" y="1700808"/>
              <a:ext cx="4680520" cy="3528392"/>
            </a:xfrm>
            <a:prstGeom prst="rect">
              <a:avLst/>
            </a:prstGeom>
            <a:ln>
              <a:noFill/>
            </a:ln>
          </p:spPr>
        </p:pic>
        <p:sp>
          <p:nvSpPr>
            <p:cNvPr id="16" name="文本框 15"/>
            <p:cNvSpPr txBox="1"/>
            <p:nvPr/>
          </p:nvSpPr>
          <p:spPr>
            <a:xfrm>
              <a:off x="8209724" y="1846905"/>
              <a:ext cx="2945865" cy="359073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altLang="zh-CN" sz="2000" b="0" dirty="0">
                  <a:solidFill>
                    <a:schemeClr val="accent6"/>
                  </a:solidFill>
                  <a:latin typeface="+mn-lt"/>
                  <a:ea typeface="微软雅黑" panose="020B0503020204020204" pitchFamily="34" charset="-122"/>
                </a:rPr>
                <a:t>Masses from T spectrum</a:t>
              </a:r>
              <a:endParaRPr lang="zh-CN" altLang="en-US" sz="2000" b="0" dirty="0">
                <a:solidFill>
                  <a:schemeClr val="accent6"/>
                </a:solidFill>
                <a:latin typeface="+mn-lt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98254" y="2996952"/>
            <a:ext cx="6289040" cy="3238197"/>
            <a:chOff x="517298" y="3518651"/>
            <a:chExt cx="6289040" cy="3238197"/>
          </a:xfrm>
        </p:grpSpPr>
        <p:pic>
          <p:nvPicPr>
            <p:cNvPr id="12" name="图片 11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1" t="32577" r="-1" b="7776"/>
            <a:stretch>
              <a:fillRect/>
            </a:stretch>
          </p:blipFill>
          <p:spPr bwMode="auto">
            <a:xfrm>
              <a:off x="517298" y="3872043"/>
              <a:ext cx="6289040" cy="2884805"/>
            </a:xfrm>
            <a:prstGeom prst="rect">
              <a:avLst/>
            </a:prstGeom>
            <a:ln>
              <a:noFill/>
            </a:ln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7" name="矩形 16"/>
                <p:cNvSpPr/>
                <p:nvPr/>
              </p:nvSpPr>
              <p:spPr>
                <a:xfrm>
                  <a:off x="2854846" y="3518651"/>
                  <a:ext cx="1749197" cy="630429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f>
                        <m:fPr>
                          <m:ctrlPr>
                            <a:rPr lang="en-US" altLang="zh-CN" sz="2400" i="1" smtClean="0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num>
                        <m:den>
                          <m:r>
                            <a:rPr lang="en-US" altLang="zh-CN" sz="2400" b="1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</m:den>
                      </m:f>
                      <m:r>
                        <a:rPr lang="en-US" altLang="zh-CN" sz="2400" b="1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a14:m>
                  <a:r>
                    <a:rPr lang="en-US" altLang="zh-CN" sz="2400" dirty="0">
                      <a:solidFill>
                        <a:schemeClr val="accent2"/>
                      </a:solidFill>
                    </a:rPr>
                    <a:t> </a:t>
                  </a:r>
                  <a:r>
                    <a:rPr lang="en-US" altLang="zh-CN" sz="2400" b="0" dirty="0">
                      <a:solidFill>
                        <a:schemeClr val="accent2"/>
                      </a:solidFill>
                      <a:latin typeface="+mn-lt"/>
                    </a:rPr>
                    <a:t>spectrum</a:t>
                  </a:r>
                  <a:endParaRPr lang="zh-CN" altLang="en-US" sz="2400" b="0" dirty="0">
                    <a:solidFill>
                      <a:schemeClr val="accent2"/>
                    </a:solidFill>
                    <a:latin typeface="+mn-lt"/>
                  </a:endParaRPr>
                </a:p>
              </p:txBody>
            </p:sp>
          </mc:Choice>
          <mc:Fallback>
            <p:sp>
              <p:nvSpPr>
                <p:cNvPr id="17" name="矩形 1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54846" y="3518651"/>
                  <a:ext cx="1749197" cy="630429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2. </a:t>
                </a:r>
                <a14:m>
                  <m:oMath xmlns:m="http://schemas.openxmlformats.org/officeDocument/2006/math"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-defined isochronous mass spectrometry IMS </a:t>
                </a:r>
                <a:endPara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blipFill rotWithShape="1">
                <a:blip r:embed="rId8"/>
                <a:stretch>
                  <a:fillRect l="-3" t="-925" r="2" b="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/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" t="10905" r="2653" b="5380"/>
          <a:stretch>
            <a:fillRect/>
          </a:stretch>
        </p:blipFill>
        <p:spPr bwMode="auto">
          <a:xfrm>
            <a:off x="592966" y="2807206"/>
            <a:ext cx="5616624" cy="3452296"/>
          </a:xfrm>
          <a:prstGeom prst="rect">
            <a:avLst/>
          </a:prstGeom>
          <a:ln>
            <a:noFill/>
          </a:ln>
        </p:spPr>
      </p:pic>
      <p:pic>
        <p:nvPicPr>
          <p:cNvPr id="11" name="图片 10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" t="10906" r="3591" b="5257"/>
          <a:stretch>
            <a:fillRect/>
          </a:stretch>
        </p:blipFill>
        <p:spPr bwMode="auto">
          <a:xfrm>
            <a:off x="6353606" y="2780928"/>
            <a:ext cx="5574248" cy="3600400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矩形 2"/>
              <p:cNvSpPr/>
              <p:nvPr/>
            </p:nvSpPr>
            <p:spPr>
              <a:xfrm>
                <a:off x="2321158" y="1196752"/>
                <a:ext cx="8064896" cy="1409488"/>
              </a:xfrm>
              <a:prstGeom prst="rect">
                <a:avLst/>
              </a:prstGeom>
              <a:solidFill>
                <a:schemeClr val="accent5">
                  <a:lumMod val="25000"/>
                  <a:lumOff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zh-CN" altLang="en-US" sz="2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sSubSup>
                            <m:sSubSupPr>
                              <m:ctrlPr>
                                <a:rPr kumimoji="0" lang="zh-CN" altLang="en-US" sz="2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kumimoji="0" lang="zh-CN" altLang="en-US" sz="2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𝑻</m:t>
                              </m:r>
                            </m:e>
                            <m:sub>
                              <m:r>
                                <a:rPr kumimoji="0" lang="zh-CN" altLang="en-US" sz="2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𝒇𝒊𝒙</m:t>
                              </m:r>
                            </m:sub>
                            <m:sup>
                              <m:r>
                                <a:rPr kumimoji="0" lang="zh-CN" altLang="en-US" sz="2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𝒊</m:t>
                              </m:r>
                            </m:sup>
                          </m:sSubSup>
                          <m:r>
                            <a:rPr kumimoji="0" lang="zh-CN" altLang="en-US" sz="2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=</m:t>
                          </m:r>
                          <m:r>
                            <a:rPr kumimoji="0" lang="zh-CN" altLang="en-US" sz="2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𝑪</m:t>
                          </m:r>
                        </m:e>
                        <m:sub>
                          <m:r>
                            <a:rPr kumimoji="0" lang="zh-CN" altLang="en-US" sz="2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𝒇𝒊𝒙</m:t>
                          </m:r>
                        </m:sub>
                      </m:sSub>
                      <m:r>
                        <a:rPr kumimoji="0" lang="zh-CN" altLang="en-US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∙</m:t>
                      </m:r>
                      <m:rad>
                        <m:radPr>
                          <m:degHide m:val="on"/>
                          <m:ctrlPr>
                            <a:rPr kumimoji="0" lang="zh-CN" altLang="en-US" sz="22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kumimoji="0" lang="zh-CN" altLang="en-US" sz="2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zh-CN" altLang="en-US" sz="22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𝟏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kumimoji="0" lang="zh-CN" altLang="en-US" sz="2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SupPr>
                                <m:e>
                                  <m:d>
                                    <m:dPr>
                                      <m:ctrlPr>
                                        <a:rPr kumimoji="0" lang="zh-CN" altLang="en-US" sz="22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zh-CN" altLang="en-US" sz="22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𝑩</m:t>
                                      </m:r>
                                      <m:r>
                                        <a:rPr kumimoji="0" lang="zh-CN" altLang="en-US" sz="22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𝝆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kumimoji="0" lang="zh-CN" altLang="en-US" sz="2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𝒇𝒊𝒙</m:t>
                                  </m:r>
                                </m:sub>
                                <m:sup>
                                  <m:r>
                                    <a:rPr kumimoji="0" lang="zh-CN" altLang="en-US" sz="2200" b="1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  <m:r>
                            <a:rPr kumimoji="0" lang="zh-CN" altLang="en-US" sz="2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sSup>
                            <m:sSupPr>
                              <m:ctrlPr>
                                <a:rPr kumimoji="0" lang="zh-CN" altLang="en-US" sz="2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zh-CN" altLang="en-US" sz="2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kumimoji="0" lang="zh-CN" altLang="en-US" sz="22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SupPr>
                                    <m:e>
                                      <m:d>
                                        <m:dPr>
                                          <m:ctrlPr>
                                            <a:rPr kumimoji="0" lang="zh-CN" altLang="en-US" sz="22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f>
                                            <m:fPr>
                                              <m:ctrlPr>
                                                <a:rPr kumimoji="0" lang="zh-CN" altLang="en-US" sz="22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kumimoji="0" lang="zh-CN" altLang="en-US" sz="22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𝒎</m:t>
                                              </m:r>
                                            </m:num>
                                            <m:den>
                                              <m:r>
                                                <a:rPr kumimoji="0" lang="zh-CN" altLang="en-US" sz="2200" b="1" i="1" u="none" strike="noStrike" kern="1200" cap="none" spc="0" normalizeH="0" baseline="0" noProof="0">
                                                  <a:ln>
                                                    <a:noFill/>
                                                  </a:ln>
                                                  <a:solidFill>
                                                    <a:prstClr val="black"/>
                                                  </a:solidFill>
                                                  <a:effectLst/>
                                                  <a:uLnTx/>
                                                  <a:uFillTx/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𝒒</m:t>
                                              </m:r>
                                            </m:den>
                                          </m:f>
                                          <m:r>
                                            <a:rPr kumimoji="0" lang="zh-CN" altLang="en-US" sz="2200" b="1" i="0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 </m:t>
                                          </m:r>
                                        </m:e>
                                      </m:d>
                                    </m:e>
                                    <m:sub>
                                      <m:r>
                                        <a:rPr kumimoji="0" lang="zh-CN" altLang="en-US" sz="22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𝒆𝒙𝒑</m:t>
                                      </m:r>
                                    </m:sub>
                                    <m:sup>
                                      <m:r>
                                        <a:rPr kumimoji="0" lang="zh-CN" altLang="en-US" sz="22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𝒊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kumimoji="0" lang="zh-CN" altLang="en-US" sz="22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zh-CN" altLang="en-US" sz="22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sSup>
                            <m:sSupPr>
                              <m:ctrlPr>
                                <a:rPr kumimoji="0" lang="zh-CN" altLang="en-US" sz="22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zh-CN" altLang="en-US" sz="22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zh-CN" altLang="en-US" sz="2200" b="1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zh-CN" altLang="en-US" sz="2200" b="1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kumimoji="0" lang="zh-CN" altLang="en-US" sz="22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zh-CN" altLang="en-US" sz="22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𝒗</m:t>
                                          </m:r>
                                        </m:e>
                                        <m:sub>
                                          <m:r>
                                            <a:rPr kumimoji="0" lang="zh-CN" altLang="en-US" sz="2200" b="1" i="1" u="none" strike="noStrike" kern="120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prstClr val="black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𝒄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zh-CN" altLang="en-US" sz="2200" b="1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  <m:r>
                        <a:rPr kumimoji="0" lang="zh-CN" altLang="en-US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   </m:t>
                      </m:r>
                      <m:r>
                        <a:rPr kumimoji="0" lang="zh-CN" altLang="en-US" sz="22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𝒊</m:t>
                      </m:r>
                      <m:r>
                        <a:rPr kumimoji="0" lang="zh-CN" altLang="en-US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kumimoji="0" lang="zh-CN" altLang="en-US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𝟏</m:t>
                      </m:r>
                      <m:r>
                        <a:rPr kumimoji="0" lang="zh-CN" altLang="en-US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a:rPr kumimoji="0" lang="zh-CN" altLang="en-US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𝟐</m:t>
                      </m:r>
                      <m:r>
                        <a:rPr kumimoji="0" lang="zh-CN" altLang="en-US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, </m:t>
                      </m:r>
                      <m:r>
                        <a:rPr kumimoji="0" lang="zh-CN" altLang="en-US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𝟑</m:t>
                      </m:r>
                      <m:r>
                        <a:rPr kumimoji="0" lang="zh-CN" altLang="en-US" sz="2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 … </m:t>
                      </m:r>
                    </m:oMath>
                  </m:oMathPara>
                </a14:m>
                <a:endParaRPr kumimoji="0" lang="zh-CN" alt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3" name="矩形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1158" y="1196752"/>
                <a:ext cx="8064896" cy="1409488"/>
              </a:xfrm>
              <a:prstGeom prst="rect">
                <a:avLst/>
              </a:prstGeom>
              <a:blipFill rotWithShape="1">
                <a:blip r:embed="rId3"/>
                <a:stretch>
                  <a:fillRect l="-3" t="-29" r="8" b="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4814792" y="5013176"/>
                <a:ext cx="1280414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zh-CN" altLang="en-US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16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𝑻</m:t>
                          </m:r>
                        </m:sub>
                      </m:sSub>
                      <m:r>
                        <a:rPr lang="en-US" altLang="zh-CN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=</m:t>
                      </m:r>
                      <m:r>
                        <a:rPr lang="en-US" altLang="zh-CN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𝟗</m:t>
                      </m:r>
                      <m:r>
                        <a:rPr lang="en-US" altLang="zh-CN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.</m:t>
                      </m:r>
                      <m:r>
                        <a:rPr lang="en-US" altLang="zh-CN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𝟕𝟏</m:t>
                      </m:r>
                      <m:r>
                        <a:rPr lang="en-US" altLang="zh-CN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 </m:t>
                      </m:r>
                      <m:r>
                        <a:rPr lang="en-US" altLang="zh-CN" sz="16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𝒑𝒔</m:t>
                      </m:r>
                    </m:oMath>
                  </m:oMathPara>
                </a14:m>
                <a:endParaRPr lang="zh-CN" altLang="en-US" sz="1600" b="1" dirty="0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4792" y="5013176"/>
                <a:ext cx="1280414" cy="246221"/>
              </a:xfrm>
              <a:prstGeom prst="rect">
                <a:avLst/>
              </a:prstGeom>
              <a:blipFill rotWithShape="1">
                <a:blip r:embed="rId4"/>
                <a:stretch>
                  <a:fillRect l="-17" t="-197" r="-6261" b="1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10559702" y="5098787"/>
                <a:ext cx="1280415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zh-CN" altLang="en-US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𝝈</m:t>
                          </m:r>
                        </m:e>
                        <m:sub>
                          <m:r>
                            <a:rPr lang="en-US" altLang="zh-CN" sz="1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𝑻</m:t>
                          </m:r>
                        </m:sub>
                      </m:sSub>
                      <m:r>
                        <a:rPr lang="en-US" altLang="zh-C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=</m:t>
                      </m:r>
                      <m:r>
                        <a:rPr lang="en-US" altLang="zh-C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𝟏</m:t>
                      </m:r>
                      <m:r>
                        <a:rPr lang="en-US" altLang="zh-C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.</m:t>
                      </m:r>
                      <m:r>
                        <a:rPr lang="en-US" altLang="zh-C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𝟐𝟔</m:t>
                      </m:r>
                      <m:r>
                        <a:rPr lang="en-US" altLang="zh-C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 </m:t>
                      </m:r>
                      <m:r>
                        <a:rPr lang="en-US" altLang="zh-CN" sz="16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𝒑𝒔</m:t>
                      </m:r>
                    </m:oMath>
                  </m:oMathPara>
                </a14:m>
                <a:endParaRPr lang="zh-CN" altLang="en-US" sz="1600" b="1" dirty="0">
                  <a:solidFill>
                    <a:srgbClr val="FF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9702" y="5098787"/>
                <a:ext cx="1280415" cy="246221"/>
              </a:xfrm>
              <a:prstGeom prst="rect">
                <a:avLst/>
              </a:prstGeom>
              <a:blipFill rotWithShape="1">
                <a:blip r:embed="rId5"/>
                <a:stretch>
                  <a:fillRect l="-22" t="-151" r="-6256" b="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2. </a:t>
                </a:r>
                <a14:m>
                  <m:oMath xmlns:m="http://schemas.openxmlformats.org/officeDocument/2006/math"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-defined isochronous mass spectrometry IMS </a:t>
                </a:r>
                <a:endPara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blipFill rotWithShape="1">
                <a:blip r:embed="rId6"/>
                <a:stretch>
                  <a:fillRect l="-3" t="-925" r="2" b="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 advClick="0" advTm="0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62615" y="1831443"/>
            <a:ext cx="5544615" cy="4791621"/>
            <a:chOff x="694607" y="1700808"/>
            <a:chExt cx="5544615" cy="479162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94607" y="1700808"/>
              <a:ext cx="5544615" cy="4791621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782199" y="1804754"/>
              <a:ext cx="5417007" cy="400110"/>
            </a:xfrm>
            <a:prstGeom prst="rect">
              <a:avLst/>
            </a:prstGeom>
            <a:solidFill>
              <a:schemeClr val="accent3">
                <a:lumMod val="50000"/>
                <a:lumOff val="5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宋体" panose="02010600030101010101" pitchFamily="2" charset="-122"/>
                  <a:cs typeface="+mn-cs"/>
                </a:rPr>
                <a:t>Mass accuracy using MR-TOF-MS at RIKEN</a:t>
              </a:r>
              <a:endPara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6239222" y="1935389"/>
            <a:ext cx="5800656" cy="4000511"/>
            <a:chOff x="6239222" y="1864289"/>
            <a:chExt cx="5800656" cy="400051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文本框 2"/>
                <p:cNvSpPr txBox="1"/>
                <p:nvPr/>
              </p:nvSpPr>
              <p:spPr>
                <a:xfrm>
                  <a:off x="7207318" y="1864289"/>
                  <a:ext cx="4360496" cy="400110"/>
                </a:xfrm>
                <a:prstGeom prst="rect">
                  <a:avLst/>
                </a:prstGeom>
                <a:solidFill>
                  <a:schemeClr val="accent3">
                    <a:lumMod val="50000"/>
                    <a:lumOff val="50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/>
                      <a:ea typeface="宋体" panose="02010600030101010101" pitchFamily="2" charset="-122"/>
                      <a:cs typeface="+mn-cs"/>
                    </a:rPr>
                    <a:t>Mass accuracy using </a:t>
                  </a:r>
                  <a14:m>
                    <m:oMath xmlns:m="http://schemas.openxmlformats.org/officeDocument/2006/math"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𝑩</m:t>
                      </m:r>
                      <m:r>
                        <a:rPr kumimoji="0" lang="en-US" altLang="zh-CN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  <a:sym typeface="Symbol" panose="05050102010706020507" pitchFamily="18" charset="2"/>
                        </a:rPr>
                        <m:t></m:t>
                      </m:r>
                    </m:oMath>
                  </a14:m>
                  <a:r>
                    <a:rPr kumimoji="0" lang="en-US" altLang="zh-CN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ea typeface="宋体" panose="02010600030101010101" pitchFamily="2" charset="-122"/>
                      <a:cs typeface="+mn-cs"/>
                    </a:rPr>
                    <a:t>-IMS</a:t>
                  </a:r>
                  <a:r>
                    <a:rPr kumimoji="0" lang="en-US" altLang="zh-CN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Times New Roman" panose="02020603050405020304"/>
                      <a:ea typeface="宋体" panose="02010600030101010101" pitchFamily="2" charset="-122"/>
                      <a:cs typeface="+mn-cs"/>
                    </a:rPr>
                    <a:t>  </a:t>
                  </a:r>
                  <a:r>
                    <a:rPr kumimoji="0" lang="en-US" altLang="zh-CN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Times New Roman" panose="02020603050405020304"/>
                      <a:ea typeface="宋体" panose="02010600030101010101" pitchFamily="2" charset="-122"/>
                      <a:cs typeface="+mn-cs"/>
                    </a:rPr>
                    <a:t>at IMP</a:t>
                  </a:r>
                  <a:endPara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宋体" panose="02010600030101010101" pitchFamily="2" charset="-122"/>
                    <a:cs typeface="+mn-cs"/>
                  </a:endParaRPr>
                </a:p>
              </p:txBody>
            </p:sp>
          </mc:Choice>
          <mc:Fallback>
            <p:sp>
              <p:nvSpPr>
                <p:cNvPr id="3" name="文本框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07318" y="1864289"/>
                  <a:ext cx="4360496" cy="400110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39222" y="2408416"/>
              <a:ext cx="5800656" cy="3456384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7099521" y="3787176"/>
              <a:ext cx="4700979" cy="305097"/>
            </a:xfrm>
            <a:prstGeom prst="rect">
              <a:avLst/>
            </a:prstGeom>
            <a:solidFill>
              <a:srgbClr val="5B9BD5">
                <a:alpha val="45000"/>
              </a:srgbClr>
            </a:solidFill>
            <a:ln w="127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圆角矩形标注 31"/>
            <p:cNvSpPr/>
            <p:nvPr/>
          </p:nvSpPr>
          <p:spPr>
            <a:xfrm>
              <a:off x="7575382" y="4629736"/>
              <a:ext cx="2189411" cy="348800"/>
            </a:xfrm>
            <a:prstGeom prst="wedgeRoundRectCallout">
              <a:avLst>
                <a:gd name="adj1" fmla="val 28028"/>
                <a:gd name="adj2" fmla="val -204327"/>
                <a:gd name="adj3" fmla="val 16667"/>
              </a:avLst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宋体" panose="02010600030101010101" pitchFamily="2" charset="-122"/>
                  <a:cs typeface="+mn-cs"/>
                </a:rPr>
                <a:t>5 keV error band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494806" y="1196752"/>
            <a:ext cx="7103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Comparison with MR-TOF-MS@RIKEN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65650" y="2335499"/>
            <a:ext cx="378148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S. Kimura et al., IJMS 430, 134(2018)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2. </a:t>
                </a:r>
                <a14:m>
                  <m:oMath xmlns:m="http://schemas.openxmlformats.org/officeDocument/2006/math"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-defined isochronous mass spectrometry IMS </a:t>
                </a:r>
                <a:endPara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blipFill rotWithShape="1">
                <a:blip r:embed="rId4"/>
                <a:stretch>
                  <a:fillRect l="-3" t="-925" r="2" b="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/>
          <p:cNvSpPr txBox="1"/>
          <p:nvPr/>
        </p:nvSpPr>
        <p:spPr>
          <a:xfrm>
            <a:off x="910630" y="1259468"/>
            <a:ext cx="1623842" cy="369332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58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Ni beam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med" advClick="0" advTm="0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1054646" y="1656672"/>
                <a:ext cx="10081120" cy="361425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Advantages of </a:t>
                </a:r>
                <a14:m>
                  <m:oMath xmlns:m="http://schemas.openxmlformats.org/officeDocument/2006/math">
                    <m:r>
                      <a:rPr kumimoji="0" lang="en-US" altLang="zh-CN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-defined  IMS</a:t>
                </a:r>
                <a:endPara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AutoNum type="arabicParenR"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 Fast measurement: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𝑡</m:t>
                        </m:r>
                      </m:e>
                      <m:sub>
                        <m:r>
                          <a:rPr kumimoji="0" lang="en-US" altLang="zh-CN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𝑒𝑥𝑝</m:t>
                        </m:r>
                      </m:sub>
                    </m:sSub>
                    <m:r>
                      <a:rPr kumimoji="0" lang="en-US" altLang="zh-C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≈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0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𝑚𝑠</m:t>
                    </m:r>
                  </m:oMath>
                </a14:m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AutoNum type="arabicParenR"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 High sensitivity: </a:t>
                </a:r>
                <a14:m>
                  <m:oMath xmlns:m="http://schemas.openxmlformats.org/officeDocument/2006/math"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𝑎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𝑠𝑖𝑛𝑔𝑙𝑒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 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𝑖𝑜𝑛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 </m:t>
                    </m:r>
                    <m:sSub>
                      <m:sSubPr>
                        <m:ctrlPr>
                          <a:rPr kumimoji="0" lang="en-US" altLang="zh-C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zh-CN" altLang="en-US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𝜎</m:t>
                        </m:r>
                      </m:e>
                      <m:sub>
                        <m:r>
                          <a:rPr kumimoji="0" lang="en-US" altLang="zh-C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𝑚</m:t>
                        </m:r>
                      </m:sub>
                    </m:sSub>
                    <m:r>
                      <a:rPr kumimoji="0" lang="en-US" altLang="zh-C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≈</m:t>
                    </m:r>
                    <m:d>
                      <m:dPr>
                        <m:ctrlPr>
                          <a:rPr kumimoji="0" lang="en-US" altLang="zh-C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C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3</m:t>
                        </m:r>
                        <m:r>
                          <a:rPr kumimoji="0" lang="en-US" altLang="zh-C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~</m:t>
                        </m:r>
                        <m:r>
                          <a:rPr kumimoji="0" lang="en-US" altLang="zh-CN" sz="32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5</m:t>
                        </m:r>
                      </m:e>
                    </m:d>
                    <m:r>
                      <a:rPr kumimoji="0" lang="en-US" altLang="zh-C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US" altLang="zh-C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𝑞</m:t>
                    </m:r>
                    <m:r>
                      <a:rPr kumimoji="0" lang="en-US" altLang="zh-CN" sz="32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(</a:t>
                </a:r>
                <a:r>
                  <a:rPr kumimoji="0" lang="en-US" altLang="zh-CN" sz="32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keV</a:t>
                </a: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)</a:t>
                </a:r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AutoNum type="arabicParenR"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 High efficiency:   </a:t>
                </a:r>
                <a14:m>
                  <m:oMath xmlns:m="http://schemas.openxmlformats.org/officeDocument/2006/math"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𝑡𝑒𝑛𝑠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𝑜𝑓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𝑖𝑜𝑛𝑠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𝑖𝑛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𝑎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𝑠𝑖𝑛𝑔𝑙𝑒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altLang="zh-CN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𝑟𝑢𝑛</m:t>
                    </m:r>
                  </m:oMath>
                </a14:m>
                <a:endPara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AutoNum type="arabicParenR"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 High precision:    </a:t>
                </a:r>
                <a:r>
                  <a:rPr kumimoji="0" lang="en-US" altLang="zh-C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on par with PTMS for short-lived nuclei</a:t>
                </a:r>
                <a:endPara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  <a:p>
                <a:pPr marL="342900" marR="0" lvl="0" indent="-34290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AutoNum type="arabicParenR"/>
                  <a:defRPr/>
                </a:pPr>
                <a:r>
                  <a:rPr kumimoji="0" lang="en-US" altLang="zh-CN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 Zero background: </a:t>
                </a:r>
                <a:r>
                  <a:rPr kumimoji="0" lang="en-US" altLang="zh-CN" sz="32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background-free measurements </a:t>
                </a:r>
                <a:endParaRPr kumimoji="0" lang="en-US" altLang="zh-CN" sz="32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46" y="1656672"/>
                <a:ext cx="10081120" cy="3614259"/>
              </a:xfrm>
              <a:prstGeom prst="rect">
                <a:avLst/>
              </a:prstGeom>
              <a:blipFill rotWithShape="1">
                <a:blip r:embed="rId1"/>
                <a:stretch>
                  <a:fillRect l="-5" t="-139" r="4" b="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2. </a:t>
                </a:r>
                <a14:m>
                  <m:oMath xmlns:m="http://schemas.openxmlformats.org/officeDocument/2006/math"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-defined isochronous mass spectrometry IMS </a:t>
                </a:r>
                <a:endPara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blipFill rotWithShape="1">
                <a:blip r:embed="rId2"/>
                <a:stretch>
                  <a:fillRect l="-3" t="-925" r="2" b="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 advClick="0" advTm="0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723406" y="1066801"/>
            <a:ext cx="7696200" cy="5593289"/>
            <a:chOff x="3281422" y="2362200"/>
            <a:chExt cx="6014978" cy="4069289"/>
          </a:xfrm>
        </p:grpSpPr>
        <p:sp>
          <p:nvSpPr>
            <p:cNvPr id="4" name="Rectangle 6"/>
            <p:cNvSpPr>
              <a:spLocks noChangeArrowheads="1"/>
            </p:cNvSpPr>
            <p:nvPr/>
          </p:nvSpPr>
          <p:spPr bwMode="auto">
            <a:xfrm>
              <a:off x="5510213" y="5636568"/>
              <a:ext cx="2133600" cy="381000"/>
            </a:xfrm>
            <a:prstGeom prst="rect">
              <a:avLst/>
            </a:prstGeom>
            <a:solidFill>
              <a:sysClr val="window" lastClr="FFFFFF"/>
            </a:solidFill>
            <a:ln w="9525">
              <a:solidFill>
                <a:sysClr val="window" lastClr="FFFFFF"/>
              </a:solidFill>
              <a:miter lim="800000"/>
            </a:ln>
          </p:spPr>
          <p:txBody>
            <a:bodyPr wrap="none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1"/>
            <a:srcRect r="4536"/>
            <a:stretch>
              <a:fillRect/>
            </a:stretch>
          </p:blipFill>
          <p:spPr bwMode="auto">
            <a:xfrm>
              <a:off x="3281422" y="2362200"/>
              <a:ext cx="6014978" cy="4069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矩形 5"/>
            <p:cNvSpPr/>
            <p:nvPr/>
          </p:nvSpPr>
          <p:spPr>
            <a:xfrm>
              <a:off x="3919420" y="5728119"/>
              <a:ext cx="87435" cy="89448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035060" y="5614011"/>
              <a:ext cx="87435" cy="89448"/>
            </a:xfrm>
            <a:prstGeom prst="rect">
              <a:avLst/>
            </a:prstGeom>
            <a:solidFill>
              <a:srgbClr val="00B0F0"/>
            </a:solidFill>
            <a:ln w="25400" cap="flat" cmpd="sng" algn="ctr">
              <a:solidFill>
                <a:srgbClr val="00B0F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8" name="直接连接符 7"/>
          <p:cNvCxnSpPr/>
          <p:nvPr/>
        </p:nvCxnSpPr>
        <p:spPr>
          <a:xfrm flipV="1">
            <a:off x="4223981" y="848300"/>
            <a:ext cx="5457714" cy="5805719"/>
          </a:xfrm>
          <a:prstGeom prst="line">
            <a:avLst/>
          </a:prstGeom>
          <a:noFill/>
          <a:ln w="57150" cap="flat" cmpd="sng" algn="ctr">
            <a:solidFill>
              <a:srgbClr val="3333FF"/>
            </a:solidFill>
            <a:prstDash val="sysDot"/>
          </a:ln>
          <a:effectLst/>
        </p:spPr>
      </p:cxnSp>
      <p:grpSp>
        <p:nvGrpSpPr>
          <p:cNvPr id="9" name="组合 8"/>
          <p:cNvGrpSpPr/>
          <p:nvPr/>
        </p:nvGrpSpPr>
        <p:grpSpPr>
          <a:xfrm>
            <a:off x="6097837" y="2002725"/>
            <a:ext cx="2022939" cy="1386484"/>
            <a:chOff x="3136430" y="2002725"/>
            <a:chExt cx="2022939" cy="1386484"/>
          </a:xfrm>
        </p:grpSpPr>
        <p:grpSp>
          <p:nvGrpSpPr>
            <p:cNvPr id="10" name="组合 9"/>
            <p:cNvGrpSpPr/>
            <p:nvPr/>
          </p:nvGrpSpPr>
          <p:grpSpPr>
            <a:xfrm>
              <a:off x="3977484" y="2057400"/>
              <a:ext cx="1181885" cy="1247772"/>
              <a:chOff x="3977484" y="2057400"/>
              <a:chExt cx="1181885" cy="1247772"/>
            </a:xfrm>
          </p:grpSpPr>
          <p:sp>
            <p:nvSpPr>
              <p:cNvPr id="17" name="七角星 14"/>
              <p:cNvSpPr/>
              <p:nvPr/>
            </p:nvSpPr>
            <p:spPr>
              <a:xfrm>
                <a:off x="4953000" y="2057400"/>
                <a:ext cx="206369" cy="217684"/>
              </a:xfrm>
              <a:prstGeom prst="star7">
                <a:avLst/>
              </a:prstGeom>
              <a:solidFill>
                <a:srgbClr val="FF00FF"/>
              </a:solidFill>
              <a:ln w="25400" cap="flat" cmpd="sng" algn="ctr">
                <a:solidFill>
                  <a:srgbClr val="FF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七角星 39"/>
              <p:cNvSpPr/>
              <p:nvPr/>
            </p:nvSpPr>
            <p:spPr>
              <a:xfrm>
                <a:off x="4631675" y="2386070"/>
                <a:ext cx="206369" cy="217684"/>
              </a:xfrm>
              <a:prstGeom prst="star7">
                <a:avLst/>
              </a:prstGeom>
              <a:solidFill>
                <a:srgbClr val="FF00FF"/>
              </a:solidFill>
              <a:ln w="25400" cap="flat" cmpd="sng" algn="ctr">
                <a:solidFill>
                  <a:srgbClr val="FF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七角星 40"/>
              <p:cNvSpPr/>
              <p:nvPr/>
            </p:nvSpPr>
            <p:spPr>
              <a:xfrm>
                <a:off x="4474882" y="2561698"/>
                <a:ext cx="206369" cy="217684"/>
              </a:xfrm>
              <a:prstGeom prst="star7">
                <a:avLst/>
              </a:prstGeom>
              <a:solidFill>
                <a:srgbClr val="FF00FF"/>
              </a:solidFill>
              <a:ln w="25400" cap="flat" cmpd="sng" algn="ctr">
                <a:solidFill>
                  <a:srgbClr val="FF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七角星 41"/>
              <p:cNvSpPr/>
              <p:nvPr/>
            </p:nvSpPr>
            <p:spPr>
              <a:xfrm>
                <a:off x="4307792" y="2747148"/>
                <a:ext cx="206369" cy="217684"/>
              </a:xfrm>
              <a:prstGeom prst="star7">
                <a:avLst/>
              </a:prstGeom>
              <a:solidFill>
                <a:srgbClr val="FF00FF"/>
              </a:solidFill>
              <a:ln w="25400" cap="flat" cmpd="sng" algn="ctr">
                <a:solidFill>
                  <a:srgbClr val="FF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2" name="七角星 42"/>
              <p:cNvSpPr/>
              <p:nvPr/>
            </p:nvSpPr>
            <p:spPr>
              <a:xfrm>
                <a:off x="4169164" y="2911858"/>
                <a:ext cx="206369" cy="217684"/>
              </a:xfrm>
              <a:prstGeom prst="star7">
                <a:avLst/>
              </a:prstGeom>
              <a:solidFill>
                <a:srgbClr val="FF00FF"/>
              </a:solidFill>
              <a:ln w="25400" cap="flat" cmpd="sng" algn="ctr">
                <a:solidFill>
                  <a:srgbClr val="FF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23" name="七角星 43"/>
              <p:cNvSpPr/>
              <p:nvPr/>
            </p:nvSpPr>
            <p:spPr>
              <a:xfrm>
                <a:off x="3977484" y="3087488"/>
                <a:ext cx="206369" cy="217684"/>
              </a:xfrm>
              <a:prstGeom prst="star7">
                <a:avLst/>
              </a:prstGeom>
              <a:solidFill>
                <a:srgbClr val="FF00FF"/>
              </a:solidFill>
              <a:ln w="25400" cap="flat" cmpd="sng" algn="ctr">
                <a:solidFill>
                  <a:srgbClr val="FF00FF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 bwMode="auto">
            <a:xfrm>
              <a:off x="4288661" y="2002725"/>
              <a:ext cx="708848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Kr-70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文本框 11"/>
            <p:cNvSpPr txBox="1"/>
            <p:nvPr/>
          </p:nvSpPr>
          <p:spPr bwMode="auto">
            <a:xfrm>
              <a:off x="3977484" y="2275084"/>
              <a:ext cx="7312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Se-66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文本框 12"/>
            <p:cNvSpPr txBox="1"/>
            <p:nvPr/>
          </p:nvSpPr>
          <p:spPr bwMode="auto">
            <a:xfrm>
              <a:off x="3759894" y="2483091"/>
              <a:ext cx="742511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As-64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文本框 13"/>
            <p:cNvSpPr txBox="1"/>
            <p:nvPr/>
          </p:nvSpPr>
          <p:spPr bwMode="auto">
            <a:xfrm>
              <a:off x="3559452" y="2658721"/>
              <a:ext cx="75533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Ge-62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文本框 14"/>
            <p:cNvSpPr txBox="1"/>
            <p:nvPr/>
          </p:nvSpPr>
          <p:spPr bwMode="auto">
            <a:xfrm>
              <a:off x="3353651" y="2851423"/>
              <a:ext cx="755335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Ga-60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文本框 15"/>
            <p:cNvSpPr txBox="1"/>
            <p:nvPr/>
          </p:nvSpPr>
          <p:spPr bwMode="auto">
            <a:xfrm>
              <a:off x="3136430" y="3050655"/>
              <a:ext cx="731290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6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Zn-58</a:t>
              </a: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56" name="圆角矩形标注 3"/>
          <p:cNvSpPr/>
          <p:nvPr/>
        </p:nvSpPr>
        <p:spPr>
          <a:xfrm>
            <a:off x="9438407" y="1524001"/>
            <a:ext cx="627641" cy="362442"/>
          </a:xfrm>
          <a:prstGeom prst="wedgeRoundRectCallout">
            <a:avLst>
              <a:gd name="adj1" fmla="val -67827"/>
              <a:gd name="adj2" fmla="val 130956"/>
              <a:gd name="adj3" fmla="val 16667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78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Kr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 rot="18986305">
            <a:off x="8676427" y="946681"/>
            <a:ext cx="68800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rPr>
              <a:t>Z=N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对话气泡: 圆角矩形 1"/>
              <p:cNvSpPr/>
              <p:nvPr/>
            </p:nvSpPr>
            <p:spPr>
              <a:xfrm>
                <a:off x="3845629" y="1413212"/>
                <a:ext cx="2753633" cy="863660"/>
              </a:xfrm>
              <a:prstGeom prst="wedgeRoundRectCallout">
                <a:avLst>
                  <a:gd name="adj1" fmla="val 80105"/>
                  <a:gd name="adj2" fmla="val 69209"/>
                  <a:gd name="adj3" fmla="val 16667"/>
                </a:avLst>
              </a:prstGeom>
              <a:solidFill>
                <a:schemeClr val="accent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黑体" panose="02010609060101010101" pitchFamily="49" charset="-122"/>
                    <a:cs typeface="+mn-cs"/>
                  </a:rPr>
                  <a:t>78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黑体" panose="02010609060101010101" pitchFamily="49" charset="-122"/>
                    <a:cs typeface="+mn-cs"/>
                  </a:rPr>
                  <a:t>Kr primary beam 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黑体" panose="02010609060101010101" pitchFamily="49" charset="-122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黑体" panose="02010609060101010101" pitchFamily="49" charset="-122"/>
                    <a:cs typeface="+mn-cs"/>
                  </a:rPr>
                  <a:t>+</a:t>
                </a:r>
                <a14:m>
                  <m:oMath xmlns:m="http://schemas.openxmlformats.org/officeDocument/2006/math">
                    <m:r>
                      <a:rPr kumimoji="0" lang="en-US" altLang="zh-CN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-IMS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endParaRPr>
              </a:p>
            </p:txBody>
          </p:sp>
        </mc:Choice>
        <mc:Fallback>
          <p:sp>
            <p:nvSpPr>
              <p:cNvPr id="2" name="对话气泡: 圆角矩形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45629" y="1413212"/>
                <a:ext cx="2753633" cy="863660"/>
              </a:xfrm>
              <a:prstGeom prst="wedgeRoundRectCallout">
                <a:avLst>
                  <a:gd name="adj1" fmla="val 80105"/>
                  <a:gd name="adj2" fmla="val 69209"/>
                  <a:gd name="adj3" fmla="val 16667"/>
                </a:avLst>
              </a:prstGeom>
              <a:blipFill rotWithShape="1">
                <a:blip r:embed="rId2"/>
                <a:stretch>
                  <a:fillRect l="-3" t="-1730" r="-30105" b="-19144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文本框 20"/>
              <p:cNvSpPr txBox="1"/>
              <p:nvPr/>
            </p:nvSpPr>
            <p:spPr>
              <a:xfrm>
                <a:off x="1342677" y="200253"/>
                <a:ext cx="986509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spcBef>
                    <a:spcPts val="600"/>
                  </a:spcBef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</a:rPr>
                  <a:t> 3. Recent results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</a:rPr>
                  <a:t> using </a:t>
                </a:r>
                <a14:m>
                  <m:oMath xmlns:m="http://schemas.openxmlformats.org/officeDocument/2006/math">
                    <m:r>
                      <a:rPr lang="en-US" altLang="zh-CN" sz="3200" i="1">
                        <a:solidFill>
                          <a:srgbClr val="003366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zh-CN" sz="3200" i="1">
                        <a:solidFill>
                          <a:srgbClr val="003366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lang="en-US" altLang="zh-CN" sz="3200" dirty="0">
                    <a:solidFill>
                      <a:srgbClr val="003366"/>
                    </a:solidFill>
                    <a:latin typeface="Calibri" panose="020F0502020204030204"/>
                  </a:rPr>
                  <a:t>-IMS </a:t>
                </a:r>
                <a:endParaRPr lang="en-US" altLang="zh-CN" sz="3200" dirty="0">
                  <a:solidFill>
                    <a:srgbClr val="003366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1" name="文本框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7" y="200253"/>
                <a:ext cx="9865097" cy="492443"/>
              </a:xfrm>
              <a:prstGeom prst="rect">
                <a:avLst/>
              </a:prstGeom>
              <a:blipFill rotWithShape="1">
                <a:blip r:embed="rId3"/>
                <a:stretch>
                  <a:fillRect l="-3" t="-949" b="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8" name="对话气泡: 圆角矩形 27"/>
              <p:cNvSpPr/>
              <p:nvPr/>
            </p:nvSpPr>
            <p:spPr>
              <a:xfrm>
                <a:off x="2570258" y="2780928"/>
                <a:ext cx="2948884" cy="992876"/>
              </a:xfrm>
              <a:prstGeom prst="wedgeRoundRectCallout">
                <a:avLst>
                  <a:gd name="adj1" fmla="val 76800"/>
                  <a:gd name="adj2" fmla="val 35564"/>
                  <a:gd name="adj3" fmla="val 16667"/>
                </a:avLst>
              </a:prstGeom>
              <a:solidFill>
                <a:schemeClr val="accent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400" b="0" baseline="30000" dirty="0">
                    <a:solidFill>
                      <a:prstClr val="white"/>
                    </a:solidFill>
                    <a:ea typeface="黑体" panose="02010609060101010101" pitchFamily="49" charset="-122"/>
                  </a:rPr>
                  <a:t>58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黑体" panose="02010609060101010101" pitchFamily="49" charset="-122"/>
                    <a:cs typeface="+mn-cs"/>
                  </a:rPr>
                  <a:t>Ni primary beam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黑体" panose="02010609060101010101" pitchFamily="49" charset="-122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黑体" panose="02010609060101010101" pitchFamily="49" charset="-122"/>
                    <a:cs typeface="+mn-cs"/>
                  </a:rPr>
                  <a:t> +</a:t>
                </a:r>
                <a14:m>
                  <m:oMath xmlns:m="http://schemas.openxmlformats.org/officeDocument/2006/math">
                    <m:r>
                      <a:rPr kumimoji="0" lang="en-US" altLang="zh-CN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-IMS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endParaRPr>
              </a:p>
            </p:txBody>
          </p:sp>
        </mc:Choice>
        <mc:Fallback>
          <p:sp>
            <p:nvSpPr>
              <p:cNvPr id="28" name="对话气泡: 圆角矩形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0258" y="2780928"/>
                <a:ext cx="2948884" cy="992876"/>
              </a:xfrm>
              <a:prstGeom prst="wedgeRoundRectCallout">
                <a:avLst>
                  <a:gd name="adj1" fmla="val 76800"/>
                  <a:gd name="adj2" fmla="val 35564"/>
                  <a:gd name="adj3" fmla="val 16667"/>
                </a:avLst>
              </a:prstGeom>
              <a:blipFill rotWithShape="1">
                <a:blip r:embed="rId4"/>
                <a:stretch>
                  <a:fillRect l="-14" t="-26" r="-26797" b="64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对话气泡: 圆角矩形 29"/>
              <p:cNvSpPr/>
              <p:nvPr/>
            </p:nvSpPr>
            <p:spPr>
              <a:xfrm>
                <a:off x="698050" y="4543580"/>
                <a:ext cx="2948884" cy="992876"/>
              </a:xfrm>
              <a:prstGeom prst="wedgeRoundRectCallout">
                <a:avLst>
                  <a:gd name="adj1" fmla="val 77595"/>
                  <a:gd name="adj2" fmla="val 41861"/>
                  <a:gd name="adj3" fmla="val 16667"/>
                </a:avLst>
              </a:prstGeom>
              <a:solidFill>
                <a:schemeClr val="accent1">
                  <a:lumMod val="75000"/>
                  <a:lumOff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400" b="0" baseline="30000" dirty="0">
                    <a:solidFill>
                      <a:prstClr val="white"/>
                    </a:solidFill>
                    <a:ea typeface="黑体" panose="02010609060101010101" pitchFamily="49" charset="-122"/>
                  </a:rPr>
                  <a:t>36</a:t>
                </a:r>
                <a:r>
                  <a:rPr kumimoji="0" lang="en-US" altLang="zh-CN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黑体" panose="02010609060101010101" pitchFamily="49" charset="-122"/>
                    <a:cs typeface="+mn-cs"/>
                  </a:rPr>
                  <a:t>Ar</a:t>
                </a: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黑体" panose="02010609060101010101" pitchFamily="49" charset="-122"/>
                    <a:cs typeface="+mn-cs"/>
                  </a:rPr>
                  <a:t> primary beam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黑体" panose="02010609060101010101" pitchFamily="49" charset="-122"/>
                  <a:cs typeface="+mn-cs"/>
                </a:endParaRPr>
              </a:p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ea typeface="黑体" panose="02010609060101010101" pitchFamily="49" charset="-122"/>
                    <a:cs typeface="+mn-cs"/>
                  </a:rPr>
                  <a:t> +</a:t>
                </a:r>
                <a14:m>
                  <m:oMath xmlns:m="http://schemas.openxmlformats.org/officeDocument/2006/math">
                    <m:r>
                      <a:rPr kumimoji="0" lang="en-US" altLang="zh-CN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-IMS</a:t>
                </a:r>
                <a:endParaRPr kumimoji="0" lang="en-US" altLang="zh-C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endParaRPr>
              </a:p>
            </p:txBody>
          </p:sp>
        </mc:Choice>
        <mc:Fallback>
          <p:sp>
            <p:nvSpPr>
              <p:cNvPr id="30" name="对话气泡: 圆角矩形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050" y="4543580"/>
                <a:ext cx="2948884" cy="992876"/>
              </a:xfrm>
              <a:prstGeom prst="wedgeRoundRectCallout">
                <a:avLst>
                  <a:gd name="adj1" fmla="val 77595"/>
                  <a:gd name="adj2" fmla="val 41861"/>
                  <a:gd name="adj3" fmla="val 16667"/>
                </a:avLst>
              </a:prstGeom>
              <a:blipFill rotWithShape="1">
                <a:blip r:embed="rId5"/>
                <a:stretch>
                  <a:fillRect l="-6" t="-16" r="-27580" b="53"/>
                </a:stretch>
              </a:blip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 advClick="0" advTm="0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58" y="1763041"/>
            <a:ext cx="6159648" cy="4618287"/>
          </a:xfrm>
          <a:prstGeom prst="rect">
            <a:avLst/>
          </a:prstGeom>
        </p:spPr>
      </p:pic>
      <p:sp>
        <p:nvSpPr>
          <p:cNvPr id="31" name="矩形 30"/>
          <p:cNvSpPr/>
          <p:nvPr/>
        </p:nvSpPr>
        <p:spPr>
          <a:xfrm>
            <a:off x="1188092" y="3583371"/>
            <a:ext cx="4979122" cy="483922"/>
          </a:xfrm>
          <a:prstGeom prst="rect">
            <a:avLst/>
          </a:prstGeom>
          <a:solidFill>
            <a:srgbClr val="5B9BD5">
              <a:alpha val="45000"/>
            </a:srgbClr>
          </a:solidFill>
          <a:ln w="127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圆角矩形标注 31"/>
          <p:cNvSpPr/>
          <p:nvPr/>
        </p:nvSpPr>
        <p:spPr>
          <a:xfrm>
            <a:off x="1774726" y="4940894"/>
            <a:ext cx="2324910" cy="603114"/>
          </a:xfrm>
          <a:prstGeom prst="wedgeRoundRectCallout">
            <a:avLst>
              <a:gd name="adj1" fmla="val 28028"/>
              <a:gd name="adj2" fmla="val -204327"/>
              <a:gd name="adj3" fmla="val 16667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/>
                <a:ea typeface="宋体" panose="02010600030101010101" pitchFamily="2" charset="-122"/>
                <a:cs typeface="+mn-cs"/>
              </a:rPr>
              <a:t>5 keV error band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文本框 39"/>
              <p:cNvSpPr txBox="1"/>
              <p:nvPr/>
            </p:nvSpPr>
            <p:spPr>
              <a:xfrm>
                <a:off x="3133845" y="1139489"/>
                <a:ext cx="663261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宋体" panose="02010600030101010101" pitchFamily="2" charset="-122"/>
                    <a:cs typeface="+mn-cs"/>
                  </a:rPr>
                  <a:t>Re-determined masses of</a:t>
                </a:r>
                <a14:m>
                  <m:oMath xmlns:m="http://schemas.openxmlformats.org/officeDocument/2006/math">
                    <m:r>
                      <a:rPr kumimoji="0" lang="en-US" altLang="zh-CN" sz="2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sSub>
                      <m:sSubPr>
                        <m:ctrlP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𝑻</m:t>
                        </m:r>
                      </m:e>
                      <m:sub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𝒛</m:t>
                        </m:r>
                      </m:sub>
                    </m:sSub>
                    <m:r>
                      <a:rPr kumimoji="0" lang="en-US" altLang="zh-C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</m:t>
                    </m:r>
                    <m:r>
                      <a:rPr kumimoji="0" lang="en-US" altLang="zh-C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𝟏</m:t>
                    </m:r>
                  </m:oMath>
                </a14:m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/>
                    <a:ea typeface="宋体" panose="02010600030101010101" pitchFamily="2" charset="-122"/>
                    <a:cs typeface="+mn-cs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/>
                    <a:ea typeface="宋体" panose="02010600030101010101" pitchFamily="2" charset="-122"/>
                    <a:cs typeface="+mn-cs"/>
                  </a:rPr>
                  <a:t>nuclei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40" name="文本框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3845" y="1139489"/>
                <a:ext cx="6632617" cy="523220"/>
              </a:xfrm>
              <a:prstGeom prst="rect">
                <a:avLst/>
              </a:prstGeom>
              <a:blipFill rotWithShape="1">
                <a:blip r:embed="rId2"/>
                <a:stretch>
                  <a:fillRect l="-2" t="-57" r="2" b="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4222998" y="1919618"/>
            <a:ext cx="7650949" cy="4170729"/>
            <a:chOff x="4222998" y="1919618"/>
            <a:chExt cx="7650949" cy="4170729"/>
          </a:xfrm>
        </p:grpSpPr>
        <p:grpSp>
          <p:nvGrpSpPr>
            <p:cNvPr id="2" name="组合 1"/>
            <p:cNvGrpSpPr/>
            <p:nvPr/>
          </p:nvGrpSpPr>
          <p:grpSpPr>
            <a:xfrm>
              <a:off x="5447379" y="1919618"/>
              <a:ext cx="6426568" cy="4170729"/>
              <a:chOff x="5447379" y="1919618"/>
              <a:chExt cx="6426568" cy="4170729"/>
            </a:xfrm>
          </p:grpSpPr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11230" y="1919618"/>
                <a:ext cx="5562717" cy="4170729"/>
              </a:xfrm>
              <a:prstGeom prst="rect">
                <a:avLst/>
              </a:prstGeom>
            </p:spPr>
          </p:pic>
          <p:sp>
            <p:nvSpPr>
              <p:cNvPr id="37" name="矩形 36"/>
              <p:cNvSpPr/>
              <p:nvPr/>
            </p:nvSpPr>
            <p:spPr>
              <a:xfrm>
                <a:off x="7158137" y="3560836"/>
                <a:ext cx="4481685" cy="444146"/>
              </a:xfrm>
              <a:prstGeom prst="rect">
                <a:avLst/>
              </a:prstGeom>
              <a:solidFill>
                <a:srgbClr val="5B9BD5">
                  <a:alpha val="45000"/>
                </a:srgbClr>
              </a:solidFill>
              <a:ln w="127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38" name="圆角矩形标注 37"/>
              <p:cNvSpPr/>
              <p:nvPr/>
            </p:nvSpPr>
            <p:spPr>
              <a:xfrm>
                <a:off x="7535366" y="4672549"/>
                <a:ext cx="2231096" cy="444145"/>
              </a:xfrm>
              <a:prstGeom prst="wedgeRoundRectCallout">
                <a:avLst>
                  <a:gd name="adj1" fmla="val 12965"/>
                  <a:gd name="adj2" fmla="val -210779"/>
                  <a:gd name="adj3" fmla="val 16667"/>
                </a:avLst>
              </a:prstGeom>
              <a:solidFill>
                <a:srgbClr val="5B9BD5"/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/>
                    <a:ea typeface="宋体" panose="02010600030101010101" pitchFamily="2" charset="-122"/>
                    <a:cs typeface="+mn-cs"/>
                  </a:rPr>
                  <a:t>5 keV error band</a:t>
                </a:r>
                <a:endParaRPr kumimoji="0" lang="zh-CN" altLang="en-US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4" name="右箭头 3"/>
              <p:cNvSpPr/>
              <p:nvPr/>
            </p:nvSpPr>
            <p:spPr>
              <a:xfrm>
                <a:off x="5447379" y="3709162"/>
                <a:ext cx="1406875" cy="116170"/>
              </a:xfrm>
              <a:prstGeom prst="rightArrow">
                <a:avLst/>
              </a:prstGeom>
              <a:solidFill>
                <a:schemeClr val="accent6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6" name="矩形: 圆角 5"/>
            <p:cNvSpPr/>
            <p:nvPr/>
          </p:nvSpPr>
          <p:spPr>
            <a:xfrm>
              <a:off x="4222998" y="2060848"/>
              <a:ext cx="1080365" cy="2808312"/>
            </a:xfrm>
            <a:prstGeom prst="round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1342677" y="200253"/>
                <a:ext cx="986509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spcBef>
                    <a:spcPts val="600"/>
                  </a:spcBef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</a:rPr>
                  <a:t> 3. Recent results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</a:rPr>
                  <a:t> using </a:t>
                </a:r>
                <a14:m>
                  <m:oMath xmlns:m="http://schemas.openxmlformats.org/officeDocument/2006/math">
                    <m:r>
                      <a:rPr lang="en-US" altLang="zh-CN" sz="3200" i="1">
                        <a:solidFill>
                          <a:srgbClr val="003366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zh-CN" sz="3200" i="1">
                        <a:solidFill>
                          <a:srgbClr val="003366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lang="en-US" altLang="zh-CN" sz="3200" dirty="0">
                    <a:solidFill>
                      <a:srgbClr val="003366"/>
                    </a:solidFill>
                    <a:latin typeface="Calibri" panose="020F0502020204030204"/>
                  </a:rPr>
                  <a:t>-IMS </a:t>
                </a:r>
                <a:endParaRPr lang="en-US" altLang="zh-CN" sz="3200" dirty="0">
                  <a:solidFill>
                    <a:srgbClr val="003366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7" y="200253"/>
                <a:ext cx="9865097" cy="492443"/>
              </a:xfrm>
              <a:prstGeom prst="rect">
                <a:avLst/>
              </a:prstGeom>
              <a:blipFill rotWithShape="1">
                <a:blip r:embed="rId4"/>
                <a:stretch>
                  <a:fillRect l="-3" t="-949" b="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/>
          <p:cNvSpPr txBox="1"/>
          <p:nvPr/>
        </p:nvSpPr>
        <p:spPr>
          <a:xfrm>
            <a:off x="910630" y="1259468"/>
            <a:ext cx="1623842" cy="369332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58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 beam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8280506" y="1772816"/>
            <a:ext cx="3431324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b="0" dirty="0">
                <a:solidFill>
                  <a:srgbClr val="003399"/>
                </a:solidFill>
                <a:latin typeface="+mn-lt"/>
                <a:ea typeface="微软雅黑" panose="020B0503020204020204" pitchFamily="34" charset="-122"/>
              </a:rPr>
              <a:t>M. Wang et al., PRC 106, L051301(2022) </a:t>
            </a:r>
            <a:endParaRPr lang="zh-CN" altLang="en-US" sz="1600" b="0" dirty="0">
              <a:solidFill>
                <a:srgbClr val="003399"/>
              </a:solidFill>
              <a:latin typeface="+mn-lt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310" y="1340768"/>
            <a:ext cx="7644384" cy="52235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/>
          <a:srcRect r="64866" b="28754"/>
          <a:stretch>
            <a:fillRect/>
          </a:stretch>
        </p:blipFill>
        <p:spPr>
          <a:xfrm rot="16200000">
            <a:off x="2185227" y="4767661"/>
            <a:ext cx="1073092" cy="597950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910630" y="1340768"/>
            <a:ext cx="1614224" cy="369332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altLang="zh-CN" sz="2400" b="1" baseline="30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78</a:t>
            </a:r>
            <a:r>
              <a:rPr lang="en-US" altLang="zh-CN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Kr beam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7431803" y="2255560"/>
            <a:ext cx="2482778" cy="1214690"/>
            <a:chOff x="7431803" y="2255560"/>
            <a:chExt cx="2482778" cy="1214690"/>
          </a:xfrm>
        </p:grpSpPr>
        <p:grpSp>
          <p:nvGrpSpPr>
            <p:cNvPr id="5" name="组合 4"/>
            <p:cNvGrpSpPr/>
            <p:nvPr/>
          </p:nvGrpSpPr>
          <p:grpSpPr>
            <a:xfrm>
              <a:off x="7431803" y="2255560"/>
              <a:ext cx="2482778" cy="1098596"/>
              <a:chOff x="5601836" y="2255559"/>
              <a:chExt cx="2482778" cy="1098596"/>
            </a:xfrm>
          </p:grpSpPr>
          <p:sp>
            <p:nvSpPr>
              <p:cNvPr id="6" name="椭圆 5"/>
              <p:cNvSpPr/>
              <p:nvPr/>
            </p:nvSpPr>
            <p:spPr>
              <a:xfrm>
                <a:off x="5601836" y="2359197"/>
                <a:ext cx="182880" cy="186193"/>
              </a:xfrm>
              <a:prstGeom prst="ellipse">
                <a:avLst/>
              </a:prstGeom>
              <a:solidFill>
                <a:srgbClr val="FF00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7" name="椭圆 6"/>
              <p:cNvSpPr/>
              <p:nvPr/>
            </p:nvSpPr>
            <p:spPr>
              <a:xfrm>
                <a:off x="7901734" y="3167962"/>
                <a:ext cx="182880" cy="186193"/>
              </a:xfrm>
              <a:prstGeom prst="ellipse">
                <a:avLst/>
              </a:prstGeom>
              <a:solidFill>
                <a:srgbClr val="3333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文本框 7"/>
              <p:cNvSpPr txBox="1"/>
              <p:nvPr/>
            </p:nvSpPr>
            <p:spPr bwMode="auto">
              <a:xfrm>
                <a:off x="5852504" y="2255559"/>
                <a:ext cx="788999" cy="46166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0" i="0" u="none" strike="noStrike" kern="0" cap="none" spc="0" normalizeH="0" baseline="30000" noProof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66</a:t>
                </a:r>
                <a:r>
                  <a:rPr kumimoji="0" lang="en-US" altLang="zh-C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Se</a:t>
                </a: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9" name="文本框 8"/>
            <p:cNvSpPr txBox="1"/>
            <p:nvPr/>
          </p:nvSpPr>
          <p:spPr bwMode="auto">
            <a:xfrm>
              <a:off x="8898408" y="3008585"/>
              <a:ext cx="771365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none" strike="noStrike" kern="0" cap="none" spc="0" normalizeH="0" baseline="3000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65</a:t>
              </a:r>
              <a:r>
                <a:rPr kumimoji="0" lang="en-US" altLang="zh-C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D02E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As</a:t>
              </a:r>
              <a:endParaRPr kumimoji="0" lang="zh-CN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1342677" y="200253"/>
                <a:ext cx="986509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spcBef>
                    <a:spcPts val="600"/>
                  </a:spcBef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</a:rPr>
                  <a:t> 3. Recent results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</a:rPr>
                  <a:t> using </a:t>
                </a:r>
                <a14:m>
                  <m:oMath xmlns:m="http://schemas.openxmlformats.org/officeDocument/2006/math">
                    <m:r>
                      <a:rPr lang="en-US" altLang="zh-CN" sz="3200" i="1">
                        <a:solidFill>
                          <a:srgbClr val="003366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zh-CN" sz="3200" i="1">
                        <a:solidFill>
                          <a:srgbClr val="003366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lang="en-US" altLang="zh-CN" sz="3200" dirty="0">
                    <a:solidFill>
                      <a:srgbClr val="003366"/>
                    </a:solidFill>
                    <a:latin typeface="Calibri" panose="020F0502020204030204"/>
                  </a:rPr>
                  <a:t>-IMS </a:t>
                </a:r>
                <a:endParaRPr lang="en-US" altLang="zh-CN" sz="3200" dirty="0">
                  <a:solidFill>
                    <a:srgbClr val="003366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7" y="200253"/>
                <a:ext cx="9865097" cy="492443"/>
              </a:xfrm>
              <a:prstGeom prst="rect">
                <a:avLst/>
              </a:prstGeom>
              <a:blipFill rotWithShape="1">
                <a:blip r:embed="rId3"/>
                <a:stretch>
                  <a:fillRect l="-3" t="-949" b="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椭圆 1"/>
          <p:cNvSpPr/>
          <p:nvPr/>
        </p:nvSpPr>
        <p:spPr>
          <a:xfrm>
            <a:off x="7409256" y="3936206"/>
            <a:ext cx="234558" cy="892969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6814" y="931801"/>
            <a:ext cx="9001000" cy="5739812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9" b="1719"/>
          <a:stretch>
            <a:fillRect/>
          </a:stretch>
        </p:blipFill>
        <p:spPr>
          <a:xfrm>
            <a:off x="6430992" y="1712484"/>
            <a:ext cx="5571292" cy="4346376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750279" y="3755341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</a:t>
            </a:r>
            <a:r>
              <a:rPr lang="en-US" altLang="zh-CN" sz="1200" b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Mg</a:t>
            </a:r>
            <a:endParaRPr lang="zh-CN" altLang="en-US" sz="1200" b="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203990" y="3946256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</a:t>
            </a:r>
            <a:r>
              <a:rPr lang="en-US" altLang="zh-CN" sz="1200" b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</a:t>
            </a:r>
            <a:endParaRPr lang="zh-CN" altLang="en-US" sz="1200" b="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659303" y="4492501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17</a:t>
            </a:r>
            <a:r>
              <a:rPr lang="en-US" altLang="zh-CN" sz="1200" b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Ne</a:t>
            </a:r>
            <a:endParaRPr lang="zh-CN" altLang="en-US" sz="1200" b="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63672" y="4769500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12</a:t>
            </a:r>
            <a:r>
              <a:rPr lang="en-US" altLang="zh-CN" sz="1200" b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</a:t>
            </a:r>
            <a:endParaRPr lang="zh-CN" altLang="en-US" sz="1200" b="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9664439" y="4328431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23</a:t>
            </a:r>
            <a:r>
              <a:rPr lang="en-US" altLang="zh-CN" sz="1200" b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Al</a:t>
            </a:r>
            <a:endParaRPr lang="zh-CN" altLang="en-US" sz="1200" b="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474464" y="3724394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18</a:t>
            </a:r>
            <a:r>
              <a:rPr lang="en-US" altLang="zh-CN" sz="1200" b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Ne</a:t>
            </a:r>
            <a:endParaRPr lang="zh-CN" altLang="en-US" sz="1200" b="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394733" y="3193573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</a:t>
            </a:r>
            <a:r>
              <a:rPr lang="en-US" altLang="zh-CN" sz="1200" b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Na</a:t>
            </a:r>
            <a:endParaRPr lang="zh-CN" altLang="en-US" sz="1200" b="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611298" y="2876760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22</a:t>
            </a:r>
            <a:r>
              <a:rPr lang="en-US" altLang="zh-CN" sz="1200" b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Mg</a:t>
            </a:r>
            <a:endParaRPr lang="zh-CN" altLang="en-US" sz="1200" b="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908856" y="2709284"/>
            <a:ext cx="386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11</a:t>
            </a:r>
            <a:r>
              <a:rPr lang="en-US" altLang="zh-CN" sz="1200" b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</a:t>
            </a:r>
            <a:endParaRPr lang="zh-CN" altLang="en-US" sz="1200" b="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1346114" y="211979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baseline="3000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13</a:t>
            </a:r>
            <a:r>
              <a:rPr lang="en-US" altLang="zh-CN" sz="1200" b="0" dirty="0"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</a:t>
            </a:r>
            <a:endParaRPr lang="zh-CN" altLang="en-US" sz="1200" b="0" dirty="0"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317013" y="2766608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13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O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808570" y="2338961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23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Si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8232684" y="4364276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27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8464378" y="4185736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22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Al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3" name="文本框 52"/>
          <p:cNvSpPr txBox="1"/>
          <p:nvPr/>
        </p:nvSpPr>
        <p:spPr>
          <a:xfrm>
            <a:off x="8657617" y="4838407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24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Si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8910833" y="4981371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31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Ar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5" name="文本框 54"/>
          <p:cNvSpPr txBox="1"/>
          <p:nvPr/>
        </p:nvSpPr>
        <p:spPr>
          <a:xfrm>
            <a:off x="9312646" y="4892585"/>
            <a:ext cx="415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28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10183954" y="3608673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27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文本框 56"/>
          <p:cNvSpPr txBox="1"/>
          <p:nvPr/>
        </p:nvSpPr>
        <p:spPr>
          <a:xfrm>
            <a:off x="10098498" y="4214048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25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Si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8" name="文本框 57"/>
          <p:cNvSpPr txBox="1"/>
          <p:nvPr/>
        </p:nvSpPr>
        <p:spPr>
          <a:xfrm>
            <a:off x="11050011" y="2247126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24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Al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11470893" y="2815384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26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Si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9848900" y="3922290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32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Ar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9511268" y="4588766"/>
            <a:ext cx="503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0" t="9051" r="8636" b="1701"/>
          <a:stretch>
            <a:fillRect/>
          </a:stretch>
        </p:blipFill>
        <p:spPr>
          <a:xfrm>
            <a:off x="287646" y="1679803"/>
            <a:ext cx="6089456" cy="4423964"/>
          </a:xfrm>
          <a:prstGeom prst="rect">
            <a:avLst/>
          </a:prstGeom>
        </p:spPr>
      </p:pic>
      <p:sp>
        <p:nvSpPr>
          <p:cNvPr id="18" name="对话气泡: 圆角矩形 17"/>
          <p:cNvSpPr/>
          <p:nvPr/>
        </p:nvSpPr>
        <p:spPr>
          <a:xfrm>
            <a:off x="8444576" y="2556689"/>
            <a:ext cx="1631461" cy="649881"/>
          </a:xfrm>
          <a:prstGeom prst="wedgeRoundRectCallout">
            <a:avLst>
              <a:gd name="adj1" fmla="val 4909"/>
              <a:gd name="adj2" fmla="val 351004"/>
              <a:gd name="adj3" fmla="val 16667"/>
            </a:avLst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Isochronous setting at </a:t>
            </a:r>
            <a:r>
              <a:rPr kumimoji="0" lang="en-US" altLang="zh-CN" sz="2000" b="0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26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P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418811" y="3035558"/>
            <a:ext cx="4154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28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257501" y="1785139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21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Mg+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681116" y="1794245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14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O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3169657" y="2719953"/>
            <a:ext cx="381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26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957333" y="2993642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31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Ar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676015" y="2676885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24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Si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2859635" y="2052592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12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464061" y="2425381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17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2349578" y="3067436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22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Al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2202519" y="384075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27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852591" y="2766609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23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Al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4231524" y="2905109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25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Si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440190" y="4168784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27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P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812408" y="4308602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29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4875543" y="2620059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Na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025955" y="3067436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22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Mg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5442585" y="3891785"/>
            <a:ext cx="4411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24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Al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5663158" y="4309160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26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Si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043388" y="3982895"/>
            <a:ext cx="4491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32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Ar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5036513" y="5081120"/>
            <a:ext cx="4331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31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Cl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3646934" y="3672007"/>
            <a:ext cx="5030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7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Be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5276611" y="2172828"/>
            <a:ext cx="3860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11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5763461" y="2514554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13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4514206" y="2311181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18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Ne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6" name="文本框 45"/>
          <p:cNvSpPr txBox="1"/>
          <p:nvPr/>
        </p:nvSpPr>
        <p:spPr>
          <a:xfrm>
            <a:off x="1595157" y="3344435"/>
            <a:ext cx="5004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20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Mg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1894935" y="2464412"/>
            <a:ext cx="3898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10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C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1000574" y="2907306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13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O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1398440" y="4800633"/>
            <a:ext cx="415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23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Si</a:t>
            </a:r>
            <a:endParaRPr kumimoji="0" lang="zh-CN" altLang="en-US" sz="1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6" name="矩形: 圆角 105"/>
          <p:cNvSpPr/>
          <p:nvPr/>
        </p:nvSpPr>
        <p:spPr>
          <a:xfrm>
            <a:off x="3286894" y="2993641"/>
            <a:ext cx="184336" cy="2544529"/>
          </a:xfrm>
          <a:prstGeom prst="roundRect">
            <a:avLst/>
          </a:prstGeom>
          <a:solidFill>
            <a:schemeClr val="accent6"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7" name="文本框 106"/>
          <p:cNvSpPr txBox="1"/>
          <p:nvPr/>
        </p:nvSpPr>
        <p:spPr>
          <a:xfrm>
            <a:off x="838622" y="1196752"/>
            <a:ext cx="1800200" cy="430887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36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Ar beam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1342677" y="200253"/>
                <a:ext cx="986509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spcBef>
                    <a:spcPts val="600"/>
                  </a:spcBef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</a:rPr>
                  <a:t> 3. Recent results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</a:rPr>
                  <a:t> using </a:t>
                </a:r>
                <a14:m>
                  <m:oMath xmlns:m="http://schemas.openxmlformats.org/officeDocument/2006/math">
                    <m:r>
                      <a:rPr lang="en-US" altLang="zh-CN" sz="3200" i="1">
                        <a:solidFill>
                          <a:srgbClr val="003366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zh-CN" sz="3200" i="1">
                        <a:solidFill>
                          <a:srgbClr val="003366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lang="en-US" altLang="zh-CN" sz="3200" dirty="0">
                    <a:solidFill>
                      <a:srgbClr val="003366"/>
                    </a:solidFill>
                    <a:latin typeface="Calibri" panose="020F0502020204030204"/>
                  </a:rPr>
                  <a:t>-IMS </a:t>
                </a:r>
                <a:endParaRPr lang="en-US" altLang="zh-CN" sz="3200" dirty="0">
                  <a:solidFill>
                    <a:srgbClr val="003366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7" y="200253"/>
                <a:ext cx="9865097" cy="492443"/>
              </a:xfrm>
              <a:prstGeom prst="rect">
                <a:avLst/>
              </a:prstGeom>
              <a:blipFill rotWithShape="1">
                <a:blip r:embed="rId3"/>
                <a:stretch>
                  <a:fillRect l="-3" t="-949" b="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椭圆 61"/>
          <p:cNvSpPr/>
          <p:nvPr/>
        </p:nvSpPr>
        <p:spPr>
          <a:xfrm>
            <a:off x="9283244" y="5170707"/>
            <a:ext cx="137658" cy="247296"/>
          </a:xfrm>
          <a:prstGeom prst="ellipse">
            <a:avLst/>
          </a:prstGeom>
          <a:solidFill>
            <a:srgbClr val="FF0000">
              <a:alpha val="27000"/>
            </a:srgbClr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6" name="文本框 65"/>
              <p:cNvSpPr txBox="1"/>
              <p:nvPr/>
            </p:nvSpPr>
            <p:spPr>
              <a:xfrm>
                <a:off x="10863341" y="4625636"/>
                <a:ext cx="10308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80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zh-CN" sz="1800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lang="en-US" altLang="zh-CN" sz="1800" dirty="0">
                    <a:solidFill>
                      <a:srgbClr val="0000FF"/>
                    </a:solidFill>
                    <a:latin typeface="Calibri" panose="020F0502020204030204"/>
                  </a:rPr>
                  <a:t>-IMS </a:t>
                </a:r>
                <a:endParaRPr lang="zh-CN" altLang="en-US" sz="18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66" name="文本框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63341" y="4625636"/>
                <a:ext cx="1030877" cy="369332"/>
              </a:xfrm>
              <a:prstGeom prst="rect">
                <a:avLst/>
              </a:prstGeom>
              <a:blipFill rotWithShape="1">
                <a:blip r:embed="rId4"/>
                <a:stretch>
                  <a:fillRect l="-38" t="-80" r="3" b="1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 advClick="0" advTm="0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4655046" y="1172926"/>
            <a:ext cx="7495836" cy="5630712"/>
            <a:chOff x="478582" y="1172926"/>
            <a:chExt cx="7495836" cy="5630712"/>
          </a:xfrm>
        </p:grpSpPr>
        <p:pic>
          <p:nvPicPr>
            <p:cNvPr id="3" name="图片 2" descr="图表, 箱线图&#10;&#10;描述已自动生成"/>
            <p:cNvPicPr>
              <a:picLocks noChangeAspect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6" t="2388"/>
            <a:stretch>
              <a:fillRect/>
            </a:stretch>
          </p:blipFill>
          <p:spPr>
            <a:xfrm>
              <a:off x="478582" y="1172926"/>
              <a:ext cx="7495836" cy="5630712"/>
            </a:xfrm>
            <a:prstGeom prst="rect">
              <a:avLst/>
            </a:prstGeom>
          </p:spPr>
        </p:pic>
        <p:sp>
          <p:nvSpPr>
            <p:cNvPr id="50" name="文本框 49"/>
            <p:cNvSpPr txBox="1"/>
            <p:nvPr/>
          </p:nvSpPr>
          <p:spPr>
            <a:xfrm>
              <a:off x="4763856" y="2071393"/>
              <a:ext cx="447500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28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S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4237251" y="2942670"/>
              <a:ext cx="466733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26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P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4139143" y="4068278"/>
              <a:ext cx="554888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31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Ar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2989406" y="4260845"/>
              <a:ext cx="447500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27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S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5" name="文本框 54"/>
            <p:cNvSpPr txBox="1"/>
            <p:nvPr/>
          </p:nvSpPr>
          <p:spPr>
            <a:xfrm>
              <a:off x="3543171" y="4645410"/>
              <a:ext cx="527640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22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Al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483460" y="3636827"/>
              <a:ext cx="607780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17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Ne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7" name="文本框 56"/>
            <p:cNvSpPr txBox="1"/>
            <p:nvPr/>
          </p:nvSpPr>
          <p:spPr>
            <a:xfrm>
              <a:off x="3617642" y="3092840"/>
              <a:ext cx="500393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24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Si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4048292" y="1973687"/>
              <a:ext cx="505201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12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N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59" name="直接箭头连接符 58"/>
            <p:cNvCxnSpPr/>
            <p:nvPr/>
          </p:nvCxnSpPr>
          <p:spPr>
            <a:xfrm flipH="1">
              <a:off x="4091240" y="2325306"/>
              <a:ext cx="235044" cy="1242137"/>
            </a:xfrm>
            <a:prstGeom prst="straightConnector1">
              <a:avLst/>
            </a:prstGeom>
            <a:noFill/>
            <a:ln w="6350" cap="flat" cmpd="sng" algn="in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60" name="文本框 59"/>
            <p:cNvSpPr txBox="1"/>
            <p:nvPr/>
          </p:nvSpPr>
          <p:spPr>
            <a:xfrm>
              <a:off x="4770459" y="4366692"/>
              <a:ext cx="659069" cy="830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21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Mg</a:t>
              </a:r>
              <a:endPara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14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O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61" name="直接箭头连接符 60"/>
            <p:cNvCxnSpPr/>
            <p:nvPr/>
          </p:nvCxnSpPr>
          <p:spPr>
            <a:xfrm flipH="1" flipV="1">
              <a:off x="4800929" y="3748020"/>
              <a:ext cx="175904" cy="642969"/>
            </a:xfrm>
            <a:prstGeom prst="straightConnector1">
              <a:avLst/>
            </a:prstGeom>
            <a:noFill/>
            <a:ln w="6350" cap="flat" cmpd="sng" algn="in">
              <a:solidFill>
                <a:srgbClr val="0000FF"/>
              </a:solidFill>
              <a:prstDash val="solid"/>
              <a:tailEnd type="triangle"/>
            </a:ln>
            <a:effectLst/>
          </p:spPr>
        </p:cxnSp>
        <p:sp>
          <p:nvSpPr>
            <p:cNvPr id="62" name="文本框 61"/>
            <p:cNvSpPr txBox="1"/>
            <p:nvPr/>
          </p:nvSpPr>
          <p:spPr>
            <a:xfrm>
              <a:off x="4905929" y="3684697"/>
              <a:ext cx="527640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23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Al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3" name="文本框 62"/>
            <p:cNvSpPr txBox="1"/>
            <p:nvPr/>
          </p:nvSpPr>
          <p:spPr>
            <a:xfrm>
              <a:off x="5367227" y="3281401"/>
              <a:ext cx="500393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25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Si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4" name="文本框 63"/>
            <p:cNvSpPr txBox="1"/>
            <p:nvPr/>
          </p:nvSpPr>
          <p:spPr>
            <a:xfrm>
              <a:off x="5505225" y="3850167"/>
              <a:ext cx="466733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27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P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5935634" y="2612946"/>
              <a:ext cx="607780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18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Ne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66" name="直接箭头连接符 65"/>
            <p:cNvCxnSpPr/>
            <p:nvPr/>
          </p:nvCxnSpPr>
          <p:spPr>
            <a:xfrm flipH="1">
              <a:off x="5987948" y="2966434"/>
              <a:ext cx="250491" cy="629939"/>
            </a:xfrm>
            <a:prstGeom prst="straightConnector1">
              <a:avLst/>
            </a:prstGeom>
            <a:noFill/>
            <a:ln w="6350" cap="flat" cmpd="sng" algn="in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67" name="文本框 66"/>
            <p:cNvSpPr txBox="1"/>
            <p:nvPr/>
          </p:nvSpPr>
          <p:spPr>
            <a:xfrm>
              <a:off x="6003335" y="3665878"/>
              <a:ext cx="607780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20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Na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8" name="文本框 67"/>
            <p:cNvSpPr txBox="1"/>
            <p:nvPr/>
          </p:nvSpPr>
          <p:spPr>
            <a:xfrm>
              <a:off x="6239525" y="4460768"/>
              <a:ext cx="659069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22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Mg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9" name="文本框 68"/>
            <p:cNvSpPr txBox="1"/>
            <p:nvPr/>
          </p:nvSpPr>
          <p:spPr>
            <a:xfrm>
              <a:off x="6388409" y="2580417"/>
              <a:ext cx="465131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11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C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70" name="直接箭头连接符 69"/>
            <p:cNvCxnSpPr/>
            <p:nvPr/>
          </p:nvCxnSpPr>
          <p:spPr>
            <a:xfrm>
              <a:off x="6685240" y="2914035"/>
              <a:ext cx="0" cy="633140"/>
            </a:xfrm>
            <a:prstGeom prst="straightConnector1">
              <a:avLst/>
            </a:prstGeom>
            <a:noFill/>
            <a:ln w="6350" cap="flat" cmpd="sng" algn="in">
              <a:solidFill>
                <a:srgbClr val="000000"/>
              </a:solidFill>
              <a:prstDash val="solid"/>
              <a:tailEnd type="triangle"/>
            </a:ln>
            <a:effectLst/>
          </p:spPr>
        </p:cxnSp>
        <p:cxnSp>
          <p:nvCxnSpPr>
            <p:cNvPr id="71" name="直接箭头连接符 70"/>
            <p:cNvCxnSpPr/>
            <p:nvPr/>
          </p:nvCxnSpPr>
          <p:spPr>
            <a:xfrm flipV="1">
              <a:off x="6569060" y="3775862"/>
              <a:ext cx="54966" cy="652378"/>
            </a:xfrm>
            <a:prstGeom prst="straightConnector1">
              <a:avLst/>
            </a:prstGeom>
            <a:noFill/>
            <a:ln w="6350" cap="flat" cmpd="sng" algn="in">
              <a:solidFill>
                <a:sysClr val="windowText" lastClr="000000"/>
              </a:solidFill>
              <a:prstDash val="solid"/>
              <a:tailEnd type="triangle"/>
            </a:ln>
            <a:effectLst/>
          </p:spPr>
        </p:cxnSp>
        <p:sp>
          <p:nvSpPr>
            <p:cNvPr id="72" name="文本框 71"/>
            <p:cNvSpPr txBox="1"/>
            <p:nvPr/>
          </p:nvSpPr>
          <p:spPr>
            <a:xfrm>
              <a:off x="5198790" y="1516904"/>
              <a:ext cx="173797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24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Al (</a:t>
              </a:r>
              <a:r>
                <a:rPr kumimoji="0" lang="en-US" altLang="zh-CN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g.s+isomer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)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3" name="文本框 72"/>
            <p:cNvSpPr txBox="1"/>
            <p:nvPr/>
          </p:nvSpPr>
          <p:spPr>
            <a:xfrm>
              <a:off x="7105755" y="3697622"/>
              <a:ext cx="505201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13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N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4" name="文本框 73"/>
            <p:cNvSpPr txBox="1"/>
            <p:nvPr/>
          </p:nvSpPr>
          <p:spPr>
            <a:xfrm>
              <a:off x="4709633" y="3122961"/>
              <a:ext cx="518024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7</a:t>
              </a:r>
              <a:r>
                <a: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Be</a:t>
              </a:r>
              <a:endParaRPr kumimoji="0" lang="zh-CN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2650968" y="3244358"/>
              <a:ext cx="465131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10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C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6" name="文本框 75"/>
            <p:cNvSpPr txBox="1"/>
            <p:nvPr/>
          </p:nvSpPr>
          <p:spPr>
            <a:xfrm>
              <a:off x="2353640" y="3815984"/>
              <a:ext cx="659069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20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Mg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1692819" y="3755601"/>
              <a:ext cx="505201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13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O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8" name="文本框 77"/>
            <p:cNvSpPr txBox="1"/>
            <p:nvPr/>
          </p:nvSpPr>
          <p:spPr>
            <a:xfrm>
              <a:off x="5771377" y="4489466"/>
              <a:ext cx="447500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29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S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5107237" y="2521171"/>
              <a:ext cx="554888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32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Ar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1579831" y="3528755"/>
              <a:ext cx="6110371" cy="243097"/>
            </a:xfrm>
            <a:prstGeom prst="rect">
              <a:avLst/>
            </a:prstGeom>
            <a:solidFill>
              <a:srgbClr val="333333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7" name="对话气泡: 圆角矩形 6"/>
            <p:cNvSpPr/>
            <p:nvPr/>
          </p:nvSpPr>
          <p:spPr>
            <a:xfrm>
              <a:off x="1658184" y="1810995"/>
              <a:ext cx="1392113" cy="769421"/>
            </a:xfrm>
            <a:prstGeom prst="wedgeRoundRectCallout">
              <a:avLst>
                <a:gd name="adj1" fmla="val -34656"/>
                <a:gd name="adj2" fmla="val 172347"/>
                <a:gd name="adj3" fmla="val 16667"/>
              </a:avLst>
            </a:prstGeom>
            <a:solidFill>
              <a:schemeClr val="accent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rPr>
                <a:t>10 keV </a:t>
              </a:r>
              <a:endPara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rPr>
                <a:t>error band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6709731" y="3163256"/>
              <a:ext cx="500393" cy="3692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0" i="0" u="none" strike="noStrike" kern="0" cap="none" spc="0" normalizeH="0" baseline="3000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26</a:t>
              </a: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华文楷体" panose="02010600040101010101" pitchFamily="2" charset="-122"/>
                  <a:cs typeface="Times New Roman" panose="02020603050405020304" pitchFamily="18" charset="0"/>
                </a:rPr>
                <a:t>Si</a:t>
              </a:r>
              <a:endParaRPr kumimoji="0" lang="zh-CN" altLang="en-US" sz="1800" b="0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62558" y="1988840"/>
            <a:ext cx="4230593" cy="3960440"/>
            <a:chOff x="7967414" y="1988840"/>
            <a:chExt cx="4230593" cy="396044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文本框 4"/>
                <p:cNvSpPr txBox="1"/>
                <p:nvPr/>
              </p:nvSpPr>
              <p:spPr>
                <a:xfrm>
                  <a:off x="8741768" y="3284984"/>
                  <a:ext cx="1745926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l-GR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altLang="zh-CN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n</m:t>
                            </m:r>
                          </m:sub>
                        </m:sSub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0</m:t>
                        </m:r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69</m:t>
                        </m:r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±</m:t>
                        </m:r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0</m:t>
                        </m:r>
                        <m:r>
                          <a:rPr kumimoji="0" lang="en-US" altLang="zh-CN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.</m:t>
                        </m:r>
                        <m:r>
                          <a:rPr kumimoji="0" lang="en-US" altLang="zh-CN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22</m:t>
                        </m:r>
                      </m:oMath>
                    </m:oMathPara>
                  </a14:m>
                  <a:endParaRPr kumimoji="0" lang="zh-CN" alt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华文楷体" panose="02010600040101010101" pitchFamily="2" charset="-122"/>
                    <a:cs typeface="+mn-cs"/>
                  </a:endParaRPr>
                </a:p>
              </p:txBody>
            </p:sp>
          </mc:Choice>
          <mc:Fallback>
            <p:sp>
              <p:nvSpPr>
                <p:cNvPr id="5" name="文本框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41768" y="3284984"/>
                  <a:ext cx="1745926" cy="276999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文本框 8"/>
                <p:cNvSpPr txBox="1"/>
                <p:nvPr/>
              </p:nvSpPr>
              <p:spPr>
                <a:xfrm>
                  <a:off x="8227539" y="1988840"/>
                  <a:ext cx="3556299" cy="1144288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1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l-GR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𝜒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kumimoji="0" lang="en-US" altLang="zh-CN" sz="1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n</m:t>
                            </m:r>
                          </m:sub>
                        </m:sSub>
                        <m:r>
                          <a:rPr kumimoji="0" lang="en-US" altLang="zh-CN" sz="1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kumimoji="0" lang="zh-CN" altLang="en-US" sz="14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83696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radPr>
                          <m:deg/>
                          <m:e>
                            <m:f>
                              <m:fPr>
                                <m:ctrlPr>
                                  <a:rPr kumimoji="0" lang="zh-CN" altLang="en-US" sz="1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83696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zh-CN" altLang="en-US" sz="14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kumimoji="0" lang="zh-CN" altLang="en-US" sz="1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𝑛</m:t>
                                </m:r>
                              </m:den>
                            </m:f>
                            <m:nary>
                              <m:naryPr>
                                <m:chr m:val="∑"/>
                                <m:grow m:val="on"/>
                                <m:limLoc m:val="undOvr"/>
                                <m:ctrlPr>
                                  <a:rPr kumimoji="0" lang="zh-CN" altLang="en-US" sz="1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naryPr>
                              <m:sub>
                                <m:r>
                                  <a:rPr kumimoji="0" lang="zh-CN" altLang="en-US" sz="1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𝑖</m:t>
                                </m:r>
                                <m:r>
                                  <a:rPr kumimoji="0" lang="zh-CN" altLang="en-US" sz="14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=</m:t>
                                </m:r>
                                <m:r>
                                  <a:rPr kumimoji="0" lang="zh-CN" altLang="en-US" sz="14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1</m:t>
                                </m:r>
                              </m:sub>
                              <m:sup>
                                <m:r>
                                  <a:rPr kumimoji="0" lang="zh-CN" altLang="en-US" sz="14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𝑛</m:t>
                                </m:r>
                              </m:sup>
                              <m:e>
                                <m:f>
                                  <m:fPr>
                                    <m:ctrlPr>
                                      <a:rPr kumimoji="0" lang="zh-CN" altLang="en-US" sz="1400" b="0" i="1" u="none" strike="noStrike" kern="1200" cap="none" spc="0" normalizeH="0" baseline="0" noProof="0" dirty="0">
                                        <a:ln>
                                          <a:noFill/>
                                        </a:ln>
                                        <a:solidFill>
                                          <a:srgbClr val="836967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sSubSup>
                                      <m:sSubSupPr>
                                        <m:ctrlPr>
                                          <a:rPr kumimoji="0" lang="zh-CN" altLang="en-US" sz="1400" b="0" i="1" u="none" strike="noStrike" kern="1200" cap="none" spc="0" normalizeH="0" baseline="0" noProof="0" dirty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836967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SupPr>
                                      <m:e>
                                        <m:d>
                                          <m:dPr>
                                            <m:ctrlPr>
                                              <a:rPr kumimoji="0" lang="zh-CN" altLang="en-US" sz="1400" b="0" i="1" u="none" strike="noStrike" kern="1200" cap="none" spc="0" normalizeH="0" baseline="0" noProof="0" dirty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srgbClr val="836967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kumimoji="0" lang="zh-CN" altLang="en-US" sz="1400" b="0" i="1" u="none" strike="noStrike" kern="1200" cap="none" spc="0" normalizeH="0" baseline="0" noProof="0" dirty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836967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acc>
                                                  <m:accPr>
                                                    <m:chr m:val="̅"/>
                                                    <m:ctrlPr>
                                                      <a:rPr kumimoji="0" lang="zh-CN" altLang="en-US" sz="1400" b="0" i="1" u="none" strike="noStrike" kern="1200" cap="none" spc="0" normalizeH="0" baseline="0" noProof="0" dirty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srgbClr val="836967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</m:ctrlPr>
                                                  </m:accPr>
                                                  <m:e>
                                                    <m:r>
                                                      <a:rPr kumimoji="0" lang="zh-CN" altLang="en-US" sz="1400" b="0" i="1" u="none" strike="noStrike" kern="1200" cap="none" spc="0" normalizeH="0" baseline="0" noProof="0" dirty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𝑀</m:t>
                                                    </m:r>
                                                  </m:e>
                                                </m:acc>
                                              </m:e>
                                              <m:sub>
                                                <m:r>
                                                  <m:rPr>
                                                    <m:sty m:val="p"/>
                                                  </m:rPr>
                                                  <a:rPr kumimoji="0" lang="zh-CN" altLang="en-US" sz="1400" b="0" i="0" u="none" strike="noStrike" kern="1200" cap="none" spc="0" normalizeH="0" baseline="0" noProof="0" dirty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black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cs typeface="+mn-cs"/>
                                                  </a:rPr>
                                                  <m:t>exp</m:t>
                                                </m:r>
                                              </m:sub>
                                            </m:sSub>
                                            <m:r>
                                              <a:rPr kumimoji="0" lang="zh-CN" altLang="en-US" sz="1400" b="0" i="0" u="none" strike="noStrike" kern="1200" cap="none" spc="0" normalizeH="0" baseline="0" noProof="0" dirty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−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kumimoji="0" lang="zh-CN" altLang="en-US" sz="1400" b="0" i="1" u="none" strike="noStrike" kern="1200" cap="none" spc="0" normalizeH="0" baseline="0" noProof="0" dirty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srgbClr val="836967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kumimoji="0" lang="zh-CN" altLang="en-US" sz="1400" b="0" i="1" u="none" strike="noStrike" kern="1200" cap="none" spc="0" normalizeH="0" baseline="0" noProof="0" dirty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black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𝑀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zh-CN" altLang="en-US" sz="1400" b="0" i="1" u="none" strike="noStrike" kern="1200" cap="none" spc="0" normalizeH="0" baseline="0" noProof="0" dirty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black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𝑎𝑚𝑒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kumimoji="0" lang="zh-CN" altLang="en-US" sz="1400" b="0" i="1" u="none" strike="noStrike" kern="1200" cap="none" spc="0" normalizeH="0" baseline="0" noProof="0" dirty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  <m:sup>
                                        <m:r>
                                          <a:rPr kumimoji="0" lang="zh-CN" altLang="en-US" sz="1400" b="0" i="0" u="none" strike="noStrike" kern="1200" cap="none" spc="0" normalizeH="0" baseline="0" noProof="0" dirty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2</m:t>
                                        </m:r>
                                      </m:sup>
                                    </m:sSubSup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kumimoji="0" lang="zh-CN" altLang="en-US" sz="1400" b="0" i="1" u="none" strike="noStrike" kern="1200" cap="none" spc="0" normalizeH="0" baseline="0" noProof="0" dirty="0">
                                            <a:ln>
                                              <a:noFill/>
                                            </a:ln>
                                            <a:solidFill>
                                              <a:srgbClr val="836967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</m:ctrlPr>
                                      </m:sSubPr>
                                      <m:e>
                                        <m:d>
                                          <m:dPr>
                                            <m:ctrlPr>
                                              <a:rPr kumimoji="0" lang="zh-CN" altLang="en-US" sz="1400" b="0" i="1" u="none" strike="noStrike" kern="1200" cap="none" spc="0" normalizeH="0" baseline="0" noProof="0" dirty="0" smtClean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</m:ctrlPr>
                                          </m:dPr>
                                          <m:e>
                                            <m:sSubSup>
                                              <m:sSubSupPr>
                                                <m:ctrlPr>
                                                  <a:rPr kumimoji="0" lang="zh-CN" altLang="en-US" sz="1400" b="0" i="1" u="none" strike="noStrike" kern="1200" cap="none" spc="0" normalizeH="0" baseline="0" noProof="0" dirty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black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sSubSup>
                                                  <m:sSubSupPr>
                                                    <m:ctrlPr>
                                                      <a:rPr kumimoji="0" lang="zh-CN" altLang="en-US" sz="1400" b="0" i="1" u="none" strike="noStrike" kern="1200" cap="none" spc="0" normalizeH="0" baseline="0" noProof="0" dirty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</m:ctrlPr>
                                                  </m:sSubSupPr>
                                                  <m:e>
                                                    <m:r>
                                                      <a:rPr kumimoji="0" lang="zh-CN" altLang="en-US" sz="1400" b="0" i="1" u="none" strike="noStrike" kern="1200" cap="none" spc="0" normalizeH="0" baseline="0" noProof="0" dirty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𝜎</m:t>
                                                    </m:r>
                                                  </m:e>
                                                  <m:sub>
                                                    <m:r>
                                                      <a:rPr kumimoji="0" lang="en-US" altLang="zh-CN" sz="1400" b="0" i="1" u="none" strike="noStrike" kern="1200" cap="none" spc="0" normalizeH="0" baseline="0" noProof="0" dirty="0" smtClean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𝑠𝑡𝑎𝑡</m:t>
                                                    </m:r>
                                                  </m:sub>
                                                  <m:sup>
                                                    <m:r>
                                                      <a:rPr kumimoji="0" lang="zh-CN" altLang="en-US" sz="1400" b="0" i="0" u="none" strike="noStrike" kern="1200" cap="none" spc="0" normalizeH="0" baseline="0" noProof="0" dirty="0">
                                                        <a:ln>
                                                          <a:noFill/>
                                                        </a:ln>
                                                        <a:solidFill>
                                                          <a:prstClr val="black"/>
                                                        </a:solidFill>
                                                        <a:effectLst/>
                                                        <a:uLnTx/>
                                                        <a:uFillTx/>
                                                        <a:latin typeface="Cambria Math" panose="02040503050406030204" pitchFamily="18" charset="0"/>
                                                        <a:cs typeface="+mn-cs"/>
                                                      </a:rPr>
                                                      <m:t>2</m:t>
                                                    </m:r>
                                                  </m:sup>
                                                </m:sSubSup>
                                                <m:r>
                                                  <a:rPr kumimoji="0" lang="zh-CN" altLang="en-US" sz="1400" b="0" i="0" u="none" strike="noStrike" kern="1200" cap="none" spc="0" normalizeH="0" baseline="0" noProof="0" dirty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black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cs typeface="+mn-cs"/>
                                                  </a:rPr>
                                                  <m:t>+</m:t>
                                                </m:r>
                                                <m:r>
                                                  <a:rPr kumimoji="0" lang="zh-CN" altLang="en-US" sz="1400" b="0" i="1" u="none" strike="noStrike" kern="1200" cap="none" spc="0" normalizeH="0" baseline="0" noProof="0" dirty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black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en-US" altLang="zh-CN" sz="1400" b="0" i="1" u="none" strike="noStrike" kern="1200" cap="none" spc="0" normalizeH="0" baseline="0" noProof="0" dirty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black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𝑓</m:t>
                                                </m:r>
                                                <m:r>
                                                  <a:rPr kumimoji="0" lang="en-US" altLang="zh-CN" sz="1400" b="0" i="1" u="none" strike="noStrike" kern="1200" cap="none" spc="0" normalizeH="0" baseline="0" noProof="0" dirty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black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𝑖</m:t>
                                                </m:r>
                                                <m:r>
                                                  <a:rPr kumimoji="0" lang="en-US" altLang="zh-CN" sz="1400" b="0" i="1" u="none" strike="noStrike" kern="1200" cap="none" spc="0" normalizeH="0" baseline="0" noProof="0" dirty="0" smtClean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black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𝑡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kumimoji="0" lang="zh-CN" altLang="en-US" sz="1400" b="0" i="0" u="none" strike="noStrike" kern="1200" cap="none" spc="0" normalizeH="0" baseline="0" noProof="0" dirty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black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cs typeface="+mn-cs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  <m:r>
                                              <a:rPr kumimoji="0" lang="zh-CN" altLang="en-US" sz="1400" b="0" i="0" u="none" strike="noStrike" kern="1200" cap="none" spc="0" normalizeH="0" baseline="0" noProof="0" dirty="0">
                                                <a:ln>
                                                  <a:noFill/>
                                                </a:ln>
                                                <a:solidFill>
                                                  <a:prstClr val="black"/>
                                                </a:solidFill>
                                                <a:effectLst/>
                                                <a:uLnTx/>
                                                <a:uFillTx/>
                                                <a:latin typeface="Cambria Math" panose="02040503050406030204" pitchFamily="18" charset="0"/>
                                                <a:cs typeface="+mn-cs"/>
                                              </a:rPr>
                                              <m:t>+</m:t>
                                            </m:r>
                                            <m:sSubSup>
                                              <m:sSubSupPr>
                                                <m:ctrlPr>
                                                  <a:rPr kumimoji="0" lang="zh-CN" altLang="en-US" sz="1400" b="0" i="1" u="none" strike="noStrike" kern="1200" cap="none" spc="0" normalizeH="0" baseline="0" noProof="0" dirty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black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cs typeface="+mn-cs"/>
                                                  </a:rPr>
                                                </m:ctrlPr>
                                              </m:sSubSupPr>
                                              <m:e>
                                                <m:r>
                                                  <a:rPr kumimoji="0" lang="zh-CN" altLang="en-US" sz="1400" b="0" i="1" u="none" strike="noStrike" kern="1200" cap="none" spc="0" normalizeH="0" baseline="0" noProof="0" dirty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black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𝜎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kumimoji="0" lang="zh-CN" altLang="en-US" sz="1400" b="0" i="1" u="none" strike="noStrike" kern="1200" cap="none" spc="0" normalizeH="0" baseline="0" noProof="0" dirty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black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cs typeface="+mn-cs"/>
                                                  </a:rPr>
                                                  <m:t>𝑎𝑚</m:t>
                                                </m:r>
                                                <m:r>
                                                  <a:rPr kumimoji="0" lang="zh-CN" altLang="en-US" sz="1400" b="0" i="0" u="none" strike="noStrike" kern="1200" cap="none" spc="0" normalizeH="0" baseline="0" noProof="0" dirty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black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cs typeface="+mn-cs"/>
                                                  </a:rPr>
                                                  <m:t>ⅇ</m:t>
                                                </m:r>
                                              </m:sub>
                                              <m:sup>
                                                <m:r>
                                                  <a:rPr kumimoji="0" lang="zh-CN" altLang="en-US" sz="1400" b="0" i="0" u="none" strike="noStrike" kern="1200" cap="none" spc="0" normalizeH="0" baseline="0" noProof="0" dirty="0">
                                                    <a:ln>
                                                      <a:noFill/>
                                                    </a:ln>
                                                    <a:solidFill>
                                                      <a:prstClr val="black"/>
                                                    </a:solidFill>
                                                    <a:effectLst/>
                                                    <a:uLnTx/>
                                                    <a:uFillTx/>
                                                    <a:latin typeface="Cambria Math" panose="02040503050406030204" pitchFamily="18" charset="0"/>
                                                    <a:cs typeface="+mn-cs"/>
                                                  </a:rPr>
                                                  <m:t>2</m:t>
                                                </m:r>
                                              </m:sup>
                                            </m:sSubSup>
                                          </m:e>
                                        </m:d>
                                      </m:e>
                                      <m:sub>
                                        <m:r>
                                          <a:rPr kumimoji="0" lang="zh-CN" altLang="en-US" sz="1400" b="0" i="1" u="none" strike="noStrike" kern="1200" cap="none" spc="0" normalizeH="0" baseline="0" noProof="0" dirty="0">
                                            <a:ln>
                                              <a:noFill/>
                                            </a:ln>
                                            <a:solidFill>
                                              <a:prstClr val="black"/>
                                            </a:solidFill>
                                            <a:effectLst/>
                                            <a:uLnTx/>
                                            <a:uFillTx/>
                                            <a:latin typeface="Cambria Math" panose="02040503050406030204" pitchFamily="18" charset="0"/>
                                            <a:cs typeface="+mn-cs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nary>
                          </m:e>
                        </m:rad>
                      </m:oMath>
                    </m:oMathPara>
                  </a14:m>
                  <a:endPara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Franklin Gothic Book" panose="020B0503020102020204"/>
                    <a:ea typeface="华文楷体" panose="02010600040101010101" pitchFamily="2" charset="-122"/>
                    <a:cs typeface="+mn-cs"/>
                  </a:endParaRPr>
                </a:p>
              </p:txBody>
            </p:sp>
          </mc:Choice>
          <mc:Fallback>
            <p:sp>
              <p:nvSpPr>
                <p:cNvPr id="9" name="文本框 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27539" y="1988840"/>
                  <a:ext cx="3556299" cy="1144288"/>
                </a:xfrm>
                <a:prstGeom prst="rect">
                  <a:avLst/>
                </a:prstGeom>
                <a:blipFill rotWithShape="1">
                  <a:blip r:embed="rId3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0" name="组合 9"/>
            <p:cNvGrpSpPr/>
            <p:nvPr/>
          </p:nvGrpSpPr>
          <p:grpSpPr>
            <a:xfrm>
              <a:off x="7967414" y="3717032"/>
              <a:ext cx="4230593" cy="2232248"/>
              <a:chOff x="7967414" y="4005064"/>
              <a:chExt cx="4230593" cy="2232248"/>
            </a:xfrm>
          </p:grpSpPr>
          <p:sp>
            <p:nvSpPr>
              <p:cNvPr id="11" name="文本框 10"/>
              <p:cNvSpPr txBox="1"/>
              <p:nvPr/>
            </p:nvSpPr>
            <p:spPr>
              <a:xfrm>
                <a:off x="7998351" y="4059867"/>
                <a:ext cx="4199656" cy="21236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+mn-cs"/>
                  </a:rPr>
                  <a:t>Black</a:t>
                </a:r>
                <a:r>
                  <a:rPr kumimoji="0" lang="zh-CN" altLang="en-US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+mn-cs"/>
                  </a:rPr>
                  <a:t>：</a:t>
                </a: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+mn-cs"/>
                  </a:rPr>
                  <a:t>reference nuclei used in </a:t>
                </a:r>
                <a:endPara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+mn-cs"/>
                  </a:rPr>
                  <a:t>              calibration</a:t>
                </a:r>
                <a:endPara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+mn-cs"/>
                  </a:rPr>
                  <a:t>Blue: re-determined masses for </a:t>
                </a:r>
                <a:endPara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+mn-cs"/>
                  </a:rPr>
                  <a:t>          checking the reliability of </a:t>
                </a:r>
                <a:endPara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+mn-cs"/>
                  </a:rPr>
                  <a:t>          our measurement</a:t>
                </a:r>
                <a:endPara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+mn-cs"/>
                  </a:rPr>
                  <a:t>Red: New masses</a:t>
                </a:r>
                <a:endParaRPr kumimoji="0" lang="en-US" altLang="zh-CN" sz="2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2" name="矩形: 圆角 11"/>
              <p:cNvSpPr/>
              <p:nvPr/>
            </p:nvSpPr>
            <p:spPr>
              <a:xfrm>
                <a:off x="7967414" y="4005064"/>
                <a:ext cx="3960440" cy="2232248"/>
              </a:xfrm>
              <a:prstGeom prst="roundRect">
                <a:avLst/>
              </a:prstGeom>
              <a:noFill/>
              <a:ln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</p:grpSp>
      <p:sp>
        <p:nvSpPr>
          <p:cNvPr id="16" name="文本框 15"/>
          <p:cNvSpPr txBox="1"/>
          <p:nvPr/>
        </p:nvSpPr>
        <p:spPr>
          <a:xfrm>
            <a:off x="1517256" y="1441970"/>
            <a:ext cx="1800200" cy="430887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36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Ar beam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1342677" y="200253"/>
                <a:ext cx="986509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spcBef>
                    <a:spcPts val="600"/>
                  </a:spcBef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</a:rPr>
                  <a:t> 3. Recent results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</a:rPr>
                  <a:t> using </a:t>
                </a:r>
                <a14:m>
                  <m:oMath xmlns:m="http://schemas.openxmlformats.org/officeDocument/2006/math">
                    <m:r>
                      <a:rPr lang="en-US" altLang="zh-CN" sz="3200" i="1">
                        <a:solidFill>
                          <a:srgbClr val="003366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zh-CN" sz="3200" i="1">
                        <a:solidFill>
                          <a:srgbClr val="003366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lang="en-US" altLang="zh-CN" sz="3200" dirty="0">
                    <a:solidFill>
                      <a:srgbClr val="003366"/>
                    </a:solidFill>
                    <a:latin typeface="Calibri" panose="020F0502020204030204"/>
                  </a:rPr>
                  <a:t>-IMS </a:t>
                </a:r>
                <a:endParaRPr lang="en-US" altLang="zh-CN" sz="3200" dirty="0">
                  <a:solidFill>
                    <a:srgbClr val="003366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7" y="200253"/>
                <a:ext cx="9865097" cy="492443"/>
              </a:xfrm>
              <a:prstGeom prst="rect">
                <a:avLst/>
              </a:prstGeom>
              <a:blipFill rotWithShape="1">
                <a:blip r:embed="rId4"/>
                <a:stretch>
                  <a:fillRect l="-3" t="-949" b="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 advClick="0" advTm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2062758" y="1978675"/>
                <a:ext cx="8298620" cy="195438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1. </a:t>
                </a:r>
                <a:r>
                  <a:rPr lang="en-US" altLang="zh-CN" sz="2800" dirty="0">
                    <a:solidFill>
                      <a:srgbClr val="003366"/>
                    </a:solidFill>
                    <a:latin typeface="Calibri" panose="020F0502020204030204"/>
                  </a:rPr>
                  <a:t>I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ntroduction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to atomic masses and conventional IMS </a:t>
                </a:r>
                <a:endPara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2. </a:t>
                </a:r>
                <a14:m>
                  <m:oMath xmlns:m="http://schemas.openxmlformats.org/officeDocument/2006/math">
                    <m:r>
                      <a:rPr kumimoji="0" lang="en-US" altLang="zh-CN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-defined isochronous mass spectrometry (IMS) </a:t>
                </a:r>
                <a:endPara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3. Recent results</a:t>
                </a:r>
                <a:r>
                  <a:rPr kumimoji="0" lang="en-US" altLang="zh-CN" sz="2800" b="1" i="0" u="none" strike="noStrike" kern="1200" cap="none" spc="0" normalizeH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using  the </a:t>
                </a:r>
                <a14:m>
                  <m:oMath xmlns:m="http://schemas.openxmlformats.org/officeDocument/2006/math">
                    <m:r>
                      <a:rPr kumimoji="0" lang="en-US" altLang="zh-CN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-IMS</a:t>
                </a:r>
                <a:endPara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4. Summary &amp; perspective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2758" y="1978675"/>
                <a:ext cx="8298620" cy="1954381"/>
              </a:xfrm>
              <a:prstGeom prst="rect">
                <a:avLst/>
              </a:prstGeom>
              <a:blipFill rotWithShape="1">
                <a:blip r:embed="rId1"/>
                <a:stretch>
                  <a:fillRect l="-3" t="-196" r="1" b="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http://www.imp.cas.cn/images/cn74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12192000" cy="10801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矩形 2"/>
          <p:cNvSpPr/>
          <p:nvPr/>
        </p:nvSpPr>
        <p:spPr>
          <a:xfrm>
            <a:off x="1266467" y="188640"/>
            <a:ext cx="10058400" cy="638175"/>
          </a:xfrm>
          <a:prstGeom prst="rect">
            <a:avLst/>
          </a:prstGeom>
          <a:solidFill>
            <a:schemeClr val="accent3">
              <a:lumMod val="75000"/>
              <a:lumOff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i="0" dirty="0">
                <a:solidFill>
                  <a:schemeClr val="bg1"/>
                </a:solidFill>
                <a:effectLst/>
                <a:latin typeface="+mj-lt"/>
                <a:cs typeface="+mj-lt"/>
              </a:rPr>
              <a:t>2024 </a:t>
            </a:r>
            <a:r>
              <a:rPr lang="en-US" altLang="zh-CN" sz="3200" b="1" i="0" dirty="0" err="1">
                <a:solidFill>
                  <a:schemeClr val="bg1"/>
                </a:solidFill>
                <a:effectLst/>
                <a:latin typeface="+mj-lt"/>
                <a:cs typeface="+mj-lt"/>
              </a:rPr>
              <a:t>ANPhA</a:t>
            </a:r>
            <a:r>
              <a:rPr lang="en-US" altLang="zh-CN" sz="3200" b="1" i="0" dirty="0">
                <a:solidFill>
                  <a:schemeClr val="bg1"/>
                </a:solidFill>
                <a:effectLst/>
                <a:latin typeface="+mj-lt"/>
                <a:cs typeface="+mj-lt"/>
              </a:rPr>
              <a:t> meeting and </a:t>
            </a:r>
            <a:r>
              <a:rPr lang="en-US" altLang="zh-CN" sz="3200" b="1" i="0" dirty="0" err="1">
                <a:solidFill>
                  <a:schemeClr val="bg1"/>
                </a:solidFill>
                <a:effectLst/>
                <a:latin typeface="+mj-lt"/>
                <a:cs typeface="+mj-lt"/>
              </a:rPr>
              <a:t>ANPhA</a:t>
            </a:r>
            <a:r>
              <a:rPr lang="en-US" altLang="zh-CN" sz="3200" b="1" i="0" dirty="0">
                <a:solidFill>
                  <a:schemeClr val="bg1"/>
                </a:solidFill>
                <a:effectLst/>
                <a:latin typeface="+mj-lt"/>
                <a:cs typeface="+mj-lt"/>
              </a:rPr>
              <a:t> symposium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等线" panose="02010600030101010101" pitchFamily="2" charset="-122"/>
              <a:cs typeface="+mj-lt"/>
            </a:endParaRPr>
          </a:p>
        </p:txBody>
      </p:sp>
    </p:spTree>
  </p:cSld>
  <p:clrMapOvr>
    <a:masterClrMapping/>
  </p:clrMapOvr>
  <p:transition spd="med" advClick="0" advTm="0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1342677" y="200253"/>
                <a:ext cx="986509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>
                  <a:spcBef>
                    <a:spcPts val="600"/>
                  </a:spcBef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</a:rPr>
                  <a:t> 3. Recent results</a:t>
                </a:r>
                <a:r>
                  <a:rPr kumimoji="0" lang="en-US" altLang="zh-CN" sz="3200" b="1" i="0" u="none" strike="noStrike" kern="1200" cap="none" spc="0" normalizeH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</a:rPr>
                  <a:t> using </a:t>
                </a:r>
                <a14:m>
                  <m:oMath xmlns:m="http://schemas.openxmlformats.org/officeDocument/2006/math">
                    <m:r>
                      <a:rPr lang="en-US" altLang="zh-CN" sz="3200" i="1">
                        <a:solidFill>
                          <a:srgbClr val="003366"/>
                        </a:solidFill>
                        <a:latin typeface="Cambria Math" panose="02040503050406030204" pitchFamily="18" charset="0"/>
                      </a:rPr>
                      <m:t>𝑩</m:t>
                    </m:r>
                    <m:r>
                      <a:rPr lang="en-US" altLang="zh-CN" sz="3200" i="1">
                        <a:solidFill>
                          <a:srgbClr val="003366"/>
                        </a:solidFill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lang="en-US" altLang="zh-CN" sz="3200" dirty="0">
                    <a:solidFill>
                      <a:srgbClr val="003366"/>
                    </a:solidFill>
                    <a:latin typeface="Calibri" panose="020F0502020204030204"/>
                  </a:rPr>
                  <a:t>-IMS </a:t>
                </a:r>
                <a:endParaRPr lang="en-US" altLang="zh-CN" sz="3200" dirty="0">
                  <a:solidFill>
                    <a:srgbClr val="003366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7" y="200253"/>
                <a:ext cx="9865097" cy="492443"/>
              </a:xfrm>
              <a:prstGeom prst="rect">
                <a:avLst/>
              </a:prstGeom>
              <a:blipFill rotWithShape="1">
                <a:blip r:embed="rId1"/>
                <a:stretch>
                  <a:fillRect l="-3" t="-949" b="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685194" y="980728"/>
            <a:ext cx="9090532" cy="430887"/>
          </a:xfrm>
          <a:prstGeom prst="rect">
            <a:avLst/>
          </a:prstGeom>
          <a:solidFill>
            <a:srgbClr val="FFFFFF">
              <a:lumMod val="40000"/>
              <a:lumOff val="60000"/>
            </a:srgbClr>
          </a:solidFill>
          <a:ln w="2857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黑体" panose="02010609060101010101" pitchFamily="49" charset="-122"/>
                <a:cs typeface="Times New Roman" panose="02020603050405020304" pitchFamily="18" charset="0"/>
              </a:rPr>
              <a:t>Beams used: </a:t>
            </a:r>
            <a:r>
              <a:rPr kumimoji="0" lang="en-US" altLang="zh-CN" sz="22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altLang="zh-CN" sz="22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36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Ar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sym typeface="Symbol" panose="05050102010706020507" pitchFamily="18" charset="2"/>
              </a:rPr>
              <a:t>2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, </a:t>
            </a:r>
            <a:r>
              <a:rPr kumimoji="0" lang="en-US" altLang="zh-CN" sz="22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40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Ar, </a:t>
            </a:r>
            <a:r>
              <a:rPr kumimoji="0" lang="en-US" altLang="zh-CN" sz="22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58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Ni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sym typeface="Symbol" panose="05050102010706020507" pitchFamily="18" charset="2"/>
              </a:rPr>
              <a:t>3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, </a:t>
            </a:r>
            <a:r>
              <a:rPr kumimoji="0" lang="en-US" altLang="zh-CN" sz="22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78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Kr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sym typeface="Symbol" panose="05050102010706020507" pitchFamily="18" charset="2"/>
              </a:rPr>
              <a:t>3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, </a:t>
            </a:r>
            <a:r>
              <a:rPr kumimoji="0" lang="en-US" altLang="zh-CN" sz="22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86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Kr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sym typeface="Symbol" panose="05050102010706020507" pitchFamily="18" charset="2"/>
              </a:rPr>
              <a:t>2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, </a:t>
            </a:r>
            <a:r>
              <a:rPr kumimoji="0" lang="en-US" altLang="zh-CN" sz="22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112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</a:rPr>
              <a:t>Sn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sym typeface="Symbol" panose="05050102010706020507" pitchFamily="18" charset="2"/>
              </a:rPr>
              <a:t>2</a:t>
            </a:r>
            <a:endParaRPr kumimoji="0" lang="en-US" altLang="zh-CN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31171" y="1948770"/>
            <a:ext cx="3099739" cy="4145112"/>
            <a:chOff x="-50530" y="1274454"/>
            <a:chExt cx="4132987" cy="5526815"/>
          </a:xfrm>
        </p:grpSpPr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-50530" y="1999955"/>
              <a:ext cx="3364902" cy="4801314"/>
            </a:xfrm>
            <a:prstGeom prst="rect">
              <a:avLst/>
            </a:prstGeom>
            <a:solidFill>
              <a:srgbClr val="7F7F7F">
                <a:lumMod val="75000"/>
              </a:srgbClr>
            </a:solidFill>
            <a:ln w="34925">
              <a:noFill/>
            </a:ln>
            <a:effectLst/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sym typeface="Symbol" panose="05050102010706020507"/>
                </a:rPr>
                <a:t></a:t>
              </a:r>
              <a:r>
                <a:rPr kumimoji="0" lang="en-US" altLang="zh-CN" sz="1300" b="0" i="0" u="none" strike="noStrike" kern="0" cap="none" spc="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sym typeface="Symbol" panose="05050102010706020507"/>
                </a:rPr>
                <a:t> 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Waiting point nucleus </a:t>
              </a:r>
              <a:r>
                <a:rPr kumimoji="0" lang="en-US" altLang="zh-CN" sz="1300" b="0" i="0" u="none" strike="noStrike" kern="0" cap="none" spc="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64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Ge in  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1300" b="0" kern="0" dirty="0">
                  <a:solidFill>
                    <a:schemeClr val="bg1"/>
                  </a:solidFill>
                  <a:ea typeface="宋体" panose="02010600030101010101" pitchFamily="2" charset="-122"/>
                </a:rPr>
                <a:t>  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the </a:t>
              </a:r>
              <a:r>
                <a:rPr kumimoji="0" lang="en-US" altLang="zh-CN" sz="13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rp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-process of X-ray bursts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 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    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PRL 106, 112501 (2011)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    </a:t>
              </a:r>
              <a:r>
                <a:rPr kumimoji="0" lang="en-US" altLang="zh-CN" sz="13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ApJ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818, 78 (2016)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   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Nat. Phys. 19, 1091 (2023)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sym typeface="Symbol" panose="05050102010706020507"/>
                </a:rPr>
                <a:t> 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Ca-Sc cycle in </a:t>
              </a:r>
              <a:r>
                <a:rPr kumimoji="0" lang="en-US" altLang="zh-CN" sz="13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rp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-process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     </a:t>
              </a:r>
              <a:r>
                <a:rPr kumimoji="0" lang="en-US" altLang="zh-CN" sz="13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ApJ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 Lett. 766, L8 (2013)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/>
                </a:rPr>
                <a:t>     PRC 98 (2018) 014319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sym typeface="Symbol" panose="05050102010706020507"/>
                </a:rPr>
                <a:t>  </a:t>
              </a:r>
              <a:r>
                <a:rPr kumimoji="0" lang="en-US" altLang="zh-CN" sz="1300" b="0" i="0" u="none" strike="noStrike" kern="0" cap="none" spc="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42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Ti(</a:t>
              </a:r>
              <a:r>
                <a:rPr kumimoji="0" lang="en-US" altLang="zh-CN" sz="1300" b="0" i="1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p,γ</a:t>
              </a:r>
              <a:r>
                <a:rPr kumimoji="0" lang="en-US" altLang="zh-CN" sz="13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)</a:t>
              </a:r>
              <a:r>
                <a:rPr kumimoji="0" lang="en-US" altLang="zh-CN" sz="1300" b="0" i="0" u="none" strike="noStrike" kern="0" cap="none" spc="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43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V reaction rate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 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             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    PRC 89, 035802 (2014) 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sym typeface="Symbol" panose="05050102010706020507"/>
                </a:rPr>
                <a:t> 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Zr-Nb cycle &amp; abundance of</a:t>
              </a:r>
              <a:r>
                <a:rPr kumimoji="0" lang="zh-CN" altLang="en-US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   </a:t>
              </a:r>
              <a:r>
                <a:rPr lang="en-US" altLang="zh-CN" sz="1300" b="0" i="1" kern="0" dirty="0">
                  <a:solidFill>
                    <a:schemeClr val="bg1"/>
                  </a:solidFill>
                  <a:ea typeface="宋体" panose="02010600030101010101" pitchFamily="2" charset="-122"/>
                </a:rPr>
                <a:t>  </a:t>
              </a:r>
              <a:r>
                <a:rPr kumimoji="0" lang="en-US" altLang="zh-CN" sz="13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p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-nucleus </a:t>
              </a:r>
              <a:r>
                <a:rPr kumimoji="0" lang="en-US" altLang="zh-CN" sz="1300" b="0" i="0" u="none" strike="noStrike" kern="0" cap="none" spc="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84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Sr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</a:rPr>
                <a:t> 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     PLB 781, 358 (2018)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sym typeface="Symbol" panose="05050102010706020507"/>
                </a:rPr>
                <a:t>  </a:t>
              </a:r>
              <a:r>
                <a:rPr kumimoji="0" lang="en-US" altLang="zh-CN" sz="1300" b="0" i="0" u="none" strike="noStrike" kern="0" cap="none" spc="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57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Cu(</a:t>
              </a:r>
              <a:r>
                <a:rPr kumimoji="0" lang="en-US" altLang="zh-CN" sz="1300" b="0" i="1" u="none" strike="noStrike" kern="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p,γ</a:t>
              </a:r>
              <a:r>
                <a:rPr kumimoji="0" lang="en-US" altLang="zh-CN" sz="1300" b="0" i="1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)</a:t>
              </a:r>
              <a:r>
                <a:rPr kumimoji="0" lang="en-US" altLang="zh-CN" sz="1300" b="0" i="0" u="none" strike="noStrike" kern="0" cap="none" spc="0" normalizeH="0" baseline="3000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58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</a:rPr>
                <a:t>Zn reaction rate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     PRC 109, 045802 (2024)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</a:rPr>
                <a:t>… …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0" name="右箭头 51"/>
            <p:cNvSpPr/>
            <p:nvPr/>
          </p:nvSpPr>
          <p:spPr>
            <a:xfrm rot="10800000">
              <a:off x="3476502" y="3632136"/>
              <a:ext cx="605955" cy="484632"/>
            </a:xfrm>
            <a:prstGeom prst="rightArrow">
              <a:avLst/>
            </a:prstGeom>
            <a:solidFill>
              <a:srgbClr val="0000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75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 bwMode="auto">
            <a:xfrm>
              <a:off x="-46003" y="1274454"/>
              <a:ext cx="3443676" cy="533480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Nuclear astrophysics</a:t>
              </a:r>
              <a:endPara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903518" y="1496213"/>
            <a:ext cx="3096344" cy="4957123"/>
            <a:chOff x="8138677" y="1153408"/>
            <a:chExt cx="4128456" cy="6609499"/>
          </a:xfrm>
        </p:grpSpPr>
        <p:grpSp>
          <p:nvGrpSpPr>
            <p:cNvPr id="13" name="组合 12"/>
            <p:cNvGrpSpPr/>
            <p:nvPr/>
          </p:nvGrpSpPr>
          <p:grpSpPr>
            <a:xfrm>
              <a:off x="8138677" y="1771521"/>
              <a:ext cx="4128456" cy="5991386"/>
              <a:chOff x="8138677" y="1771521"/>
              <a:chExt cx="4128456" cy="5991386"/>
            </a:xfrm>
          </p:grpSpPr>
          <p:sp>
            <p:nvSpPr>
              <p:cNvPr id="15" name="Text Box 18"/>
              <p:cNvSpPr txBox="1">
                <a:spLocks noChangeArrowheads="1"/>
              </p:cNvSpPr>
              <p:nvPr/>
            </p:nvSpPr>
            <p:spPr bwMode="auto">
              <a:xfrm>
                <a:off x="8969663" y="1771521"/>
                <a:ext cx="3297470" cy="5991386"/>
              </a:xfrm>
              <a:prstGeom prst="rect">
                <a:avLst/>
              </a:prstGeom>
              <a:solidFill>
                <a:srgbClr val="7F7F7F">
                  <a:lumMod val="75000"/>
                </a:srgbClr>
              </a:solidFill>
              <a:ln w="38100">
                <a:noFill/>
              </a:ln>
              <a:effectLst/>
            </p:spPr>
            <p:txBody>
              <a:bodyPr wrap="square">
                <a:spAutoFit/>
              </a:bodyPr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sym typeface="Symbol" panose="05050102010706020507"/>
                  </a:rPr>
                  <a:t>  Isospin symmetry breaking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黑体" panose="02010609060101010101" pitchFamily="49" charset="-122"/>
                </a:endParaRPr>
              </a:p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</a:rPr>
                  <a:t>      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</a:rPr>
                  <a:t>PRL 109, 102501 (2012)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+mn-lt"/>
                  <a:ea typeface="宋体" panose="02010600030101010101" pitchFamily="2" charset="-122"/>
                </a:endParaRPr>
              </a:p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</a:rPr>
                  <a:t>       PLB 735, 327 (2014)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宋体" panose="02010600030101010101" pitchFamily="2" charset="-122"/>
                </a:endParaRPr>
              </a:p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</a:rPr>
                  <a:t>      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</a:rPr>
                  <a:t>PRL 117, 182503 (2016)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+mn-lt"/>
                  <a:ea typeface="宋体" panose="02010600030101010101" pitchFamily="2" charset="-122"/>
                </a:endParaRPr>
              </a:p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cs typeface="Arial" panose="020B0604020202020204"/>
                  </a:rPr>
                  <a:t>       PRC 98, 014319 (2018)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</a:rPr>
                  <a:t> 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宋体" panose="02010600030101010101" pitchFamily="2" charset="-122"/>
                </a:endParaRPr>
              </a:p>
              <a:p>
                <a:pPr marL="0" indent="0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300" b="0" i="0" u="none" strike="noStrike" baseline="0" dirty="0">
                    <a:solidFill>
                      <a:schemeClr val="bg1"/>
                    </a:solidFill>
                    <a:latin typeface="+mn-lt"/>
                  </a:rPr>
                  <a:t>       PRC </a:t>
                </a:r>
                <a:r>
                  <a:rPr lang="en-US" altLang="zh-CN" sz="1300" b="1" i="0" u="none" strike="noStrike" baseline="0" dirty="0">
                    <a:solidFill>
                      <a:schemeClr val="bg1"/>
                    </a:solidFill>
                    <a:latin typeface="+mn-lt"/>
                  </a:rPr>
                  <a:t>110</a:t>
                </a:r>
                <a:r>
                  <a:rPr lang="en-US" altLang="zh-CN" sz="1300" b="0" i="0" u="none" strike="noStrike" baseline="0" dirty="0">
                    <a:solidFill>
                      <a:schemeClr val="bg1"/>
                    </a:solidFill>
                    <a:latin typeface="+mn-lt"/>
                  </a:rPr>
                  <a:t>, L021301 (2024)</a:t>
                </a:r>
                <a:endParaRPr lang="en-US" altLang="zh-CN" sz="1300" b="0" i="0" u="none" strike="noStrike" baseline="0" dirty="0">
                  <a:solidFill>
                    <a:schemeClr val="bg1"/>
                  </a:solidFill>
                  <a:latin typeface="+mn-lt"/>
                </a:endParaRPr>
              </a:p>
              <a:p>
                <a:pPr marL="171450" marR="0" lvl="0" indent="-17145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·"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sym typeface="Symbol" panose="05050102010706020507"/>
                  </a:rPr>
                  <a:t>Shell evolution &amp; N=32 number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黑体" panose="02010609060101010101" pitchFamily="49" charset="-122"/>
                    <a:cs typeface="Arial" panose="020B0604020202020204" pitchFamily="34" charset="0"/>
                  </a:rPr>
                  <a:t>  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</a:rPr>
                  <a:t>       CPC 39, 104001 (2015)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宋体" panose="02010600030101010101" pitchFamily="2" charset="-122"/>
                </a:endParaRPr>
              </a:p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</a:rPr>
                  <a:t>      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cs typeface="Arial" panose="020B0604020202020204"/>
                  </a:rPr>
                  <a:t>PRC 99, 064303 (2019)  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宋体" panose="02010600030101010101" pitchFamily="2" charset="-122"/>
                  <a:cs typeface="Arial" panose="020B0604020202020204"/>
                </a:endParaRPr>
              </a:p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cs typeface="Arial" panose="020B0604020202020204"/>
                  </a:rPr>
                  <a:t>       PRC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微软雅黑" panose="020B0503020204020204" pitchFamily="34" charset="-122"/>
                  </a:rPr>
                  <a:t>107, 014304 (2023)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宋体" panose="02010600030101010101" pitchFamily="2" charset="-122"/>
                  <a:cs typeface="Arial" panose="020B0604020202020204"/>
                </a:endParaRPr>
              </a:p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sym typeface="Symbol" panose="05050102010706020507"/>
                  </a:rPr>
                  <a:t>  </a:t>
                </a:r>
                <a:r>
                  <a:rPr lang="en-US" altLang="zh-CN" sz="1300" b="0" kern="0" dirty="0">
                    <a:solidFill>
                      <a:schemeClr val="bg1"/>
                    </a:solidFill>
                    <a:latin typeface="+mn-lt"/>
                    <a:ea typeface="黑体" panose="02010609060101010101" pitchFamily="49" charset="-122"/>
                    <a:sym typeface="Symbol" panose="05050102010706020507"/>
                  </a:rPr>
                  <a:t>T</a:t>
                </a:r>
                <a:r>
                  <a:rPr kumimoji="0" lang="en-US" altLang="zh-CN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黑体" panose="02010609060101010101" pitchFamily="49" charset="-122"/>
                    <a:sym typeface="Symbol" panose="05050102010706020507"/>
                  </a:rPr>
                  <a:t>est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黑体" panose="02010609060101010101" pitchFamily="49" charset="-122"/>
                    <a:sym typeface="Symbol" panose="05050102010706020507"/>
                  </a:rPr>
                  <a:t> the CVC hypothesis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黑体" panose="02010609060101010101" pitchFamily="49" charset="-122"/>
                  </a:rPr>
                  <a:t> 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黑体" panose="02010609060101010101" pitchFamily="49" charset="-122"/>
                </a:endParaRPr>
              </a:p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</a:rPr>
                  <a:t>       PLB 767, 20 (2017)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宋体" panose="02010600030101010101" pitchFamily="2" charset="-122"/>
                </a:endParaRPr>
              </a:p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sym typeface="Symbol" panose="05050102010706020507"/>
                  </a:rPr>
                  <a:t>  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+mn-lt"/>
                    <a:ea typeface="黑体" panose="02010609060101010101" pitchFamily="49" charset="-122"/>
                    <a:cs typeface="Times New Roman" panose="02020603050405020304" pitchFamily="18" charset="0"/>
                  </a:rPr>
                  <a:t>B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黑体" panose="02010609060101010101" pitchFamily="49" charset="-122"/>
                    <a:cs typeface="Times New Roman" panose="02020603050405020304" pitchFamily="18" charset="0"/>
                  </a:rPr>
                  <a:t>r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+mn-lt"/>
                    <a:ea typeface="黑体" panose="02010609060101010101" pitchFamily="49" charset="-122"/>
                    <a:cs typeface="Times New Roman" panose="02020603050405020304" pitchFamily="18" charset="0"/>
                  </a:rPr>
                  <a:t>-defined IMS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cs typeface="Arial" panose="020B0604020202020204"/>
                  </a:rPr>
                  <a:t>       PRC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微软雅黑" panose="020B0503020204020204" pitchFamily="34" charset="-122"/>
                  </a:rPr>
                  <a:t>106, L051301 (2022)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</a:endParaRPr>
              </a:p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微软雅黑" panose="020B0503020204020204" pitchFamily="34" charset="-122"/>
                  </a:rPr>
                  <a:t>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cs typeface="Arial" panose="020B0604020202020204"/>
                  </a:rPr>
                  <a:t>      EPJA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微软雅黑" panose="020B0503020204020204" pitchFamily="34" charset="-122"/>
                  </a:rPr>
                  <a:t>59: 27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cs typeface="Arial" panose="020B0604020202020204"/>
                  </a:rPr>
                  <a:t>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微软雅黑" panose="020B0503020204020204" pitchFamily="34" charset="-122"/>
                  </a:rPr>
                  <a:t>(2023)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</a:rPr>
                  <a:t> 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宋体" panose="02010600030101010101" pitchFamily="2" charset="-122"/>
                </a:endParaRPr>
              </a:p>
              <a:p>
                <a:pPr marL="0" indent="0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sym typeface="Symbol" panose="05050102010706020507"/>
                  </a:rPr>
                  <a:t>   Systematics of </a:t>
                </a:r>
                <a:r>
                  <a:rPr lang="en-US" altLang="zh-CN" sz="1300" b="0" kern="0" dirty="0">
                    <a:solidFill>
                      <a:schemeClr val="bg1"/>
                    </a:solidFill>
                    <a:latin typeface="+mn-lt"/>
                    <a:ea typeface="黑体" panose="02010609060101010101" pitchFamily="49" charset="-122"/>
                    <a:cs typeface="Times New Roman" panose="02020603050405020304" pitchFamily="18" charset="0"/>
                    <a:sym typeface="Symbol" panose="05050102010706020507"/>
                  </a:rPr>
                  <a:t>c-coefficient of </a:t>
                </a:r>
                <a:endParaRPr lang="en-US" altLang="zh-CN" sz="1300" b="0" kern="0" dirty="0">
                  <a:solidFill>
                    <a:schemeClr val="bg1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  <a:sym typeface="Symbol" panose="05050102010706020507"/>
                </a:endParaRPr>
              </a:p>
              <a:p>
                <a:pPr marL="0" indent="0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altLang="zh-CN" sz="1300" b="0" kern="0" dirty="0">
                    <a:solidFill>
                      <a:schemeClr val="bg1"/>
                    </a:solidFill>
                    <a:latin typeface="+mn-lt"/>
                    <a:ea typeface="黑体" panose="02010609060101010101" pitchFamily="49" charset="-122"/>
                    <a:cs typeface="Times New Roman" panose="02020603050405020304" pitchFamily="18" charset="0"/>
                    <a:sym typeface="Symbol" panose="05050102010706020507"/>
                  </a:rPr>
                  <a:t>     IMME and new mass of </a:t>
                </a:r>
                <a:r>
                  <a:rPr lang="en-US" altLang="zh-CN" sz="1300" b="0" kern="0" baseline="30000" dirty="0">
                    <a:solidFill>
                      <a:schemeClr val="bg1"/>
                    </a:solidFill>
                    <a:latin typeface="+mn-lt"/>
                    <a:ea typeface="黑体" panose="02010609060101010101" pitchFamily="49" charset="-122"/>
                    <a:cs typeface="Times New Roman" panose="02020603050405020304" pitchFamily="18" charset="0"/>
                    <a:sym typeface="Symbol" panose="05050102010706020507"/>
                  </a:rPr>
                  <a:t>70</a:t>
                </a:r>
                <a:r>
                  <a:rPr lang="en-US" altLang="zh-CN" sz="1300" b="0" kern="0" dirty="0">
                    <a:solidFill>
                      <a:schemeClr val="bg1"/>
                    </a:solidFill>
                    <a:latin typeface="+mn-lt"/>
                    <a:ea typeface="黑体" panose="02010609060101010101" pitchFamily="49" charset="-122"/>
                    <a:cs typeface="Times New Roman" panose="02020603050405020304" pitchFamily="18" charset="0"/>
                    <a:sym typeface="Symbol" panose="05050102010706020507"/>
                  </a:rPr>
                  <a:t>Br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0" indent="0" defTabSz="68580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cs typeface="Arial" panose="020B0604020202020204"/>
                  </a:rPr>
                  <a:t>       PRC </a:t>
                </a:r>
                <a:r>
                  <a:rPr lang="en-US" altLang="zh-CN" sz="1300" b="0" i="0" u="none" strike="noStrike" baseline="0" dirty="0">
                    <a:solidFill>
                      <a:schemeClr val="bg1"/>
                    </a:solidFill>
                    <a:latin typeface="Times-Bold"/>
                  </a:rPr>
                  <a:t>108</a:t>
                </a:r>
                <a:r>
                  <a:rPr lang="en-US" altLang="zh-CN" sz="1300" b="0" i="0" u="none" strike="noStrike" baseline="0" dirty="0">
                    <a:solidFill>
                      <a:schemeClr val="bg1"/>
                    </a:solidFill>
                    <a:latin typeface="Times-Roman"/>
                  </a:rPr>
                  <a:t>, 034301 (2023)</a:t>
                </a:r>
                <a:endParaRPr lang="zh-CN" altLang="en-US" sz="1300" b="0" i="0" u="none" strike="noStrike" baseline="0" dirty="0">
                  <a:solidFill>
                    <a:schemeClr val="bg1"/>
                  </a:solidFill>
                  <a:latin typeface="Times-Bold"/>
                </a:endParaRPr>
              </a:p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sym typeface="Symbol" panose="05050102010706020507"/>
                  </a:rPr>
                  <a:t> </a:t>
                </a:r>
                <a:r>
                  <a:rPr kumimoji="0" lang="zh-CN" alt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sym typeface="Symbol" panose="05050102010706020507"/>
                  </a:rPr>
                  <a:t> </a:t>
                </a:r>
                <a:r>
                  <a:rPr kumimoji="0" lang="en-US" altLang="zh-CN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sym typeface="Symbol" panose="05050102010706020507"/>
                  </a:rPr>
                  <a:t>pn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sym typeface="Symbol" panose="05050102010706020507"/>
                  </a:rPr>
                  <a:t> correlation and 3N force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黑体" panose="02010609060101010101" pitchFamily="49" charset="-122"/>
                </a:endParaRPr>
              </a:p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cs typeface="Arial" panose="020B0604020202020204"/>
                  </a:rPr>
                  <a:t>      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cs typeface="Arial" panose="020B0604020202020204"/>
                  </a:rPr>
                  <a:t>PRL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+mn-lt"/>
                    <a:ea typeface="微软雅黑" panose="020B0503020204020204" pitchFamily="34" charset="-122"/>
                  </a:rPr>
                  <a:t>130, 192501 (2023)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+mn-lt"/>
                  <a:ea typeface="微软雅黑" panose="020B0503020204020204" pitchFamily="34" charset="-122"/>
                </a:endParaRPr>
              </a:p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+mn-lt"/>
                    <a:ea typeface="宋体" panose="02010600030101010101" pitchFamily="2" charset="-122"/>
                    <a:sym typeface="Symbol" panose="05050102010706020507"/>
                  </a:rPr>
                  <a:t>  Proton halos </a:t>
                </a:r>
                <a:endParaRPr lang="en-US" altLang="zh-CN" sz="1300" b="0" kern="0" dirty="0">
                  <a:solidFill>
                    <a:srgbClr val="FFFF00"/>
                  </a:solidFill>
                  <a:latin typeface="+mn-lt"/>
                  <a:ea typeface="微软雅黑" panose="020B0503020204020204" pitchFamily="34" charset="-122"/>
                  <a:sym typeface="Symbol" panose="05050102010706020507"/>
                </a:endParaRPr>
              </a:p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+mn-lt"/>
                    <a:ea typeface="微软雅黑" panose="020B0503020204020204" pitchFamily="34" charset="-122"/>
                    <a:sym typeface="Symbol" panose="05050102010706020507"/>
                  </a:rPr>
                  <a:t>       PRL accepted  (2024)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n-lt"/>
                  <a:ea typeface="黑体" panose="02010609060101010101" pitchFamily="49" charset="-122"/>
                </a:endParaRPr>
              </a:p>
            </p:txBody>
          </p:sp>
          <p:sp>
            <p:nvSpPr>
              <p:cNvPr id="16" name="右箭头 2"/>
              <p:cNvSpPr/>
              <p:nvPr/>
            </p:nvSpPr>
            <p:spPr>
              <a:xfrm>
                <a:off x="8138677" y="4109922"/>
                <a:ext cx="605954" cy="484632"/>
              </a:xfrm>
              <a:prstGeom prst="rightArrow">
                <a:avLst/>
              </a:prstGeom>
              <a:solidFill>
                <a:srgbClr val="0000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75" b="0" i="0" u="none" strike="noStrike" kern="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 bwMode="auto">
            <a:xfrm>
              <a:off x="9052662" y="1153408"/>
              <a:ext cx="2926441" cy="533480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</a:rPr>
                <a:t>Nuclear structure</a:t>
              </a:r>
              <a:endParaRPr kumimoji="0" lang="zh-CN" altLang="en-US" sz="20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3347692" y="1556792"/>
            <a:ext cx="5483819" cy="4392488"/>
            <a:chOff x="3203676" y="1916832"/>
            <a:chExt cx="5483819" cy="4392488"/>
          </a:xfrm>
        </p:grpSpPr>
        <p:pic>
          <p:nvPicPr>
            <p:cNvPr id="3" name="内容占位符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2575" y="2261402"/>
              <a:ext cx="4854920" cy="4047918"/>
            </a:xfrm>
            <a:prstGeom prst="rect">
              <a:avLst/>
            </a:prstGeom>
          </p:spPr>
        </p:pic>
        <p:sp>
          <p:nvSpPr>
            <p:cNvPr id="4" name="矩形 10"/>
            <p:cNvSpPr>
              <a:spLocks noChangeArrowheads="1"/>
            </p:cNvSpPr>
            <p:nvPr/>
          </p:nvSpPr>
          <p:spPr bwMode="auto">
            <a:xfrm>
              <a:off x="3203676" y="1916832"/>
              <a:ext cx="4898050" cy="2512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algn="just" defTabSz="685800" fontAlgn="auto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zh-CN" altLang="en-US" sz="1200" b="0" dirty="0">
                  <a:solidFill>
                    <a:srgbClr val="FF0000"/>
                  </a:solidFill>
                  <a:latin typeface="+mn-lt"/>
                  <a:ea typeface="DFMincho-UB" panose="02010609010101010101" pitchFamily="1" charset="-128"/>
                  <a:cs typeface="Arial" panose="020B0604020202020204" pitchFamily="34" charset="0"/>
                </a:rPr>
                <a:t>●</a:t>
              </a:r>
              <a:r>
                <a:rPr lang="zh-CN" altLang="en-US" sz="1800" b="0" dirty="0">
                  <a:solidFill>
                    <a:prstClr val="black"/>
                  </a:solidFill>
                  <a:latin typeface="+mn-lt"/>
                  <a:ea typeface="DFMincho-UB" panose="02010609010101010101" pitchFamily="1" charset="-128"/>
                  <a:cs typeface="Arial" panose="020B0604020202020204" pitchFamily="34" charset="0"/>
                </a:rPr>
                <a:t> </a:t>
              </a:r>
              <a:r>
                <a:rPr lang="en-US" altLang="zh-CN" sz="1800" b="0" dirty="0">
                  <a:solidFill>
                    <a:prstClr val="black"/>
                  </a:solidFill>
                  <a:latin typeface="+mn-lt"/>
                  <a:ea typeface="DFMincho-UB" panose="02010609010101010101" pitchFamily="1" charset="-128"/>
                  <a:cs typeface="Arial" panose="020B0604020202020204" pitchFamily="34" charset="0"/>
                </a:rPr>
                <a:t>We have established </a:t>
              </a:r>
              <a:r>
                <a:rPr lang="en-US" altLang="zh-CN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a new</a:t>
              </a:r>
              <a:r>
                <a:rPr lang="zh-CN" altLang="en-US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technique</a:t>
              </a:r>
              <a:r>
                <a:rPr lang="zh-CN" altLang="en-US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(</a:t>
              </a:r>
              <a:r>
                <a:rPr lang="en-US" altLang="zh-CN" sz="1800" b="0" dirty="0">
                  <a:solidFill>
                    <a:srgbClr val="FF00FF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B</a:t>
              </a:r>
              <a:r>
                <a:rPr lang="en-US" altLang="zh-CN" sz="1800" b="0" dirty="0">
                  <a:solidFill>
                    <a:srgbClr val="FF00FF"/>
                  </a:solidFill>
                  <a:latin typeface="Symbol" panose="05050102010706020507" pitchFamily="18" charset="2"/>
                  <a:ea typeface="黑体" panose="02010609060101010101" pitchFamily="49" charset="-122"/>
                  <a:cs typeface="Times New Roman" panose="02020603050405020304" pitchFamily="18" charset="0"/>
                </a:rPr>
                <a:t>r</a:t>
              </a:r>
              <a:r>
                <a:rPr lang="en-US" altLang="zh-CN" sz="1800" b="0" dirty="0">
                  <a:solidFill>
                    <a:srgbClr val="FF00FF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-IMS</a:t>
              </a:r>
              <a:r>
                <a:rPr lang="en-US" altLang="zh-CN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)  </a:t>
              </a:r>
              <a:endParaRPr lang="en-US" altLang="zh-CN" sz="1800" b="0" dirty="0">
                <a:solidFill>
                  <a:prstClr val="black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 algn="just" defTabSz="685800" fontAlgn="auto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     with short measurement time, high precision, </a:t>
              </a:r>
              <a:endParaRPr lang="en-US" altLang="zh-CN" sz="1800" b="0" dirty="0">
                <a:solidFill>
                  <a:prstClr val="black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 algn="just" defTabSz="685800" fontAlgn="auto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     back-ground free, and single-ion sensitivity. </a:t>
              </a:r>
              <a:endParaRPr lang="en-US" altLang="zh-CN" sz="1800" b="0" dirty="0">
                <a:solidFill>
                  <a:prstClr val="black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 algn="just" defTabSz="685800" fontAlgn="auto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zh-CN" altLang="en-US" sz="1200" b="0" dirty="0">
                  <a:solidFill>
                    <a:srgbClr val="FF0000"/>
                  </a:solidFill>
                  <a:latin typeface="+mn-lt"/>
                  <a:ea typeface="DFMincho-UB" panose="02010609010101010101" pitchFamily="1" charset="-128"/>
                  <a:cs typeface="Arial" panose="020B0604020202020204" pitchFamily="34" charset="0"/>
                </a:rPr>
                <a:t>●</a:t>
              </a:r>
              <a:r>
                <a:rPr lang="zh-CN" altLang="en-US" sz="1800" b="0" dirty="0">
                  <a:solidFill>
                    <a:srgbClr val="FF0000"/>
                  </a:solidFill>
                  <a:latin typeface="+mn-lt"/>
                  <a:ea typeface="DFMincho-UB" panose="02010609010101010101" pitchFamily="1" charset="-128"/>
                  <a:cs typeface="Arial" panose="020B0604020202020204" pitchFamily="34" charset="0"/>
                </a:rPr>
                <a:t> </a:t>
              </a:r>
              <a:r>
                <a:rPr lang="en-US" altLang="zh-CN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More than 30 short-lived nuclei are </a:t>
              </a:r>
              <a:endParaRPr lang="en-US" altLang="zh-CN" sz="1800" b="0" dirty="0">
                <a:solidFill>
                  <a:prstClr val="black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 algn="just" defTabSz="685800" fontAlgn="auto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     measured for the 1</a:t>
              </a:r>
              <a:r>
                <a:rPr lang="en-US" altLang="zh-CN" sz="1800" b="0" baseline="3000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st</a:t>
              </a:r>
              <a:r>
                <a:rPr lang="en-US" altLang="zh-CN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 time reaching </a:t>
              </a:r>
              <a:endParaRPr lang="en-US" altLang="zh-CN" sz="1800" b="0" dirty="0">
                <a:solidFill>
                  <a:prstClr val="black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 algn="just" defTabSz="685800" fontAlgn="auto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     the utmost relative precision </a:t>
              </a:r>
              <a:endParaRPr lang="en-US" altLang="zh-CN" sz="1800" b="0" dirty="0">
                <a:solidFill>
                  <a:prstClr val="black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 algn="just" defTabSz="685800" fontAlgn="auto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     of 10</a:t>
              </a:r>
              <a:r>
                <a:rPr lang="en-US" altLang="zh-CN" sz="1800" b="0" baseline="3000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-8</a:t>
              </a:r>
              <a:r>
                <a:rPr lang="en-US" altLang="zh-CN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 ,  and the shortest </a:t>
              </a:r>
              <a:endParaRPr lang="en-US" altLang="zh-CN" sz="1800" b="0" dirty="0">
                <a:solidFill>
                  <a:prstClr val="black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endParaRPr>
            </a:p>
            <a:p>
              <a:pPr algn="just" defTabSz="685800" fontAlgn="auto">
                <a:lnSpc>
                  <a:spcPct val="110000"/>
                </a:lnSpc>
                <a:spcBef>
                  <a:spcPct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r>
                <a:rPr lang="en-US" altLang="zh-CN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     T</a:t>
              </a:r>
              <a:r>
                <a:rPr lang="en-US" altLang="zh-CN" sz="1800" b="0" baseline="-2500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1/2</a:t>
              </a:r>
              <a:r>
                <a:rPr lang="en-US" altLang="zh-CN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 </a:t>
              </a:r>
              <a:r>
                <a:rPr lang="en-US" altLang="zh-CN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  <a:sym typeface="Symbol" panose="05050102010706020507" pitchFamily="18" charset="2"/>
                </a:rPr>
                <a:t></a:t>
              </a:r>
              <a:r>
                <a:rPr lang="en-US" altLang="zh-CN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 0.1 </a:t>
              </a:r>
              <a:r>
                <a:rPr lang="en-US" altLang="zh-CN" sz="1800" b="0" dirty="0" err="1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ms</a:t>
              </a:r>
              <a:r>
                <a:rPr lang="en-US" altLang="zh-CN" sz="18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  </a:t>
              </a:r>
              <a:endParaRPr lang="en-US" altLang="zh-CN" sz="1800" b="0" dirty="0">
                <a:solidFill>
                  <a:prstClr val="black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>
            <a:off x="4583038" y="6093296"/>
            <a:ext cx="1512168" cy="216024"/>
            <a:chOff x="6239222" y="6165304"/>
            <a:chExt cx="1512168" cy="216024"/>
          </a:xfrm>
        </p:grpSpPr>
        <p:cxnSp>
          <p:nvCxnSpPr>
            <p:cNvPr id="42" name="直接箭头连接符 41"/>
            <p:cNvCxnSpPr/>
            <p:nvPr/>
          </p:nvCxnSpPr>
          <p:spPr>
            <a:xfrm>
              <a:off x="6239222" y="6165304"/>
              <a:ext cx="1512168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文本框 52"/>
            <p:cNvSpPr txBox="1"/>
            <p:nvPr/>
          </p:nvSpPr>
          <p:spPr>
            <a:xfrm>
              <a:off x="6311230" y="6165884"/>
              <a:ext cx="1365758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400" dirty="0">
                  <a:latin typeface="等线" panose="02010600030101010101" pitchFamily="2" charset="-122"/>
                  <a:ea typeface="等线" panose="02010600030101010101" pitchFamily="2" charset="-122"/>
                </a:rPr>
                <a:t>Neutron number</a:t>
              </a:r>
              <a:endParaRPr lang="zh-CN" altLang="en-US" sz="14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55" name="组合 54"/>
          <p:cNvGrpSpPr/>
          <p:nvPr/>
        </p:nvGrpSpPr>
        <p:grpSpPr>
          <a:xfrm rot="16200000">
            <a:off x="3059250" y="5001556"/>
            <a:ext cx="1319607" cy="287809"/>
            <a:chOff x="6239222" y="5878072"/>
            <a:chExt cx="1512168" cy="287232"/>
          </a:xfrm>
        </p:grpSpPr>
        <p:cxnSp>
          <p:nvCxnSpPr>
            <p:cNvPr id="56" name="直接箭头连接符 55"/>
            <p:cNvCxnSpPr/>
            <p:nvPr/>
          </p:nvCxnSpPr>
          <p:spPr>
            <a:xfrm>
              <a:off x="6239222" y="6165304"/>
              <a:ext cx="1512168" cy="0"/>
            </a:xfrm>
            <a:prstGeom prst="straightConnector1">
              <a:avLst/>
            </a:prstGeom>
            <a:ln w="254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/>
            <p:cNvSpPr txBox="1"/>
            <p:nvPr/>
          </p:nvSpPr>
          <p:spPr>
            <a:xfrm>
              <a:off x="6266112" y="5878072"/>
              <a:ext cx="1480555" cy="215012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400" dirty="0">
                  <a:latin typeface="等线" panose="02010600030101010101" pitchFamily="2" charset="-122"/>
                  <a:ea typeface="等线" panose="02010600030101010101" pitchFamily="2" charset="-122"/>
                </a:rPr>
                <a:t>proton number </a:t>
              </a:r>
              <a:endParaRPr lang="zh-CN" altLang="en-US" sz="1400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6599262" y="5445224"/>
            <a:ext cx="2365055" cy="503905"/>
            <a:chOff x="6743278" y="5301208"/>
            <a:chExt cx="2365055" cy="503905"/>
          </a:xfrm>
        </p:grpSpPr>
        <p:grpSp>
          <p:nvGrpSpPr>
            <p:cNvPr id="64" name="组合 63"/>
            <p:cNvGrpSpPr/>
            <p:nvPr/>
          </p:nvGrpSpPr>
          <p:grpSpPr>
            <a:xfrm>
              <a:off x="6815286" y="5301208"/>
              <a:ext cx="2275071" cy="431468"/>
              <a:chOff x="7247334" y="5229200"/>
              <a:chExt cx="2275071" cy="431468"/>
            </a:xfrm>
          </p:grpSpPr>
          <p:sp>
            <p:nvSpPr>
              <p:cNvPr id="58" name="矩形 57"/>
              <p:cNvSpPr/>
              <p:nvPr/>
            </p:nvSpPr>
            <p:spPr>
              <a:xfrm>
                <a:off x="7247334" y="5301208"/>
                <a:ext cx="118641" cy="12001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7247335" y="5517232"/>
                <a:ext cx="118641" cy="120010"/>
              </a:xfrm>
              <a:prstGeom prst="rect">
                <a:avLst/>
              </a:prstGeom>
              <a:solidFill>
                <a:srgbClr val="0090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2" name="文本框 61"/>
              <p:cNvSpPr txBox="1"/>
              <p:nvPr/>
            </p:nvSpPr>
            <p:spPr>
              <a:xfrm>
                <a:off x="7465752" y="5229200"/>
                <a:ext cx="2056653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14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measured for the 1</a:t>
                </a:r>
                <a:r>
                  <a:rPr lang="en-US" altLang="zh-CN" sz="1400" baseline="300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st</a:t>
                </a:r>
                <a:r>
                  <a:rPr lang="en-US" altLang="zh-CN" sz="14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 time</a:t>
                </a:r>
                <a:endParaRPr lang="zh-CN" altLang="en-US" sz="1400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  <p:sp>
            <p:nvSpPr>
              <p:cNvPr id="63" name="文本框 62"/>
              <p:cNvSpPr txBox="1"/>
              <p:nvPr/>
            </p:nvSpPr>
            <p:spPr>
              <a:xfrm>
                <a:off x="7463358" y="5445224"/>
                <a:ext cx="1559722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1400" dirty="0">
                    <a:latin typeface="等线" panose="02010600030101010101" pitchFamily="2" charset="-122"/>
                    <a:ea typeface="等线" panose="02010600030101010101" pitchFamily="2" charset="-122"/>
                  </a:rPr>
                  <a:t>Accuracy improved</a:t>
                </a:r>
                <a:endParaRPr lang="zh-CN" altLang="en-US" sz="1400" dirty="0">
                  <a:latin typeface="等线" panose="02010600030101010101" pitchFamily="2" charset="-122"/>
                  <a:ea typeface="等线" panose="02010600030101010101" pitchFamily="2" charset="-122"/>
                </a:endParaRPr>
              </a:p>
            </p:txBody>
          </p:sp>
        </p:grpSp>
        <p:sp>
          <p:nvSpPr>
            <p:cNvPr id="65" name="矩形: 圆角 64"/>
            <p:cNvSpPr/>
            <p:nvPr/>
          </p:nvSpPr>
          <p:spPr>
            <a:xfrm>
              <a:off x="6743278" y="5301208"/>
              <a:ext cx="2365055" cy="503905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99459" y="200253"/>
            <a:ext cx="691631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Proton-halo structures in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sd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-shell nuclei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2006" y="1844824"/>
            <a:ext cx="9144000" cy="424750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5915019" y="1268760"/>
            <a:ext cx="5904656" cy="646331"/>
          </a:xfrm>
          <a:prstGeom prst="rect">
            <a:avLst/>
          </a:prstGeom>
          <a:solidFill>
            <a:srgbClr val="BBE0E3"/>
          </a:solidFill>
        </p:spPr>
        <p:txBody>
          <a:bodyPr wrap="square">
            <a:spAutoFit/>
          </a:bodyPr>
          <a:lstStyle/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ea typeface="+mn-ea"/>
              </a:rPr>
              <a:t>I.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ea typeface="+mn-ea"/>
              </a:rPr>
              <a:t>Tanihata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ea typeface="+mn-ea"/>
              </a:rPr>
              <a:t> et al., Prog. in Part. </a:t>
            </a:r>
            <a:r>
              <a:rPr lang="en-US" altLang="zh-CN" sz="1800" b="0" kern="0" dirty="0">
                <a:solidFill>
                  <a:srgbClr val="000000"/>
                </a:solidFill>
                <a:latin typeface="Times-Roman"/>
                <a:ea typeface="+mn-ea"/>
              </a:rPr>
              <a:t>&amp; </a:t>
            </a:r>
            <a:r>
              <a:rPr kumimoji="0" lang="en-US" altLang="zh-CN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ea typeface="+mn-ea"/>
              </a:rPr>
              <a:t>Nucl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ea typeface="+mn-ea"/>
              </a:rPr>
              <a:t>. Phys. 68, 215 (2013) 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-Roman"/>
              <a:ea typeface="+mn-ea"/>
            </a:endParaRPr>
          </a:p>
          <a:p>
            <a:pPr marR="0" lvl="0" defTabSz="91440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ea typeface="+mn-ea"/>
              </a:rPr>
              <a:t>K. Y. Zhang et al.,  P</a:t>
            </a:r>
            <a:r>
              <a:rPr lang="en-US" altLang="zh-CN" sz="1800" b="0" kern="0" dirty="0" err="1">
                <a:solidFill>
                  <a:srgbClr val="000000"/>
                </a:solidFill>
                <a:latin typeface="Times-Roman"/>
                <a:ea typeface="+mn-ea"/>
              </a:rPr>
              <a:t>hys</a:t>
            </a:r>
            <a:r>
              <a:rPr lang="en-US" altLang="zh-CN" sz="1800" b="0" kern="0" dirty="0">
                <a:solidFill>
                  <a:srgbClr val="000000"/>
                </a:solidFill>
                <a:latin typeface="Times-Roman"/>
                <a:ea typeface="+mn-ea"/>
              </a:rPr>
              <a:t>. Rev.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ea typeface="+mn-ea"/>
              </a:rPr>
              <a:t>C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Bold"/>
                <a:ea typeface="+mn-ea"/>
              </a:rPr>
              <a:t>107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-Roman"/>
                <a:ea typeface="+mn-ea"/>
              </a:rPr>
              <a:t>, L041303 (2023)</a:t>
            </a:r>
            <a:endParaRPr kumimoji="0" lang="en-US" altLang="zh-CN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-Roman"/>
              <a:ea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 l="43498"/>
          <a:stretch>
            <a:fillRect/>
          </a:stretch>
        </p:blipFill>
        <p:spPr>
          <a:xfrm>
            <a:off x="190550" y="2578397"/>
            <a:ext cx="3256998" cy="209394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59477" y="2564904"/>
            <a:ext cx="121828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Halo nuclei </a:t>
            </a:r>
            <a:endParaRPr lang="zh-CN" altLang="en-US" sz="1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2598" y="1429325"/>
            <a:ext cx="2671514" cy="830997"/>
          </a:xfrm>
          <a:prstGeom prst="rect">
            <a:avLst/>
          </a:prstGeom>
          <a:solidFill>
            <a:schemeClr val="accent1">
              <a:lumMod val="25000"/>
              <a:lumOff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0" i="0" u="none" strike="noStrike" baseline="0" dirty="0">
                <a:solidFill>
                  <a:srgbClr val="0000FF"/>
                </a:solidFill>
                <a:latin typeface="t1-gul-regular"/>
              </a:rPr>
              <a:t>Discovered</a:t>
            </a:r>
            <a:endParaRPr lang="en-US" altLang="zh-CN" sz="2400" b="0" i="0" u="none" strike="noStrike" baseline="0" dirty="0">
              <a:solidFill>
                <a:srgbClr val="0000FF"/>
              </a:solidFill>
              <a:latin typeface="t1-gul-regular"/>
            </a:endParaRPr>
          </a:p>
          <a:p>
            <a:pPr algn="ctr"/>
            <a:r>
              <a:rPr lang="en-US" altLang="zh-CN" sz="2400" b="0" i="0" u="none" strike="noStrike" baseline="0" dirty="0">
                <a:solidFill>
                  <a:srgbClr val="0000FF"/>
                </a:solidFill>
                <a:latin typeface="t1-gul-regular"/>
              </a:rPr>
              <a:t>by </a:t>
            </a:r>
            <a:r>
              <a:rPr lang="en-US" altLang="zh-CN" sz="2400" b="0" i="0" u="none" strike="noStrike" baseline="0" dirty="0" err="1">
                <a:solidFill>
                  <a:srgbClr val="0000FF"/>
                </a:solidFill>
                <a:latin typeface="t1-gul-regular"/>
              </a:rPr>
              <a:t>Tanihata</a:t>
            </a:r>
            <a:r>
              <a:rPr lang="en-US" altLang="zh-CN" sz="2400" b="0" dirty="0">
                <a:solidFill>
                  <a:srgbClr val="0000FF"/>
                </a:solidFill>
                <a:latin typeface="t1-gul-regular"/>
              </a:rPr>
              <a:t> in 1985 </a:t>
            </a:r>
            <a:endParaRPr lang="en-US" altLang="zh-CN" sz="2400" b="0" dirty="0">
              <a:solidFill>
                <a:srgbClr val="0000FF"/>
              </a:solidFill>
              <a:latin typeface="t1-gul-regular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946866" y="4725144"/>
                <a:ext cx="1773448" cy="3831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𝑹</m:t>
                      </m:r>
                      <m:r>
                        <a:rPr lang="en-US" altLang="zh-CN" sz="24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altLang="zh-CN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𝒓</m:t>
                          </m:r>
                        </m:e>
                        <m:sub>
                          <m:r>
                            <a:rPr lang="en-US" altLang="zh-CN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b>
                      </m:sSub>
                      <m:sSup>
                        <m:sSupPr>
                          <m:ctrlPr>
                            <a:rPr lang="en-US" altLang="zh-CN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p>
                          <m:r>
                            <a:rPr lang="en-US" altLang="zh-CN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altLang="zh-CN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4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</m:oMath>
                  </m:oMathPara>
                </a14:m>
                <a:endParaRPr lang="zh-CN" altLang="en-US" sz="2400" dirty="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866" y="4725144"/>
                <a:ext cx="1773448" cy="383118"/>
              </a:xfrm>
              <a:prstGeom prst="rect">
                <a:avLst/>
              </a:prstGeom>
              <a:blipFill rotWithShape="1">
                <a:blip r:embed="rId3"/>
                <a:stretch>
                  <a:fillRect l="-5" t="-28" r="34" b="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: 圆角 4"/>
          <p:cNvSpPr/>
          <p:nvPr/>
        </p:nvSpPr>
        <p:spPr>
          <a:xfrm>
            <a:off x="190550" y="2492896"/>
            <a:ext cx="3312368" cy="2736304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5519143" y="5418244"/>
            <a:ext cx="4464495" cy="923330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1-gul-regular"/>
                <a:ea typeface="宋体" panose="02010600030101010101" pitchFamily="2" charset="-122"/>
                <a:cs typeface="+mn-cs"/>
              </a:rPr>
              <a:t>It is treated as confirmed by  observations of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1-gul-regular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70000"/>
                </a:solidFill>
                <a:effectLst/>
                <a:uLnTx/>
                <a:uFillTx/>
                <a:latin typeface="t1-gul-regular"/>
                <a:ea typeface="宋体" panose="02010600030101010101" pitchFamily="2" charset="-122"/>
                <a:cs typeface="+mn-cs"/>
              </a:rPr>
              <a:t>enhancement of the cross section, and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70000"/>
              </a:solidFill>
              <a:effectLst/>
              <a:uLnTx/>
              <a:uFillTx/>
              <a:latin typeface="t1-gul-regular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70000"/>
                </a:solidFill>
                <a:effectLst/>
                <a:uLnTx/>
                <a:uFillTx/>
                <a:latin typeface="t1-gul-regular"/>
                <a:ea typeface="宋体" panose="02010600030101010101" pitchFamily="2" charset="-122"/>
                <a:cs typeface="+mn-cs"/>
              </a:rPr>
              <a:t>narrow momentum distribution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70000"/>
              </a:solidFill>
              <a:effectLst/>
              <a:uLnTx/>
              <a:uFillTx/>
              <a:latin typeface="t1-gul-regular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 advClick="0" advTm="0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99459" y="200253"/>
            <a:ext cx="691631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Proton-halo structures in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sd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-shell nuclei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2449" y="1828930"/>
            <a:ext cx="3754347" cy="414908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479582" y="1345124"/>
            <a:ext cx="123020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Matter radii</a:t>
            </a:r>
            <a:endParaRPr lang="en-US" altLang="zh-CN" sz="1600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rcRect l="3572" r="5357"/>
          <a:stretch>
            <a:fillRect/>
          </a:stretch>
        </p:blipFill>
        <p:spPr>
          <a:xfrm>
            <a:off x="4150990" y="2510898"/>
            <a:ext cx="3672408" cy="2785145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4312523" y="2046577"/>
            <a:ext cx="40553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altLang="zh-CN" sz="1800" b="0" i="0" u="none" strike="noStrike" baseline="0" dirty="0">
                <a:latin typeface="Times New Roman" panose="02020603050405020304" pitchFamily="18" charset="0"/>
              </a:rPr>
              <a:t>T. Kobayashi </a:t>
            </a:r>
            <a:r>
              <a:rPr lang="en-US" altLang="zh-CN" sz="1800" b="0" i="0" u="none" strike="noStrike" baseline="0" dirty="0" err="1">
                <a:latin typeface="Times New Roman" panose="02020603050405020304" pitchFamily="18" charset="0"/>
              </a:rPr>
              <a:t>el</a:t>
            </a:r>
            <a:r>
              <a:rPr lang="en-US" altLang="zh-CN" sz="1800" b="0" i="0" u="none" strike="noStrike" baseline="0" dirty="0">
                <a:latin typeface="Times New Roman" panose="02020603050405020304" pitchFamily="18" charset="0"/>
              </a:rPr>
              <a:t> al., PRL 60 (1988) 2599</a:t>
            </a:r>
            <a:endParaRPr lang="en-US" altLang="zh-CN" sz="18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527254" y="2780928"/>
            <a:ext cx="1521827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b="1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9</a:t>
            </a:r>
            <a:r>
              <a:rPr lang="en-US" altLang="zh-CN" sz="1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 from </a:t>
            </a:r>
            <a:r>
              <a:rPr lang="en-US" altLang="zh-CN" sz="1600" b="1" baseline="30000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</a:t>
            </a:r>
            <a:r>
              <a:rPr lang="en-US" altLang="zh-CN" sz="16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Li+C</a:t>
            </a:r>
            <a:endParaRPr lang="zh-CN" altLang="en-US" sz="16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rcRect t="2001"/>
          <a:stretch>
            <a:fillRect/>
          </a:stretch>
        </p:blipFill>
        <p:spPr>
          <a:xfrm>
            <a:off x="297738" y="2415909"/>
            <a:ext cx="3779728" cy="285906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683929" y="1812577"/>
            <a:ext cx="361071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0" i="0" u="none" strike="noStrike" baseline="0" dirty="0">
                <a:latin typeface="Century Schoolbook" panose="02040604050505020304" pitchFamily="18" charset="0"/>
              </a:rPr>
              <a:t>B. Jonson, </a:t>
            </a:r>
            <a:endParaRPr lang="en-US" altLang="zh-CN" sz="1600" b="0" i="0" u="none" strike="noStrike" baseline="0" dirty="0">
              <a:latin typeface="Century Schoolbook" panose="02040604050505020304" pitchFamily="18" charset="0"/>
            </a:endParaRPr>
          </a:p>
          <a:p>
            <a:pPr algn="l"/>
            <a:r>
              <a:rPr lang="en-US" altLang="zh-CN" sz="1600" b="0" i="0" u="none" strike="noStrike" baseline="0" dirty="0">
                <a:latin typeface="Times New Roman" panose="02020603050405020304" pitchFamily="18" charset="0"/>
              </a:rPr>
              <a:t>Nuclear Physics A574 (1994) 151c-166c</a:t>
            </a:r>
            <a:endParaRPr lang="en-US" altLang="zh-CN" sz="1600" b="0" i="0" u="none" strike="noStrike" baseline="0" dirty="0">
              <a:latin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750753" y="1475921"/>
            <a:ext cx="249658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Momentum distribution</a:t>
            </a:r>
            <a:endPara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72845" y="1468235"/>
            <a:ext cx="2116670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dirty="0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Density distribution</a:t>
            </a:r>
            <a:endParaRPr lang="zh-CN" altLang="en-US" sz="1600" b="1" dirty="0">
              <a:solidFill>
                <a:srgbClr val="0000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862958" y="5378149"/>
            <a:ext cx="4464495" cy="923330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1-gul-regular"/>
                <a:ea typeface="宋体" panose="02010600030101010101" pitchFamily="2" charset="-122"/>
                <a:cs typeface="+mn-cs"/>
              </a:rPr>
              <a:t>It is treated as confirmed by  observations of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1-gul-regular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70000"/>
                </a:solidFill>
                <a:effectLst/>
                <a:uLnTx/>
                <a:uFillTx/>
                <a:latin typeface="t1-gul-regular"/>
                <a:ea typeface="宋体" panose="02010600030101010101" pitchFamily="2" charset="-122"/>
                <a:cs typeface="+mn-cs"/>
              </a:rPr>
              <a:t>enhancement of the cross section, and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70000"/>
              </a:solidFill>
              <a:effectLst/>
              <a:uLnTx/>
              <a:uFillTx/>
              <a:latin typeface="t1-gul-regular"/>
              <a:ea typeface="宋体" panose="02010600030101010101" pitchFamily="2" charset="-122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70000"/>
                </a:solidFill>
                <a:effectLst/>
                <a:uLnTx/>
                <a:uFillTx/>
                <a:latin typeface="t1-gul-regular"/>
                <a:ea typeface="宋体" panose="02010600030101010101" pitchFamily="2" charset="-122"/>
                <a:cs typeface="+mn-cs"/>
              </a:rPr>
              <a:t>narrow momentum distribution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F70000"/>
              </a:solidFill>
              <a:effectLst/>
              <a:uLnTx/>
              <a:uFillTx/>
              <a:latin typeface="t1-gul-regular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 advClick="0" advTm="0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99459" y="200253"/>
            <a:ext cx="691631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Proton-halo structures in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sd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-shell nuclei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0830" y="1916832"/>
            <a:ext cx="9144000" cy="424750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271687" y="1239143"/>
            <a:ext cx="10008095" cy="461665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1-gul-regular"/>
                <a:ea typeface="宋体" panose="02010600030101010101" pitchFamily="2" charset="-122"/>
                <a:cs typeface="+mn-cs"/>
              </a:rPr>
              <a:t>New indicator of proton-halo structures from mirror energy differences (MEDs)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70000"/>
              </a:solidFill>
              <a:effectLst/>
              <a:uLnTx/>
              <a:uFillTx/>
              <a:latin typeface="t1-gul-regular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" name="直接连接符 4"/>
          <p:cNvCxnSpPr>
            <a:endCxn id="2" idx="0"/>
          </p:cNvCxnSpPr>
          <p:nvPr/>
        </p:nvCxnSpPr>
        <p:spPr>
          <a:xfrm flipV="1">
            <a:off x="2854846" y="1916832"/>
            <a:ext cx="4427984" cy="4392488"/>
          </a:xfrm>
          <a:prstGeom prst="line">
            <a:avLst/>
          </a:prstGeom>
          <a:ln w="19050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7103318" y="1707595"/>
            <a:ext cx="33502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b="1" dirty="0">
                <a:solidFill>
                  <a:schemeClr val="accent6"/>
                </a:solidFill>
                <a:latin typeface="+mn-lt"/>
                <a:ea typeface="微软雅黑" panose="020B0503020204020204" pitchFamily="34" charset="-122"/>
              </a:rPr>
              <a:t>N=Z</a:t>
            </a:r>
            <a:endParaRPr lang="zh-CN" altLang="en-US" sz="1600" b="1" dirty="0">
              <a:solidFill>
                <a:schemeClr val="accent6"/>
              </a:solidFill>
              <a:latin typeface="+mn-lt"/>
              <a:ea typeface="微软雅黑" panose="020B0503020204020204" pitchFamily="34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5246847" y="2837543"/>
            <a:ext cx="1110343" cy="1124857"/>
          </a:xfrm>
          <a:prstGeom prst="line">
            <a:avLst/>
          </a:prstGeom>
          <a:ln w="19050">
            <a:solidFill>
              <a:srgbClr val="0000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5807174" y="2304143"/>
            <a:ext cx="1110343" cy="1124857"/>
          </a:xfrm>
          <a:prstGeom prst="line">
            <a:avLst/>
          </a:prstGeom>
          <a:ln w="19050">
            <a:solidFill>
              <a:srgbClr val="0000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本框 22"/>
          <p:cNvSpPr txBox="1"/>
          <p:nvPr/>
        </p:nvSpPr>
        <p:spPr>
          <a:xfrm>
            <a:off x="4871070" y="5694347"/>
            <a:ext cx="6840760" cy="830997"/>
          </a:xfrm>
          <a:prstGeom prst="rect">
            <a:avLst/>
          </a:prstGeom>
          <a:solidFill>
            <a:srgbClr val="BBE0E3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1-gul-regular"/>
                <a:ea typeface="宋体" panose="02010600030101010101" pitchFamily="2" charset="-122"/>
                <a:cs typeface="+mn-cs"/>
              </a:rPr>
              <a:t>MEDs can be easily calculated using a mass formula</a:t>
            </a:r>
            <a:r>
              <a:rPr kumimoji="0" lang="en-US" altLang="zh-CN" sz="2400" b="0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1-gul-regular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1-gul-regular"/>
                <a:ea typeface="宋体" panose="02010600030101010101" pitchFamily="2" charset="-122"/>
                <a:cs typeface="+mn-cs"/>
              </a:rPr>
              <a:t>assuming isospin symmetry !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1-gul-regular"/>
              <a:ea typeface="宋体" panose="02010600030101010101" pitchFamily="2" charset="-122"/>
              <a:cs typeface="+mn-cs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1345652" y="3688002"/>
          <a:ext cx="192416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040"/>
                <a:gridCol w="481040"/>
                <a:gridCol w="481040"/>
                <a:gridCol w="481040"/>
              </a:tblGrid>
              <a:tr h="43930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  <a:tr h="43930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  <a:tr h="439306"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  <a:tr h="439306"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</a:tbl>
          </a:graphicData>
        </a:graphic>
      </p:graphicFrame>
      <p:cxnSp>
        <p:nvCxnSpPr>
          <p:cNvPr id="16" name="直接连接符 15"/>
          <p:cNvCxnSpPr/>
          <p:nvPr/>
        </p:nvCxnSpPr>
        <p:spPr>
          <a:xfrm flipV="1">
            <a:off x="1097928" y="3429000"/>
            <a:ext cx="2423641" cy="2304256"/>
          </a:xfrm>
          <a:prstGeom prst="line">
            <a:avLst/>
          </a:prstGeom>
          <a:ln w="19050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665880" y="3778823"/>
            <a:ext cx="5514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odd-Z</a:t>
            </a:r>
            <a:endParaRPr lang="zh-CN" altLang="en-US" sz="1800" dirty="0">
              <a:solidFill>
                <a:srgbClr val="FF0000"/>
              </a:solidFill>
              <a:latin typeface="Calibri" panose="020F0502020204030204" pitchFamily="34" charset="0"/>
              <a:ea typeface="等线 Light" panose="02010600030101010101" pitchFamily="2" charset="-12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文本框 25"/>
              <p:cNvSpPr txBox="1"/>
              <p:nvPr/>
            </p:nvSpPr>
            <p:spPr>
              <a:xfrm>
                <a:off x="190550" y="4401108"/>
                <a:ext cx="11749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𝑴𝑬𝑫</m:t>
                          </m:r>
                        </m:e>
                        <m:sub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𝟏</m:t>
                          </m:r>
                        </m:sub>
                      </m:sSub>
                      <m:r>
                        <a:rPr lang="en-US" altLang="zh-CN" sz="18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=</m:t>
                      </m:r>
                    </m:oMath>
                  </m:oMathPara>
                </a14:m>
                <a:endParaRPr lang="zh-CN" altLang="en-US" sz="1800" dirty="0"/>
              </a:p>
            </p:txBody>
          </p:sp>
        </mc:Choice>
        <mc:Fallback>
          <p:sp>
            <p:nvSpPr>
              <p:cNvPr id="26" name="文本框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50" y="4401108"/>
                <a:ext cx="1174999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4" t="-151" r="25" b="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/>
          <p:cNvSpPr txBox="1"/>
          <p:nvPr/>
        </p:nvSpPr>
        <p:spPr>
          <a:xfrm>
            <a:off x="1446325" y="3398803"/>
            <a:ext cx="173983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Binding energies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箭头: 下 27"/>
          <p:cNvSpPr/>
          <p:nvPr/>
        </p:nvSpPr>
        <p:spPr>
          <a:xfrm>
            <a:off x="2134766" y="2965712"/>
            <a:ext cx="354767" cy="391280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" name="组合 2"/>
          <p:cNvGrpSpPr/>
          <p:nvPr/>
        </p:nvGrpSpPr>
        <p:grpSpPr>
          <a:xfrm>
            <a:off x="479598" y="1916832"/>
            <a:ext cx="3930830" cy="820443"/>
            <a:chOff x="479598" y="1916832"/>
            <a:chExt cx="3930830" cy="820443"/>
          </a:xfrm>
        </p:grpSpPr>
        <p:grpSp>
          <p:nvGrpSpPr>
            <p:cNvPr id="22" name="组合 21"/>
            <p:cNvGrpSpPr/>
            <p:nvPr/>
          </p:nvGrpSpPr>
          <p:grpSpPr>
            <a:xfrm>
              <a:off x="479599" y="1988840"/>
              <a:ext cx="3930829" cy="716532"/>
              <a:chOff x="335583" y="2170003"/>
              <a:chExt cx="3930829" cy="71653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0" name="文本框 19"/>
                  <p:cNvSpPr txBox="1"/>
                  <p:nvPr/>
                </p:nvSpPr>
                <p:spPr>
                  <a:xfrm>
                    <a:off x="335583" y="2170003"/>
                    <a:ext cx="3786101" cy="30187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𝑴𝑬𝑫</m:t>
                              </m:r>
                            </m:e>
                            <m:sub>
                              <m: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𝒏</m:t>
                              </m:r>
                            </m:sub>
                          </m:sSub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(</m:t>
                          </m:r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𝒏</m:t>
                          </m:r>
                          <m:r>
                            <m:rPr>
                              <m:nor/>
                            </m:rPr>
                            <a:rPr lang="en-US" altLang="zh-CN" sz="1800" dirty="0">
                              <a:solidFill>
                                <a:srgbClr val="0000FF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m:t>−</m:t>
                          </m:r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𝒓𝒊𝒄𝒉</m:t>
                          </m:r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 )−</m:t>
                          </m:r>
                          <m:sSub>
                            <m:sSubPr>
                              <m:ctrlP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𝒑</m:t>
                              </m:r>
                            </m:sub>
                          </m:sSub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(</m:t>
                          </m:r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𝒑</m:t>
                          </m:r>
                          <m:r>
                            <m:rPr>
                              <m:nor/>
                            </m:rPr>
                            <a:rPr lang="en-US" altLang="zh-CN" sz="1800" dirty="0">
                              <a:solidFill>
                                <a:srgbClr val="0000FF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m:t>−</m:t>
                          </m:r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𝒓𝒊𝒄𝒉</m:t>
                          </m:r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800" b="1" dirty="0">
                      <a:solidFill>
                        <a:srgbClr val="0000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>
              <p:sp>
                <p:nvSpPr>
                  <p:cNvPr id="20" name="文本框 1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35583" y="2170003"/>
                    <a:ext cx="3786101" cy="301878"/>
                  </a:xfrm>
                  <a:prstGeom prst="rect">
                    <a:avLst/>
                  </a:prstGeom>
                  <a:blipFill rotWithShape="1">
                    <a:blip r:embed="rId3"/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21" name="文本框 20"/>
                  <p:cNvSpPr txBox="1"/>
                  <p:nvPr/>
                </p:nvSpPr>
                <p:spPr>
                  <a:xfrm>
                    <a:off x="406574" y="2584657"/>
                    <a:ext cx="3859838" cy="301878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𝑴𝑬𝑫</m:t>
                              </m:r>
                            </m:e>
                            <m:sub>
                              <m: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𝟐</m:t>
                              </m:r>
                            </m:sub>
                          </m:sSub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𝟐</m:t>
                              </m:r>
                              <m: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𝒏</m:t>
                              </m:r>
                            </m:sub>
                          </m:sSub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(</m:t>
                          </m:r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𝒏</m:t>
                          </m:r>
                          <m:r>
                            <m:rPr>
                              <m:nor/>
                            </m:rPr>
                            <a:rPr lang="en-US" altLang="zh-CN" sz="1800" dirty="0">
                              <a:solidFill>
                                <a:srgbClr val="0000FF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m:t>−</m:t>
                          </m:r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𝒓𝒊𝒄𝒉</m:t>
                          </m:r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 )−</m:t>
                          </m:r>
                          <m:sSub>
                            <m:sSubPr>
                              <m:ctrlP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</m:ctrlPr>
                            </m:sSubPr>
                            <m:e>
                              <m: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𝑺</m:t>
                              </m:r>
                            </m:e>
                            <m:sub>
                              <m: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𝟐</m:t>
                              </m:r>
                              <m:r>
                                <a:rPr lang="en-US" altLang="zh-CN" sz="1800" b="1" i="1" smtClean="0">
                                  <a:solidFill>
                                    <a:srgbClr val="0000FF"/>
                                  </a:solidFill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</a:rPr>
                                <m:t>𝒑</m:t>
                              </m:r>
                            </m:sub>
                          </m:sSub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(</m:t>
                          </m:r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𝒑</m:t>
                          </m:r>
                          <m:r>
                            <m:rPr>
                              <m:nor/>
                            </m:rPr>
                            <a:rPr lang="en-US" altLang="zh-CN" sz="1800" dirty="0">
                              <a:solidFill>
                                <a:srgbClr val="0000FF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m:t>−</m:t>
                          </m:r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𝒓𝒊𝒄𝒉</m:t>
                          </m:r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)</m:t>
                          </m:r>
                        </m:oMath>
                      </m:oMathPara>
                    </a14:m>
                    <a:endParaRPr lang="zh-CN" altLang="en-US" sz="1800" b="1" dirty="0">
                      <a:solidFill>
                        <a:srgbClr val="0000FF"/>
                      </a:solidFill>
                      <a:latin typeface="微软雅黑" panose="020B0503020204020204" pitchFamily="34" charset="-122"/>
                      <a:ea typeface="微软雅黑" panose="020B0503020204020204" pitchFamily="34" charset="-122"/>
                    </a:endParaRPr>
                  </a:p>
                </p:txBody>
              </p:sp>
            </mc:Choice>
            <mc:Fallback>
              <p:sp>
                <p:nvSpPr>
                  <p:cNvPr id="21" name="文本框 20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6574" y="2584657"/>
                    <a:ext cx="3859838" cy="301878"/>
                  </a:xfrm>
                  <a:prstGeom prst="rect">
                    <a:avLst/>
                  </a:prstGeom>
                  <a:blipFill rotWithShape="1">
                    <a:blip r:embed="rId4"/>
                  </a:blipFill>
                  <a:ln>
                    <a:noFill/>
                  </a:ln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9" name="矩形: 圆角 28"/>
            <p:cNvSpPr/>
            <p:nvPr/>
          </p:nvSpPr>
          <p:spPr>
            <a:xfrm>
              <a:off x="479598" y="1916832"/>
              <a:ext cx="3930829" cy="820443"/>
            </a:xfrm>
            <a:prstGeom prst="roundRect">
              <a:avLst/>
            </a:prstGeom>
            <a:noFill/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" name="椭圆 5"/>
          <p:cNvSpPr/>
          <p:nvPr/>
        </p:nvSpPr>
        <p:spPr>
          <a:xfrm rot="19089012">
            <a:off x="5671453" y="3135817"/>
            <a:ext cx="2521853" cy="514266"/>
          </a:xfrm>
          <a:prstGeom prst="ellipse">
            <a:avLst/>
          </a:prstGeom>
          <a:solidFill>
            <a:srgbClr val="FF00FF">
              <a:alpha val="24000"/>
            </a:srgbClr>
          </a:solidFill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/>
      <p:bldP spid="26" grpId="0"/>
      <p:bldP spid="27" grpId="0"/>
      <p:bldP spid="2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99459" y="200253"/>
            <a:ext cx="691631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Proton-halo structures in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sd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-shell nuclei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graphicFrame>
        <p:nvGraphicFramePr>
          <p:cNvPr id="13" name="表格 12"/>
          <p:cNvGraphicFramePr>
            <a:graphicFrameLocks noGrp="1"/>
          </p:cNvGraphicFramePr>
          <p:nvPr/>
        </p:nvGraphicFramePr>
        <p:xfrm>
          <a:off x="1513589" y="2828790"/>
          <a:ext cx="192416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040"/>
                <a:gridCol w="481040"/>
                <a:gridCol w="481040"/>
                <a:gridCol w="481040"/>
              </a:tblGrid>
              <a:tr h="43930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  <a:tr h="43930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  <a:tr h="439306"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  <a:tr h="439306"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</a:tbl>
          </a:graphicData>
        </a:graphic>
      </p:graphicFrame>
      <p:cxnSp>
        <p:nvCxnSpPr>
          <p:cNvPr id="14" name="直接连接符 13"/>
          <p:cNvCxnSpPr/>
          <p:nvPr/>
        </p:nvCxnSpPr>
        <p:spPr>
          <a:xfrm flipV="1">
            <a:off x="1265865" y="2569788"/>
            <a:ext cx="2423641" cy="2304256"/>
          </a:xfrm>
          <a:prstGeom prst="line">
            <a:avLst/>
          </a:prstGeom>
          <a:ln w="19050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833817" y="2919611"/>
            <a:ext cx="55143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odd-Z</a:t>
            </a:r>
            <a:endParaRPr lang="zh-CN" altLang="en-US" sz="1800" dirty="0">
              <a:solidFill>
                <a:srgbClr val="FF0000"/>
              </a:solidFill>
              <a:latin typeface="Calibri" panose="020F0502020204030204" pitchFamily="34" charset="0"/>
              <a:ea typeface="等线 Light" panose="02010600030101010101" pitchFamily="2" charset="-12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6" name="文本框 15"/>
              <p:cNvSpPr txBox="1"/>
              <p:nvPr/>
            </p:nvSpPr>
            <p:spPr>
              <a:xfrm>
                <a:off x="358487" y="3541896"/>
                <a:ext cx="11749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𝑴𝑬𝑫</m:t>
                          </m:r>
                        </m:e>
                        <m:sub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𝟏</m:t>
                          </m:r>
                        </m:sub>
                      </m:sSub>
                      <m:r>
                        <a:rPr lang="en-US" altLang="zh-CN" sz="1800" b="1" i="1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=</m:t>
                      </m:r>
                    </m:oMath>
                  </m:oMathPara>
                </a14:m>
                <a:endParaRPr lang="zh-CN" altLang="en-US" sz="1800" dirty="0"/>
              </a:p>
            </p:txBody>
          </p:sp>
        </mc:Choice>
        <mc:Fallback>
          <p:sp>
            <p:nvSpPr>
              <p:cNvPr id="16" name="文本框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487" y="3541896"/>
                <a:ext cx="1174999" cy="369332"/>
              </a:xfrm>
              <a:prstGeom prst="rect">
                <a:avLst/>
              </a:prstGeom>
              <a:blipFill rotWithShape="1">
                <a:blip r:embed="rId1"/>
                <a:stretch>
                  <a:fillRect l="-30" t="-136" r="51" b="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/>
          <p:cNvSpPr txBox="1"/>
          <p:nvPr/>
        </p:nvSpPr>
        <p:spPr>
          <a:xfrm>
            <a:off x="1614262" y="2539591"/>
            <a:ext cx="1739835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Binding energies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aphicFrame>
        <p:nvGraphicFramePr>
          <p:cNvPr id="18" name="表格 17"/>
          <p:cNvGraphicFramePr>
            <a:graphicFrameLocks noGrp="1"/>
          </p:cNvGraphicFramePr>
          <p:nvPr/>
        </p:nvGraphicFramePr>
        <p:xfrm>
          <a:off x="3980512" y="2828790"/>
          <a:ext cx="1924160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1040"/>
                <a:gridCol w="481040"/>
                <a:gridCol w="481040"/>
                <a:gridCol w="481040"/>
              </a:tblGrid>
              <a:tr h="43930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  <a:tr h="439306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  <a:tr h="439306"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  <a:tr h="439306"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</a:tbl>
          </a:graphicData>
        </a:graphic>
      </p:graphicFrame>
      <p:cxnSp>
        <p:nvCxnSpPr>
          <p:cNvPr id="19" name="直接连接符 18"/>
          <p:cNvCxnSpPr/>
          <p:nvPr/>
        </p:nvCxnSpPr>
        <p:spPr>
          <a:xfrm flipV="1">
            <a:off x="3732788" y="2569788"/>
            <a:ext cx="2423641" cy="2304256"/>
          </a:xfrm>
          <a:prstGeom prst="line">
            <a:avLst/>
          </a:prstGeom>
          <a:ln w="19050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3983146" y="2539591"/>
            <a:ext cx="1938608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Coulomb energies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3607423" y="3537250"/>
            <a:ext cx="16831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Symbol" panose="05050102010706020507" pitchFamily="18" charset="2"/>
                <a:ea typeface="微软雅黑" panose="020B0503020204020204" pitchFamily="34" charset="-122"/>
              </a:rPr>
              <a:t>=</a:t>
            </a:r>
            <a:endParaRPr lang="zh-CN" altLang="en-US" sz="2400" b="1" dirty="0">
              <a:solidFill>
                <a:srgbClr val="0000FF"/>
              </a:solidFill>
              <a:latin typeface="Symbol" panose="05050102010706020507" pitchFamily="18" charset="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文本框 23"/>
              <p:cNvSpPr txBox="1"/>
              <p:nvPr/>
            </p:nvSpPr>
            <p:spPr>
              <a:xfrm>
                <a:off x="851532" y="1690590"/>
                <a:ext cx="5603714" cy="307777"/>
              </a:xfrm>
              <a:prstGeom prst="rect">
                <a:avLst/>
              </a:prstGeom>
              <a:solidFill>
                <a:srgbClr val="00206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cs"/>
                        </a:rPr>
                        <m:t>𝑴</m:t>
                      </m:r>
                      <m:d>
                        <m:d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𝑨</m:t>
                          </m:r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,</m:t>
                          </m:r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𝑻</m:t>
                          </m:r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𝑻</m:t>
                              </m:r>
                            </m:e>
                            <m:sub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𝒛</m:t>
                              </m:r>
                            </m:sub>
                          </m:sSub>
                        </m:e>
                      </m:d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𝑴</m:t>
                          </m:r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𝟎</m:t>
                          </m:r>
                        </m:sub>
                      </m:sSub>
                      <m:d>
                        <m:d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𝑨</m:t>
                          </m:r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,</m:t>
                          </m:r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𝑻</m:t>
                          </m:r>
                        </m:e>
                      </m:d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𝑬</m:t>
                          </m:r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𝒄</m:t>
                          </m:r>
                        </m:sub>
                      </m:sSub>
                      <m:d>
                        <m:dPr>
                          <m:ctrlP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𝑨</m:t>
                          </m:r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,</m:t>
                          </m:r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𝑻</m:t>
                          </m:r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,</m:t>
                          </m:r>
                          <m:sSub>
                            <m:sSubPr>
                              <m:ctrlP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𝑻</m:t>
                              </m:r>
                            </m:e>
                            <m:sub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FFFF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𝒛</m:t>
                              </m:r>
                            </m:sub>
                          </m:sSub>
                        </m:e>
                      </m:d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𝑻</m:t>
                          </m:r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𝒛</m:t>
                          </m:r>
                        </m:sub>
                      </m:sSub>
                      <m:r>
                        <a:rPr kumimoji="0" lang="el-GR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∆</m:t>
                      </m:r>
                      <m:sSub>
                        <m:sSubPr>
                          <m:ctrlPr>
                            <a:rPr kumimoji="0" lang="el-GR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𝒎</m:t>
                          </m:r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𝒏</m:t>
                          </m:r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𝑯</m:t>
                          </m:r>
                        </m:sub>
                      </m:sSub>
                    </m:oMath>
                  </m:oMathPara>
                </a14:m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mc:Choice>
        <mc:Fallback>
          <p:sp>
            <p:nvSpPr>
              <p:cNvPr id="24" name="文本框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532" y="1690590"/>
                <a:ext cx="5603714" cy="307777"/>
              </a:xfrm>
              <a:prstGeom prst="rect">
                <a:avLst/>
              </a:prstGeom>
              <a:blipFill rotWithShape="1">
                <a:blip r:embed="rId2"/>
                <a:stretch>
                  <a:fillRect l="-11" t="-71" r="-1385" b="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文本框 24"/>
              <p:cNvSpPr txBox="1"/>
              <p:nvPr/>
            </p:nvSpPr>
            <p:spPr>
              <a:xfrm>
                <a:off x="654936" y="5162076"/>
                <a:ext cx="5565626" cy="7151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𝑬</m:t>
                          </m:r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𝒄</m:t>
                          </m:r>
                        </m:sub>
                      </m:sSub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cs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𝟎</m:t>
                          </m:r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.</m:t>
                          </m:r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𝟔</m:t>
                          </m:r>
                          <m:sSup>
                            <m:sSupPr>
                              <m:ctrlP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𝒁</m:t>
                              </m:r>
                            </m:e>
                            <m:sup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−</m:t>
                          </m:r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𝟎</m:t>
                          </m:r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.</m:t>
                          </m:r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𝟒𝟔</m:t>
                          </m:r>
                          <m:sSup>
                            <m:sSupPr>
                              <m:ctrlP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𝒁</m:t>
                              </m:r>
                            </m:e>
                            <m:sup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𝟒</m:t>
                              </m:r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/</m:t>
                              </m:r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𝟑</m:t>
                              </m:r>
                            </m:sup>
                          </m:sSup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−</m:t>
                          </m:r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𝟎</m:t>
                          </m:r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.</m:t>
                          </m:r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𝟏𝟓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𝟏</m:t>
                              </m:r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+mn-cs"/>
                                    </a:rPr>
                                    <m:t>(−</m:t>
                                  </m:r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+mn-cs"/>
                                    </a:rPr>
                                    <m:t>𝟏</m:t>
                                  </m:r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+mn-cs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微软雅黑" panose="020B0503020204020204" pitchFamily="34" charset="-122"/>
                                      <a:cs typeface="+mn-cs"/>
                                    </a:rPr>
                                    <m:t>𝒁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f>
                        <m:f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𝒆</m:t>
                              </m:r>
                            </m:e>
                            <m:sup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</m:num>
                        <m:den>
                          <m:sSub>
                            <m:sSubPr>
                              <m:ctrlP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𝑹</m:t>
                              </m:r>
                            </m:e>
                            <m:sub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微软雅黑" panose="020B0503020204020204" pitchFamily="34" charset="-122"/>
                                  <a:cs typeface="+mn-cs"/>
                                </a:rPr>
                                <m:t>𝒆𝒒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mc:Choice>
        <mc:Fallback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936" y="5162076"/>
                <a:ext cx="5565626" cy="715196"/>
              </a:xfrm>
              <a:prstGeom prst="rect">
                <a:avLst/>
              </a:prstGeom>
              <a:blipFill rotWithShape="1">
                <a:blip r:embed="rId3"/>
                <a:stretch>
                  <a:fillRect l="-5" t="-23" r="-1344" b="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/>
          <p:cNvSpPr txBox="1"/>
          <p:nvPr/>
        </p:nvSpPr>
        <p:spPr>
          <a:xfrm>
            <a:off x="737178" y="1201636"/>
            <a:ext cx="46805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b="0" dirty="0"/>
              <a:t>J. </a:t>
            </a:r>
            <a:r>
              <a:rPr lang="en-US" altLang="zh-CN" sz="2000" b="0" dirty="0" err="1"/>
              <a:t>Jänecke</a:t>
            </a:r>
            <a:r>
              <a:rPr lang="en-US" altLang="zh-CN" sz="2000" b="0" dirty="0"/>
              <a:t>, Phys. Rev. 147, 735 (1966)</a:t>
            </a:r>
            <a:endParaRPr lang="zh-CN" altLang="en-US" sz="2000" b="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8246" y="1690590"/>
            <a:ext cx="4551779" cy="4774526"/>
          </a:xfrm>
          <a:prstGeom prst="rect">
            <a:avLst/>
          </a:prstGeom>
        </p:spPr>
      </p:pic>
      <p:sp>
        <p:nvSpPr>
          <p:cNvPr id="2" name="椭圆 1"/>
          <p:cNvSpPr/>
          <p:nvPr/>
        </p:nvSpPr>
        <p:spPr>
          <a:xfrm rot="20210316">
            <a:off x="8773401" y="3662042"/>
            <a:ext cx="1112479" cy="330431"/>
          </a:xfrm>
          <a:prstGeom prst="ellipse">
            <a:avLst/>
          </a:prstGeom>
          <a:noFill/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 rot="19809930">
            <a:off x="8189024" y="3285586"/>
            <a:ext cx="1201248" cy="332839"/>
          </a:xfrm>
          <a:prstGeom prst="ellipse">
            <a:avLst/>
          </a:prstGeom>
          <a:noFill/>
          <a:ln>
            <a:solidFill>
              <a:srgbClr val="FF00FF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463358" y="1052736"/>
            <a:ext cx="421030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800" b="0" i="1" dirty="0">
                <a:latin typeface="+mn-lt"/>
                <a:ea typeface="微软雅黑" panose="020B0503020204020204" pitchFamily="34" charset="-122"/>
              </a:rPr>
              <a:t>Solid lines: ab initio </a:t>
            </a:r>
            <a:r>
              <a:rPr lang="en-US" altLang="zh-CN" sz="1800" b="0" dirty="0">
                <a:latin typeface="+mn-lt"/>
                <a:ea typeface="微软雅黑" panose="020B0503020204020204" pitchFamily="34" charset="-122"/>
              </a:rPr>
              <a:t>VS-IMSRG calculations  by  Q. YUAN and J.G. LI </a:t>
            </a:r>
            <a:endParaRPr lang="zh-CN" altLang="en-US" sz="1800" dirty="0"/>
          </a:p>
        </p:txBody>
      </p:sp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99459" y="200253"/>
            <a:ext cx="691631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Proton-halo structures in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sd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-shell nuclei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292175" y="2087106"/>
            <a:ext cx="1482551" cy="3646150"/>
            <a:chOff x="370113" y="2459541"/>
            <a:chExt cx="1482551" cy="3646150"/>
          </a:xfrm>
        </p:grpSpPr>
        <p:grpSp>
          <p:nvGrpSpPr>
            <p:cNvPr id="3" name="组合 2"/>
            <p:cNvGrpSpPr/>
            <p:nvPr/>
          </p:nvGrpSpPr>
          <p:grpSpPr>
            <a:xfrm>
              <a:off x="501754" y="2619633"/>
              <a:ext cx="1243758" cy="3280091"/>
              <a:chOff x="753316" y="2663825"/>
              <a:chExt cx="1243758" cy="3280091"/>
            </a:xfrm>
          </p:grpSpPr>
          <p:cxnSp>
            <p:nvCxnSpPr>
              <p:cNvPr id="7" name="直接连接符 6"/>
              <p:cNvCxnSpPr/>
              <p:nvPr/>
            </p:nvCxnSpPr>
            <p:spPr>
              <a:xfrm>
                <a:off x="1196975" y="2857500"/>
                <a:ext cx="771525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8" name="直接连接符 7"/>
              <p:cNvCxnSpPr/>
              <p:nvPr/>
            </p:nvCxnSpPr>
            <p:spPr>
              <a:xfrm>
                <a:off x="1203324" y="3895725"/>
                <a:ext cx="771525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9" name="直接连接符 8"/>
              <p:cNvCxnSpPr/>
              <p:nvPr/>
            </p:nvCxnSpPr>
            <p:spPr>
              <a:xfrm>
                <a:off x="1225549" y="4387850"/>
                <a:ext cx="771525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10" name="直接连接符 9"/>
              <p:cNvCxnSpPr/>
              <p:nvPr/>
            </p:nvCxnSpPr>
            <p:spPr>
              <a:xfrm>
                <a:off x="1225548" y="4879975"/>
                <a:ext cx="771525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11" name="文本框 10"/>
              <p:cNvSpPr txBox="1"/>
              <p:nvPr/>
            </p:nvSpPr>
            <p:spPr>
              <a:xfrm>
                <a:off x="781050" y="2663825"/>
                <a:ext cx="36708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1f</a:t>
                </a:r>
                <a:r>
                  <a:rPr kumimoji="0" lang="en-US" altLang="zh-CN" sz="1600" b="1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7/2</a:t>
                </a:r>
                <a:endPara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" name="文本框 11"/>
              <p:cNvSpPr txBox="1"/>
              <p:nvPr/>
            </p:nvSpPr>
            <p:spPr>
              <a:xfrm>
                <a:off x="774094" y="3689350"/>
                <a:ext cx="41197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1d</a:t>
                </a:r>
                <a:r>
                  <a:rPr kumimoji="0" lang="en-US" altLang="zh-CN" sz="1600" b="1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3/2</a:t>
                </a:r>
                <a:endPara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0" name="文本框 19"/>
              <p:cNvSpPr txBox="1"/>
              <p:nvPr/>
            </p:nvSpPr>
            <p:spPr>
              <a:xfrm>
                <a:off x="767743" y="4143375"/>
                <a:ext cx="38311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2s</a:t>
                </a:r>
                <a:r>
                  <a:rPr kumimoji="0" lang="en-US" altLang="zh-CN" sz="1600" b="1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1/2</a:t>
                </a:r>
                <a:endPara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21" name="文本框 20"/>
              <p:cNvSpPr txBox="1"/>
              <p:nvPr/>
            </p:nvSpPr>
            <p:spPr>
              <a:xfrm>
                <a:off x="796598" y="4683125"/>
                <a:ext cx="41197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1d</a:t>
                </a:r>
                <a:r>
                  <a:rPr kumimoji="0" lang="en-US" altLang="zh-CN" sz="1600" b="1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5/2</a:t>
                </a:r>
                <a:endPara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28" name="组合 27"/>
              <p:cNvGrpSpPr/>
              <p:nvPr/>
            </p:nvGrpSpPr>
            <p:grpSpPr>
              <a:xfrm>
                <a:off x="1242272" y="3207618"/>
                <a:ext cx="527050" cy="384175"/>
                <a:chOff x="2501900" y="3343274"/>
                <a:chExt cx="527050" cy="384175"/>
              </a:xfrm>
            </p:grpSpPr>
            <p:sp>
              <p:nvSpPr>
                <p:cNvPr id="36" name="椭圆 35"/>
                <p:cNvSpPr/>
                <p:nvPr/>
              </p:nvSpPr>
              <p:spPr>
                <a:xfrm>
                  <a:off x="2501900" y="3343274"/>
                  <a:ext cx="527050" cy="384175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rgbClr val="1B2946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7" name="文本框 36"/>
                <p:cNvSpPr txBox="1"/>
                <p:nvPr/>
              </p:nvSpPr>
              <p:spPr>
                <a:xfrm>
                  <a:off x="2650749" y="3412250"/>
                  <a:ext cx="253274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20</a:t>
                  </a:r>
                  <a:endPara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grpSp>
            <p:nvGrpSpPr>
              <p:cNvPr id="29" name="组合 28"/>
              <p:cNvGrpSpPr/>
              <p:nvPr/>
            </p:nvGrpSpPr>
            <p:grpSpPr>
              <a:xfrm>
                <a:off x="1283908" y="5248275"/>
                <a:ext cx="527050" cy="384175"/>
                <a:chOff x="2501900" y="3343274"/>
                <a:chExt cx="527050" cy="384175"/>
              </a:xfrm>
            </p:grpSpPr>
            <p:sp>
              <p:nvSpPr>
                <p:cNvPr id="34" name="椭圆 33"/>
                <p:cNvSpPr/>
                <p:nvPr/>
              </p:nvSpPr>
              <p:spPr>
                <a:xfrm>
                  <a:off x="2501900" y="3343274"/>
                  <a:ext cx="527050" cy="384175"/>
                </a:xfrm>
                <a:prstGeom prst="ellipse">
                  <a:avLst/>
                </a:prstGeom>
                <a:noFill/>
                <a:ln w="25400" cap="flat" cmpd="sng" algn="ctr">
                  <a:solidFill>
                    <a:srgbClr val="1B2946">
                      <a:shade val="15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5" name="文本框 34"/>
                <p:cNvSpPr txBox="1"/>
                <p:nvPr/>
              </p:nvSpPr>
              <p:spPr>
                <a:xfrm>
                  <a:off x="2698374" y="3412250"/>
                  <a:ext cx="126638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+mn-cs"/>
                    </a:rPr>
                    <a:t>8</a:t>
                  </a:r>
                  <a:endParaRPr kumimoji="0" lang="zh-CN" altLang="en-US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cxnSp>
            <p:nvCxnSpPr>
              <p:cNvPr id="30" name="直接连接符 29"/>
              <p:cNvCxnSpPr/>
              <p:nvPr/>
            </p:nvCxnSpPr>
            <p:spPr>
              <a:xfrm>
                <a:off x="1200148" y="5889625"/>
                <a:ext cx="771525" cy="0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sp>
            <p:nvSpPr>
              <p:cNvPr id="31" name="文本框 30"/>
              <p:cNvSpPr txBox="1"/>
              <p:nvPr/>
            </p:nvSpPr>
            <p:spPr>
              <a:xfrm>
                <a:off x="753316" y="5697695"/>
                <a:ext cx="41197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6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1p</a:t>
                </a:r>
                <a:r>
                  <a:rPr kumimoji="0" lang="en-US" altLang="zh-CN" sz="1600" b="1" i="0" u="none" strike="noStrike" kern="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1/2</a:t>
                </a:r>
                <a:endPara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6" name="矩形: 圆角 5"/>
            <p:cNvSpPr/>
            <p:nvPr/>
          </p:nvSpPr>
          <p:spPr>
            <a:xfrm>
              <a:off x="370113" y="2459541"/>
              <a:ext cx="1482551" cy="3646150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40" name="椭圆 39"/>
          <p:cNvSpPr/>
          <p:nvPr/>
        </p:nvSpPr>
        <p:spPr>
          <a:xfrm>
            <a:off x="970498" y="4150492"/>
            <a:ext cx="383119" cy="286620"/>
          </a:xfrm>
          <a:prstGeom prst="ellipse">
            <a:avLst/>
          </a:prstGeom>
          <a:noFill/>
          <a:ln w="25400" cap="flat" cmpd="sng" algn="ctr">
            <a:solidFill>
              <a:srgbClr val="FF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970499" y="3501008"/>
            <a:ext cx="383118" cy="276065"/>
          </a:xfrm>
          <a:prstGeom prst="ellipse">
            <a:avLst/>
          </a:prstGeom>
          <a:noFill/>
          <a:ln w="25400" cap="flat" cmpd="sng" algn="ctr">
            <a:solidFill>
              <a:srgbClr val="FF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026673" y="4174931"/>
            <a:ext cx="25327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14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1033451" y="3522534"/>
            <a:ext cx="253274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16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46151" y="3840164"/>
            <a:ext cx="482599" cy="237407"/>
            <a:chOff x="1058319" y="3891846"/>
            <a:chExt cx="229591" cy="120152"/>
          </a:xfrm>
          <a:solidFill>
            <a:srgbClr val="FF0000"/>
          </a:solidFill>
        </p:grpSpPr>
        <p:sp>
          <p:nvSpPr>
            <p:cNvPr id="44" name="椭圆 43"/>
            <p:cNvSpPr/>
            <p:nvPr/>
          </p:nvSpPr>
          <p:spPr>
            <a:xfrm>
              <a:off x="1058319" y="3891846"/>
              <a:ext cx="113680" cy="12015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1174456" y="3894256"/>
              <a:ext cx="113454" cy="11623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46" name="文本框 45"/>
          <p:cNvSpPr txBox="1"/>
          <p:nvPr/>
        </p:nvSpPr>
        <p:spPr>
          <a:xfrm>
            <a:off x="1758232" y="1297181"/>
            <a:ext cx="5452134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2000" b="0" dirty="0">
                <a:latin typeface="+mn-lt"/>
                <a:ea typeface="等线" panose="02010600030101010101" pitchFamily="2" charset="-122"/>
              </a:rPr>
              <a:t>Weakly bound nuclei  +  Dominant </a:t>
            </a:r>
            <a:r>
              <a:rPr lang="en-US" altLang="zh-CN" sz="2000" b="0" dirty="0">
                <a:latin typeface="Symbol" panose="05050102010706020507" pitchFamily="18" charset="2"/>
                <a:ea typeface="等线" panose="02010600030101010101" pitchFamily="2" charset="-122"/>
              </a:rPr>
              <a:t>p</a:t>
            </a:r>
            <a:r>
              <a:rPr lang="en-US" altLang="zh-CN" sz="2000" b="0" dirty="0">
                <a:latin typeface="+mn-lt"/>
                <a:ea typeface="等线" panose="02010600030101010101" pitchFamily="2" charset="-122"/>
              </a:rPr>
              <a:t>2s</a:t>
            </a:r>
            <a:r>
              <a:rPr lang="en-US" altLang="zh-CN" sz="2000" b="0" baseline="-25000" dirty="0">
                <a:latin typeface="+mn-lt"/>
                <a:ea typeface="等线" panose="02010600030101010101" pitchFamily="2" charset="-122"/>
              </a:rPr>
              <a:t>1/2</a:t>
            </a:r>
            <a:r>
              <a:rPr lang="en-US" altLang="zh-CN" sz="2000" b="0" dirty="0">
                <a:latin typeface="+mn-lt"/>
                <a:ea typeface="等线" panose="02010600030101010101" pitchFamily="2" charset="-122"/>
              </a:rPr>
              <a:t> occupation</a:t>
            </a:r>
            <a:endParaRPr lang="en-US" altLang="zh-CN" sz="2000" b="0" dirty="0">
              <a:latin typeface="+mn-lt"/>
              <a:ea typeface="等线" panose="02010600030101010101" pitchFamily="2" charset="-122"/>
            </a:endParaRPr>
          </a:p>
          <a:p>
            <a:pPr algn="ctr"/>
            <a:r>
              <a:rPr lang="en-US" altLang="zh-CN" sz="2000" b="0" dirty="0">
                <a:latin typeface="+mn-lt"/>
                <a:ea typeface="等线" panose="02010600030101010101" pitchFamily="2" charset="-122"/>
              </a:rPr>
              <a:t>+ Extended spatial distribution </a:t>
            </a:r>
            <a:r>
              <a:rPr lang="en-US" altLang="zh-CN" sz="2000" b="0" dirty="0">
                <a:solidFill>
                  <a:srgbClr val="0000FF"/>
                </a:solidFill>
                <a:latin typeface="+mn-lt"/>
                <a:ea typeface="等线" panose="02010600030101010101" pitchFamily="2" charset="-122"/>
              </a:rPr>
              <a:t>(proton halos)</a:t>
            </a:r>
            <a:endParaRPr lang="en-US" altLang="zh-CN" sz="2000" b="0" dirty="0">
              <a:solidFill>
                <a:srgbClr val="0000FF"/>
              </a:solidFill>
              <a:latin typeface="+mn-lt"/>
              <a:ea typeface="等线" panose="02010600030101010101" pitchFamily="2" charset="-122"/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3075302" y="2511841"/>
            <a:ext cx="267220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altLang="zh-CN" sz="2000" b="0" dirty="0">
                <a:solidFill>
                  <a:srgbClr val="FF0000"/>
                </a:solidFill>
                <a:latin typeface="+mn-lt"/>
                <a:ea typeface="等线" panose="02010600030101010101" pitchFamily="2" charset="-122"/>
              </a:rPr>
              <a:t>Reduced Coulomb energy</a:t>
            </a:r>
            <a:endParaRPr lang="en-US" altLang="zh-CN" sz="2000" b="0" dirty="0">
              <a:solidFill>
                <a:srgbClr val="FF0000"/>
              </a:solidFill>
              <a:latin typeface="+mn-lt"/>
              <a:ea typeface="等线" panose="02010600030101010101" pitchFamily="2" charset="-122"/>
            </a:endParaRPr>
          </a:p>
          <a:p>
            <a:pPr algn="ctr"/>
            <a:r>
              <a:rPr lang="en-US" altLang="zh-CN" sz="2000" b="0" i="0" u="none" strike="noStrike" baseline="0" dirty="0">
                <a:latin typeface="+mn-lt"/>
                <a:ea typeface="等线" panose="02010600030101010101" pitchFamily="2" charset="-122"/>
              </a:rPr>
              <a:t>(</a:t>
            </a:r>
            <a:r>
              <a:rPr lang="en-US" altLang="zh-CN" sz="2000" b="0" i="0" u="none" strike="noStrike" baseline="0" dirty="0">
                <a:latin typeface="LMRoman10-Regular-Identity-H"/>
              </a:rPr>
              <a:t>Thomas-</a:t>
            </a:r>
            <a:r>
              <a:rPr lang="en-US" altLang="zh-CN" sz="2000" b="0" i="0" u="none" strike="noStrike" baseline="0" dirty="0" err="1">
                <a:latin typeface="LMRoman10-Regular-Identity-H"/>
              </a:rPr>
              <a:t>Ehrman</a:t>
            </a:r>
            <a:r>
              <a:rPr lang="en-US" altLang="zh-CN" sz="2000" b="0" i="0" u="none" strike="noStrike" baseline="0" dirty="0">
                <a:latin typeface="LMRoman10-Regular-Identity-H"/>
              </a:rPr>
              <a:t> shift)</a:t>
            </a:r>
            <a:endParaRPr lang="en-US" altLang="zh-CN" sz="2000" b="0" i="0" u="none" strike="noStrike" baseline="0" dirty="0">
              <a:latin typeface="LMRoman10-Regular-Identity-H"/>
            </a:endParaRPr>
          </a:p>
        </p:txBody>
      </p:sp>
      <p:sp>
        <p:nvSpPr>
          <p:cNvPr id="49" name="箭头: 下 48"/>
          <p:cNvSpPr/>
          <p:nvPr/>
        </p:nvSpPr>
        <p:spPr>
          <a:xfrm>
            <a:off x="4287143" y="2039408"/>
            <a:ext cx="354767" cy="391280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0" name="文本框 49"/>
              <p:cNvSpPr txBox="1"/>
              <p:nvPr/>
            </p:nvSpPr>
            <p:spPr>
              <a:xfrm>
                <a:off x="2745507" y="5733181"/>
                <a:ext cx="11749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𝑴𝑬𝑫</m:t>
                          </m:r>
                        </m:e>
                        <m:sub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  <a:endParaRPr lang="zh-CN" altLang="en-US" sz="1800" dirty="0"/>
              </a:p>
            </p:txBody>
          </p:sp>
        </mc:Choice>
        <mc:Fallback>
          <p:sp>
            <p:nvSpPr>
              <p:cNvPr id="50" name="文本框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5507" y="5733181"/>
                <a:ext cx="1174999" cy="369332"/>
              </a:xfrm>
              <a:prstGeom prst="rect">
                <a:avLst/>
              </a:prstGeom>
              <a:blipFill rotWithShape="1">
                <a:blip r:embed="rId1"/>
                <a:stretch>
                  <a:fillRect l="-34" t="-109" r="1" b="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1" name="表格 50"/>
          <p:cNvGraphicFramePr>
            <a:graphicFrameLocks noGrp="1"/>
          </p:cNvGraphicFramePr>
          <p:nvPr/>
        </p:nvGraphicFramePr>
        <p:xfrm>
          <a:off x="2417082" y="3904381"/>
          <a:ext cx="1851476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869"/>
                <a:gridCol w="462869"/>
                <a:gridCol w="462869"/>
                <a:gridCol w="462869"/>
              </a:tblGrid>
              <a:tr h="3853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o-Z</a:t>
                      </a:r>
                      <a:endParaRPr lang="en-US" altLang="zh-CN" sz="1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  <a:tr h="3853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  <a:tr h="385300"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  <a:tr h="385300"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</a:tbl>
          </a:graphicData>
        </a:graphic>
      </p:graphicFrame>
      <p:cxnSp>
        <p:nvCxnSpPr>
          <p:cNvPr id="52" name="直接连接符 51"/>
          <p:cNvCxnSpPr/>
          <p:nvPr/>
        </p:nvCxnSpPr>
        <p:spPr>
          <a:xfrm flipV="1">
            <a:off x="2417082" y="3904381"/>
            <a:ext cx="1870061" cy="1828800"/>
          </a:xfrm>
          <a:prstGeom prst="line">
            <a:avLst/>
          </a:prstGeom>
          <a:ln w="19050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文本框 52"/>
          <p:cNvSpPr txBox="1"/>
          <p:nvPr/>
        </p:nvSpPr>
        <p:spPr>
          <a:xfrm>
            <a:off x="3535446" y="3572859"/>
            <a:ext cx="1697644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800" b="0" dirty="0">
                <a:solidFill>
                  <a:srgbClr val="FF0000"/>
                </a:solidFill>
                <a:latin typeface="+mn-lt"/>
                <a:ea typeface="微软雅黑" panose="020B0503020204020204" pitchFamily="34" charset="-122"/>
              </a:rPr>
              <a:t>Coulomb energies</a:t>
            </a:r>
            <a:endParaRPr lang="zh-CN" altLang="en-US" sz="1800" b="0" dirty="0">
              <a:solidFill>
                <a:srgbClr val="FF0000"/>
              </a:solidFill>
              <a:latin typeface="+mn-lt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8" name="文本框 57"/>
              <p:cNvSpPr txBox="1"/>
              <p:nvPr/>
            </p:nvSpPr>
            <p:spPr>
              <a:xfrm>
                <a:off x="4961313" y="5733181"/>
                <a:ext cx="11749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sSubPr>
                        <m:e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𝑴𝑬𝑫</m:t>
                          </m:r>
                        </m:e>
                        <m:sub>
                          <m:r>
                            <a:rPr lang="en-US" altLang="zh-CN" sz="18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𝟐</m:t>
                          </m:r>
                        </m:sub>
                      </m:sSub>
                    </m:oMath>
                  </m:oMathPara>
                </a14:m>
                <a:endParaRPr lang="zh-CN" altLang="en-US" sz="1800" dirty="0"/>
              </a:p>
            </p:txBody>
          </p:sp>
        </mc:Choice>
        <mc:Fallback>
          <p:sp>
            <p:nvSpPr>
              <p:cNvPr id="58" name="文本框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61313" y="5733181"/>
                <a:ext cx="1174999" cy="369332"/>
              </a:xfrm>
              <a:prstGeom prst="rect">
                <a:avLst/>
              </a:prstGeom>
              <a:blipFill rotWithShape="1">
                <a:blip r:embed="rId2"/>
                <a:stretch>
                  <a:fillRect l="-5" t="-109" r="26" b="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9" name="表格 58"/>
          <p:cNvGraphicFramePr>
            <a:graphicFrameLocks noGrp="1"/>
          </p:cNvGraphicFramePr>
          <p:nvPr/>
        </p:nvGraphicFramePr>
        <p:xfrm>
          <a:off x="4585185" y="3904381"/>
          <a:ext cx="1851476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2869"/>
                <a:gridCol w="462869"/>
                <a:gridCol w="462869"/>
                <a:gridCol w="462869"/>
              </a:tblGrid>
              <a:tr h="38530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200" dirty="0">
                          <a:solidFill>
                            <a:schemeClr val="bg1"/>
                          </a:solidFill>
                        </a:rPr>
                        <a:t>e-Z</a:t>
                      </a:r>
                      <a:endParaRPr lang="en-US" altLang="zh-CN" sz="1200" dirty="0">
                        <a:solidFill>
                          <a:schemeClr val="bg1"/>
                        </a:solidFill>
                      </a:endParaRPr>
                    </a:p>
                    <a:p>
                      <a:pPr algn="ctr"/>
                      <a:r>
                        <a:rPr lang="en-US" altLang="zh-CN" sz="1400" dirty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zh-CN" altLang="en-US" sz="1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  <a:tr h="385300"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  <a:tr h="3853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  <a:tr h="385300">
                <a:tc>
                  <a:txBody>
                    <a:bodyPr/>
                    <a:lstStyle/>
                    <a:p>
                      <a:pPr algn="ctr"/>
                      <a:endParaRPr lang="zh-CN" altLang="en-US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+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-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3366"/>
                    </a:solidFill>
                  </a:tcPr>
                </a:tc>
              </a:tr>
            </a:tbl>
          </a:graphicData>
        </a:graphic>
      </p:graphicFrame>
      <p:cxnSp>
        <p:nvCxnSpPr>
          <p:cNvPr id="60" name="直接连接符 59"/>
          <p:cNvCxnSpPr/>
          <p:nvPr/>
        </p:nvCxnSpPr>
        <p:spPr>
          <a:xfrm flipV="1">
            <a:off x="4585185" y="3904381"/>
            <a:ext cx="1870061" cy="1828800"/>
          </a:xfrm>
          <a:prstGeom prst="line">
            <a:avLst/>
          </a:prstGeom>
          <a:ln w="19050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/>
          <p:cNvSpPr txBox="1"/>
          <p:nvPr/>
        </p:nvSpPr>
        <p:spPr>
          <a:xfrm>
            <a:off x="334566" y="1760927"/>
            <a:ext cx="145873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b="1" dirty="0">
                <a:latin typeface="+mn-lt"/>
                <a:ea typeface="微软雅黑" panose="020B0503020204020204" pitchFamily="34" charset="-122"/>
              </a:rPr>
              <a:t>Shell model orbit</a:t>
            </a:r>
            <a:endParaRPr lang="zh-CN" altLang="en-US" sz="1600" b="1" dirty="0">
              <a:latin typeface="+mn-lt"/>
              <a:ea typeface="微软雅黑" panose="020B0503020204020204" pitchFamily="34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7008246" y="1052736"/>
            <a:ext cx="4551779" cy="5412380"/>
            <a:chOff x="7008246" y="1052736"/>
            <a:chExt cx="4551779" cy="541238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08246" y="1690590"/>
              <a:ext cx="4551779" cy="4774526"/>
            </a:xfrm>
            <a:prstGeom prst="rect">
              <a:avLst/>
            </a:prstGeom>
          </p:spPr>
        </p:pic>
        <p:sp>
          <p:nvSpPr>
            <p:cNvPr id="14" name="椭圆 13"/>
            <p:cNvSpPr/>
            <p:nvPr/>
          </p:nvSpPr>
          <p:spPr>
            <a:xfrm rot="20210316">
              <a:off x="8773401" y="3662042"/>
              <a:ext cx="1112479" cy="330431"/>
            </a:xfrm>
            <a:prstGeom prst="ellipse">
              <a:avLst/>
            </a:prstGeom>
            <a:noFill/>
            <a:ln>
              <a:solidFill>
                <a:srgbClr val="FF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椭圆 14"/>
            <p:cNvSpPr/>
            <p:nvPr/>
          </p:nvSpPr>
          <p:spPr>
            <a:xfrm rot="19809930">
              <a:off x="8189024" y="3285586"/>
              <a:ext cx="1201248" cy="332839"/>
            </a:xfrm>
            <a:prstGeom prst="ellipse">
              <a:avLst/>
            </a:prstGeom>
            <a:noFill/>
            <a:ln>
              <a:solidFill>
                <a:srgbClr val="FF00FF"/>
              </a:solidFill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319342" y="1052736"/>
              <a:ext cx="4210304" cy="646331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b="0" i="1" dirty="0">
                  <a:latin typeface="+mn-lt"/>
                  <a:ea typeface="微软雅黑" panose="020B0503020204020204" pitchFamily="34" charset="-122"/>
                </a:rPr>
                <a:t>Solid lines: ab initio </a:t>
              </a:r>
              <a:r>
                <a:rPr lang="en-US" altLang="zh-CN" sz="1800" b="0" dirty="0">
                  <a:latin typeface="+mn-lt"/>
                  <a:ea typeface="微软雅黑" panose="020B0503020204020204" pitchFamily="34" charset="-122"/>
                </a:rPr>
                <a:t>VS-IMSRG calculations  by  Q. YUAN and J.G. LI </a:t>
              </a:r>
              <a:endParaRPr lang="zh-CN" altLang="en-US" sz="1800" dirty="0"/>
            </a:p>
          </p:txBody>
        </p:sp>
      </p:grpSp>
    </p:spTree>
  </p:cSld>
  <p:clrMapOvr>
    <a:masterClrMapping/>
  </p:clrMapOvr>
  <p:transition spd="med" advClick="0" advTm="0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99459" y="200253"/>
            <a:ext cx="691631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Proton-halo structures in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sd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-shell nuclei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-25474" y="1412776"/>
            <a:ext cx="12262420" cy="4476095"/>
            <a:chOff x="-25474" y="1412776"/>
            <a:chExt cx="12262420" cy="4476095"/>
          </a:xfrm>
        </p:grpSpPr>
        <p:grpSp>
          <p:nvGrpSpPr>
            <p:cNvPr id="63" name="组合 62"/>
            <p:cNvGrpSpPr/>
            <p:nvPr/>
          </p:nvGrpSpPr>
          <p:grpSpPr>
            <a:xfrm>
              <a:off x="-25474" y="1844824"/>
              <a:ext cx="12190413" cy="4044047"/>
              <a:chOff x="13146" y="1268760"/>
              <a:chExt cx="12190413" cy="4044047"/>
            </a:xfrm>
          </p:grpSpPr>
          <p:pic>
            <p:nvPicPr>
              <p:cNvPr id="64" name="图片 63"/>
              <p:cNvPicPr>
                <a:picLocks noChangeAspect="1"/>
              </p:cNvPicPr>
              <p:nvPr/>
            </p:nvPicPr>
            <p:blipFill>
              <a:blip r:embed="rId1"/>
              <a:stretch>
                <a:fillRect/>
              </a:stretch>
            </p:blipFill>
            <p:spPr>
              <a:xfrm>
                <a:off x="13146" y="1268760"/>
                <a:ext cx="12190413" cy="4044047"/>
              </a:xfrm>
              <a:prstGeom prst="rect">
                <a:avLst/>
              </a:prstGeom>
            </p:spPr>
          </p:pic>
          <p:sp>
            <p:nvSpPr>
              <p:cNvPr id="65" name="矩形: 圆角 64"/>
              <p:cNvSpPr/>
              <p:nvPr/>
            </p:nvSpPr>
            <p:spPr>
              <a:xfrm>
                <a:off x="9983638" y="2420888"/>
                <a:ext cx="1224136" cy="2520280"/>
              </a:xfrm>
              <a:prstGeom prst="roundRect">
                <a:avLst/>
              </a:prstGeom>
              <a:noFill/>
              <a:ln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3" name="文本框 12"/>
            <p:cNvSpPr txBox="1"/>
            <p:nvPr/>
          </p:nvSpPr>
          <p:spPr>
            <a:xfrm>
              <a:off x="46533" y="1412776"/>
              <a:ext cx="1219041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2400" b="0" i="1" dirty="0">
                  <a:solidFill>
                    <a:schemeClr val="accent6"/>
                  </a:solidFill>
                  <a:latin typeface="+mn-lt"/>
                  <a:ea typeface="微软雅黑" panose="020B0503020204020204" pitchFamily="34" charset="-122"/>
                </a:rPr>
                <a:t>ab initio </a:t>
              </a:r>
              <a:r>
                <a:rPr lang="en-US" altLang="zh-CN" sz="2400" b="0" dirty="0">
                  <a:solidFill>
                    <a:schemeClr val="accent6"/>
                  </a:solidFill>
                  <a:latin typeface="+mn-lt"/>
                  <a:ea typeface="微软雅黑" panose="020B0503020204020204" pitchFamily="34" charset="-122"/>
                </a:rPr>
                <a:t>VS-IMSRG calculations by  Q. YUAN (</a:t>
              </a:r>
              <a:r>
                <a:rPr lang="zh-CN" altLang="en-US" sz="2400" b="0" dirty="0">
                  <a:solidFill>
                    <a:schemeClr val="accent6"/>
                  </a:solidFill>
                  <a:latin typeface="+mn-lt"/>
                  <a:ea typeface="微软雅黑" panose="020B0503020204020204" pitchFamily="34" charset="-122"/>
                </a:rPr>
                <a:t>袁琪</a:t>
              </a:r>
              <a:r>
                <a:rPr lang="en-US" altLang="zh-CN" sz="2400" b="0" dirty="0">
                  <a:solidFill>
                    <a:schemeClr val="accent6"/>
                  </a:solidFill>
                  <a:latin typeface="+mn-lt"/>
                  <a:ea typeface="微软雅黑" panose="020B0503020204020204" pitchFamily="34" charset="-122"/>
                </a:rPr>
                <a:t>) and J. G.  LI (</a:t>
              </a:r>
              <a:r>
                <a:rPr lang="zh-CN" altLang="en-US" sz="2400" b="0" dirty="0">
                  <a:solidFill>
                    <a:schemeClr val="accent6"/>
                  </a:solidFill>
                  <a:latin typeface="+mn-lt"/>
                  <a:ea typeface="微软雅黑" panose="020B0503020204020204" pitchFamily="34" charset="-122"/>
                </a:rPr>
                <a:t>李健国</a:t>
              </a:r>
              <a:r>
                <a:rPr lang="en-US" altLang="zh-CN" sz="2400" b="0" dirty="0">
                  <a:solidFill>
                    <a:schemeClr val="accent6"/>
                  </a:solidFill>
                  <a:latin typeface="+mn-lt"/>
                  <a:ea typeface="微软雅黑" panose="020B0503020204020204" pitchFamily="34" charset="-122"/>
                </a:rPr>
                <a:t>) et al</a:t>
              </a:r>
              <a:endParaRPr lang="zh-CN" altLang="en-US" sz="2400" b="0" dirty="0">
                <a:solidFill>
                  <a:schemeClr val="accent6"/>
                </a:solidFill>
                <a:latin typeface="+mn-lt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 advClick="0" advTm="0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99459" y="200253"/>
            <a:ext cx="691631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Proton-halo structures in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sd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-shell nuclei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55" name="组合 154"/>
          <p:cNvGrpSpPr/>
          <p:nvPr/>
        </p:nvGrpSpPr>
        <p:grpSpPr>
          <a:xfrm>
            <a:off x="2351806" y="1484784"/>
            <a:ext cx="9144000" cy="4839642"/>
            <a:chOff x="1523206" y="1757710"/>
            <a:chExt cx="9144000" cy="483964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1"/>
            <a:srcRect t="3566"/>
            <a:stretch>
              <a:fillRect/>
            </a:stretch>
          </p:blipFill>
          <p:spPr>
            <a:xfrm>
              <a:off x="1523206" y="2501280"/>
              <a:ext cx="9144000" cy="4096072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4472359" y="2312591"/>
              <a:ext cx="272281" cy="275207"/>
            </a:xfrm>
            <a:prstGeom prst="rect">
              <a:avLst/>
            </a:prstGeom>
            <a:solidFill>
              <a:srgbClr val="FFFF00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744617" y="2311797"/>
              <a:ext cx="276249" cy="275207"/>
            </a:xfrm>
            <a:prstGeom prst="rect">
              <a:avLst/>
            </a:prstGeom>
            <a:solidFill>
              <a:srgbClr val="FFFF00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5021448" y="2312717"/>
              <a:ext cx="275643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/>
            <p:cNvSpPr/>
            <p:nvPr/>
          </p:nvSpPr>
          <p:spPr>
            <a:xfrm>
              <a:off x="5297164" y="2312194"/>
              <a:ext cx="270199" cy="276795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/>
            <p:cNvSpPr/>
            <p:nvPr/>
          </p:nvSpPr>
          <p:spPr>
            <a:xfrm>
              <a:off x="5568529" y="2312319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/>
            <p:cNvSpPr/>
            <p:nvPr/>
          </p:nvSpPr>
          <p:spPr>
            <a:xfrm>
              <a:off x="5842546" y="2312194"/>
              <a:ext cx="272281" cy="27379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/>
            <p:cNvSpPr/>
            <p:nvPr/>
          </p:nvSpPr>
          <p:spPr>
            <a:xfrm>
              <a:off x="6115720" y="2311003"/>
              <a:ext cx="272281" cy="273793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/>
            <p:cNvSpPr/>
            <p:nvPr/>
          </p:nvSpPr>
          <p:spPr>
            <a:xfrm>
              <a:off x="6389464" y="2311351"/>
              <a:ext cx="272281" cy="2752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6662018" y="2310780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/>
          </p:nvSpPr>
          <p:spPr>
            <a:xfrm>
              <a:off x="6936953" y="2310780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7209507" y="2312541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7483598" y="2311400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矩形 21"/>
            <p:cNvSpPr/>
            <p:nvPr/>
          </p:nvSpPr>
          <p:spPr>
            <a:xfrm>
              <a:off x="7757047" y="2310607"/>
              <a:ext cx="274910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矩形 22"/>
            <p:cNvSpPr/>
            <p:nvPr/>
          </p:nvSpPr>
          <p:spPr>
            <a:xfrm>
              <a:off x="8032897" y="2312590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4" name="矩形 23"/>
            <p:cNvSpPr/>
            <p:nvPr/>
          </p:nvSpPr>
          <p:spPr>
            <a:xfrm>
              <a:off x="8307213" y="2312591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矩形 24"/>
            <p:cNvSpPr/>
            <p:nvPr/>
          </p:nvSpPr>
          <p:spPr>
            <a:xfrm>
              <a:off x="8578576" y="2313510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矩形 25"/>
            <p:cNvSpPr/>
            <p:nvPr/>
          </p:nvSpPr>
          <p:spPr>
            <a:xfrm>
              <a:off x="8852594" y="2311970"/>
              <a:ext cx="277119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/>
          </p:nvSpPr>
          <p:spPr>
            <a:xfrm>
              <a:off x="9128522" y="2311971"/>
              <a:ext cx="272653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/>
          </p:nvSpPr>
          <p:spPr>
            <a:xfrm>
              <a:off x="9399512" y="2312541"/>
              <a:ext cx="274316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矩形 28"/>
            <p:cNvSpPr/>
            <p:nvPr/>
          </p:nvSpPr>
          <p:spPr>
            <a:xfrm>
              <a:off x="9673257" y="2311971"/>
              <a:ext cx="274415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0" name="矩形 29"/>
            <p:cNvSpPr/>
            <p:nvPr/>
          </p:nvSpPr>
          <p:spPr>
            <a:xfrm>
              <a:off x="9948192" y="2311970"/>
              <a:ext cx="275705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矩形 30"/>
            <p:cNvSpPr/>
            <p:nvPr/>
          </p:nvSpPr>
          <p:spPr>
            <a:xfrm>
              <a:off x="10223127" y="2312541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矩形 31"/>
            <p:cNvSpPr/>
            <p:nvPr/>
          </p:nvSpPr>
          <p:spPr>
            <a:xfrm>
              <a:off x="5293653" y="2038551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3" name="矩形 32"/>
            <p:cNvSpPr/>
            <p:nvPr/>
          </p:nvSpPr>
          <p:spPr>
            <a:xfrm>
              <a:off x="5565911" y="2037757"/>
              <a:ext cx="276249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矩形 33"/>
            <p:cNvSpPr/>
            <p:nvPr/>
          </p:nvSpPr>
          <p:spPr>
            <a:xfrm>
              <a:off x="5842742" y="2038677"/>
              <a:ext cx="275643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 34"/>
            <p:cNvSpPr/>
            <p:nvPr/>
          </p:nvSpPr>
          <p:spPr>
            <a:xfrm>
              <a:off x="6118458" y="2038154"/>
              <a:ext cx="270199" cy="276795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矩形 35"/>
            <p:cNvSpPr/>
            <p:nvPr/>
          </p:nvSpPr>
          <p:spPr>
            <a:xfrm>
              <a:off x="6389823" y="2038279"/>
              <a:ext cx="272281" cy="2752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/>
          </p:nvSpPr>
          <p:spPr>
            <a:xfrm>
              <a:off x="6663840" y="2038154"/>
              <a:ext cx="272281" cy="273793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矩形 37"/>
            <p:cNvSpPr/>
            <p:nvPr/>
          </p:nvSpPr>
          <p:spPr>
            <a:xfrm>
              <a:off x="6937014" y="2036963"/>
              <a:ext cx="272281" cy="27379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9" name="矩形 38"/>
            <p:cNvSpPr/>
            <p:nvPr/>
          </p:nvSpPr>
          <p:spPr>
            <a:xfrm>
              <a:off x="7210758" y="2037311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矩形 39"/>
            <p:cNvSpPr/>
            <p:nvPr/>
          </p:nvSpPr>
          <p:spPr>
            <a:xfrm>
              <a:off x="7483312" y="2036740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1" name="矩形 40"/>
            <p:cNvSpPr/>
            <p:nvPr/>
          </p:nvSpPr>
          <p:spPr>
            <a:xfrm>
              <a:off x="7758247" y="2036740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矩形 41"/>
            <p:cNvSpPr/>
            <p:nvPr/>
          </p:nvSpPr>
          <p:spPr>
            <a:xfrm>
              <a:off x="8030801" y="2038501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矩形 42"/>
            <p:cNvSpPr/>
            <p:nvPr/>
          </p:nvSpPr>
          <p:spPr>
            <a:xfrm>
              <a:off x="8304892" y="2037360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矩形 43"/>
            <p:cNvSpPr/>
            <p:nvPr/>
          </p:nvSpPr>
          <p:spPr>
            <a:xfrm>
              <a:off x="8578341" y="2036567"/>
              <a:ext cx="274910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8854191" y="2038550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9128507" y="2038551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9399870" y="2039470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矩形 47"/>
            <p:cNvSpPr/>
            <p:nvPr/>
          </p:nvSpPr>
          <p:spPr>
            <a:xfrm>
              <a:off x="9673888" y="2037930"/>
              <a:ext cx="277119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9" name="矩形 48"/>
            <p:cNvSpPr/>
            <p:nvPr/>
          </p:nvSpPr>
          <p:spPr>
            <a:xfrm>
              <a:off x="9949816" y="2037931"/>
              <a:ext cx="272653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0" name="矩形 49"/>
            <p:cNvSpPr/>
            <p:nvPr/>
          </p:nvSpPr>
          <p:spPr>
            <a:xfrm>
              <a:off x="10220806" y="2038501"/>
              <a:ext cx="274316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矩形 53"/>
            <p:cNvSpPr/>
            <p:nvPr/>
          </p:nvSpPr>
          <p:spPr>
            <a:xfrm>
              <a:off x="5022427" y="1759694"/>
              <a:ext cx="272281" cy="275207"/>
            </a:xfrm>
            <a:prstGeom prst="rect">
              <a:avLst/>
            </a:prstGeom>
            <a:solidFill>
              <a:srgbClr val="FFFF00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5" name="矩形 54"/>
            <p:cNvSpPr/>
            <p:nvPr/>
          </p:nvSpPr>
          <p:spPr>
            <a:xfrm>
              <a:off x="5294685" y="1758900"/>
              <a:ext cx="276249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6" name="矩形 55"/>
            <p:cNvSpPr/>
            <p:nvPr/>
          </p:nvSpPr>
          <p:spPr>
            <a:xfrm>
              <a:off x="5571516" y="1759820"/>
              <a:ext cx="275643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7" name="矩形 56"/>
            <p:cNvSpPr/>
            <p:nvPr/>
          </p:nvSpPr>
          <p:spPr>
            <a:xfrm>
              <a:off x="5847232" y="1759297"/>
              <a:ext cx="270199" cy="276795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矩形 57"/>
            <p:cNvSpPr/>
            <p:nvPr/>
          </p:nvSpPr>
          <p:spPr>
            <a:xfrm>
              <a:off x="6118597" y="1759422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9" name="矩形 58"/>
            <p:cNvSpPr/>
            <p:nvPr/>
          </p:nvSpPr>
          <p:spPr>
            <a:xfrm>
              <a:off x="6392614" y="1759297"/>
              <a:ext cx="272281" cy="27379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0" name="矩形 59"/>
            <p:cNvSpPr/>
            <p:nvPr/>
          </p:nvSpPr>
          <p:spPr>
            <a:xfrm>
              <a:off x="6665788" y="1758106"/>
              <a:ext cx="272281" cy="273793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1" name="矩形 60"/>
            <p:cNvSpPr/>
            <p:nvPr/>
          </p:nvSpPr>
          <p:spPr>
            <a:xfrm>
              <a:off x="6939532" y="1758454"/>
              <a:ext cx="272281" cy="2752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2" name="矩形 61"/>
            <p:cNvSpPr/>
            <p:nvPr/>
          </p:nvSpPr>
          <p:spPr>
            <a:xfrm>
              <a:off x="7212086" y="1757883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矩形 62"/>
            <p:cNvSpPr/>
            <p:nvPr/>
          </p:nvSpPr>
          <p:spPr>
            <a:xfrm>
              <a:off x="7487021" y="1757883"/>
              <a:ext cx="272281" cy="27520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4" name="矩形 63"/>
            <p:cNvSpPr/>
            <p:nvPr/>
          </p:nvSpPr>
          <p:spPr>
            <a:xfrm>
              <a:off x="7759575" y="1759644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矩形 64"/>
            <p:cNvSpPr/>
            <p:nvPr/>
          </p:nvSpPr>
          <p:spPr>
            <a:xfrm>
              <a:off x="8033666" y="1758503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矩形 65"/>
            <p:cNvSpPr/>
            <p:nvPr/>
          </p:nvSpPr>
          <p:spPr>
            <a:xfrm>
              <a:off x="8307115" y="1757710"/>
              <a:ext cx="274910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7" name="矩形 66"/>
            <p:cNvSpPr/>
            <p:nvPr/>
          </p:nvSpPr>
          <p:spPr>
            <a:xfrm>
              <a:off x="8582965" y="1759693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8" name="矩形 67"/>
            <p:cNvSpPr/>
            <p:nvPr/>
          </p:nvSpPr>
          <p:spPr>
            <a:xfrm>
              <a:off x="8857281" y="1759694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9" name="矩形 68"/>
            <p:cNvSpPr/>
            <p:nvPr/>
          </p:nvSpPr>
          <p:spPr>
            <a:xfrm>
              <a:off x="9128644" y="1760613"/>
              <a:ext cx="272281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0" name="矩形 69"/>
            <p:cNvSpPr/>
            <p:nvPr/>
          </p:nvSpPr>
          <p:spPr>
            <a:xfrm>
              <a:off x="9402662" y="1759073"/>
              <a:ext cx="277119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1" name="矩形 70"/>
            <p:cNvSpPr/>
            <p:nvPr/>
          </p:nvSpPr>
          <p:spPr>
            <a:xfrm>
              <a:off x="9678590" y="1759074"/>
              <a:ext cx="272653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2" name="矩形 71"/>
            <p:cNvSpPr/>
            <p:nvPr/>
          </p:nvSpPr>
          <p:spPr>
            <a:xfrm>
              <a:off x="9949580" y="1759644"/>
              <a:ext cx="274316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3" name="矩形 72"/>
            <p:cNvSpPr/>
            <p:nvPr/>
          </p:nvSpPr>
          <p:spPr>
            <a:xfrm>
              <a:off x="10223325" y="1759074"/>
              <a:ext cx="274415" cy="275207"/>
            </a:xfrm>
            <a:prstGeom prst="rect">
              <a:avLst/>
            </a:prstGeom>
            <a:noFill/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9" name="文本框 78"/>
            <p:cNvSpPr txBox="1"/>
            <p:nvPr/>
          </p:nvSpPr>
          <p:spPr>
            <a:xfrm>
              <a:off x="4512823" y="2371118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27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80" name="文本框 79"/>
            <p:cNvSpPr txBox="1"/>
            <p:nvPr/>
          </p:nvSpPr>
          <p:spPr>
            <a:xfrm>
              <a:off x="5306666" y="2085966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31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81" name="文本框 80"/>
            <p:cNvSpPr txBox="1"/>
            <p:nvPr/>
          </p:nvSpPr>
          <p:spPr>
            <a:xfrm>
              <a:off x="4780153" y="2371118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28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82" name="文本框 81"/>
            <p:cNvSpPr txBox="1"/>
            <p:nvPr/>
          </p:nvSpPr>
          <p:spPr>
            <a:xfrm>
              <a:off x="5044728" y="1824029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31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83" name="文本框 82"/>
            <p:cNvSpPr txBox="1"/>
            <p:nvPr/>
          </p:nvSpPr>
          <p:spPr>
            <a:xfrm>
              <a:off x="5349453" y="2368505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30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84" name="文本框 83"/>
            <p:cNvSpPr txBox="1"/>
            <p:nvPr/>
          </p:nvSpPr>
          <p:spPr>
            <a:xfrm>
              <a:off x="5613483" y="2375282"/>
              <a:ext cx="103675" cy="2564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31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85" name="文本框 84"/>
            <p:cNvSpPr txBox="1"/>
            <p:nvPr/>
          </p:nvSpPr>
          <p:spPr>
            <a:xfrm>
              <a:off x="5892192" y="2369154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32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86" name="文本框 85"/>
            <p:cNvSpPr txBox="1"/>
            <p:nvPr/>
          </p:nvSpPr>
          <p:spPr>
            <a:xfrm>
              <a:off x="5070934" y="2372629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29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87" name="文本框 86"/>
            <p:cNvSpPr txBox="1"/>
            <p:nvPr/>
          </p:nvSpPr>
          <p:spPr>
            <a:xfrm>
              <a:off x="6155611" y="2361358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33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88" name="文本框 87"/>
            <p:cNvSpPr txBox="1"/>
            <p:nvPr/>
          </p:nvSpPr>
          <p:spPr>
            <a:xfrm>
              <a:off x="6443722" y="2369992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34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89" name="文本框 88"/>
            <p:cNvSpPr txBox="1"/>
            <p:nvPr/>
          </p:nvSpPr>
          <p:spPr>
            <a:xfrm>
              <a:off x="6713608" y="2373648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35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90" name="文本框 89"/>
            <p:cNvSpPr txBox="1"/>
            <p:nvPr/>
          </p:nvSpPr>
          <p:spPr>
            <a:xfrm>
              <a:off x="6992218" y="2369154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36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91" name="文本框 90"/>
            <p:cNvSpPr txBox="1"/>
            <p:nvPr/>
          </p:nvSpPr>
          <p:spPr>
            <a:xfrm>
              <a:off x="7253783" y="2373917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37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92" name="文本框 91"/>
            <p:cNvSpPr txBox="1"/>
            <p:nvPr/>
          </p:nvSpPr>
          <p:spPr>
            <a:xfrm>
              <a:off x="6962035" y="2090505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37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6690432" y="2086870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36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94" name="文本框 93"/>
            <p:cNvSpPr txBox="1"/>
            <p:nvPr/>
          </p:nvSpPr>
          <p:spPr>
            <a:xfrm>
              <a:off x="6961559" y="1829007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38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6416069" y="1829007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36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7514351" y="1836078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40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926631" y="3135586"/>
              <a:ext cx="270199" cy="276795"/>
            </a:xfrm>
            <a:prstGeom prst="rect">
              <a:avLst/>
            </a:prstGeom>
            <a:solidFill>
              <a:schemeClr val="bg1"/>
            </a:solidFill>
            <a:ln w="635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8" name="文本框 97"/>
            <p:cNvSpPr txBox="1"/>
            <p:nvPr/>
          </p:nvSpPr>
          <p:spPr>
            <a:xfrm>
              <a:off x="3947766" y="3200391"/>
              <a:ext cx="216406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22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99" name="文本框 98"/>
            <p:cNvSpPr txBox="1"/>
            <p:nvPr/>
          </p:nvSpPr>
          <p:spPr>
            <a:xfrm>
              <a:off x="7533507" y="2377896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38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00" name="文本框 99"/>
            <p:cNvSpPr txBox="1"/>
            <p:nvPr/>
          </p:nvSpPr>
          <p:spPr>
            <a:xfrm>
              <a:off x="7800837" y="2377896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39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01" name="文本框 100"/>
            <p:cNvSpPr txBox="1"/>
            <p:nvPr/>
          </p:nvSpPr>
          <p:spPr>
            <a:xfrm>
              <a:off x="8370137" y="2375283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41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02" name="文本框 101"/>
            <p:cNvSpPr txBox="1"/>
            <p:nvPr/>
          </p:nvSpPr>
          <p:spPr>
            <a:xfrm>
              <a:off x="8634167" y="2368136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42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03" name="文本框 102"/>
            <p:cNvSpPr txBox="1"/>
            <p:nvPr/>
          </p:nvSpPr>
          <p:spPr>
            <a:xfrm>
              <a:off x="8912876" y="2375932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43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04" name="文本框 103"/>
            <p:cNvSpPr txBox="1"/>
            <p:nvPr/>
          </p:nvSpPr>
          <p:spPr>
            <a:xfrm>
              <a:off x="8091618" y="2379407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40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05" name="文本框 104"/>
            <p:cNvSpPr txBox="1"/>
            <p:nvPr/>
          </p:nvSpPr>
          <p:spPr>
            <a:xfrm>
              <a:off x="9176295" y="2368136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44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06" name="文本框 105"/>
            <p:cNvSpPr txBox="1"/>
            <p:nvPr/>
          </p:nvSpPr>
          <p:spPr>
            <a:xfrm>
              <a:off x="9464406" y="2376770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45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07" name="文本框 106"/>
            <p:cNvSpPr txBox="1"/>
            <p:nvPr/>
          </p:nvSpPr>
          <p:spPr>
            <a:xfrm>
              <a:off x="9734292" y="2380426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46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08" name="文本框 107"/>
            <p:cNvSpPr txBox="1"/>
            <p:nvPr/>
          </p:nvSpPr>
          <p:spPr>
            <a:xfrm>
              <a:off x="10012902" y="2375932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47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09" name="文本框 108"/>
            <p:cNvSpPr txBox="1"/>
            <p:nvPr/>
          </p:nvSpPr>
          <p:spPr>
            <a:xfrm>
              <a:off x="10274467" y="2380695"/>
              <a:ext cx="16671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48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S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21" name="文本框 120"/>
            <p:cNvSpPr txBox="1"/>
            <p:nvPr/>
          </p:nvSpPr>
          <p:spPr>
            <a:xfrm>
              <a:off x="5587215" y="2086065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32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22" name="文本框 121"/>
            <p:cNvSpPr txBox="1"/>
            <p:nvPr/>
          </p:nvSpPr>
          <p:spPr>
            <a:xfrm>
              <a:off x="6408287" y="2099630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35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23" name="文本框 122"/>
            <p:cNvSpPr txBox="1"/>
            <p:nvPr/>
          </p:nvSpPr>
          <p:spPr>
            <a:xfrm>
              <a:off x="5871036" y="2081991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33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24" name="文本框 123"/>
            <p:cNvSpPr txBox="1"/>
            <p:nvPr/>
          </p:nvSpPr>
          <p:spPr>
            <a:xfrm>
              <a:off x="6151585" y="2097330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34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25" name="文本框 124"/>
            <p:cNvSpPr txBox="1"/>
            <p:nvPr/>
          </p:nvSpPr>
          <p:spPr>
            <a:xfrm>
              <a:off x="7242131" y="2106362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38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26" name="文本框 125"/>
            <p:cNvSpPr txBox="1"/>
            <p:nvPr/>
          </p:nvSpPr>
          <p:spPr>
            <a:xfrm>
              <a:off x="8883833" y="2106362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44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27" name="文本框 126"/>
            <p:cNvSpPr txBox="1"/>
            <p:nvPr/>
          </p:nvSpPr>
          <p:spPr>
            <a:xfrm>
              <a:off x="8595349" y="2106362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43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28" name="文本框 127"/>
            <p:cNvSpPr txBox="1"/>
            <p:nvPr/>
          </p:nvSpPr>
          <p:spPr>
            <a:xfrm>
              <a:off x="7517189" y="2107988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39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29" name="文本框 128"/>
            <p:cNvSpPr txBox="1"/>
            <p:nvPr/>
          </p:nvSpPr>
          <p:spPr>
            <a:xfrm>
              <a:off x="8332724" y="2109199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42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30" name="文本框 129"/>
            <p:cNvSpPr txBox="1"/>
            <p:nvPr/>
          </p:nvSpPr>
          <p:spPr>
            <a:xfrm>
              <a:off x="7785571" y="2098820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40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31" name="文本框 130"/>
            <p:cNvSpPr txBox="1"/>
            <p:nvPr/>
          </p:nvSpPr>
          <p:spPr>
            <a:xfrm>
              <a:off x="8061883" y="2112702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41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32" name="文本框 131"/>
            <p:cNvSpPr txBox="1"/>
            <p:nvPr/>
          </p:nvSpPr>
          <p:spPr>
            <a:xfrm>
              <a:off x="9154654" y="2102533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45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35" name="文本框 134"/>
            <p:cNvSpPr txBox="1"/>
            <p:nvPr/>
          </p:nvSpPr>
          <p:spPr>
            <a:xfrm>
              <a:off x="9429390" y="2104089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46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36" name="文本框 135"/>
            <p:cNvSpPr txBox="1"/>
            <p:nvPr/>
          </p:nvSpPr>
          <p:spPr>
            <a:xfrm>
              <a:off x="10252570" y="2102761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49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37" name="文本框 136"/>
            <p:cNvSpPr txBox="1"/>
            <p:nvPr/>
          </p:nvSpPr>
          <p:spPr>
            <a:xfrm>
              <a:off x="9692064" y="2102387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47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38" name="文本框 137"/>
            <p:cNvSpPr txBox="1"/>
            <p:nvPr/>
          </p:nvSpPr>
          <p:spPr>
            <a:xfrm>
              <a:off x="9981047" y="2100104"/>
              <a:ext cx="209994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48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Cl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39" name="文本框 138"/>
            <p:cNvSpPr txBox="1"/>
            <p:nvPr/>
          </p:nvSpPr>
          <p:spPr>
            <a:xfrm>
              <a:off x="7233877" y="1836078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39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0" name="文本框 139"/>
            <p:cNvSpPr txBox="1"/>
            <p:nvPr/>
          </p:nvSpPr>
          <p:spPr>
            <a:xfrm>
              <a:off x="9702232" y="1814918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48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1" name="文本框 140"/>
            <p:cNvSpPr txBox="1"/>
            <p:nvPr/>
          </p:nvSpPr>
          <p:spPr>
            <a:xfrm>
              <a:off x="9149159" y="1836078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</a:t>
              </a:r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6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2" name="文本框 141"/>
            <p:cNvSpPr txBox="1"/>
            <p:nvPr/>
          </p:nvSpPr>
          <p:spPr>
            <a:xfrm>
              <a:off x="10237550" y="1822167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50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3" name="文本框 142"/>
            <p:cNvSpPr txBox="1"/>
            <p:nvPr/>
          </p:nvSpPr>
          <p:spPr>
            <a:xfrm>
              <a:off x="5325129" y="1824253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32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4" name="文本框 143"/>
            <p:cNvSpPr txBox="1"/>
            <p:nvPr/>
          </p:nvSpPr>
          <p:spPr>
            <a:xfrm>
              <a:off x="6135129" y="1829007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35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5" name="文本框 144"/>
            <p:cNvSpPr txBox="1"/>
            <p:nvPr/>
          </p:nvSpPr>
          <p:spPr>
            <a:xfrm>
              <a:off x="5863357" y="1832767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34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6" name="文本框 145"/>
            <p:cNvSpPr txBox="1"/>
            <p:nvPr/>
          </p:nvSpPr>
          <p:spPr>
            <a:xfrm>
              <a:off x="6693162" y="1836078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37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7" name="文本框 146"/>
            <p:cNvSpPr txBox="1"/>
            <p:nvPr/>
          </p:nvSpPr>
          <p:spPr>
            <a:xfrm>
              <a:off x="5599096" y="1822167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33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8" name="文本框 147"/>
            <p:cNvSpPr txBox="1"/>
            <p:nvPr/>
          </p:nvSpPr>
          <p:spPr>
            <a:xfrm>
              <a:off x="7787355" y="1829885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41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49" name="文本框 148"/>
            <p:cNvSpPr txBox="1"/>
            <p:nvPr/>
          </p:nvSpPr>
          <p:spPr>
            <a:xfrm>
              <a:off x="8057540" y="1832767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42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50" name="文本框 149"/>
            <p:cNvSpPr txBox="1"/>
            <p:nvPr/>
          </p:nvSpPr>
          <p:spPr>
            <a:xfrm>
              <a:off x="8332744" y="1823653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43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51" name="文本框 150"/>
            <p:cNvSpPr txBox="1"/>
            <p:nvPr/>
          </p:nvSpPr>
          <p:spPr>
            <a:xfrm>
              <a:off x="8602910" y="1828943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44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52" name="文本框 151"/>
            <p:cNvSpPr txBox="1"/>
            <p:nvPr/>
          </p:nvSpPr>
          <p:spPr>
            <a:xfrm>
              <a:off x="8880318" y="1835157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45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53" name="文本框 152"/>
            <p:cNvSpPr txBox="1"/>
            <p:nvPr/>
          </p:nvSpPr>
          <p:spPr>
            <a:xfrm>
              <a:off x="9429631" y="1829616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47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  <p:sp>
          <p:nvSpPr>
            <p:cNvPr id="154" name="文本框 153"/>
            <p:cNvSpPr txBox="1"/>
            <p:nvPr/>
          </p:nvSpPr>
          <p:spPr>
            <a:xfrm>
              <a:off x="9976090" y="1827104"/>
              <a:ext cx="230832" cy="15388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altLang="zh-CN" sz="1000" b="1" baseline="30000" dirty="0">
                  <a:latin typeface="等线" panose="02010600030101010101" pitchFamily="2" charset="-122"/>
                  <a:ea typeface="等线" panose="02010600030101010101" pitchFamily="2" charset="-122"/>
                </a:rPr>
                <a:t>49</a:t>
              </a:r>
              <a:r>
                <a:rPr lang="en-US" altLang="zh-CN" sz="1000" b="1" dirty="0">
                  <a:latin typeface="等线" panose="02010600030101010101" pitchFamily="2" charset="-122"/>
                  <a:ea typeface="等线" panose="02010600030101010101" pitchFamily="2" charset="-122"/>
                </a:rPr>
                <a:t>Ar</a:t>
              </a:r>
              <a:endParaRPr lang="zh-CN" altLang="en-US" sz="1000" b="1" dirty="0">
                <a:latin typeface="等线" panose="02010600030101010101" pitchFamily="2" charset="-122"/>
                <a:ea typeface="等线" panose="02010600030101010101" pitchFamily="2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2347201" y="1364456"/>
            <a:ext cx="4080495" cy="1540648"/>
            <a:chOff x="2347201" y="1364456"/>
            <a:chExt cx="4080495" cy="1540648"/>
          </a:xfrm>
        </p:grpSpPr>
        <p:sp>
          <p:nvSpPr>
            <p:cNvPr id="3" name="椭圆 2"/>
            <p:cNvSpPr/>
            <p:nvPr/>
          </p:nvSpPr>
          <p:spPr>
            <a:xfrm>
              <a:off x="5096899" y="1364456"/>
              <a:ext cx="1330797" cy="1386603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5" name="对话气泡: 圆角矩形 4"/>
            <p:cNvSpPr/>
            <p:nvPr/>
          </p:nvSpPr>
          <p:spPr>
            <a:xfrm>
              <a:off x="2347201" y="2046442"/>
              <a:ext cx="1755035" cy="858662"/>
            </a:xfrm>
            <a:prstGeom prst="wedgeRoundRectCallout">
              <a:avLst>
                <a:gd name="adj1" fmla="val 107291"/>
                <a:gd name="adj2" fmla="val -51395"/>
                <a:gd name="adj3" fmla="val 16667"/>
              </a:avLst>
            </a:prstGeom>
            <a:solidFill>
              <a:schemeClr val="accent5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Potential halo candidates</a:t>
              </a:r>
              <a:endParaRPr lang="zh-CN" altLang="en-US" sz="2000" dirty="0"/>
            </a:p>
          </p:txBody>
        </p:sp>
      </p:grpSp>
      <p:grpSp>
        <p:nvGrpSpPr>
          <p:cNvPr id="110" name="组合 109"/>
          <p:cNvGrpSpPr/>
          <p:nvPr/>
        </p:nvGrpSpPr>
        <p:grpSpPr>
          <a:xfrm>
            <a:off x="1309580" y="2778415"/>
            <a:ext cx="3772773" cy="1074982"/>
            <a:chOff x="1314321" y="2780927"/>
            <a:chExt cx="3772773" cy="1074982"/>
          </a:xfrm>
        </p:grpSpPr>
        <p:sp>
          <p:nvSpPr>
            <p:cNvPr id="6" name="对话气泡: 圆角矩形 5"/>
            <p:cNvSpPr/>
            <p:nvPr/>
          </p:nvSpPr>
          <p:spPr>
            <a:xfrm>
              <a:off x="1314321" y="3135829"/>
              <a:ext cx="1794129" cy="720080"/>
            </a:xfrm>
            <a:prstGeom prst="wedgeRoundRectCallout">
              <a:avLst>
                <a:gd name="adj1" fmla="val 139209"/>
                <a:gd name="adj2" fmla="val -64274"/>
                <a:gd name="adj3" fmla="val 16667"/>
              </a:avLst>
            </a:prstGeom>
            <a:solidFill>
              <a:schemeClr val="accent5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/>
                <a:t>No proton halo in the </a:t>
              </a:r>
              <a:r>
                <a:rPr lang="en-US" altLang="zh-CN" sz="2000" dirty="0" err="1"/>
                <a:t>g.s</a:t>
              </a:r>
              <a:endParaRPr lang="zh-CN" altLang="en-US" sz="2000" dirty="0"/>
            </a:p>
          </p:txBody>
        </p:sp>
        <p:sp>
          <p:nvSpPr>
            <p:cNvPr id="7" name="椭圆 6"/>
            <p:cNvSpPr/>
            <p:nvPr/>
          </p:nvSpPr>
          <p:spPr>
            <a:xfrm>
              <a:off x="4655045" y="2780927"/>
              <a:ext cx="432049" cy="465189"/>
            </a:xfrm>
            <a:prstGeom prst="ellipse">
              <a:avLst/>
            </a:prstGeom>
            <a:noFill/>
            <a:ln w="19050">
              <a:solidFill>
                <a:srgbClr val="0000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cxnSp>
        <p:nvCxnSpPr>
          <p:cNvPr id="52" name="直接连接符 51"/>
          <p:cNvCxnSpPr/>
          <p:nvPr/>
        </p:nvCxnSpPr>
        <p:spPr>
          <a:xfrm>
            <a:off x="6064983" y="1700808"/>
            <a:ext cx="1207339" cy="1226657"/>
          </a:xfrm>
          <a:prstGeom prst="line">
            <a:avLst/>
          </a:prstGeom>
          <a:ln w="12700">
            <a:solidFill>
              <a:srgbClr val="0000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接连接符 74"/>
          <p:cNvCxnSpPr/>
          <p:nvPr/>
        </p:nvCxnSpPr>
        <p:spPr>
          <a:xfrm flipV="1">
            <a:off x="2854846" y="1364456"/>
            <a:ext cx="4760392" cy="4728840"/>
          </a:xfrm>
          <a:prstGeom prst="line">
            <a:avLst/>
          </a:prstGeom>
          <a:ln w="19050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文本框 76"/>
          <p:cNvSpPr txBox="1"/>
          <p:nvPr/>
        </p:nvSpPr>
        <p:spPr>
          <a:xfrm>
            <a:off x="7432138" y="1094547"/>
            <a:ext cx="331822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1600" dirty="0">
                <a:solidFill>
                  <a:schemeClr val="accent6"/>
                </a:solidFill>
                <a:latin typeface="+mn-lt"/>
                <a:ea typeface="微软雅黑" panose="020B0503020204020204" pitchFamily="34" charset="-122"/>
              </a:rPr>
              <a:t>N=Z</a:t>
            </a:r>
            <a:endParaRPr lang="zh-CN" altLang="en-US" sz="1600" dirty="0">
              <a:solidFill>
                <a:schemeClr val="accent6"/>
              </a:solidFill>
              <a:latin typeface="+mn-lt"/>
              <a:ea typeface="微软雅黑" panose="020B0503020204020204" pitchFamily="34" charset="-122"/>
            </a:endParaRPr>
          </a:p>
        </p:txBody>
      </p:sp>
      <p:pic>
        <p:nvPicPr>
          <p:cNvPr id="78" name="图片 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013" y="2986907"/>
            <a:ext cx="4846458" cy="3388783"/>
          </a:xfrm>
          <a:prstGeom prst="rect">
            <a:avLst/>
          </a:prstGeom>
        </p:spPr>
      </p:pic>
      <p:sp>
        <p:nvSpPr>
          <p:cNvPr id="53" name="文本框 52"/>
          <p:cNvSpPr txBox="1"/>
          <p:nvPr/>
        </p:nvSpPr>
        <p:spPr>
          <a:xfrm>
            <a:off x="227594" y="1140444"/>
            <a:ext cx="4862538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400" b="0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Density distributions from HFB </a:t>
            </a:r>
            <a:endParaRPr lang="en-US" altLang="zh-CN" sz="2400" b="0" dirty="0">
              <a:solidFill>
                <a:srgbClr val="000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altLang="zh-CN" sz="2000" b="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(Dr. J.C. Pei et al. in Beijing Uni.)</a:t>
            </a:r>
            <a:endParaRPr lang="zh-CN" altLang="en-US" sz="2000" b="0" dirty="0"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74" name="直接连接符 73"/>
          <p:cNvCxnSpPr/>
          <p:nvPr/>
        </p:nvCxnSpPr>
        <p:spPr>
          <a:xfrm>
            <a:off x="6046470" y="2228850"/>
            <a:ext cx="720090" cy="739140"/>
          </a:xfrm>
          <a:prstGeom prst="line">
            <a:avLst/>
          </a:prstGeom>
          <a:ln w="12700">
            <a:solidFill>
              <a:srgbClr val="0000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直接连接符 114"/>
          <p:cNvCxnSpPr/>
          <p:nvPr/>
        </p:nvCxnSpPr>
        <p:spPr>
          <a:xfrm>
            <a:off x="5768016" y="2228850"/>
            <a:ext cx="1002354" cy="1005840"/>
          </a:xfrm>
          <a:prstGeom prst="line">
            <a:avLst/>
          </a:prstGeom>
          <a:ln w="12700">
            <a:solidFill>
              <a:srgbClr val="0000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直接连接符 116"/>
          <p:cNvCxnSpPr/>
          <p:nvPr/>
        </p:nvCxnSpPr>
        <p:spPr>
          <a:xfrm>
            <a:off x="5509133" y="2240566"/>
            <a:ext cx="1245997" cy="1257014"/>
          </a:xfrm>
          <a:prstGeom prst="line">
            <a:avLst/>
          </a:prstGeom>
          <a:ln w="12700">
            <a:solidFill>
              <a:srgbClr val="0000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直接连接符 118"/>
          <p:cNvCxnSpPr/>
          <p:nvPr/>
        </p:nvCxnSpPr>
        <p:spPr>
          <a:xfrm>
            <a:off x="5490708" y="2487537"/>
            <a:ext cx="982482" cy="1006233"/>
          </a:xfrm>
          <a:prstGeom prst="line">
            <a:avLst/>
          </a:prstGeom>
          <a:ln w="12700">
            <a:solidFill>
              <a:srgbClr val="0000FF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组合 110"/>
          <p:cNvGrpSpPr/>
          <p:nvPr/>
        </p:nvGrpSpPr>
        <p:grpSpPr>
          <a:xfrm>
            <a:off x="784203" y="2841963"/>
            <a:ext cx="5065263" cy="2315229"/>
            <a:chOff x="784203" y="2853268"/>
            <a:chExt cx="5065263" cy="2315229"/>
          </a:xfrm>
        </p:grpSpPr>
        <p:sp>
          <p:nvSpPr>
            <p:cNvPr id="8" name="对话气泡: 圆角矩形 7"/>
            <p:cNvSpPr/>
            <p:nvPr/>
          </p:nvSpPr>
          <p:spPr>
            <a:xfrm>
              <a:off x="784203" y="4161825"/>
              <a:ext cx="2056082" cy="1006672"/>
            </a:xfrm>
            <a:prstGeom prst="wedgeRoundRectCallout">
              <a:avLst>
                <a:gd name="adj1" fmla="val 169022"/>
                <a:gd name="adj2" fmla="val -155160"/>
                <a:gd name="adj3" fmla="val 16667"/>
              </a:avLst>
            </a:prstGeom>
            <a:solidFill>
              <a:srgbClr val="FF00FF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000" dirty="0">
                  <a:solidFill>
                    <a:srgbClr val="0000FF"/>
                  </a:solidFill>
                </a:rPr>
                <a:t>Potential halo structures in the excited states</a:t>
              </a:r>
              <a:endParaRPr lang="zh-CN" altLang="en-US" sz="2000" dirty="0">
                <a:solidFill>
                  <a:srgbClr val="0000FF"/>
                </a:solidFill>
              </a:endParaRPr>
            </a:p>
          </p:txBody>
        </p:sp>
        <p:sp>
          <p:nvSpPr>
            <p:cNvPr id="9" name="矩形: 圆角 8"/>
            <p:cNvSpPr/>
            <p:nvPr/>
          </p:nvSpPr>
          <p:spPr>
            <a:xfrm>
              <a:off x="4728845" y="2853268"/>
              <a:ext cx="1120621" cy="310028"/>
            </a:xfrm>
            <a:prstGeom prst="roundRect">
              <a:avLst/>
            </a:prstGeom>
            <a:solidFill>
              <a:srgbClr val="FF00FF">
                <a:alpha val="18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99459" y="200253"/>
            <a:ext cx="691631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Proton-halo structures in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sd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-shell nuclei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610" y="1161171"/>
            <a:ext cx="10729192" cy="570828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7463358" y="1007282"/>
            <a:ext cx="453650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2000" b="1" dirty="0">
                <a:solidFill>
                  <a:srgbClr val="0000FF"/>
                </a:solidFill>
                <a:latin typeface="+mn-lt"/>
                <a:ea typeface="微软雅黑" panose="020B0503020204020204" pitchFamily="34" charset="-122"/>
              </a:rPr>
              <a:t>Accepted 22 Oct. for publication in PRL           </a:t>
            </a:r>
            <a:endParaRPr lang="zh-CN" altLang="en-US" sz="2000" b="1" dirty="0">
              <a:solidFill>
                <a:srgbClr val="0000FF"/>
              </a:solidFill>
              <a:latin typeface="+mn-lt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013" y="2986907"/>
            <a:ext cx="4846458" cy="3388783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05836" y="188640"/>
            <a:ext cx="9793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4. Summary and perspectives 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838623" y="1607309"/>
                <a:ext cx="10945215" cy="34778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1. </a:t>
                </a:r>
                <a14:m>
                  <m:oMath xmlns:m="http://schemas.openxmlformats.org/officeDocument/2006/math">
                    <m:r>
                      <a:rPr kumimoji="0" lang="en-US" altLang="zh-CN" sz="2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𝐵</m:t>
                    </m:r>
                    <m:r>
                      <a:rPr kumimoji="0" lang="en-US" altLang="zh-CN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-defined IMS 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has been established in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CSRe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which shows several </a:t>
                </a:r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    advantages in mass measurement of short-lived nuclei</a:t>
                </a:r>
                <a:r>
                  <a:rPr lang="en-US" altLang="zh-CN" sz="2800" b="0" dirty="0">
                    <a:solidFill>
                      <a:srgbClr val="003366"/>
                    </a:solidFill>
                    <a:latin typeface="Calibri" panose="020F0502020204030204"/>
                  </a:rPr>
                  <a:t>.</a:t>
                </a:r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2. Masses of </a:t>
                </a:r>
                <a:r>
                  <a:rPr kumimoji="0" lang="en-US" altLang="zh-CN" sz="2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78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Kr, </a:t>
                </a:r>
                <a:r>
                  <a:rPr kumimoji="0" lang="en-US" altLang="zh-CN" sz="2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58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Ni, </a:t>
                </a:r>
                <a:r>
                  <a:rPr kumimoji="0" lang="en-US" altLang="zh-CN" sz="2800" b="0" i="0" u="none" strike="noStrike" kern="1200" cap="none" spc="0" normalizeH="0" baseline="3000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36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Ar fragments have been measured, enabling to </a:t>
                </a:r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     address several issues in nuclear structure and nuclear astrophysics.</a:t>
                </a:r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3. </a:t>
                </a:r>
                <a14:m>
                  <m:oMath xmlns:m="http://schemas.openxmlformats.org/officeDocument/2006/math">
                    <m:r>
                      <a:rPr kumimoji="0" lang="en-US" altLang="zh-CN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𝐵</m:t>
                    </m:r>
                    <m:r>
                      <a:rPr kumimoji="0" lang="en-US" altLang="zh-CN" sz="2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-defined IMS will be installed in the </a:t>
                </a:r>
                <a:r>
                  <a:rPr kumimoji="0" lang="en-US" altLang="zh-C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SRing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of HIAF 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facility and the </a:t>
                </a:r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     masses of heavy and n-rich exotic nuclei will be </a:t>
                </a:r>
                <a:r>
                  <a:rPr lang="en-US" altLang="zh-CN" sz="2800" b="0" dirty="0">
                    <a:solidFill>
                      <a:srgbClr val="003366"/>
                    </a:solidFill>
                    <a:latin typeface="Calibri" panose="020F0502020204030204"/>
                  </a:rPr>
                  <a:t>addressed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in future.   </a:t>
                </a:r>
                <a:endPara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4. We need close collaborations both in experiment and in theory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623" y="1607309"/>
                <a:ext cx="10945215" cy="3477875"/>
              </a:xfrm>
              <a:prstGeom prst="rect">
                <a:avLst/>
              </a:prstGeom>
              <a:blipFill rotWithShape="1">
                <a:blip r:embed="rId1"/>
                <a:stretch>
                  <a:fillRect l="-4" t="-113" r="1" b="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 advClick="0" advTm="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内容占位符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990" y="1327719"/>
            <a:ext cx="8005182" cy="5397299"/>
          </a:xfrm>
          <a:prstGeom prst="rect">
            <a:avLst/>
          </a:prstGeom>
        </p:spPr>
      </p:pic>
      <p:grpSp>
        <p:nvGrpSpPr>
          <p:cNvPr id="145" name="组合 144"/>
          <p:cNvGrpSpPr/>
          <p:nvPr/>
        </p:nvGrpSpPr>
        <p:grpSpPr>
          <a:xfrm>
            <a:off x="466012" y="2852936"/>
            <a:ext cx="3055223" cy="3511660"/>
            <a:chOff x="1257810" y="1889290"/>
            <a:chExt cx="3125651" cy="4854817"/>
          </a:xfrm>
        </p:grpSpPr>
        <p:grpSp>
          <p:nvGrpSpPr>
            <p:cNvPr id="135" name="组合 134"/>
            <p:cNvGrpSpPr/>
            <p:nvPr/>
          </p:nvGrpSpPr>
          <p:grpSpPr>
            <a:xfrm>
              <a:off x="1257810" y="1889290"/>
              <a:ext cx="3125651" cy="4355783"/>
              <a:chOff x="4624581" y="1213610"/>
              <a:chExt cx="3407080" cy="5100153"/>
            </a:xfrm>
          </p:grpSpPr>
          <p:grpSp>
            <p:nvGrpSpPr>
              <p:cNvPr id="57" name="组合 56"/>
              <p:cNvGrpSpPr/>
              <p:nvPr/>
            </p:nvGrpSpPr>
            <p:grpSpPr>
              <a:xfrm>
                <a:off x="6951408" y="1916832"/>
                <a:ext cx="1080253" cy="4279341"/>
                <a:chOff x="6951408" y="1916832"/>
                <a:chExt cx="1080253" cy="4279341"/>
              </a:xfrm>
            </p:grpSpPr>
            <p:cxnSp>
              <p:nvCxnSpPr>
                <p:cNvPr id="37" name="直接连接符 36"/>
                <p:cNvCxnSpPr/>
                <p:nvPr/>
              </p:nvCxnSpPr>
              <p:spPr>
                <a:xfrm>
                  <a:off x="6959302" y="1916832"/>
                  <a:ext cx="1059002" cy="304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6951408" y="2032802"/>
                  <a:ext cx="1059002" cy="304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6958087" y="2130556"/>
                  <a:ext cx="1059002" cy="304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直接连接符 42"/>
                <p:cNvCxnSpPr/>
                <p:nvPr/>
              </p:nvCxnSpPr>
              <p:spPr>
                <a:xfrm>
                  <a:off x="6961123" y="2253811"/>
                  <a:ext cx="1059002" cy="304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6958087" y="2366737"/>
                  <a:ext cx="1059002" cy="304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6964766" y="3233171"/>
                  <a:ext cx="1059002" cy="304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6964158" y="3338212"/>
                  <a:ext cx="1059002" cy="304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6970837" y="3450538"/>
                  <a:ext cx="1059002" cy="304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6970230" y="3555578"/>
                  <a:ext cx="1059002" cy="304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6965980" y="4108711"/>
                  <a:ext cx="1059002" cy="3044"/>
                </a:xfrm>
                <a:prstGeom prst="line">
                  <a:avLst/>
                </a:prstGeom>
                <a:ln w="28575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6972659" y="4537981"/>
                  <a:ext cx="1059002" cy="304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6968409" y="4657594"/>
                  <a:ext cx="1059002" cy="304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6967802" y="4766277"/>
                  <a:ext cx="1059002" cy="304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6970838" y="5366769"/>
                  <a:ext cx="1059002" cy="304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6966587" y="6193129"/>
                  <a:ext cx="1059002" cy="304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6969623" y="5474845"/>
                  <a:ext cx="1059002" cy="304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组合 38"/>
              <p:cNvGrpSpPr/>
              <p:nvPr/>
            </p:nvGrpSpPr>
            <p:grpSpPr>
              <a:xfrm>
                <a:off x="5447134" y="1488151"/>
                <a:ext cx="597445" cy="4704877"/>
                <a:chOff x="5847700" y="1488151"/>
                <a:chExt cx="597445" cy="4704877"/>
              </a:xfrm>
            </p:grpSpPr>
            <p:cxnSp>
              <p:nvCxnSpPr>
                <p:cNvPr id="5" name="直接连接符 4"/>
                <p:cNvCxnSpPr/>
                <p:nvPr/>
              </p:nvCxnSpPr>
              <p:spPr>
                <a:xfrm>
                  <a:off x="5856620" y="3773573"/>
                  <a:ext cx="573813" cy="128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 flipV="1">
                  <a:off x="5847700" y="4542803"/>
                  <a:ext cx="583477" cy="6895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 flipV="1">
                  <a:off x="5847700" y="4657594"/>
                  <a:ext cx="589424" cy="3617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5856620" y="5419493"/>
                  <a:ext cx="580504" cy="351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5857364" y="3457622"/>
                  <a:ext cx="573813" cy="1282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5862568" y="2802674"/>
                  <a:ext cx="573813" cy="128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5863311" y="2192330"/>
                  <a:ext cx="573813" cy="1282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5859594" y="2023574"/>
                  <a:ext cx="573813" cy="1282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5858246" y="1488151"/>
                  <a:ext cx="573813" cy="1282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5864641" y="6189514"/>
                  <a:ext cx="580504" cy="3514"/>
                </a:xfrm>
                <a:prstGeom prst="line">
                  <a:avLst/>
                </a:prstGeom>
                <a:ln w="28575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60" name="直接连接符 59"/>
              <p:cNvCxnSpPr/>
              <p:nvPr/>
            </p:nvCxnSpPr>
            <p:spPr>
              <a:xfrm flipV="1">
                <a:off x="6050366" y="5361506"/>
                <a:ext cx="921376" cy="57987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6051076" y="5426279"/>
                <a:ext cx="920666" cy="40267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直接连接符 63"/>
              <p:cNvCxnSpPr/>
              <p:nvPr/>
            </p:nvCxnSpPr>
            <p:spPr>
              <a:xfrm flipV="1">
                <a:off x="6051076" y="6196173"/>
                <a:ext cx="913690" cy="606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直接连接符 65"/>
              <p:cNvCxnSpPr/>
              <p:nvPr/>
            </p:nvCxnSpPr>
            <p:spPr>
              <a:xfrm>
                <a:off x="6051076" y="4538909"/>
                <a:ext cx="900332" cy="121729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直接连接符 67"/>
              <p:cNvCxnSpPr/>
              <p:nvPr/>
            </p:nvCxnSpPr>
            <p:spPr>
              <a:xfrm flipV="1">
                <a:off x="6043863" y="4537982"/>
                <a:ext cx="927879" cy="110218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直接连接符 69"/>
              <p:cNvCxnSpPr/>
              <p:nvPr/>
            </p:nvCxnSpPr>
            <p:spPr>
              <a:xfrm>
                <a:off x="6055895" y="4660232"/>
                <a:ext cx="902192" cy="100771"/>
              </a:xfrm>
              <a:prstGeom prst="line">
                <a:avLst/>
              </a:prstGeom>
              <a:ln w="1905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直接连接符 71"/>
              <p:cNvCxnSpPr/>
              <p:nvPr/>
            </p:nvCxnSpPr>
            <p:spPr>
              <a:xfrm>
                <a:off x="6027821" y="3777916"/>
                <a:ext cx="936945" cy="327700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 flipV="1">
                <a:off x="6039853" y="3445042"/>
                <a:ext cx="946484" cy="328864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>
                <a:off x="6036558" y="2802939"/>
                <a:ext cx="921705" cy="425535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直接连接符 78"/>
              <p:cNvCxnSpPr/>
              <p:nvPr/>
            </p:nvCxnSpPr>
            <p:spPr>
              <a:xfrm flipV="1">
                <a:off x="6051076" y="2363643"/>
                <a:ext cx="920666" cy="441268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直接连接符 81"/>
              <p:cNvCxnSpPr/>
              <p:nvPr/>
            </p:nvCxnSpPr>
            <p:spPr>
              <a:xfrm>
                <a:off x="6047588" y="3459832"/>
                <a:ext cx="928615" cy="95177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直接连接符 83"/>
              <p:cNvCxnSpPr/>
              <p:nvPr/>
            </p:nvCxnSpPr>
            <p:spPr>
              <a:xfrm flipV="1">
                <a:off x="6026057" y="3341370"/>
                <a:ext cx="931003" cy="11360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直接连接符 85"/>
              <p:cNvCxnSpPr/>
              <p:nvPr/>
            </p:nvCxnSpPr>
            <p:spPr>
              <a:xfrm>
                <a:off x="6041292" y="2196123"/>
                <a:ext cx="916795" cy="5197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直接连接符 88"/>
              <p:cNvCxnSpPr/>
              <p:nvPr/>
            </p:nvCxnSpPr>
            <p:spPr>
              <a:xfrm flipV="1">
                <a:off x="6035842" y="2130556"/>
                <a:ext cx="922245" cy="63202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直接连接符 90"/>
              <p:cNvCxnSpPr/>
              <p:nvPr/>
            </p:nvCxnSpPr>
            <p:spPr>
              <a:xfrm>
                <a:off x="6043228" y="2028657"/>
                <a:ext cx="903004" cy="4680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/>
              <p:nvPr/>
            </p:nvCxnSpPr>
            <p:spPr>
              <a:xfrm>
                <a:off x="6026057" y="1493698"/>
                <a:ext cx="931003" cy="427843"/>
              </a:xfrm>
              <a:prstGeom prst="line">
                <a:avLst/>
              </a:prstGeom>
              <a:ln w="19050">
                <a:solidFill>
                  <a:schemeClr val="accent4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15" name="组合 114"/>
              <p:cNvGrpSpPr/>
              <p:nvPr/>
            </p:nvGrpSpPr>
            <p:grpSpPr>
              <a:xfrm>
                <a:off x="5082065" y="1213610"/>
                <a:ext cx="506652" cy="5100153"/>
                <a:chOff x="5082065" y="1213610"/>
                <a:chExt cx="506652" cy="5100153"/>
              </a:xfrm>
            </p:grpSpPr>
            <p:sp>
              <p:nvSpPr>
                <p:cNvPr id="95" name="文本框 94"/>
                <p:cNvSpPr txBox="1"/>
                <p:nvPr/>
              </p:nvSpPr>
              <p:spPr bwMode="auto">
                <a:xfrm>
                  <a:off x="5114942" y="5937438"/>
                  <a:ext cx="473775" cy="37632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宋体" panose="02010600030101010101" pitchFamily="2" charset="-122"/>
                      <a:cs typeface="+mn-cs"/>
                    </a:rPr>
                    <a:t>1s</a:t>
                  </a:r>
                  <a:endPara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6" name="文本框 95"/>
                <p:cNvSpPr txBox="1"/>
                <p:nvPr/>
              </p:nvSpPr>
              <p:spPr bwMode="auto">
                <a:xfrm>
                  <a:off x="5108693" y="5173313"/>
                  <a:ext cx="404391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宋体" panose="02010600030101010101" pitchFamily="2" charset="-122"/>
                      <a:cs typeface="+mn-cs"/>
                    </a:rPr>
                    <a:t>1p</a:t>
                  </a:r>
                  <a:endPara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7" name="文本框 96"/>
                <p:cNvSpPr txBox="1"/>
                <p:nvPr/>
              </p:nvSpPr>
              <p:spPr bwMode="auto">
                <a:xfrm>
                  <a:off x="5086423" y="4467207"/>
                  <a:ext cx="437362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宋体" panose="02010600030101010101" pitchFamily="2" charset="-122"/>
                      <a:cs typeface="+mn-cs"/>
                    </a:rPr>
                    <a:t>1d</a:t>
                  </a:r>
                  <a:endPara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8" name="文本框 97"/>
                <p:cNvSpPr txBox="1"/>
                <p:nvPr/>
              </p:nvSpPr>
              <p:spPr bwMode="auto">
                <a:xfrm>
                  <a:off x="5096137" y="4233339"/>
                  <a:ext cx="437362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宋体" panose="02010600030101010101" pitchFamily="2" charset="-122"/>
                      <a:cs typeface="+mn-cs"/>
                    </a:rPr>
                    <a:t>2s</a:t>
                  </a:r>
                  <a:endPara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99" name="文本框 98"/>
                <p:cNvSpPr txBox="1"/>
                <p:nvPr/>
              </p:nvSpPr>
              <p:spPr bwMode="auto">
                <a:xfrm>
                  <a:off x="5082065" y="3590822"/>
                  <a:ext cx="437362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宋体" panose="02010600030101010101" pitchFamily="2" charset="-122"/>
                      <a:cs typeface="+mn-cs"/>
                    </a:rPr>
                    <a:t>1f</a:t>
                  </a:r>
                  <a:endPara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0" name="文本框 99"/>
                <p:cNvSpPr txBox="1"/>
                <p:nvPr/>
              </p:nvSpPr>
              <p:spPr bwMode="auto">
                <a:xfrm>
                  <a:off x="5097216" y="3223279"/>
                  <a:ext cx="437362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宋体" panose="02010600030101010101" pitchFamily="2" charset="-122"/>
                      <a:cs typeface="+mn-cs"/>
                    </a:rPr>
                    <a:t>2p</a:t>
                  </a:r>
                  <a:endPara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1" name="文本框 100"/>
                <p:cNvSpPr txBox="1"/>
                <p:nvPr/>
              </p:nvSpPr>
              <p:spPr bwMode="auto">
                <a:xfrm>
                  <a:off x="5087841" y="2550616"/>
                  <a:ext cx="437362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宋体" panose="02010600030101010101" pitchFamily="2" charset="-122"/>
                      <a:cs typeface="+mn-cs"/>
                    </a:rPr>
                    <a:t>1g</a:t>
                  </a:r>
                  <a:endPara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2" name="文本框 101"/>
                <p:cNvSpPr txBox="1"/>
                <p:nvPr/>
              </p:nvSpPr>
              <p:spPr bwMode="auto">
                <a:xfrm>
                  <a:off x="5101016" y="1982209"/>
                  <a:ext cx="437362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宋体" panose="02010600030101010101" pitchFamily="2" charset="-122"/>
                      <a:cs typeface="+mn-cs"/>
                    </a:rPr>
                    <a:t>2d</a:t>
                  </a:r>
                  <a:endPara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3" name="文本框 102"/>
                <p:cNvSpPr txBox="1"/>
                <p:nvPr/>
              </p:nvSpPr>
              <p:spPr bwMode="auto">
                <a:xfrm>
                  <a:off x="5097216" y="1753863"/>
                  <a:ext cx="437362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宋体" panose="02010600030101010101" pitchFamily="2" charset="-122"/>
                      <a:cs typeface="+mn-cs"/>
                    </a:rPr>
                    <a:t>3s</a:t>
                  </a:r>
                  <a:endPara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104" name="文本框 103"/>
                <p:cNvSpPr txBox="1"/>
                <p:nvPr/>
              </p:nvSpPr>
              <p:spPr bwMode="auto">
                <a:xfrm>
                  <a:off x="5085826" y="1213610"/>
                  <a:ext cx="437362" cy="27699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ea typeface="宋体" panose="02010600030101010101" pitchFamily="2" charset="-122"/>
                      <a:cs typeface="+mn-cs"/>
                    </a:rPr>
                    <a:t>1h</a:t>
                  </a:r>
                  <a:endParaRPr kumimoji="0" lang="zh-CN" alt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  <p:grpSp>
            <p:nvGrpSpPr>
              <p:cNvPr id="114" name="组合 113"/>
              <p:cNvGrpSpPr/>
              <p:nvPr/>
            </p:nvGrpSpPr>
            <p:grpSpPr>
              <a:xfrm>
                <a:off x="4624581" y="1278856"/>
                <a:ext cx="437138" cy="4925915"/>
                <a:chOff x="4768597" y="1278856"/>
                <a:chExt cx="437138" cy="4925915"/>
              </a:xfrm>
            </p:grpSpPr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06" name="文本框 105"/>
                    <p:cNvSpPr txBox="1"/>
                    <p:nvPr/>
                  </p:nvSpPr>
                  <p:spPr bwMode="auto">
                    <a:xfrm>
                      <a:off x="4782615" y="5989326"/>
                      <a:ext cx="415178" cy="215445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+mn-cs"/>
                              </a:rPr>
                              <m:t>𝟎</m:t>
                            </m:r>
                            <m:r>
                              <a:rPr kumimoji="0" lang="en-US" altLang="zh-CN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+mn-cs"/>
                              </a:rPr>
                              <m:t>𝒉</m:t>
                            </m:r>
                            <m:r>
                              <a:rPr kumimoji="0" lang="zh-CN" altLang="en-US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𝝎</m:t>
                            </m:r>
                          </m:oMath>
                        </m:oMathPara>
                      </a14:m>
                      <a:endParaRPr kumimoji="0" lang="zh-CN" alt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mc:Choice>
              <mc:Fallback>
                <p:sp>
                  <p:nvSpPr>
                    <p:cNvPr id="106" name="文本框 10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4782615" y="5989326"/>
                      <a:ext cx="415178" cy="215445"/>
                    </a:xfrm>
                    <a:prstGeom prst="rect">
                      <a:avLst/>
                    </a:prstGeom>
                    <a:blipFill rotWithShape="1">
                      <a:blip r:embed="rId2"/>
                    </a:blipFill>
                    <a:ln>
                      <a:noFill/>
                    </a:ln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07" name="文本框 106"/>
                    <p:cNvSpPr txBox="1"/>
                    <p:nvPr/>
                  </p:nvSpPr>
                  <p:spPr bwMode="auto">
                    <a:xfrm>
                      <a:off x="4786732" y="5211604"/>
                      <a:ext cx="415178" cy="215445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+mn-cs"/>
                              </a:rPr>
                              <m:t>𝟏</m:t>
                            </m:r>
                            <m:r>
                              <a:rPr kumimoji="0" lang="en-US" altLang="zh-CN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+mn-cs"/>
                              </a:rPr>
                              <m:t>𝒉</m:t>
                            </m:r>
                            <m:r>
                              <a:rPr kumimoji="0" lang="zh-CN" altLang="en-US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𝝎</m:t>
                            </m:r>
                          </m:oMath>
                        </m:oMathPara>
                      </a14:m>
                      <a:endParaRPr kumimoji="0" lang="zh-CN" alt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mc:Choice>
              <mc:Fallback>
                <p:sp>
                  <p:nvSpPr>
                    <p:cNvPr id="107" name="文本框 10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4786732" y="5211604"/>
                      <a:ext cx="415178" cy="215445"/>
                    </a:xfrm>
                    <a:prstGeom prst="rect">
                      <a:avLst/>
                    </a:prstGeom>
                    <a:blipFill rotWithShape="1">
                      <a:blip r:embed="rId3"/>
                    </a:blipFill>
                    <a:ln>
                      <a:noFill/>
                    </a:ln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08" name="文本框 107"/>
                    <p:cNvSpPr txBox="1"/>
                    <p:nvPr/>
                  </p:nvSpPr>
                  <p:spPr bwMode="auto">
                    <a:xfrm>
                      <a:off x="4790557" y="4402615"/>
                      <a:ext cx="415178" cy="215445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+mn-cs"/>
                              </a:rPr>
                              <m:t>𝟐</m:t>
                            </m:r>
                            <m:r>
                              <a:rPr kumimoji="0" lang="en-US" altLang="zh-CN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+mn-cs"/>
                              </a:rPr>
                              <m:t>𝒉</m:t>
                            </m:r>
                            <m:r>
                              <a:rPr kumimoji="0" lang="zh-CN" altLang="en-US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𝝎</m:t>
                            </m:r>
                          </m:oMath>
                        </m:oMathPara>
                      </a14:m>
                      <a:endParaRPr kumimoji="0" lang="zh-CN" alt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mc:Choice>
              <mc:Fallback>
                <p:sp>
                  <p:nvSpPr>
                    <p:cNvPr id="108" name="文本框 10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4790557" y="4402615"/>
                      <a:ext cx="415178" cy="215445"/>
                    </a:xfrm>
                    <a:prstGeom prst="rect">
                      <a:avLst/>
                    </a:prstGeom>
                    <a:blipFill rotWithShape="1">
                      <a:blip r:embed="rId4"/>
                    </a:blipFill>
                    <a:ln>
                      <a:noFill/>
                    </a:ln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09" name="文本框 108"/>
                    <p:cNvSpPr txBox="1"/>
                    <p:nvPr/>
                  </p:nvSpPr>
                  <p:spPr bwMode="auto">
                    <a:xfrm>
                      <a:off x="4782614" y="3425569"/>
                      <a:ext cx="415178" cy="215445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+mn-cs"/>
                              </a:rPr>
                              <m:t>𝟑</m:t>
                            </m:r>
                            <m:r>
                              <a:rPr kumimoji="0" lang="en-US" altLang="zh-CN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+mn-cs"/>
                              </a:rPr>
                              <m:t>𝒉</m:t>
                            </m:r>
                            <m:r>
                              <a:rPr kumimoji="0" lang="zh-CN" altLang="en-US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𝝎</m:t>
                            </m:r>
                          </m:oMath>
                        </m:oMathPara>
                      </a14:m>
                      <a:endParaRPr kumimoji="0" lang="zh-CN" alt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mc:Choice>
              <mc:Fallback>
                <p:sp>
                  <p:nvSpPr>
                    <p:cNvPr id="109" name="文本框 10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4782614" y="3425569"/>
                      <a:ext cx="415178" cy="215445"/>
                    </a:xfrm>
                    <a:prstGeom prst="rect">
                      <a:avLst/>
                    </a:prstGeom>
                    <a:blipFill rotWithShape="1">
                      <a:blip r:embed="rId5"/>
                    </a:blipFill>
                    <a:ln>
                      <a:noFill/>
                    </a:ln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10" name="文本框 109"/>
                    <p:cNvSpPr txBox="1"/>
                    <p:nvPr/>
                  </p:nvSpPr>
                  <p:spPr bwMode="auto">
                    <a:xfrm>
                      <a:off x="4768597" y="2228704"/>
                      <a:ext cx="415178" cy="215445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+mn-cs"/>
                              </a:rPr>
                              <m:t>𝟒</m:t>
                            </m:r>
                            <m:r>
                              <a:rPr kumimoji="0" lang="en-US" altLang="zh-CN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+mn-cs"/>
                              </a:rPr>
                              <m:t>𝒉</m:t>
                            </m:r>
                            <m:r>
                              <a:rPr kumimoji="0" lang="zh-CN" altLang="en-US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𝝎</m:t>
                            </m:r>
                          </m:oMath>
                        </m:oMathPara>
                      </a14:m>
                      <a:endParaRPr kumimoji="0" lang="zh-CN" alt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mc:Choice>
              <mc:Fallback>
                <p:sp>
                  <p:nvSpPr>
                    <p:cNvPr id="110" name="文本框 10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4768597" y="2228704"/>
                      <a:ext cx="415178" cy="215445"/>
                    </a:xfrm>
                    <a:prstGeom prst="rect">
                      <a:avLst/>
                    </a:prstGeom>
                    <a:blipFill rotWithShape="1">
                      <a:blip r:embed="rId6"/>
                    </a:blipFill>
                    <a:ln>
                      <a:noFill/>
                    </a:ln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>
              <mc:Choice xmlns:a14="http://schemas.microsoft.com/office/drawing/2010/main" Requires="a14">
                <p:sp>
                  <p:nvSpPr>
                    <p:cNvPr id="113" name="文本框 112"/>
                    <p:cNvSpPr txBox="1"/>
                    <p:nvPr/>
                  </p:nvSpPr>
                  <p:spPr bwMode="auto">
                    <a:xfrm>
                      <a:off x="4782614" y="1278856"/>
                      <a:ext cx="415178" cy="215445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 wrap="none" lIns="0" tIns="0" rIns="0" bIns="0" rtlCol="0">
                      <a:spAutoFit/>
                    </a:bodyPr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kumimoji="0" lang="en-US" altLang="zh-CN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+mn-cs"/>
                              </a:rPr>
                              <m:t>𝟓</m:t>
                            </m:r>
                            <m:r>
                              <a:rPr kumimoji="0" lang="en-US" altLang="zh-CN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宋体" panose="02010600030101010101" pitchFamily="2" charset="-122"/>
                                <a:cs typeface="+mn-cs"/>
                              </a:rPr>
                              <m:t>𝒉</m:t>
                            </m:r>
                            <m:r>
                              <a:rPr kumimoji="0" lang="zh-CN" altLang="en-US" sz="14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CC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𝝎</m:t>
                            </m:r>
                          </m:oMath>
                        </m:oMathPara>
                      </a14:m>
                      <a:endParaRPr kumimoji="0" lang="zh-CN" altLang="en-US" sz="14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uLnTx/>
                        <a:uFillTx/>
                        <a:latin typeface="Arial" panose="020B0604020202020204"/>
                        <a:ea typeface="宋体" panose="02010600030101010101" pitchFamily="2" charset="-122"/>
                        <a:cs typeface="+mn-cs"/>
                      </a:endParaRPr>
                    </a:p>
                  </p:txBody>
                </p:sp>
              </mc:Choice>
              <mc:Fallback>
                <p:sp>
                  <p:nvSpPr>
                    <p:cNvPr id="113" name="文本框 11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 bwMode="auto">
                    <a:xfrm>
                      <a:off x="4782614" y="1278856"/>
                      <a:ext cx="415178" cy="215445"/>
                    </a:xfrm>
                    <a:prstGeom prst="rect">
                      <a:avLst/>
                    </a:prstGeom>
                    <a:blipFill rotWithShape="1">
                      <a:blip r:embed="rId7"/>
                    </a:blipFill>
                    <a:ln>
                      <a:noFill/>
                    </a:ln>
                  </p:spPr>
                  <p:style>
                    <a:lnRef idx="2">
                      <a:schemeClr val="accent4"/>
                    </a:lnRef>
                    <a:fillRef idx="1">
                      <a:schemeClr val="lt1"/>
                    </a:fillRef>
                    <a:effectRef idx="0">
                      <a:schemeClr val="accent4"/>
                    </a:effectRef>
                    <a:fontRef idx="minor">
                      <a:schemeClr val="dk1"/>
                    </a:fontRef>
                  </p:style>
                  <p:txBody>
                    <a:bodyPr/>
                    <a:lstStyle/>
                    <a:p>
                      <a:r>
                        <a:rPr lang="zh-CN" alt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6" name="左中括号 115"/>
              <p:cNvSpPr/>
              <p:nvPr/>
            </p:nvSpPr>
            <p:spPr>
              <a:xfrm>
                <a:off x="5074869" y="2025106"/>
                <a:ext cx="104190" cy="827830"/>
              </a:xfrm>
              <a:prstGeom prst="leftBracket">
                <a:avLst/>
              </a:prstGeom>
              <a:ln w="254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17" name="左中括号 116"/>
              <p:cNvSpPr/>
              <p:nvPr/>
            </p:nvSpPr>
            <p:spPr>
              <a:xfrm>
                <a:off x="5096726" y="3457622"/>
                <a:ext cx="83400" cy="366786"/>
              </a:xfrm>
              <a:prstGeom prst="leftBracket">
                <a:avLst/>
              </a:prstGeom>
              <a:ln w="25400">
                <a:solidFill>
                  <a:srgbClr val="0000C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5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129" name="文本框 128"/>
              <p:cNvSpPr txBox="1"/>
              <p:nvPr/>
            </p:nvSpPr>
            <p:spPr bwMode="auto">
              <a:xfrm>
                <a:off x="7246746" y="5613606"/>
                <a:ext cx="327333" cy="40011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rPr>
                  <a:t>2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文本框 129"/>
              <p:cNvSpPr txBox="1"/>
              <p:nvPr/>
            </p:nvSpPr>
            <p:spPr bwMode="auto">
              <a:xfrm>
                <a:off x="7246746" y="4759390"/>
                <a:ext cx="327333" cy="40011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rPr>
                  <a:t>8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1" name="文本框 130"/>
              <p:cNvSpPr txBox="1"/>
              <p:nvPr/>
            </p:nvSpPr>
            <p:spPr bwMode="auto">
              <a:xfrm>
                <a:off x="7168255" y="4013495"/>
                <a:ext cx="470000" cy="40011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rPr>
                  <a:t>20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2" name="文本框 131"/>
              <p:cNvSpPr txBox="1"/>
              <p:nvPr/>
            </p:nvSpPr>
            <p:spPr bwMode="auto">
              <a:xfrm>
                <a:off x="7168255" y="3544992"/>
                <a:ext cx="470000" cy="40011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rPr>
                  <a:t>28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3" name="文本框 132"/>
              <p:cNvSpPr txBox="1"/>
              <p:nvPr/>
            </p:nvSpPr>
            <p:spPr bwMode="auto">
              <a:xfrm>
                <a:off x="7168255" y="2482833"/>
                <a:ext cx="470000" cy="40011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rPr>
                  <a:t>50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4" name="文本框 133"/>
              <p:cNvSpPr txBox="1"/>
              <p:nvPr/>
            </p:nvSpPr>
            <p:spPr bwMode="auto">
              <a:xfrm>
                <a:off x="7168255" y="1303905"/>
                <a:ext cx="470000" cy="40011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ea typeface="宋体" panose="02010600030101010101" pitchFamily="2" charset="-122"/>
                    <a:cs typeface="+mn-cs"/>
                  </a:rPr>
                  <a:t>82</a:t>
                </a:r>
                <a:endParaRPr kumimoji="0" lang="zh-CN" alt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41" name="文本框 140"/>
            <p:cNvSpPr txBox="1"/>
            <p:nvPr/>
          </p:nvSpPr>
          <p:spPr bwMode="auto">
            <a:xfrm>
              <a:off x="2145287" y="6279862"/>
              <a:ext cx="583066" cy="4642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SO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2" name="文本框 141"/>
            <p:cNvSpPr txBox="1"/>
            <p:nvPr/>
          </p:nvSpPr>
          <p:spPr bwMode="auto">
            <a:xfrm>
              <a:off x="3585910" y="6279703"/>
              <a:ext cx="598224" cy="46424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ea typeface="微软雅黑" panose="020B0503020204020204" pitchFamily="34" charset="-122"/>
                  <a:cs typeface="+mn-cs"/>
                </a:rPr>
                <a:t>SM</a:t>
              </a:r>
              <a:endPara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57" name="组合 156"/>
          <p:cNvGrpSpPr/>
          <p:nvPr/>
        </p:nvGrpSpPr>
        <p:grpSpPr>
          <a:xfrm>
            <a:off x="4452633" y="2313648"/>
            <a:ext cx="400110" cy="3112971"/>
            <a:chOff x="453638" y="2638738"/>
            <a:chExt cx="400110" cy="3112971"/>
          </a:xfrm>
        </p:grpSpPr>
        <p:cxnSp>
          <p:nvCxnSpPr>
            <p:cNvPr id="158" name="直接箭头连接符 157"/>
            <p:cNvCxnSpPr/>
            <p:nvPr/>
          </p:nvCxnSpPr>
          <p:spPr>
            <a:xfrm flipH="1" flipV="1">
              <a:off x="653534" y="4533790"/>
              <a:ext cx="6350" cy="1217919"/>
            </a:xfrm>
            <a:prstGeom prst="straightConnector1">
              <a:avLst/>
            </a:prstGeom>
            <a:ln w="41275">
              <a:solidFill>
                <a:schemeClr val="bg2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9" name="文本框 158"/>
            <p:cNvSpPr txBox="1"/>
            <p:nvPr/>
          </p:nvSpPr>
          <p:spPr>
            <a:xfrm rot="16200000">
              <a:off x="-272202" y="3364578"/>
              <a:ext cx="18517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黑体" panose="02010609060101010101" pitchFamily="49" charset="-122"/>
                  <a:cs typeface="+mn-cs"/>
                </a:rPr>
                <a:t>Proton Number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60" name="组合 159"/>
          <p:cNvGrpSpPr/>
          <p:nvPr/>
        </p:nvGrpSpPr>
        <p:grpSpPr>
          <a:xfrm>
            <a:off x="5807174" y="6068950"/>
            <a:ext cx="4500309" cy="400110"/>
            <a:chOff x="1345704" y="6344672"/>
            <a:chExt cx="4500309" cy="400110"/>
          </a:xfrm>
        </p:grpSpPr>
        <p:cxnSp>
          <p:nvCxnSpPr>
            <p:cNvPr id="161" name="直接箭头连接符 160"/>
            <p:cNvCxnSpPr/>
            <p:nvPr/>
          </p:nvCxnSpPr>
          <p:spPr>
            <a:xfrm>
              <a:off x="1345704" y="6585042"/>
              <a:ext cx="2362200" cy="0"/>
            </a:xfrm>
            <a:prstGeom prst="straightConnector1">
              <a:avLst/>
            </a:prstGeom>
            <a:ln w="41275">
              <a:solidFill>
                <a:schemeClr val="tx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文本框 161"/>
            <p:cNvSpPr txBox="1"/>
            <p:nvPr/>
          </p:nvSpPr>
          <p:spPr>
            <a:xfrm>
              <a:off x="3865984" y="6344672"/>
              <a:ext cx="198002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000" b="0" dirty="0">
                  <a:solidFill>
                    <a:srgbClr val="000000"/>
                  </a:solidFill>
                  <a:latin typeface="+mn-lt"/>
                  <a:ea typeface="黑体" panose="02010609060101010101" pitchFamily="49" charset="-122"/>
                </a:rPr>
                <a:t>N</a:t>
              </a:r>
              <a:r>
                <a:rPr kumimoji="0" lang="en-US" altLang="zh-CN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黑体" panose="02010609060101010101" pitchFamily="49" charset="-122"/>
                  <a:cs typeface="+mn-cs"/>
                </a:rPr>
                <a:t>eutron</a:t>
              </a: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+mn-lt"/>
                  <a:ea typeface="黑体" panose="02010609060101010101" pitchFamily="49" charset="-122"/>
                  <a:cs typeface="+mn-cs"/>
                </a:rPr>
                <a:t> Number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+mn-cs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22598" y="1204652"/>
            <a:ext cx="3355698" cy="1568949"/>
            <a:chOff x="5824814" y="1757265"/>
            <a:chExt cx="3355698" cy="1568949"/>
          </a:xfrm>
        </p:grpSpPr>
        <p:grpSp>
          <p:nvGrpSpPr>
            <p:cNvPr id="2" name="组合 1"/>
            <p:cNvGrpSpPr/>
            <p:nvPr/>
          </p:nvGrpSpPr>
          <p:grpSpPr>
            <a:xfrm>
              <a:off x="5824814" y="1782733"/>
              <a:ext cx="1413495" cy="1543481"/>
              <a:chOff x="4952180" y="1536229"/>
              <a:chExt cx="2007679" cy="2245333"/>
            </a:xfrm>
          </p:grpSpPr>
          <p:pic>
            <p:nvPicPr>
              <p:cNvPr id="3" name="Picture 2" descr="https://p1.ssl.qhimg.com/t011ada805069ad74df.jpg"/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5186" b="47253"/>
              <a:stretch>
                <a:fillRect/>
              </a:stretch>
            </p:blipFill>
            <p:spPr bwMode="auto">
              <a:xfrm>
                <a:off x="4952180" y="1536229"/>
                <a:ext cx="2007679" cy="17487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矩形 3"/>
              <p:cNvSpPr/>
              <p:nvPr/>
            </p:nvSpPr>
            <p:spPr>
              <a:xfrm>
                <a:off x="5003407" y="3244287"/>
                <a:ext cx="1883410" cy="5372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M.G Mayer</a:t>
                </a: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7361296" y="1757265"/>
              <a:ext cx="1819216" cy="1544666"/>
              <a:chOff x="5503806" y="1146400"/>
              <a:chExt cx="1819216" cy="1544666"/>
            </a:xfrm>
          </p:grpSpPr>
          <p:sp>
            <p:nvSpPr>
              <p:cNvPr id="11" name="矩形 10"/>
              <p:cNvSpPr/>
              <p:nvPr/>
            </p:nvSpPr>
            <p:spPr>
              <a:xfrm>
                <a:off x="5503806" y="2321734"/>
                <a:ext cx="1819216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J.H.D.Jensen</a:t>
                </a:r>
                <a:endParaRPr kumimoji="0" lang="zh-CN" alt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  <p:pic>
            <p:nvPicPr>
              <p:cNvPr id="12" name="Picture 7" descr="Jensen.jpg"/>
              <p:cNvPicPr>
                <a:picLocks noChangeAspect="1" noChangeArrowheads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3364" r="-11479" b="16702"/>
              <a:stretch>
                <a:fillRect/>
              </a:stretch>
            </p:blipFill>
            <p:spPr bwMode="auto">
              <a:xfrm>
                <a:off x="5786520" y="1146400"/>
                <a:ext cx="1182546" cy="121291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9" name="文本框 18"/>
          <p:cNvSpPr txBox="1"/>
          <p:nvPr/>
        </p:nvSpPr>
        <p:spPr>
          <a:xfrm>
            <a:off x="1486694" y="210706"/>
            <a:ext cx="35283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1.  Introduction: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8970130" y="4648554"/>
            <a:ext cx="2941544" cy="1036847"/>
            <a:chOff x="4505588" y="2915325"/>
            <a:chExt cx="2941544" cy="1036847"/>
          </a:xfrm>
        </p:grpSpPr>
        <p:pic>
          <p:nvPicPr>
            <p:cNvPr id="20" name="内容占位符 3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810" r="93435"/>
            <a:stretch>
              <a:fillRect/>
            </a:stretch>
          </p:blipFill>
          <p:spPr>
            <a:xfrm>
              <a:off x="4505588" y="2961033"/>
              <a:ext cx="186077" cy="864208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4738800" y="2915325"/>
              <a:ext cx="248170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zh-CN" sz="20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</a:rPr>
                <a:t>Known-mass nuclides</a:t>
              </a:r>
              <a:endParaRPr lang="zh-CN" altLang="en-US" sz="2000" b="0" dirty="0">
                <a:solidFill>
                  <a:prstClr val="black"/>
                </a:solidFill>
                <a:latin typeface="+mn-lt"/>
                <a:ea typeface="黑体" panose="02010609060101010101" pitchFamily="49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4717218" y="3231554"/>
              <a:ext cx="217963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zh-CN" sz="20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</a:rPr>
                <a:t>Nuclides identified</a:t>
              </a:r>
              <a:endParaRPr lang="zh-CN" altLang="en-US" sz="2000" b="0" dirty="0">
                <a:solidFill>
                  <a:prstClr val="black"/>
                </a:solidFill>
                <a:latin typeface="+mn-lt"/>
                <a:ea typeface="黑体" panose="02010609060101010101" pitchFamily="49" charset="-122"/>
              </a:endParaRPr>
            </a:p>
          </p:txBody>
        </p:sp>
        <p:sp>
          <p:nvSpPr>
            <p:cNvPr id="23" name="文本框 22"/>
            <p:cNvSpPr txBox="1"/>
            <p:nvPr/>
          </p:nvSpPr>
          <p:spPr>
            <a:xfrm>
              <a:off x="4717218" y="3552062"/>
              <a:ext cx="27299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zh-CN" sz="2000" b="0" dirty="0">
                  <a:solidFill>
                    <a:prstClr val="black"/>
                  </a:solidFill>
                  <a:latin typeface="+mn-lt"/>
                  <a:ea typeface="黑体" panose="02010609060101010101" pitchFamily="49" charset="-122"/>
                </a:rPr>
                <a:t>Predicted but not found</a:t>
              </a:r>
              <a:endParaRPr lang="zh-CN" altLang="en-US" sz="2000" b="0" dirty="0">
                <a:solidFill>
                  <a:prstClr val="black"/>
                </a:solidFill>
                <a:latin typeface="+mn-lt"/>
                <a:ea typeface="黑体" panose="02010609060101010101" pitchFamily="49" charset="-122"/>
              </a:endParaRPr>
            </a:p>
          </p:txBody>
        </p:sp>
      </p:grpSp>
      <p:sp>
        <p:nvSpPr>
          <p:cNvPr id="24" name="TextBox 9"/>
          <p:cNvSpPr txBox="1"/>
          <p:nvPr/>
        </p:nvSpPr>
        <p:spPr bwMode="auto">
          <a:xfrm>
            <a:off x="8928991" y="4266962"/>
            <a:ext cx="2926855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defTabSz="685800"/>
            <a:r>
              <a:rPr lang="en-US" altLang="zh-CN" sz="2000" b="0" dirty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Number of nuclides</a:t>
            </a:r>
            <a:r>
              <a:rPr lang="zh-CN" altLang="en-US" sz="2000" b="0" dirty="0">
                <a:solidFill>
                  <a:srgbClr val="002060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2000" b="0" dirty="0">
              <a:solidFill>
                <a:srgbClr val="002060"/>
              </a:solidFill>
              <a:latin typeface="+mn-lt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defTabSz="685800"/>
            <a:endParaRPr lang="en-US" altLang="zh-CN" sz="800" b="0" dirty="0">
              <a:solidFill>
                <a:srgbClr val="002060"/>
              </a:solidFill>
              <a:latin typeface="+mn-lt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defTabSz="685800"/>
            <a:r>
              <a:rPr lang="en-US" altLang="zh-CN" sz="2000" b="0" dirty="0">
                <a:solidFill>
                  <a:srgbClr val="0D02E0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Predicted</a:t>
            </a:r>
            <a:r>
              <a:rPr lang="zh-CN" altLang="en-US" sz="2000" b="0" dirty="0">
                <a:solidFill>
                  <a:srgbClr val="0D02E0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      </a:t>
            </a:r>
            <a:r>
              <a:rPr lang="en-US" altLang="zh-CN" sz="2000" b="0" dirty="0">
                <a:solidFill>
                  <a:srgbClr val="0D02E0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7000-9000</a:t>
            </a:r>
            <a:endParaRPr lang="en-US" altLang="zh-CN" sz="2000" b="0" dirty="0">
              <a:solidFill>
                <a:srgbClr val="0D02E0"/>
              </a:solidFill>
              <a:latin typeface="+mn-lt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defTabSz="685800"/>
            <a:r>
              <a:rPr lang="en-US" altLang="zh-CN" sz="2000" b="0" dirty="0">
                <a:solidFill>
                  <a:srgbClr val="0D02E0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Identified </a:t>
            </a:r>
            <a:r>
              <a:rPr lang="zh-CN" altLang="en-US" sz="2000" b="0" dirty="0">
                <a:solidFill>
                  <a:srgbClr val="0D02E0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           </a:t>
            </a:r>
            <a:r>
              <a:rPr lang="en-US" altLang="zh-CN" sz="2000" b="0" dirty="0">
                <a:solidFill>
                  <a:srgbClr val="0D02E0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~3300</a:t>
            </a:r>
            <a:endParaRPr lang="en-US" altLang="zh-CN" sz="2000" b="0" dirty="0">
              <a:solidFill>
                <a:srgbClr val="0D02E0"/>
              </a:solidFill>
              <a:latin typeface="+mn-lt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defTabSz="685800"/>
            <a:r>
              <a:rPr lang="en-US" altLang="zh-CN" sz="2000" b="0" dirty="0">
                <a:solidFill>
                  <a:srgbClr val="0D02E0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Known-mass</a:t>
            </a:r>
            <a:r>
              <a:rPr lang="zh-CN" altLang="en-US" sz="2000" b="0" dirty="0">
                <a:solidFill>
                  <a:srgbClr val="0D02E0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       </a:t>
            </a:r>
            <a:r>
              <a:rPr lang="en-US" altLang="zh-CN" sz="2000" b="0" dirty="0">
                <a:solidFill>
                  <a:srgbClr val="0D02E0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~2500</a:t>
            </a:r>
            <a:endParaRPr lang="en-US" altLang="zh-CN" sz="2000" b="0" dirty="0">
              <a:solidFill>
                <a:srgbClr val="0D02E0"/>
              </a:solidFill>
              <a:latin typeface="+mn-lt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defTabSz="685800"/>
            <a:r>
              <a:rPr lang="en-US" altLang="zh-CN" sz="2000" b="0" dirty="0">
                <a:solidFill>
                  <a:srgbClr val="0D02E0"/>
                </a:solidFill>
                <a:latin typeface="+mn-lt"/>
                <a:ea typeface="黑体" panose="02010609060101010101" pitchFamily="49" charset="-122"/>
                <a:cs typeface="Times New Roman" panose="02020603050405020304" pitchFamily="18" charset="0"/>
              </a:rPr>
              <a:t>error&lt;100keV     ~2300</a:t>
            </a:r>
            <a:endParaRPr lang="en-US" altLang="zh-CN" sz="2000" b="0" dirty="0">
              <a:solidFill>
                <a:srgbClr val="0D02E0"/>
              </a:solidFill>
              <a:latin typeface="+mn-lt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403954" y="1196752"/>
            <a:ext cx="6803820" cy="4602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685800" rtl="0" eaLnBrk="1" fontAlgn="base" latinLnBrk="0" hangingPunct="1">
              <a:lnSpc>
                <a:spcPts val="3750"/>
              </a:lnSpc>
              <a:spcBef>
                <a:spcPts val="450"/>
              </a:spcBef>
              <a:spcAft>
                <a:spcPts val="90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Atomic mass is a fundamental property of a nucleus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015086" y="315843"/>
            <a:ext cx="58165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mass measurements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5059161" y="2054978"/>
                <a:ext cx="4831476" cy="402418"/>
              </a:xfrm>
              <a:prstGeom prst="rect">
                <a:avLst/>
              </a:prstGeom>
              <a:solidFill>
                <a:srgbClr val="003366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en-US" altLang="zh-CN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𝑴</m:t>
                      </m:r>
                      <m:d>
                        <m:dPr>
                          <m:ctrlPr>
                            <a:rPr kumimoji="0" lang="en-US" altLang="zh-CN" sz="240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altLang="zh-CN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𝒁</m:t>
                          </m:r>
                          <m:r>
                            <a:rPr kumimoji="0" lang="en-US" altLang="zh-CN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en-US" altLang="zh-CN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FF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</m:d>
                      <m:r>
                        <a:rPr kumimoji="0" lang="en-US" altLang="zh-CN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0" lang="en-US" altLang="zh-CN" sz="24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𝒁</m:t>
                      </m:r>
                      <m:sSub>
                        <m:sSubPr>
                          <m:ctrlPr>
                            <a:rPr kumimoji="0" lang="en-US" altLang="zh-CN" sz="240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en-US" altLang="zh-CN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kumimoji="0" lang="en-US" altLang="zh-CN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chemeClr val="bg1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altLang="zh-CN" sz="2400" b="1" i="1" ker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sz="2400" b="1" i="1" kern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sSub>
                        <m:sSubPr>
                          <m:ctrlPr>
                            <a:rPr lang="en-US" altLang="zh-CN" sz="2400" i="1" ker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1" i="1" ker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sz="2400" b="1" i="1" kern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𝒏</m:t>
                          </m:r>
                        </m:sub>
                      </m:sSub>
                      <m:r>
                        <a:rPr lang="en-US" altLang="zh-CN" sz="2400" b="1" i="1" kern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2400" b="1" i="1" kern="0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𝑩𝑬</m:t>
                      </m:r>
                      <m:d>
                        <m:dPr>
                          <m:ctrlPr>
                            <a:rPr lang="en-US" altLang="zh-CN" sz="2400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𝒁</m:t>
                          </m:r>
                          <m:r>
                            <a:rPr lang="en-US" altLang="zh-CN" sz="2400" b="1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zh-CN" sz="2400" b="1" i="1" ker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</m:d>
                    </m:oMath>
                  </m:oMathPara>
                </a14:m>
                <a:endParaRPr kumimoji="0" lang="zh-CN" altLang="en-US" sz="2400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9161" y="2054978"/>
                <a:ext cx="4831476" cy="402418"/>
              </a:xfrm>
              <a:prstGeom prst="rect">
                <a:avLst/>
              </a:prstGeom>
              <a:blipFill rotWithShape="1">
                <a:blip r:embed="rId11"/>
                <a:stretch>
                  <a:fillRect l="-2" t="-29" r="11" b="1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 advClick="0" advTm="0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图示 4"/>
          <p:cNvGraphicFramePr/>
          <p:nvPr/>
        </p:nvGraphicFramePr>
        <p:xfrm>
          <a:off x="3238200" y="2009063"/>
          <a:ext cx="5568280" cy="37322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1745" y="2009775"/>
            <a:ext cx="13414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93220" y="4313238"/>
            <a:ext cx="72072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216106" y="3221038"/>
            <a:ext cx="2222500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216106" y="4146550"/>
            <a:ext cx="1169988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50345" y="2814639"/>
            <a:ext cx="942975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25156" y="5013176"/>
            <a:ext cx="75565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851724" y="5013176"/>
            <a:ext cx="75565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5" descr="Audi"/>
          <p:cNvPicPr preferRelativeResize="0">
            <a:picLocks noChangeArrowheads="1"/>
          </p:cNvPicPr>
          <p:nvPr/>
        </p:nvPicPr>
        <p:blipFill>
          <a:blip r:embed="rId13" cstate="print"/>
          <a:srcRect l="27242" t="20325" r="60335" b="51944"/>
          <a:stretch>
            <a:fillRect/>
          </a:stretch>
        </p:blipFill>
        <p:spPr bwMode="auto">
          <a:xfrm>
            <a:off x="2999581" y="1535113"/>
            <a:ext cx="719138" cy="1122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1" descr="Litvinov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663406" y="990600"/>
            <a:ext cx="77628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4"/>
          <p:cNvSpPr txBox="1">
            <a:spLocks noChangeArrowheads="1"/>
          </p:cNvSpPr>
          <p:nvPr/>
        </p:nvSpPr>
        <p:spPr bwMode="auto">
          <a:xfrm>
            <a:off x="6420845" y="1350576"/>
            <a:ext cx="1286186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Yu. A. Litvinov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2" name="TextBox 6"/>
          <p:cNvSpPr txBox="1">
            <a:spLocks noChangeArrowheads="1"/>
          </p:cNvSpPr>
          <p:nvPr/>
        </p:nvSpPr>
        <p:spPr bwMode="auto">
          <a:xfrm>
            <a:off x="2132806" y="2009002"/>
            <a:ext cx="1035050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G. Audi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3" name="TextBox 7"/>
          <p:cNvSpPr txBox="1">
            <a:spLocks noChangeArrowheads="1"/>
          </p:cNvSpPr>
          <p:nvPr/>
        </p:nvSpPr>
        <p:spPr bwMode="auto">
          <a:xfrm>
            <a:off x="1838306" y="5016844"/>
            <a:ext cx="808235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K.Blaum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4" name="TextBox 21"/>
          <p:cNvSpPr txBox="1">
            <a:spLocks noChangeArrowheads="1"/>
          </p:cNvSpPr>
          <p:nvPr/>
        </p:nvSpPr>
        <p:spPr bwMode="auto">
          <a:xfrm>
            <a:off x="8609807" y="4752202"/>
            <a:ext cx="884153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T. Uesaka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5" name="TextBox 22"/>
          <p:cNvSpPr txBox="1">
            <a:spLocks noChangeArrowheads="1"/>
          </p:cNvSpPr>
          <p:nvPr/>
        </p:nvSpPr>
        <p:spPr bwMode="auto">
          <a:xfrm>
            <a:off x="8416131" y="2738438"/>
            <a:ext cx="1570038" cy="46196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H. Schatz  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B. A. Brown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grpSp>
        <p:nvGrpSpPr>
          <p:cNvPr id="26" name="组合 23"/>
          <p:cNvGrpSpPr/>
          <p:nvPr/>
        </p:nvGrpSpPr>
        <p:grpSpPr bwMode="auto">
          <a:xfrm>
            <a:off x="5384006" y="3309939"/>
            <a:ext cx="1271588" cy="1271587"/>
            <a:chOff x="3929548" y="2406220"/>
            <a:chExt cx="1290634" cy="1290634"/>
          </a:xfrm>
        </p:grpSpPr>
        <p:sp>
          <p:nvSpPr>
            <p:cNvPr id="27" name="椭圆 26"/>
            <p:cNvSpPr/>
            <p:nvPr/>
          </p:nvSpPr>
          <p:spPr>
            <a:xfrm>
              <a:off x="3929548" y="2406220"/>
              <a:ext cx="1290634" cy="1290634"/>
            </a:xfrm>
            <a:prstGeom prst="ellipse">
              <a:avLst/>
            </a:prstGeom>
            <a:gradFill>
              <a:gsLst>
                <a:gs pos="88000">
                  <a:srgbClr val="E5FFFF">
                    <a:lumMod val="45000"/>
                    <a:lumOff val="55000"/>
                  </a:srgbClr>
                </a:gs>
                <a:gs pos="0">
                  <a:srgbClr val="E5FFFF">
                    <a:alpha val="0"/>
                    <a:lumMod val="50000"/>
                    <a:lumOff val="50000"/>
                  </a:srgbClr>
                </a:gs>
                <a:gs pos="100000">
                  <a:srgbClr val="E5FFFF">
                    <a:lumMod val="90000"/>
                    <a:lumOff val="10000"/>
                  </a:srgbClr>
                </a:gs>
              </a:gsLst>
              <a:path path="shape">
                <a:fillToRect l="50000" t="50000" r="50000" b="50000"/>
              </a:path>
            </a:gra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28" name="椭圆 27"/>
            <p:cNvSpPr/>
            <p:nvPr/>
          </p:nvSpPr>
          <p:spPr>
            <a:xfrm>
              <a:off x="3981109" y="2457781"/>
              <a:ext cx="1187512" cy="1187512"/>
            </a:xfrm>
            <a:prstGeom prst="ellipse">
              <a:avLst/>
            </a:prstGeom>
            <a:gradFill>
              <a:gsLst>
                <a:gs pos="0">
                  <a:srgbClr val="E5FFFF">
                    <a:lumMod val="10000"/>
                    <a:lumOff val="90000"/>
                  </a:srgbClr>
                </a:gs>
                <a:gs pos="100000">
                  <a:srgbClr val="E5FFFF">
                    <a:lumMod val="95000"/>
                  </a:srgbClr>
                </a:gs>
                <a:gs pos="88000">
                  <a:srgbClr val="2B5481">
                    <a:alpha val="0"/>
                  </a:srgbClr>
                </a:gs>
              </a:gsLst>
              <a:path path="shape">
                <a:fillToRect l="50000" t="50000" r="50000" b="50000"/>
              </a:path>
            </a:gradFill>
            <a:ln w="25400" cap="flat" cmpd="sng" algn="ctr">
              <a:solidFill>
                <a:srgbClr val="2B5481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sp>
          <p:nvSpPr>
            <p:cNvPr id="29" name="椭圆 28"/>
            <p:cNvSpPr/>
            <p:nvPr/>
          </p:nvSpPr>
          <p:spPr>
            <a:xfrm>
              <a:off x="3982049" y="2458534"/>
              <a:ext cx="1186006" cy="1186006"/>
            </a:xfrm>
            <a:prstGeom prst="ellipse">
              <a:avLst/>
            </a:prstGeom>
            <a:gradFill>
              <a:gsLst>
                <a:gs pos="88000">
                  <a:srgbClr val="E5FFFF">
                    <a:lumMod val="45000"/>
                    <a:lumOff val="55000"/>
                  </a:srgbClr>
                </a:gs>
                <a:gs pos="0">
                  <a:srgbClr val="E5FFFF">
                    <a:alpha val="0"/>
                    <a:lumMod val="50000"/>
                    <a:lumOff val="50000"/>
                  </a:srgbClr>
                </a:gs>
                <a:gs pos="100000">
                  <a:srgbClr val="E5FFFF">
                    <a:lumMod val="90000"/>
                    <a:lumOff val="10000"/>
                  </a:srgbClr>
                </a:gs>
              </a:gsLst>
              <a:path path="shape">
                <a:fillToRect l="50000" t="50000" r="50000" b="50000"/>
              </a:path>
            </a:gradFill>
            <a:ln w="28575" cap="flat" cmpd="sng" algn="ctr">
              <a:solidFill>
                <a:srgbClr val="2B5481">
                  <a:lumMod val="9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/>
                <a:ea typeface="微软雅黑" panose="020B0503020204020204" pitchFamily="34" charset="-122"/>
                <a:cs typeface="Arial" panose="020B0604020202020204"/>
              </a:endParaRPr>
            </a:p>
          </p:txBody>
        </p:sp>
        <p:pic>
          <p:nvPicPr>
            <p:cNvPr id="30" name="图片 27"/>
            <p:cNvPicPr>
              <a:picLocks noChangeAspect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4110340" y="2569552"/>
              <a:ext cx="923320" cy="923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751806" y="3729038"/>
            <a:ext cx="1028700" cy="129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图片 2"/>
          <p:cNvPicPr>
            <a:picLocks noChangeAspect="1"/>
          </p:cNvPicPr>
          <p:nvPr/>
        </p:nvPicPr>
        <p:blipFill>
          <a:blip r:embed="rId17" cstate="print"/>
          <a:srcRect l="18738" r="30498" b="33533"/>
          <a:stretch>
            <a:fillRect/>
          </a:stretch>
        </p:blipFill>
        <p:spPr bwMode="auto">
          <a:xfrm>
            <a:off x="8606632" y="1603375"/>
            <a:ext cx="919163" cy="1106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4" descr="Tomohiro  Uesaka(D.Sci.)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448006" y="3962400"/>
            <a:ext cx="887412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8" descr="http://physics.buaa.edu.cn/upload/2010_03/10031615599824.jpg"/>
          <p:cNvPicPr>
            <a:picLocks noChangeAspect="1" noChangeArrowheads="1"/>
          </p:cNvPicPr>
          <p:nvPr/>
        </p:nvPicPr>
        <p:blipFill>
          <a:blip r:embed="rId19" cstate="print"/>
          <a:srcRect l="35194" t="12436" r="52501" b="64713"/>
          <a:stretch>
            <a:fillRect/>
          </a:stretch>
        </p:blipFill>
        <p:spPr bwMode="auto">
          <a:xfrm>
            <a:off x="3483859" y="5348782"/>
            <a:ext cx="902830" cy="1160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10" descr="http://www.physics.sjtu.edu.cn/sites/www.physics.sjtu.edu.cn/files/yang%20sun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7799083" y="5391001"/>
            <a:ext cx="1009439" cy="1211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Box 7"/>
          <p:cNvSpPr txBox="1">
            <a:spLocks noChangeArrowheads="1"/>
          </p:cNvSpPr>
          <p:nvPr/>
        </p:nvSpPr>
        <p:spPr bwMode="auto">
          <a:xfrm>
            <a:off x="2488399" y="5738273"/>
            <a:ext cx="870751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B. H. Sun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38" name="TextBox 7"/>
          <p:cNvSpPr txBox="1">
            <a:spLocks noChangeArrowheads="1"/>
          </p:cNvSpPr>
          <p:nvPr/>
        </p:nvSpPr>
        <p:spPr bwMode="auto">
          <a:xfrm>
            <a:off x="4787439" y="6172201"/>
            <a:ext cx="743088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F. R. Xu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39" name="TextBox 7"/>
          <p:cNvSpPr txBox="1">
            <a:spLocks noChangeArrowheads="1"/>
          </p:cNvSpPr>
          <p:nvPr/>
        </p:nvSpPr>
        <p:spPr bwMode="auto">
          <a:xfrm>
            <a:off x="7063938" y="6033701"/>
            <a:ext cx="648511" cy="27699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rPr>
              <a:t>Y. Sun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42678" y="188640"/>
            <a:ext cx="97210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CSRe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mass measurement collaboration  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43" t="12201" r="35017" b="27396"/>
          <a:stretch>
            <a:fillRect/>
          </a:stretch>
        </p:blipFill>
        <p:spPr>
          <a:xfrm>
            <a:off x="5597849" y="5642499"/>
            <a:ext cx="902830" cy="1145454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405836" y="188640"/>
            <a:ext cx="9793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4. Summary and perspectives 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7175326" y="1166460"/>
            <a:ext cx="4233121" cy="2381131"/>
            <a:chOff x="7175326" y="1166460"/>
            <a:chExt cx="4233121" cy="238113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75326" y="1166460"/>
              <a:ext cx="4233121" cy="2381131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>
              <a:off x="7175327" y="1166460"/>
              <a:ext cx="13612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2000" dirty="0">
                  <a:solidFill>
                    <a:srgbClr val="FFFF00"/>
                  </a:solidFill>
                  <a:latin typeface="Calibri" panose="020F0502020204030204"/>
                  <a:ea typeface="黑体" panose="02010609060101010101" pitchFamily="49" charset="-122"/>
                </a:rPr>
                <a:t>2023.10.10</a:t>
              </a:r>
              <a:endParaRPr lang="zh-CN" altLang="en-US" sz="2000" dirty="0">
                <a:solidFill>
                  <a:srgbClr val="FFFF00"/>
                </a:solidFill>
                <a:latin typeface="Calibri" panose="020F0502020204030204"/>
                <a:ea typeface="黑体" panose="02010609060101010101" pitchFamily="49" charset="-122"/>
              </a:endParaRPr>
            </a:p>
          </p:txBody>
        </p:sp>
        <p:sp>
          <p:nvSpPr>
            <p:cNvPr id="14" name="箭头: 下 13"/>
            <p:cNvSpPr/>
            <p:nvPr/>
          </p:nvSpPr>
          <p:spPr>
            <a:xfrm>
              <a:off x="10198661" y="1566223"/>
              <a:ext cx="358093" cy="521902"/>
            </a:xfrm>
            <a:prstGeom prst="downArrow">
              <a:avLst/>
            </a:prstGeom>
            <a:solidFill>
              <a:srgbClr val="1CADE4"/>
            </a:solidFill>
            <a:ln w="15875" cap="flat" cmpd="sng" algn="ctr">
              <a:solidFill>
                <a:srgbClr val="1CADE4">
                  <a:shade val="1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90550" y="1844824"/>
            <a:ext cx="6408712" cy="3923180"/>
            <a:chOff x="838622" y="1916832"/>
            <a:chExt cx="6408712" cy="392318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0" t="12699" r="6843" b="11875"/>
            <a:stretch>
              <a:fillRect/>
            </a:stretch>
          </p:blipFill>
          <p:spPr>
            <a:xfrm>
              <a:off x="838622" y="1916832"/>
              <a:ext cx="6408712" cy="3923180"/>
            </a:xfrm>
            <a:prstGeom prst="rect">
              <a:avLst/>
            </a:prstGeom>
          </p:spPr>
        </p:pic>
        <p:sp>
          <p:nvSpPr>
            <p:cNvPr id="7" name="Rectangle 18"/>
            <p:cNvSpPr/>
            <p:nvPr/>
          </p:nvSpPr>
          <p:spPr bwMode="auto">
            <a:xfrm>
              <a:off x="5447134" y="2780928"/>
              <a:ext cx="953601" cy="3885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20" bIns="0"/>
            <a:lstStyle>
              <a:lvl1pPr marL="38100">
                <a:spcBef>
                  <a:spcPts val="500"/>
                </a:spcBef>
                <a:defRPr sz="22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1pPr>
              <a:lvl2pPr marL="742950" indent="-285750">
                <a:spcBef>
                  <a:spcPts val="500"/>
                </a:spcBef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2pPr>
              <a:lvl3pPr marL="1143000" indent="-228600">
                <a:spcBef>
                  <a:spcPts val="400"/>
                </a:spcBef>
                <a:defRPr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400"/>
                </a:spcBef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4pPr>
              <a:lvl5pPr marL="2057400" indent="-228600">
                <a:spcBef>
                  <a:spcPts val="500"/>
                </a:spcBef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50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charset="-128"/>
                  <a:sym typeface="Arial" panose="020B0604020202020204" pitchFamily="34" charset="0"/>
                </a:defRPr>
              </a:lvl9pPr>
            </a:lstStyle>
            <a:p>
              <a:pPr marL="38100" algn="ctr" defTabSz="457200" fontAlgn="auto">
                <a:spcBef>
                  <a:spcPct val="0"/>
                </a:spcBef>
                <a:spcAft>
                  <a:spcPts val="0"/>
                </a:spcAft>
              </a:pPr>
              <a:r>
                <a:rPr lang="en-US" altLang="zh-CN" sz="2000" b="0" dirty="0" err="1">
                  <a:solidFill>
                    <a:srgbClr val="0000FF"/>
                  </a:solidFill>
                  <a:latin typeface="Arial Bold" panose="020B0704020202020204" pitchFamily="34" charset="0"/>
                  <a:ea typeface="MS PGothic" panose="020B0600070205080204" pitchFamily="34" charset="-128"/>
                  <a:sym typeface="Arial Bold" panose="020B0704020202020204" pitchFamily="34" charset="0"/>
                </a:rPr>
                <a:t>SRing</a:t>
              </a:r>
              <a:endParaRPr lang="en-US" altLang="zh-CN" sz="2000" b="0" dirty="0">
                <a:solidFill>
                  <a:srgbClr val="0000FF"/>
                </a:solidFill>
                <a:latin typeface="Arial Bold" panose="020B0704020202020204" pitchFamily="34" charset="0"/>
                <a:ea typeface="MS PGothic" panose="020B0600070205080204" pitchFamily="34" charset="-128"/>
                <a:sym typeface="Arial Bold" panose="020B0704020202020204" pitchFamily="34" charset="0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550590" y="1268760"/>
            <a:ext cx="575830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</a:t>
            </a:r>
            <a:r>
              <a:rPr lang="en-US" altLang="zh-CN" sz="20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igh</a:t>
            </a:r>
            <a:r>
              <a:rPr lang="en-US" altLang="zh-CN" sz="2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I</a:t>
            </a:r>
            <a:r>
              <a:rPr lang="en-US" altLang="zh-CN" sz="2000" b="1" dirty="0">
                <a:solidFill>
                  <a:schemeClr val="accent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ntensity</a:t>
            </a:r>
            <a:r>
              <a:rPr lang="en-US" altLang="zh-CN" sz="2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A</a:t>
            </a:r>
            <a:r>
              <a:rPr lang="en-US" altLang="zh-CN" sz="20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ccelerator</a:t>
            </a:r>
            <a:r>
              <a:rPr lang="en-US" altLang="zh-CN" sz="2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F</a:t>
            </a:r>
            <a:r>
              <a:rPr lang="en-US" altLang="zh-CN" sz="2000" b="1" dirty="0">
                <a:solidFill>
                  <a:srgbClr val="00339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acility</a:t>
            </a:r>
            <a:r>
              <a:rPr lang="en-US" altLang="zh-CN" sz="2400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(HIAF)</a:t>
            </a:r>
            <a:endParaRPr lang="zh-CN" altLang="en-US" sz="2400" b="1" dirty="0">
              <a:solidFill>
                <a:schemeClr val="accent6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Rectangle 18"/>
          <p:cNvSpPr/>
          <p:nvPr/>
        </p:nvSpPr>
        <p:spPr bwMode="auto">
          <a:xfrm>
            <a:off x="766614" y="5928489"/>
            <a:ext cx="5778536" cy="388541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</p:spPr>
        <p:txBody>
          <a:bodyPr lIns="0" tIns="0" rIns="40620" bIns="0"/>
          <a:lstStyle>
            <a:lvl1pPr marL="38100">
              <a:spcBef>
                <a:spcPts val="500"/>
              </a:spcBef>
              <a:defRPr sz="22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5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400"/>
              </a:spcBef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400"/>
              </a:spcBef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5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N W3" charset="-128"/>
                <a:sym typeface="Arial" panose="020B0604020202020204" pitchFamily="34" charset="0"/>
              </a:defRPr>
            </a:lvl9pPr>
          </a:lstStyle>
          <a:p>
            <a:pPr marL="38100" algn="ctr" defTabSz="457200" fontAlgn="auto">
              <a:spcBef>
                <a:spcPct val="0"/>
              </a:spcBef>
              <a:spcAft>
                <a:spcPts val="0"/>
              </a:spcAft>
            </a:pPr>
            <a:r>
              <a:rPr lang="en-US" altLang="zh-CN" sz="2000" b="0" dirty="0">
                <a:solidFill>
                  <a:srgbClr val="FFFF00"/>
                </a:solidFill>
                <a:latin typeface="Arial Bold" panose="020B0704020202020204" pitchFamily="34" charset="0"/>
                <a:ea typeface="MS PGothic" panose="020B0600070205080204" pitchFamily="34" charset="-128"/>
                <a:sym typeface="Arial Bold" panose="020B0704020202020204" pitchFamily="34" charset="0"/>
              </a:rPr>
              <a:t>Plan to be commissioned at the end of 2026</a:t>
            </a:r>
            <a:endParaRPr lang="en-US" altLang="zh-CN" sz="2000" b="0" dirty="0">
              <a:solidFill>
                <a:srgbClr val="FFFF00"/>
              </a:solidFill>
              <a:latin typeface="Arial Bold" panose="020B0704020202020204" pitchFamily="34" charset="0"/>
              <a:ea typeface="MS PGothic" panose="020B0600070205080204" pitchFamily="34" charset="-128"/>
              <a:sym typeface="Arial Bold" panose="020B0704020202020204" pitchFamily="34" charset="0"/>
            </a:endParaRPr>
          </a:p>
        </p:txBody>
      </p:sp>
      <p:pic>
        <p:nvPicPr>
          <p:cNvPr id="16" name="图片 15" descr="广东行政区划图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528" y="3501008"/>
            <a:ext cx="4402716" cy="312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星形: 五角 21"/>
          <p:cNvSpPr/>
          <p:nvPr/>
        </p:nvSpPr>
        <p:spPr>
          <a:xfrm>
            <a:off x="9584481" y="5222453"/>
            <a:ext cx="144016" cy="122312"/>
          </a:xfrm>
          <a:prstGeom prst="star5">
            <a:avLst/>
          </a:prstGeom>
          <a:solidFill>
            <a:srgbClr val="FF00FF">
              <a:alpha val="99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星形: 五角 22"/>
          <p:cNvSpPr/>
          <p:nvPr/>
        </p:nvSpPr>
        <p:spPr>
          <a:xfrm>
            <a:off x="9875291" y="4954128"/>
            <a:ext cx="144016" cy="122312"/>
          </a:xfrm>
          <a:prstGeom prst="star5">
            <a:avLst/>
          </a:prstGeom>
          <a:solidFill>
            <a:srgbClr val="FF0000">
              <a:alpha val="99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星形: 五角 23"/>
          <p:cNvSpPr/>
          <p:nvPr/>
        </p:nvSpPr>
        <p:spPr>
          <a:xfrm>
            <a:off x="9147870" y="4797883"/>
            <a:ext cx="144016" cy="122312"/>
          </a:xfrm>
          <a:prstGeom prst="star5">
            <a:avLst/>
          </a:prstGeom>
          <a:solidFill>
            <a:srgbClr val="FF00FF">
              <a:alpha val="99000"/>
            </a:srgbClr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对话气泡: 圆角矩形 24"/>
          <p:cNvSpPr/>
          <p:nvPr/>
        </p:nvSpPr>
        <p:spPr>
          <a:xfrm>
            <a:off x="8067750" y="5704382"/>
            <a:ext cx="1224136" cy="316906"/>
          </a:xfrm>
          <a:prstGeom prst="wedgeRoundRectCallout">
            <a:avLst>
              <a:gd name="adj1" fmla="val 72420"/>
              <a:gd name="adj2" fmla="val -169722"/>
              <a:gd name="adj3" fmla="val 16667"/>
            </a:avLst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>
                <a:solidFill>
                  <a:srgbClr val="0000FF"/>
                </a:solidFill>
              </a:rPr>
              <a:t>Hongkong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  <p:sp>
        <p:nvSpPr>
          <p:cNvPr id="26" name="对话气泡: 圆角矩形 25"/>
          <p:cNvSpPr/>
          <p:nvPr/>
        </p:nvSpPr>
        <p:spPr>
          <a:xfrm>
            <a:off x="10199662" y="5373216"/>
            <a:ext cx="720080" cy="316906"/>
          </a:xfrm>
          <a:prstGeom prst="wedgeRoundRectCallout">
            <a:avLst>
              <a:gd name="adj1" fmla="val -73746"/>
              <a:gd name="adj2" fmla="val -150186"/>
              <a:gd name="adj3" fmla="val 16667"/>
            </a:avLst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>
                <a:solidFill>
                  <a:srgbClr val="0000FF"/>
                </a:solidFill>
              </a:rPr>
              <a:t>HIAF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  <p:cxnSp>
        <p:nvCxnSpPr>
          <p:cNvPr id="28" name="直接箭头连接符 27"/>
          <p:cNvCxnSpPr/>
          <p:nvPr/>
        </p:nvCxnSpPr>
        <p:spPr>
          <a:xfrm>
            <a:off x="7759700" y="4367213"/>
            <a:ext cx="567754" cy="357931"/>
          </a:xfrm>
          <a:prstGeom prst="straightConnector1">
            <a:avLst/>
          </a:prstGeom>
          <a:ln w="28575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对话气泡: 圆角矩形 30"/>
          <p:cNvSpPr/>
          <p:nvPr/>
        </p:nvSpPr>
        <p:spPr>
          <a:xfrm>
            <a:off x="8493403" y="3855243"/>
            <a:ext cx="1308934" cy="316906"/>
          </a:xfrm>
          <a:prstGeom prst="wedgeRoundRectCallout">
            <a:avLst>
              <a:gd name="adj1" fmla="val 6035"/>
              <a:gd name="adj2" fmla="val 231801"/>
              <a:gd name="adj3" fmla="val 16667"/>
            </a:avLst>
          </a:prstGeom>
          <a:noFill/>
          <a:ln w="1905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>
                <a:solidFill>
                  <a:srgbClr val="0000FF"/>
                </a:solidFill>
              </a:rPr>
              <a:t>Guangzhou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ransition spd="med" advClick="0" advTm="0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3" b="5161"/>
          <a:stretch>
            <a:fillRect/>
          </a:stretch>
        </p:blipFill>
        <p:spPr>
          <a:xfrm>
            <a:off x="444602" y="734945"/>
            <a:ext cx="11230538" cy="607764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00621" y="657053"/>
            <a:ext cx="11518500" cy="35995"/>
          </a:xfrm>
          <a:prstGeom prst="rect">
            <a:avLst/>
          </a:prstGeom>
          <a:solidFill>
            <a:srgbClr val="4472C4">
              <a:lumMod val="75000"/>
            </a:srgbClr>
          </a:solidFill>
          <a:ln>
            <a:noFill/>
          </a:ln>
        </p:spPr>
        <p:txBody>
          <a:bodyPr lIns="269840" tIns="34920" rIns="91428" bIns="34920" rtlCol="0" anchor="ctr">
            <a:no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1800" b="0" kern="0" dirty="0">
              <a:solidFill>
                <a:prstClr val="black">
                  <a:lumMod val="65000"/>
                  <a:lumOff val="35000"/>
                </a:prst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47115" y="33914"/>
            <a:ext cx="1013650" cy="564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r="17934"/>
          <a:stretch>
            <a:fillRect/>
          </a:stretch>
        </p:blipFill>
        <p:spPr bwMode="auto">
          <a:xfrm>
            <a:off x="265293" y="9065"/>
            <a:ext cx="635632" cy="574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1501230" y="-40035"/>
            <a:ext cx="8553901" cy="790291"/>
          </a:xfrm>
          <a:prstGeom prst="rect">
            <a:avLst/>
          </a:prstGeom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defTabSz="802005" eaLnBrk="1" hangingPunct="1">
              <a:spcBef>
                <a:spcPts val="600"/>
              </a:spcBef>
            </a:pPr>
            <a:r>
              <a:rPr lang="en-US" altLang="zh-CN" sz="2800" dirty="0">
                <a:ln w="317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</a:t>
            </a:r>
            <a:r>
              <a:rPr lang="en-US" altLang="zh-CN" sz="2800" dirty="0">
                <a:ln w="3175" cmpd="sng">
                  <a:noFill/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igh-</a:t>
            </a:r>
            <a:r>
              <a:rPr lang="en-US" altLang="zh-CN" sz="2800" dirty="0">
                <a:ln w="317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I</a:t>
            </a:r>
            <a:r>
              <a:rPr lang="en-US" altLang="zh-CN" sz="2800" dirty="0">
                <a:ln w="3175" cmpd="sng">
                  <a:noFill/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ntensity Heavy Ion </a:t>
            </a:r>
            <a:r>
              <a:rPr lang="en-US" altLang="zh-CN" sz="2800" dirty="0">
                <a:ln w="317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</a:t>
            </a:r>
            <a:r>
              <a:rPr lang="en-US" altLang="zh-CN" sz="2800" dirty="0">
                <a:ln w="3175" cmpd="sng">
                  <a:noFill/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ccelerator </a:t>
            </a:r>
            <a:r>
              <a:rPr lang="en-US" altLang="zh-CN" sz="2800" dirty="0">
                <a:ln w="317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F</a:t>
            </a:r>
            <a:r>
              <a:rPr lang="en-US" altLang="zh-CN" sz="2800" dirty="0">
                <a:ln w="3175" cmpd="sng">
                  <a:noFill/>
                  <a:prstDash val="solid"/>
                </a:ln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acility-</a:t>
            </a:r>
            <a:r>
              <a:rPr lang="en-US" altLang="zh-CN" sz="2800" dirty="0">
                <a:ln w="3175" cmpd="sng">
                  <a:noFill/>
                  <a:prstDash val="solid"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HIAF</a:t>
            </a:r>
            <a:endParaRPr lang="en-US" altLang="zh-CN" sz="2800" kern="0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19303" y="784432"/>
            <a:ext cx="10259804" cy="934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defTabSz="9144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2400" dirty="0">
                <a:solidFill>
                  <a:srgbClr val="FFFF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HIAF is one of the major national science and technology infrastructure under construction with the support of both central and local governments </a:t>
            </a:r>
            <a:endParaRPr lang="en-US" altLang="zh-CN" sz="2400" dirty="0">
              <a:solidFill>
                <a:srgbClr val="FFFF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52380" y="5720588"/>
            <a:ext cx="8855831" cy="1039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 defTabSz="9144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srgbClr val="FFFF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project is proposed and constructed by IMP, CAS</a:t>
            </a:r>
            <a:endParaRPr lang="en-US" altLang="zh-CN" sz="1800" dirty="0">
              <a:solidFill>
                <a:srgbClr val="FFFF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indent="457200" defTabSz="9144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srgbClr val="FFFF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total budget is 3.0 billion CNY</a:t>
            </a:r>
            <a:endParaRPr lang="en-US" altLang="zh-CN" sz="1800" dirty="0">
              <a:solidFill>
                <a:srgbClr val="FFFF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indent="457200" defTabSz="914400" fontAlgn="auto">
              <a:lnSpc>
                <a:spcPct val="114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800" dirty="0">
                <a:solidFill>
                  <a:srgbClr val="FFFF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construction of project started at the end 2018, and the  period is 7 years</a:t>
            </a:r>
            <a:endParaRPr lang="zh-CN" altLang="zh-CN" sz="1800" dirty="0">
              <a:solidFill>
                <a:srgbClr val="FFFF00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63779" y="6466419"/>
            <a:ext cx="3283376" cy="307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Courtesy of </a:t>
            </a:r>
            <a:r>
              <a:rPr lang="en-US" altLang="zh-CN" sz="1400" b="0" dirty="0" err="1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Jiancheng</a:t>
            </a:r>
            <a:r>
              <a:rPr lang="en-US" altLang="zh-CN" sz="1400" b="0" dirty="0">
                <a:solidFill>
                  <a:srgbClr val="FF0000"/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 Yang</a:t>
            </a:r>
            <a:endParaRPr lang="zh-CN" altLang="en-US" sz="1400" b="0" dirty="0">
              <a:solidFill>
                <a:srgbClr val="FF0000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68" y="953344"/>
            <a:ext cx="10735738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1342678" y="1556792"/>
            <a:ext cx="734027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  <a:latin typeface="+mn-lt"/>
                <a:ea typeface="微软雅黑" panose="020B0503020204020204" pitchFamily="34" charset="-122"/>
              </a:rPr>
              <a:t>Let</a:t>
            </a:r>
            <a:r>
              <a:rPr lang="en-US" altLang="zh-CN" sz="3600" dirty="0">
                <a:solidFill>
                  <a:srgbClr val="FFFF00"/>
                </a:solidFill>
                <a:latin typeface="+mn-lt"/>
                <a:ea typeface="微软雅黑" panose="020B0503020204020204" pitchFamily="34" charset="-122"/>
              </a:rPr>
              <a:t>’s</a:t>
            </a:r>
            <a:r>
              <a:rPr lang="zh-CN" altLang="en-US" sz="3600" dirty="0">
                <a:solidFill>
                  <a:srgbClr val="FFFF00"/>
                </a:solidFill>
                <a:latin typeface="+mn-lt"/>
                <a:ea typeface="微软雅黑" panose="020B0503020204020204" pitchFamily="34" charset="-122"/>
              </a:rPr>
              <a:t> </a:t>
            </a:r>
            <a:r>
              <a:rPr lang="en-US" altLang="zh-CN" sz="3600" dirty="0">
                <a:solidFill>
                  <a:srgbClr val="FFFF00"/>
                </a:solidFill>
                <a:latin typeface="+mn-lt"/>
                <a:ea typeface="微软雅黑" panose="020B0503020204020204" pitchFamily="34" charset="-122"/>
              </a:rPr>
              <a:t>cross the bridge and collaborate !</a:t>
            </a:r>
            <a:endParaRPr lang="zh-CN" altLang="en-US" sz="3600" b="1" dirty="0">
              <a:solidFill>
                <a:srgbClr val="FFFF00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53801" y="5301208"/>
            <a:ext cx="5997989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3600" b="1" dirty="0">
                <a:solidFill>
                  <a:srgbClr val="FFFF00"/>
                </a:solidFill>
                <a:latin typeface="+mn-lt"/>
                <a:ea typeface="微软雅黑" panose="020B0503020204020204" pitchFamily="34" charset="-122"/>
              </a:rPr>
              <a:t>Many thanks for your attention</a:t>
            </a:r>
            <a:endParaRPr lang="zh-CN" altLang="en-US" sz="3600" b="1" dirty="0">
              <a:solidFill>
                <a:srgbClr val="FFFF00"/>
              </a:solidFill>
              <a:latin typeface="+mn-lt"/>
              <a:ea typeface="微软雅黑" panose="020B0503020204020204" pitchFamily="34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266467" y="188640"/>
            <a:ext cx="10058400" cy="638175"/>
          </a:xfrm>
          <a:prstGeom prst="rect">
            <a:avLst/>
          </a:prstGeom>
          <a:solidFill>
            <a:schemeClr val="accent3">
              <a:lumMod val="75000"/>
              <a:lumOff val="2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i="0" dirty="0">
                <a:solidFill>
                  <a:schemeClr val="bg1"/>
                </a:solidFill>
                <a:effectLst/>
                <a:latin typeface="Lantinghei SC"/>
              </a:rPr>
              <a:t>2024 </a:t>
            </a:r>
            <a:r>
              <a:rPr lang="en-US" altLang="zh-CN" sz="3200" b="1" i="0" dirty="0" err="1">
                <a:solidFill>
                  <a:schemeClr val="bg1"/>
                </a:solidFill>
                <a:effectLst/>
                <a:latin typeface="Lantinghei SC"/>
              </a:rPr>
              <a:t>ANPhA</a:t>
            </a:r>
            <a:r>
              <a:rPr lang="en-US" altLang="zh-CN" sz="3200" b="1" i="0" dirty="0">
                <a:solidFill>
                  <a:schemeClr val="bg1"/>
                </a:solidFill>
                <a:effectLst/>
                <a:latin typeface="Lantinghei SC"/>
              </a:rPr>
              <a:t> meeting and </a:t>
            </a:r>
            <a:r>
              <a:rPr lang="en-US" altLang="zh-CN" sz="3200" b="1" i="0" dirty="0" err="1">
                <a:solidFill>
                  <a:schemeClr val="bg1"/>
                </a:solidFill>
                <a:effectLst/>
                <a:latin typeface="Lantinghei SC"/>
              </a:rPr>
              <a:t>ANPhA</a:t>
            </a:r>
            <a:r>
              <a:rPr lang="en-US" altLang="zh-CN" sz="3200" b="1" i="0" dirty="0">
                <a:solidFill>
                  <a:schemeClr val="bg1"/>
                </a:solidFill>
                <a:effectLst/>
                <a:latin typeface="Lantinghei SC"/>
              </a:rPr>
              <a:t> symposium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Click="0" advTm="0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334566" y="1313011"/>
            <a:ext cx="7103318" cy="5215631"/>
            <a:chOff x="4733517" y="1196752"/>
            <a:chExt cx="7410361" cy="566124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4733517" y="1196752"/>
              <a:ext cx="7410361" cy="566124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矩形 15"/>
                <p:cNvSpPr/>
                <p:nvPr/>
              </p:nvSpPr>
              <p:spPr>
                <a:xfrm rot="21150915">
                  <a:off x="7647088" y="2172282"/>
                  <a:ext cx="515057" cy="36061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16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∆</m:t>
                        </m:r>
                        <m:sSub>
                          <m:sSubPr>
                            <m:ctrlPr>
                              <a:rPr kumimoji="0" lang="en-US" altLang="zh-CN" sz="1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1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𝒕</m:t>
                            </m:r>
                          </m:e>
                          <m:sub>
                            <m:r>
                              <a:rPr kumimoji="0" lang="en-US" altLang="zh-CN" sz="16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𝒆𝒙𝒑</m:t>
                            </m:r>
                          </m:sub>
                        </m:sSub>
                      </m:oMath>
                    </m:oMathPara>
                  </a14:m>
                  <a:endParaRPr kumimoji="0" lang="zh-CN" altLang="en-US" sz="1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mc:Choice>
          <mc:Fallback>
            <p:sp>
              <p:nvSpPr>
                <p:cNvPr id="16" name="矩形 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21150915">
                  <a:off x="7647088" y="2172282"/>
                  <a:ext cx="515057" cy="360612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1342678" y="137840"/>
                <a:ext cx="972108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2. </a:t>
                </a:r>
                <a14:m>
                  <m:oMath xmlns:m="http://schemas.openxmlformats.org/officeDocument/2006/math"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-defined isochronous mass spectrometry IMS </a:t>
                </a:r>
                <a:endPara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8" y="137840"/>
                <a:ext cx="9721082" cy="553998"/>
              </a:xfrm>
              <a:prstGeom prst="rect">
                <a:avLst/>
              </a:prstGeom>
              <a:blipFill rotWithShape="1">
                <a:blip r:embed="rId3"/>
                <a:stretch>
                  <a:fillRect l="-3" t="-925" r="2" b="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5130" y="1772353"/>
            <a:ext cx="4846740" cy="46089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8042642" y="1340768"/>
            <a:ext cx="3029804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Betatron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oscillation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66814" y="6165304"/>
            <a:ext cx="2793009" cy="30777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altLang="zh-CN" sz="2000" b="1" dirty="0">
                <a:latin typeface="+mn-lt"/>
                <a:ea typeface="微软雅黑" panose="020B0503020204020204" pitchFamily="34" charset="-122"/>
              </a:rPr>
              <a:t>Revolution turn number N</a:t>
            </a:r>
            <a:endParaRPr lang="zh-CN" altLang="en-US" sz="2000" b="1" dirty="0">
              <a:latin typeface="+mn-lt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4439022" y="4291710"/>
                <a:ext cx="1944216" cy="716863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800" b="1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zh-CN" sz="2800" b="1" i="1" kern="1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𝒆𝒙𝒑</m:t>
                        </m:r>
                      </m:sub>
                    </m:sSub>
                    <m:r>
                      <a:rPr lang="en-US" altLang="zh-CN" sz="28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</m:num>
                      <m:den>
                        <m:sSub>
                          <m:sSubPr>
                            <m:ctrlPr>
                              <a:rPr lang="en-US" altLang="zh-CN" sz="28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sz="28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altLang="zh-CN" sz="2800" b="1" i="1" smtClean="0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𝒆𝒙𝒑</m:t>
                            </m:r>
                          </m:sub>
                        </m:sSub>
                      </m:den>
                    </m:f>
                  </m:oMath>
                </a14:m>
                <a:r>
                  <a:rPr lang="zh-CN" altLang="en-US" sz="2800" dirty="0">
                    <a:solidFill>
                      <a:srgbClr val="000000"/>
                    </a:solidFill>
                    <a:latin typeface="+mn-lt"/>
                  </a:rPr>
                  <a:t> </a:t>
                </a:r>
                <a:endParaRPr lang="zh-CN" altLang="en-US" sz="2800" dirty="0">
                  <a:solidFill>
                    <a:srgbClr val="0000FF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022" y="4291710"/>
                <a:ext cx="1944216" cy="716863"/>
              </a:xfrm>
              <a:prstGeom prst="rect">
                <a:avLst/>
              </a:prstGeom>
              <a:blipFill rotWithShape="1">
                <a:blip r:embed="rId5"/>
                <a:stretch>
                  <a:fillRect l="-19" t="-53" r="11" b="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 advClick="0" advTm="0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735166" y="1916832"/>
            <a:ext cx="6220881" cy="4752528"/>
            <a:chOff x="5735166" y="1556792"/>
            <a:chExt cx="6220881" cy="475252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735166" y="1556792"/>
              <a:ext cx="6220881" cy="4752528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" name="文本框 4"/>
                <p:cNvSpPr txBox="1"/>
                <p:nvPr/>
              </p:nvSpPr>
              <p:spPr>
                <a:xfrm rot="19454944">
                  <a:off x="7449581" y="3785517"/>
                  <a:ext cx="4040460" cy="336887"/>
                </a:xfrm>
                <a:prstGeom prst="rect">
                  <a:avLst/>
                </a:prstGeom>
                <a:solidFill>
                  <a:schemeClr val="accent5">
                    <a:lumMod val="25000"/>
                    <a:lumOff val="75000"/>
                  </a:schemeClr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微软雅黑" panose="020B0503020204020204" pitchFamily="34" charset="-122"/>
                      <a:cs typeface="+mn-cs"/>
                    </a:rPr>
                    <a:t>Fit the data with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𝒕</m:t>
                          </m:r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𝒇𝒊𝒕</m:t>
                          </m:r>
                        </m:sub>
                      </m:sSub>
                      <m:d>
                        <m:d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𝑵</m:t>
                          </m:r>
                        </m:e>
                      </m:d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cs"/>
                        </a:rPr>
                        <m:t> </m:t>
                      </m:r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cs"/>
                        </a:rPr>
                        <m:t>𝒇𝒖𝒏𝒄𝒕𝒊𝒐𝒏</m:t>
                      </m:r>
                    </m:oMath>
                  </a14:m>
                  <a:endParaRPr kumimoji="0" lang="zh-CN" alt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endParaRPr>
                </a:p>
              </p:txBody>
            </p:sp>
          </mc:Choice>
          <mc:Fallback>
            <p:sp>
              <p:nvSpPr>
                <p:cNvPr id="5" name="文本框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454944">
                  <a:off x="7449581" y="3785517"/>
                  <a:ext cx="4040460" cy="336887"/>
                </a:xfrm>
                <a:prstGeom prst="rect">
                  <a:avLst/>
                </a:prstGeom>
                <a:blipFill rotWithShape="1">
                  <a:blip r:embed="rId2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文本框 6"/>
            <p:cNvSpPr txBox="1"/>
            <p:nvPr/>
          </p:nvSpPr>
          <p:spPr>
            <a:xfrm rot="19437911">
              <a:off x="8324512" y="3982932"/>
              <a:ext cx="322741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A284B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using all time stamps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67970" y="4002170"/>
            <a:ext cx="5271828" cy="196977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  <a:sym typeface="Wingdings 3" panose="05040102010807070707" pitchFamily="18" charset="2"/>
              </a:rPr>
              <a:t>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The polynomial function represents  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    ion motion with a mean orbital length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  <a:sym typeface="Wingdings 3" panose="05040102010807070707" pitchFamily="18" charset="2"/>
              </a:rPr>
              <a:t> T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he sine-like terms describe the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    periodic time fluctuations due to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   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betatron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oscillations.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文本框 9"/>
              <p:cNvSpPr txBox="1"/>
              <p:nvPr/>
            </p:nvSpPr>
            <p:spPr>
              <a:xfrm>
                <a:off x="982637" y="1375337"/>
                <a:ext cx="10585177" cy="469487"/>
              </a:xfrm>
              <a:prstGeom prst="rect">
                <a:avLst/>
              </a:prstGeom>
              <a:solidFill>
                <a:schemeClr val="accent3">
                  <a:lumMod val="25000"/>
                  <a:lumOff val="7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r>
                      <a:rPr kumimoji="0" lang="en-US" altLang="zh-C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∆</m:t>
                    </m:r>
                    <m:sSub>
                      <m:sSubPr>
                        <m:ctrlPr>
                          <a:rPr kumimoji="0" lang="en-US" altLang="zh-CN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2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𝒕</m:t>
                        </m:r>
                      </m:e>
                      <m:sub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𝒆𝒙𝒑</m:t>
                        </m:r>
                      </m:sub>
                    </m:sSub>
                  </m:oMath>
                </a14:m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determinations considering </a:t>
                </a:r>
                <a:r>
                  <a:rPr kumimoji="0" lang="en-US" altLang="zh-CN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betatron</a:t>
                </a:r>
                <a:r>
                  <a:rPr kumimoji="0" lang="en-US" altLang="zh-C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 oscillation of stored ions</a:t>
                </a: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637" y="1375337"/>
                <a:ext cx="10585177" cy="469487"/>
              </a:xfrm>
              <a:prstGeom prst="rect">
                <a:avLst/>
              </a:prstGeom>
              <a:blipFill rotWithShape="1">
                <a:blip r:embed="rId3"/>
                <a:stretch>
                  <a:fillRect l="-3" t="-2960" b="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685640" y="2221245"/>
                <a:ext cx="5049526" cy="123290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𝒕</m:t>
                        </m:r>
                      </m:e>
                      <m:sub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𝒇𝒊𝒕</m:t>
                        </m:r>
                      </m:sub>
                    </m:sSub>
                    <m:d>
                      <m:dPr>
                        <m:ctrlP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𝑵</m:t>
                        </m:r>
                      </m:e>
                    </m:d>
                  </m:oMath>
                </a14:m>
                <a:r>
                  <a:rPr kumimoji="0" lang="en-US" altLang="zh-CN" sz="2400" b="1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微软雅黑" panose="020B0503020204020204" pitchFamily="34" charset="-122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cs"/>
                      </a:rPr>
                      <m:t>=</m:t>
                    </m:r>
                    <m:nary>
                      <m:naryPr>
                        <m:chr m:val="∑"/>
                        <m:limLoc m:val="subSup"/>
                        <m:ctrlP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𝒊</m:t>
                        </m:r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=</m:t>
                        </m:r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𝟎</m:t>
                        </m:r>
                      </m:sub>
                      <m:sup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𝒊</m:t>
                        </m:r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=</m:t>
                        </m:r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𝟑</m:t>
                        </m:r>
                      </m:sup>
                      <m:e>
                        <m:sSub>
                          <m:sSubPr>
                            <m:ctrlPr>
                              <a:rPr kumimoji="0" lang="en-US" altLang="zh-CN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4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+mn-cs"/>
                              </a:rPr>
                              <m:t>𝒂</m:t>
                            </m:r>
                          </m:e>
                          <m:sub>
                            <m:r>
                              <a:rPr kumimoji="0" lang="en-US" altLang="zh-CN" sz="24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微软雅黑" panose="020B0503020204020204" pitchFamily="34" charset="-122"/>
                                <a:cs typeface="+mn-cs"/>
                              </a:rPr>
                              <m:t>𝒊</m:t>
                            </m:r>
                          </m:sub>
                        </m:sSub>
                      </m:e>
                    </m:nary>
                    <m:r>
                      <a:rPr kumimoji="0" lang="en-US" altLang="zh-CN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∙</m:t>
                    </m:r>
                    <m:sSup>
                      <m:sSupPr>
                        <m:ctrlP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𝑵</m:t>
                        </m:r>
                      </m:e>
                      <m:sup>
                        <m:r>
                          <a:rPr kumimoji="0" lang="en-US" altLang="zh-CN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𝒊</m:t>
                        </m:r>
                      </m:sup>
                    </m:sSup>
                  </m:oMath>
                </a14:m>
                <a:endParaRPr kumimoji="0" lang="en-US" altLang="zh-CN" sz="2400" b="1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8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 Math" panose="02040503050406030204" pitchFamily="18" charset="0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1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微软雅黑" panose="020B0503020204020204" pitchFamily="34" charset="-122"/>
                    <a:cs typeface="+mn-cs"/>
                  </a:rPr>
                  <a:t>              </a:t>
                </a:r>
                <a14:m>
                  <m:oMath xmlns:m="http://schemas.openxmlformats.org/officeDocument/2006/math">
                    <m:r>
                      <a:rPr kumimoji="0" lang="en-US" altLang="zh-CN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微软雅黑" panose="020B0503020204020204" pitchFamily="34" charset="-122"/>
                        <a:cs typeface="+mn-cs"/>
                      </a:rPr>
                      <m:t>+</m:t>
                    </m:r>
                    <m:sSub>
                      <m:sSubPr>
                        <m:ctrlP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𝑨</m:t>
                        </m:r>
                      </m:e>
                      <m:sub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微软雅黑" panose="020B0503020204020204" pitchFamily="34" charset="-122"/>
                            <a:cs typeface="+mn-cs"/>
                          </a:rPr>
                          <m:t>𝒙</m:t>
                        </m:r>
                      </m:sub>
                    </m:sSub>
                    <m:r>
                      <a:rPr kumimoji="0" lang="en-US" altLang="zh-CN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∙</m:t>
                    </m:r>
                    <m:r>
                      <a:rPr kumimoji="0" lang="en-US" altLang="zh-CN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𝒔𝒊𝒏</m:t>
                    </m:r>
                    <m:d>
                      <m:dPr>
                        <m:begChr m:val="["/>
                        <m:endChr m:val="]"/>
                        <m:ctrlP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𝟐</m:t>
                        </m:r>
                        <m:r>
                          <a:rPr kumimoji="0" lang="zh-CN" altLang="en-US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𝝅</m:t>
                        </m:r>
                        <m:d>
                          <m:dPr>
                            <m:ctrlPr>
                              <a:rPr kumimoji="0" lang="en-US" altLang="zh-CN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𝒙</m:t>
                                </m:r>
                                <m: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𝟎</m:t>
                                </m:r>
                              </m:sub>
                            </m:sSub>
                            <m:r>
                              <a:rPr kumimoji="0" lang="en-US" altLang="zh-CN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𝑵</m:t>
                            </m:r>
                            <m:r>
                              <a:rPr kumimoji="0" lang="en-US" altLang="zh-CN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𝑸</m:t>
                                </m:r>
                              </m:e>
                              <m:sub>
                                <m: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𝒙</m:t>
                                </m:r>
                                <m: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𝟏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</m:ctrlPr>
                              </m:sSupPr>
                              <m:e>
                                <m: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𝑵</m:t>
                                </m:r>
                              </m:e>
                              <m:sup>
                                <m:r>
                                  <a:rPr kumimoji="0" lang="en-US" altLang="zh-CN" sz="2000" b="1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srgbClr val="0000FF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+mn-cs"/>
                                  </a:rPr>
                                  <m:t>𝟐</m:t>
                                </m:r>
                              </m:sup>
                            </m:sSup>
                          </m:e>
                        </m:d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+</m:t>
                        </m:r>
                        <m:sSub>
                          <m:sSubPr>
                            <m:ctrlPr>
                              <a:rPr kumimoji="0" lang="en-US" altLang="zh-CN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zh-CN" altLang="en-US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𝝋</m:t>
                            </m:r>
                          </m:e>
                          <m:sub>
                            <m:r>
                              <a:rPr kumimoji="0" lang="en-US" altLang="zh-CN" sz="20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00FF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𝒙</m:t>
                            </m:r>
                          </m:sub>
                        </m:sSub>
                      </m:e>
                    </m:d>
                  </m:oMath>
                </a14:m>
                <a:endParaRPr kumimoji="0" lang="en-US" altLang="zh-CN" sz="20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             </m:t>
                      </m:r>
                      <m:r>
                        <a:rPr kumimoji="0" lang="en-US" altLang="zh-CN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𝑨</m:t>
                          </m:r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𝒚</m:t>
                          </m:r>
                        </m:sub>
                      </m:sSub>
                      <m:r>
                        <a:rPr kumimoji="0" lang="en-US" altLang="zh-CN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∙</m:t>
                      </m:r>
                      <m:r>
                        <a:rPr kumimoji="0" lang="en-US" altLang="zh-CN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𝒔𝒊𝒏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  <m:r>
                            <a:rPr kumimoji="0" lang="zh-CN" alt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𝝅</m:t>
                          </m:r>
                          <m:d>
                            <m:dPr>
                              <m:ctrlP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𝒚</m:t>
                                  </m:r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𝑵</m:t>
                              </m:r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𝒚</m:t>
                                  </m:r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𝟏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𝑵</m:t>
                                  </m:r>
                                </m:e>
                                <m:sup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zh-CN" alt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𝝋</m:t>
                              </m:r>
                            </m:e>
                            <m:sub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640" y="2221245"/>
                <a:ext cx="5049526" cy="1232902"/>
              </a:xfrm>
              <a:prstGeom prst="rect">
                <a:avLst/>
              </a:prstGeom>
              <a:blipFill rotWithShape="1">
                <a:blip r:embed="rId4"/>
                <a:stretch>
                  <a:fillRect l="-9" t="-1" r="10" b="-20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矩形 13"/>
              <p:cNvSpPr/>
              <p:nvPr/>
            </p:nvSpPr>
            <p:spPr>
              <a:xfrm rot="21150915">
                <a:off x="8140564" y="2713703"/>
                <a:ext cx="515057" cy="36061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altLang="zh-CN" sz="1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∆</m:t>
                      </m:r>
                      <m:sSub>
                        <m:sSubPr>
                          <m:ctrlPr>
                            <a:rPr kumimoji="0" lang="en-US" altLang="zh-CN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𝒕</m:t>
                          </m:r>
                        </m:e>
                        <m:sub>
                          <m:r>
                            <a:rPr kumimoji="0" lang="en-US" altLang="zh-CN" sz="1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𝒆𝒙𝒑</m:t>
                          </m:r>
                        </m:sub>
                      </m:sSub>
                    </m:oMath>
                  </m:oMathPara>
                </a14:m>
                <a:endParaRPr kumimoji="0" lang="zh-CN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14" name="矩形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150915">
                <a:off x="8140564" y="2713703"/>
                <a:ext cx="515057" cy="360612"/>
              </a:xfrm>
              <a:prstGeom prst="rect">
                <a:avLst/>
              </a:prstGeom>
              <a:blipFill rotWithShape="1">
                <a:blip r:embed="rId5"/>
                <a:stretch>
                  <a:fillRect l="-4165" t="-8901" r="-10862" b="-87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2. </a:t>
                </a:r>
                <a14:m>
                  <m:oMath xmlns:m="http://schemas.openxmlformats.org/officeDocument/2006/math"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-defined isochronous mass spectrometry IMS </a:t>
                </a:r>
                <a:endPara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blipFill rotWithShape="1">
                <a:blip r:embed="rId6"/>
                <a:stretch>
                  <a:fillRect l="-3" t="-925" r="2" b="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 rot="19322570">
            <a:off x="11131117" y="2702040"/>
            <a:ext cx="59484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TOF1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 rot="19322570">
            <a:off x="10801197" y="2247011"/>
            <a:ext cx="594843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TOF2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 rot="19535829">
            <a:off x="9649219" y="2628807"/>
            <a:ext cx="1152128" cy="520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9" r="1760" b="5621"/>
          <a:stretch>
            <a:fillRect/>
          </a:stretch>
        </p:blipFill>
        <p:spPr>
          <a:xfrm>
            <a:off x="5735166" y="1844824"/>
            <a:ext cx="6136808" cy="4613975"/>
          </a:xfrm>
          <a:prstGeom prst="rect">
            <a:avLst/>
          </a:prstGeom>
          <a:noFill/>
        </p:spPr>
      </p:pic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1918742" y="1556792"/>
            <a:ext cx="3744416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Full B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r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acceptance 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0177" y="1238273"/>
            <a:ext cx="7294563" cy="4038601"/>
            <a:chOff x="170177" y="1238273"/>
            <a:chExt cx="7294563" cy="4038601"/>
          </a:xfrm>
        </p:grpSpPr>
        <p:grpSp>
          <p:nvGrpSpPr>
            <p:cNvPr id="6" name="组合 22"/>
            <p:cNvGrpSpPr/>
            <p:nvPr/>
          </p:nvGrpSpPr>
          <p:grpSpPr bwMode="auto">
            <a:xfrm>
              <a:off x="170177" y="1695473"/>
              <a:ext cx="2335212" cy="1159136"/>
              <a:chOff x="642910" y="2143116"/>
              <a:chExt cx="2335726" cy="1158428"/>
            </a:xfrm>
          </p:grpSpPr>
          <p:pic>
            <p:nvPicPr>
              <p:cNvPr id="7" name="图片 4" descr="18ne-1.wmf"/>
              <p:cNvPicPr>
                <a:picLocks noChangeAspect="1"/>
              </p:cNvPicPr>
              <p:nvPr/>
            </p:nvPicPr>
            <p:blipFill>
              <a:blip r:embed="rId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910" y="2143116"/>
                <a:ext cx="2335726" cy="11584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8" name="直接箭头连接符 7"/>
              <p:cNvCxnSpPr/>
              <p:nvPr/>
            </p:nvCxnSpPr>
            <p:spPr>
              <a:xfrm rot="5400000">
                <a:off x="2107114" y="3034741"/>
                <a:ext cx="499758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9" name="组合 23"/>
            <p:cNvGrpSpPr/>
            <p:nvPr/>
          </p:nvGrpSpPr>
          <p:grpSpPr bwMode="auto">
            <a:xfrm>
              <a:off x="1456053" y="2909912"/>
              <a:ext cx="2389187" cy="1430337"/>
              <a:chOff x="1928794" y="3500438"/>
              <a:chExt cx="2388523" cy="1429554"/>
            </a:xfrm>
          </p:grpSpPr>
          <p:pic>
            <p:nvPicPr>
              <p:cNvPr id="10" name="图片 5" descr="22mg-1.wmf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28794" y="3500438"/>
                <a:ext cx="2388523" cy="1153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1" name="直接箭头连接符 10"/>
              <p:cNvCxnSpPr/>
              <p:nvPr/>
            </p:nvCxnSpPr>
            <p:spPr>
              <a:xfrm rot="5400000">
                <a:off x="3393697" y="4750703"/>
                <a:ext cx="35699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12" name="组合 28"/>
            <p:cNvGrpSpPr/>
            <p:nvPr/>
          </p:nvGrpSpPr>
          <p:grpSpPr bwMode="auto">
            <a:xfrm>
              <a:off x="3384865" y="4124349"/>
              <a:ext cx="2314575" cy="1152525"/>
              <a:chOff x="3857620" y="4714884"/>
              <a:chExt cx="2315206" cy="1151870"/>
            </a:xfrm>
          </p:grpSpPr>
          <p:pic>
            <p:nvPicPr>
              <p:cNvPr id="13" name="图片 6" descr="15o-1.wmf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57620" y="4714884"/>
                <a:ext cx="2315206" cy="1151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4" name="直接箭头连接符 13"/>
              <p:cNvCxnSpPr/>
              <p:nvPr/>
            </p:nvCxnSpPr>
            <p:spPr>
              <a:xfrm rot="5400000">
                <a:off x="4428662" y="5358249"/>
                <a:ext cx="428381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15" name="组合 29"/>
            <p:cNvGrpSpPr/>
            <p:nvPr/>
          </p:nvGrpSpPr>
          <p:grpSpPr bwMode="auto">
            <a:xfrm>
              <a:off x="4170678" y="3267099"/>
              <a:ext cx="2351087" cy="1152525"/>
              <a:chOff x="4643438" y="3857628"/>
              <a:chExt cx="2350995" cy="1153260"/>
            </a:xfrm>
          </p:grpSpPr>
          <p:pic>
            <p:nvPicPr>
              <p:cNvPr id="16" name="图片 7" descr="19ne-1.wmf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43438" y="3857628"/>
                <a:ext cx="2350995" cy="1153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17" name="直接箭头连接符 16"/>
              <p:cNvCxnSpPr/>
              <p:nvPr/>
            </p:nvCxnSpPr>
            <p:spPr>
              <a:xfrm rot="5400000">
                <a:off x="5499764" y="4428698"/>
                <a:ext cx="285932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18" name="组合 30"/>
            <p:cNvGrpSpPr/>
            <p:nvPr/>
          </p:nvGrpSpPr>
          <p:grpSpPr bwMode="auto">
            <a:xfrm>
              <a:off x="4313553" y="2338412"/>
              <a:ext cx="2370137" cy="1152525"/>
              <a:chOff x="4786314" y="2928934"/>
              <a:chExt cx="2370454" cy="1153260"/>
            </a:xfrm>
          </p:grpSpPr>
          <p:pic>
            <p:nvPicPr>
              <p:cNvPr id="19" name="图片 8" descr="27si-1.wmf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6314" y="2928934"/>
                <a:ext cx="2370454" cy="11532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0" name="直接箭头连接符 19"/>
              <p:cNvCxnSpPr/>
              <p:nvPr/>
            </p:nvCxnSpPr>
            <p:spPr>
              <a:xfrm flipH="1">
                <a:off x="6144129" y="3429315"/>
                <a:ext cx="1267" cy="352114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21" name="组合 31"/>
            <p:cNvGrpSpPr/>
            <p:nvPr/>
          </p:nvGrpSpPr>
          <p:grpSpPr bwMode="auto">
            <a:xfrm>
              <a:off x="5099365" y="1238273"/>
              <a:ext cx="2365375" cy="1357311"/>
              <a:chOff x="5572132" y="1785926"/>
              <a:chExt cx="2364894" cy="1357322"/>
            </a:xfrm>
          </p:grpSpPr>
          <p:pic>
            <p:nvPicPr>
              <p:cNvPr id="22" name="图片 9" descr="43ti-1.wmf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72132" y="1785926"/>
                <a:ext cx="2364894" cy="1151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3" name="直接箭头连接符 22"/>
              <p:cNvCxnSpPr/>
              <p:nvPr/>
            </p:nvCxnSpPr>
            <p:spPr>
              <a:xfrm rot="5400000" flipH="1" flipV="1">
                <a:off x="6823599" y="3036091"/>
                <a:ext cx="212727" cy="1587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tailEnd type="arrow"/>
              </a:ln>
              <a:effectLst/>
            </p:spPr>
          </p:cxnSp>
        </p:grpSp>
        <p:grpSp>
          <p:nvGrpSpPr>
            <p:cNvPr id="24" name="组合 27"/>
            <p:cNvGrpSpPr/>
            <p:nvPr/>
          </p:nvGrpSpPr>
          <p:grpSpPr bwMode="auto">
            <a:xfrm>
              <a:off x="813114" y="2338412"/>
              <a:ext cx="2287588" cy="1501775"/>
              <a:chOff x="1285852" y="2928934"/>
              <a:chExt cx="2287408" cy="1500992"/>
            </a:xfrm>
          </p:grpSpPr>
          <p:pic>
            <p:nvPicPr>
              <p:cNvPr id="25" name="图片 24" descr="20na-1.wmf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5852" y="2928934"/>
                <a:ext cx="2287408" cy="11518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26" name="直接箭头连接符 25"/>
              <p:cNvCxnSpPr/>
              <p:nvPr/>
            </p:nvCxnSpPr>
            <p:spPr>
              <a:xfrm rot="5400000">
                <a:off x="2929674" y="4214932"/>
                <a:ext cx="428402" cy="1588"/>
              </a:xfrm>
              <a:prstGeom prst="straightConnector1">
                <a:avLst/>
              </a:prstGeom>
              <a:noFill/>
              <a:ln w="38100" cap="flat" cmpd="sng" algn="ctr">
                <a:solidFill>
                  <a:srgbClr val="00B050"/>
                </a:solidFill>
                <a:prstDash val="solid"/>
                <a:tailEnd type="arrow"/>
              </a:ln>
              <a:effectLst/>
            </p:spPr>
          </p:cxnSp>
        </p:grpSp>
      </p:grpSp>
      <p:grpSp>
        <p:nvGrpSpPr>
          <p:cNvPr id="34" name="组合 33"/>
          <p:cNvGrpSpPr/>
          <p:nvPr/>
        </p:nvGrpSpPr>
        <p:grpSpPr>
          <a:xfrm>
            <a:off x="7039795" y="2492896"/>
            <a:ext cx="4888059" cy="3601043"/>
            <a:chOff x="7039795" y="2386439"/>
            <a:chExt cx="4888059" cy="3601043"/>
          </a:xfrm>
        </p:grpSpPr>
        <p:pic>
          <p:nvPicPr>
            <p:cNvPr id="28" name="Picture 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39795" y="2386439"/>
              <a:ext cx="4888059" cy="3601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7904579" y="3216722"/>
              <a:ext cx="1956648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IMS window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1" name="矩形: 圆角 30"/>
            <p:cNvSpPr/>
            <p:nvPr/>
          </p:nvSpPr>
          <p:spPr>
            <a:xfrm>
              <a:off x="8018807" y="2708920"/>
              <a:ext cx="1728192" cy="481444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7967414" y="1556792"/>
            <a:ext cx="3744416" cy="83099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Full B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</a:rPr>
              <a:t>r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acceptance causes 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systematic deviation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9623598" y="4292500"/>
            <a:ext cx="137218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calibrants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9479582" y="4581128"/>
            <a:ext cx="187220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re-determined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86694" y="188640"/>
            <a:ext cx="62646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1.  Introduction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023198" y="280973"/>
            <a:ext cx="48285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IMS in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CSRe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-Lanzhou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内容占位符 3" descr="Standard deviation for total RevT range A=2Z-3.wmf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2"/>
          <a:stretch>
            <a:fillRect/>
          </a:stretch>
        </p:blipFill>
        <p:spPr bwMode="auto">
          <a:xfrm>
            <a:off x="97928" y="1700808"/>
            <a:ext cx="7437438" cy="4406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Text Box 11"/>
          <p:cNvSpPr txBox="1">
            <a:spLocks noChangeArrowheads="1"/>
          </p:cNvSpPr>
          <p:nvPr/>
        </p:nvSpPr>
        <p:spPr bwMode="auto">
          <a:xfrm>
            <a:off x="2884634" y="5201702"/>
            <a:ext cx="1956648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IMS window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: 圆角 3"/>
          <p:cNvSpPr/>
          <p:nvPr/>
        </p:nvSpPr>
        <p:spPr>
          <a:xfrm>
            <a:off x="3286894" y="4940502"/>
            <a:ext cx="1150539" cy="288698"/>
          </a:xfrm>
          <a:prstGeom prst="round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574" y="2145567"/>
            <a:ext cx="6598801" cy="423576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5286" y="2299015"/>
            <a:ext cx="4953338" cy="3928864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1054646" y="1254133"/>
                <a:ext cx="10585176" cy="872996"/>
              </a:xfrm>
              <a:prstGeom prst="rect">
                <a:avLst/>
              </a:prstGeom>
              <a:solidFill>
                <a:schemeClr val="accent5">
                  <a:lumMod val="25000"/>
                  <a:lumOff val="75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𝒕</m:t>
                          </m:r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𝒇𝒊𝒕</m:t>
                          </m:r>
                        </m:sub>
                      </m:sSub>
                      <m:d>
                        <m:d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𝑵</m:t>
                          </m:r>
                        </m:e>
                      </m:d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cs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𝒊</m:t>
                          </m:r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=</m:t>
                          </m:r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𝟎</m:t>
                          </m:r>
                        </m:sub>
                        <m:sup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𝟑</m:t>
                          </m:r>
                        </m:sup>
                        <m:e>
                          <m:sSub>
                            <m:sSubPr>
                              <m:ctrlP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𝒂</m:t>
                              </m:r>
                            </m:e>
                            <m:sub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𝒊</m:t>
                              </m:r>
                            </m:sub>
                          </m:sSub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sSup>
                            <m:sSupPr>
                              <m:ctrlP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𝑵</m:t>
                              </m:r>
                            </m:e>
                            <m:sup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𝒊</m:t>
                              </m:r>
                            </m:sup>
                          </m:sSup>
                        </m:e>
                      </m:nary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𝑨</m:t>
                          </m:r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𝒙</m:t>
                          </m:r>
                        </m:sub>
                      </m:sSub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微软雅黑" panose="020B0503020204020204" pitchFamily="34" charset="-122"/>
                          <a:cs typeface="+mn-cs"/>
                        </a:rPr>
                        <m:t> </m:t>
                      </m:r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𝒔𝒊𝒏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  <m:r>
                            <a:rPr kumimoji="0" lang="zh-CN" altLang="en-US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𝝅</m:t>
                          </m:r>
                          <m:d>
                            <m:dPr>
                              <m:ctrlP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𝒙</m:t>
                                  </m:r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𝑵</m:t>
                              </m:r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𝒙</m:t>
                                  </m:r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𝟏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𝑵</m:t>
                                  </m:r>
                                </m:e>
                                <m:sup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zh-CN" altLang="en-US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𝝋</m:t>
                              </m:r>
                            </m:e>
                            <m:sub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𝒙</m:t>
                              </m:r>
                            </m:sub>
                          </m:sSub>
                        </m:e>
                      </m:d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+</m:t>
                      </m:r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𝑨</m:t>
                          </m:r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微软雅黑" panose="020B0503020204020204" pitchFamily="34" charset="-122"/>
                              <a:cs typeface="+mn-cs"/>
                            </a:rPr>
                            <m:t>𝒚</m:t>
                          </m:r>
                        </m:sub>
                      </m:sSub>
                      <m:r>
                        <a:rPr kumimoji="0" lang="en-US" altLang="zh-CN" sz="20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𝒔𝒊𝒏</m:t>
                      </m:r>
                      <m:d>
                        <m:dPr>
                          <m:begChr m:val="["/>
                          <m:endChr m:val="]"/>
                          <m:ctrlP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𝟐</m:t>
                          </m:r>
                          <m:r>
                            <a:rPr kumimoji="0" lang="zh-CN" alt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𝝅</m:t>
                          </m:r>
                          <m:d>
                            <m:dPr>
                              <m:ctrlP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𝒚</m:t>
                                  </m:r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𝟎</m:t>
                                  </m:r>
                                </m:sub>
                              </m:sSub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𝑵</m:t>
                              </m:r>
                              <m: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𝑸</m:t>
                                  </m:r>
                                </m:e>
                                <m:sub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𝒚</m:t>
                                  </m:r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𝟏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𝑵</m:t>
                                  </m:r>
                                </m:e>
                                <m:sup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</m:e>
                          </m:d>
                          <m:r>
                            <a:rPr kumimoji="0" lang="en-US" altLang="zh-CN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altLang="zh-CN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zh-CN" altLang="en-US" sz="2000" b="1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𝝋</m:t>
                              </m:r>
                            </m:e>
                            <m:sub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𝒚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646" y="1254133"/>
                <a:ext cx="10585176" cy="872996"/>
              </a:xfrm>
              <a:prstGeom prst="rect">
                <a:avLst/>
              </a:prstGeom>
              <a:blipFill rotWithShape="1">
                <a:blip r:embed="rId3"/>
                <a:stretch>
                  <a:fillRect l="-5" t="-1" r="3" b="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/>
          <p:cNvSpPr txBox="1"/>
          <p:nvPr/>
        </p:nvSpPr>
        <p:spPr>
          <a:xfrm rot="16200000">
            <a:off x="-428383" y="3785465"/>
            <a:ext cx="154561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Fit residuals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583084" y="3505033"/>
            <a:ext cx="66114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TOF1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591150" y="5353471"/>
            <a:ext cx="66114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TOF2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255446" y="2578419"/>
            <a:ext cx="1327286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all 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45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V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23+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996227" y="3717032"/>
            <a:ext cx="1800173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single 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45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V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23+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2. </a:t>
                </a:r>
                <a14:m>
                  <m:oMath xmlns:m="http://schemas.openxmlformats.org/officeDocument/2006/math"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-defined isochronous mass spectrometry IMS </a:t>
                </a:r>
                <a:endPara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blipFill rotWithShape="1">
                <a:blip r:embed="rId4"/>
                <a:stretch>
                  <a:fillRect l="-3" t="-925" r="2" b="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 advClick="0" advTm="0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34" y="1161614"/>
            <a:ext cx="8962368" cy="541776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2. </a:t>
                </a:r>
                <a14:m>
                  <m:oMath xmlns:m="http://schemas.openxmlformats.org/officeDocument/2006/math"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-defined isochronous mass spectrometry IMS </a:t>
                </a:r>
                <a:endPara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blipFill rotWithShape="1">
                <a:blip r:embed="rId2"/>
                <a:stretch>
                  <a:fillRect l="-3" t="-925" r="2" b="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186" y="1651211"/>
            <a:ext cx="5346655" cy="5182049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/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" t="32577" r="-1" b="7776"/>
          <a:stretch>
            <a:fillRect/>
          </a:stretch>
        </p:blipFill>
        <p:spPr bwMode="auto">
          <a:xfrm>
            <a:off x="262558" y="2636875"/>
            <a:ext cx="6696744" cy="3687888"/>
          </a:xfrm>
          <a:prstGeom prst="rect">
            <a:avLst/>
          </a:prstGeom>
          <a:ln>
            <a:noFill/>
          </a:ln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622598" y="1169833"/>
                <a:ext cx="11161240" cy="8715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Mass resolving powers are significantly improved after field drift correction 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for all nuclides in the large </a:t>
                </a:r>
                <a:r>
                  <a:rPr kumimoji="0" lang="en-US" altLang="zh-CN" sz="28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m/q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-range of</a:t>
                </a:r>
                <a14:m>
                  <m:oMath xmlns:m="http://schemas.openxmlformats.org/officeDocument/2006/math">
                    <m:r>
                      <a:rPr kumimoji="0" lang="en-US" altLang="zh-CN" sz="24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altLang="zh-CN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∆</m:t>
                    </m:r>
                    <m:d>
                      <m:dPr>
                        <m:ctrlPr>
                          <a:rPr kumimoji="0" lang="zh-CN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𝑚</m:t>
                        </m:r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/</m:t>
                        </m:r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𝑞</m:t>
                        </m:r>
                      </m:e>
                    </m:d>
                    <m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≈</m:t>
                    </m:r>
                    <m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0</m:t>
                    </m:r>
                    <m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.</m:t>
                    </m:r>
                    <m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10</m:t>
                    </m:r>
                    <m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kumimoji="0" lang="en-US" altLang="zh-CN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𝑢</m:t>
                    </m:r>
                    <m:sSup>
                      <m:sSupPr>
                        <m:ctrlPr>
                          <a:rPr kumimoji="0" lang="zh-CN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𝑒</m:t>
                        </m:r>
                      </m:e>
                      <m:sup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−</m:t>
                        </m:r>
                        <m:r>
                          <a:rPr kumimoji="0" lang="en-US" altLang="zh-CN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1</m:t>
                        </m:r>
                      </m:sup>
                    </m:sSup>
                  </m:oMath>
                </a14:m>
                <a:r>
                  <a: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  </a:t>
                </a:r>
                <a:endParaRPr kumimoji="0" lang="zh-CN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598" y="1169833"/>
                <a:ext cx="11161240" cy="871521"/>
              </a:xfrm>
              <a:prstGeom prst="rect">
                <a:avLst/>
              </a:prstGeom>
              <a:blipFill rotWithShape="1">
                <a:blip r:embed="rId2"/>
                <a:stretch>
                  <a:fillRect l="-3" t="-456" r="1" b="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矩形 5"/>
              <p:cNvSpPr/>
              <p:nvPr/>
            </p:nvSpPr>
            <p:spPr>
              <a:xfrm>
                <a:off x="2926854" y="2204864"/>
                <a:ext cx="1861407" cy="72000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𝒎</m:t>
                        </m:r>
                      </m:num>
                      <m:den>
                        <m:r>
                          <a:rPr kumimoji="0" lang="en-US" altLang="zh-CN" sz="2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𝒒</m:t>
                        </m:r>
                      </m:den>
                    </m:f>
                  </m:oMath>
                </a14:m>
                <a:r>
                  <a:rPr kumimoji="0" lang="zh-CN" altLang="en-US" sz="25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  </a:t>
                </a:r>
                <a:r>
                  <a:rPr kumimoji="0" lang="en-US" altLang="zh-CN" sz="2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spectrum</a:t>
                </a:r>
                <a:endParaRPr kumimoji="0" lang="zh-CN" altLang="en-US" sz="25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6" name="矩形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6854" y="2204864"/>
                <a:ext cx="1861407" cy="720005"/>
              </a:xfrm>
              <a:prstGeom prst="rect">
                <a:avLst/>
              </a:prstGeom>
              <a:blipFill rotWithShape="1">
                <a:blip r:embed="rId3"/>
                <a:stretch>
                  <a:fillRect l="-7" t="-20" r="19" b="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/>
          <p:cNvSpPr txBox="1"/>
          <p:nvPr/>
        </p:nvSpPr>
        <p:spPr>
          <a:xfrm>
            <a:off x="9767614" y="2180829"/>
            <a:ext cx="149399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58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Ni beam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527" y="2574197"/>
            <a:ext cx="5345367" cy="38071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矩形 9"/>
              <p:cNvSpPr/>
              <p:nvPr/>
            </p:nvSpPr>
            <p:spPr>
              <a:xfrm>
                <a:off x="8173665" y="3022915"/>
                <a:ext cx="2530565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zh-CN" altLang="en-US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𝝈</m:t>
                        </m:r>
                      </m:e>
                      <m:sub>
                        <m:r>
                          <a:rPr kumimoji="0" lang="en-US" altLang="zh-CN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𝒎</m:t>
                        </m:r>
                      </m:sub>
                    </m:sSub>
                    <m:r>
                      <a:rPr kumimoji="0" lang="en-US" altLang="zh-CN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≈</m:t>
                    </m:r>
                    <m:d>
                      <m:dPr>
                        <m:ctrlPr>
                          <a:rPr kumimoji="0" lang="en-US" altLang="zh-CN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kumimoji="0" lang="en-US" altLang="zh-CN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𝟑</m:t>
                        </m:r>
                        <m:r>
                          <a:rPr kumimoji="0" lang="en-US" altLang="zh-CN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~</m:t>
                        </m:r>
                        <m:r>
                          <a:rPr kumimoji="0" lang="en-US" altLang="zh-CN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𝟓</m:t>
                        </m:r>
                      </m:e>
                    </m:d>
                    <m:r>
                      <a:rPr kumimoji="0" lang="en-US" altLang="zh-CN" sz="20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×</m:t>
                    </m:r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𝑞</m:t>
                    </m:r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rPr>
                  <a:t>keV</a:t>
                </a: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10" name="矩形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3665" y="3022915"/>
                <a:ext cx="2530565" cy="400110"/>
              </a:xfrm>
              <a:prstGeom prst="rect">
                <a:avLst/>
              </a:prstGeom>
              <a:blipFill rotWithShape="1">
                <a:blip r:embed="rId5"/>
                <a:stretch>
                  <a:fillRect l="-23" t="-79" r="1" b="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2. </a:t>
                </a:r>
                <a14:m>
                  <m:oMath xmlns:m="http://schemas.openxmlformats.org/officeDocument/2006/math"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-defined isochronous mass spectrometry IMS </a:t>
                </a:r>
                <a:endPara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blipFill rotWithShape="1">
                <a:blip r:embed="rId6"/>
                <a:stretch>
                  <a:fillRect l="-3" t="-925" r="2" b="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组合 7"/>
          <p:cNvGrpSpPr/>
          <p:nvPr/>
        </p:nvGrpSpPr>
        <p:grpSpPr>
          <a:xfrm>
            <a:off x="1630710" y="3365862"/>
            <a:ext cx="6557978" cy="907229"/>
            <a:chOff x="1630710" y="3365862"/>
            <a:chExt cx="6557978" cy="907229"/>
          </a:xfrm>
        </p:grpSpPr>
        <p:sp>
          <p:nvSpPr>
            <p:cNvPr id="3" name="文本框 2"/>
            <p:cNvSpPr txBox="1"/>
            <p:nvPr/>
          </p:nvSpPr>
          <p:spPr>
            <a:xfrm>
              <a:off x="1630710" y="3411317"/>
              <a:ext cx="5743865" cy="86177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100 keV uncertainty can be achieved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 for a single event of Ni (q=28) ion</a:t>
              </a:r>
              <a:endPara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" name="箭头: 下 4"/>
            <p:cNvSpPr/>
            <p:nvPr/>
          </p:nvSpPr>
          <p:spPr>
            <a:xfrm rot="3862363">
              <a:off x="7503089" y="3088784"/>
              <a:ext cx="408521" cy="962677"/>
            </a:xfrm>
            <a:prstGeom prst="downArrow">
              <a:avLst/>
            </a:prstGeom>
            <a:solidFill>
              <a:srgbClr val="FF00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-865730" y="1915594"/>
            <a:ext cx="8257080" cy="532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3" name="组合 12"/>
          <p:cNvGrpSpPr/>
          <p:nvPr/>
        </p:nvGrpSpPr>
        <p:grpSpPr>
          <a:xfrm>
            <a:off x="491927" y="1689746"/>
            <a:ext cx="2434927" cy="1595238"/>
            <a:chOff x="5588000" y="2488852"/>
            <a:chExt cx="3556000" cy="2114550"/>
          </a:xfrm>
        </p:grpSpPr>
        <p:pic>
          <p:nvPicPr>
            <p:cNvPr id="14" name="Picture 4"/>
            <p:cNvPicPr>
              <a:picLocks noChangeAspect="1" noChangeArrowheads="1"/>
            </p:cNvPicPr>
            <p:nvPr/>
          </p:nvPicPr>
          <p:blipFill>
            <a:blip r:embed="rId2"/>
            <a:srcRect t="7657" b="10663"/>
            <a:stretch>
              <a:fillRect/>
            </a:stretch>
          </p:blipFill>
          <p:spPr bwMode="auto">
            <a:xfrm>
              <a:off x="5670550" y="2488852"/>
              <a:ext cx="3473450" cy="211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Text Box 8"/>
            <p:cNvSpPr txBox="1">
              <a:spLocks noChangeArrowheads="1"/>
            </p:cNvSpPr>
            <p:nvPr/>
          </p:nvSpPr>
          <p:spPr bwMode="auto">
            <a:xfrm>
              <a:off x="5588000" y="2488852"/>
              <a:ext cx="2738392" cy="58594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ct val="2500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X-ray burst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134" y="2537520"/>
            <a:ext cx="8493601" cy="4320480"/>
          </a:xfrm>
          <a:prstGeom prst="rect">
            <a:avLst/>
          </a:prstGeom>
        </p:spPr>
      </p:pic>
      <p:sp>
        <p:nvSpPr>
          <p:cNvPr id="22" name="TextBox 29"/>
          <p:cNvSpPr txBox="1"/>
          <p:nvPr/>
        </p:nvSpPr>
        <p:spPr>
          <a:xfrm rot="19627486">
            <a:off x="8055630" y="5000869"/>
            <a:ext cx="3583340" cy="400110"/>
          </a:xfrm>
          <a:prstGeom prst="rect">
            <a:avLst/>
          </a:prstGeom>
          <a:solidFill>
            <a:sysClr val="windowText" lastClr="000000">
              <a:alpha val="50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Rapid neutron-capture process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9"/>
          <p:cNvSpPr txBox="1"/>
          <p:nvPr/>
        </p:nvSpPr>
        <p:spPr>
          <a:xfrm rot="19417757">
            <a:off x="18956" y="4125401"/>
            <a:ext cx="3696824" cy="407398"/>
          </a:xfrm>
          <a:prstGeom prst="rect">
            <a:avLst/>
          </a:prstGeom>
          <a:solidFill>
            <a:sysClr val="windowText" lastClr="000000">
              <a:alpha val="50000"/>
            </a:sys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Rapid proton-capture</a:t>
            </a:r>
            <a:r>
              <a:rPr kumimoji="0" lang="en-US" altLang="zh-CN" sz="2000" b="1" i="0" u="none" strike="noStrike" kern="0" cap="none" spc="0" normalizeH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process</a:t>
            </a:r>
            <a:endParaRPr kumimoji="0" lang="zh-CN" altLang="en-US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6146" name="Picture 2" descr="http://www.bast.net.cn/picture/0/1712291453295313845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3843" y="1561157"/>
            <a:ext cx="2365979" cy="1579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5"/>
          <p:cNvSpPr txBox="1">
            <a:spLocks noChangeArrowheads="1"/>
          </p:cNvSpPr>
          <p:nvPr/>
        </p:nvSpPr>
        <p:spPr bwMode="auto">
          <a:xfrm>
            <a:off x="9064123" y="2716014"/>
            <a:ext cx="2791724" cy="392864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5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Neutron star merger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8" name="Text Box 6"/>
          <p:cNvSpPr txBox="1">
            <a:spLocks noChangeArrowheads="1"/>
          </p:cNvSpPr>
          <p:nvPr/>
        </p:nvSpPr>
        <p:spPr bwMode="auto">
          <a:xfrm>
            <a:off x="4439022" y="1772816"/>
            <a:ext cx="3093285" cy="1015663"/>
          </a:xfrm>
          <a:prstGeom prst="rect">
            <a:avLst/>
          </a:prstGeom>
          <a:solidFill>
            <a:srgbClr val="800080"/>
          </a:solidFill>
          <a:ln w="28575" algn="ctr">
            <a:solidFill>
              <a:srgbClr val="800080"/>
            </a:solidFill>
            <a:miter lim="800000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Nuclear physics input: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Atomic masses, lifetimes,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  <a:p>
            <a:pPr marL="342900" marR="0" lvl="0" indent="-34290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reaction rates,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+mn-cs"/>
              </a:rPr>
              <a:t>etc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 bwMode="auto">
          <a:xfrm>
            <a:off x="3934966" y="2780928"/>
            <a:ext cx="4320480" cy="646331"/>
          </a:xfrm>
          <a:prstGeom prst="rect">
            <a:avLst/>
          </a:prstGeom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Very </a:t>
            </a:r>
            <a:r>
              <a:rPr lang="en-US" altLang="zh-CN" sz="1800" kern="0" dirty="0">
                <a:solidFill>
                  <a:srgbClr val="0000CC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proton-rich or neutron-rich </a:t>
            </a:r>
            <a:r>
              <a:rPr kumimoji="0" lang="en-US" altLang="zh-CN" sz="180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nuclei are involved in the stellar nucleosynthesis</a:t>
            </a:r>
            <a:endParaRPr kumimoji="0" lang="zh-CN" altLang="en-US" sz="1800" i="0" u="none" strike="noStrike" kern="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59004" y="1196752"/>
            <a:ext cx="56725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Applications in nuclear astrophysics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86694" y="210706"/>
            <a:ext cx="35283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1.  Introduction: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015086" y="315843"/>
            <a:ext cx="581652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Importance of mass measurements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Click="0" advTm="0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6614" y="1096110"/>
            <a:ext cx="8137429" cy="240146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18418" y="3645024"/>
            <a:ext cx="8137428" cy="28532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2. </a:t>
                </a:r>
                <a14:m>
                  <m:oMath xmlns:m="http://schemas.openxmlformats.org/officeDocument/2006/math"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-defined isochronous mass spectrometry IMS </a:t>
                </a:r>
                <a:endPara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blipFill rotWithShape="1">
                <a:blip r:embed="rId3"/>
                <a:stretch>
                  <a:fillRect l="-3" t="-925" r="2" b="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 advClick="0" advTm="0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1"/>
          <a:srcRect t="32907"/>
          <a:stretch>
            <a:fillRect/>
          </a:stretch>
        </p:blipFill>
        <p:spPr>
          <a:xfrm>
            <a:off x="1728192" y="1412776"/>
            <a:ext cx="9047534" cy="1908649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448571" y="1052736"/>
            <a:ext cx="3695307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M. Wang et al., PRL 130, 192501 (2023)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38" y="2675271"/>
            <a:ext cx="5043744" cy="39069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6596" y="2684508"/>
            <a:ext cx="5063186" cy="394928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 rot="19369935">
            <a:off x="1983905" y="3175571"/>
            <a:ext cx="2949994" cy="492443"/>
          </a:xfrm>
          <a:prstGeom prst="rect">
            <a:avLst/>
          </a:prstGeom>
          <a:solidFill>
            <a:srgbClr val="003366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Restoration of 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Pseudo-SU(4) symmetry ?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655046" y="3950455"/>
            <a:ext cx="3168352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A284B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Red dots: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at least one of our masses is used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1342677" y="200253"/>
                <a:ext cx="986509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3. 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New masses from </a:t>
                </a:r>
                <a14:m>
                  <m:oMath xmlns:m="http://schemas.openxmlformats.org/officeDocument/2006/math">
                    <m:r>
                      <a:rPr kumimoji="0" lang="en-US" altLang="zh-CN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>
                            <a:lumMod val="85000"/>
                          </a:prstClr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85000"/>
                      </a:prstClr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-IMS and 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it impacts on NS &amp; </a:t>
                </a:r>
                <a:r>
                  <a:rPr kumimoji="0" lang="en-US" altLang="zh-CN" sz="32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NucA</a:t>
                </a: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</a:t>
                </a:r>
                <a:endPara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7" y="200253"/>
                <a:ext cx="9865097" cy="492443"/>
              </a:xfrm>
              <a:prstGeom prst="rect">
                <a:avLst/>
              </a:prstGeom>
              <a:blipFill rotWithShape="1">
                <a:blip r:embed="rId4"/>
                <a:stretch>
                  <a:fillRect l="-3" t="-949" b="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 advClick="0" advTm="0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2799459" y="200253"/>
            <a:ext cx="691631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Proton-halo structures in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sd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-shell nuclei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246" y="1272981"/>
            <a:ext cx="4824536" cy="5384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622" y="1413106"/>
            <a:ext cx="5011033" cy="5256254"/>
          </a:xfrm>
          <a:prstGeom prst="rect">
            <a:avLst/>
          </a:prstGeom>
        </p:spPr>
      </p:pic>
    </p:spTree>
  </p:cSld>
  <p:clrMapOvr>
    <a:masterClrMapping/>
  </p:clrMapOvr>
  <p:transition spd="med" advClick="0" advTm="0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534" y="1974837"/>
            <a:ext cx="6130523" cy="451605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/>
              <p:cNvSpPr txBox="1"/>
              <p:nvPr/>
            </p:nvSpPr>
            <p:spPr>
              <a:xfrm>
                <a:off x="2134765" y="2204864"/>
                <a:ext cx="253475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altLang="zh-CN" sz="2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𝑻</m:t>
                        </m:r>
                      </m:e>
                      <m:sub>
                        <m:r>
                          <a:rPr kumimoji="0" lang="en-US" altLang="zh-CN" sz="2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𝒁</m:t>
                        </m:r>
                      </m:sub>
                    </m:sSub>
                    <m:r>
                      <a:rPr kumimoji="0" lang="en-US" altLang="zh-CN" sz="20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=−</m:t>
                    </m:r>
                  </m:oMath>
                </a14:m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/>
                    <a:ea typeface="宋体" panose="02010600030101010101" pitchFamily="2" charset="-122"/>
                    <a:cs typeface="+mn-cs"/>
                  </a:rPr>
                  <a:t>3/2 nuclides</a:t>
                </a:r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11" name="文本框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4765" y="2204864"/>
                <a:ext cx="2534757" cy="400110"/>
              </a:xfrm>
              <a:prstGeom prst="rect">
                <a:avLst/>
              </a:prstGeom>
              <a:blipFill rotWithShape="1">
                <a:blip r:embed="rId2"/>
                <a:stretch>
                  <a:fillRect l="-21" t="-36" r="14" b="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/>
          <p:cNvSpPr txBox="1"/>
          <p:nvPr/>
        </p:nvSpPr>
        <p:spPr>
          <a:xfrm>
            <a:off x="910630" y="1259468"/>
            <a:ext cx="1623842" cy="369332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58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Ni beam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50789" y="1772816"/>
            <a:ext cx="3632148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M. Zhang et al., Eur. Phys. J. A 59: 27(2023)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762385" y="5085184"/>
            <a:ext cx="914400" cy="914400"/>
          </a:xfrm>
          <a:prstGeom prst="ellipse">
            <a:avLst/>
          </a:prstGeom>
          <a:noFill/>
          <a:ln w="38100">
            <a:solidFill>
              <a:srgbClr val="FF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/>
              <p:cNvSpPr txBox="1"/>
              <p:nvPr/>
            </p:nvSpPr>
            <p:spPr>
              <a:xfrm>
                <a:off x="1342677" y="200253"/>
                <a:ext cx="986509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3. Recent results using </a:t>
                </a:r>
                <a14:m>
                  <m:oMath xmlns:m="http://schemas.openxmlformats.org/officeDocument/2006/math">
                    <m:r>
                      <a:rPr kumimoji="0" lang="en-US" altLang="zh-CN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-IMS </a:t>
                </a:r>
                <a:endPara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7" y="200253"/>
                <a:ext cx="9865097" cy="492443"/>
              </a:xfrm>
              <a:prstGeom prst="rect">
                <a:avLst/>
              </a:prstGeom>
              <a:blipFill rotWithShape="1">
                <a:blip r:embed="rId3"/>
                <a:stretch>
                  <a:fillRect l="-3" t="-949" b="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rcRect l="5147"/>
          <a:stretch>
            <a:fillRect/>
          </a:stretch>
        </p:blipFill>
        <p:spPr>
          <a:xfrm>
            <a:off x="6148878" y="2437675"/>
            <a:ext cx="5832650" cy="4015661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6961324" y="1568986"/>
            <a:ext cx="47254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d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coefficients of the cubic form of IMME 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131413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for the 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T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= 3</a:t>
            </a:r>
            <a:r>
              <a:rPr kumimoji="0" lang="en-US" altLang="zh-CN" sz="2000" b="0" i="1" u="none" strike="noStrike" kern="1200" cap="none" spc="0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/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131413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  isospin quartets.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 advClick="0" advTm="0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组合 39"/>
          <p:cNvGrpSpPr/>
          <p:nvPr/>
        </p:nvGrpSpPr>
        <p:grpSpPr>
          <a:xfrm>
            <a:off x="1558702" y="3068960"/>
            <a:ext cx="9311449" cy="2664296"/>
            <a:chOff x="790827" y="1349864"/>
            <a:chExt cx="9311449" cy="2664296"/>
          </a:xfrm>
        </p:grpSpPr>
        <p:grpSp>
          <p:nvGrpSpPr>
            <p:cNvPr id="17" name="组合 16"/>
            <p:cNvGrpSpPr/>
            <p:nvPr/>
          </p:nvGrpSpPr>
          <p:grpSpPr>
            <a:xfrm>
              <a:off x="6965220" y="2850190"/>
              <a:ext cx="3137056" cy="1142061"/>
              <a:chOff x="6766758" y="3314677"/>
              <a:chExt cx="3137056" cy="1142061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8" name="圆角矩形 17"/>
                  <p:cNvSpPr/>
                  <p:nvPr/>
                </p:nvSpPr>
                <p:spPr>
                  <a:xfrm>
                    <a:off x="7617814" y="3314677"/>
                    <a:ext cx="2286000" cy="1142061"/>
                  </a:xfrm>
                  <a:prstGeom prst="roundRect">
                    <a:avLst/>
                  </a:prstGeom>
                  <a:solidFill>
                    <a:srgbClr val="00B050"/>
                  </a:solid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defRPr/>
                    </a:pPr>
                    <a:r>
                      <a:rPr kumimoji="0" lang="en-US" altLang="zh-CN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a:t>New 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0" lang="en-US" altLang="zh-C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kumimoji="0" lang="en-US" altLang="zh-C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  <m:r>
                              <a:rPr kumimoji="0" lang="en-US" altLang="zh-C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/</m:t>
                            </m:r>
                            <m:r>
                              <a:rPr kumimoji="0" lang="en-US" altLang="zh-C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𝑞</m:t>
                            </m:r>
                            <m:r>
                              <a:rPr kumimoji="0" lang="en-US" altLang="zh-C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  <m:sub>
                            <m:r>
                              <a:rPr kumimoji="0" lang="en-US" altLang="zh-C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𝑖</m:t>
                            </m:r>
                          </m:sub>
                        </m:sSub>
                      </m:oMath>
                    </a14:m>
                    <a:r>
                      <a:rPr kumimoji="0" lang="en-US" altLang="zh-CN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a:t>  using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kumimoji="0" lang="en-US" altLang="zh-C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kumimoji="0" lang="en-US" altLang="zh-C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kumimoji="0" lang="en-US" altLang="zh-C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/>
                                <a:cs typeface="+mn-cs"/>
                              </a:rPr>
                              <m:t>𝑩</m:t>
                            </m:r>
                            <m:r>
                              <a:rPr kumimoji="0" lang="en-US" altLang="zh-C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  <a:sym typeface="Symbol" panose="05050102010706020507" pitchFamily="18" charset="2"/>
                              </a:rPr>
                              <m:t></m:t>
                            </m:r>
                            <m:r>
                              <a:rPr kumimoji="0" lang="en-US" altLang="zh-C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)</m:t>
                            </m:r>
                          </m:e>
                          <m:sub>
                            <m:r>
                              <a:rPr kumimoji="0" lang="en-US" altLang="zh-C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𝒇𝒊𝒕</m:t>
                            </m:r>
                          </m:sub>
                          <m:sup>
                            <m:r>
                              <a:rPr kumimoji="0" lang="en-US" altLang="zh-CN" sz="24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𝒊</m:t>
                            </m:r>
                          </m:sup>
                        </m:sSubSup>
                      </m:oMath>
                    </a14:m>
                    <a:r>
                      <a:rPr kumimoji="0" lang="en-US" altLang="zh-CN" sz="24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rPr>
                      <a:t> </a:t>
                    </a:r>
                    <a:endParaRPr kumimoji="0" lang="en-US" altLang="zh-CN" sz="2400" b="0" i="1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mbria Math" panose="02040503050406030204" pitchFamily="18" charset="0"/>
                      <a:ea typeface="宋体" panose="02010600030101010101" pitchFamily="2" charset="-122"/>
                      <a:cs typeface="Arial" panose="020B0604020202020204" pitchFamily="34" charset="0"/>
                    </a:endParaRPr>
                  </a:p>
                </p:txBody>
              </p:sp>
            </mc:Choice>
            <mc:Fallback>
              <p:sp>
                <p:nvSpPr>
                  <p:cNvPr id="18" name="圆角矩形 17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17814" y="3314677"/>
                    <a:ext cx="2286000" cy="1142061"/>
                  </a:xfrm>
                  <a:prstGeom prst="roundRect">
                    <a:avLst/>
                  </a:prstGeom>
                  <a:blipFill rotWithShape="1">
                    <a:blip r:embed="rId1"/>
                  </a:blipFill>
                  <a:ln w="25400" cap="flat" cmpd="sng" algn="ctr">
                    <a:noFill/>
                    <a:prstDash val="solid"/>
                  </a:ln>
                  <a:effectLst/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9" name="右箭头 18"/>
              <p:cNvSpPr/>
              <p:nvPr/>
            </p:nvSpPr>
            <p:spPr>
              <a:xfrm>
                <a:off x="6766758" y="3706355"/>
                <a:ext cx="882391" cy="451360"/>
              </a:xfrm>
              <a:prstGeom prst="rightArrow">
                <a:avLst/>
              </a:prstGeom>
              <a:solidFill>
                <a:srgbClr val="4BACC6">
                  <a:lumMod val="7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2" name="圆角矩形 21"/>
                <p:cNvSpPr/>
                <p:nvPr/>
              </p:nvSpPr>
              <p:spPr>
                <a:xfrm>
                  <a:off x="842421" y="2934148"/>
                  <a:ext cx="2383896" cy="1066800"/>
                </a:xfrm>
                <a:prstGeom prst="roundRect">
                  <a:avLst/>
                </a:prstGeom>
                <a:solidFill>
                  <a:schemeClr val="accent5">
                    <a:lumMod val="50000"/>
                    <a:lumOff val="50000"/>
                  </a:scheme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2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0" lang="en-US" altLang="zh-CN" sz="2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0" lang="en-US" altLang="zh-CN" sz="2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𝒊</m:t>
                            </m:r>
                          </m:sub>
                        </m:sSub>
                        <m:r>
                          <a:rPr kumimoji="0" lang="en-US" altLang="zh-CN" sz="28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sSub>
                          <m:sSubPr>
                            <m:ctrlPr>
                              <a:rPr kumimoji="0" lang="en-US" altLang="zh-CN" sz="2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0" lang="en-US" altLang="zh-CN" sz="2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𝒗</m:t>
                            </m:r>
                          </m:e>
                          <m:sub>
                            <m:r>
                              <a:rPr kumimoji="0" lang="en-US" altLang="zh-CN" sz="2800" b="1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FF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𝒊</m:t>
                            </m:r>
                          </m:sub>
                        </m:sSub>
                      </m:oMath>
                    </m:oMathPara>
                  </a14:m>
                  <a:endParaRPr kumimoji="0" lang="en-US" altLang="zh-CN" sz="2800" b="1" i="1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宋体" panose="02010600030101010101" pitchFamily="2" charset="-122"/>
                    <a:cs typeface="Arial" panose="020B0604020202020204" pitchFamily="34" charset="0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𝒊</m:t>
                        </m:r>
                        <m: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</m:t>
                        </m:r>
                        <m: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  <m: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,…</m:t>
                        </m:r>
                        <m: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𝑵</m:t>
                        </m:r>
                        <m:r>
                          <a:rPr kumimoji="0" lang="en-US" altLang="zh-CN" sz="2400" b="1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)</m:t>
                        </m:r>
                      </m:oMath>
                    </m:oMathPara>
                  </a14:m>
                  <a:endPara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2" name="圆角矩形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2421" y="2934148"/>
                  <a:ext cx="2383896" cy="1066800"/>
                </a:xfrm>
                <a:prstGeom prst="roundRect">
                  <a:avLst/>
                </a:prstGeom>
                <a:blipFill rotWithShape="1">
                  <a:blip r:embed="rId2"/>
                </a:blip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右箭头 23"/>
            <p:cNvSpPr/>
            <p:nvPr/>
          </p:nvSpPr>
          <p:spPr>
            <a:xfrm>
              <a:off x="3311107" y="3208596"/>
              <a:ext cx="853974" cy="484632"/>
            </a:xfrm>
            <a:prstGeom prst="rightArrow">
              <a:avLst/>
            </a:prstGeom>
            <a:solidFill>
              <a:srgbClr val="4BACC6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5" name="圆角矩形 24"/>
                <p:cNvSpPr/>
                <p:nvPr/>
              </p:nvSpPr>
              <p:spPr>
                <a:xfrm>
                  <a:off x="4187375" y="2872100"/>
                  <a:ext cx="2724132" cy="1142060"/>
                </a:xfrm>
                <a:prstGeom prst="roundRect">
                  <a:avLst/>
                </a:prstGeom>
                <a:solidFill>
                  <a:schemeClr val="accent4">
                    <a:lumMod val="40000"/>
                    <a:lumOff val="60000"/>
                  </a:schemeClr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altLang="zh-C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  <m:r>
                          <a:rPr kumimoji="0" lang="zh-CN" altLang="en-US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𝝆</m:t>
                        </m:r>
                        <m:r>
                          <a:rPr kumimoji="0" lang="en-US" altLang="zh-C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(</m:t>
                        </m:r>
                        <m:r>
                          <a:rPr kumimoji="0" lang="en-US" altLang="zh-C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𝑪</m:t>
                        </m:r>
                        <m:r>
                          <a:rPr kumimoji="0" lang="en-US" altLang="zh-CN" sz="24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) </m:t>
                        </m:r>
                      </m:oMath>
                    </m:oMathPara>
                  </a14:m>
                  <a:endParaRPr kumimoji="0" lang="en-US" altLang="zh-C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FF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Arial" panose="020B0604020202020204" pitchFamily="34" charset="0"/>
                    </a:rPr>
                    <a:t>using nuclei with known </a:t>
                  </a:r>
                  <a14:m>
                    <m:oMath xmlns:m="http://schemas.openxmlformats.org/officeDocument/2006/math">
                      <m:r>
                        <a:rPr kumimoji="0" lang="en-US" altLang="zh-C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𝑚</m:t>
                      </m:r>
                      <m:r>
                        <a:rPr kumimoji="0" lang="en-US" altLang="zh-C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/</m:t>
                      </m:r>
                      <m:r>
                        <a:rPr kumimoji="0" lang="en-US" altLang="zh-C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𝑞</m:t>
                      </m:r>
                      <m:r>
                        <a:rPr kumimoji="0" lang="en-US" altLang="zh-CN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endParaRPr kumimoji="0" lang="en-US" altLang="zh-CN" sz="2400" b="0" i="1" u="none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宋体" panose="02010600030101010101" pitchFamily="2" charset="-122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25" name="圆角矩形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87375" y="2872100"/>
                  <a:ext cx="2724132" cy="1142060"/>
                </a:xfrm>
                <a:prstGeom prst="roundRect">
                  <a:avLst/>
                </a:prstGeom>
                <a:blipFill rotWithShape="1">
                  <a:blip r:embed="rId3"/>
                </a:blipFill>
                <a:ln w="25400" cap="flat" cmpd="sng" algn="ctr">
                  <a:noFill/>
                  <a:prstDash val="solid"/>
                </a:ln>
                <a:effectLst/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6" name="矩形 25"/>
                <p:cNvSpPr/>
                <p:nvPr/>
              </p:nvSpPr>
              <p:spPr>
                <a:xfrm>
                  <a:off x="4172650" y="1824640"/>
                  <a:ext cx="2514600" cy="98610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0" lang="en-US" altLang="zh-CN" sz="20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altLang="zh-CN" sz="2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/>
                                  <a:cs typeface="+mn-cs"/>
                                </a:rPr>
                                <m:t>𝑩</m:t>
                              </m:r>
                              <m:r>
                                <a:rPr kumimoji="0" lang="en-US" altLang="zh-CN" sz="20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  <a:sym typeface="Symbol" panose="05050102010706020507" pitchFamily="18" charset="2"/>
                                </a:rPr>
                                <m:t></m:t>
                              </m:r>
                            </m:e>
                          </m:d>
                        </m:e>
                        <m:sub>
                          <m:r>
                            <a:rPr kumimoji="0" lang="en-US" altLang="zh-C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</m:sub>
                      </m:sSub>
                      <m:r>
                        <a:rPr kumimoji="0" lang="en-US" altLang="zh-C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altLang="zh-CN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0" lang="en-US" altLang="zh-CN" sz="2000" b="1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altLang="zh-CN" sz="2000" b="1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altLang="zh-CN" sz="2000" b="1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𝒎</m:t>
                                  </m:r>
                                </m:num>
                                <m:den>
                                  <m:r>
                                    <a:rPr kumimoji="0" lang="en-US" altLang="zh-CN" sz="2000" b="1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𝒒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0" lang="en-US" altLang="zh-CN" sz="20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𝒊</m:t>
                          </m:r>
                        </m:sub>
                      </m:sSub>
                      <m:r>
                        <a:rPr kumimoji="0" lang="en-US" altLang="zh-CN" sz="20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∙</m:t>
                      </m:r>
                      <m:sSub>
                        <m:sSubPr>
                          <m:ctrlPr>
                            <a:rPr kumimoji="0" lang="en-US" altLang="zh-C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altLang="zh-C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(</m:t>
                          </m:r>
                          <m:r>
                            <a:rPr kumimoji="0" lang="en-US" altLang="zh-C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cs typeface="+mn-cs"/>
                            </a:rPr>
                            <m:t>𝜸</m:t>
                          </m:r>
                          <m:r>
                            <a:rPr kumimoji="0" lang="en-US" altLang="zh-C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/>
                              <a:cs typeface="+mn-cs"/>
                            </a:rPr>
                            <m:t>𝒗</m:t>
                          </m:r>
                          <m:r>
                            <a:rPr kumimoji="0" lang="en-US" altLang="zh-C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)</m:t>
                          </m:r>
                        </m:e>
                        <m:sub>
                          <m:r>
                            <a:rPr kumimoji="0" lang="en-US" altLang="zh-CN" sz="20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𝒊</m:t>
                          </m:r>
                        </m:sub>
                      </m:sSub>
                    </m:oMath>
                  </a14:m>
                  <a:r>
                    <a:rPr kumimoji="0" lang="zh-CN" alt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黑体" panose="02010609060101010101" pitchFamily="49" charset="-122"/>
                      <a:ea typeface="黑体" panose="02010609060101010101" pitchFamily="49" charset="-122"/>
                      <a:cs typeface="+mn-cs"/>
                    </a:rPr>
                    <a:t> </a:t>
                  </a:r>
                  <a:endParaRPr kumimoji="0" lang="zh-CN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kumimoji="0" lang="en-US" altLang="zh-CN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𝑪</m:t>
                            </m:r>
                          </m:e>
                          <m:sub>
                            <m:r>
                              <a:rPr kumimoji="0" lang="en-US" altLang="zh-CN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𝒊</m:t>
                            </m:r>
                          </m:sub>
                        </m:sSub>
                        <m:r>
                          <a:rPr kumimoji="0" lang="en-US" altLang="zh-CN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sSub>
                          <m:sSubPr>
                            <m:ctrlPr>
                              <a:rPr kumimoji="0" lang="en-US" altLang="zh-CN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𝒗</m:t>
                            </m:r>
                          </m:e>
                          <m:sub>
                            <m:r>
                              <a:rPr kumimoji="0" lang="en-US" altLang="zh-CN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𝒊</m:t>
                            </m:r>
                          </m:sub>
                        </m:sSub>
                        <m:r>
                          <a:rPr kumimoji="0" lang="en-US" altLang="zh-CN" sz="2000" b="0" i="1" u="none" strike="noStrike" kern="1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sSub>
                          <m:sSubPr>
                            <m:ctrlPr>
                              <a:rPr kumimoji="0" lang="en-US" altLang="zh-CN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bPr>
                          <m:e>
                            <m:r>
                              <a:rPr kumimoji="0" lang="en-US" altLang="zh-CN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𝑻</m:t>
                            </m:r>
                          </m:e>
                          <m:sub>
                            <m:r>
                              <a:rPr kumimoji="0" lang="en-US" altLang="zh-CN" sz="2000" b="0" i="1" u="none" strike="noStrike" kern="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𝒊</m:t>
                            </m:r>
                          </m:sub>
                        </m:sSub>
                        <m:r>
                          <a:rPr kumimoji="0" lang="en-US" altLang="zh-CN" sz="2000" b="0" i="1" u="none" strike="noStrike" kern="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 </m:t>
                        </m:r>
                      </m:oMath>
                    </m:oMathPara>
                  </a14:m>
                  <a:endParaRPr kumimoji="0" lang="zh-CN" altLang="en-US" sz="2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mc:Choice>
          <mc:Fallback>
            <p:sp>
              <p:nvSpPr>
                <p:cNvPr id="26" name="矩形 2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72650" y="1824640"/>
                  <a:ext cx="2514600" cy="986104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9" name="文本框 48"/>
            <p:cNvSpPr txBox="1"/>
            <p:nvPr/>
          </p:nvSpPr>
          <p:spPr>
            <a:xfrm>
              <a:off x="790827" y="2262068"/>
              <a:ext cx="24279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Measurements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文本框 49"/>
            <p:cNvSpPr txBox="1"/>
            <p:nvPr/>
          </p:nvSpPr>
          <p:spPr>
            <a:xfrm>
              <a:off x="4563070" y="1349864"/>
              <a:ext cx="177644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Calibration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文本框 50"/>
            <p:cNvSpPr txBox="1"/>
            <p:nvPr/>
          </p:nvSpPr>
          <p:spPr>
            <a:xfrm>
              <a:off x="8158467" y="1370584"/>
              <a:ext cx="13965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3333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Outputs</a:t>
              </a:r>
              <a:endParaRPr kumimoji="0" lang="zh-CN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2278782" y="1413937"/>
                <a:ext cx="8092536" cy="430887"/>
              </a:xfrm>
              <a:prstGeom prst="rect">
                <a:avLst/>
              </a:prstGeom>
              <a:solidFill>
                <a:schemeClr val="accent3">
                  <a:lumMod val="75000"/>
                  <a:lumOff val="2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 Principle of </a:t>
                </a:r>
                <a14:m>
                  <m:oMath xmlns:m="http://schemas.openxmlformats.org/officeDocument/2006/math">
                    <m:r>
                      <a:rPr kumimoji="0" lang="en-US" altLang="zh-CN" sz="2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2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 </m:t>
                    </m:r>
                  </m:oMath>
                </a14:m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- IMS </a:t>
                </a:r>
                <a:r>
                  <a:rPr kumimoji="0" lang="en-US" altLang="zh-C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rPr>
                  <a:t>for mass determinations  </a:t>
                </a: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8782" y="1413937"/>
                <a:ext cx="8092536" cy="430887"/>
              </a:xfrm>
              <a:prstGeom prst="rect">
                <a:avLst/>
              </a:prstGeom>
              <a:blipFill rotWithShape="1">
                <a:blip r:embed="rId5"/>
                <a:stretch>
                  <a:fillRect l="-5" t="-7173" r="-3894" b="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" name="文本框 4"/>
              <p:cNvSpPr txBox="1"/>
              <p:nvPr/>
            </p:nvSpPr>
            <p:spPr>
              <a:xfrm>
                <a:off x="8851733" y="3689420"/>
                <a:ext cx="1635961" cy="7330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𝒎</m:t>
                                  </m:r>
                                </m:num>
                                <m:den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𝒒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𝒊</m:t>
                          </m:r>
                        </m:sub>
                      </m:sSub>
                      <m:r>
                        <a:rPr kumimoji="0" lang="en-US" altLang="zh-CN" sz="2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𝑩</m:t>
                                  </m:r>
                                  <m:r>
                                    <a:rPr kumimoji="0" lang="en-US" altLang="zh-CN" sz="2000" b="1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  <a:sym typeface="Symbol" panose="05050102010706020507" pitchFamily="18" charset="2"/>
                                    </a:rPr>
                                    <m:t>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FF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𝒊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zh-CN" altLang="en-US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𝜸</m:t>
                                  </m:r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𝒗</m:t>
                                  </m:r>
                                </m:e>
                              </m:d>
                            </m:e>
                            <m:sub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𝒊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5" name="文本框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1733" y="3689420"/>
                <a:ext cx="1635961" cy="733086"/>
              </a:xfrm>
              <a:prstGeom prst="rect">
                <a:avLst/>
              </a:prstGeom>
              <a:blipFill rotWithShape="1">
                <a:blip r:embed="rId6"/>
                <a:stretch>
                  <a:fillRect l="-29" t="-10" r="-386" b="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2. </a:t>
                </a:r>
                <a14:m>
                  <m:oMath xmlns:m="http://schemas.openxmlformats.org/officeDocument/2006/math"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-defined isochronous mass spectrometry IMS </a:t>
                </a:r>
                <a:endPara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blipFill rotWithShape="1">
                <a:blip r:embed="rId7"/>
                <a:stretch>
                  <a:fillRect l="-3" t="-925" r="2" b="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/>
          <p:cNvSpPr txBox="1"/>
          <p:nvPr/>
        </p:nvSpPr>
        <p:spPr>
          <a:xfrm>
            <a:off x="1462025" y="2268161"/>
            <a:ext cx="36250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harisSIL"/>
                <a:cs typeface="+mn-cs"/>
              </a:rPr>
              <a:t>P. M. Walker, et al., 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harisSIL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harisSIL"/>
                <a:cs typeface="+mn-cs"/>
              </a:rPr>
              <a:t>ILIMA Technical Proposal, GSI, 2005.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535366" y="2196153"/>
            <a:ext cx="37432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H. </a:t>
            </a:r>
            <a:r>
              <a:rPr kumimoji="0" lang="en-US" altLang="zh-CN" sz="16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Geissel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 and Yu. A. Litvinov,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harisSIL"/>
                <a:cs typeface="+mn-cs"/>
              </a:rPr>
              <a:t> </a:t>
            </a:r>
            <a:endParaRPr kumimoji="0" lang="en-US" altLang="zh-CN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harisSIL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harisSIL"/>
                <a:cs typeface="+mn-cs"/>
              </a:rPr>
              <a:t>J. Phys. G: </a:t>
            </a:r>
            <a:r>
              <a:rPr kumimoji="0" lang="en-US" altLang="zh-CN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harisSIL"/>
                <a:cs typeface="+mn-cs"/>
              </a:rPr>
              <a:t>Nucl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harisSIL"/>
                <a:cs typeface="+mn-cs"/>
              </a:rPr>
              <a:t>. Part. 31, S1779 (2005)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  <p:transition spd="med" advClick="0" advTm="0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6" name="文本框 5"/>
              <p:cNvSpPr txBox="1"/>
              <p:nvPr/>
            </p:nvSpPr>
            <p:spPr>
              <a:xfrm>
                <a:off x="1342677" y="200253"/>
                <a:ext cx="9865097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3. Recent results using </a:t>
                </a:r>
                <a14:m>
                  <m:oMath xmlns:m="http://schemas.openxmlformats.org/officeDocument/2006/math">
                    <m:r>
                      <a:rPr kumimoji="0" lang="en-US" altLang="zh-CN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-IMS </a:t>
                </a:r>
                <a:endParaRPr kumimoji="0" lang="en-US" altLang="zh-C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7" y="200253"/>
                <a:ext cx="9865097" cy="492443"/>
              </a:xfrm>
              <a:prstGeom prst="rect">
                <a:avLst/>
              </a:prstGeom>
              <a:blipFill rotWithShape="1">
                <a:blip r:embed="rId1"/>
                <a:stretch>
                  <a:fillRect l="-3" t="-949" b="1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1561306" y="1196752"/>
            <a:ext cx="9090532" cy="430887"/>
          </a:xfrm>
          <a:prstGeom prst="rect">
            <a:avLst/>
          </a:prstGeom>
          <a:solidFill>
            <a:srgbClr val="FFFFFF">
              <a:lumMod val="40000"/>
              <a:lumOff val="60000"/>
            </a:srgbClr>
          </a:solidFill>
          <a:ln w="28575">
            <a:noFill/>
            <a:miter lim="800000"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黑体" panose="02010609060101010101" pitchFamily="49" charset="-122"/>
                <a:cs typeface="Times New Roman" panose="02020603050405020304" pitchFamily="18" charset="0"/>
              </a:rPr>
              <a:t>Beams used: </a:t>
            </a:r>
            <a:r>
              <a:rPr kumimoji="0" lang="en-US" altLang="zh-CN" sz="22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2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36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Ar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2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, </a:t>
            </a:r>
            <a:r>
              <a:rPr kumimoji="0" lang="en-US" altLang="zh-CN" sz="22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40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Ar, </a:t>
            </a:r>
            <a:r>
              <a:rPr kumimoji="0" lang="en-US" altLang="zh-CN" sz="22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58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Ni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3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, </a:t>
            </a:r>
            <a:r>
              <a:rPr kumimoji="0" lang="en-US" altLang="zh-CN" sz="22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78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Kr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3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, </a:t>
            </a:r>
            <a:r>
              <a:rPr kumimoji="0" lang="en-US" altLang="zh-CN" sz="22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86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Kr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2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, </a:t>
            </a:r>
            <a:r>
              <a:rPr kumimoji="0" lang="en-US" altLang="zh-CN" sz="2200" b="0" i="0" u="none" strike="noStrike" kern="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112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Sn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Symbol" panose="05050102010706020507" pitchFamily="18" charset="2"/>
              </a:rPr>
              <a:t>2</a:t>
            </a:r>
            <a:endParaRPr kumimoji="0" lang="en-US" altLang="zh-CN" sz="22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285260" y="2044293"/>
            <a:ext cx="3145650" cy="3976995"/>
            <a:chOff x="-111745" y="1401818"/>
            <a:chExt cx="4194202" cy="5302659"/>
          </a:xfrm>
        </p:grpSpPr>
        <p:sp>
          <p:nvSpPr>
            <p:cNvPr id="9" name="Text Box 18"/>
            <p:cNvSpPr txBox="1">
              <a:spLocks noChangeArrowheads="1"/>
            </p:cNvSpPr>
            <p:nvPr/>
          </p:nvSpPr>
          <p:spPr bwMode="auto">
            <a:xfrm>
              <a:off x="-50530" y="2169903"/>
              <a:ext cx="3364901" cy="4534574"/>
            </a:xfrm>
            <a:prstGeom prst="rect">
              <a:avLst/>
            </a:prstGeom>
            <a:solidFill>
              <a:srgbClr val="7F7F7F">
                <a:lumMod val="75000"/>
              </a:srgbClr>
            </a:solidFill>
            <a:ln w="34925">
              <a:noFill/>
            </a:ln>
            <a:effectLst/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Symbol" panose="05050102010706020507"/>
                </a:rPr>
                <a:t></a:t>
              </a:r>
              <a:r>
                <a:rPr kumimoji="0" lang="en-US" altLang="zh-CN" sz="1300" b="0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Symbol" panose="05050102010706020507"/>
                </a:rPr>
                <a:t>  </a:t>
              </a:r>
              <a:r>
                <a:rPr kumimoji="0" lang="en-US" altLang="zh-CN" sz="1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rp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-waiting point nucleus </a:t>
              </a:r>
              <a:r>
                <a:rPr kumimoji="0" lang="en-US" altLang="zh-CN" sz="1300" b="0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64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Ge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Unicode MS" panose="020B0604020202020204" pitchFamily="34" charset="-122"/>
                  <a:ea typeface="Arial Unicode MS" panose="020B0604020202020204" pitchFamily="34" charset="-122"/>
                  <a:cs typeface="Arial Unicode MS" panose="020B0604020202020204" pitchFamily="34" charset="-122"/>
                </a:rPr>
                <a:t> 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  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PRL 106, 112501 (2011)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   </a:t>
              </a:r>
              <a:r>
                <a:rPr kumimoji="0" lang="en-US" altLang="zh-CN" sz="1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ApJ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818, 78 (2016)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  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Nat. Phys. 19, 1091 (2023)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Symbol" panose="05050102010706020507"/>
                </a:rPr>
                <a:t> 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Ca-Sc cycle in </a:t>
              </a:r>
              <a:r>
                <a:rPr kumimoji="0" lang="en-US" altLang="zh-CN" sz="1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rp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-process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Arial" panose="020B0604020202020204" pitchFamily="34" charset="0"/>
                </a:rPr>
                <a:t> 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   </a:t>
              </a:r>
              <a:r>
                <a:rPr kumimoji="0" lang="en-US" altLang="zh-CN" sz="13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ApJ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Lett. 766, L8 (2013)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/>
                </a:rPr>
                <a:t>     PRC 98 (2018) 014319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Symbol" panose="05050102010706020507"/>
                </a:rPr>
                <a:t>  </a:t>
              </a:r>
              <a:r>
                <a:rPr kumimoji="0" lang="en-US" altLang="zh-CN" sz="1300" b="0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42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Ti(</a:t>
              </a:r>
              <a:r>
                <a:rPr kumimoji="0" lang="en-US" altLang="zh-CN" sz="13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p,γ</a:t>
              </a:r>
              <a:r>
                <a:rPr kumimoji="0" lang="en-US" altLang="zh-CN" sz="13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)</a:t>
              </a:r>
              <a:r>
                <a:rPr kumimoji="0" lang="en-US" altLang="zh-CN" sz="1300" b="0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43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V reaction rate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 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            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   PRC 89, 035802 (2014) 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Symbol" panose="05050102010706020507"/>
                </a:rPr>
                <a:t> 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Zr-Nb cycle &amp; abundance of</a:t>
              </a:r>
              <a:r>
                <a:rPr kumimoji="0" lang="zh-CN" altLang="en-US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   p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-nucleus </a:t>
              </a:r>
              <a:r>
                <a:rPr kumimoji="0" lang="en-US" altLang="zh-CN" sz="1300" b="0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84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Sr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anose="02010609060101010101" pitchFamily="49" charset="-122"/>
                  <a:ea typeface="黑体" panose="02010609060101010101" pitchFamily="49" charset="-122"/>
                  <a:cs typeface="+mn-cs"/>
                </a:rPr>
                <a:t> 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   PLB 781, 358 (2018)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  <a:sym typeface="Symbol" panose="05050102010706020507"/>
                </a:rPr>
                <a:t>  </a:t>
              </a:r>
              <a:r>
                <a:rPr kumimoji="0" lang="en-US" altLang="zh-CN" sz="1300" b="0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57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Cu(</a:t>
              </a:r>
              <a:r>
                <a:rPr kumimoji="0" lang="en-US" altLang="zh-CN" sz="1300" b="0" i="1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p,γ</a:t>
              </a:r>
              <a:r>
                <a:rPr kumimoji="0" lang="en-US" altLang="zh-CN" sz="1300" b="0" i="1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)</a:t>
              </a:r>
              <a:r>
                <a:rPr kumimoji="0" lang="en-US" altLang="zh-CN" sz="1300" b="0" i="0" u="none" strike="noStrike" kern="0" cap="none" spc="0" normalizeH="0" baseline="3000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58</a:t>
              </a: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Zn reaction rate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     PRC 109, 045802 (2024)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rPr>
                <a:t>… …</a:t>
              </a:r>
              <a:endParaRPr kumimoji="0" lang="en-US" altLang="zh-CN" sz="13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右箭头 51"/>
            <p:cNvSpPr/>
            <p:nvPr/>
          </p:nvSpPr>
          <p:spPr>
            <a:xfrm rot="10800000">
              <a:off x="3476502" y="3994178"/>
              <a:ext cx="605955" cy="484632"/>
            </a:xfrm>
            <a:prstGeom prst="rightArrow">
              <a:avLst/>
            </a:prstGeom>
            <a:solidFill>
              <a:srgbClr val="0000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75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1" name="文本框 10"/>
            <p:cNvSpPr txBox="1"/>
            <p:nvPr/>
          </p:nvSpPr>
          <p:spPr bwMode="auto">
            <a:xfrm>
              <a:off x="-111745" y="1401818"/>
              <a:ext cx="3443676" cy="533480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Nuclear astrophysics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759503" y="1936393"/>
            <a:ext cx="3024335" cy="4156904"/>
            <a:chOff x="8234689" y="1153408"/>
            <a:chExt cx="4032444" cy="5542540"/>
          </a:xfrm>
        </p:grpSpPr>
        <p:grpSp>
          <p:nvGrpSpPr>
            <p:cNvPr id="13" name="组合 12"/>
            <p:cNvGrpSpPr/>
            <p:nvPr/>
          </p:nvGrpSpPr>
          <p:grpSpPr>
            <a:xfrm>
              <a:off x="8234689" y="1771521"/>
              <a:ext cx="4032444" cy="4924427"/>
              <a:chOff x="8234689" y="1771521"/>
              <a:chExt cx="4032444" cy="4924427"/>
            </a:xfrm>
          </p:grpSpPr>
          <p:sp>
            <p:nvSpPr>
              <p:cNvPr id="15" name="Text Box 18"/>
              <p:cNvSpPr txBox="1">
                <a:spLocks noChangeArrowheads="1"/>
              </p:cNvSpPr>
              <p:nvPr/>
            </p:nvSpPr>
            <p:spPr bwMode="auto">
              <a:xfrm>
                <a:off x="8969663" y="1771521"/>
                <a:ext cx="3297470" cy="4924427"/>
              </a:xfrm>
              <a:prstGeom prst="rect">
                <a:avLst/>
              </a:prstGeom>
              <a:solidFill>
                <a:srgbClr val="7F7F7F">
                  <a:lumMod val="75000"/>
                </a:srgbClr>
              </a:solidFill>
              <a:ln w="38100">
                <a:noFill/>
              </a:ln>
              <a:effectLst/>
            </p:spPr>
            <p:txBody>
              <a:bodyPr wrap="square">
                <a:spAutoFit/>
              </a:bodyPr>
              <a:lstStyle>
                <a:lvl1pPr marL="342900" indent="-3429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  <a:sym typeface="Symbol" panose="05050102010706020507"/>
                  </a:rPr>
                  <a:t>  Isospin symmetry breaking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     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PRL 109, 102501 (2012)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      PLB 735, 327 (2014)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     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00FF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PRL 117, 182503 (2016)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Arial" panose="020B0604020202020204"/>
                  </a:rPr>
                  <a:t>       PRC 98, 014319 (2018)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171450" marR="0" lvl="0" indent="-17145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Symbol" panose="05050102010706020507" pitchFamily="18" charset="2"/>
                  <a:buChar char="·"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  <a:sym typeface="Symbol" panose="05050102010706020507"/>
                  </a:rPr>
                  <a:t>Shell evolution &amp; N=32 number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Arial" panose="020B0604020202020204" pitchFamily="34" charset="0"/>
                  </a:rPr>
                  <a:t>  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 pitchFamily="34" charset="0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      CPC 39, 104001 (2015)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     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Arial" panose="020B0604020202020204"/>
                  </a:rPr>
                  <a:t>PRC 99, 064303 (2019)  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Arial" panose="020B0604020202020204"/>
                  </a:rPr>
                  <a:t>       PRC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107, 014304 (2023)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Arial" panose="020B0604020202020204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  <a:sym typeface="Symbol" panose="05050102010706020507"/>
                  </a:rPr>
                  <a:t> 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+mn-cs"/>
                    <a:sym typeface="Symbol" panose="05050102010706020507"/>
                  </a:rPr>
                  <a:t>T</a:t>
                </a:r>
                <a:r>
                  <a:rPr kumimoji="0" lang="en-US" altLang="zh-CN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+mn-cs"/>
                    <a:sym typeface="Symbol" panose="05050102010706020507"/>
                  </a:rPr>
                  <a:t>est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+mn-cs"/>
                    <a:sym typeface="Symbol" panose="05050102010706020507"/>
                  </a:rPr>
                  <a:t> the CVC hypothesis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+mn-cs"/>
                  </a:rPr>
                  <a:t> 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      PLB 767, 20 (2017)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  <a:sym typeface="Symbol" panose="05050102010706020507"/>
                  </a:rPr>
                  <a:t>  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Times New Roman" panose="02020603050405020304" pitchFamily="18" charset="0"/>
                  </a:rPr>
                  <a:t>B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黑体" panose="02010609060101010101" pitchFamily="49" charset="-122"/>
                    <a:cs typeface="Times New Roman" panose="02020603050405020304" pitchFamily="18" charset="0"/>
                  </a:rPr>
                  <a:t>r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Times New Roman" panose="02020603050405020304" pitchFamily="18" charset="0"/>
                  </a:rPr>
                  <a:t>-defined IMS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Times New Roman" panose="02020603050405020304" pitchFamily="18" charset="0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Arial" panose="020B0604020202020204"/>
                  </a:rPr>
                  <a:t>       PRC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106, L051301 (2022)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Arial" panose="020B0604020202020204"/>
                  </a:rPr>
                  <a:t>      EPJA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59: 27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Arial" panose="020B0604020202020204"/>
                  </a:rPr>
                  <a:t>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(2023)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 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  <a:sym typeface="Symbol" panose="05050102010706020507"/>
                  </a:rPr>
                  <a:t> </a:t>
                </a:r>
                <a:r>
                  <a:rPr kumimoji="0" lang="zh-CN" altLang="en-US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  <a:sym typeface="Symbol" panose="05050102010706020507"/>
                  </a:rPr>
                  <a:t> </a:t>
                </a:r>
                <a:r>
                  <a:rPr kumimoji="0" lang="en-US" altLang="zh-CN" sz="1300" b="0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  <a:sym typeface="Symbol" panose="05050102010706020507"/>
                  </a:rPr>
                  <a:t>pn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  <a:sym typeface="Symbol" panose="05050102010706020507"/>
                  </a:rPr>
                  <a:t> correlation and 3N force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Arial" panose="020B0604020202020204"/>
                  </a:rPr>
                  <a:t>      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Arial" panose="020B0604020202020204"/>
                  </a:rPr>
                  <a:t>PRL </a:t>
                </a: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rPr>
                  <a:t>130, 192501 (2023)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  <a:sym typeface="Symbol" panose="05050102010706020507"/>
                  </a:rPr>
                  <a:t>  Proton halos 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  <a:sym typeface="Symbol" panose="05050102010706020507"/>
                </a:endParaRPr>
              </a:p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13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  <a:sym typeface="Symbol" panose="05050102010706020507"/>
                  </a:rPr>
                  <a:t>       PRL accepted  (2024)</a:t>
                </a:r>
                <a:endParaRPr kumimoji="0" lang="en-US" altLang="zh-CN" sz="13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+mn-cs"/>
                </a:endParaRPr>
              </a:p>
            </p:txBody>
          </p:sp>
          <p:sp>
            <p:nvSpPr>
              <p:cNvPr id="16" name="右箭头 2"/>
              <p:cNvSpPr/>
              <p:nvPr/>
            </p:nvSpPr>
            <p:spPr>
              <a:xfrm>
                <a:off x="8234689" y="3907057"/>
                <a:ext cx="605954" cy="484632"/>
              </a:xfrm>
              <a:prstGeom prst="rightArrow">
                <a:avLst/>
              </a:prstGeom>
              <a:solidFill>
                <a:srgbClr val="0000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75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endParaRPr>
              </a:p>
            </p:txBody>
          </p:sp>
        </p:grpSp>
        <p:sp>
          <p:nvSpPr>
            <p:cNvPr id="14" name="文本框 13"/>
            <p:cNvSpPr txBox="1"/>
            <p:nvPr/>
          </p:nvSpPr>
          <p:spPr bwMode="auto">
            <a:xfrm>
              <a:off x="9052662" y="1153408"/>
              <a:ext cx="2926441" cy="533480"/>
            </a:xfrm>
            <a:prstGeom prst="rect">
              <a:avLst/>
            </a:prstGeom>
            <a:solidFill>
              <a:sysClr val="windowText" lastClr="000000">
                <a:lumMod val="75000"/>
                <a:lumOff val="25000"/>
              </a:sysClr>
            </a:solidFill>
            <a:ln w="25400" cap="flat" cmpd="sng" algn="ctr">
              <a:noFill/>
              <a:prstDash val="solid"/>
            </a:ln>
            <a:effectLst/>
          </p:spPr>
          <p:txBody>
            <a:bodyPr wrap="none" rtlCol="0">
              <a:spAutoFit/>
            </a:bodyPr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Nuclear structure</a:t>
              </a:r>
              <a:endParaRPr kumimoji="0" lang="zh-CN" alt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3718942" y="1772816"/>
            <a:ext cx="4915019" cy="4256142"/>
            <a:chOff x="7175326" y="1621130"/>
            <a:chExt cx="4915019" cy="4256142"/>
          </a:xfrm>
        </p:grpSpPr>
        <p:sp>
          <p:nvSpPr>
            <p:cNvPr id="5" name="文本框 4"/>
            <p:cNvSpPr txBox="1"/>
            <p:nvPr/>
          </p:nvSpPr>
          <p:spPr bwMode="auto">
            <a:xfrm>
              <a:off x="7769865" y="1621130"/>
              <a:ext cx="3626442" cy="55861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4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One mass </a:t>
              </a:r>
              <a:r>
                <a: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  <a:sym typeface="Wingdings 3" panose="05040102010807070707" pitchFamily="18" charset="2"/>
                </a:rPr>
                <a:t>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n-lt"/>
                  <a:ea typeface="黑体" panose="02010609060101010101" pitchFamily="49" charset="-122"/>
                  <a:cs typeface="Times New Roman" panose="02020603050405020304" pitchFamily="18" charset="0"/>
                </a:rPr>
                <a:t> several issues</a:t>
              </a:r>
              <a:endPara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18" name="组合 17"/>
            <p:cNvGrpSpPr/>
            <p:nvPr/>
          </p:nvGrpSpPr>
          <p:grpSpPr>
            <a:xfrm>
              <a:off x="7175326" y="2382634"/>
              <a:ext cx="4915019" cy="3494638"/>
              <a:chOff x="4319293" y="2155047"/>
              <a:chExt cx="4915743" cy="3498171"/>
            </a:xfrm>
          </p:grpSpPr>
          <p:sp>
            <p:nvSpPr>
              <p:cNvPr id="19" name="矩形 18"/>
              <p:cNvSpPr/>
              <p:nvPr/>
            </p:nvSpPr>
            <p:spPr>
              <a:xfrm>
                <a:off x="4495800" y="2155047"/>
                <a:ext cx="4495800" cy="3407553"/>
              </a:xfrm>
              <a:prstGeom prst="rect">
                <a:avLst/>
              </a:prstGeom>
              <a:solidFill>
                <a:srgbClr val="FFFFFF">
                  <a:alpha val="0"/>
                </a:srgbClr>
              </a:solidFill>
              <a:ln w="22225" cap="flat" cmpd="sng" algn="ctr">
                <a:solidFill>
                  <a:srgbClr val="00B05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/>
                  <a:ea typeface="宋体" panose="02010600030101010101" pitchFamily="2" charset="-122"/>
                  <a:cs typeface="+mn-cs"/>
                </a:endParaRPr>
              </a:p>
            </p:txBody>
          </p:sp>
          <p:grpSp>
            <p:nvGrpSpPr>
              <p:cNvPr id="20" name="组合 2"/>
              <p:cNvGrpSpPr/>
              <p:nvPr/>
            </p:nvGrpSpPr>
            <p:grpSpPr bwMode="auto">
              <a:xfrm>
                <a:off x="4319293" y="2322079"/>
                <a:ext cx="4915743" cy="3331139"/>
                <a:chOff x="-144763" y="1835186"/>
                <a:chExt cx="9557752" cy="5109462"/>
              </a:xfrm>
            </p:grpSpPr>
            <p:sp>
              <p:nvSpPr>
                <p:cNvPr id="21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498475" y="6529295"/>
                  <a:ext cx="184150" cy="4153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de-DE" altLang="zh-CN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2" name="Oval 5"/>
                <p:cNvSpPr>
                  <a:spLocks noChangeArrowheads="1"/>
                </p:cNvSpPr>
                <p:nvPr/>
              </p:nvSpPr>
              <p:spPr bwMode="auto">
                <a:xfrm>
                  <a:off x="2444765" y="3154211"/>
                  <a:ext cx="4319587" cy="2136773"/>
                </a:xfrm>
                <a:prstGeom prst="ellipse">
                  <a:avLst/>
                </a:prstGeom>
                <a:solidFill>
                  <a:srgbClr val="FFFF99"/>
                </a:solidFill>
                <a:ln w="114300" cmpd="dbl">
                  <a:solidFill>
                    <a:srgbClr val="FF0000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 err="1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  <a:sym typeface="Symbol" panose="05050102010706020507" pitchFamily="18" charset="2"/>
                    </a:rPr>
                    <a:t>CSRe</a:t>
                  </a: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  <a:sym typeface="Symbol" panose="05050102010706020507" pitchFamily="18" charset="2"/>
                    </a:rPr>
                    <a:t> Masses</a:t>
                  </a:r>
                  <a:endPara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latin typeface="黑体" panose="02010609060101010101" pitchFamily="49" charset="-122"/>
                    <a:ea typeface="黑体" panose="02010609060101010101" pitchFamily="49" charset="-122"/>
                    <a:cs typeface="+mn-cs"/>
                    <a:sym typeface="Symbol" panose="05050102010706020507" pitchFamily="18" charset="2"/>
                  </a:endParaRPr>
                </a:p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  <a:sym typeface="Symbol" panose="05050102010706020507" pitchFamily="18" charset="2"/>
                    </a:rPr>
                    <a:t>(10</a:t>
                  </a:r>
                  <a:r>
                    <a:rPr kumimoji="0" lang="en-US" altLang="zh-CN" sz="18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ea typeface="宋体" panose="02010600030101010101" pitchFamily="2" charset="-122"/>
                      <a:cs typeface="+mn-cs"/>
                      <a:sym typeface="Symbol" panose="05050102010706020507" pitchFamily="18" charset="2"/>
                    </a:rPr>
                    <a:t>-6 </a:t>
                  </a: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  <a:sym typeface="Symbol" panose="05050102010706020507" pitchFamily="18" charset="2"/>
                    </a:rPr>
                    <a:t>~ 10</a:t>
                  </a:r>
                  <a:r>
                    <a:rPr kumimoji="0" lang="en-US" altLang="zh-CN" sz="1800" b="1" i="0" u="none" strike="noStrike" kern="0" cap="none" spc="0" normalizeH="0" baseline="30000" noProof="0" dirty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ea typeface="宋体" panose="02010600030101010101" pitchFamily="2" charset="-122"/>
                      <a:cs typeface="+mn-cs"/>
                      <a:sym typeface="Symbol" panose="05050102010706020507" pitchFamily="18" charset="2"/>
                    </a:rPr>
                    <a:t>-7</a:t>
                  </a:r>
                  <a:r>
                    <a:rPr kumimoji="0" lang="en-US" altLang="zh-CN" sz="18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333399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  <a:sym typeface="Symbol" panose="05050102010706020507" pitchFamily="18" charset="2"/>
                    </a:rPr>
                    <a:t>)</a:t>
                  </a:r>
                  <a:endParaRPr kumimoji="0" lang="en-US" altLang="zh-CN" sz="1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333399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  <a:sym typeface="Symbol" panose="05050102010706020507" pitchFamily="18" charset="2"/>
                  </a:endParaRPr>
                </a:p>
              </p:txBody>
            </p:sp>
            <p:sp>
              <p:nvSpPr>
                <p:cNvPr id="23" name="Oval 6"/>
                <p:cNvSpPr>
                  <a:spLocks noChangeArrowheads="1"/>
                </p:cNvSpPr>
                <p:nvPr/>
              </p:nvSpPr>
              <p:spPr bwMode="auto">
                <a:xfrm>
                  <a:off x="5105400" y="1835186"/>
                  <a:ext cx="1904999" cy="1060414"/>
                </a:xfrm>
                <a:prstGeom prst="ellipse">
                  <a:avLst/>
                </a:prstGeom>
                <a:solidFill>
                  <a:srgbClr val="CCFFFF"/>
                </a:solidFill>
                <a:ln w="38100">
                  <a:solidFill>
                    <a:srgbClr val="CCFFFF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4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5562600" y="2925763"/>
                  <a:ext cx="152400" cy="30480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tailEnd type="stealth" w="lg" len="me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5" name="Oval 9"/>
                <p:cNvSpPr>
                  <a:spLocks noChangeArrowheads="1"/>
                </p:cNvSpPr>
                <p:nvPr/>
              </p:nvSpPr>
              <p:spPr bwMode="auto">
                <a:xfrm>
                  <a:off x="6964365" y="2833026"/>
                  <a:ext cx="1798638" cy="1053173"/>
                </a:xfrm>
                <a:prstGeom prst="ellipse">
                  <a:avLst/>
                </a:prstGeom>
                <a:solidFill>
                  <a:srgbClr val="CCFFFF"/>
                </a:solidFill>
                <a:ln w="38100">
                  <a:solidFill>
                    <a:srgbClr val="CCFFFF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6" name="Line 11"/>
                <p:cNvSpPr>
                  <a:spLocks noChangeShapeType="1"/>
                </p:cNvSpPr>
                <p:nvPr/>
              </p:nvSpPr>
              <p:spPr bwMode="auto">
                <a:xfrm flipV="1">
                  <a:off x="6629399" y="3611564"/>
                  <a:ext cx="381002" cy="17542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tailEnd type="stealth" w="lg" len="me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7" name="Oval 12"/>
                <p:cNvSpPr>
                  <a:spLocks noChangeArrowheads="1"/>
                </p:cNvSpPr>
                <p:nvPr/>
              </p:nvSpPr>
              <p:spPr bwMode="auto">
                <a:xfrm>
                  <a:off x="6920376" y="4630104"/>
                  <a:ext cx="1918824" cy="1078211"/>
                </a:xfrm>
                <a:prstGeom prst="ellipse">
                  <a:avLst/>
                </a:prstGeom>
                <a:solidFill>
                  <a:srgbClr val="FFCCCC"/>
                </a:solidFill>
                <a:ln w="38100">
                  <a:solidFill>
                    <a:srgbClr val="FFCCCC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8" name="Line 13"/>
                <p:cNvSpPr>
                  <a:spLocks noChangeShapeType="1"/>
                </p:cNvSpPr>
                <p:nvPr/>
              </p:nvSpPr>
              <p:spPr bwMode="auto">
                <a:xfrm>
                  <a:off x="6629399" y="4717719"/>
                  <a:ext cx="304801" cy="189244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tailEnd type="stealth" w="lg" len="me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29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6874837" y="4698127"/>
                  <a:ext cx="2019295" cy="7088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BBE0E3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de-DE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 </a:t>
                  </a:r>
                  <a:r>
                    <a:rPr kumimoji="0" lang="de-DE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Mass Formula</a:t>
                  </a:r>
                  <a:endPara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0" name="Oval 15"/>
                <p:cNvSpPr>
                  <a:spLocks noChangeArrowheads="1"/>
                </p:cNvSpPr>
                <p:nvPr/>
              </p:nvSpPr>
              <p:spPr bwMode="auto">
                <a:xfrm>
                  <a:off x="2243196" y="1835186"/>
                  <a:ext cx="2057400" cy="1005597"/>
                </a:xfrm>
                <a:prstGeom prst="ellipse">
                  <a:avLst/>
                </a:prstGeom>
                <a:solidFill>
                  <a:srgbClr val="CCFFFF"/>
                </a:solidFill>
                <a:ln w="38100">
                  <a:solidFill>
                    <a:srgbClr val="CCFFFF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1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1963360" y="1984702"/>
                  <a:ext cx="2781772" cy="7088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de-DE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Energy </a:t>
                  </a:r>
                  <a:endParaRPr kumimoji="0" lang="de-DE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de-DE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generation</a:t>
                  </a:r>
                  <a:endPara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2" name="Line 17"/>
                <p:cNvSpPr>
                  <a:spLocks noChangeShapeType="1"/>
                </p:cNvSpPr>
                <p:nvPr/>
              </p:nvSpPr>
              <p:spPr bwMode="auto">
                <a:xfrm flipH="1" flipV="1">
                  <a:off x="3505200" y="2925763"/>
                  <a:ext cx="152400" cy="30480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tailEnd type="stealth" w="lg" len="me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3" name="Oval 18"/>
                <p:cNvSpPr>
                  <a:spLocks noChangeArrowheads="1"/>
                </p:cNvSpPr>
                <p:nvPr/>
              </p:nvSpPr>
              <p:spPr bwMode="auto">
                <a:xfrm>
                  <a:off x="304800" y="2940462"/>
                  <a:ext cx="1957389" cy="1051764"/>
                </a:xfrm>
                <a:prstGeom prst="ellipse">
                  <a:avLst/>
                </a:prstGeom>
                <a:solidFill>
                  <a:srgbClr val="CCFFFF"/>
                </a:solidFill>
                <a:ln w="38100">
                  <a:solidFill>
                    <a:srgbClr val="CCFFFF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4" name="Line 19"/>
                <p:cNvSpPr>
                  <a:spLocks noChangeShapeType="1"/>
                </p:cNvSpPr>
                <p:nvPr/>
              </p:nvSpPr>
              <p:spPr bwMode="auto">
                <a:xfrm flipH="1" flipV="1">
                  <a:off x="2209800" y="3687763"/>
                  <a:ext cx="304800" cy="15240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tailEnd type="stealth" w="lg" len="me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5" name="Text Box 20"/>
                <p:cNvSpPr txBox="1">
                  <a:spLocks noChangeArrowheads="1"/>
                </p:cNvSpPr>
                <p:nvPr/>
              </p:nvSpPr>
              <p:spPr bwMode="auto">
                <a:xfrm>
                  <a:off x="8394" y="3078145"/>
                  <a:ext cx="2618913" cy="7088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de-DE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Element abundance</a:t>
                  </a:r>
                  <a:endPara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6" name="Oval 21"/>
                <p:cNvSpPr>
                  <a:spLocks noChangeArrowheads="1"/>
                </p:cNvSpPr>
                <p:nvPr/>
              </p:nvSpPr>
              <p:spPr bwMode="auto">
                <a:xfrm>
                  <a:off x="5105400" y="5604410"/>
                  <a:ext cx="2057402" cy="1099277"/>
                </a:xfrm>
                <a:prstGeom prst="ellipse">
                  <a:avLst/>
                </a:prstGeom>
                <a:solidFill>
                  <a:srgbClr val="FFCCCC"/>
                </a:solidFill>
                <a:ln w="38100">
                  <a:solidFill>
                    <a:srgbClr val="FFCCCC"/>
                  </a:solidFill>
                  <a:round/>
                </a:ln>
                <a:effectLst/>
              </p:spPr>
              <p:txBody>
                <a:bodyPr wrap="none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7" name="Line 22"/>
                <p:cNvSpPr>
                  <a:spLocks noChangeShapeType="1"/>
                </p:cNvSpPr>
                <p:nvPr/>
              </p:nvSpPr>
              <p:spPr bwMode="auto">
                <a:xfrm>
                  <a:off x="5562601" y="5211761"/>
                  <a:ext cx="152400" cy="272589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tailEnd type="stealth" w="lg" len="me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8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512722" y="5769085"/>
                  <a:ext cx="3418481" cy="7088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de-DE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Symmetry </a:t>
                  </a:r>
                  <a:endParaRPr kumimoji="0" lang="de-DE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de-DE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in nuclei</a:t>
                  </a:r>
                  <a:endPara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39" name="Oval 24"/>
                <p:cNvSpPr>
                  <a:spLocks noChangeArrowheads="1"/>
                </p:cNvSpPr>
                <p:nvPr/>
              </p:nvSpPr>
              <p:spPr bwMode="auto">
                <a:xfrm>
                  <a:off x="304800" y="4698127"/>
                  <a:ext cx="2033588" cy="1093963"/>
                </a:xfrm>
                <a:prstGeom prst="ellipse">
                  <a:avLst/>
                </a:prstGeom>
                <a:solidFill>
                  <a:srgbClr val="FFCCCC"/>
                </a:solidFill>
                <a:ln w="38100">
                  <a:solidFill>
                    <a:srgbClr val="FFCCCC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0" name="Line 25"/>
                <p:cNvSpPr>
                  <a:spLocks noChangeShapeType="1"/>
                </p:cNvSpPr>
                <p:nvPr/>
              </p:nvSpPr>
              <p:spPr bwMode="auto">
                <a:xfrm flipH="1">
                  <a:off x="2209795" y="4630104"/>
                  <a:ext cx="354145" cy="20065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tailEnd type="stealth" w="lg" len="me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1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3592667" y="5261890"/>
                  <a:ext cx="162631" cy="283209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tailEnd type="stealth" w="lg" len="med"/>
                </a:ln>
                <a:effectLst/>
              </p:spPr>
              <p:txBody>
                <a:bodyPr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2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4901483" y="1840650"/>
                  <a:ext cx="2373547" cy="9923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de-DE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Nucleo-synthesis path</a:t>
                  </a:r>
                  <a:endPara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3" name="Oval 28"/>
                <p:cNvSpPr>
                  <a:spLocks noChangeArrowheads="1"/>
                </p:cNvSpPr>
                <p:nvPr/>
              </p:nvSpPr>
              <p:spPr bwMode="auto">
                <a:xfrm>
                  <a:off x="2288721" y="5639387"/>
                  <a:ext cx="2057402" cy="1064300"/>
                </a:xfrm>
                <a:prstGeom prst="ellipse">
                  <a:avLst/>
                </a:prstGeom>
                <a:solidFill>
                  <a:srgbClr val="FFCCCC"/>
                </a:solidFill>
                <a:ln w="38100">
                  <a:solidFill>
                    <a:srgbClr val="FFCCCC"/>
                  </a:solidFill>
                  <a:rou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algn="ctr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4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6284670" y="2961147"/>
                  <a:ext cx="3128319" cy="7088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Time scale </a:t>
                  </a:r>
                  <a:endPara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 </a:t>
                  </a:r>
                  <a:r>
                    <a:rPr kumimoji="0" lang="de-DE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Light curves</a:t>
                  </a:r>
                  <a:endPara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5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-144763" y="4756390"/>
                  <a:ext cx="2978153" cy="9923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de-DE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Magicity</a:t>
                  </a:r>
                  <a:endParaRPr kumimoji="0" lang="de-DE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de-DE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 Shell </a:t>
                  </a:r>
                  <a:endParaRPr kumimoji="0" lang="de-DE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de-DE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Drip lines</a:t>
                  </a:r>
                  <a:endPara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4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1977765" y="5726333"/>
                  <a:ext cx="2787310" cy="9923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de-DE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 Pairing Deformation  </a:t>
                  </a:r>
                  <a:endParaRPr kumimoji="0" lang="de-DE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  <a:p>
                  <a:pPr marL="0" marR="0" lvl="0" indent="0" algn="ctr" defTabSz="914400" rtl="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de-DE" altLang="zh-CN" sz="12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CC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宋体" panose="02010600030101010101" pitchFamily="2" charset="-122"/>
                      <a:cs typeface="+mn-cs"/>
                    </a:rPr>
                    <a:t>Halos</a:t>
                  </a:r>
                  <a:endParaRPr kumimoji="0" lang="en-US" altLang="zh-CN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p:grpSp>
        </p:grpSp>
      </p:grpSp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3569690" y="1245992"/>
            <a:ext cx="6302045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A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ll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 Q-values of (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p,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Symbol" panose="05050102010706020507" pitchFamily="18" charset="2"/>
                <a:ea typeface="黑体" panose="02010609060101010101" pitchFamily="49" charset="-122"/>
                <a:cs typeface="+mn-cs"/>
              </a:rPr>
              <a:t>g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) reaction around </a:t>
            </a:r>
            <a:r>
              <a:rPr kumimoji="0" lang="en-US" altLang="zh-CN" sz="2400" b="0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64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Ge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 obtained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29262" y="1933389"/>
            <a:ext cx="5381968" cy="459195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037" y="2132856"/>
            <a:ext cx="5093793" cy="324956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7175326" y="5530006"/>
            <a:ext cx="4246034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●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peak luminosity (flux) increased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●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A=64 mass fraction increased by 17%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●</a:t>
            </a: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rPr>
              <a:t>A=65 mass fraction decreased by 14%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426570" y="4869160"/>
            <a:ext cx="1114088" cy="615553"/>
          </a:xfrm>
          <a:prstGeom prst="rect">
            <a:avLst/>
          </a:prstGeom>
          <a:solidFill>
            <a:srgbClr val="7030A0"/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64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Ge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53868" y="1916832"/>
            <a:ext cx="2649050" cy="1804384"/>
            <a:chOff x="5587999" y="2488852"/>
            <a:chExt cx="3556001" cy="2114550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3"/>
            <a:srcRect t="7657" b="10663"/>
            <a:stretch>
              <a:fillRect/>
            </a:stretch>
          </p:blipFill>
          <p:spPr bwMode="auto">
            <a:xfrm>
              <a:off x="5670550" y="2488852"/>
              <a:ext cx="3473450" cy="211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5587999" y="2488852"/>
              <a:ext cx="3556000" cy="432819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15000"/>
                </a:spcBef>
                <a:spcAft>
                  <a:spcPct val="2500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X-ray burst 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+mn-cs"/>
                </a:rPr>
                <a:t>GS1826-24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7175326" y="2204864"/>
            <a:ext cx="4320480" cy="273630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25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00633" y="1844824"/>
            <a:ext cx="360714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Multizone X-ray burst simulations  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98935" y="2127128"/>
            <a:ext cx="1712200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ardingText-Regular"/>
                <a:ea typeface="宋体" panose="02010600030101010101" pitchFamily="2" charset="-122"/>
                <a:cs typeface="+mn-cs"/>
              </a:rPr>
              <a:t>less bound: 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ardingText-Regular"/>
                <a:ea typeface="宋体" panose="02010600030101010101" pitchFamily="2" charset="-122"/>
                <a:cs typeface="+mn-cs"/>
              </a:rPr>
              <a:t>65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ardingText-Regular"/>
                <a:ea typeface="宋体" panose="02010600030101010101" pitchFamily="2" charset="-122"/>
                <a:cs typeface="+mn-cs"/>
              </a:rPr>
              <a:t>As 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ardingText-Regular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ardingText-Regular"/>
                <a:ea typeface="宋体" panose="02010600030101010101" pitchFamily="2" charset="-122"/>
                <a:cs typeface="+mn-cs"/>
              </a:rPr>
              <a:t>more bound: </a:t>
            </a:r>
            <a:r>
              <a:rPr kumimoji="0" lang="en-US" altLang="zh-CN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ardingText-Regular"/>
                <a:ea typeface="宋体" panose="02010600030101010101" pitchFamily="2" charset="-122"/>
                <a:cs typeface="+mn-cs"/>
              </a:rPr>
              <a:t>66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HardingText-Regular"/>
                <a:ea typeface="宋体" panose="02010600030101010101" pitchFamily="2" charset="-122"/>
                <a:cs typeface="+mn-cs"/>
              </a:rPr>
              <a:t>Se,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HardingText-Regular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80479" y="200253"/>
            <a:ext cx="975427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W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aiting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point 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64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Ge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in the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rp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-process of Type I X-ray bursts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54129" y="2960313"/>
            <a:ext cx="2476981" cy="2240714"/>
            <a:chOff x="8018612" y="2960313"/>
            <a:chExt cx="2476981" cy="2240714"/>
          </a:xfrm>
        </p:grpSpPr>
        <p:sp>
          <p:nvSpPr>
            <p:cNvPr id="33" name="矩形 32"/>
            <p:cNvSpPr/>
            <p:nvPr/>
          </p:nvSpPr>
          <p:spPr>
            <a:xfrm>
              <a:off x="8975525" y="2996952"/>
              <a:ext cx="610531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66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Se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2.01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(220)#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8043761" y="3933056"/>
              <a:ext cx="602729" cy="5760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1200" cap="none" spc="0" normalizeH="0" baseline="3000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64</a:t>
              </a: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As</a:t>
              </a:r>
              <a:endPara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-100</a:t>
              </a:r>
              <a:endPara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/>
                  <a:ea typeface="微软雅黑" panose="020B0503020204020204" pitchFamily="34" charset="-122"/>
                  <a:cs typeface="+mn-cs"/>
                </a:rPr>
                <a:t>(200)#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9892864" y="2960313"/>
              <a:ext cx="602729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 pitchFamily="34" charset="0"/>
                </a:rPr>
                <a:t>1.840(70)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 pitchFamily="34" charset="0"/>
                </a:rPr>
                <a:t>4.689(70)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8955237" y="3904595"/>
              <a:ext cx="602729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 pitchFamily="34" charset="0"/>
                </a:rPr>
                <a:t>-90(80)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 pitchFamily="34" charset="0"/>
                </a:rPr>
                <a:t>4.970(80)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  <p:sp>
          <p:nvSpPr>
            <p:cNvPr id="37" name="文本框 36"/>
            <p:cNvSpPr txBox="1"/>
            <p:nvPr/>
          </p:nvSpPr>
          <p:spPr>
            <a:xfrm>
              <a:off x="8018612" y="4831695"/>
              <a:ext cx="602729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 pitchFamily="34" charset="0"/>
                </a:rPr>
                <a:t>2.220(40)</a:t>
              </a:r>
              <a:endPara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Arial" panose="020B0604020202020204" pitchFamily="34" charset="0"/>
              </a:endParaRP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003399"/>
                  </a:solidFill>
                  <a:effectLst/>
                  <a:uLnTx/>
                  <a:uFillTx/>
                  <a:latin typeface="Calibri" panose="020F0502020204030204"/>
                  <a:ea typeface="黑体" panose="02010609060101010101" pitchFamily="49" charset="-122"/>
                  <a:cs typeface="Arial" panose="020B0604020202020204" pitchFamily="34" charset="0"/>
                </a:rPr>
                <a:t>5.150(40)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黑体" panose="02010609060101010101" pitchFamily="49" charset="-122"/>
                <a:cs typeface="+mn-cs"/>
              </a:endParaRPr>
            </a:p>
          </p:txBody>
        </p:sp>
      </p:grpSp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7186482" y="5536976"/>
            <a:ext cx="406842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●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+mn-cs"/>
              </a:rPr>
              <a:t>mass and radius are constrained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558702" y="1790708"/>
            <a:ext cx="9614324" cy="3510500"/>
            <a:chOff x="1630710" y="1437638"/>
            <a:chExt cx="9902356" cy="3791562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1"/>
            <a:srcRect l="1388" t="3659" r="3243"/>
            <a:stretch>
              <a:fillRect/>
            </a:stretch>
          </p:blipFill>
          <p:spPr>
            <a:xfrm>
              <a:off x="1630710" y="1437638"/>
              <a:ext cx="9902356" cy="3791562"/>
            </a:xfrm>
            <a:prstGeom prst="rect">
              <a:avLst/>
            </a:prstGeom>
          </p:spPr>
        </p:pic>
        <p:sp>
          <p:nvSpPr>
            <p:cNvPr id="15" name="矩形 14"/>
            <p:cNvSpPr/>
            <p:nvPr/>
          </p:nvSpPr>
          <p:spPr>
            <a:xfrm>
              <a:off x="2422798" y="1573860"/>
              <a:ext cx="4013721" cy="304695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7391350" y="1556792"/>
              <a:ext cx="4079131" cy="3046958"/>
            </a:xfrm>
            <a:prstGeom prst="rect">
              <a:avLst/>
            </a:prstGeom>
            <a:solidFill>
              <a:schemeClr val="accent1">
                <a:alpha val="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990750" y="5229200"/>
            <a:ext cx="468052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 panose="020B0604020202020204" pitchFamily="34" charset="0"/>
              </a:rPr>
              <a:t>●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the neutron star in GS1826-24 is 6.5% 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farther away (0.4 kpc=1300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ly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) from us !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 panose="020B0604020202020204" pitchFamily="34" charset="0"/>
              </a:rPr>
              <a:t>●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reduced 1+z value indicates weaker 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3399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     gravitation than believed !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3399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22598" y="1167135"/>
            <a:ext cx="114492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dingText-Regular"/>
                <a:ea typeface="宋体" panose="02010600030101010101" pitchFamily="2" charset="-122"/>
                <a:cs typeface="+mn-cs"/>
              </a:rPr>
              <a:t>New light curve enables us to set new constraints on the  optimal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dingText-RegularItalic2"/>
                <a:ea typeface="宋体" panose="02010600030101010101" pitchFamily="2" charset="-122"/>
                <a:cs typeface="+mn-cs"/>
              </a:rPr>
              <a:t>d 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dingText-Regular"/>
                <a:ea typeface="宋体" panose="02010600030101010101" pitchFamily="2" charset="-122"/>
                <a:cs typeface="+mn-cs"/>
              </a:rPr>
              <a:t>and (1 + </a:t>
            </a:r>
            <a:r>
              <a:rPr kumimoji="0" lang="en-US" altLang="zh-CN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dingText-RegularItalic2"/>
                <a:ea typeface="宋体" panose="02010600030101010101" pitchFamily="2" charset="-122"/>
                <a:cs typeface="+mn-cs"/>
              </a:rPr>
              <a:t>z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ardingText-Regular"/>
                <a:ea typeface="宋体" panose="02010600030101010101" pitchFamily="2" charset="-122"/>
                <a:cs typeface="+mn-cs"/>
              </a:rPr>
              <a:t>) parameters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ardingText-Regular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380479" y="200253"/>
            <a:ext cx="975427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W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aiting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point 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64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Ge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in the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rp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-process of Type I X-ray bursts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med" advClick="0" advTm="0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6694" y="1264502"/>
            <a:ext cx="9667311" cy="511682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380479" y="200253"/>
            <a:ext cx="9754273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W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aiting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point </a:t>
            </a:r>
            <a:r>
              <a:rPr kumimoji="0" lang="en-US" altLang="zh-CN" sz="3200" b="1" i="0" u="none" strike="noStrike" kern="1200" cap="none" spc="0" normalizeH="0" baseline="3000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64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Ge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 in the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rp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微软雅黑" panose="020B0503020204020204" pitchFamily="34" charset="-122"/>
                <a:cs typeface="+mn-cs"/>
              </a:rPr>
              <a:t>-process of Type I X-ray bursts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p:transition spd="med" advClick="0" advTm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TRAP世界分布图+storage ri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882" y="978296"/>
            <a:ext cx="9105900" cy="590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1486694" y="188640"/>
            <a:ext cx="62646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1.  Introduction: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59204" y="293777"/>
            <a:ext cx="5672506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dvanced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mass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spectromery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318609" y="927054"/>
            <a:ext cx="11749142" cy="5930946"/>
            <a:chOff x="318609" y="927054"/>
            <a:chExt cx="11749142" cy="5930946"/>
          </a:xfrm>
        </p:grpSpPr>
        <p:grpSp>
          <p:nvGrpSpPr>
            <p:cNvPr id="30" name="组合 29"/>
            <p:cNvGrpSpPr/>
            <p:nvPr/>
          </p:nvGrpSpPr>
          <p:grpSpPr>
            <a:xfrm>
              <a:off x="318609" y="1015088"/>
              <a:ext cx="1744149" cy="2289641"/>
              <a:chOff x="318609" y="1015088"/>
              <a:chExt cx="1744149" cy="2289641"/>
            </a:xfrm>
          </p:grpSpPr>
          <p:pic>
            <p:nvPicPr>
              <p:cNvPr id="11" name="Picture 31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6435" y="1015088"/>
                <a:ext cx="1625729" cy="1909856"/>
              </a:xfrm>
              <a:prstGeom prst="rect">
                <a:avLst/>
              </a:prstGeom>
              <a:noFill/>
              <a:ln w="15875">
                <a:solidFill>
                  <a:srgbClr val="00B05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" name="文本框 11"/>
              <p:cNvSpPr txBox="1"/>
              <p:nvPr/>
            </p:nvSpPr>
            <p:spPr>
              <a:xfrm>
                <a:off x="318609" y="2996952"/>
                <a:ext cx="1744149" cy="30777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Penning Trap</a:t>
                </a:r>
                <a:endPara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1" name="组合 30"/>
            <p:cNvGrpSpPr/>
            <p:nvPr/>
          </p:nvGrpSpPr>
          <p:grpSpPr>
            <a:xfrm>
              <a:off x="406574" y="5255509"/>
              <a:ext cx="5616624" cy="1602491"/>
              <a:chOff x="550590" y="5255509"/>
              <a:chExt cx="5616624" cy="1602491"/>
            </a:xfrm>
          </p:grpSpPr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12476" r="28788" b="12669"/>
              <a:stretch>
                <a:fillRect/>
              </a:stretch>
            </p:blipFill>
            <p:spPr bwMode="auto">
              <a:xfrm>
                <a:off x="1029068" y="5255509"/>
                <a:ext cx="5138146" cy="16024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4" name="文本框 13"/>
              <p:cNvSpPr txBox="1"/>
              <p:nvPr/>
            </p:nvSpPr>
            <p:spPr>
              <a:xfrm>
                <a:off x="550590" y="5377099"/>
                <a:ext cx="1287760" cy="30777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MR-TOF</a:t>
                </a:r>
                <a:endPara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9" name="组合 28"/>
            <p:cNvGrpSpPr/>
            <p:nvPr/>
          </p:nvGrpSpPr>
          <p:grpSpPr>
            <a:xfrm>
              <a:off x="6333983" y="5229200"/>
              <a:ext cx="5305839" cy="1557867"/>
              <a:chOff x="6815286" y="5255509"/>
              <a:chExt cx="5305839" cy="1557867"/>
            </a:xfrm>
          </p:grpSpPr>
          <p:pic>
            <p:nvPicPr>
              <p:cNvPr id="15" name="图片 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15286" y="5255509"/>
                <a:ext cx="5305839" cy="15578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文本框 15"/>
              <p:cNvSpPr txBox="1"/>
              <p:nvPr/>
            </p:nvSpPr>
            <p:spPr>
              <a:xfrm>
                <a:off x="6815286" y="5262389"/>
                <a:ext cx="1287760" cy="30777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B</a:t>
                </a: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Symbol" panose="05050102010706020507" pitchFamily="18" charset="2"/>
                    <a:ea typeface="宋体" panose="02010600030101010101" pitchFamily="2" charset="-122"/>
                    <a:cs typeface="Times New Roman" panose="02020603050405020304" pitchFamily="18" charset="0"/>
                  </a:rPr>
                  <a:t>r</a:t>
                </a: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-TOF</a:t>
                </a:r>
                <a:endPara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28" name="组合 27"/>
            <p:cNvGrpSpPr/>
            <p:nvPr/>
          </p:nvGrpSpPr>
          <p:grpSpPr>
            <a:xfrm>
              <a:off x="9839623" y="927054"/>
              <a:ext cx="2228128" cy="1709857"/>
              <a:chOff x="9839623" y="639021"/>
              <a:chExt cx="2228128" cy="1709857"/>
            </a:xfrm>
          </p:grpSpPr>
          <p:pic>
            <p:nvPicPr>
              <p:cNvPr id="17" name="Picture 3" descr="SMS_IMS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69" r="54979" b="14634"/>
              <a:stretch>
                <a:fillRect/>
              </a:stretch>
            </p:blipFill>
            <p:spPr>
              <a:xfrm rot="16200000">
                <a:off x="10098758" y="379886"/>
                <a:ext cx="1709857" cy="22281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文本框 21"/>
              <p:cNvSpPr txBox="1"/>
              <p:nvPr/>
            </p:nvSpPr>
            <p:spPr>
              <a:xfrm>
                <a:off x="10544487" y="1393030"/>
                <a:ext cx="879311" cy="307777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SR-MS</a:t>
                </a:r>
                <a:endParaRPr kumimoji="0" lang="en-US" altLang="zh-CN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</p:spTree>
  </p:cSld>
  <p:clrMapOvr>
    <a:masterClrMapping/>
  </p:clrMapOvr>
  <p:transition spd="med" advClick="0" advTm="0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HIRFL-总装置三维效果图.JPG"/>
          <p:cNvPicPr>
            <a:picLocks noChangeAspect="1"/>
          </p:cNvPicPr>
          <p:nvPr/>
        </p:nvPicPr>
        <p:blipFill>
          <a:blip r:embed="rId1" cstate="print"/>
          <a:srcRect l="7895" r="7894"/>
          <a:stretch>
            <a:fillRect/>
          </a:stretch>
        </p:blipFill>
        <p:spPr>
          <a:xfrm>
            <a:off x="334566" y="1185831"/>
            <a:ext cx="9142809" cy="5580542"/>
          </a:xfrm>
          <a:prstGeom prst="rect">
            <a:avLst/>
          </a:prstGeom>
        </p:spPr>
      </p:pic>
      <p:sp>
        <p:nvSpPr>
          <p:cNvPr id="4" name="Rectangle 34"/>
          <p:cNvSpPr>
            <a:spLocks noChangeArrowheads="1"/>
          </p:cNvSpPr>
          <p:nvPr/>
        </p:nvSpPr>
        <p:spPr bwMode="auto">
          <a:xfrm rot="21252369">
            <a:off x="7120260" y="4478404"/>
            <a:ext cx="1428564" cy="461641"/>
          </a:xfrm>
          <a:prstGeom prst="rect">
            <a:avLst/>
          </a:prstGeom>
          <a:noFill/>
          <a:ln w="9525">
            <a:noFill/>
            <a:miter lim="800000"/>
          </a:ln>
          <a:scene3d>
            <a:camera prst="orthographicFront">
              <a:rot lat="0" lon="0" rev="20700000"/>
            </a:camera>
            <a:lightRig rig="threePt" dir="t"/>
          </a:scene3d>
        </p:spPr>
        <p:txBody>
          <a:bodyPr lIns="91415" tIns="45708" rIns="91415" bIns="4570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CSRe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楷体_GB2312" pitchFamily="49" charset="-122"/>
              <a:cs typeface="Arial" panose="020B0604020202020204" pitchFamily="34" charset="0"/>
            </a:endParaRPr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 rot="21258342">
            <a:off x="1315003" y="5143899"/>
            <a:ext cx="4857151" cy="461593"/>
          </a:xfrm>
          <a:prstGeom prst="rect">
            <a:avLst/>
          </a:prstGeom>
          <a:noFill/>
          <a:ln w="9525">
            <a:noFill/>
            <a:miter lim="800000"/>
          </a:ln>
          <a:scene3d>
            <a:camera prst="orthographicFront">
              <a:rot lat="0" lon="0" rev="20700000"/>
            </a:camera>
            <a:lightRig rig="threePt" dir="t"/>
          </a:scene3d>
        </p:spPr>
        <p:txBody>
          <a:bodyPr wrap="square" lIns="91415" tIns="45708" rIns="91415" bIns="4570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CSRm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 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楷体_GB2312" pitchFamily="49" charset="-122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545979" y="4358699"/>
            <a:ext cx="2409511" cy="400058"/>
          </a:xfrm>
          <a:prstGeom prst="rect">
            <a:avLst/>
          </a:prstGeom>
          <a:noFill/>
          <a:ln w="9525">
            <a:noFill/>
            <a:miter lim="800000"/>
          </a:ln>
          <a:scene3d>
            <a:camera prst="orthographicFront">
              <a:rot lat="0" lon="0" rev="36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RIBLL2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192825" y="5789078"/>
            <a:ext cx="143997" cy="141607"/>
          </a:xfrm>
          <a:prstGeom prst="ellipse">
            <a:avLst/>
          </a:prstGeom>
          <a:solidFill>
            <a:srgbClr val="CC00FF"/>
          </a:solidFill>
          <a:ln w="25400" cap="flat" cmpd="sng" algn="ctr">
            <a:solidFill>
              <a:srgbClr val="CC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CC00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048828" y="5860708"/>
            <a:ext cx="143997" cy="141607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CC00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345205" y="5714320"/>
            <a:ext cx="143997" cy="141607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CC00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548832" y="4069416"/>
            <a:ext cx="143997" cy="141607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CC00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7762543" y="4100199"/>
            <a:ext cx="143997" cy="141607"/>
          </a:xfrm>
          <a:prstGeom prst="ellipse">
            <a:avLst/>
          </a:prstGeom>
          <a:solidFill>
            <a:srgbClr val="CC00FF"/>
          </a:solidFill>
          <a:ln w="25400" cap="flat" cmpd="sng" algn="ctr">
            <a:solidFill>
              <a:srgbClr val="CC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CC00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0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42193" y="3645024"/>
            <a:ext cx="2190015" cy="208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3" name="组合 42"/>
          <p:cNvGrpSpPr/>
          <p:nvPr/>
        </p:nvGrpSpPr>
        <p:grpSpPr>
          <a:xfrm rot="898910">
            <a:off x="4849409" y="3489739"/>
            <a:ext cx="204067" cy="45713"/>
            <a:chOff x="-2177067" y="3283871"/>
            <a:chExt cx="205234" cy="256898"/>
          </a:xfrm>
        </p:grpSpPr>
        <p:sp>
          <p:nvSpPr>
            <p:cNvPr id="44" name="椭圆 43"/>
            <p:cNvSpPr/>
            <p:nvPr/>
          </p:nvSpPr>
          <p:spPr>
            <a:xfrm>
              <a:off x="-2177067" y="3358348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椭圆 44"/>
            <p:cNvSpPr/>
            <p:nvPr/>
          </p:nvSpPr>
          <p:spPr>
            <a:xfrm>
              <a:off x="-2043965" y="3381725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-2124744" y="3461247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-2095026" y="3283871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 rot="7873025">
            <a:off x="2802664" y="2466388"/>
            <a:ext cx="206261" cy="82974"/>
            <a:chOff x="-2177067" y="3283871"/>
            <a:chExt cx="205234" cy="256898"/>
          </a:xfrm>
        </p:grpSpPr>
        <p:sp>
          <p:nvSpPr>
            <p:cNvPr id="49" name="椭圆 48"/>
            <p:cNvSpPr/>
            <p:nvPr/>
          </p:nvSpPr>
          <p:spPr>
            <a:xfrm>
              <a:off x="-2177067" y="3358348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" name="椭圆 49"/>
            <p:cNvSpPr/>
            <p:nvPr/>
          </p:nvSpPr>
          <p:spPr>
            <a:xfrm>
              <a:off x="-2043965" y="3381725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-2124744" y="3461247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" name="椭圆 51"/>
            <p:cNvSpPr/>
            <p:nvPr/>
          </p:nvSpPr>
          <p:spPr>
            <a:xfrm>
              <a:off x="-2095026" y="3283871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370248" y="6052891"/>
            <a:ext cx="150632" cy="98867"/>
            <a:chOff x="-2177067" y="3283871"/>
            <a:chExt cx="205234" cy="256898"/>
          </a:xfrm>
        </p:grpSpPr>
        <p:sp>
          <p:nvSpPr>
            <p:cNvPr id="54" name="椭圆 53"/>
            <p:cNvSpPr/>
            <p:nvPr/>
          </p:nvSpPr>
          <p:spPr>
            <a:xfrm>
              <a:off x="-2177067" y="3358348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-2043965" y="3381725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-2124744" y="3461247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-2095026" y="3283871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 rot="2515957">
            <a:off x="2330973" y="5642323"/>
            <a:ext cx="166132" cy="71997"/>
            <a:chOff x="-2177067" y="3283871"/>
            <a:chExt cx="205234" cy="256898"/>
          </a:xfrm>
        </p:grpSpPr>
        <p:sp>
          <p:nvSpPr>
            <p:cNvPr id="59" name="椭圆 58"/>
            <p:cNvSpPr/>
            <p:nvPr/>
          </p:nvSpPr>
          <p:spPr>
            <a:xfrm>
              <a:off x="-2177067" y="3358348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-2043965" y="3381725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-2124744" y="3461247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-2095026" y="3283871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68" name="直接连接符 67"/>
          <p:cNvCxnSpPr/>
          <p:nvPr/>
        </p:nvCxnSpPr>
        <p:spPr>
          <a:xfrm>
            <a:off x="5285663" y="5714320"/>
            <a:ext cx="102319" cy="191433"/>
          </a:xfrm>
          <a:prstGeom prst="line">
            <a:avLst/>
          </a:prstGeom>
          <a:noFill/>
          <a:ln w="6032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69" name="圆角矩形标注 80"/>
          <p:cNvSpPr/>
          <p:nvPr/>
        </p:nvSpPr>
        <p:spPr>
          <a:xfrm>
            <a:off x="6401693" y="5969067"/>
            <a:ext cx="2298115" cy="612568"/>
          </a:xfrm>
          <a:prstGeom prst="wedgeRoundRectCallout">
            <a:avLst>
              <a:gd name="adj1" fmla="val -91006"/>
              <a:gd name="adj2" fmla="val -62963"/>
              <a:gd name="adj3" fmla="val 16667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Target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10-15 mm </a:t>
            </a: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11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Be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70" name="直接箭头连接符 69"/>
          <p:cNvCxnSpPr/>
          <p:nvPr/>
        </p:nvCxnSpPr>
        <p:spPr>
          <a:xfrm>
            <a:off x="9028873" y="4654928"/>
            <a:ext cx="1242797" cy="0"/>
          </a:xfrm>
          <a:prstGeom prst="straightConnector1">
            <a:avLst/>
          </a:prstGeom>
          <a:noFill/>
          <a:ln w="476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71" name="Text Box 147"/>
          <p:cNvSpPr txBox="1">
            <a:spLocks noChangeArrowheads="1"/>
          </p:cNvSpPr>
          <p:nvPr/>
        </p:nvSpPr>
        <p:spPr bwMode="auto">
          <a:xfrm>
            <a:off x="10030914" y="5868028"/>
            <a:ext cx="1824932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TOF Detector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8" name="文本框 77"/>
          <p:cNvSpPr txBox="1"/>
          <p:nvPr/>
        </p:nvSpPr>
        <p:spPr>
          <a:xfrm>
            <a:off x="1486694" y="188640"/>
            <a:ext cx="62646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1.  Introduction: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9" name="文本框 78"/>
          <p:cNvSpPr txBox="1"/>
          <p:nvPr/>
        </p:nvSpPr>
        <p:spPr>
          <a:xfrm>
            <a:off x="5023374" y="306713"/>
            <a:ext cx="48285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IMS in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CSRe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-Lanzhou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6311230" y="1196752"/>
                <a:ext cx="5328592" cy="19963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eaLnBrk="0" fontAlgn="auto" hangingPunct="0">
                  <a:spcBef>
                    <a:spcPts val="0"/>
                  </a:spcBef>
                  <a:spcAft>
                    <a:spcPts val="0"/>
                  </a:spcAft>
                  <a:defRPr/>
                </a:pPr>
                <a14:m>
                  <m:oMath xmlns:m="http://schemas.openxmlformats.org/officeDocument/2006/math">
                    <m:r>
                      <a:rPr lang="en-US" altLang="zh-CN" sz="2800" b="0" i="1" kern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en-US" altLang="zh-CN" sz="2800" b="0" i="1" kern="0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800" b="0" kern="0" dirty="0">
                    <a:solidFill>
                      <a:srgbClr val="0000FF"/>
                    </a:solidFill>
                  </a:rPr>
                  <a:t>: </a:t>
                </a:r>
                <a:r>
                  <a:rPr lang="en-US" altLang="zh-CN" sz="2800" b="0" kern="0" dirty="0"/>
                  <a:t>revolution time of stored ions</a:t>
                </a:r>
                <a:endParaRPr lang="zh-CN" altLang="en-US" sz="2800" b="0" kern="0" dirty="0"/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zh-CN" sz="1100" b="0" i="1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𝒎</m:t>
                          </m:r>
                        </m:num>
                        <m:den>
                          <m: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𝒒</m:t>
                          </m:r>
                        </m:den>
                      </m:f>
                      <m:r>
                        <a:rPr kumimoji="0" lang="en-US" altLang="zh-C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altLang="zh-C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𝑩</m:t>
                      </m:r>
                      <m:r>
                        <a:rPr kumimoji="0" lang="en-US" altLang="zh-CN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  <a:sym typeface="Symbol" panose="05050102010706020507" pitchFamily="18" charset="2"/>
                        </a:rPr>
                        <m:t></m:t>
                      </m:r>
                      <m:rad>
                        <m:radPr>
                          <m:degHide m:val="on"/>
                          <m:ctrlP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  <a:sym typeface="Symbol" panose="05050102010706020507" pitchFamily="18" charset="2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kumimoji="0" lang="en-US" altLang="zh-C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altLang="zh-CN" sz="2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altLang="zh-CN" sz="280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altLang="zh-CN" sz="2800" b="1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𝑻</m:t>
                                      </m:r>
                                    </m:num>
                                    <m:den>
                                      <m:r>
                                        <a:rPr kumimoji="0" lang="en-US" altLang="zh-CN" sz="2800" b="1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𝑪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en-US" altLang="zh-C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  <m:r>
                            <a:rPr kumimoji="0" lang="en-US" altLang="zh-CN" sz="28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0" lang="en-US" altLang="zh-C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0" lang="en-US" altLang="zh-CN" sz="28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altLang="zh-CN" sz="28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altLang="zh-CN" sz="2800" b="0" i="1" u="none" strike="noStrike" kern="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𝟏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kumimoji="0" lang="en-US" altLang="zh-CN" sz="28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kumimoji="0" lang="en-US" altLang="zh-CN" sz="28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kumimoji="0" lang="en-US" altLang="zh-CN" sz="2800" b="0" i="1" u="none" strike="noStrike" kern="0" cap="none" spc="0" normalizeH="0" baseline="0" noProof="0" smtClean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ea typeface="+mn-ea"/>
                                              <a:cs typeface="+mn-cs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kumimoji="0" lang="en-US" altLang="zh-CN" sz="28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𝟐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kumimoji="0" lang="en-US" altLang="zh-CN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lang="en-US" altLang="zh-CN" sz="800" b="0" kern="0" dirty="0">
                  <a:solidFill>
                    <a:srgbClr val="000000"/>
                  </a:solidFill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1230" y="1196752"/>
                <a:ext cx="5328592" cy="1996316"/>
              </a:xfrm>
              <a:prstGeom prst="rect">
                <a:avLst/>
              </a:prstGeom>
              <a:blipFill rotWithShape="1">
                <a:blip r:embed="rId3"/>
                <a:stretch>
                  <a:fillRect l="-11" t="-21" r="5" b="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文本框 12"/>
              <p:cNvSpPr txBox="1"/>
              <p:nvPr/>
            </p:nvSpPr>
            <p:spPr>
              <a:xfrm>
                <a:off x="8596103" y="3789040"/>
                <a:ext cx="19635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𝒑𝒂𝒔𝒔𝒊𝒏𝒈</m:t>
                      </m:r>
                      <m:r>
                        <a:rPr lang="en-US" altLang="zh-CN" sz="2000" b="1" i="1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1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𝒕𝒊𝒎𝒆</m:t>
                      </m:r>
                    </m:oMath>
                  </m:oMathPara>
                </a14:m>
                <a:endParaRPr lang="en-US" altLang="zh-CN" sz="2000" i="1" kern="0" dirty="0">
                  <a:solidFill>
                    <a:srgbClr val="0000FF"/>
                  </a:solidFill>
                  <a:latin typeface="+mn-lt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altLang="zh-CN" sz="2000" b="1" i="1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b="1" i="1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en-US" altLang="zh-CN" sz="2000" b="1" i="1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>
                  <a:latin typeface="+mn-lt"/>
                </a:endParaRPr>
              </a:p>
            </p:txBody>
          </p:sp>
        </mc:Choice>
        <mc:Fallback>
          <p:sp>
            <p:nvSpPr>
              <p:cNvPr id="13" name="文本框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6103" y="3789040"/>
                <a:ext cx="1963599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6" t="-89" r="15" b="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7873E-6 2.96296E-6 L -0.02904 0.0074 L -0.0668 0.01342 L -0.06758 -0.02662 L -0.09649 -0.03565 L -0.11173 -0.1007 L -0.12059 -0.13195 L -0.1327 -0.14375 L -0.16877 -0.15695 L -0.16877 -0.15672 L -0.16877 -0.15695 " pathEditMode="relative" rAng="0" ptsTypes="AAAAAAAAAAA">
                                      <p:cBhvr>
                                        <p:cTn id="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39" y="-7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8024E-6 -7.40741E-7 L 0.02891 0.01806 L 0.03217 0.02639 L 0.02422 0.0375 L -0.07904 0.24445 L -0.08295 0.28195 L -0.09467 0.3125 L -0.09689 0.33611 L -0.06107 0.44167 L -0.04141 0.4625 " pathEditMode="relative" rAng="0" ptsTypes="AAAAAAAAAA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3" y="2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0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091 -0.00394 L 0.01394 0.02245 L 0.02878 0.03218 L 0.11082 0.06551 L 0.14052 0.06412 L 0.18896 0.04606 L 0.20927 0.02523 L 0.22881 -0.01782 L 0.22568 -0.05532 L 0.20927 -0.09699 L 0.19521 -0.10949 L 0.10692 -0.14282 L 0.08113 -0.14144 L 0.02956 -0.11782 L 0.01316 -0.09838 L -0.00482 -0.06505 L -0.00703 -0.04838 L -0.00091 -0.00394 Z " pathEditMode="relative" rAng="0" ptsTypes="AAAAAAAAAAAAAAAAAA">
                                      <p:cBhvr>
                                        <p:cTn id="27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73" y="-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2 0.00348 L 0.02162 0.00348 L 0.04141 -0.00462 L 0.06016 -0.01782 L 0.06746 -0.03634 L 0.06746 -0.03611 " pathEditMode="relative" rAng="0" ptsTypes="AAAAAA">
                                      <p:cBhvr>
                                        <p:cTn id="37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9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055E-6 -4.81481E-6 L 0.0224 -0.0206 L 0.03972 -0.03981 L 0.0586 -0.08564 L 0.06524 -0.12245 L 0.06029 -0.16574 L 0.08113 -0.21851 L 0.12111 -0.25925 L 0.1857 -0.26689 L 0.20823 -0.25763 L 0.20523 -0.25763 " pathEditMode="relative" rAng="0" ptsTypes="AAAAAAAAAAA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5" y="-13356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3918E-6 1.85185E-6 L 0.01432 -0.01296 L 0.02591 -0.03102 L 0.04584 -0.08102 L 0.04883 -0.1169 L 0.04649 -0.15185 L 0.0517 -0.18102 L 0.06719 -0.21713 L 0.09142 -0.2419 L 0.10274 -0.25417 L 0.16864 -0.26505 L 0.19755 -0.24468 L 0.19755 -0.24445 " pathEditMode="relative" rAng="0" ptsTypes="AAAAAAAAAAAAA">
                                      <p:cBhvr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1" y="-1326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1137E-6 1.48148E-6 L 0.01745 -0.01806 L 0.04011 -0.07778 L 0.04011 -0.13056 L 0.03907 -0.15 L 0.03907 -0.14977 " pathEditMode="relative" rAng="0" ptsTypes="AAAAAA">
                                      <p:cBhvr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0" presetClass="pat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39081E-6 -3.7037E-6 L 0.03152 0.01389 L 0.07501 0.03056 L 0.09246 0.03889 L 0.11239 0.08611 L 0.10913 0.11528 L 0.08855 0.13889 L 0.0435 0.15834 L 0.02683 0.15973 L -0.01901 0.14167 L -0.06094 0.12361 L -0.07592 0.09584 L -0.08295 0.05139 L -0.06954 0.025 L -0.03321 0.01111 L -1.39081E-6 -3.7037E-6 Z " pathEditMode="relative" rAng="0" ptsTypes="AAAAAAAAAAAAAAAA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" y="7986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0492E-6 -1.85185E-6 L 0.04571 0.02084 L 0.06186 0.02639 L 0.07983 0.03611 L 0.09962 0.08611 L 0.09376 0.1125 L 0.07267 0.14167 L 0.0293 0.15278 L -0.00898 0.14861 L -0.06368 0.12639 L -0.0866 0.10972 L -0.10353 0.05834 L -0.0922 0.02084 L -0.04571 0.00278 L -0.01641 -0.00139 L -1.80492E-6 -1.85185E-6 Z " pathEditMode="relative" rAng="0" ptsTypes="AAAAAAAAAAAAAAAA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7569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HIRFL-总装置三维效果图.JPG"/>
          <p:cNvPicPr>
            <a:picLocks noChangeAspect="1"/>
          </p:cNvPicPr>
          <p:nvPr/>
        </p:nvPicPr>
        <p:blipFill>
          <a:blip r:embed="rId1" cstate="print"/>
          <a:srcRect l="7895" r="7894"/>
          <a:stretch>
            <a:fillRect/>
          </a:stretch>
        </p:blipFill>
        <p:spPr>
          <a:xfrm>
            <a:off x="334566" y="1185831"/>
            <a:ext cx="9142809" cy="5580542"/>
          </a:xfrm>
          <a:prstGeom prst="rect">
            <a:avLst/>
          </a:prstGeom>
        </p:spPr>
      </p:pic>
      <p:sp>
        <p:nvSpPr>
          <p:cNvPr id="4" name="Rectangle 34"/>
          <p:cNvSpPr>
            <a:spLocks noChangeArrowheads="1"/>
          </p:cNvSpPr>
          <p:nvPr/>
        </p:nvSpPr>
        <p:spPr bwMode="auto">
          <a:xfrm rot="21252369">
            <a:off x="7120260" y="4478404"/>
            <a:ext cx="1428564" cy="461641"/>
          </a:xfrm>
          <a:prstGeom prst="rect">
            <a:avLst/>
          </a:prstGeom>
          <a:noFill/>
          <a:ln w="9525">
            <a:noFill/>
            <a:miter lim="800000"/>
          </a:ln>
          <a:scene3d>
            <a:camera prst="orthographicFront">
              <a:rot lat="0" lon="0" rev="20700000"/>
            </a:camera>
            <a:lightRig rig="threePt" dir="t"/>
          </a:scene3d>
        </p:spPr>
        <p:txBody>
          <a:bodyPr lIns="91415" tIns="45708" rIns="91415" bIns="4570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CSRe</a:t>
            </a:r>
            <a:endParaRPr kumimoji="1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楷体_GB2312" pitchFamily="49" charset="-122"/>
              <a:cs typeface="Arial" panose="020B0604020202020204" pitchFamily="34" charset="0"/>
            </a:endParaRPr>
          </a:p>
        </p:txBody>
      </p:sp>
      <p:sp>
        <p:nvSpPr>
          <p:cNvPr id="5" name="Rectangle 34"/>
          <p:cNvSpPr>
            <a:spLocks noChangeArrowheads="1"/>
          </p:cNvSpPr>
          <p:nvPr/>
        </p:nvSpPr>
        <p:spPr bwMode="auto">
          <a:xfrm rot="21258342">
            <a:off x="1315003" y="5143899"/>
            <a:ext cx="4857151" cy="461593"/>
          </a:xfrm>
          <a:prstGeom prst="rect">
            <a:avLst/>
          </a:prstGeom>
          <a:noFill/>
          <a:ln w="9525">
            <a:noFill/>
            <a:miter lim="800000"/>
          </a:ln>
          <a:scene3d>
            <a:camera prst="orthographicFront">
              <a:rot lat="0" lon="0" rev="20700000"/>
            </a:camera>
            <a:lightRig rig="threePt" dir="t"/>
          </a:scene3d>
        </p:spPr>
        <p:txBody>
          <a:bodyPr wrap="square" lIns="91415" tIns="45708" rIns="91415" bIns="45708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CSRm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 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楷体_GB2312" pitchFamily="49" charset="-122"/>
              <a:cs typeface="Arial" panose="020B0604020202020204" pitchFamily="34" charset="0"/>
              <a:sym typeface="Symbol" panose="05050102010706020507" pitchFamily="18" charset="2"/>
            </a:endParaRP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4545979" y="4358699"/>
            <a:ext cx="2409511" cy="400058"/>
          </a:xfrm>
          <a:prstGeom prst="rect">
            <a:avLst/>
          </a:prstGeom>
          <a:noFill/>
          <a:ln w="9525">
            <a:noFill/>
            <a:miter lim="800000"/>
          </a:ln>
          <a:scene3d>
            <a:camera prst="orthographicFront">
              <a:rot lat="0" lon="0" rev="3600000"/>
            </a:camera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1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RIBLL2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5192825" y="5789078"/>
            <a:ext cx="143997" cy="141607"/>
          </a:xfrm>
          <a:prstGeom prst="ellipse">
            <a:avLst/>
          </a:prstGeom>
          <a:solidFill>
            <a:srgbClr val="CC00FF"/>
          </a:solidFill>
          <a:ln w="25400" cap="flat" cmpd="sng" algn="ctr">
            <a:solidFill>
              <a:srgbClr val="CC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CC00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5048828" y="5860708"/>
            <a:ext cx="143997" cy="141607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CC00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5345205" y="5714320"/>
            <a:ext cx="143997" cy="141607"/>
          </a:xfrm>
          <a:prstGeom prst="ellipse">
            <a:avLst/>
          </a:prstGeom>
          <a:solidFill>
            <a:srgbClr val="C00000"/>
          </a:solidFill>
          <a:ln w="25400" cap="flat" cmpd="sng" algn="ctr">
            <a:solidFill>
              <a:srgbClr val="C0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CC00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548832" y="4069416"/>
            <a:ext cx="143997" cy="141607"/>
          </a:xfrm>
          <a:prstGeom prst="ellipse">
            <a:avLst/>
          </a:prstGeom>
          <a:solidFill>
            <a:srgbClr val="00B050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CC00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7762543" y="4100199"/>
            <a:ext cx="143997" cy="141607"/>
          </a:xfrm>
          <a:prstGeom prst="ellipse">
            <a:avLst/>
          </a:prstGeom>
          <a:solidFill>
            <a:srgbClr val="CC00FF"/>
          </a:solidFill>
          <a:ln w="25400" cap="flat" cmpd="sng" algn="ctr">
            <a:solidFill>
              <a:srgbClr val="CC00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solidFill>
                  <a:srgbClr val="FF0000"/>
                </a:solidFill>
              </a:ln>
              <a:solidFill>
                <a:srgbClr val="CC00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0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42193" y="3645024"/>
            <a:ext cx="2190015" cy="2080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3" name="组合 52"/>
          <p:cNvGrpSpPr/>
          <p:nvPr/>
        </p:nvGrpSpPr>
        <p:grpSpPr>
          <a:xfrm>
            <a:off x="4370248" y="6052891"/>
            <a:ext cx="150632" cy="98867"/>
            <a:chOff x="-2177067" y="3283871"/>
            <a:chExt cx="205234" cy="256898"/>
          </a:xfrm>
        </p:grpSpPr>
        <p:sp>
          <p:nvSpPr>
            <p:cNvPr id="54" name="椭圆 53"/>
            <p:cNvSpPr/>
            <p:nvPr/>
          </p:nvSpPr>
          <p:spPr>
            <a:xfrm>
              <a:off x="-2177067" y="3358348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5" name="椭圆 54"/>
            <p:cNvSpPr/>
            <p:nvPr/>
          </p:nvSpPr>
          <p:spPr>
            <a:xfrm>
              <a:off x="-2043965" y="3381725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6" name="椭圆 55"/>
            <p:cNvSpPr/>
            <p:nvPr/>
          </p:nvSpPr>
          <p:spPr>
            <a:xfrm>
              <a:off x="-2124744" y="3461247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7" name="椭圆 56"/>
            <p:cNvSpPr/>
            <p:nvPr/>
          </p:nvSpPr>
          <p:spPr>
            <a:xfrm>
              <a:off x="-2095026" y="3283871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 rot="2515957">
            <a:off x="2330973" y="5642323"/>
            <a:ext cx="166132" cy="71997"/>
            <a:chOff x="-2177067" y="3283871"/>
            <a:chExt cx="205234" cy="256898"/>
          </a:xfrm>
        </p:grpSpPr>
        <p:sp>
          <p:nvSpPr>
            <p:cNvPr id="59" name="椭圆 58"/>
            <p:cNvSpPr/>
            <p:nvPr/>
          </p:nvSpPr>
          <p:spPr>
            <a:xfrm>
              <a:off x="-2177067" y="3358348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-2043965" y="3381725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1" name="椭圆 60"/>
            <p:cNvSpPr/>
            <p:nvPr/>
          </p:nvSpPr>
          <p:spPr>
            <a:xfrm>
              <a:off x="-2124744" y="3461247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2" name="椭圆 61"/>
            <p:cNvSpPr/>
            <p:nvPr/>
          </p:nvSpPr>
          <p:spPr>
            <a:xfrm>
              <a:off x="-2095026" y="3283871"/>
              <a:ext cx="72132" cy="79522"/>
            </a:xfrm>
            <a:prstGeom prst="ellipse">
              <a:avLst/>
            </a:prstGeom>
            <a:solidFill>
              <a:srgbClr val="FF0000"/>
            </a:solid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cxnSp>
        <p:nvCxnSpPr>
          <p:cNvPr id="68" name="直接连接符 67"/>
          <p:cNvCxnSpPr/>
          <p:nvPr/>
        </p:nvCxnSpPr>
        <p:spPr>
          <a:xfrm>
            <a:off x="5285663" y="5714320"/>
            <a:ext cx="102319" cy="191433"/>
          </a:xfrm>
          <a:prstGeom prst="line">
            <a:avLst/>
          </a:prstGeom>
          <a:noFill/>
          <a:ln w="60325" cap="flat" cmpd="sng" algn="ctr">
            <a:solidFill>
              <a:srgbClr val="FF0000"/>
            </a:solidFill>
            <a:prstDash val="solid"/>
          </a:ln>
          <a:effectLst/>
        </p:spPr>
      </p:cxnSp>
      <p:sp>
        <p:nvSpPr>
          <p:cNvPr id="69" name="圆角矩形标注 80"/>
          <p:cNvSpPr/>
          <p:nvPr/>
        </p:nvSpPr>
        <p:spPr>
          <a:xfrm>
            <a:off x="6401693" y="5969067"/>
            <a:ext cx="2298115" cy="612568"/>
          </a:xfrm>
          <a:prstGeom prst="wedgeRoundRectCallout">
            <a:avLst>
              <a:gd name="adj1" fmla="val -91006"/>
              <a:gd name="adj2" fmla="val -62963"/>
              <a:gd name="adj3" fmla="val 16667"/>
            </a:avLst>
          </a:prstGeom>
          <a:solidFill>
            <a:srgbClr val="4F81BD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Target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10-15 mm </a:t>
            </a:r>
            <a:r>
              <a:rPr kumimoji="0" lang="en-US" altLang="zh-CN" sz="1800" b="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11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Be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70" name="直接箭头连接符 69"/>
          <p:cNvCxnSpPr/>
          <p:nvPr/>
        </p:nvCxnSpPr>
        <p:spPr>
          <a:xfrm>
            <a:off x="9028873" y="4654928"/>
            <a:ext cx="1242797" cy="0"/>
          </a:xfrm>
          <a:prstGeom prst="straightConnector1">
            <a:avLst/>
          </a:prstGeom>
          <a:noFill/>
          <a:ln w="476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71" name="Text Box 147"/>
          <p:cNvSpPr txBox="1">
            <a:spLocks noChangeArrowheads="1"/>
          </p:cNvSpPr>
          <p:nvPr/>
        </p:nvSpPr>
        <p:spPr bwMode="auto">
          <a:xfrm>
            <a:off x="10030914" y="5868028"/>
            <a:ext cx="1824932" cy="3692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TOF Detector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4" name="文本框 63"/>
              <p:cNvSpPr txBox="1"/>
              <p:nvPr/>
            </p:nvSpPr>
            <p:spPr>
              <a:xfrm>
                <a:off x="6008742" y="2260673"/>
                <a:ext cx="3314360" cy="7845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zh-CN" altLang="zh-CN" sz="2000" b="1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zh-CN" altLang="en-US" sz="2000" b="1" i="1" u="none" strike="noStrike" kern="1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r>
                            <a:rPr kumimoji="0" lang="en-US" altLang="zh-CN" sz="20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𝑻</m:t>
                          </m:r>
                        </m:num>
                        <m:den>
                          <m:r>
                            <a:rPr kumimoji="0" lang="en-US" altLang="zh-CN" sz="20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srgbClr val="0000FF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𝑻</m:t>
                          </m:r>
                        </m:den>
                      </m:f>
                      <m:r>
                        <a:rPr kumimoji="0" lang="en-US" altLang="zh-CN" sz="2000" b="1" i="1" u="none" strike="noStrike" kern="1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≈</m:t>
                      </m:r>
                      <m:d>
                        <m:dPr>
                          <m:ctrlPr>
                            <a:rPr kumimoji="0" lang="en-US" altLang="zh-CN" sz="20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zh-CN" altLang="zh-CN" sz="2000" b="1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altLang="zh-CN" sz="2000" b="1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kumimoji="0" lang="zh-CN" altLang="zh-CN" sz="2000" b="1" i="1" u="none" strike="noStrike" kern="1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kumimoji="0" lang="en-US" altLang="zh-CN" sz="2000" b="1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𝜸</m:t>
                                  </m:r>
                                </m:e>
                                <m:sub>
                                  <m:r>
                                    <a:rPr kumimoji="0" lang="en-US" altLang="zh-CN" sz="2000" b="1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𝒕</m:t>
                                  </m:r>
                                </m:sub>
                                <m:sup>
                                  <m:r>
                                    <a:rPr kumimoji="0" lang="en-US" altLang="zh-CN" sz="2000" b="1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  <m:r>
                            <a:rPr kumimoji="0" lang="en-US" altLang="zh-CN" sz="20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zh-CN" altLang="zh-CN" sz="2000" b="1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altLang="zh-CN" sz="2000" b="1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kumimoji="0" lang="zh-CN" altLang="zh-CN" sz="2000" b="1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altLang="zh-CN" sz="2000" b="1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𝜸</m:t>
                                  </m:r>
                                </m:e>
                                <m:sup>
                                  <m:r>
                                    <a:rPr kumimoji="0" lang="en-US" altLang="zh-CN" sz="2000" b="1" i="1" u="none" strike="noStrike" kern="1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d>
                      <m:f>
                        <m:fPr>
                          <m:ctrlPr>
                            <a:rPr kumimoji="0" lang="zh-CN" altLang="zh-CN" sz="20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altLang="zh-CN" sz="20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∆</m:t>
                          </m:r>
                          <m:d>
                            <m:dPr>
                              <m:ctrlPr>
                                <a:rPr kumimoji="0" lang="zh-CN" altLang="zh-CN" sz="2000" b="1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altLang="zh-CN" sz="2000" b="1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𝑩</m:t>
                              </m:r>
                              <m:r>
                                <a:rPr kumimoji="0" lang="en-US" altLang="zh-CN" sz="2000" b="1" i="1" u="none" strike="noStrike" kern="1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𝝆</m:t>
                              </m:r>
                            </m:e>
                          </m:d>
                        </m:num>
                        <m:den>
                          <m:r>
                            <a:rPr kumimoji="0" lang="en-US" altLang="zh-CN" sz="20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𝑩</m:t>
                          </m:r>
                          <m:r>
                            <a:rPr kumimoji="0" lang="en-US" altLang="zh-CN" sz="2000" b="1" i="1" u="none" strike="noStrike" kern="1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𝝆</m:t>
                          </m:r>
                        </m:den>
                      </m:f>
                    </m:oMath>
                  </m:oMathPara>
                </a14:m>
                <a:endParaRPr kumimoji="0" lang="zh-CN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64" name="文本框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8742" y="2260673"/>
                <a:ext cx="3314360" cy="784510"/>
              </a:xfrm>
              <a:prstGeom prst="rect">
                <a:avLst/>
              </a:prstGeom>
              <a:blipFill rotWithShape="1">
                <a:blip r:embed="rId3"/>
                <a:stretch>
                  <a:fillRect l="-11" t="-9" r="1" b="4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组合 12"/>
          <p:cNvGrpSpPr/>
          <p:nvPr/>
        </p:nvGrpSpPr>
        <p:grpSpPr>
          <a:xfrm>
            <a:off x="6250969" y="1373287"/>
            <a:ext cx="5316845" cy="677108"/>
            <a:chOff x="6189356" y="2276872"/>
            <a:chExt cx="5316845" cy="677108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" name="文本框 6"/>
                <p:cNvSpPr txBox="1"/>
                <p:nvPr/>
              </p:nvSpPr>
              <p:spPr>
                <a:xfrm>
                  <a:off x="9440058" y="2276872"/>
                  <a:ext cx="2066143" cy="575157"/>
                </a:xfrm>
                <a:prstGeom prst="rect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zh-CN" altLang="en-US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𝜸</m:t>
                                </m:r>
                              </m:e>
                              <m:sub>
                                <m:r>
                                  <a:rPr kumimoji="0" lang="en-US" altLang="zh-CN" sz="1800" b="1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FF000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cs typeface="+mn-cs"/>
                                  </a:rPr>
                                  <m:t>𝒕</m:t>
                                </m:r>
                              </m:sub>
                            </m:sSub>
                          </m:e>
                          <m:sup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−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FF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𝟐</m:t>
                            </m:r>
                          </m:sup>
                        </m:sSup>
                        <m:r>
                          <a:rPr kumimoji="0" lang="en-US" altLang="zh-CN" sz="1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+mn-cs"/>
                          </a:rPr>
                          <m:t>=</m:t>
                        </m:r>
                        <m:f>
                          <m:fPr>
                            <m:ctrlP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𝑪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/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𝑪</m:t>
                            </m:r>
                          </m:num>
                          <m:den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𝑩</m:t>
                            </m:r>
                            <m:r>
                              <a:rPr kumimoji="0" lang="zh-CN" alt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𝝆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)/(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𝑩</m:t>
                            </m:r>
                            <m:r>
                              <a:rPr kumimoji="0" lang="zh-CN" altLang="en-US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𝝆</m:t>
                            </m:r>
                            <m:r>
                              <a:rPr kumimoji="0" lang="en-US" altLang="zh-CN" sz="18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000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cs typeface="+mn-cs"/>
                              </a:rPr>
                              <m:t>)</m:t>
                            </m:r>
                          </m:den>
                        </m:f>
                      </m:oMath>
                    </m:oMathPara>
                  </a14:m>
                  <a:endParaRPr kumimoji="0" lang="zh-CN" alt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宋体" panose="02010600030101010101" pitchFamily="2" charset="-122"/>
                    <a:cs typeface="+mn-cs"/>
                  </a:endParaRPr>
                </a:p>
              </p:txBody>
            </p:sp>
          </mc:Choice>
          <mc:Fallback>
            <p:sp>
              <p:nvSpPr>
                <p:cNvPr id="7" name="文本框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40058" y="2276872"/>
                  <a:ext cx="2066143" cy="575157"/>
                </a:xfrm>
                <a:prstGeom prst="rect">
                  <a:avLst/>
                </a:prstGeom>
                <a:blipFill rotWithShape="1">
                  <a:blip r:embed="rId4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73" name="文本框 72"/>
                <p:cNvSpPr txBox="1"/>
                <p:nvPr/>
              </p:nvSpPr>
              <p:spPr>
                <a:xfrm>
                  <a:off x="6189356" y="2276872"/>
                  <a:ext cx="3040769" cy="67710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kumimoji="0" lang="en-US" altLang="zh-CN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0" lang="zh-CN" altLang="en-US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kumimoji="0" lang="en-US" altLang="zh-CN" sz="24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𝒕</m:t>
                          </m:r>
                        </m:sub>
                      </m:sSub>
                    </m:oMath>
                  </a14:m>
                  <a:r>
                    <a:rPr kumimoji="0" lang="en-US" altLang="zh-CN" sz="24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/>
                      <a:cs typeface="Calibri" panose="020F0502020204030204" pitchFamily="34" charset="0"/>
                    </a:rPr>
                    <a:t> : </a:t>
                  </a:r>
                  <a:r>
                    <a:rPr kumimoji="0" lang="en-US" altLang="zh-CN" sz="2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pitchFamily="34" charset="-122"/>
                    </a:rPr>
                    <a:t>machine parameter </a:t>
                  </a:r>
                  <a:endParaRPr kumimoji="0" lang="en-US" altLang="zh-CN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</a:endParaRPr>
                </a:p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20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3399"/>
                      </a:solidFill>
                      <a:effectLst/>
                      <a:uLnTx/>
                      <a:uFillTx/>
                      <a:latin typeface="Calibri" panose="020F0502020204030204"/>
                      <a:ea typeface="微软雅黑" panose="020B0503020204020204" pitchFamily="34" charset="-122"/>
                      <a:cs typeface="+mn-cs"/>
                    </a:rPr>
                    <a:t>determined by beam optics</a:t>
                  </a:r>
                  <a:endParaRPr kumimoji="0" lang="zh-CN" alt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99"/>
                    </a:solidFill>
                    <a:effectLst/>
                    <a:uLnTx/>
                    <a:uFillTx/>
                    <a:latin typeface="Calibri" panose="020F0502020204030204"/>
                    <a:ea typeface="微软雅黑" panose="020B0503020204020204" pitchFamily="34" charset="-122"/>
                    <a:cs typeface="+mn-cs"/>
                  </a:endParaRPr>
                </a:p>
              </p:txBody>
            </p:sp>
          </mc:Choice>
          <mc:Fallback>
            <p:sp>
              <p:nvSpPr>
                <p:cNvPr id="73" name="文本框 7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89356" y="2276872"/>
                  <a:ext cx="3040769" cy="677108"/>
                </a:xfrm>
                <a:prstGeom prst="rect">
                  <a:avLst/>
                </a:prstGeom>
                <a:blipFill rotWithShape="1">
                  <a:blip r:embed="rId5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8" name="文本框 77"/>
          <p:cNvSpPr txBox="1"/>
          <p:nvPr/>
        </p:nvSpPr>
        <p:spPr>
          <a:xfrm>
            <a:off x="1486694" y="188640"/>
            <a:ext cx="62646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1.  Introduction: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文本框 13"/>
              <p:cNvSpPr txBox="1"/>
              <p:nvPr/>
            </p:nvSpPr>
            <p:spPr>
              <a:xfrm>
                <a:off x="8668111" y="3861048"/>
                <a:ext cx="1963599" cy="7078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𝒑𝒂𝒔𝒔𝒊𝒏𝒈</m:t>
                      </m:r>
                      <m:r>
                        <a:rPr lang="en-US" altLang="zh-CN" sz="2000" b="1" i="1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sz="2000" b="1" i="1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𝒕𝒊𝒎𝒆</m:t>
                      </m:r>
                    </m:oMath>
                  </m:oMathPara>
                </a14:m>
                <a:endParaRPr lang="en-US" altLang="zh-CN" sz="2000" i="1" kern="0" dirty="0">
                  <a:solidFill>
                    <a:srgbClr val="0000FF"/>
                  </a:solidFill>
                  <a:latin typeface="+mn-lt"/>
                </a:endParaRPr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r>
                        <a:rPr lang="en-US" altLang="zh-CN" sz="2000" b="1" i="1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altLang="zh-CN" sz="2000" b="1" i="1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𝑵</m:t>
                      </m:r>
                      <m:r>
                        <a:rPr lang="en-US" altLang="zh-CN" sz="2000" b="1" i="1" kern="0" smtClean="0">
                          <a:solidFill>
                            <a:srgbClr val="0000FF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>
                  <a:latin typeface="+mn-lt"/>
                </a:endParaRPr>
              </a:p>
            </p:txBody>
          </p:sp>
        </mc:Choice>
        <mc:Fallback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8111" y="3861048"/>
                <a:ext cx="1963599" cy="707886"/>
              </a:xfrm>
              <a:prstGeom prst="rect">
                <a:avLst/>
              </a:prstGeom>
              <a:blipFill rotWithShape="1">
                <a:blip r:embed="rId6"/>
                <a:stretch>
                  <a:fillRect l="-18" t="-35" r="28" b="1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组合 20"/>
          <p:cNvGrpSpPr/>
          <p:nvPr/>
        </p:nvGrpSpPr>
        <p:grpSpPr>
          <a:xfrm>
            <a:off x="7197415" y="2277738"/>
            <a:ext cx="4608512" cy="747816"/>
            <a:chOff x="10027302" y="2125758"/>
            <a:chExt cx="4608512" cy="747816"/>
          </a:xfrm>
        </p:grpSpPr>
        <p:cxnSp>
          <p:nvCxnSpPr>
            <p:cNvPr id="16" name="直接连接符 15"/>
            <p:cNvCxnSpPr/>
            <p:nvPr/>
          </p:nvCxnSpPr>
          <p:spPr>
            <a:xfrm>
              <a:off x="10027302" y="2171492"/>
              <a:ext cx="952895" cy="685017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 flipV="1">
              <a:off x="10027302" y="2125758"/>
              <a:ext cx="952895" cy="747816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0" name="文本框 19"/>
                <p:cNvSpPr txBox="1"/>
                <p:nvPr/>
              </p:nvSpPr>
              <p:spPr>
                <a:xfrm>
                  <a:off x="12337700" y="2282503"/>
                  <a:ext cx="2298114" cy="459165"/>
                </a:xfrm>
                <a:prstGeom prst="rect">
                  <a:avLst/>
                </a:prstGeom>
                <a:solidFill>
                  <a:srgbClr val="003366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lvl="0" algn="ctr" defTabSz="685800">
                    <a:lnSpc>
                      <a:spcPts val="3750"/>
                    </a:lnSpc>
                    <a:spcBef>
                      <a:spcPts val="450"/>
                    </a:spcBef>
                    <a:spcAft>
                      <a:spcPts val="900"/>
                    </a:spcAft>
                    <a:defRPr/>
                  </a:pPr>
                  <a14:m>
                    <m:oMath xmlns:m="http://schemas.openxmlformats.org/officeDocument/2006/math">
                      <m:r>
                        <a:rPr kumimoji="0" lang="zh-CN" altLang="en-US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𝜸</m:t>
                      </m:r>
                      <m:r>
                        <a:rPr kumimoji="0" lang="zh-CN" altLang="en-US" sz="2800" b="1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≈</m:t>
                      </m:r>
                      <m:sSub>
                        <m:sSubPr>
                          <m:ctrlPr>
                            <a:rPr kumimoji="0" lang="en-US" altLang="zh-C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zh-CN" altLang="en-US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𝜸</m:t>
                          </m:r>
                        </m:e>
                        <m:sub>
                          <m:r>
                            <a:rPr kumimoji="0" lang="en-US" altLang="zh-CN" sz="2800" b="1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𝒕</m:t>
                          </m:r>
                        </m:sub>
                      </m:sSub>
                    </m:oMath>
                  </a14:m>
                  <a:r>
                    <a:rPr lang="en-US" altLang="zh-CN" sz="2800" dirty="0">
                      <a:solidFill>
                        <a:prstClr val="white"/>
                      </a:solidFill>
                      <a:latin typeface="Calibri" panose="020F0502020204030204"/>
                      <a:ea typeface="黑体" panose="02010609060101010101" pitchFamily="49" charset="-122"/>
                    </a:rPr>
                    <a:t> </a:t>
                  </a:r>
                  <a:r>
                    <a:rPr lang="en-US" altLang="zh-CN" sz="2800" dirty="0">
                      <a:solidFill>
                        <a:prstClr val="white"/>
                      </a:solidFill>
                      <a:latin typeface="Calibri" panose="020F0502020204030204"/>
                      <a:ea typeface="黑体" panose="02010609060101010101" pitchFamily="49" charset="-122"/>
                      <a:sym typeface="Symbol" panose="05050102010706020507" pitchFamily="18" charset="2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altLang="zh-CN" sz="28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Symbol" panose="05050102010706020507" pitchFamily="18" charset="2"/>
                        </a:rPr>
                        <m:t>←</m:t>
                      </m:r>
                    </m:oMath>
                  </a14:m>
                  <a:r>
                    <a:rPr kumimoji="0" lang="en-US" altLang="zh-C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黑体" panose="02010609060101010101" pitchFamily="49" charset="-122"/>
                      <a:cs typeface="+mn-cs"/>
                    </a:rPr>
                    <a:t>IMS</a:t>
                  </a:r>
                  <a:endParaRPr kumimoji="0" lang="zh-CN" alt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黑体" panose="02010609060101010101" pitchFamily="49" charset="-122"/>
                    <a:cs typeface="+mn-cs"/>
                  </a:endParaRPr>
                </a:p>
              </p:txBody>
            </p:sp>
          </mc:Choice>
          <mc:Fallback>
            <p:sp>
              <p:nvSpPr>
                <p:cNvPr id="20" name="文本框 1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37700" y="2282503"/>
                  <a:ext cx="2298114" cy="459165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文本框 1"/>
          <p:cNvSpPr txBox="1"/>
          <p:nvPr/>
        </p:nvSpPr>
        <p:spPr>
          <a:xfrm>
            <a:off x="5023374" y="306713"/>
            <a:ext cx="48285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IMS in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CSRe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-Lanzhou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72 0.00348 L 0.02162 0.00348 L 0.04141 -0.00462 L 0.06016 -0.01782 L 0.06746 -0.03634 L 0.06746 -0.03611 " pathEditMode="relative" rAng="0" ptsTypes="AAAAAA">
                                      <p:cBhvr>
                                        <p:cTn id="9" dur="1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9" y="-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0" presetClass="pat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4055E-6 -4.81481E-6 L 0.0224 -0.0206 L 0.03972 -0.03981 L 0.0586 -0.08564 L 0.06524 -0.12245 L 0.06029 -0.16574 L 0.08113 -0.21851 L 0.12111 -0.25925 L 0.1857 -0.26689 L 0.20823 -0.25763 L 0.20523 -0.25763 " pathEditMode="relative" rAng="0" ptsTypes="AAAAAAAAAAA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05" y="-1335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3918E-6 1.85185E-6 L 0.01432 -0.01296 L 0.02591 -0.03102 L 0.04584 -0.08102 L 0.04883 -0.1169 L 0.04649 -0.15185 L 0.0517 -0.18102 L 0.06719 -0.21713 L 0.09142 -0.2419 L 0.10274 -0.25417 L 0.16864 -0.26505 L 0.19755 -0.24468 L 0.19755 -0.24445 " pathEditMode="relative" rAng="0" ptsTypes="AAAAAAAAAAAAA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71" y="-1326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1137E-6 1.48148E-6 L 0.01745 -0.01806 L 0.04011 -0.07778 L 0.04011 -0.13056 L 0.03907 -0.15 L 0.03907 -0.14977 " pathEditMode="relative" rAng="0" ptsTypes="AAAAAA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0" presetClass="pat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39081E-6 -3.7037E-6 L 0.03152 0.01389 L 0.07501 0.03056 L 0.09246 0.03889 L 0.11239 0.08611 L 0.10913 0.11528 L 0.08855 0.13889 L 0.0435 0.15834 L 0.02683 0.15973 L -0.01901 0.14167 L -0.06094 0.12361 L -0.07592 0.09584 L -0.08295 0.05139 L -0.06954 0.025 L -0.03321 0.01111 L -1.39081E-6 -3.7037E-6 Z " pathEditMode="relative" rAng="0" ptsTypes="AAAAAAAAAAAAAAAA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2" y="798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0492E-6 -1.85185E-6 L 0.04571 0.02084 L 0.06186 0.02639 L 0.07983 0.03611 L 0.09962 0.08611 L 0.09376 0.1125 L 0.07267 0.14167 L 0.0293 0.15278 L -0.00898 0.14861 L -0.06368 0.12639 L -0.0866 0.10972 L -0.10353 0.05834 L -0.0922 0.02084 L -0.04571 0.00278 L -0.01641 -0.00139 L -1.80492E-6 -1.85185E-6 Z " pathEditMode="relative" rAng="0" ptsTypes="AAAAAAAAAAAAAAAA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" y="7569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  <p:bldP spid="9" grpId="0" animBg="1"/>
      <p:bldP spid="9" grpId="1" animBg="1"/>
      <p:bldP spid="9" grpId="2" animBg="1"/>
      <p:bldP spid="10" grpId="0" animBg="1"/>
      <p:bldP spid="10" grpId="1" animBg="1"/>
      <p:bldP spid="10" grpId="2" animBg="1"/>
      <p:bldP spid="11" grpId="0" animBg="1"/>
      <p:bldP spid="11" grpId="1" animBg="1"/>
      <p:bldP spid="12" grpId="0" animBg="1"/>
      <p:bldP spid="12" grpId="1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0762" y="985221"/>
            <a:ext cx="8763470" cy="319084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11" y="4222456"/>
            <a:ext cx="3693608" cy="263313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3920" r="21667" b="2385"/>
          <a:stretch>
            <a:fillRect/>
          </a:stretch>
        </p:blipFill>
        <p:spPr>
          <a:xfrm>
            <a:off x="7847147" y="4260551"/>
            <a:ext cx="3657555" cy="2624833"/>
          </a:xfrm>
          <a:prstGeom prst="rect">
            <a:avLst/>
          </a:prstGeom>
        </p:spPr>
      </p:pic>
      <p:sp>
        <p:nvSpPr>
          <p:cNvPr id="49" name="圆角矩形标注 1"/>
          <p:cNvSpPr>
            <a:spLocks noChangeArrowheads="1"/>
          </p:cNvSpPr>
          <p:nvPr/>
        </p:nvSpPr>
        <p:spPr bwMode="auto">
          <a:xfrm>
            <a:off x="2532513" y="4489964"/>
            <a:ext cx="914281" cy="457140"/>
          </a:xfrm>
          <a:prstGeom prst="wedgeRoundRectCallout">
            <a:avLst>
              <a:gd name="adj1" fmla="val -35536"/>
              <a:gd name="adj2" fmla="val 269063"/>
              <a:gd name="adj3" fmla="val 16667"/>
            </a:avLst>
          </a:prstGeom>
          <a:solidFill>
            <a:srgbClr val="003366"/>
          </a:solidFill>
          <a:ln w="9525" algn="ctr">
            <a:solidFill>
              <a:sysClr val="windowText" lastClr="000000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52</a:t>
            </a:r>
            <a:r>
              <a:rPr kumimoji="0" lang="en-US" altLang="zh-CN" sz="24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Co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kumimoji="0" lang="en-US" altLang="zh-CN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7314247" y="2128071"/>
            <a:ext cx="152380" cy="1752372"/>
          </a:xfrm>
          <a:prstGeom prst="ellipse">
            <a:avLst/>
          </a:prstGeom>
          <a:noFill/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2" name="直接箭头连接符 51"/>
          <p:cNvCxnSpPr/>
          <p:nvPr/>
        </p:nvCxnSpPr>
        <p:spPr>
          <a:xfrm>
            <a:off x="7466627" y="3880444"/>
            <a:ext cx="1523370" cy="457140"/>
          </a:xfrm>
          <a:prstGeom prst="straightConnector1">
            <a:avLst/>
          </a:prstGeom>
          <a:noFill/>
          <a:ln w="73025" cap="flat" cmpd="sng" algn="ctr">
            <a:solidFill>
              <a:srgbClr val="00B050"/>
            </a:solidFill>
            <a:prstDash val="solid"/>
            <a:tailEnd type="triangle"/>
          </a:ln>
          <a:effectLst/>
        </p:spPr>
      </p:cxnSp>
      <p:sp>
        <p:nvSpPr>
          <p:cNvPr id="53" name="文本框 52"/>
          <p:cNvSpPr txBox="1"/>
          <p:nvPr/>
        </p:nvSpPr>
        <p:spPr bwMode="auto">
          <a:xfrm>
            <a:off x="5062596" y="5919723"/>
            <a:ext cx="2340400" cy="461605"/>
          </a:xfrm>
          <a:prstGeom prst="rect">
            <a:avLst/>
          </a:prstGeom>
          <a:solidFill>
            <a:sysClr val="window" lastClr="FFFFFF"/>
          </a:solidFill>
          <a:ln w="22225">
            <a:solidFill>
              <a:srgbClr val="00B050"/>
            </a:solidFill>
          </a:ln>
          <a:effectLst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ps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  <a:sym typeface="Wingdings 3" panose="05040102010807070707" pitchFamily="18" charset="2"/>
              </a:rPr>
              <a:t></a:t>
            </a:r>
            <a:r>
              <a:rPr kumimoji="0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150 </a:t>
            </a:r>
            <a:r>
              <a:rPr kumimoji="0" lang="en-US" altLang="zh-CN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D02E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keV</a:t>
            </a: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srgbClr val="0D02E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文本框 53"/>
          <p:cNvSpPr txBox="1"/>
          <p:nvPr/>
        </p:nvSpPr>
        <p:spPr>
          <a:xfrm>
            <a:off x="2350790" y="1196752"/>
            <a:ext cx="1862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Beam: </a:t>
            </a:r>
            <a:r>
              <a:rPr kumimoji="0" lang="en-US" altLang="zh-CN" sz="2400" b="1" i="0" u="none" strike="noStrike" kern="0" cap="none" spc="0" normalizeH="0" baseline="3000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58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Ni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86694" y="188640"/>
            <a:ext cx="626469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1.  Introduction: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942165" y="4464971"/>
            <a:ext cx="2524462" cy="1107996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 slit is used to constrain the B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ymbol" panose="05050102010706020507" pitchFamily="18" charset="2"/>
                <a:cs typeface="Times New Roman" panose="02020603050405020304" pitchFamily="18" charset="0"/>
              </a:rPr>
              <a:t>r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acceptance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23374" y="306713"/>
            <a:ext cx="482856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IMS in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CSRe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-Lanzhou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4" y="2132856"/>
            <a:ext cx="3625069" cy="3600400"/>
          </a:xfrm>
          <a:prstGeom prst="rect">
            <a:avLst/>
          </a:prstGeom>
        </p:spPr>
      </p:pic>
      <p:sp>
        <p:nvSpPr>
          <p:cNvPr id="6" name="圆角矩形标注 5"/>
          <p:cNvSpPr/>
          <p:nvPr/>
        </p:nvSpPr>
        <p:spPr>
          <a:xfrm>
            <a:off x="654866" y="5102591"/>
            <a:ext cx="630593" cy="496384"/>
          </a:xfrm>
          <a:prstGeom prst="wedgeRoundRectCallout">
            <a:avLst>
              <a:gd name="adj1" fmla="val 99720"/>
              <a:gd name="adj2" fmla="val -991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/>
              <a:t>TOF2</a:t>
            </a:r>
            <a:endParaRPr lang="zh-CN" altLang="en-US" sz="1800" dirty="0"/>
          </a:p>
        </p:txBody>
      </p:sp>
      <p:sp>
        <p:nvSpPr>
          <p:cNvPr id="19" name="圆角矩形标注 18"/>
          <p:cNvSpPr/>
          <p:nvPr/>
        </p:nvSpPr>
        <p:spPr>
          <a:xfrm>
            <a:off x="3276904" y="5106120"/>
            <a:ext cx="630593" cy="496384"/>
          </a:xfrm>
          <a:prstGeom prst="wedgeRoundRectCallout">
            <a:avLst>
              <a:gd name="adj1" fmla="val -99448"/>
              <a:gd name="adj2" fmla="val -9575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800" dirty="0"/>
              <a:t>TOF1</a:t>
            </a:r>
            <a:endParaRPr lang="zh-CN" altLang="en-US" sz="1800" dirty="0"/>
          </a:p>
        </p:txBody>
      </p:sp>
      <p:grpSp>
        <p:nvGrpSpPr>
          <p:cNvPr id="8" name="组合 7"/>
          <p:cNvGrpSpPr/>
          <p:nvPr/>
        </p:nvGrpSpPr>
        <p:grpSpPr>
          <a:xfrm>
            <a:off x="3619093" y="1330326"/>
            <a:ext cx="4564345" cy="1257185"/>
            <a:chOff x="3619093" y="1330326"/>
            <a:chExt cx="4564345" cy="125718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" name="文本框 2"/>
                <p:cNvSpPr txBox="1"/>
                <p:nvPr/>
              </p:nvSpPr>
              <p:spPr>
                <a:xfrm>
                  <a:off x="4371429" y="1330326"/>
                  <a:ext cx="3812009" cy="658514"/>
                </a:xfrm>
                <a:prstGeom prst="rect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25400">
                  <a:noFill/>
                </a:ln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 defTabSz="685800" eaLnBrk="1" fontAlgn="auto" hangingPunct="1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r>
                    <a:rPr lang="en-US" altLang="zh-CN" sz="2400" b="1" kern="0" dirty="0">
                      <a:solidFill>
                        <a:srgbClr val="003366"/>
                      </a:solidFill>
                      <a:latin typeface="Calibri" panose="020F0502020204030204"/>
                      <a:ea typeface="黑体" panose="02010609060101010101" pitchFamily="49" charset="-122"/>
                    </a:rPr>
                    <a:t>From</a:t>
                  </a:r>
                  <a:r>
                    <a:rPr lang="en-US" altLang="zh-CN" sz="2400" b="1" kern="0" dirty="0">
                      <a:solidFill>
                        <a:srgbClr val="003366"/>
                      </a:solidFill>
                      <a:latin typeface="黑体" panose="02010609060101010101" pitchFamily="49" charset="-122"/>
                      <a:ea typeface="黑体" panose="02010609060101010101" pitchFamily="49" charset="-122"/>
                    </a:rPr>
                    <a:t> </a:t>
                  </a:r>
                  <a14:m>
                    <m:oMath xmlns:m="http://schemas.openxmlformats.org/officeDocument/2006/math">
                      <m:d>
                        <m:dPr>
                          <m:begChr m:val="{"/>
                          <m:endChr m:val="}"/>
                          <m:ctrlPr>
                            <a:rPr lang="en-US" altLang="zh-CN" sz="2400" b="1" i="1" kern="0" smtClean="0">
                              <a:solidFill>
                                <a:srgbClr val="003366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400" b="1" i="1" kern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𝑻</m:t>
                          </m:r>
                          <m:r>
                            <a:rPr lang="en-US" altLang="zh-CN" sz="2400" b="1" i="1" kern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altLang="zh-CN" sz="2400" b="1" i="1" kern="0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</a:rPr>
                            <m:t>𝒗</m:t>
                          </m:r>
                          <m:r>
                            <a:rPr lang="en-US" altLang="zh-CN" sz="2400" b="1" i="1" kern="0" smtClean="0">
                              <a:solidFill>
                                <a:srgbClr val="003366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f>
                            <m:fPr>
                              <m:ctrlPr>
                                <a:rPr lang="en-US" altLang="zh-CN" sz="2400" b="1" i="1" kern="0" smtClean="0">
                                  <a:solidFill>
                                    <a:srgbClr val="003366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2400" b="1" i="1" kern="0" smtClean="0">
                                  <a:solidFill>
                                    <a:srgbClr val="003366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num>
                            <m:den>
                              <m:r>
                                <a:rPr lang="en-US" altLang="zh-CN" sz="2400" b="1" i="1" kern="0" smtClean="0">
                                  <a:solidFill>
                                    <a:srgbClr val="003366"/>
                                  </a:solidFill>
                                  <a:latin typeface="Cambria Math" panose="02040503050406030204" pitchFamily="18" charset="0"/>
                                </a:rPr>
                                <m:t>𝒒</m:t>
                              </m:r>
                            </m:den>
                          </m:f>
                        </m:e>
                      </m:d>
                      <m:r>
                        <a:rPr lang="zh-CN" altLang="en-US" sz="2400" b="1" i="1" kern="0" smtClean="0">
                          <a:solidFill>
                            <a:srgbClr val="003366"/>
                          </a:solidFill>
                          <a:latin typeface="Cambria Math" panose="02040503050406030204" pitchFamily="18" charset="0"/>
                        </a:rPr>
                        <m:t>，</m:t>
                      </m:r>
                      <m:r>
                        <a:rPr lang="zh-CN" altLang="en-US" sz="2400" b="1" i="1" kern="0" smtClean="0">
                          <a:solidFill>
                            <a:srgbClr val="003366"/>
                          </a:solidFill>
                          <a:latin typeface="Cambria Math" panose="02040503050406030204" pitchFamily="18" charset="0"/>
                        </a:rPr>
                        <m:t>→ </m:t>
                      </m:r>
                      <m:r>
                        <a:rPr lang="en-US" altLang="zh-CN" sz="2400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zh-CN" altLang="en-US" sz="2400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altLang="zh-CN" sz="2400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altLang="zh-CN" sz="2400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r>
                        <a:rPr lang="en-US" altLang="zh-CN" sz="2400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</m:oMath>
                  </a14:m>
                  <a:r>
                    <a:rPr lang="en-US" altLang="zh-CN" sz="2400" b="1" kern="0" dirty="0">
                      <a:solidFill>
                        <a:srgbClr val="0000FF"/>
                      </a:solidFill>
                    </a:rPr>
                    <a:t> </a:t>
                  </a:r>
                  <a:endParaRPr lang="zh-CN" altLang="en-US" sz="2400" b="1" kern="0" dirty="0">
                    <a:solidFill>
                      <a:srgbClr val="0000FF"/>
                    </a:solidFill>
                  </a:endParaRPr>
                </a:p>
              </p:txBody>
            </p:sp>
          </mc:Choice>
          <mc:Fallback>
            <p:sp>
              <p:nvSpPr>
                <p:cNvPr id="3" name="文本框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71429" y="1330326"/>
                  <a:ext cx="3812009" cy="658514"/>
                </a:xfrm>
                <a:prstGeom prst="rect">
                  <a:avLst/>
                </a:prstGeom>
                <a:blipFill rotWithShape="1">
                  <a:blip r:embed="rId2"/>
                </a:blipFill>
                <a:ln w="25400">
                  <a:noFill/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0" name="箭头: 右 19"/>
            <p:cNvSpPr/>
            <p:nvPr/>
          </p:nvSpPr>
          <p:spPr>
            <a:xfrm rot="19023169">
              <a:off x="3619093" y="2189300"/>
              <a:ext cx="956464" cy="398211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文本框 1"/>
              <p:cNvSpPr txBox="1"/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ts val="6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2. </a:t>
                </a:r>
                <a14:m>
                  <m:oMath xmlns:m="http://schemas.openxmlformats.org/officeDocument/2006/math"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𝑩</m:t>
                    </m:r>
                    <m:r>
                      <a:rPr kumimoji="0" lang="en-US" altLang="zh-CN" sz="36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  <a:sym typeface="Symbol" panose="05050102010706020507" pitchFamily="18" charset="2"/>
                      </a:rPr>
                      <m:t></m:t>
                    </m:r>
                  </m:oMath>
                </a14:m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3366"/>
                    </a:solidFill>
                    <a:effectLst/>
                    <a:uLnTx/>
                    <a:uFillTx/>
                    <a:latin typeface="Calibri" panose="020F0502020204030204"/>
                    <a:ea typeface="宋体" panose="02010600030101010101" pitchFamily="2" charset="-122"/>
                    <a:cs typeface="+mn-cs"/>
                  </a:rPr>
                  <a:t>-defined isochronous mass spectrometry IMS </a:t>
                </a:r>
                <a:endPara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>
          <p:sp>
            <p:nvSpPr>
              <p:cNvPr id="2" name="文本框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2678" y="188640"/>
                <a:ext cx="9721082" cy="553998"/>
              </a:xfrm>
              <a:prstGeom prst="rect">
                <a:avLst/>
              </a:prstGeom>
              <a:blipFill rotWithShape="1">
                <a:blip r:embed="rId3"/>
                <a:stretch>
                  <a:fillRect l="-3" t="-925" r="2" b="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组合 10"/>
          <p:cNvGrpSpPr/>
          <p:nvPr/>
        </p:nvGrpSpPr>
        <p:grpSpPr>
          <a:xfrm>
            <a:off x="7498823" y="1340768"/>
            <a:ext cx="4429031" cy="4580624"/>
            <a:chOff x="7498823" y="1340768"/>
            <a:chExt cx="4429031" cy="4580624"/>
          </a:xfrm>
        </p:grpSpPr>
        <p:grpSp>
          <p:nvGrpSpPr>
            <p:cNvPr id="40" name="组合 39"/>
            <p:cNvGrpSpPr/>
            <p:nvPr/>
          </p:nvGrpSpPr>
          <p:grpSpPr>
            <a:xfrm>
              <a:off x="7498823" y="2375632"/>
              <a:ext cx="4429031" cy="3533228"/>
              <a:chOff x="7529181" y="3236050"/>
              <a:chExt cx="4817016" cy="3762258"/>
            </a:xfrm>
          </p:grpSpPr>
          <p:pic>
            <p:nvPicPr>
              <p:cNvPr id="41" name="图片 40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620" t="8724" r="12856" b="1700"/>
              <a:stretch>
                <a:fillRect/>
              </a:stretch>
            </p:blipFill>
            <p:spPr>
              <a:xfrm>
                <a:off x="7529181" y="3236050"/>
                <a:ext cx="4817016" cy="3762258"/>
              </a:xfrm>
              <a:prstGeom prst="rect">
                <a:avLst/>
              </a:prstGeom>
            </p:spPr>
          </p:pic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2" name="矩形 41"/>
                  <p:cNvSpPr/>
                  <p:nvPr/>
                </p:nvSpPr>
                <p:spPr>
                  <a:xfrm rot="19457904">
                    <a:off x="9114479" y="4836134"/>
                    <a:ext cx="3193216" cy="411571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lang="en-US" altLang="zh-CN" sz="16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𝑩</m:t>
                        </m:r>
                        <m:r>
                          <a:rPr lang="en-US" altLang="zh-CN" sz="16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𝝆</m:t>
                        </m:r>
                        <m:r>
                          <a:rPr lang="en-US" altLang="zh-CN" sz="16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16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𝑪</m:t>
                        </m:r>
                        <m:r>
                          <a:rPr lang="en-US" altLang="zh-CN" sz="1600" b="1" i="1" kern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)=</m:t>
                        </m:r>
                        <m:sSub>
                          <m:sSubPr>
                            <m:ctrlPr>
                              <a:rPr lang="zh-CN" altLang="zh-CN" sz="1600" i="1" ker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d>
                              <m:dPr>
                                <m:ctrlPr>
                                  <a:rPr lang="zh-CN" altLang="zh-CN" sz="1600" i="1" ker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 ker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𝑩</m:t>
                                </m:r>
                                <m:r>
                                  <a:rPr lang="en-US" altLang="zh-CN" sz="1600" b="1" i="1" ker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𝝆</m:t>
                                </m:r>
                              </m:e>
                            </m:d>
                          </m:e>
                          <m:sub>
                            <m:r>
                              <a:rPr lang="en-US" altLang="zh-CN" sz="1600" b="1" i="1" ker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lang="zh-CN" altLang="zh-CN" sz="1600" i="1" ker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zh-CN" altLang="zh-CN" sz="1600" i="1" ker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zh-CN" sz="1600" b="1" i="1" kern="0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𝑪</m:t>
                                </m:r>
                                <m:r>
                                  <a:rPr lang="en-US" altLang="zh-CN" sz="1600" b="1" i="1" kern="0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/</m:t>
                                </m:r>
                                <m:sSub>
                                  <m:sSubPr>
                                    <m:ctrlPr>
                                      <a:rPr lang="zh-CN" altLang="zh-CN" sz="1600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1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𝑪</m:t>
                                    </m:r>
                                  </m:e>
                                  <m:sub>
                                    <m:r>
                                      <a:rPr lang="en-US" altLang="zh-CN" sz="1600" b="1" i="1" ker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  <m:t>𝟎</m:t>
                                    </m:r>
                                  </m:sub>
                                </m:sSub>
                              </m:e>
                            </m:d>
                          </m:e>
                          <m:sup>
                            <m:sSubSup>
                              <m:sSubSupPr>
                                <m:ctrlPr>
                                  <a:rPr lang="en-US" altLang="zh-CN" sz="1600" i="1" kern="0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zh-CN" altLang="en-US" sz="1600" b="1" i="1" kern="0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𝜸</m:t>
                                </m:r>
                              </m:e>
                              <m:sub>
                                <m:r>
                                  <a:rPr lang="en-US" altLang="zh-CN" sz="1600" b="1" i="1" kern="0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𝒕</m:t>
                                </m:r>
                              </m:sub>
                              <m:sup>
                                <m:r>
                                  <a:rPr lang="en-US" altLang="zh-CN" sz="1600" b="1" i="1" kern="0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sup>
                            </m:sSubSup>
                          </m:sup>
                        </m:sSup>
                      </m:oMath>
                    </a14:m>
                    <a:r>
                      <a:rPr lang="en-US" altLang="zh-CN" sz="1600" i="1" kern="0" dirty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a:t>+ …</a:t>
                    </a:r>
                    <a:endParaRPr lang="en-US" altLang="zh-CN" sz="1600" i="1" kern="0" dirty="0">
                      <a:effectLst/>
                      <a:latin typeface="Cambria Math" panose="02040503050406030204" pitchFamily="18" charset="0"/>
                      <a:ea typeface="Cambria Math" panose="020405030504060302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>
              <p:sp>
                <p:nvSpPr>
                  <p:cNvPr id="42" name="矩形 4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9457904">
                    <a:off x="9114479" y="4836134"/>
                    <a:ext cx="3193216" cy="411571"/>
                  </a:xfrm>
                  <a:prstGeom prst="rect">
                    <a:avLst/>
                  </a:prstGeom>
                  <a:blipFill rotWithShape="1">
                    <a:blip r:embed="rId5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文本框 9"/>
                <p:cNvSpPr txBox="1"/>
                <p:nvPr/>
              </p:nvSpPr>
              <p:spPr>
                <a:xfrm rot="19519063">
                  <a:off x="8923845" y="3553125"/>
                  <a:ext cx="2238305" cy="246221"/>
                </a:xfrm>
                <a:prstGeom prst="rect">
                  <a:avLst/>
                </a:prstGeom>
                <a:solidFill>
                  <a:schemeClr val="accent5">
                    <a:lumMod val="25000"/>
                    <a:lumOff val="75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altLang="zh-CN" sz="1600" b="1" dirty="0">
                      <a:solidFill>
                        <a:schemeClr val="tx1"/>
                      </a:solidFill>
                      <a:latin typeface="+mn-lt"/>
                      <a:ea typeface="微软雅黑" panose="020B0503020204020204" pitchFamily="34" charset="-122"/>
                    </a:rPr>
                    <a:t>establish </a:t>
                  </a:r>
                  <a14:m>
                    <m:oMath xmlns:m="http://schemas.openxmlformats.org/officeDocument/2006/math">
                      <m:r>
                        <a:rPr lang="en-US" altLang="zh-CN" sz="16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𝑩</m:t>
                      </m:r>
                      <m:r>
                        <a:rPr lang="en-US" altLang="zh-CN" sz="16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𝝆</m:t>
                      </m:r>
                      <m:r>
                        <a:rPr lang="en-US" altLang="zh-CN" sz="16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~</m:t>
                      </m:r>
                      <m:r>
                        <a:rPr lang="en-US" altLang="zh-CN" sz="1600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𝑪</m:t>
                      </m:r>
                      <m:r>
                        <a:rPr lang="en-US" altLang="zh-CN" sz="1600" b="1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1600" b="1" i="1" kern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𝒓𝒆𝒍𝒂𝒕𝒊𝒐𝒏</m:t>
                      </m:r>
                    </m:oMath>
                  </a14:m>
                  <a:endParaRPr lang="zh-CN" altLang="en-US" sz="1600" b="1" dirty="0">
                    <a:solidFill>
                      <a:schemeClr val="tx1"/>
                    </a:solidFill>
                    <a:latin typeface="+mn-lt"/>
                    <a:ea typeface="微软雅黑" panose="020B0503020204020204" pitchFamily="34" charset="-122"/>
                  </a:endParaRPr>
                </a:p>
              </p:txBody>
            </p:sp>
          </mc:Choice>
          <mc:Fallback>
            <p:sp>
              <p:nvSpPr>
                <p:cNvPr id="10" name="文本框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519063">
                  <a:off x="8923845" y="3553125"/>
                  <a:ext cx="2238305" cy="246221"/>
                </a:xfrm>
                <a:prstGeom prst="rect">
                  <a:avLst/>
                </a:prstGeom>
                <a:blipFill rotWithShape="1">
                  <a:blip r:embed="rId6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文本框 11"/>
                <p:cNvSpPr txBox="1"/>
                <p:nvPr/>
              </p:nvSpPr>
              <p:spPr>
                <a:xfrm>
                  <a:off x="9022464" y="5613615"/>
                  <a:ext cx="2066143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zh-CN" sz="2000" b="0" dirty="0">
                      <a:solidFill>
                        <a:schemeClr val="tx1"/>
                      </a:solidFill>
                      <a:latin typeface="+mn-lt"/>
                    </a:rPr>
                    <a:t>Orbital length </a:t>
                  </a:r>
                  <a14:m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</m:oMath>
                  </a14:m>
                  <a:endParaRPr lang="zh-CN" altLang="en-US" sz="2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>
            <p:sp>
              <p:nvSpPr>
                <p:cNvPr id="12" name="文本框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22464" y="5613615"/>
                  <a:ext cx="2066143" cy="307777"/>
                </a:xfrm>
                <a:prstGeom prst="rect">
                  <a:avLst/>
                </a:prstGeom>
                <a:blipFill rotWithShape="1">
                  <a:blip r:embed="rId7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4" name="矩形: 圆角 13"/>
            <p:cNvSpPr/>
            <p:nvPr/>
          </p:nvSpPr>
          <p:spPr>
            <a:xfrm>
              <a:off x="7566580" y="3371464"/>
              <a:ext cx="320160" cy="135368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6" name="文本框 15"/>
                <p:cNvSpPr txBox="1"/>
                <p:nvPr/>
              </p:nvSpPr>
              <p:spPr>
                <a:xfrm rot="16200000">
                  <a:off x="6404577" y="3743163"/>
                  <a:ext cx="2520279" cy="3077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altLang="zh-CN" sz="2000" b="0" dirty="0">
                      <a:latin typeface="+mn-lt"/>
                    </a:rPr>
                    <a:t>Magnetic rigidity </a:t>
                  </a:r>
                  <a14:m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𝑩</m:t>
                      </m:r>
                      <m:r>
                        <a:rPr lang="zh-CN" altLang="en-US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</m:oMath>
                  </a14:m>
                  <a:endParaRPr lang="zh-CN" altLang="en-US" sz="2000" dirty="0">
                    <a:solidFill>
                      <a:srgbClr val="0000FF"/>
                    </a:solidFill>
                  </a:endParaRPr>
                </a:p>
              </p:txBody>
            </p:sp>
          </mc:Choice>
          <mc:Fallback>
            <p:sp>
              <p:nvSpPr>
                <p:cNvPr id="16" name="文本框 1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6200000">
                  <a:off x="6404577" y="3743163"/>
                  <a:ext cx="2520279" cy="307777"/>
                </a:xfrm>
                <a:prstGeom prst="rect">
                  <a:avLst/>
                </a:prstGeom>
                <a:blipFill rotWithShape="1">
                  <a:blip r:embed="rId8"/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箭头: 右 24"/>
            <p:cNvSpPr/>
            <p:nvPr/>
          </p:nvSpPr>
          <p:spPr>
            <a:xfrm rot="2713627">
              <a:off x="8202645" y="1955480"/>
              <a:ext cx="801011" cy="387763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17" name="组合 16"/>
            <p:cNvGrpSpPr/>
            <p:nvPr/>
          </p:nvGrpSpPr>
          <p:grpSpPr>
            <a:xfrm>
              <a:off x="9047534" y="1340768"/>
              <a:ext cx="1872210" cy="677598"/>
              <a:chOff x="9191550" y="1185123"/>
              <a:chExt cx="1872210" cy="677598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4" name="文本框 3"/>
                  <p:cNvSpPr txBox="1"/>
                  <p:nvPr/>
                </p:nvSpPr>
                <p:spPr>
                  <a:xfrm>
                    <a:off x="9290312" y="1185123"/>
                    <a:ext cx="1773448" cy="3085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𝑩</m:t>
                          </m:r>
                          <m:r>
                            <a:rPr lang="zh-CN" altLang="en-US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𝝆</m:t>
                          </m:r>
                          <m:r>
                            <a:rPr lang="en-US" altLang="zh-CN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𝒎</m:t>
                          </m:r>
                          <m:r>
                            <a:rPr lang="en-US" altLang="zh-CN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/</m:t>
                          </m:r>
                          <m:r>
                            <a:rPr lang="en-US" altLang="zh-CN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𝒒</m:t>
                          </m:r>
                          <m:r>
                            <a:rPr lang="en-US" altLang="zh-CN" sz="20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zh-CN" altLang="en-US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𝜸</m:t>
                          </m:r>
                          <m:r>
                            <a:rPr lang="en-US" altLang="zh-CN" sz="2000" b="1" i="1" smtClean="0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𝒗</m:t>
                          </m:r>
                        </m:oMath>
                      </m:oMathPara>
                    </a14:m>
                    <a:endParaRPr lang="zh-CN" altLang="en-US" sz="2000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4" name="文本框 3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290312" y="1185123"/>
                    <a:ext cx="1773448" cy="308534"/>
                  </a:xfrm>
                  <a:prstGeom prst="rect">
                    <a:avLst/>
                  </a:prstGeom>
                  <a:blipFill rotWithShape="1">
                    <a:blip r:embed="rId9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9" name="文本框 8"/>
                  <p:cNvSpPr txBox="1"/>
                  <p:nvPr/>
                </p:nvSpPr>
                <p:spPr>
                  <a:xfrm>
                    <a:off x="9191550" y="1554944"/>
                    <a:ext cx="1322895" cy="30777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altLang="zh-CN" sz="20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𝑪</m:t>
                        </m:r>
                        <m:r>
                          <a:rPr lang="en-US" altLang="zh-CN" sz="2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altLang="zh-CN" sz="20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𝑳</m:t>
                        </m:r>
                        <m:r>
                          <a:rPr lang="en-US" altLang="zh-CN" sz="2000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  <m:r>
                          <a:rPr lang="en-US" altLang="zh-CN" sz="2000" i="1" kern="100">
                            <a:solidFill>
                              <a:srgbClr val="0000CC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𝒗</m:t>
                        </m:r>
                      </m:oMath>
                    </a14:m>
                    <a:r>
                      <a:rPr lang="zh-CN" altLang="en-US" sz="2000" dirty="0">
                        <a:solidFill>
                          <a:srgbClr val="000000"/>
                        </a:solidFill>
                      </a:rPr>
                      <a:t> </a:t>
                    </a:r>
                    <a:endParaRPr lang="zh-CN" altLang="en-US" sz="2000" dirty="0">
                      <a:solidFill>
                        <a:srgbClr val="0000FF"/>
                      </a:solidFill>
                    </a:endParaRPr>
                  </a:p>
                </p:txBody>
              </p:sp>
            </mc:Choice>
            <mc:Fallback>
              <p:sp>
                <p:nvSpPr>
                  <p:cNvPr id="9" name="文本框 8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1550" y="1554944"/>
                    <a:ext cx="1322895" cy="307777"/>
                  </a:xfrm>
                  <a:prstGeom prst="rect">
                    <a:avLst/>
                  </a:prstGeom>
                  <a:blipFill rotWithShape="1">
                    <a:blip r:embed="rId10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p:grpSp>
        <p:nvGrpSpPr>
          <p:cNvPr id="28" name="组合 27"/>
          <p:cNvGrpSpPr/>
          <p:nvPr/>
        </p:nvGrpSpPr>
        <p:grpSpPr>
          <a:xfrm>
            <a:off x="4295006" y="3266276"/>
            <a:ext cx="3956901" cy="3029376"/>
            <a:chOff x="4295006" y="3266276"/>
            <a:chExt cx="3956901" cy="3029376"/>
          </a:xfrm>
        </p:grpSpPr>
        <p:grpSp>
          <p:nvGrpSpPr>
            <p:cNvPr id="24" name="组合 23"/>
            <p:cNvGrpSpPr/>
            <p:nvPr/>
          </p:nvGrpSpPr>
          <p:grpSpPr>
            <a:xfrm>
              <a:off x="4295006" y="3266276"/>
              <a:ext cx="3096344" cy="3029376"/>
              <a:chOff x="4425353" y="3266276"/>
              <a:chExt cx="3096344" cy="3086912"/>
            </a:xfrm>
          </p:grpSpPr>
          <mc:AlternateContent xmlns:mc="http://schemas.openxmlformats.org/markup-compatibility/2006">
            <mc:Choice xmlns:a14="http://schemas.microsoft.com/office/drawing/2010/main" Requires="a14">
              <p:sp>
                <p:nvSpPr>
                  <p:cNvPr id="15" name="文本框 14"/>
                  <p:cNvSpPr txBox="1"/>
                  <p:nvPr/>
                </p:nvSpPr>
                <p:spPr>
                  <a:xfrm>
                    <a:off x="5055181" y="5429656"/>
                    <a:ext cx="1635961" cy="733086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ctrlP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chemeClr val="tx1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altLang="zh-CN" sz="20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altLang="zh-CN" sz="20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num>
                                    <m:den>
                                      <m:r>
                                        <a:rPr kumimoji="0" lang="en-US" altLang="zh-CN" sz="20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chemeClr val="tx1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den>
                                  </m:f>
                                </m:e>
                              </m:d>
                            </m:e>
                            <m:sub>
                              <m: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  <m:t>𝒊</m:t>
                              </m:r>
                            </m:sub>
                          </m:sSub>
                          <m:r>
                            <a:rPr kumimoji="0" lang="en-US" altLang="zh-CN" sz="2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kumimoji="0" lang="en-US" altLang="zh-CN" sz="20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FF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kumimoji="0" lang="en-US" altLang="zh-CN" sz="20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FF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altLang="zh-CN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𝑩</m:t>
                                      </m:r>
                                      <m:r>
                                        <a:rPr lang="en-US" altLang="zh-CN" sz="2000" i="1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sym typeface="Symbol" panose="05050102010706020507" pitchFamily="18" charset="2"/>
                                        </a:rPr>
                                        <m:t>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FF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d>
                                    <m:dPr>
                                      <m:ctrlPr>
                                        <a:rPr kumimoji="0" lang="en-US" altLang="zh-CN" sz="20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kumimoji="0" lang="zh-CN" altLang="en-US" sz="20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𝜸</m:t>
                                      </m:r>
                                      <m:r>
                                        <a:rPr kumimoji="0" lang="en-US" altLang="zh-CN" sz="2000" b="1" i="1" u="none" strike="noStrike" kern="1200" cap="none" spc="0" normalizeH="0" baseline="0" noProof="0" smtClean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FF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</a:rPr>
                                        <m:t>𝒗</m:t>
                                      </m:r>
                                    </m:e>
                                  </m:d>
                                </m:e>
                                <m:sub>
                                  <m:r>
                                    <a:rPr kumimoji="0" lang="en-US" altLang="zh-CN" sz="2000" b="1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FF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</m:sSub>
                            </m:den>
                          </m:f>
                        </m:oMath>
                      </m:oMathPara>
                    </a14:m>
                    <a:endParaRPr kumimoji="0" lang="zh-CN" altLang="en-US" sz="2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</a:endParaRPr>
                  </a:p>
                </p:txBody>
              </p:sp>
            </mc:Choice>
            <mc:Fallback>
              <p:sp>
                <p:nvSpPr>
                  <p:cNvPr id="15" name="文本框 1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055181" y="5429656"/>
                    <a:ext cx="1635961" cy="733086"/>
                  </a:xfrm>
                  <a:prstGeom prst="rect">
                    <a:avLst/>
                  </a:prstGeom>
                  <a:blipFill rotWithShape="1">
                    <a:blip r:embed="rId11"/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" name="矩形 4"/>
              <p:cNvSpPr/>
              <p:nvPr/>
            </p:nvSpPr>
            <p:spPr>
              <a:xfrm>
                <a:off x="7201537" y="3266276"/>
                <a:ext cx="320160" cy="15795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22" name="组合 21"/>
              <p:cNvGrpSpPr/>
              <p:nvPr/>
            </p:nvGrpSpPr>
            <p:grpSpPr>
              <a:xfrm>
                <a:off x="4425353" y="3284984"/>
                <a:ext cx="3010667" cy="3068204"/>
                <a:chOff x="4483692" y="3284984"/>
                <a:chExt cx="3010667" cy="3068204"/>
              </a:xfrm>
            </p:grpSpPr>
            <p:pic>
              <p:nvPicPr>
                <p:cNvPr id="18" name="图片 17"/>
                <p:cNvPicPr/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1" t="47696" r="52698" b="10986"/>
                <a:stretch>
                  <a:fillRect/>
                </a:stretch>
              </p:blipFill>
              <p:spPr bwMode="auto">
                <a:xfrm>
                  <a:off x="4672140" y="3496298"/>
                  <a:ext cx="2647202" cy="1804910"/>
                </a:xfrm>
                <a:prstGeom prst="rect">
                  <a:avLst/>
                </a:prstGeom>
                <a:ln>
                  <a:noFill/>
                </a:ln>
              </p:spPr>
            </p:pic>
            <p:sp>
              <p:nvSpPr>
                <p:cNvPr id="21" name="矩形: 圆角 20"/>
                <p:cNvSpPr/>
                <p:nvPr/>
              </p:nvSpPr>
              <p:spPr>
                <a:xfrm>
                  <a:off x="4483692" y="3284984"/>
                  <a:ext cx="3010667" cy="3068204"/>
                </a:xfrm>
                <a:prstGeom prst="roundRect">
                  <a:avLst/>
                </a:prstGeom>
                <a:noFill/>
                <a:ln w="28575"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</p:grpSp>
        <p:sp>
          <p:nvSpPr>
            <p:cNvPr id="27" name="箭头: 右 26"/>
            <p:cNvSpPr/>
            <p:nvPr/>
          </p:nvSpPr>
          <p:spPr>
            <a:xfrm rot="9104544">
              <a:off x="7432678" y="5434515"/>
              <a:ext cx="819229" cy="380800"/>
            </a:xfrm>
            <a:prstGeom prst="rightArrow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 spd="med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repeatCount="indefinite" fill="remove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</p:bldLst>
  </p:timing>
</p:sld>
</file>

<file path=ppt/tags/tag1.xml><?xml version="1.0" encoding="utf-8"?>
<p:tagLst xmlns:p="http://schemas.openxmlformats.org/presentationml/2006/main">
  <p:tag name="commondata" val="eyJoZGlkIjoiZDA3ZDQwMmNiOWFlYzZjYTcwOWJiZGQ0YTA5ODBmZGUifQ=="/>
</p:tagLst>
</file>

<file path=ppt/theme/theme1.xml><?xml version="1.0" encoding="utf-8"?>
<a:theme xmlns:a="http://schemas.openxmlformats.org/drawingml/2006/main" name="Office 主题​​">
  <a:themeElements>
    <a:clrScheme name="自定义 201">
      <a:dk1>
        <a:sysClr val="windowText" lastClr="000000"/>
      </a:dk1>
      <a:lt1>
        <a:sysClr val="window" lastClr="FFFFFF"/>
      </a:lt1>
      <a:dk2>
        <a:srgbClr val="7F7F7F"/>
      </a:dk2>
      <a:lt2>
        <a:srgbClr val="7F7F7F"/>
      </a:lt2>
      <a:accent1>
        <a:srgbClr val="1B2946"/>
      </a:accent1>
      <a:accent2>
        <a:srgbClr val="FA284B"/>
      </a:accent2>
      <a:accent3>
        <a:srgbClr val="1B2946"/>
      </a:accent3>
      <a:accent4>
        <a:srgbClr val="FA284B"/>
      </a:accent4>
      <a:accent5>
        <a:srgbClr val="1B2946"/>
      </a:accent5>
      <a:accent6>
        <a:srgbClr val="FA284B"/>
      </a:accent6>
      <a:hlink>
        <a:srgbClr val="FFFFFF"/>
      </a:hlink>
      <a:folHlink>
        <a:srgbClr val="FFFFF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3" dist="53882" dir="13500000">
            <a:schemeClr val="bg2">
              <a:alpha val="50000"/>
            </a:schemeClr>
          </a:prst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>
          <a:prstShdw prst="shdw13" dist="53882" dir="13500000">
            <a:schemeClr val="bg2">
              <a:alpha val="50000"/>
            </a:schemeClr>
          </a:prstShdw>
        </a:effectLst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201">
      <a:dk1>
        <a:sysClr val="windowText" lastClr="000000"/>
      </a:dk1>
      <a:lt1>
        <a:sysClr val="window" lastClr="FFFFFF"/>
      </a:lt1>
      <a:dk2>
        <a:srgbClr val="7F7F7F"/>
      </a:dk2>
      <a:lt2>
        <a:srgbClr val="7F7F7F"/>
      </a:lt2>
      <a:accent1>
        <a:srgbClr val="1B2946"/>
      </a:accent1>
      <a:accent2>
        <a:srgbClr val="FA284B"/>
      </a:accent2>
      <a:accent3>
        <a:srgbClr val="1B2946"/>
      </a:accent3>
      <a:accent4>
        <a:srgbClr val="FA284B"/>
      </a:accent4>
      <a:accent5>
        <a:srgbClr val="1B2946"/>
      </a:accent5>
      <a:accent6>
        <a:srgbClr val="FA284B"/>
      </a:accent6>
      <a:hlink>
        <a:srgbClr val="FFFFFF"/>
      </a:hlink>
      <a:folHlink>
        <a:srgbClr val="FFFFF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​​">
  <a:themeElements>
    <a:clrScheme name="自定义 201">
      <a:dk1>
        <a:sysClr val="windowText" lastClr="000000"/>
      </a:dk1>
      <a:lt1>
        <a:sysClr val="window" lastClr="FFFFFF"/>
      </a:lt1>
      <a:dk2>
        <a:srgbClr val="7F7F7F"/>
      </a:dk2>
      <a:lt2>
        <a:srgbClr val="7F7F7F"/>
      </a:lt2>
      <a:accent1>
        <a:srgbClr val="1B2946"/>
      </a:accent1>
      <a:accent2>
        <a:srgbClr val="FA284B"/>
      </a:accent2>
      <a:accent3>
        <a:srgbClr val="1B2946"/>
      </a:accent3>
      <a:accent4>
        <a:srgbClr val="FA284B"/>
      </a:accent4>
      <a:accent5>
        <a:srgbClr val="1B2946"/>
      </a:accent5>
      <a:accent6>
        <a:srgbClr val="FA284B"/>
      </a:accent6>
      <a:hlink>
        <a:srgbClr val="FFFFFF"/>
      </a:hlink>
      <a:folHlink>
        <a:srgbClr val="FFFFF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1600" b="1" dirty="0" smtClean="0">
            <a:solidFill>
              <a:schemeClr val="accent6"/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自定义 201">
      <a:dk1>
        <a:sysClr val="windowText" lastClr="000000"/>
      </a:dk1>
      <a:lt1>
        <a:sysClr val="window" lastClr="FFFFFF"/>
      </a:lt1>
      <a:dk2>
        <a:srgbClr val="7F7F7F"/>
      </a:dk2>
      <a:lt2>
        <a:srgbClr val="7F7F7F"/>
      </a:lt2>
      <a:accent1>
        <a:srgbClr val="1B2946"/>
      </a:accent1>
      <a:accent2>
        <a:srgbClr val="FA284B"/>
      </a:accent2>
      <a:accent3>
        <a:srgbClr val="1B2946"/>
      </a:accent3>
      <a:accent4>
        <a:srgbClr val="FA284B"/>
      </a:accent4>
      <a:accent5>
        <a:srgbClr val="1B2946"/>
      </a:accent5>
      <a:accent6>
        <a:srgbClr val="FA284B"/>
      </a:accent6>
      <a:hlink>
        <a:srgbClr val="FFFFFF"/>
      </a:hlink>
      <a:folHlink>
        <a:srgbClr val="FFFFFF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solidFill>
          <a:srgbClr val="00B0F0"/>
        </a:solidFill>
        <a:ln>
          <a:noFill/>
        </a:ln>
        <a:effectLst>
          <a:prstShdw prst="shdw13" dist="53882" dir="13500000">
            <a:srgbClr val="808080">
              <a:alpha val="50000"/>
            </a:srgbClr>
          </a:prstShdw>
        </a:effectLst>
      </a:spPr>
      <a:bodyPr wrap="square">
        <a:spAutoFit/>
      </a:bodyPr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4000" b="0" i="0" u="none" strike="noStrike" kern="0" cap="none" spc="0" normalizeH="0" baseline="0" noProof="0" dirty="0" smtClean="0">
            <a:ln>
              <a:noFill/>
            </a:ln>
            <a:solidFill>
              <a:srgbClr val="000000"/>
            </a:solidFill>
            <a:effectLst/>
            <a:uLnTx/>
            <a:uFillTx/>
            <a:latin typeface="Arial" panose="020B0604020202020204"/>
            <a:ea typeface="宋体" panose="02010600030101010101" pitchFamily="2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9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anose="020B0604020202020204" pitchFamily="34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 bwMode="auto">
        <a:noFill/>
        <a:ln>
          <a:noFill/>
        </a:ln>
      </a:spPr>
      <a:bodyPr>
        <a:spAutoFit/>
      </a:bodyPr>
      <a:lstStyle>
        <a:defPPr eaLnBrk="1" hangingPunct="1">
          <a:defRPr sz="2400" b="1" dirty="0">
            <a:solidFill>
              <a:srgbClr val="0D02E0"/>
            </a:solidFill>
            <a:latin typeface="Arial" panose="020B0604020202020204" pitchFamily="34" charset="0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14159</Words>
  <Application>WPS 演示</Application>
  <PresentationFormat>自定义</PresentationFormat>
  <Paragraphs>1169</Paragraphs>
  <Slides>48</Slides>
  <Notes>48</Notes>
  <HiddenSlides>0</HiddenSlides>
  <MMClips>0</MMClips>
  <ScaleCrop>false</ScaleCrop>
  <HeadingPairs>
    <vt:vector size="6" baseType="variant">
      <vt:variant>
        <vt:lpstr>已用的字体</vt:lpstr>
      </vt:variant>
      <vt:variant>
        <vt:i4>40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48</vt:i4>
      </vt:variant>
    </vt:vector>
  </HeadingPairs>
  <TitlesOfParts>
    <vt:vector size="96" baseType="lpstr">
      <vt:lpstr>Arial</vt:lpstr>
      <vt:lpstr>宋体</vt:lpstr>
      <vt:lpstr>Wingdings</vt:lpstr>
      <vt:lpstr>微软雅黑</vt:lpstr>
      <vt:lpstr>Calibri</vt:lpstr>
      <vt:lpstr>Times New Roman</vt:lpstr>
      <vt:lpstr>Calibri</vt:lpstr>
      <vt:lpstr>Arial</vt:lpstr>
      <vt:lpstr>黑体</vt:lpstr>
      <vt:lpstr>等线</vt:lpstr>
      <vt:lpstr>Lantinghei SC</vt:lpstr>
      <vt:lpstr>Segoe Print</vt:lpstr>
      <vt:lpstr>Cambria Math</vt:lpstr>
      <vt:lpstr>Symbol</vt:lpstr>
      <vt:lpstr>楷体_GB2312</vt:lpstr>
      <vt:lpstr>新宋体</vt:lpstr>
      <vt:lpstr>Wingdings 3</vt:lpstr>
      <vt:lpstr>Arial Unicode MS</vt:lpstr>
      <vt:lpstr>Times New Roman</vt:lpstr>
      <vt:lpstr>华文楷体</vt:lpstr>
      <vt:lpstr>Franklin Gothic Book</vt:lpstr>
      <vt:lpstr>Symbol</vt:lpstr>
      <vt:lpstr>Arial Unicode MS</vt:lpstr>
      <vt:lpstr>Times-Bold</vt:lpstr>
      <vt:lpstr>Times-Roman</vt:lpstr>
      <vt:lpstr>DFMincho-UB</vt:lpstr>
      <vt:lpstr>t1-gul-regular</vt:lpstr>
      <vt:lpstr>Century Schoolbook</vt:lpstr>
      <vt:lpstr>等线 Light</vt:lpstr>
      <vt:lpstr>LMRoman10-Regular-Identity-H</vt:lpstr>
      <vt:lpstr>Tahoma</vt:lpstr>
      <vt:lpstr>ヒラギノ角ゴ ProN W3</vt:lpstr>
      <vt:lpstr>Yu Gothic</vt:lpstr>
      <vt:lpstr>Arial Bold</vt:lpstr>
      <vt:lpstr>MS PGothic</vt:lpstr>
      <vt:lpstr>Cambria Math</vt:lpstr>
      <vt:lpstr>CharisSIL</vt:lpstr>
      <vt:lpstr>HardingText-Regular</vt:lpstr>
      <vt:lpstr>HardingText-RegularItalic2</vt:lpstr>
      <vt:lpstr>MS UI Gothic</vt:lpstr>
      <vt:lpstr>Office 主题​​</vt:lpstr>
      <vt:lpstr>自定义设计方案</vt:lpstr>
      <vt:lpstr>1_Office 主题​​</vt:lpstr>
      <vt:lpstr>2_Office 主题​​</vt:lpstr>
      <vt:lpstr>3_Office 主题​​</vt:lpstr>
      <vt:lpstr>9_Office 主题​​</vt:lpstr>
      <vt:lpstr>4_Office 主题​​</vt:lpstr>
      <vt:lpstr>5_Office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WwW.YlmF.CoM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雨林木风</dc:creator>
  <cp:lastModifiedBy>ASUS</cp:lastModifiedBy>
  <cp:revision>2543</cp:revision>
  <cp:lastPrinted>2016-08-31T05:57:00Z</cp:lastPrinted>
  <dcterms:created xsi:type="dcterms:W3CDTF">2011-08-05T02:52:00Z</dcterms:created>
  <dcterms:modified xsi:type="dcterms:W3CDTF">2024-11-16T03:33:33Z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2052-12.1.0.18166</vt:lpwstr>
  </property>
  <property fmtid="{D5CDD505-2E9C-101B-9397-08002B2CF9AE}" pid="3" name="ICV">
    <vt:lpwstr>FA64C0AE15C94E8586159B04AE2D9943_12</vt:lpwstr>
  </property>
</Properties>
</file>